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8"/>
  </p:notesMasterIdLst>
  <p:handoutMasterIdLst>
    <p:handoutMasterId r:id="rId29"/>
  </p:handoutMasterIdLst>
  <p:sldIdLst>
    <p:sldId id="256" r:id="rId2"/>
    <p:sldId id="647" r:id="rId3"/>
    <p:sldId id="667" r:id="rId4"/>
    <p:sldId id="628" r:id="rId5"/>
    <p:sldId id="665" r:id="rId6"/>
    <p:sldId id="664" r:id="rId7"/>
    <p:sldId id="630" r:id="rId8"/>
    <p:sldId id="672" r:id="rId9"/>
    <p:sldId id="631" r:id="rId10"/>
    <p:sldId id="648" r:id="rId11"/>
    <p:sldId id="632" r:id="rId12"/>
    <p:sldId id="633" r:id="rId13"/>
    <p:sldId id="634" r:id="rId14"/>
    <p:sldId id="670" r:id="rId15"/>
    <p:sldId id="659" r:id="rId16"/>
    <p:sldId id="642" r:id="rId17"/>
    <p:sldId id="662" r:id="rId18"/>
    <p:sldId id="649" r:id="rId19"/>
    <p:sldId id="650" r:id="rId20"/>
    <p:sldId id="651" r:id="rId21"/>
    <p:sldId id="653" r:id="rId22"/>
    <p:sldId id="654" r:id="rId23"/>
    <p:sldId id="655" r:id="rId24"/>
    <p:sldId id="656" r:id="rId25"/>
    <p:sldId id="657" r:id="rId26"/>
    <p:sldId id="674" r:id="rId27"/>
  </p:sldIdLst>
  <p:sldSz cx="9144000" cy="6858000" type="screen4x3"/>
  <p:notesSz cx="6881813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0000FF"/>
    <a:srgbClr val="FF00FF"/>
    <a:srgbClr val="FFCCFF"/>
    <a:srgbClr val="CCECFF"/>
    <a:srgbClr val="FF6600"/>
    <a:srgbClr val="FF9933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3817" autoAdjust="0"/>
  </p:normalViewPr>
  <p:slideViewPr>
    <p:cSldViewPr>
      <p:cViewPr varScale="1">
        <p:scale>
          <a:sx n="85" d="100"/>
          <a:sy n="85" d="100"/>
        </p:scale>
        <p:origin x="11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1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1/31/2021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2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69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9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542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68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87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1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8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35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32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96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30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0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8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67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6885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577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6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9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rashift.com/c++-faq-lite/virtual-fun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CSCI 104</a:t>
            </a:r>
            <a:br>
              <a:rPr lang="en-US"/>
            </a:br>
            <a:r>
              <a:rPr lang="en-US"/>
              <a:t>Polymorphism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Mark Redekopp</a:t>
            </a:r>
          </a:p>
          <a:p>
            <a:r>
              <a:rPr lang="en-US" altLang="zh-CN" dirty="0"/>
              <a:t>David Kempe</a:t>
            </a:r>
          </a:p>
          <a:p>
            <a:r>
              <a:rPr lang="en-US" altLang="zh-CN" dirty="0"/>
              <a:t>Sandra Batista</a:t>
            </a:r>
          </a:p>
          <a:p>
            <a:r>
              <a:rPr lang="en-US" altLang="zh-CN" dirty="0"/>
              <a:t>Aaron Cote’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 virtual declaration:</a:t>
            </a:r>
          </a:p>
          <a:p>
            <a:pPr lvl="1"/>
            <a:r>
              <a:rPr lang="en-US" sz="2400" dirty="0"/>
              <a:t>Member function that is called is based on the </a:t>
            </a:r>
            <a:r>
              <a:rPr lang="en-US" sz="2400" b="1" i="1" dirty="0"/>
              <a:t>_______________</a:t>
            </a:r>
          </a:p>
          <a:p>
            <a:pPr marL="457200" lvl="1" indent="0">
              <a:buNone/>
            </a:pPr>
            <a:endParaRPr lang="en-US" sz="2400" b="1" i="1" dirty="0"/>
          </a:p>
          <a:p>
            <a:pPr lvl="1"/>
            <a:r>
              <a:rPr lang="en-US" sz="2400" dirty="0"/>
              <a:t>Static binding</a:t>
            </a:r>
          </a:p>
          <a:p>
            <a:r>
              <a:rPr lang="en-US" sz="2800" dirty="0"/>
              <a:t>With virtual declaration:</a:t>
            </a:r>
          </a:p>
          <a:p>
            <a:pPr lvl="1"/>
            <a:r>
              <a:rPr lang="en-US" sz="2400" dirty="0"/>
              <a:t>Member function that is called is based on the </a:t>
            </a:r>
            <a:r>
              <a:rPr lang="en-US" sz="2400" b="1" i="1" dirty="0"/>
              <a:t>_______________</a:t>
            </a:r>
          </a:p>
          <a:p>
            <a:pPr marL="457200" lvl="1" indent="0">
              <a:buNone/>
            </a:pPr>
            <a:endParaRPr lang="en-US" sz="2400" b="1" i="1" dirty="0"/>
          </a:p>
          <a:p>
            <a:pPr lvl="1"/>
            <a:r>
              <a:rPr lang="en-US" sz="2400" dirty="0"/>
              <a:t>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45581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virtual declaration:</a:t>
            </a:r>
          </a:p>
          <a:p>
            <a:pPr lvl="1"/>
            <a:r>
              <a:rPr lang="en-US" dirty="0"/>
              <a:t>Member function that is called is based on the </a:t>
            </a:r>
            <a:r>
              <a:rPr lang="en-US" b="1" i="1" dirty="0">
                <a:solidFill>
                  <a:srgbClr val="0070C0"/>
                </a:solidFill>
              </a:rPr>
              <a:t>type of the pointer/reference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Static binding</a:t>
            </a:r>
          </a:p>
          <a:p>
            <a:r>
              <a:rPr lang="en-US" dirty="0"/>
              <a:t>With virtual declaration:</a:t>
            </a:r>
          </a:p>
          <a:p>
            <a:pPr lvl="1"/>
            <a:r>
              <a:rPr lang="en-US" dirty="0"/>
              <a:t>Member function that is called is based on the </a:t>
            </a:r>
            <a:r>
              <a:rPr lang="en-US" b="1" i="1" dirty="0"/>
              <a:t>type of the object pointed at (referenced)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Dynamic Binding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&amp; Pure </a:t>
            </a:r>
            <a:r>
              <a:rPr lang="en-US" dirty="0" err="1"/>
              <a:t>Virtuals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74" y="1295400"/>
            <a:ext cx="4810626" cy="4525963"/>
          </a:xfrm>
        </p:spPr>
        <p:txBody>
          <a:bodyPr/>
          <a:lstStyle/>
          <a:p>
            <a:r>
              <a:rPr lang="en-US" sz="2000" dirty="0"/>
              <a:t>In software development we may want to create a base class that serves only as a requirement/interface that derived classes must implement and adhere to</a:t>
            </a:r>
          </a:p>
          <a:p>
            <a:r>
              <a:rPr lang="en-US" sz="2000" dirty="0"/>
              <a:t>Example:</a:t>
            </a:r>
          </a:p>
          <a:p>
            <a:pPr lvl="1"/>
            <a:r>
              <a:rPr lang="en-US" sz="1600" dirty="0"/>
              <a:t>Suppose we want to create a Shape class and ensure all derived objects implement behavior to calculate the area or draw the shape.</a:t>
            </a:r>
          </a:p>
          <a:p>
            <a:pPr lvl="1"/>
            <a:r>
              <a:rPr lang="en-US" sz="1600" dirty="0"/>
              <a:t>Depending on which shape you are, you will complete these tasks differently.  We don’t know how to implement these in the base class!</a:t>
            </a:r>
          </a:p>
          <a:p>
            <a:pPr lvl="1"/>
            <a:r>
              <a:rPr lang="en-US" sz="1600" dirty="0"/>
              <a:t>We can decide to NOT implement them in this class known as </a:t>
            </a:r>
            <a:r>
              <a:rPr lang="en-US" sz="1600" dirty="0">
                <a:solidFill>
                  <a:srgbClr val="FF00FF"/>
                </a:solidFill>
              </a:rPr>
              <a:t>"pure" virtual functions </a:t>
            </a:r>
            <a:r>
              <a:rPr lang="en-US" sz="1600" dirty="0"/>
              <a:t>(indicated by setting their prototype </a:t>
            </a:r>
            <a:r>
              <a:rPr lang="en-US" sz="1600" dirty="0">
                <a:solidFill>
                  <a:srgbClr val="FF00FF"/>
                </a:solidFill>
              </a:rPr>
              <a:t>=0;</a:t>
            </a:r>
            <a:r>
              <a:rPr lang="en-US" sz="1600" dirty="0"/>
              <a:t>)</a:t>
            </a:r>
          </a:p>
          <a:p>
            <a:r>
              <a:rPr lang="en-US" sz="2000" dirty="0"/>
              <a:t>A class with at least one </a:t>
            </a:r>
            <a:r>
              <a:rPr lang="en-US" sz="2000" dirty="0">
                <a:solidFill>
                  <a:srgbClr val="FF00FF"/>
                </a:solidFill>
              </a:rPr>
              <a:t>pure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FF"/>
                </a:solidFill>
              </a:rPr>
              <a:t>virtual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abstract base class </a:t>
            </a:r>
            <a:r>
              <a:rPr lang="en-US" sz="2000" dirty="0"/>
              <a:t>(i.e. interface for future derived classes)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81600" y="1524000"/>
            <a:ext cx="3505200" cy="1638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Shape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int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get_sides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virtual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calc_area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virtual void draw();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protected: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int sides;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81600" y="3886200"/>
            <a:ext cx="3505200" cy="1638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Shape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int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get_sides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virtual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calc_area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= 0;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virtual void draw() = 0;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protected: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int sides;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762500" y="5524500"/>
            <a:ext cx="434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Abstract base class </a:t>
            </a:r>
            <a:r>
              <a:rPr lang="en-US" sz="1400" b="1" dirty="0">
                <a:solidFill>
                  <a:srgbClr val="FF00FF"/>
                </a:solidFill>
              </a:rPr>
              <a:t>with 2 pure virtual functions. 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No object of type </a:t>
            </a:r>
            <a:r>
              <a:rPr lang="en-US" sz="1400" b="1" dirty="0" err="1">
                <a:solidFill>
                  <a:schemeClr val="tx1"/>
                </a:solidFill>
              </a:rPr>
              <a:t>CollegeStudent</a:t>
            </a:r>
            <a:r>
              <a:rPr lang="en-US" sz="1400" b="1" dirty="0">
                <a:solidFill>
                  <a:schemeClr val="tx1"/>
                </a:solidFill>
              </a:rPr>
              <a:t> will be allowed.  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It only serves as an interface that derived classes will have to implement.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181600" y="3162300"/>
            <a:ext cx="350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Valid class. Objects of type </a:t>
            </a:r>
            <a:r>
              <a:rPr lang="en-US" sz="1400" b="1" dirty="0" err="1">
                <a:solidFill>
                  <a:srgbClr val="7030A0"/>
                </a:solidFill>
              </a:rPr>
              <a:t>CollegeStudent</a:t>
            </a:r>
            <a:r>
              <a:rPr lang="en-US" sz="1400" b="1" dirty="0">
                <a:solidFill>
                  <a:srgbClr val="7030A0"/>
                </a:solidFill>
              </a:rPr>
              <a:t>  can be declared.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&amp; Pure </a:t>
            </a:r>
            <a:r>
              <a:rPr lang="en-US" dirty="0" err="1"/>
              <a:t>Virtuals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525963"/>
          </a:xfrm>
        </p:spPr>
        <p:txBody>
          <a:bodyPr/>
          <a:lstStyle/>
          <a:p>
            <a:r>
              <a:rPr lang="en-US" sz="2000" dirty="0"/>
              <a:t>An </a:t>
            </a:r>
            <a:r>
              <a:rPr lang="en-US" sz="2000" dirty="0">
                <a:solidFill>
                  <a:srgbClr val="0070C0"/>
                </a:solidFill>
              </a:rPr>
              <a:t>abstract base class </a:t>
            </a:r>
            <a:r>
              <a:rPr lang="en-US" sz="2000" dirty="0"/>
              <a:t>is one that defines at least 1 or more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solidFill>
                  <a:srgbClr val="FF00FF"/>
                </a:solidFill>
              </a:rPr>
              <a:t>pure virtual functions</a:t>
            </a:r>
          </a:p>
          <a:p>
            <a:pPr lvl="1"/>
            <a:r>
              <a:rPr lang="en-US" sz="1800" dirty="0"/>
              <a:t>Prototype only</a:t>
            </a:r>
          </a:p>
          <a:p>
            <a:pPr lvl="1"/>
            <a:r>
              <a:rPr lang="en-US" sz="1800" dirty="0"/>
              <a:t>Make function body </a:t>
            </a:r>
            <a:br>
              <a:rPr lang="en-US" sz="1800" dirty="0"/>
            </a:br>
            <a:r>
              <a:rPr lang="en-US" sz="1800" dirty="0"/>
              <a:t>"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= 0; </a:t>
            </a:r>
            <a:r>
              <a:rPr lang="en-US" sz="1800" dirty="0"/>
              <a:t>"</a:t>
            </a:r>
          </a:p>
          <a:p>
            <a:pPr lvl="1"/>
            <a:r>
              <a:rPr lang="en-US" sz="1800" dirty="0"/>
              <a:t>Functions that are not implemented by the base class </a:t>
            </a:r>
            <a:r>
              <a:rPr lang="en-US" sz="1800" b="1" dirty="0">
                <a:solidFill>
                  <a:srgbClr val="7030A0"/>
                </a:solidFill>
              </a:rPr>
              <a:t>must be implemented by the derived class </a:t>
            </a:r>
            <a:r>
              <a:rPr lang="en-US" sz="1800" dirty="0"/>
              <a:t>to be able to create an instance of the derived object</a:t>
            </a:r>
          </a:p>
          <a:p>
            <a:r>
              <a:rPr lang="en-US" sz="2000" dirty="0"/>
              <a:t>Objects of the </a:t>
            </a:r>
            <a:r>
              <a:rPr lang="en-US" sz="2000" dirty="0">
                <a:solidFill>
                  <a:srgbClr val="0070C0"/>
                </a:solidFill>
              </a:rPr>
              <a:t>abstract class </a:t>
            </a:r>
            <a:r>
              <a:rPr lang="en-US" sz="2000" dirty="0"/>
              <a:t>type </a:t>
            </a:r>
            <a:r>
              <a:rPr lang="en-US" sz="2000" dirty="0">
                <a:highlight>
                  <a:srgbClr val="FFFF00"/>
                </a:highlight>
              </a:rPr>
              <a:t>MAY NOT be declared/instantiated</a:t>
            </a:r>
          </a:p>
          <a:p>
            <a:pPr lvl="1"/>
            <a:r>
              <a:rPr lang="en-US" sz="1800" dirty="0"/>
              <a:t>Doing so would not be safe since some functions are not implemented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0" y="1143000"/>
            <a:ext cx="4419600" cy="5638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Shape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int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get_sides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virtual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calc_area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= 0;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virtual void draw() = 0;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protected: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int sides;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Rectangle : public Shape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calc_area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{ return h*w; }</a:t>
            </a:r>
            <a:b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void draw() { … }</a:t>
            </a:r>
            <a:b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protected: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double h, w;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RightTriangle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Shape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calc_area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{ return (h*b)/2; }</a:t>
            </a:r>
            <a:b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void draw() { … }</a:t>
            </a:r>
            <a:b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protected: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double h, b;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vector&lt;Shape *&gt;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mylist.push_back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(new Rectangle());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mylist.push_back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RightTriangle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for(int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 2;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++)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]-&gt;draw();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return 0;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is a Class Abstract?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525963"/>
          </a:xfrm>
        </p:spPr>
        <p:txBody>
          <a:bodyPr/>
          <a:lstStyle/>
          <a:p>
            <a:r>
              <a:rPr lang="en-US" sz="2400" dirty="0"/>
              <a:t>Objects of the </a:t>
            </a:r>
            <a:r>
              <a:rPr lang="en-US" sz="2400" dirty="0">
                <a:solidFill>
                  <a:srgbClr val="0070C0"/>
                </a:solidFill>
              </a:rPr>
              <a:t>abstract class </a:t>
            </a:r>
            <a:r>
              <a:rPr lang="en-US" sz="2400" dirty="0"/>
              <a:t>type </a:t>
            </a:r>
            <a:r>
              <a:rPr lang="en-US" sz="2400" dirty="0">
                <a:highlight>
                  <a:srgbClr val="FFFF00"/>
                </a:highlight>
              </a:rPr>
              <a:t>MAY NOT be declared/instantiated</a:t>
            </a:r>
          </a:p>
          <a:p>
            <a:pPr lvl="1"/>
            <a:r>
              <a:rPr lang="en-US" sz="2000" dirty="0"/>
              <a:t>Doing so would not be safe since some functions are not implemented</a:t>
            </a:r>
          </a:p>
          <a:p>
            <a:r>
              <a:rPr lang="en-US" sz="2400" dirty="0"/>
              <a:t>Until each pure virtual function has a definition the class stays abstract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0" y="1143000"/>
            <a:ext cx="4419600" cy="5638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Shape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int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get_sides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virtual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calc_area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= 0;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virtual void draw() = 0;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protected: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int sides;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Rectangle : public Shape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void draw() { … }</a:t>
            </a:r>
            <a:b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RightTriangle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Shape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calc_area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{ … }</a:t>
            </a:r>
            <a:b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urier New" pitchFamily="49" charset="0"/>
              </a:rPr>
              <a:t>  Rectangle r1;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WON'T COMPILE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// Rectangle is abstract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urier New" pitchFamily="49" charset="0"/>
              </a:rPr>
              <a:t>RightTriangle</a:t>
            </a: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urier New" pitchFamily="49" charset="0"/>
              </a:rPr>
              <a:t> t1;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WON'T COMPILE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// </a:t>
            </a:r>
            <a:r>
              <a:rPr lang="en-US" sz="11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RightTriangle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is still abstract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return 0;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62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4114800" cy="4525963"/>
          </a:xfrm>
        </p:spPr>
        <p:txBody>
          <a:bodyPr/>
          <a:lstStyle/>
          <a:p>
            <a:r>
              <a:rPr lang="en-US" sz="2400" dirty="0"/>
              <a:t>An abstract base class can still define common functions, have data members, etc. that all derived classes can use via inheritance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Ex. 'color' of the Animal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81417" y="1143000"/>
            <a:ext cx="4191000" cy="5638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Animal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Animal(string c) : color(c) { 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virtual ~Animal()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string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get_color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() { return color; }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virtual void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make_sound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= 0;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protected: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string color;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Dog : public Animal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make_sound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{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&lt;&lt; "Bark"; 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Cat : public Animal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make_sound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{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&lt;&lt; "Meow"; }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main(){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Animal* a[3];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a[0] = new Animal;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// WON'T COMPILE...abstract class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a[1] = new Dog("brown");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a[2] = new Cat("calico");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a[1]-&gt;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get_color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&lt;&lt;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a[2]-&gt;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make_sound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&lt;&lt;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983417" y="6096000"/>
            <a:ext cx="914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Output: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brown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meow</a:t>
            </a:r>
          </a:p>
        </p:txBody>
      </p:sp>
    </p:spTree>
    <p:extLst>
      <p:ext uri="{BB962C8B-B14F-4D97-AF65-F5344CB8AC3E}">
        <p14:creationId xmlns:p14="http://schemas.microsoft.com/office/powerpoint/2010/main" val="328479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Derived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3886200" cy="4525963"/>
          </a:xfrm>
        </p:spPr>
        <p:txBody>
          <a:bodyPr/>
          <a:lstStyle/>
          <a:p>
            <a:r>
              <a:rPr lang="en-US" sz="2000" dirty="0"/>
              <a:t>Consider the List Interface shown to the right</a:t>
            </a:r>
          </a:p>
          <a:p>
            <a:r>
              <a:rPr lang="en-US" sz="2000" dirty="0"/>
              <a:t>This abstract class (contains pure virtual functions) allows many possible derived implementations</a:t>
            </a:r>
          </a:p>
          <a:p>
            <a:pPr lvl="1"/>
            <a:r>
              <a:rPr lang="en-US" sz="1600" dirty="0"/>
              <a:t>Linked List</a:t>
            </a:r>
          </a:p>
          <a:p>
            <a:pPr lvl="1"/>
            <a:r>
              <a:rPr lang="en-US" sz="1600" dirty="0"/>
              <a:t>Static Array</a:t>
            </a:r>
          </a:p>
          <a:p>
            <a:pPr lvl="1"/>
            <a:r>
              <a:rPr lang="en-US" sz="1600" dirty="0"/>
              <a:t>Unbounded Dynamic Array</a:t>
            </a:r>
          </a:p>
          <a:p>
            <a:r>
              <a:rPr lang="en-US" sz="2000" dirty="0"/>
              <a:t>Any derived implementation will have to conform to these public member functions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114800" y="990600"/>
            <a:ext cx="4876800" cy="213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ifndef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ILISTINT_H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#define ILISTINT_H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IListInt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virtual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empty()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virtual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size()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endif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00" y="2590800"/>
            <a:ext cx="126583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 err="1">
                <a:solidFill>
                  <a:srgbClr val="7030A0"/>
                </a:solidFill>
              </a:rPr>
              <a:t>ilistint.h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85230" y="3200400"/>
            <a:ext cx="4876800" cy="16479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#include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ilistint.h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LListInt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IListInt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empty()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 return head_ == NULL; 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size()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 ... 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563134" y="4314967"/>
            <a:ext cx="126583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 err="1">
                <a:solidFill>
                  <a:srgbClr val="7030A0"/>
                </a:solidFill>
              </a:rPr>
              <a:t>llistint.h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092054" y="4953000"/>
            <a:ext cx="4876800" cy="16479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#include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ilistint.h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ArrayList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IListInt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empty()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 return size_ == 0; 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size()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 return size_; 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7569958" y="6067567"/>
            <a:ext cx="126583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 err="1">
                <a:solidFill>
                  <a:srgbClr val="7030A0"/>
                </a:solidFill>
              </a:rPr>
              <a:t>alistint.h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Polymorphism &amp; Private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marR="5080">
              <a:tabLst>
                <a:tab pos="354965" algn="l"/>
                <a:tab pos="355600" algn="l"/>
              </a:tabLst>
            </a:pPr>
            <a:r>
              <a:rPr lang="en-US" sz="2000" b="1" dirty="0"/>
              <a:t>Warning</a:t>
            </a:r>
            <a:r>
              <a:rPr lang="en-US" sz="2000" dirty="0"/>
              <a:t>: If </a:t>
            </a:r>
            <a:r>
              <a:rPr lang="en-US" sz="2000" dirty="0">
                <a:solidFill>
                  <a:srgbClr val="FF0000"/>
                </a:solidFill>
              </a:rPr>
              <a:t>private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6600"/>
                </a:solidFill>
              </a:rPr>
              <a:t>protected</a:t>
            </a:r>
            <a:r>
              <a:rPr lang="en-US" sz="2000" dirty="0"/>
              <a:t> inheritance is used, the derived class is no longer type-compatible with base class</a:t>
            </a:r>
          </a:p>
          <a:p>
            <a:pPr marR="5080" lvl="1">
              <a:tabLst>
                <a:tab pos="354965" algn="l"/>
                <a:tab pos="355600" algn="l"/>
              </a:tabLst>
            </a:pPr>
            <a:r>
              <a:rPr lang="en-US" sz="1600" dirty="0"/>
              <a:t>Can't have a base class pointer reference a derived object</a:t>
            </a:r>
          </a:p>
          <a:p>
            <a:pPr marR="5080">
              <a:tabLst>
                <a:tab pos="354965" algn="l"/>
                <a:tab pos="355600" algn="l"/>
              </a:tabLst>
            </a:pPr>
            <a:r>
              <a:rPr lang="en-US" sz="2000" dirty="0"/>
              <a:t>Example to the right</a:t>
            </a:r>
          </a:p>
          <a:p>
            <a:pPr marR="5080" lvl="1">
              <a:tabLst>
                <a:tab pos="354965" algn="l"/>
                <a:tab pos="355600" algn="l"/>
              </a:tabLst>
            </a:pPr>
            <a:r>
              <a:rPr lang="en-US" sz="1600" dirty="0"/>
              <a:t>Person* can no longer point at Faculty</a:t>
            </a:r>
          </a:p>
          <a:p>
            <a:pPr marR="5080">
              <a:tabLst>
                <a:tab pos="354965" algn="l"/>
                <a:tab pos="355600" algn="l"/>
              </a:tabLst>
            </a:pPr>
            <a:r>
              <a:rPr lang="en-US" sz="2000" dirty="0"/>
              <a:t>Another example</a:t>
            </a:r>
          </a:p>
          <a:p>
            <a:pPr marR="5080" lvl="1">
              <a:tabLst>
                <a:tab pos="354965" algn="l"/>
                <a:tab pos="355600" algn="l"/>
              </a:tabLst>
            </a:pPr>
            <a:r>
              <a:rPr lang="en-US" sz="1600" dirty="0"/>
              <a:t>Given: </a:t>
            </a:r>
            <a:r>
              <a:rPr lang="en-US" sz="1600" dirty="0">
                <a:latin typeface="Consolas" panose="020B0609020204030204" pitchFamily="49" charset="0"/>
              </a:rPr>
              <a:t>class FIFO 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List</a:t>
            </a:r>
          </a:p>
          <a:p>
            <a:pPr marR="5080" lvl="1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1600" dirty="0"/>
              <a:t>Can NOT do the following:</a:t>
            </a:r>
          </a:p>
          <a:p>
            <a:pPr marR="5080" lvl="1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List * p = new FIFO();</a:t>
            </a:r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24400" y="1219200"/>
            <a:ext cx="4191000" cy="5105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virtual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string name;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id;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// print major too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major; double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// if we use private inheritance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// for some reason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Faculty :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// print tenured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bool tenure;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 *q;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Student* s = new Student("Joe",2,5);</a:t>
            </a:r>
            <a:br>
              <a:rPr lang="en-US" sz="12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Faculty* f = new Faculty("Ken",3,0);</a:t>
            </a:r>
            <a:b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q = s; q-&gt;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(); // works</a:t>
            </a:r>
            <a:br>
              <a:rPr lang="en-US" sz="12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q = f; q-&gt;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(); // won't work!!!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f-&gt;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();        // works</a:t>
            </a:r>
            <a:b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30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Game of Monsters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Consider a video game with a heroine who has a score and fights 3 different types of monsters {A, B, C}</a:t>
            </a:r>
          </a:p>
          <a:p>
            <a:r>
              <a:rPr lang="en-US" sz="2400" dirty="0"/>
              <a:t>Upon slaying a monster you get a different point value:</a:t>
            </a:r>
          </a:p>
          <a:p>
            <a:pPr lvl="1"/>
            <a:r>
              <a:rPr lang="en-US" sz="2000" dirty="0"/>
              <a:t>10 pts. = monster A</a:t>
            </a:r>
          </a:p>
          <a:p>
            <a:pPr lvl="1"/>
            <a:r>
              <a:rPr lang="en-US" sz="2000" dirty="0"/>
              <a:t>20 pts. = monster B</a:t>
            </a:r>
          </a:p>
          <a:p>
            <a:pPr lvl="1"/>
            <a:r>
              <a:rPr lang="en-US" sz="2000" dirty="0"/>
              <a:t>30 pts. = monster C</a:t>
            </a:r>
          </a:p>
          <a:p>
            <a:r>
              <a:rPr lang="en-US" sz="2400" dirty="0"/>
              <a:t>You can check if you've slayed a monster via an '</a:t>
            </a:r>
            <a:r>
              <a:rPr lang="en-US" sz="2400" dirty="0" err="1"/>
              <a:t>isDead</a:t>
            </a:r>
            <a:r>
              <a:rPr lang="en-US" sz="2400" dirty="0"/>
              <a:t>()' call on a monster and then get the value to be added to the heroine's score via '</a:t>
            </a:r>
            <a:r>
              <a:rPr lang="en-US" sz="2400" dirty="0" err="1"/>
              <a:t>getScore</a:t>
            </a:r>
            <a:r>
              <a:rPr lang="en-US" sz="2400" dirty="0"/>
              <a:t>()'</a:t>
            </a:r>
          </a:p>
          <a:p>
            <a:r>
              <a:rPr lang="en-US" sz="2400" dirty="0"/>
              <a:t>The game keeps objects for the heroine and the monsters</a:t>
            </a:r>
          </a:p>
          <a:p>
            <a:r>
              <a:rPr lang="en-US" sz="2400" dirty="0"/>
              <a:t>How would you organize your Monster class(</a:t>
            </a:r>
            <a:r>
              <a:rPr lang="en-US" sz="2400" dirty="0" err="1"/>
              <a:t>es</a:t>
            </a:r>
            <a:r>
              <a:rPr lang="en-US" sz="2400" dirty="0"/>
              <a:t>) and its data members?</a:t>
            </a:r>
          </a:p>
        </p:txBody>
      </p:sp>
    </p:spTree>
    <p:extLst>
      <p:ext uri="{BB962C8B-B14F-4D97-AF65-F5344CB8AC3E}">
        <p14:creationId xmlns:p14="http://schemas.microsoft.com/office/powerpoint/2010/main" val="2812896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Using Type Data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3733800" cy="4525963"/>
          </a:xfrm>
        </p:spPr>
        <p:txBody>
          <a:bodyPr/>
          <a:lstStyle/>
          <a:p>
            <a:r>
              <a:rPr lang="en-US" sz="2800" dirty="0"/>
              <a:t>Can use a </a:t>
            </a:r>
            <a:r>
              <a:rPr lang="en-US" sz="2800" dirty="0">
                <a:solidFill>
                  <a:srgbClr val="0000FF"/>
                </a:solidFill>
              </a:rPr>
              <a:t>'type</a:t>
            </a:r>
            <a:r>
              <a:rPr lang="en-US" sz="2800" dirty="0"/>
              <a:t>' data member and code</a:t>
            </a:r>
          </a:p>
          <a:p>
            <a:r>
              <a:rPr lang="en-US" sz="2800" dirty="0"/>
              <a:t>Con:  Adding new monster types requires modifying Monster class code as does changing point total</a:t>
            </a:r>
          </a:p>
          <a:p>
            <a:endParaRPr lang="en-US" sz="2800" dirty="0"/>
          </a:p>
          <a:p>
            <a:endParaRPr lang="en-US" sz="2000" dirty="0"/>
          </a:p>
          <a:p>
            <a:endParaRPr lang="en-US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62400" y="914400"/>
            <a:ext cx="5029200" cy="594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Player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public: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addToScore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{ _score +=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private: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_score;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Monster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type) : _type(type) {}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 // returns true if the monster is dead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if(_type == 0) return 10;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else if(_type == 1) return 20;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else return 30;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</a:p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_type; // 0 = A, 1 = B, 2 = C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Player p;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Monster** monsters = new Monster*[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//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init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monsters of various types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while(1){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Player action occurs here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for(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++){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if(monsters[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p.addToScore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monserts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5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of Base/Derived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95400"/>
            <a:ext cx="4572000" cy="3733800"/>
          </a:xfrm>
        </p:spPr>
        <p:txBody>
          <a:bodyPr/>
          <a:lstStyle/>
          <a:p>
            <a:r>
              <a:rPr lang="en-US" sz="1800" dirty="0"/>
              <a:t>Can we assign a derived object into a base object?</a:t>
            </a:r>
          </a:p>
          <a:p>
            <a:r>
              <a:rPr lang="en-US" sz="1800" dirty="0"/>
              <a:t>Can we assign a base object into a derived?</a:t>
            </a:r>
          </a:p>
          <a:p>
            <a:pPr lvl="1"/>
            <a:r>
              <a:rPr lang="en-US" sz="1400" dirty="0"/>
              <a:t>p = s; // Base = Derived…________</a:t>
            </a:r>
          </a:p>
          <a:p>
            <a:pPr lvl="1"/>
            <a:r>
              <a:rPr lang="en-US" sz="1400" dirty="0"/>
              <a:t>s = p; // Derived = Base…________ </a:t>
            </a:r>
          </a:p>
          <a:p>
            <a:r>
              <a:rPr lang="en-US" sz="1800" dirty="0"/>
              <a:t>Think hierarchy &amp; animal classification?</a:t>
            </a:r>
          </a:p>
          <a:p>
            <a:pPr lvl="1"/>
            <a:r>
              <a:rPr lang="en-US" sz="1600" dirty="0"/>
              <a:t>Can any dog be (assigned as) a mammal</a:t>
            </a:r>
          </a:p>
          <a:p>
            <a:pPr lvl="1"/>
            <a:r>
              <a:rPr lang="en-US" sz="1600" dirty="0"/>
              <a:t>Can any mammal be (assigned as) a dog</a:t>
            </a:r>
          </a:p>
          <a:p>
            <a:r>
              <a:rPr lang="en-US" sz="1800" dirty="0"/>
              <a:t>We can only assign a derived into a base (since the derived has EVERYTHING the base does)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38200" y="49530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Class Person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8200" y="53340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string name_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56388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id_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124200" y="53340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string name_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124200" y="56388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id_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124200" y="59436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major_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_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124200" y="4953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Class Student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953000" y="1181100"/>
            <a:ext cx="3962400" cy="3505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// print name, ID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string name;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id;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// print major too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major;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 p("Bill",1);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 s("Joe",2,5);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// Which assignment is plausible?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 = s;  // or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 = p;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2406396" y="5943600"/>
            <a:ext cx="641604" cy="3048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0800000">
            <a:off x="2438400" y="5481851"/>
            <a:ext cx="489204" cy="3048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Using Score Data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4191000" cy="4525963"/>
          </a:xfrm>
        </p:spPr>
        <p:txBody>
          <a:bodyPr/>
          <a:lstStyle/>
          <a:p>
            <a:r>
              <a:rPr lang="en-US" sz="2800" dirty="0"/>
              <a:t>Can use a 'value' data member and code</a:t>
            </a:r>
          </a:p>
          <a:p>
            <a:r>
              <a:rPr lang="en-US" sz="2800" dirty="0"/>
              <a:t>Pro:  Monster class is now decoupled from new types or changes to point values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  <a:p>
            <a:endParaRPr lang="en-US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48200" y="990600"/>
            <a:ext cx="4343400" cy="579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Player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public: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addToScore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{ _score +=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private: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_score;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Monster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: _value(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{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return _value;</a:t>
            </a:r>
          </a:p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_value;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Player p;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Monster** monsters = new Monster*[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monsters[0] = new Monster(10); // Type A Monster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monsters[1] = new Monster(20); // Type B Monster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while(1){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Player action occurs here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for(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++){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if(monsters[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p.addToScore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monserts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79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Using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3733800" cy="4525963"/>
          </a:xfrm>
        </p:spPr>
        <p:txBody>
          <a:bodyPr/>
          <a:lstStyle/>
          <a:p>
            <a:r>
              <a:rPr lang="en-US" sz="2000" dirty="0"/>
              <a:t>Go back to the requirements:</a:t>
            </a:r>
          </a:p>
          <a:p>
            <a:pPr lvl="1"/>
            <a:r>
              <a:rPr lang="en-US" sz="1600" dirty="0"/>
              <a:t>"Consider a video game with a heroine who has a score and fights 3 different </a:t>
            </a:r>
            <a:r>
              <a:rPr lang="en-US" sz="2000" b="1" dirty="0"/>
              <a:t>types</a:t>
            </a:r>
            <a:r>
              <a:rPr lang="en-US" sz="2000" dirty="0"/>
              <a:t> </a:t>
            </a:r>
            <a:r>
              <a:rPr lang="en-US" sz="1600" dirty="0"/>
              <a:t>of monsters {A, B, C}"</a:t>
            </a:r>
          </a:p>
          <a:p>
            <a:pPr lvl="1"/>
            <a:r>
              <a:rPr lang="en-US" sz="1600" dirty="0"/>
              <a:t>Anytime you see 'types', 'kinds', etc. an inheritance hierarchy is probably a viable and good solution</a:t>
            </a:r>
          </a:p>
          <a:p>
            <a:pPr lvl="1"/>
            <a:r>
              <a:rPr lang="en-US" sz="1600" dirty="0"/>
              <a:t>Anytime you find yourself writing big if..</a:t>
            </a:r>
            <a:r>
              <a:rPr lang="en-US" sz="1600" dirty="0" err="1"/>
              <a:t>elseif</a:t>
            </a:r>
            <a:r>
              <a:rPr lang="en-US" sz="1600" dirty="0"/>
              <a:t>…else statement to determine the type of something, inheritance hierarchy is probably a good solution</a:t>
            </a:r>
          </a:p>
          <a:p>
            <a:r>
              <a:rPr lang="en-US" sz="2000" dirty="0"/>
              <a:t>Usually prefer to distinguish types at </a:t>
            </a:r>
            <a:r>
              <a:rPr lang="en-US" sz="2000" b="1" u="sng" dirty="0"/>
              <a:t>creation</a:t>
            </a:r>
            <a:r>
              <a:rPr lang="en-US" sz="2000" dirty="0"/>
              <a:t> and not in the class itself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600" dirty="0"/>
          </a:p>
          <a:p>
            <a:endParaRPr lang="en-US" sz="20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BE8364A-3E35-4E01-8687-9B096CECB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990600"/>
            <a:ext cx="4419600" cy="579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Monster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: _value(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{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return _value;</a:t>
            </a:r>
          </a:p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_value;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Player p;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Monster** monsters = new Monster*[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monsters[0] = new Monster(10); // Type A Monster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monsters[1] = new Monster(20); // Type B Monster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while(1){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Player action occurs here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for(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++){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if(monsters[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p.addToScore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monserts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7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Is Polymorphism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0"/>
            <a:ext cx="4267201" cy="4953000"/>
          </a:xfrm>
        </p:spPr>
        <p:txBody>
          <a:bodyPr/>
          <a:lstStyle/>
          <a:p>
            <a:r>
              <a:rPr lang="en-US" sz="2000" dirty="0"/>
              <a:t>So sometimes seeding an object with different data values allows the polymorphic behavior</a:t>
            </a:r>
          </a:p>
          <a:p>
            <a:r>
              <a:rPr lang="en-US" sz="2000" dirty="0"/>
              <a:t>Other times, data is not enough…code is needed</a:t>
            </a:r>
          </a:p>
          <a:p>
            <a:r>
              <a:rPr lang="en-US" sz="2000" dirty="0"/>
              <a:t>Consider if the score of a monster is not just hard coded based on type but type and other data attributes</a:t>
            </a:r>
          </a:p>
          <a:p>
            <a:pPr lvl="1"/>
            <a:r>
              <a:rPr lang="en-US" sz="1600" dirty="0"/>
              <a:t>If Monster type A is slain with a single shot your points are multiplied by the base score and their amount of time they are running around on the screen</a:t>
            </a:r>
          </a:p>
          <a:p>
            <a:pPr lvl="1"/>
            <a:r>
              <a:rPr lang="en-US" sz="1600" dirty="0"/>
              <a:t>However, Monster type B alternates between berserk mode and normal mode and you get different points based on what mode they are in when you slay them</a:t>
            </a:r>
          </a:p>
          <a:p>
            <a:endParaRPr lang="en-US" sz="2000" dirty="0"/>
          </a:p>
          <a:p>
            <a:endParaRPr lang="en-US" sz="1600" dirty="0"/>
          </a:p>
          <a:p>
            <a:endParaRPr lang="en-US" sz="20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CCECBB1-2933-4C92-988B-6EB07F511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990600"/>
            <a:ext cx="4419600" cy="579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Monster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: _value(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{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return _value;</a:t>
            </a:r>
          </a:p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_value;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Player p;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Monster** monsters = new Monster*[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monsters[0] = new Monster(10); // Type A Monster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monsters[1] = new Monster(20); // Type B Monster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while(1){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Player action occurs here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for(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++){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if(monsters[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p.addToScore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monserts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7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Using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733800" cy="4525963"/>
          </a:xfrm>
        </p:spPr>
        <p:txBody>
          <a:bodyPr/>
          <a:lstStyle/>
          <a:p>
            <a:r>
              <a:rPr lang="en-US" sz="1800" dirty="0"/>
              <a:t>Can you just create different classes?</a:t>
            </a:r>
          </a:p>
          <a:p>
            <a:r>
              <a:rPr lang="en-US" sz="1800" dirty="0"/>
              <a:t>Not really, can't store them around in a single container/array</a:t>
            </a:r>
          </a:p>
          <a:p>
            <a:endParaRPr lang="en-US" sz="1400" dirty="0"/>
          </a:p>
          <a:p>
            <a:endParaRPr lang="en-US" sz="1800" dirty="0"/>
          </a:p>
          <a:p>
            <a:endParaRPr lang="en-US" sz="1400" dirty="0"/>
          </a:p>
          <a:p>
            <a:endParaRPr lang="en-US" sz="1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62400" y="990600"/>
            <a:ext cx="5029200" cy="571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code for Monster A with multipliers &amp; head shots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MonsterB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code for Monster B with berserker mode, etc.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Player p;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// can't have a single array of "Monsters"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// Monster** monsters = new Monster*[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 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// Need separate arrays: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*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monsterAs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*[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MonsterB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*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monsterBs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MonsterB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*[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</a:t>
            </a:r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0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8508"/>
            <a:ext cx="3733800" cy="4525963"/>
          </a:xfrm>
        </p:spPr>
        <p:txBody>
          <a:bodyPr/>
          <a:lstStyle/>
          <a:p>
            <a:r>
              <a:rPr lang="en-US" sz="2800" dirty="0"/>
              <a:t>Will this work?</a:t>
            </a:r>
          </a:p>
          <a:p>
            <a:r>
              <a:rPr lang="en-US" sz="2800" dirty="0"/>
              <a:t>No, </a:t>
            </a:r>
            <a:r>
              <a:rPr lang="en-US" sz="2800" dirty="0">
                <a:solidFill>
                  <a:srgbClr val="0070C0"/>
                </a:solidFill>
              </a:rPr>
              <a:t>static binding!! </a:t>
            </a:r>
          </a:p>
          <a:p>
            <a:pPr lvl="1"/>
            <a:r>
              <a:rPr lang="en-US" sz="2000" dirty="0"/>
              <a:t>Will only call Monster::</a:t>
            </a:r>
            <a:r>
              <a:rPr lang="en-US" sz="2000" dirty="0" err="1"/>
              <a:t>getValue</a:t>
            </a:r>
            <a:r>
              <a:rPr lang="en-US" sz="2000" dirty="0"/>
              <a:t>() and never </a:t>
            </a:r>
            <a:r>
              <a:rPr lang="en-US" sz="2000" dirty="0" err="1"/>
              <a:t>MonsterA</a:t>
            </a:r>
            <a:r>
              <a:rPr lang="en-US" sz="2000" dirty="0"/>
              <a:t>::</a:t>
            </a:r>
            <a:r>
              <a:rPr lang="en-US" sz="2000" dirty="0" err="1"/>
              <a:t>getValue</a:t>
            </a:r>
            <a:r>
              <a:rPr lang="en-US" sz="2000" dirty="0"/>
              <a:t>() or </a:t>
            </a:r>
            <a:r>
              <a:rPr lang="en-US" sz="2000" dirty="0" err="1"/>
              <a:t>MonsterB</a:t>
            </a:r>
            <a:r>
              <a:rPr lang="en-US" sz="2000" dirty="0"/>
              <a:t>::</a:t>
            </a:r>
            <a:r>
              <a:rPr lang="en-US" sz="2000" dirty="0" err="1"/>
              <a:t>getValue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endParaRPr lang="en-US" sz="2800" dirty="0"/>
          </a:p>
          <a:p>
            <a:endParaRPr lang="en-US" sz="2000" dirty="0"/>
          </a:p>
          <a:p>
            <a:endParaRPr lang="en-US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62400" y="1219200"/>
            <a:ext cx="5029200" cy="548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class Monster {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05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05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  // generic code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MonsterA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Monster {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05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05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// code for Monster A with multipliers &amp; head shots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MonsterB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Monster {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05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05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code for Monster B with berserker mode, etc.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Player p;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algn="l">
              <a:spcBef>
                <a:spcPts val="0"/>
              </a:spcBef>
            </a:pP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Monster** monsters = new Monster*[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 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// now try to create and store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MonsterA's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and B's in this 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// array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47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Using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733800" cy="4525963"/>
          </a:xfrm>
        </p:spPr>
        <p:txBody>
          <a:bodyPr/>
          <a:lstStyle/>
          <a:p>
            <a:r>
              <a:rPr lang="en-US" sz="2400" dirty="0"/>
              <a:t>Will this work?</a:t>
            </a:r>
          </a:p>
          <a:p>
            <a:r>
              <a:rPr lang="en-US" sz="2400" dirty="0"/>
              <a:t>Yes, </a:t>
            </a:r>
            <a:r>
              <a:rPr lang="en-US" sz="2400" dirty="0">
                <a:solidFill>
                  <a:srgbClr val="7030A0"/>
                </a:solidFill>
              </a:rPr>
              <a:t>Dynamic binding</a:t>
            </a:r>
            <a:r>
              <a:rPr lang="en-US" sz="2400" dirty="0"/>
              <a:t>!!</a:t>
            </a:r>
          </a:p>
          <a:p>
            <a:r>
              <a:rPr lang="en-US" sz="2400" dirty="0"/>
              <a:t>Now I can add new Monster types w/o changing any Monster classes </a:t>
            </a:r>
          </a:p>
          <a:p>
            <a:r>
              <a:rPr lang="en-US" sz="2400" dirty="0"/>
              <a:t>Only the creation code need change</a:t>
            </a:r>
            <a:endParaRPr lang="en-US" sz="1100" dirty="0"/>
          </a:p>
          <a:p>
            <a:endParaRPr lang="en-US" sz="1800" dirty="0"/>
          </a:p>
          <a:p>
            <a:endParaRPr lang="en-US" sz="2400" dirty="0"/>
          </a:p>
          <a:p>
            <a:endParaRPr lang="en-US" sz="1800" dirty="0"/>
          </a:p>
          <a:p>
            <a:endParaRPr 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38600" y="990600"/>
            <a:ext cx="5029200" cy="586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Monster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// could be defined once for all monsters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virtual </a:t>
            </a:r>
            <a:r>
              <a:rPr lang="en-US" sz="1100" b="1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b="1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b="1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= 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MonsterA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Monster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code for Monster A with multipliers &amp; head shots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MonsterB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Monster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code for Monster B with berserker mode, etc.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Monster** monsters = new Monster*[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monsters[0] = new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MonsterA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// Type A Monster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monsters[1] = new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MonsterB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// Type B Monster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while(1){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Player action occurs here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for(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++){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if(monsters[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p.addToScore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monserts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b="1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b="1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return 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10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0AC427A2-6D68-4CF1-883A-A8F2AF3CAE1A}"/>
              </a:ext>
            </a:extLst>
          </p:cNvPr>
          <p:cNvSpPr/>
          <p:nvPr/>
        </p:nvSpPr>
        <p:spPr>
          <a:xfrm>
            <a:off x="7590527" y="1046121"/>
            <a:ext cx="1457454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1763"/>
          </a:xfrm>
        </p:spPr>
        <p:txBody>
          <a:bodyPr/>
          <a:lstStyle/>
          <a:p>
            <a:r>
              <a:rPr lang="en-US" dirty="0" err="1"/>
              <a:t>WebSearch</a:t>
            </a:r>
            <a:r>
              <a:rPr lang="en-US" dirty="0"/>
              <a:t> Project Organization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328504" y="4553949"/>
            <a:ext cx="1565554" cy="94453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/>
              <a:t>WebPage</a:t>
            </a:r>
            <a:endParaRPr lang="en-US" sz="1800" dirty="0"/>
          </a:p>
          <a:p>
            <a:r>
              <a:rPr lang="en-US" sz="1200" dirty="0"/>
              <a:t>+ </a:t>
            </a:r>
            <a:r>
              <a:rPr lang="en-US" sz="1200" dirty="0" err="1"/>
              <a:t>all_terms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+</a:t>
            </a:r>
            <a:r>
              <a:rPr lang="en-US" sz="1200" dirty="0" err="1"/>
              <a:t>incoming_links</a:t>
            </a:r>
            <a:r>
              <a:rPr lang="en-US" sz="1200" dirty="0"/>
              <a:t>()</a:t>
            </a:r>
          </a:p>
          <a:p>
            <a:r>
              <a:rPr lang="en-US" sz="1200" dirty="0"/>
              <a:t>+</a:t>
            </a:r>
            <a:r>
              <a:rPr lang="en-US" sz="1200" dirty="0" err="1"/>
              <a:t>outgoing_links</a:t>
            </a:r>
            <a:r>
              <a:rPr lang="en-US" sz="1200" dirty="0"/>
              <a:t>()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410200" y="2798721"/>
            <a:ext cx="2057400" cy="12218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SearchEng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r>
              <a:rPr lang="en-US" sz="1100" dirty="0" err="1"/>
              <a:t>searcheng.h</a:t>
            </a:r>
            <a:r>
              <a:rPr lang="en-US" sz="1100" dirty="0"/>
              <a:t>/</a:t>
            </a:r>
            <a:r>
              <a:rPr lang="en-US" sz="1100" dirty="0" err="1"/>
              <a:t>cpp</a:t>
            </a:r>
            <a:endParaRPr lang="en-US" sz="1100" dirty="0"/>
          </a:p>
          <a:p>
            <a:r>
              <a:rPr lang="en-US" sz="1100" dirty="0"/>
              <a:t>+ </a:t>
            </a:r>
            <a:r>
              <a:rPr lang="en-US" sz="1100" dirty="0" err="1"/>
              <a:t>read_pages_from_index</a:t>
            </a:r>
            <a:r>
              <a:rPr lang="en-US" sz="1100" dirty="0"/>
              <a:t> 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+ search(terms, combiner)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949512" y="4766884"/>
            <a:ext cx="1257415" cy="402010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PageParser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838200" y="2560655"/>
            <a:ext cx="1257415" cy="84097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/>
              <a:t>SearchUI</a:t>
            </a: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searchui.h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cpp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+ run()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61" name="Elbow Connector 60"/>
          <p:cNvCxnSpPr>
            <a:cxnSpLocks/>
            <a:stCxn id="33" idx="3"/>
            <a:endCxn id="22" idx="1"/>
          </p:cNvCxnSpPr>
          <p:nvPr/>
        </p:nvCxnSpPr>
        <p:spPr bwMode="auto">
          <a:xfrm flipV="1">
            <a:off x="2105431" y="3409622"/>
            <a:ext cx="3304769" cy="197253"/>
          </a:xfrm>
          <a:prstGeom prst="bentConnector3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Elbow Connector 97"/>
          <p:cNvCxnSpPr>
            <a:cxnSpLocks/>
          </p:cNvCxnSpPr>
          <p:nvPr/>
        </p:nvCxnSpPr>
        <p:spPr bwMode="auto">
          <a:xfrm flipV="1">
            <a:off x="7645132" y="1373757"/>
            <a:ext cx="280836" cy="132397"/>
          </a:xfrm>
          <a:prstGeom prst="bentConnector3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Elbow Connector 99"/>
          <p:cNvCxnSpPr/>
          <p:nvPr/>
        </p:nvCxnSpPr>
        <p:spPr bwMode="auto">
          <a:xfrm rot="16200000" flipV="1">
            <a:off x="7655498" y="1901394"/>
            <a:ext cx="328238" cy="5709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7844709" y="1175310"/>
            <a:ext cx="1295400" cy="355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/>
              <a:t> = Calls, has, references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804315" y="1724984"/>
            <a:ext cx="1295400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= Inherits</a:t>
            </a:r>
          </a:p>
        </p:txBody>
      </p:sp>
      <p:cxnSp>
        <p:nvCxnSpPr>
          <p:cNvPr id="108" name="Elbow Connector 107"/>
          <p:cNvCxnSpPr>
            <a:cxnSpLocks/>
            <a:stCxn id="60" idx="3"/>
            <a:endCxn id="4" idx="0"/>
          </p:cNvCxnSpPr>
          <p:nvPr/>
        </p:nvCxnSpPr>
        <p:spPr bwMode="auto">
          <a:xfrm>
            <a:off x="7467600" y="4233217"/>
            <a:ext cx="643681" cy="320732"/>
          </a:xfrm>
          <a:prstGeom prst="bentConnector2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Rectangle 113"/>
          <p:cNvSpPr/>
          <p:nvPr/>
        </p:nvSpPr>
        <p:spPr bwMode="auto">
          <a:xfrm>
            <a:off x="7678840" y="2157850"/>
            <a:ext cx="1248288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Completed Classes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7678840" y="3030332"/>
            <a:ext cx="1248288" cy="317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To be completed class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5949511" y="5169937"/>
            <a:ext cx="1257415" cy="201005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+parse()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47" name="Elbow Connector 46"/>
          <p:cNvCxnSpPr>
            <a:cxnSpLocks/>
            <a:stCxn id="35" idx="0"/>
            <a:endCxn id="134" idx="2"/>
          </p:cNvCxnSpPr>
          <p:nvPr/>
        </p:nvCxnSpPr>
        <p:spPr bwMode="auto">
          <a:xfrm rot="5400000" flipH="1" flipV="1">
            <a:off x="6237068" y="5709014"/>
            <a:ext cx="679222" cy="307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5410200" y="4020523"/>
            <a:ext cx="2057400" cy="4253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/>
              <a:t>-</a:t>
            </a:r>
            <a:r>
              <a:rPr lang="en-US" sz="1200" dirty="0" err="1"/>
              <a:t>termIndex</a:t>
            </a:r>
            <a:r>
              <a:rPr lang="en-US" sz="1200" dirty="0"/>
              <a:t>_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/>
              <a:t>-parsers_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33903" y="4387030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1</a:t>
            </a:r>
            <a:endParaRPr lang="en-US" sz="16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6504973" y="4572077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*</a:t>
            </a:r>
            <a:endParaRPr lang="en-US" sz="1600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2843137" y="5576457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1</a:t>
            </a:r>
            <a:endParaRPr lang="en-US" sz="16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4983434" y="3129995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1</a:t>
            </a:r>
            <a:endParaRPr lang="en-US" sz="16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618536" y="1259449"/>
            <a:ext cx="3028333" cy="783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Note: This class diagram does not show all relationships, members, or methods but is intended to give a general layout of the class organization.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FE4A5F-A338-4736-8DEB-39BE59EC4DEC}"/>
              </a:ext>
            </a:extLst>
          </p:cNvPr>
          <p:cNvSpPr/>
          <p:nvPr/>
        </p:nvSpPr>
        <p:spPr bwMode="auto">
          <a:xfrm>
            <a:off x="746685" y="1367859"/>
            <a:ext cx="1429169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main()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search_shell.cpp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3D949B-7841-4A17-BDC0-30767BC3B39D}"/>
              </a:ext>
            </a:extLst>
          </p:cNvPr>
          <p:cNvSpPr/>
          <p:nvPr/>
        </p:nvSpPr>
        <p:spPr bwMode="auto">
          <a:xfrm>
            <a:off x="848016" y="3396833"/>
            <a:ext cx="1257415" cy="42008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-handlers_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/>
              <a:t>-</a:t>
            </a:r>
            <a:r>
              <a:rPr lang="en-US" sz="1200" dirty="0" err="1"/>
              <a:t>eng</a:t>
            </a:r>
            <a:r>
              <a:rPr lang="en-US" sz="1200" dirty="0"/>
              <a:t>_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B2DDD5-61BC-4CC5-8CCC-74DA21804248}"/>
              </a:ext>
            </a:extLst>
          </p:cNvPr>
          <p:cNvSpPr/>
          <p:nvPr/>
        </p:nvSpPr>
        <p:spPr bwMode="auto">
          <a:xfrm>
            <a:off x="5946432" y="6050164"/>
            <a:ext cx="1257415" cy="40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/>
              <a:t>MDParser</a:t>
            </a:r>
            <a:endParaRPr lang="en-US" sz="1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6326BC-307C-4A62-9589-807A904D0263}"/>
              </a:ext>
            </a:extLst>
          </p:cNvPr>
          <p:cNvSpPr txBox="1"/>
          <p:nvPr/>
        </p:nvSpPr>
        <p:spPr>
          <a:xfrm>
            <a:off x="486835" y="3382726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1</a:t>
            </a:r>
            <a:endParaRPr lang="en-US" sz="16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1C5326-5305-4DB3-916D-A7EA4B1E7342}"/>
              </a:ext>
            </a:extLst>
          </p:cNvPr>
          <p:cNvSpPr txBox="1"/>
          <p:nvPr/>
        </p:nvSpPr>
        <p:spPr>
          <a:xfrm>
            <a:off x="1177008" y="3780376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*</a:t>
            </a:r>
            <a:endParaRPr lang="en-US" sz="1600" i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81A7EA-FBA9-4D26-BCE3-26639A7CAF3E}"/>
              </a:ext>
            </a:extLst>
          </p:cNvPr>
          <p:cNvSpPr/>
          <p:nvPr/>
        </p:nvSpPr>
        <p:spPr bwMode="auto">
          <a:xfrm>
            <a:off x="857906" y="4061411"/>
            <a:ext cx="1257415" cy="402010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Handlers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5B0D81-0855-40AB-859B-89E8A0D570A0}"/>
              </a:ext>
            </a:extLst>
          </p:cNvPr>
          <p:cNvSpPr/>
          <p:nvPr/>
        </p:nvSpPr>
        <p:spPr bwMode="auto">
          <a:xfrm>
            <a:off x="857905" y="4464464"/>
            <a:ext cx="1257415" cy="533772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+handle()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#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can_handle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()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# process()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49" name="Elbow Connector 46">
            <a:extLst>
              <a:ext uri="{FF2B5EF4-FFF2-40B4-BE49-F238E27FC236}">
                <a16:creationId xmlns:a16="http://schemas.microsoft.com/office/drawing/2014/main" id="{83221753-D729-4C3B-BCAD-C9935C0DB61D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 bwMode="auto">
          <a:xfrm rot="5400000" flipH="1" flipV="1">
            <a:off x="975231" y="4817482"/>
            <a:ext cx="330628" cy="692136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12CD566-890A-41D2-9CD1-86FAF925DE53}"/>
              </a:ext>
            </a:extLst>
          </p:cNvPr>
          <p:cNvSpPr/>
          <p:nvPr/>
        </p:nvSpPr>
        <p:spPr bwMode="auto">
          <a:xfrm>
            <a:off x="141153" y="5328864"/>
            <a:ext cx="1306647" cy="40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/>
              <a:t>QuitHandler</a:t>
            </a:r>
            <a:endParaRPr lang="en-US" sz="1600" dirty="0"/>
          </a:p>
        </p:txBody>
      </p:sp>
      <p:cxnSp>
        <p:nvCxnSpPr>
          <p:cNvPr id="52" name="Elbow Connector 107">
            <a:extLst>
              <a:ext uri="{FF2B5EF4-FFF2-40B4-BE49-F238E27FC236}">
                <a16:creationId xmlns:a16="http://schemas.microsoft.com/office/drawing/2014/main" id="{1F6A9F6E-DEF6-4B67-B9ED-824F29D8BA3E}"/>
              </a:ext>
            </a:extLst>
          </p:cNvPr>
          <p:cNvCxnSpPr>
            <a:cxnSpLocks/>
            <a:stCxn id="33" idx="1"/>
            <a:endCxn id="46" idx="0"/>
          </p:cNvCxnSpPr>
          <p:nvPr/>
        </p:nvCxnSpPr>
        <p:spPr bwMode="auto">
          <a:xfrm rot="10800000" flipH="1" flipV="1">
            <a:off x="848016" y="3606875"/>
            <a:ext cx="638598" cy="454536"/>
          </a:xfrm>
          <a:prstGeom prst="bentConnector4">
            <a:avLst>
              <a:gd name="adj1" fmla="val -35797"/>
              <a:gd name="adj2" fmla="val 73105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748897-FAD6-447B-B02C-FC97159F34EE}"/>
              </a:ext>
            </a:extLst>
          </p:cNvPr>
          <p:cNvSpPr/>
          <p:nvPr/>
        </p:nvSpPr>
        <p:spPr bwMode="auto">
          <a:xfrm>
            <a:off x="1588532" y="5342048"/>
            <a:ext cx="1348854" cy="40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/>
              <a:t>AndHandler</a:t>
            </a:r>
            <a:endParaRPr lang="en-US" sz="1600" dirty="0"/>
          </a:p>
        </p:txBody>
      </p:sp>
      <p:cxnSp>
        <p:nvCxnSpPr>
          <p:cNvPr id="65" name="Elbow Connector 46">
            <a:extLst>
              <a:ext uri="{FF2B5EF4-FFF2-40B4-BE49-F238E27FC236}">
                <a16:creationId xmlns:a16="http://schemas.microsoft.com/office/drawing/2014/main" id="{ADA9EC78-F82A-4007-BFFD-8A0B7B33C293}"/>
              </a:ext>
            </a:extLst>
          </p:cNvPr>
          <p:cNvCxnSpPr>
            <a:cxnSpLocks/>
            <a:stCxn id="62" idx="0"/>
            <a:endCxn id="48" idx="2"/>
          </p:cNvCxnSpPr>
          <p:nvPr/>
        </p:nvCxnSpPr>
        <p:spPr bwMode="auto">
          <a:xfrm rot="16200000" flipV="1">
            <a:off x="1702880" y="4781969"/>
            <a:ext cx="343812" cy="776346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6" name="Elbow Connector 107">
            <a:extLst>
              <a:ext uri="{FF2B5EF4-FFF2-40B4-BE49-F238E27FC236}">
                <a16:creationId xmlns:a16="http://schemas.microsoft.com/office/drawing/2014/main" id="{613CAE91-CCC3-422A-838E-608F775E6706}"/>
              </a:ext>
            </a:extLst>
          </p:cNvPr>
          <p:cNvCxnSpPr>
            <a:cxnSpLocks/>
            <a:stCxn id="31" idx="2"/>
            <a:endCxn id="58" idx="0"/>
          </p:cNvCxnSpPr>
          <p:nvPr/>
        </p:nvCxnSpPr>
        <p:spPr bwMode="auto">
          <a:xfrm rot="16200000" flipH="1">
            <a:off x="1172491" y="2266238"/>
            <a:ext cx="583196" cy="563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Elbow Connector 107">
            <a:extLst>
              <a:ext uri="{FF2B5EF4-FFF2-40B4-BE49-F238E27FC236}">
                <a16:creationId xmlns:a16="http://schemas.microsoft.com/office/drawing/2014/main" id="{FEF3553C-DB78-4429-BAF7-7749458495C7}"/>
              </a:ext>
            </a:extLst>
          </p:cNvPr>
          <p:cNvCxnSpPr>
            <a:cxnSpLocks/>
            <a:stCxn id="31" idx="2"/>
            <a:endCxn id="22" idx="0"/>
          </p:cNvCxnSpPr>
          <p:nvPr/>
        </p:nvCxnSpPr>
        <p:spPr bwMode="auto">
          <a:xfrm rot="16200000" flipH="1">
            <a:off x="3539454" y="-100725"/>
            <a:ext cx="821262" cy="4977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54FFDCF-1730-4917-A88B-63D7397B1D93}"/>
              </a:ext>
            </a:extLst>
          </p:cNvPr>
          <p:cNvSpPr/>
          <p:nvPr/>
        </p:nvSpPr>
        <p:spPr bwMode="auto">
          <a:xfrm>
            <a:off x="3309026" y="4766989"/>
            <a:ext cx="1647355" cy="402010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WebPageSetCombiner</a:t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searcheng.h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/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cpp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108C7B-35AB-4FB9-99E2-524344F68FF3}"/>
              </a:ext>
            </a:extLst>
          </p:cNvPr>
          <p:cNvSpPr/>
          <p:nvPr/>
        </p:nvSpPr>
        <p:spPr bwMode="auto">
          <a:xfrm>
            <a:off x="3309382" y="5168999"/>
            <a:ext cx="1647355" cy="201005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+combine()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84" name="Elbow Connector 46">
            <a:extLst>
              <a:ext uri="{FF2B5EF4-FFF2-40B4-BE49-F238E27FC236}">
                <a16:creationId xmlns:a16="http://schemas.microsoft.com/office/drawing/2014/main" id="{05AC8EE0-EBC1-4AD9-837D-64DDA9051778}"/>
              </a:ext>
            </a:extLst>
          </p:cNvPr>
          <p:cNvCxnSpPr>
            <a:cxnSpLocks/>
            <a:stCxn id="87" idx="0"/>
            <a:endCxn id="76" idx="2"/>
          </p:cNvCxnSpPr>
          <p:nvPr/>
        </p:nvCxnSpPr>
        <p:spPr bwMode="auto">
          <a:xfrm rot="5400000" flipH="1" flipV="1">
            <a:off x="3527102" y="5321145"/>
            <a:ext cx="557099" cy="65481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42D8206-6F87-443B-8F13-60FE31BE95D7}"/>
              </a:ext>
            </a:extLst>
          </p:cNvPr>
          <p:cNvSpPr/>
          <p:nvPr/>
        </p:nvSpPr>
        <p:spPr bwMode="auto">
          <a:xfrm>
            <a:off x="2803815" y="5927103"/>
            <a:ext cx="1348854" cy="40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050" dirty="0" err="1"/>
              <a:t>ANDWebPageSetCombiner</a:t>
            </a:r>
            <a:endParaRPr lang="en-US" sz="6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8040E69-C83F-4272-A99A-ACD7A749E1E1}"/>
              </a:ext>
            </a:extLst>
          </p:cNvPr>
          <p:cNvSpPr/>
          <p:nvPr/>
        </p:nvSpPr>
        <p:spPr bwMode="auto">
          <a:xfrm>
            <a:off x="4220195" y="5927103"/>
            <a:ext cx="1266205" cy="40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050" dirty="0" err="1"/>
              <a:t>ORWebPageSet</a:t>
            </a:r>
            <a:br>
              <a:rPr lang="en-US" sz="1050" dirty="0"/>
            </a:br>
            <a:r>
              <a:rPr lang="en-US" sz="1050" dirty="0"/>
              <a:t>Combiner</a:t>
            </a:r>
            <a:endParaRPr lang="en-US" sz="600" dirty="0"/>
          </a:p>
        </p:txBody>
      </p:sp>
      <p:cxnSp>
        <p:nvCxnSpPr>
          <p:cNvPr id="92" name="Elbow Connector 46">
            <a:extLst>
              <a:ext uri="{FF2B5EF4-FFF2-40B4-BE49-F238E27FC236}">
                <a16:creationId xmlns:a16="http://schemas.microsoft.com/office/drawing/2014/main" id="{96428C76-3E4B-4F46-8E80-38564C4248F8}"/>
              </a:ext>
            </a:extLst>
          </p:cNvPr>
          <p:cNvCxnSpPr>
            <a:cxnSpLocks/>
            <a:stCxn id="91" idx="0"/>
            <a:endCxn id="76" idx="2"/>
          </p:cNvCxnSpPr>
          <p:nvPr/>
        </p:nvCxnSpPr>
        <p:spPr bwMode="auto">
          <a:xfrm rot="16200000" flipV="1">
            <a:off x="4214630" y="5288435"/>
            <a:ext cx="557099" cy="72023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9" name="Elbow Connector 60">
            <a:extLst>
              <a:ext uri="{FF2B5EF4-FFF2-40B4-BE49-F238E27FC236}">
                <a16:creationId xmlns:a16="http://schemas.microsoft.com/office/drawing/2014/main" id="{6B21AB22-0391-44E7-9A77-7745971A2680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 bwMode="auto">
          <a:xfrm flipV="1">
            <a:off x="2937386" y="5269502"/>
            <a:ext cx="371996" cy="273551"/>
          </a:xfrm>
          <a:prstGeom prst="bentConnector3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476CC-2DC3-43B8-912E-2CC586C7FDB2}"/>
              </a:ext>
            </a:extLst>
          </p:cNvPr>
          <p:cNvSpPr/>
          <p:nvPr/>
        </p:nvSpPr>
        <p:spPr bwMode="auto">
          <a:xfrm>
            <a:off x="7681899" y="2605296"/>
            <a:ext cx="1248288" cy="296970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Completed Abstract Class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11C30A-9072-48D5-946D-614E3A7893A6}"/>
              </a:ext>
            </a:extLst>
          </p:cNvPr>
          <p:cNvSpPr/>
          <p:nvPr/>
        </p:nvSpPr>
        <p:spPr bwMode="auto">
          <a:xfrm>
            <a:off x="750060" y="5799695"/>
            <a:ext cx="1306647" cy="40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C49734C-3A18-4B67-A53E-BC85FEA1CBEB}"/>
              </a:ext>
            </a:extLst>
          </p:cNvPr>
          <p:cNvSpPr/>
          <p:nvPr/>
        </p:nvSpPr>
        <p:spPr bwMode="auto">
          <a:xfrm>
            <a:off x="3546650" y="6390032"/>
            <a:ext cx="1306647" cy="40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/>
              <a:t>…</a:t>
            </a:r>
          </a:p>
        </p:txBody>
      </p:sp>
      <p:cxnSp>
        <p:nvCxnSpPr>
          <p:cNvPr id="123" name="Elbow Connector 107">
            <a:extLst>
              <a:ext uri="{FF2B5EF4-FFF2-40B4-BE49-F238E27FC236}">
                <a16:creationId xmlns:a16="http://schemas.microsoft.com/office/drawing/2014/main" id="{B8C71CA8-E2A7-42D7-BB7E-26DDBFE1CE9D}"/>
              </a:ext>
            </a:extLst>
          </p:cNvPr>
          <p:cNvCxnSpPr>
            <a:cxnSpLocks/>
            <a:stCxn id="60" idx="2"/>
            <a:endCxn id="43" idx="0"/>
          </p:cNvCxnSpPr>
          <p:nvPr/>
        </p:nvCxnSpPr>
        <p:spPr bwMode="auto">
          <a:xfrm rot="16200000" flipH="1">
            <a:off x="6348073" y="4536737"/>
            <a:ext cx="320974" cy="13932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74DF9E6-CBF2-41A2-9A42-FC47674A1182}"/>
              </a:ext>
            </a:extLst>
          </p:cNvPr>
          <p:cNvSpPr txBox="1"/>
          <p:nvPr/>
        </p:nvSpPr>
        <p:spPr>
          <a:xfrm>
            <a:off x="2975852" y="4984101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1</a:t>
            </a:r>
            <a:endParaRPr lang="en-US" sz="1600" i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7C6651E-1F98-484A-BC67-BB132B714540}"/>
              </a:ext>
            </a:extLst>
          </p:cNvPr>
          <p:cNvSpPr txBox="1"/>
          <p:nvPr/>
        </p:nvSpPr>
        <p:spPr>
          <a:xfrm>
            <a:off x="2068811" y="3362483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1</a:t>
            </a:r>
            <a:endParaRPr lang="en-US" sz="1600" i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CB2E0E3-1B2D-40BB-9332-C47B41229000}"/>
              </a:ext>
            </a:extLst>
          </p:cNvPr>
          <p:cNvSpPr txBox="1"/>
          <p:nvPr/>
        </p:nvSpPr>
        <p:spPr>
          <a:xfrm>
            <a:off x="7418370" y="3977142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1</a:t>
            </a:r>
            <a:endParaRPr lang="en-US" sz="16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4F288CE-FD6C-4532-85E3-33EA8E158ADA}"/>
              </a:ext>
            </a:extLst>
          </p:cNvPr>
          <p:cNvSpPr txBox="1"/>
          <p:nvPr/>
        </p:nvSpPr>
        <p:spPr>
          <a:xfrm>
            <a:off x="8121339" y="4289507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*</a:t>
            </a:r>
            <a:endParaRPr lang="en-US" sz="1600" i="1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9C7AACA-622C-4CE0-BB30-964C98482334}"/>
              </a:ext>
            </a:extLst>
          </p:cNvPr>
          <p:cNvSpPr/>
          <p:nvPr/>
        </p:nvSpPr>
        <p:spPr bwMode="auto">
          <a:xfrm>
            <a:off x="7301150" y="6054311"/>
            <a:ext cx="1257415" cy="40201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/>
              <a:t>TXTParser</a:t>
            </a:r>
            <a:endParaRPr lang="en-US" sz="1800" dirty="0"/>
          </a:p>
        </p:txBody>
      </p:sp>
      <p:cxnSp>
        <p:nvCxnSpPr>
          <p:cNvPr id="136" name="Elbow Connector 46">
            <a:extLst>
              <a:ext uri="{FF2B5EF4-FFF2-40B4-BE49-F238E27FC236}">
                <a16:creationId xmlns:a16="http://schemas.microsoft.com/office/drawing/2014/main" id="{BF31E93D-7149-4053-A790-D848DB9C2415}"/>
              </a:ext>
            </a:extLst>
          </p:cNvPr>
          <p:cNvCxnSpPr>
            <a:cxnSpLocks/>
            <a:stCxn id="135" idx="0"/>
            <a:endCxn id="134" idx="2"/>
          </p:cNvCxnSpPr>
          <p:nvPr/>
        </p:nvCxnSpPr>
        <p:spPr bwMode="auto">
          <a:xfrm rot="16200000" flipV="1">
            <a:off x="6912355" y="5036807"/>
            <a:ext cx="683369" cy="135163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8C590C3-2706-43F7-BD9A-508C4729D329}"/>
              </a:ext>
            </a:extLst>
          </p:cNvPr>
          <p:cNvSpPr/>
          <p:nvPr/>
        </p:nvSpPr>
        <p:spPr bwMode="auto">
          <a:xfrm>
            <a:off x="7435126" y="990600"/>
            <a:ext cx="564985" cy="268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10003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of Base/Derived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66800"/>
            <a:ext cx="4572000" cy="3733800"/>
          </a:xfrm>
        </p:spPr>
        <p:txBody>
          <a:bodyPr/>
          <a:lstStyle/>
          <a:p>
            <a:r>
              <a:rPr lang="en-US" sz="1800" dirty="0"/>
              <a:t>Can we assign a derived object into a base object?</a:t>
            </a:r>
          </a:p>
          <a:p>
            <a:r>
              <a:rPr lang="en-US" sz="1800" dirty="0"/>
              <a:t>Can we assign a base object into a derived?</a:t>
            </a:r>
          </a:p>
          <a:p>
            <a:r>
              <a:rPr lang="en-US" sz="1800" dirty="0"/>
              <a:t>Think hierarchy &amp; animal classification?</a:t>
            </a:r>
          </a:p>
          <a:p>
            <a:pPr lvl="1"/>
            <a:r>
              <a:rPr lang="en-US" sz="1600" dirty="0"/>
              <a:t>Can any dog be (assigned as) a mammal</a:t>
            </a:r>
          </a:p>
          <a:p>
            <a:pPr lvl="1"/>
            <a:r>
              <a:rPr lang="en-US" sz="1600" dirty="0"/>
              <a:t>Can any mammal be (assigned as) a dog</a:t>
            </a:r>
          </a:p>
          <a:p>
            <a:r>
              <a:rPr lang="en-US" sz="1800" dirty="0"/>
              <a:t>We can only assign a derived into a base (since the derived has EVERYTHING the base does)</a:t>
            </a:r>
          </a:p>
          <a:p>
            <a:pPr lvl="1"/>
            <a:r>
              <a:rPr lang="en-US" sz="1400" dirty="0"/>
              <a:t>p = s; // Base = Derived…Good!</a:t>
            </a:r>
          </a:p>
          <a:p>
            <a:pPr lvl="1"/>
            <a:r>
              <a:rPr lang="en-US" sz="1400" dirty="0"/>
              <a:t>s = p; // Derived = Base…Bad! 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38200" y="49530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Class Person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8200" y="53340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string name_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56388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id_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124200" y="53340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string name_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124200" y="56388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id_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124200" y="59436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major_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_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124200" y="4953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Class Student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953000" y="1181100"/>
            <a:ext cx="3962400" cy="3505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// print name, ID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string name;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id;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// print major too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major;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 p("Bill",1);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 s("Joe",2,5);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// Which assignment is plausible?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 = s;  // or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 = p;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2406396" y="5943600"/>
            <a:ext cx="641604" cy="3048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0800000">
            <a:off x="2438400" y="5481851"/>
            <a:ext cx="489204" cy="3048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&quot;No&quot; Symbol 16"/>
          <p:cNvSpPr/>
          <p:nvPr/>
        </p:nvSpPr>
        <p:spPr bwMode="auto">
          <a:xfrm>
            <a:off x="2448716" y="5878853"/>
            <a:ext cx="397002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018"/>
            <a:ext cx="4953000" cy="5539582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dirty="0"/>
              <a:t>pointer</a:t>
            </a:r>
            <a:r>
              <a:rPr lang="en-US" sz="2000" dirty="0"/>
              <a:t> or </a:t>
            </a:r>
            <a:r>
              <a:rPr lang="en-US" sz="2000" b="1" dirty="0"/>
              <a:t>reference</a:t>
            </a:r>
            <a:r>
              <a:rPr lang="en-US" sz="2000" dirty="0"/>
              <a:t> to a derived class object is </a:t>
            </a:r>
            <a:r>
              <a:rPr lang="en-US" sz="2000" u="sng" dirty="0"/>
              <a:t>type-compatible</a:t>
            </a:r>
            <a:r>
              <a:rPr lang="en-US" sz="2000" dirty="0"/>
              <a:t> with (can be assigned to) a base-class type pointer/reference</a:t>
            </a:r>
          </a:p>
          <a:p>
            <a:pPr lvl="1"/>
            <a:r>
              <a:rPr lang="en-US" sz="1600" dirty="0"/>
              <a:t>Person pointer or reference can also point to Student or Faculty object (i.e. a Student is a person)</a:t>
            </a:r>
          </a:p>
          <a:p>
            <a:pPr lvl="1"/>
            <a:r>
              <a:rPr lang="en-US" sz="1600" dirty="0"/>
              <a:t>All methods known to Person are supported by a Student object because it was derived from Person</a:t>
            </a:r>
          </a:p>
          <a:p>
            <a:pPr lvl="1"/>
            <a:r>
              <a:rPr lang="en-US" sz="1600" dirty="0"/>
              <a:t>Will apply the function from the class corresponding to </a:t>
            </a:r>
            <a:r>
              <a:rPr lang="en-US" sz="1600" b="1" i="1" dirty="0">
                <a:highlight>
                  <a:srgbClr val="FFFF00"/>
                </a:highlight>
              </a:rPr>
              <a:t>the type of the pointer used</a:t>
            </a:r>
          </a:p>
          <a:p>
            <a:pPr marR="5080">
              <a:tabLst>
                <a:tab pos="354965" algn="l"/>
                <a:tab pos="355600" algn="l"/>
              </a:tabLst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0" y="1066800"/>
            <a:ext cx="3962400" cy="492797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 const; // print name, ID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string name; int id;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const; // print major too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int major;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Faculty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const; // print tenured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bool tenure;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Person *p = new Person("Bill",1);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Student *s = new Student("Joe",2,5);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Faculty *f = new Faculty("Ken",3,0);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 *q;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p;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s;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f;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 // calls 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172200" y="6032397"/>
            <a:ext cx="171650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Name=Bill, ID=1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Name=Joe, ID=2</a:t>
            </a:r>
          </a:p>
          <a:p>
            <a:pPr algn="ctr"/>
            <a:r>
              <a:rPr lang="en-US" sz="1400" b="1" dirty="0">
                <a:solidFill>
                  <a:srgbClr val="FF00FF"/>
                </a:solidFill>
              </a:rPr>
              <a:t>Name=Ken, ID=3</a:t>
            </a: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30608A95-918F-4295-A75A-585FCA58E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" y="5133867"/>
            <a:ext cx="1118738" cy="37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Person* q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92565-4C81-4218-985C-B61C1D1BE36A}"/>
              </a:ext>
            </a:extLst>
          </p:cNvPr>
          <p:cNvSpPr/>
          <p:nvPr/>
        </p:nvSpPr>
        <p:spPr>
          <a:xfrm>
            <a:off x="762451" y="5508099"/>
            <a:ext cx="304800" cy="381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CA69E9-FCAB-4881-A8F3-F3562D0ABCA1}"/>
              </a:ext>
            </a:extLst>
          </p:cNvPr>
          <p:cNvSpPr/>
          <p:nvPr/>
        </p:nvSpPr>
        <p:spPr>
          <a:xfrm>
            <a:off x="1501992" y="5146149"/>
            <a:ext cx="360947" cy="381000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661608-1595-4FCF-98A7-51FE9CA5DBE2}"/>
              </a:ext>
            </a:extLst>
          </p:cNvPr>
          <p:cNvCxnSpPr>
            <a:cxnSpLocks/>
            <a:stCxn id="34" idx="3"/>
            <a:endCxn id="35" idx="2"/>
          </p:cNvCxnSpPr>
          <p:nvPr/>
        </p:nvCxnSpPr>
        <p:spPr>
          <a:xfrm flipV="1">
            <a:off x="1067251" y="5336649"/>
            <a:ext cx="434741" cy="361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19D0A85-6ADB-4629-9E52-3707A40E258E}"/>
              </a:ext>
            </a:extLst>
          </p:cNvPr>
          <p:cNvSpPr/>
          <p:nvPr/>
        </p:nvSpPr>
        <p:spPr>
          <a:xfrm>
            <a:off x="1856120" y="5501482"/>
            <a:ext cx="360947" cy="381000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A8A52BC-B5CA-4B22-A957-2AC620E7CB2E}"/>
              </a:ext>
            </a:extLst>
          </p:cNvPr>
          <p:cNvSpPr/>
          <p:nvPr/>
        </p:nvSpPr>
        <p:spPr>
          <a:xfrm>
            <a:off x="1519799" y="5949620"/>
            <a:ext cx="360947" cy="3810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655C58-74A1-4219-9BD1-A220BEB8EACE}"/>
              </a:ext>
            </a:extLst>
          </p:cNvPr>
          <p:cNvCxnSpPr>
            <a:cxnSpLocks/>
            <a:stCxn id="34" idx="3"/>
            <a:endCxn id="37" idx="2"/>
          </p:cNvCxnSpPr>
          <p:nvPr/>
        </p:nvCxnSpPr>
        <p:spPr>
          <a:xfrm flipV="1">
            <a:off x="1067251" y="5691982"/>
            <a:ext cx="788869" cy="661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F914EF-BCC6-4D02-A1AB-E2F1AD369B64}"/>
              </a:ext>
            </a:extLst>
          </p:cNvPr>
          <p:cNvCxnSpPr>
            <a:cxnSpLocks/>
            <a:stCxn id="34" idx="3"/>
            <a:endCxn id="38" idx="2"/>
          </p:cNvCxnSpPr>
          <p:nvPr/>
        </p:nvCxnSpPr>
        <p:spPr>
          <a:xfrm>
            <a:off x="1067251" y="5698599"/>
            <a:ext cx="452548" cy="44152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42C17F9-85BC-4F95-8055-A19FF15DDE25}"/>
              </a:ext>
            </a:extLst>
          </p:cNvPr>
          <p:cNvSpPr/>
          <p:nvPr/>
        </p:nvSpPr>
        <p:spPr>
          <a:xfrm>
            <a:off x="3097955" y="5501482"/>
            <a:ext cx="304800" cy="381000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4">
            <a:extLst>
              <a:ext uri="{FF2B5EF4-FFF2-40B4-BE49-F238E27FC236}">
                <a16:creationId xmlns:a16="http://schemas.microsoft.com/office/drawing/2014/main" id="{540301FB-BD7C-422C-AA59-02B76BB7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260" y="5086851"/>
            <a:ext cx="1347139" cy="42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Student* 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E82942-BA6D-4FC3-BB06-9F5C9B0AED6E}"/>
              </a:ext>
            </a:extLst>
          </p:cNvPr>
          <p:cNvCxnSpPr>
            <a:cxnSpLocks/>
            <a:stCxn id="52" idx="1"/>
            <a:endCxn id="35" idx="6"/>
          </p:cNvCxnSpPr>
          <p:nvPr/>
        </p:nvCxnSpPr>
        <p:spPr>
          <a:xfrm flipH="1" flipV="1">
            <a:off x="1862939" y="5336649"/>
            <a:ext cx="1235016" cy="35533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FFB52C5-47B3-45BE-B703-C8F72A9941E3}"/>
              </a:ext>
            </a:extLst>
          </p:cNvPr>
          <p:cNvCxnSpPr>
            <a:cxnSpLocks/>
            <a:stCxn id="52" idx="1"/>
            <a:endCxn id="38" idx="6"/>
          </p:cNvCxnSpPr>
          <p:nvPr/>
        </p:nvCxnSpPr>
        <p:spPr>
          <a:xfrm flipH="1">
            <a:off x="1880746" y="5691982"/>
            <a:ext cx="1217209" cy="44813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EE78C9-FE66-40B0-A560-EBB5BCDD1105}"/>
              </a:ext>
            </a:extLst>
          </p:cNvPr>
          <p:cNvCxnSpPr>
            <a:cxnSpLocks/>
            <a:stCxn id="52" idx="1"/>
            <a:endCxn id="37" idx="6"/>
          </p:cNvCxnSpPr>
          <p:nvPr/>
        </p:nvCxnSpPr>
        <p:spPr>
          <a:xfrm flipH="1">
            <a:off x="2217067" y="5691982"/>
            <a:ext cx="8808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68D056CD-68B4-47D5-BB25-68B77CCADDFE}"/>
              </a:ext>
            </a:extLst>
          </p:cNvPr>
          <p:cNvSpPr/>
          <p:nvPr/>
        </p:nvSpPr>
        <p:spPr>
          <a:xfrm>
            <a:off x="2212141" y="5203260"/>
            <a:ext cx="381001" cy="5163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379EF5EF-C4CB-4004-9464-20AD100D397F}"/>
              </a:ext>
            </a:extLst>
          </p:cNvPr>
          <p:cNvSpPr/>
          <p:nvPr/>
        </p:nvSpPr>
        <p:spPr>
          <a:xfrm>
            <a:off x="2236495" y="5786713"/>
            <a:ext cx="381001" cy="5163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14">
            <a:extLst>
              <a:ext uri="{FF2B5EF4-FFF2-40B4-BE49-F238E27FC236}">
                <a16:creationId xmlns:a16="http://schemas.microsoft.com/office/drawing/2014/main" id="{12184350-4F66-488B-8CFA-2CCA8D7A6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53" y="6397758"/>
            <a:ext cx="2382253" cy="42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Base pointer CAN point at any publicly derived object.</a:t>
            </a:r>
            <a:endParaRPr lang="en-US" sz="1200" b="1" dirty="0">
              <a:solidFill>
                <a:srgbClr val="FF00FF"/>
              </a:solidFill>
            </a:endParaRPr>
          </a:p>
        </p:txBody>
      </p:sp>
      <p:sp>
        <p:nvSpPr>
          <p:cNvPr id="72" name="Rectangle 14">
            <a:extLst>
              <a:ext uri="{FF2B5EF4-FFF2-40B4-BE49-F238E27FC236}">
                <a16:creationId xmlns:a16="http://schemas.microsoft.com/office/drawing/2014/main" id="{20EEB94A-1327-4B56-A18D-517CD73D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473" y="6397758"/>
            <a:ext cx="2506580" cy="42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Derived pointer CANNOT point at base or "sibling" objects</a:t>
            </a:r>
          </a:p>
        </p:txBody>
      </p:sp>
      <p:sp>
        <p:nvSpPr>
          <p:cNvPr id="73" name="Rectangle 14">
            <a:extLst>
              <a:ext uri="{FF2B5EF4-FFF2-40B4-BE49-F238E27FC236}">
                <a16:creationId xmlns:a16="http://schemas.microsoft.com/office/drawing/2014/main" id="{EDF117CB-1783-44B4-8C6F-F0E1964B2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147" y="5547109"/>
            <a:ext cx="406495" cy="39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</a:t>
            </a:r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Rectangle 14">
            <a:extLst>
              <a:ext uri="{FF2B5EF4-FFF2-40B4-BE49-F238E27FC236}">
                <a16:creationId xmlns:a16="http://schemas.microsoft.com/office/drawing/2014/main" id="{3A2B52D6-2AC5-4C57-BB54-A34A4E08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443" y="5336355"/>
            <a:ext cx="307069" cy="24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</a:t>
            </a:r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Rectangle 14">
            <a:extLst>
              <a:ext uri="{FF2B5EF4-FFF2-40B4-BE49-F238E27FC236}">
                <a16:creationId xmlns:a16="http://schemas.microsoft.com/office/drawing/2014/main" id="{B5C58404-E7AB-46A0-A9D6-F2728B6E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620" y="5560138"/>
            <a:ext cx="307069" cy="24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</a:t>
            </a:r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CCCFF5C4-85E9-450E-8BDA-0674B874B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443" y="5882482"/>
            <a:ext cx="307069" cy="24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</a:t>
            </a:r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/>
      <p:bldP spid="71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018"/>
            <a:ext cx="4724400" cy="4525963"/>
          </a:xfrm>
        </p:spPr>
        <p:txBody>
          <a:bodyPr/>
          <a:lstStyle/>
          <a:p>
            <a:r>
              <a:rPr lang="en-US" sz="2000" dirty="0"/>
              <a:t>For second and third call to </a:t>
            </a:r>
            <a:r>
              <a:rPr lang="en-US" sz="2000" dirty="0" err="1"/>
              <a:t>print_info</a:t>
            </a:r>
            <a:r>
              <a:rPr lang="en-US" sz="2000" dirty="0"/>
              <a:t>() we might like to have </a:t>
            </a:r>
            <a:r>
              <a:rPr lang="en-US" sz="2000" dirty="0">
                <a:latin typeface="Consolas" panose="020B0609020204030204" pitchFamily="49" charset="0"/>
              </a:rPr>
              <a:t>Student::</a:t>
            </a:r>
            <a:r>
              <a:rPr lang="en-US" sz="2000" dirty="0" err="1">
                <a:latin typeface="Consolas" panose="020B0609020204030204" pitchFamily="49" charset="0"/>
              </a:rPr>
              <a:t>print_info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and </a:t>
            </a:r>
            <a:r>
              <a:rPr lang="en-US" sz="2000" dirty="0">
                <a:latin typeface="Consolas" panose="020B0609020204030204" pitchFamily="49" charset="0"/>
              </a:rPr>
              <a:t>Faculty::</a:t>
            </a:r>
            <a:r>
              <a:rPr lang="en-US" sz="2000" dirty="0" err="1">
                <a:latin typeface="Consolas" panose="020B0609020204030204" pitchFamily="49" charset="0"/>
              </a:rPr>
              <a:t>print_info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executed since the actual object pointed to is a Student/Faculty</a:t>
            </a:r>
          </a:p>
          <a:p>
            <a:r>
              <a:rPr lang="en-US" sz="2000" dirty="0"/>
              <a:t>BUT…it will call </a:t>
            </a:r>
            <a:r>
              <a:rPr lang="en-US" sz="2000" dirty="0">
                <a:latin typeface="Consolas" panose="020B0609020204030204" pitchFamily="49" charset="0"/>
              </a:rPr>
              <a:t>Person::</a:t>
            </a:r>
            <a:r>
              <a:rPr lang="en-US" sz="2000" dirty="0" err="1">
                <a:latin typeface="Consolas" panose="020B0609020204030204" pitchFamily="49" charset="0"/>
              </a:rPr>
              <a:t>print_info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/>
              <a:t>This is called </a:t>
            </a:r>
            <a:r>
              <a:rPr lang="en-US" sz="2000" b="1" dirty="0">
                <a:solidFill>
                  <a:srgbClr val="0070C0"/>
                </a:solidFill>
              </a:rPr>
              <a:t>'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static binding</a:t>
            </a:r>
            <a:r>
              <a:rPr lang="en-US" sz="2000" dirty="0">
                <a:solidFill>
                  <a:srgbClr val="0000FF"/>
                </a:solidFill>
              </a:rPr>
              <a:t>' </a:t>
            </a:r>
            <a:r>
              <a:rPr lang="en-US" sz="2000" dirty="0"/>
              <a:t>(i.e. the version of the function called is based on the static </a:t>
            </a:r>
            <a:r>
              <a:rPr lang="en-US" sz="2000" b="1" dirty="0"/>
              <a:t>type of the pointer </a:t>
            </a:r>
            <a:r>
              <a:rPr lang="en-US" sz="2000" dirty="0"/>
              <a:t>being used)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0" y="1066800"/>
            <a:ext cx="4085778" cy="5105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 const; // print name, ID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string name; int id;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const; // print major too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int major;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Faculty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const; // print tenured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bool tenure;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Person *p = new Person("Bill",1);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Student *s = new Student("Joe",2,5);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Faculty *f = new Faculty("Mary",3,1);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 *q;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p;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s;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f;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 // calls 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28AB8EB-9535-4BA5-B799-334D31233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774" y="5702607"/>
            <a:ext cx="1118738" cy="37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Person*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q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64B3C-8C71-453F-93F6-55A7F9972B29}"/>
              </a:ext>
            </a:extLst>
          </p:cNvPr>
          <p:cNvSpPr/>
          <p:nvPr/>
        </p:nvSpPr>
        <p:spPr>
          <a:xfrm>
            <a:off x="2920064" y="5668017"/>
            <a:ext cx="304800" cy="381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220F42-B7F7-49C0-9F84-EDF25635569C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3224864" y="5777414"/>
            <a:ext cx="417597" cy="81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15225D-83FA-429B-990B-481B84CD9B3C}"/>
              </a:ext>
            </a:extLst>
          </p:cNvPr>
          <p:cNvCxnSpPr>
            <a:cxnSpLocks/>
            <a:stCxn id="8" idx="3"/>
            <a:endCxn id="11" idx="2"/>
          </p:cNvCxnSpPr>
          <p:nvPr/>
        </p:nvCxnSpPr>
        <p:spPr>
          <a:xfrm>
            <a:off x="3224864" y="5858517"/>
            <a:ext cx="844718" cy="3119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7255F3-196F-404A-9C1A-998CC8C24264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3224864" y="5858517"/>
            <a:ext cx="414388" cy="57702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D9C99-3630-4E4A-9CCA-914DAE8F1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6172200"/>
            <a:ext cx="171650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Name=Bill, ID=1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Name=Joe, ID=2</a:t>
            </a:r>
          </a:p>
          <a:p>
            <a:pPr algn="ctr"/>
            <a:r>
              <a:rPr lang="en-US" sz="1400" b="1" dirty="0">
                <a:solidFill>
                  <a:srgbClr val="FF00FF"/>
                </a:solidFill>
              </a:rPr>
              <a:t>Name=Ken, ID=3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1037EA-6CD7-4380-9E9E-13900D3A0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199" y="5691980"/>
            <a:ext cx="1000824" cy="1511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print_info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C92ECF-2D51-4804-A45F-AEEABEE7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979" y="6070060"/>
            <a:ext cx="1000824" cy="19967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print_info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9FC9DC-BD34-44EB-9CFF-93AB08E0A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015" y="6376550"/>
            <a:ext cx="1000824" cy="19967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print_info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BDCEDD-9434-4370-8580-DE99C93BBAC5}"/>
              </a:ext>
            </a:extLst>
          </p:cNvPr>
          <p:cNvSpPr/>
          <p:nvPr/>
        </p:nvSpPr>
        <p:spPr>
          <a:xfrm>
            <a:off x="3642461" y="5586914"/>
            <a:ext cx="360947" cy="381000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BC109D-FF91-431C-96F7-BEE891BADEB4}"/>
              </a:ext>
            </a:extLst>
          </p:cNvPr>
          <p:cNvSpPr/>
          <p:nvPr/>
        </p:nvSpPr>
        <p:spPr>
          <a:xfrm>
            <a:off x="4069582" y="5979946"/>
            <a:ext cx="360947" cy="381000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002056-3B57-4F17-B8E7-21D0982AB95E}"/>
              </a:ext>
            </a:extLst>
          </p:cNvPr>
          <p:cNvSpPr/>
          <p:nvPr/>
        </p:nvSpPr>
        <p:spPr>
          <a:xfrm>
            <a:off x="3639252" y="6245042"/>
            <a:ext cx="360947" cy="3810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9FF91C-FEB5-48DC-A379-399996AC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965" y="5101882"/>
            <a:ext cx="1441326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+mn-lt"/>
              </a:rPr>
              <a:t>No VIRTUAL declaration…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40B307-E83E-4BFF-831C-82A1A04B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72" y="6049017"/>
            <a:ext cx="1950824" cy="6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</a:rPr>
              <a:t>…only functions from the class type of the pointer used can be called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2D3727-A3B3-4753-91AD-135AD84F8E5A}"/>
              </a:ext>
            </a:extLst>
          </p:cNvPr>
          <p:cNvSpPr/>
          <p:nvPr/>
        </p:nvSpPr>
        <p:spPr>
          <a:xfrm>
            <a:off x="2957163" y="4979606"/>
            <a:ext cx="287352" cy="275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64E82E-6235-4D3D-B5CA-BD56CF0F381D}"/>
              </a:ext>
            </a:extLst>
          </p:cNvPr>
          <p:cNvSpPr/>
          <p:nvPr/>
        </p:nvSpPr>
        <p:spPr>
          <a:xfrm>
            <a:off x="105222" y="5875153"/>
            <a:ext cx="287352" cy="275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78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5" grpId="0"/>
      <p:bldP spid="17" grpId="0" animBg="1"/>
      <p:bldP spid="19" grpId="0" animBg="1"/>
      <p:bldP spid="20" grpId="0" animBg="1"/>
      <p:bldP spid="21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736" y="313678"/>
            <a:ext cx="7315200" cy="914400"/>
          </a:xfrm>
        </p:spPr>
        <p:txBody>
          <a:bodyPr/>
          <a:lstStyle/>
          <a:p>
            <a:r>
              <a:rPr lang="en-US" sz="3200" dirty="0"/>
              <a:t>Virtual Functions &amp; 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429"/>
            <a:ext cx="4267200" cy="4525963"/>
          </a:xfrm>
        </p:spPr>
        <p:txBody>
          <a:bodyPr/>
          <a:lstStyle/>
          <a:p>
            <a:r>
              <a:rPr lang="en-US" sz="1800" dirty="0"/>
              <a:t>Member functions can be declared 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</a:rPr>
              <a:t>virtual</a:t>
            </a:r>
            <a:endParaRPr lang="en-US" sz="1800" dirty="0"/>
          </a:p>
          <a:p>
            <a:r>
              <a:rPr lang="en-US" sz="1800" dirty="0">
                <a:latin typeface="Consolas" panose="020B0609020204030204" pitchFamily="49" charset="0"/>
              </a:rPr>
              <a:t>virtual</a:t>
            </a:r>
            <a:r>
              <a:rPr lang="en-US" sz="1800" dirty="0"/>
              <a:t> declaration allows derived classes to redefine the function </a:t>
            </a:r>
            <a:r>
              <a:rPr lang="en-US" sz="1800" b="1" i="1" dirty="0"/>
              <a:t>and</a:t>
            </a:r>
            <a:r>
              <a:rPr lang="en-US" sz="1800" dirty="0"/>
              <a:t> which version is called is determined by the </a:t>
            </a:r>
            <a:r>
              <a:rPr lang="en-US" sz="1800" b="1" dirty="0">
                <a:solidFill>
                  <a:srgbClr val="7030A0"/>
                </a:solidFill>
              </a:rPr>
              <a:t>type of object pointed to/referenced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rather </a:t>
            </a:r>
            <a:r>
              <a:rPr lang="en-US" sz="1800" dirty="0">
                <a:solidFill>
                  <a:srgbClr val="0000FF"/>
                </a:solidFill>
              </a:rPr>
              <a:t>than the type of pointer/reference</a:t>
            </a:r>
          </a:p>
          <a:p>
            <a:pPr lvl="1"/>
            <a:r>
              <a:rPr lang="en-US" sz="1400" b="1" dirty="0"/>
              <a:t>Note</a:t>
            </a:r>
            <a:r>
              <a:rPr lang="en-US" sz="1400" dirty="0"/>
              <a:t>:  You do NOT have to override a virtual function in the derived class…you can just inherit and use the base class version</a:t>
            </a:r>
          </a:p>
          <a:p>
            <a:r>
              <a:rPr lang="en-US" sz="1800" dirty="0"/>
              <a:t>This is called 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</a:rPr>
              <a:t>'dynamic binding</a:t>
            </a:r>
            <a:r>
              <a:rPr lang="en-US" sz="1800" dirty="0"/>
              <a:t>' (i.e. which version is called is based on the </a:t>
            </a:r>
            <a:r>
              <a:rPr lang="en-US" sz="1800" dirty="0">
                <a:solidFill>
                  <a:srgbClr val="7030A0"/>
                </a:solidFill>
              </a:rPr>
              <a:t>type of object being pointed to</a:t>
            </a:r>
            <a:r>
              <a:rPr lang="en-US" sz="1800" dirty="0"/>
              <a:t>)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156960" y="6172200"/>
            <a:ext cx="2895600" cy="62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Name=Bill, ID=1</a:t>
            </a:r>
          </a:p>
          <a:p>
            <a:pPr algn="l"/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Name=Joe, ID=2, Major = 5</a:t>
            </a:r>
          </a:p>
          <a:p>
            <a:pPr algn="l"/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Name=Mary, ID=3, Tenured=1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114D851-2AEF-4B7D-8A2D-C8573EAA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990600"/>
            <a:ext cx="4191000" cy="518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urier New" pitchFamily="49" charset="0"/>
              </a:rPr>
              <a:t>virtual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void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 const; // name, ID 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string name; int id;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const; // print major too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int major;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Faculty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const; // print tenured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bool tenure;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Person *p = new Person("Bill",1);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Student *s = new Student("Joe",2,5);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Faculty *f = new Faculty("Mary",3,1);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 *q;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p;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s;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f;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calls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for objected pointed to</a:t>
            </a:r>
            <a:b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// not type of q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ADB09530-A284-42C5-8FA3-367C145DD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03298"/>
            <a:ext cx="1118738" cy="37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Person* q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7E3A06-70A8-454D-BE89-E15CC3F79929}"/>
              </a:ext>
            </a:extLst>
          </p:cNvPr>
          <p:cNvSpPr/>
          <p:nvPr/>
        </p:nvSpPr>
        <p:spPr>
          <a:xfrm>
            <a:off x="778201" y="5670322"/>
            <a:ext cx="304800" cy="381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4A40EB-6BB8-47D4-97FC-D8366B2B736D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 flipV="1">
            <a:off x="1083001" y="5779719"/>
            <a:ext cx="417597" cy="81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FB3F41-8787-4715-8565-61234DD65BF6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>
            <a:off x="1083001" y="5860822"/>
            <a:ext cx="844718" cy="3119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A8182A-B701-47FA-95BE-87DD7A951757}"/>
              </a:ext>
            </a:extLst>
          </p:cNvPr>
          <p:cNvCxnSpPr>
            <a:cxnSpLocks/>
            <a:stCxn id="17" idx="3"/>
            <a:endCxn id="26" idx="2"/>
          </p:cNvCxnSpPr>
          <p:nvPr/>
        </p:nvCxnSpPr>
        <p:spPr>
          <a:xfrm>
            <a:off x="1083001" y="5860822"/>
            <a:ext cx="414388" cy="57702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5D4BA0B-B1A0-426D-92E7-C0ABDDD18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336" y="5694285"/>
            <a:ext cx="1000824" cy="1511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print_info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62A3F6-E343-4F9C-9937-0904FCCAB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116" y="6072365"/>
            <a:ext cx="1000824" cy="19967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print_info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2A52A2-CCDC-4744-81C5-8CC206E37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152" y="6378855"/>
            <a:ext cx="1000824" cy="19967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print_info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50332C-FE25-42D0-B420-96C974DFC5BC}"/>
              </a:ext>
            </a:extLst>
          </p:cNvPr>
          <p:cNvSpPr/>
          <p:nvPr/>
        </p:nvSpPr>
        <p:spPr>
          <a:xfrm>
            <a:off x="1500598" y="5589219"/>
            <a:ext cx="360947" cy="381000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9DB17E6-0D0A-41B0-9423-0E28DF1B34FD}"/>
              </a:ext>
            </a:extLst>
          </p:cNvPr>
          <p:cNvSpPr/>
          <p:nvPr/>
        </p:nvSpPr>
        <p:spPr>
          <a:xfrm>
            <a:off x="1927719" y="5982251"/>
            <a:ext cx="360947" cy="381000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BAFDCE-A798-421A-A4E8-EAA6A710D522}"/>
              </a:ext>
            </a:extLst>
          </p:cNvPr>
          <p:cNvSpPr/>
          <p:nvPr/>
        </p:nvSpPr>
        <p:spPr>
          <a:xfrm>
            <a:off x="1497389" y="6247347"/>
            <a:ext cx="360947" cy="3810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C1A202-8551-479F-BA9C-0A6EDDE5F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85" y="5123966"/>
            <a:ext cx="1441326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+mn-lt"/>
              </a:rPr>
              <a:t>With VIRTUAL declaration…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FCCE41-F172-4C82-82C2-A2735885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887" y="6224765"/>
            <a:ext cx="1885303" cy="6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</a:rPr>
              <a:t>… function called is based on the  class type pointed to (referenced)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A34A76-E1DF-4A13-B71A-3D7558C4C168}"/>
              </a:ext>
            </a:extLst>
          </p:cNvPr>
          <p:cNvSpPr/>
          <p:nvPr/>
        </p:nvSpPr>
        <p:spPr>
          <a:xfrm>
            <a:off x="1487791" y="5110079"/>
            <a:ext cx="287352" cy="275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E4C6A6-D305-49E8-A83F-F9CFDE4E385B}"/>
              </a:ext>
            </a:extLst>
          </p:cNvPr>
          <p:cNvSpPr/>
          <p:nvPr/>
        </p:nvSpPr>
        <p:spPr>
          <a:xfrm>
            <a:off x="3392773" y="5944411"/>
            <a:ext cx="287352" cy="275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58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21" grpId="0" animBg="1"/>
      <p:bldP spid="22" grpId="0" animBg="1"/>
      <p:bldP spid="23" grpId="0" animBg="1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315200" cy="914400"/>
          </a:xfrm>
        </p:spPr>
        <p:txBody>
          <a:bodyPr/>
          <a:lstStyle/>
          <a:p>
            <a:r>
              <a:rPr lang="en-US" sz="40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447800"/>
            <a:ext cx="4495799" cy="4525963"/>
          </a:xfrm>
        </p:spPr>
        <p:txBody>
          <a:bodyPr/>
          <a:lstStyle/>
          <a:p>
            <a:r>
              <a:rPr lang="en-US" sz="2400" dirty="0"/>
              <a:t>Can we have an array that store multiple types (e.g. an array that stores both </a:t>
            </a:r>
            <a:r>
              <a:rPr lang="en-US" sz="2400" dirty="0" err="1"/>
              <a:t>ints</a:t>
            </a:r>
            <a:r>
              <a:rPr lang="en-US" sz="2400" dirty="0"/>
              <a:t> and doubles)?  No!</a:t>
            </a:r>
          </a:p>
          <a:p>
            <a:r>
              <a:rPr lang="en-US" sz="2400" dirty="0"/>
              <a:t>Use base pointers to point at different types and have their individual behavior invoked via virtual functions</a:t>
            </a:r>
          </a:p>
          <a:p>
            <a:r>
              <a:rPr lang="en-US" sz="2400" dirty="0"/>
              <a:t>Polymorphism via virtual functions allows one set of code to operate appropriately on all derived types of objects</a:t>
            </a:r>
          </a:p>
          <a:p>
            <a:endParaRPr lang="en-US" sz="2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48200" y="2286000"/>
            <a:ext cx="4191000" cy="3200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Person* p[5];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p[0] = new Person("Bill",1);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p[1] = new Student("Joe",2,5);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p[2] = new Faculty("Ken",3,0);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p[3] = new Student("Mary",4,2);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p[4] = new Faculty("Jen",5,1);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for(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 5;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++){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p[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should print most specific info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based on type of object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386136" y="5486400"/>
            <a:ext cx="3352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Name = Bill, ID=1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Name = Joe, ID=2, Major=5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Name = Ken, ID=3, Tenured=0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Name = Mary, ID=4, Major=2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Name = Jen, ID=5, Tenured=1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3DD37DA2-5854-4525-B07B-54DF58C6A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273" y="1257300"/>
            <a:ext cx="136558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Person* p[5]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4C3E0-5C1D-405C-8EEF-376A56CE965C}"/>
              </a:ext>
            </a:extLst>
          </p:cNvPr>
          <p:cNvSpPr/>
          <p:nvPr/>
        </p:nvSpPr>
        <p:spPr>
          <a:xfrm>
            <a:off x="7200900" y="1219200"/>
            <a:ext cx="304800" cy="381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63AD8-CF1E-4E2C-BE41-CC61C135A168}"/>
              </a:ext>
            </a:extLst>
          </p:cNvPr>
          <p:cNvSpPr/>
          <p:nvPr/>
        </p:nvSpPr>
        <p:spPr>
          <a:xfrm>
            <a:off x="7505700" y="1219200"/>
            <a:ext cx="304800" cy="381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EFFEDC-F20F-425D-BD43-47C5906B9A61}"/>
              </a:ext>
            </a:extLst>
          </p:cNvPr>
          <p:cNvSpPr/>
          <p:nvPr/>
        </p:nvSpPr>
        <p:spPr>
          <a:xfrm>
            <a:off x="7810500" y="1219200"/>
            <a:ext cx="304800" cy="381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3EBDA-DB8E-4321-A06F-1C573C64BDAB}"/>
              </a:ext>
            </a:extLst>
          </p:cNvPr>
          <p:cNvSpPr/>
          <p:nvPr/>
        </p:nvSpPr>
        <p:spPr>
          <a:xfrm>
            <a:off x="8115300" y="1219200"/>
            <a:ext cx="304800" cy="381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FB6E4E-71C2-4747-A91E-E6FD5AAE0E06}"/>
              </a:ext>
            </a:extLst>
          </p:cNvPr>
          <p:cNvSpPr/>
          <p:nvPr/>
        </p:nvSpPr>
        <p:spPr>
          <a:xfrm>
            <a:off x="8430126" y="1219200"/>
            <a:ext cx="304800" cy="381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38EF1-F25E-4194-AA7A-9A26BCA3DAAB}"/>
              </a:ext>
            </a:extLst>
          </p:cNvPr>
          <p:cNvSpPr/>
          <p:nvPr/>
        </p:nvSpPr>
        <p:spPr>
          <a:xfrm>
            <a:off x="7144752" y="2321176"/>
            <a:ext cx="417095" cy="425032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200697-A157-49A5-9863-F04A4E44D367}"/>
              </a:ext>
            </a:extLst>
          </p:cNvPr>
          <p:cNvSpPr/>
          <p:nvPr/>
        </p:nvSpPr>
        <p:spPr>
          <a:xfrm>
            <a:off x="7449552" y="1783849"/>
            <a:ext cx="417095" cy="425032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C6A0ED-86A2-4621-91B2-6DA6B292592A}"/>
              </a:ext>
            </a:extLst>
          </p:cNvPr>
          <p:cNvSpPr/>
          <p:nvPr/>
        </p:nvSpPr>
        <p:spPr>
          <a:xfrm>
            <a:off x="7748337" y="2321176"/>
            <a:ext cx="417095" cy="42503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278416-A7AA-4570-8A9A-D4E8732338D8}"/>
              </a:ext>
            </a:extLst>
          </p:cNvPr>
          <p:cNvSpPr/>
          <p:nvPr/>
        </p:nvSpPr>
        <p:spPr>
          <a:xfrm>
            <a:off x="8060153" y="1783849"/>
            <a:ext cx="417095" cy="425032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8F4AA9-4E37-4F0F-AAB1-DC65B9D7D81C}"/>
              </a:ext>
            </a:extLst>
          </p:cNvPr>
          <p:cNvSpPr/>
          <p:nvPr/>
        </p:nvSpPr>
        <p:spPr>
          <a:xfrm>
            <a:off x="8373978" y="2321176"/>
            <a:ext cx="417095" cy="42503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90A4A1-8074-4328-AF68-64BE39E2765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7353300" y="1600200"/>
            <a:ext cx="0" cy="7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DC9159-C30F-4CED-829D-22FF2A16B97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7658100" y="1600200"/>
            <a:ext cx="0" cy="183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1A4C5B-DA36-4FBF-AC93-27F9BB4E2434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7956885" y="1600200"/>
            <a:ext cx="6015" cy="7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1EC011-DED0-410A-AA8E-14CC1BDFC7D1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8267700" y="1600200"/>
            <a:ext cx="1001" cy="183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10990F-883D-428D-8D9E-D3435C9E21B0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8582526" y="1600200"/>
            <a:ext cx="0" cy="7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736" y="313678"/>
            <a:ext cx="7315200" cy="914400"/>
          </a:xfrm>
        </p:spPr>
        <p:txBody>
          <a:bodyPr/>
          <a:lstStyle/>
          <a:p>
            <a:r>
              <a:rPr lang="en-US" sz="4000" dirty="0"/>
              <a:t>Pointers, References,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078"/>
            <a:ext cx="4267200" cy="4343314"/>
          </a:xfrm>
        </p:spPr>
        <p:txBody>
          <a:bodyPr/>
          <a:lstStyle/>
          <a:p>
            <a:r>
              <a:rPr lang="en-US" sz="2400" dirty="0"/>
              <a:t>To allow dynamic binding and polymorphism you use a base class 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Pointer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Reference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Copying a derived object </a:t>
            </a:r>
            <a:r>
              <a:rPr lang="en-US" sz="2400" dirty="0"/>
              <a:t>to a base object makes a copy and so no polymorphic behavior is possible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638800" y="6072365"/>
            <a:ext cx="2895600" cy="62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Name=Joe, ID=2, Major = 5</a:t>
            </a:r>
          </a:p>
          <a:p>
            <a:pPr algn="l"/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Name=Joe, ID=2, Major = 5</a:t>
            </a:r>
          </a:p>
          <a:p>
            <a:pPr algn="l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Name=Joe, ID=2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114D851-2AEF-4B7D-8A2D-C8573EAA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28078"/>
            <a:ext cx="4191000" cy="48442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void f1(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Person*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p-&gt;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// calls Student::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 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void f2(const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Person&amp;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p.print_info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// calls Student::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 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void f3(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Person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p.print_info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// calls Person::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 on the copy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Student s("Joe",2,5);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f1(&amp;s);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f2(s);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f3(s);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return 0;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522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3600"/>
            <a:ext cx="8534400" cy="703263"/>
          </a:xfrm>
        </p:spPr>
        <p:txBody>
          <a:bodyPr/>
          <a:lstStyle/>
          <a:p>
            <a:r>
              <a:rPr lang="en-US" sz="1800" b="1" dirty="0"/>
              <a:t>Classes that will be used as a base class should have a virtual destructor </a:t>
            </a:r>
            <a:br>
              <a:rPr lang="en-US" sz="1800" b="1" dirty="0"/>
            </a:br>
            <a:r>
              <a:rPr lang="en-US" sz="1800" dirty="0"/>
              <a:t>( </a:t>
            </a:r>
            <a:r>
              <a:rPr lang="en-US" sz="1800" dirty="0">
                <a:hlinkClick r:id="rId2"/>
              </a:rPr>
              <a:t>http://www.parashift.com/c++-faq-lite/virtual-functions.html#faq-20.7</a:t>
            </a:r>
            <a:r>
              <a:rPr lang="en-US" sz="1800" dirty="0"/>
              <a:t> 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24400" y="1341437"/>
            <a:ext cx="4191000" cy="3962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virtual ~Student() {  }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string major();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StudentWithGrades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Student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StudentWithGrades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(...)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{ grades =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new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[10];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~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StudentWithGrades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{ delete [] grades; }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*grades;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 *s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StudentWithGrades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(...);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delete s;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Which destructor gets called?</a:t>
            </a:r>
            <a:b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return 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341437"/>
            <a:ext cx="4191000" cy="3962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~Student() {  }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string major();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StudentWithGrades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Student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StudentWithGrades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(...)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{ grades =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new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[10];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~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StudentWithGrades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{ delete [] grades; }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*grades;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 *s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StudentWithGrades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(...);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delete s;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Which destructor gets called?</a:t>
            </a:r>
            <a:b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return 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 flipH="1">
            <a:off x="304800" y="5291137"/>
            <a:ext cx="41910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Due to static binding (no virtual decl.) ~Student() gets called and doesn’t delete grades array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 flipH="1">
            <a:off x="4724400" y="5316537"/>
            <a:ext cx="41910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Due to dynamic binding (virtual decl.) ~</a:t>
            </a:r>
            <a:r>
              <a:rPr lang="en-US" sz="1400" b="1" dirty="0" err="1">
                <a:solidFill>
                  <a:srgbClr val="7030A0"/>
                </a:solidFill>
              </a:rPr>
              <a:t>StudentWithGrades</a:t>
            </a:r>
            <a:r>
              <a:rPr lang="en-US" sz="1400" b="1" dirty="0">
                <a:solidFill>
                  <a:srgbClr val="7030A0"/>
                </a:solidFill>
              </a:rPr>
              <a:t>() gets called and does delete grades array</a:t>
            </a:r>
          </a:p>
        </p:txBody>
      </p:sp>
    </p:spTree>
    <p:extLst>
      <p:ext uri="{BB962C8B-B14F-4D97-AF65-F5344CB8AC3E}">
        <p14:creationId xmlns:p14="http://schemas.microsoft.com/office/powerpoint/2010/main" val="107127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terbi2013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Viterbi2013</Template>
  <TotalTime>30907</TotalTime>
  <Words>5337</Words>
  <Application>Microsoft Office PowerPoint</Application>
  <PresentationFormat>On-screen Show (4:3)</PresentationFormat>
  <Paragraphs>613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Viterbi2013</vt:lpstr>
      <vt:lpstr>CSCI 104 Polymorphism</vt:lpstr>
      <vt:lpstr>Assignment of Base/Derived</vt:lpstr>
      <vt:lpstr>Assignment of Base/Derived</vt:lpstr>
      <vt:lpstr>Inheritance</vt:lpstr>
      <vt:lpstr>Inheritance</vt:lpstr>
      <vt:lpstr>Virtual Functions &amp; Dynamic Binding</vt:lpstr>
      <vt:lpstr>Polymorphism</vt:lpstr>
      <vt:lpstr>Pointers, References, and Objects</vt:lpstr>
      <vt:lpstr>Virtual Destructors</vt:lpstr>
      <vt:lpstr>Summary</vt:lpstr>
      <vt:lpstr>Summary</vt:lpstr>
      <vt:lpstr>Abstract Classes &amp; Pure Virtuals</vt:lpstr>
      <vt:lpstr>Abstract Classes &amp; Pure Virtuals</vt:lpstr>
      <vt:lpstr>How Long is a Class Abstract?</vt:lpstr>
      <vt:lpstr>Abstract Classes</vt:lpstr>
      <vt:lpstr>Derived Implementations</vt:lpstr>
      <vt:lpstr>Polymorphism &amp; Private Inheritance</vt:lpstr>
      <vt:lpstr>A Game of Monsters</vt:lpstr>
      <vt:lpstr>Using Type Data Member</vt:lpstr>
      <vt:lpstr>Using Score Data Member</vt:lpstr>
      <vt:lpstr>Using Inheritance</vt:lpstr>
      <vt:lpstr>Is Polymorphism Needed?</vt:lpstr>
      <vt:lpstr>Using Polymorphism</vt:lpstr>
      <vt:lpstr>Using Polymorphism</vt:lpstr>
      <vt:lpstr>Using Polymorphism</vt:lpstr>
      <vt:lpstr>WebSearch Project 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104 - Polymorphism</dc:title>
  <dc:creator>Mark</dc:creator>
  <cp:lastModifiedBy>Aaron Daniel Cote</cp:lastModifiedBy>
  <cp:revision>247</cp:revision>
  <cp:lastPrinted>2019-05-30T14:40:24Z</cp:lastPrinted>
  <dcterms:created xsi:type="dcterms:W3CDTF">2012-12-23T22:24:17Z</dcterms:created>
  <dcterms:modified xsi:type="dcterms:W3CDTF">2021-02-01T01:58:05Z</dcterms:modified>
</cp:coreProperties>
</file>