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256" r:id="rId2"/>
    <p:sldId id="601" r:id="rId3"/>
    <p:sldId id="604" r:id="rId4"/>
    <p:sldId id="606" r:id="rId5"/>
    <p:sldId id="608" r:id="rId6"/>
    <p:sldId id="609" r:id="rId7"/>
    <p:sldId id="612" r:id="rId8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51" autoAdjust="0"/>
    <p:restoredTop sz="67864" autoAdjust="0"/>
  </p:normalViewPr>
  <p:slideViewPr>
    <p:cSldViewPr>
      <p:cViewPr varScale="1">
        <p:scale>
          <a:sx n="58" d="100"/>
          <a:sy n="58" d="100"/>
        </p:scale>
        <p:origin x="158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66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3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1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2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CSCI 104</a:t>
            </a:r>
            <a:br>
              <a:rPr lang="en-US" sz="3600" dirty="0"/>
            </a:br>
            <a:r>
              <a:rPr lang="en-US" sz="3600" dirty="0"/>
              <a:t>Copy Constructors</a:t>
            </a:r>
            <a:endParaRPr lang="en-US" altLang="zh-CN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Assignment &amp; Copy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4876800" cy="4267199"/>
          </a:xfrm>
        </p:spPr>
        <p:txBody>
          <a:bodyPr/>
          <a:lstStyle/>
          <a:p>
            <a:r>
              <a:rPr lang="en-US" sz="2000" dirty="0"/>
              <a:t>C++ compiler automatically generates a </a:t>
            </a:r>
            <a:r>
              <a:rPr lang="en-US" sz="2000" b="1" i="1" dirty="0"/>
              <a:t>default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copy constructor</a:t>
            </a:r>
          </a:p>
          <a:p>
            <a:pPr lvl="1"/>
            <a:r>
              <a:rPr lang="en-US" sz="1600" dirty="0"/>
              <a:t>Constructor called when an object is allocated  and initializes the object to be a copy of another object of the same type</a:t>
            </a:r>
          </a:p>
          <a:p>
            <a:pPr lvl="1"/>
            <a:r>
              <a:rPr lang="en-US" sz="1600" dirty="0"/>
              <a:t>Signature would look like</a:t>
            </a:r>
            <a:br>
              <a:rPr lang="en-US" sz="1600" dirty="0"/>
            </a:b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Complex(const Complex &amp;);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dirty="0"/>
              <a:t>Called by either of the options shown in the code</a:t>
            </a:r>
          </a:p>
          <a:p>
            <a:pPr lvl="1"/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Simply performs an element by element copy</a:t>
            </a:r>
          </a:p>
          <a:p>
            <a:r>
              <a:rPr lang="en-US" sz="2000" dirty="0"/>
              <a:t>C++ compiler automatically generates a </a:t>
            </a:r>
            <a:r>
              <a:rPr lang="en-US" sz="2000" b="1" i="1" dirty="0"/>
              <a:t>default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assignment function</a:t>
            </a:r>
          </a:p>
          <a:p>
            <a:pPr lvl="1"/>
            <a:r>
              <a:rPr lang="en-US" sz="1600" dirty="0"/>
              <a:t>Called when you assign to an object that is already allocated (memory already exists)</a:t>
            </a:r>
          </a:p>
          <a:p>
            <a:pPr lvl="1"/>
            <a:r>
              <a:rPr lang="en-US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Simply performs an element by element copy</a:t>
            </a:r>
          </a:p>
          <a:p>
            <a:pPr lvl="1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Complex&amp; operator=(const Complex &amp;);</a:t>
            </a:r>
            <a:endParaRPr lang="en-US" sz="1600" dirty="0"/>
          </a:p>
          <a:p>
            <a:pPr>
              <a:buNone/>
            </a:pPr>
            <a:endParaRPr lang="en-US" sz="2000" dirty="0"/>
          </a:p>
          <a:p>
            <a:endParaRPr lang="en-US" sz="14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029200" y="1371600"/>
            <a:ext cx="4076700" cy="533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Complex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Complex(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r,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compiler will provide by default: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Complex(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Complex&amp; 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Complex&amp; operator=(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Complex&amp;);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~Complex()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real,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imag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Complex c1(2,3), c2(4,5)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Complex c3(c1); // copy constructor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Complex c4 = c1; // copy constructor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c4 = c2;   // default assignment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oper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.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c4.operator=(c2)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579057" y="2941661"/>
            <a:ext cx="1447800" cy="1295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579057" y="3017861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Complex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79057" y="3398861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real_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579057" y="3703661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imag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334000" y="5257800"/>
            <a:ext cx="1447800" cy="1295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410200" y="5334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c4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34000" y="57150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real_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34000" y="60198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imag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239000" y="5257800"/>
            <a:ext cx="1447800" cy="1295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239000" y="5334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239000" y="57150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real_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239000" y="60198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imag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6858000" y="5905500"/>
            <a:ext cx="304800" cy="266700"/>
          </a:xfrm>
          <a:prstGeom prst="lef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When to Write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sz="2400" dirty="0"/>
              <a:t>Default copy constructor and assignment operator ONLY perform SHALLOW copies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SHALLOW COPY (data members only) 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DEEP copy (data members + what they point at)</a:t>
            </a:r>
            <a:endParaRPr lang="en-US" sz="2000" dirty="0"/>
          </a:p>
          <a:p>
            <a:pPr lvl="1"/>
            <a:r>
              <a:rPr lang="en-US" sz="2000" dirty="0"/>
              <a:t>[Like saving a webpage to your HD…it makes a shallow copy and doesn't copy the pages linked to]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4D24D4-E2A9-4AA7-B731-D3610AAF757B}"/>
              </a:ext>
            </a:extLst>
          </p:cNvPr>
          <p:cNvGrpSpPr/>
          <p:nvPr/>
        </p:nvGrpSpPr>
        <p:grpSpPr>
          <a:xfrm>
            <a:off x="750480" y="3928516"/>
            <a:ext cx="7729294" cy="2765488"/>
            <a:chOff x="750480" y="3928516"/>
            <a:chExt cx="7729294" cy="2765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C608CD-D031-4556-9E73-9E269BB34AFC}"/>
                </a:ext>
              </a:extLst>
            </p:cNvPr>
            <p:cNvSpPr/>
            <p:nvPr/>
          </p:nvSpPr>
          <p:spPr>
            <a:xfrm>
              <a:off x="1409700" y="3955021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6B06CE-F6BF-4B0C-9212-F29153F9B7D8}"/>
                </a:ext>
              </a:extLst>
            </p:cNvPr>
            <p:cNvSpPr/>
            <p:nvPr/>
          </p:nvSpPr>
          <p:spPr>
            <a:xfrm>
              <a:off x="3135871" y="3955021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149883-B169-4DBD-8252-A3E778BFE2A8}"/>
                </a:ext>
              </a:extLst>
            </p:cNvPr>
            <p:cNvSpPr/>
            <p:nvPr/>
          </p:nvSpPr>
          <p:spPr>
            <a:xfrm>
              <a:off x="5676900" y="3955021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83CC8F-7E58-410A-8CB2-45A978907AED}"/>
                </a:ext>
              </a:extLst>
            </p:cNvPr>
            <p:cNvSpPr/>
            <p:nvPr/>
          </p:nvSpPr>
          <p:spPr>
            <a:xfrm>
              <a:off x="7401339" y="3928516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FCA4E5-1960-44AC-9CDE-D2AA1FC2EA22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1600200" y="4336021"/>
              <a:ext cx="0" cy="38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E083D6-49CC-43E3-8A61-DD6B383127FB}"/>
                </a:ext>
              </a:extLst>
            </p:cNvPr>
            <p:cNvCxnSpPr/>
            <p:nvPr/>
          </p:nvCxnSpPr>
          <p:spPr>
            <a:xfrm>
              <a:off x="5867400" y="4336021"/>
              <a:ext cx="0" cy="38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867604-6B30-4308-AE6F-87667029F5C7}"/>
                </a:ext>
              </a:extLst>
            </p:cNvPr>
            <p:cNvCxnSpPr/>
            <p:nvPr/>
          </p:nvCxnSpPr>
          <p:spPr>
            <a:xfrm>
              <a:off x="7591839" y="4321111"/>
              <a:ext cx="0" cy="380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1ED497CC-D4AE-4E66-AFE3-68A5262E7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480" y="4705424"/>
              <a:ext cx="1699439" cy="1988580"/>
            </a:xfrm>
            <a:prstGeom prst="rect">
              <a:avLst/>
            </a:prstGeom>
          </p:spPr>
        </p:pic>
        <p:pic>
          <p:nvPicPr>
            <p:cNvPr id="14" name="Picture 13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7A99E1D5-A18A-43D1-A34D-F4D5E0552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7680" y="4705424"/>
              <a:ext cx="1699439" cy="1988580"/>
            </a:xfrm>
            <a:prstGeom prst="rect">
              <a:avLst/>
            </a:prstGeom>
          </p:spPr>
        </p:pic>
        <p:pic>
          <p:nvPicPr>
            <p:cNvPr id="15" name="Picture 14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7260F61F-5042-417C-A333-4FACF6BC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335" y="4695485"/>
              <a:ext cx="1699439" cy="198858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ED2E81-393B-485A-B16C-BF77316D058B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flipH="1">
              <a:off x="1600200" y="4336021"/>
              <a:ext cx="1726171" cy="36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15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/>
          <a:lstStyle/>
          <a:p>
            <a:r>
              <a:rPr lang="en-US" dirty="0"/>
              <a:t>Implicit Calls to 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3581400" cy="4495800"/>
          </a:xfrm>
        </p:spPr>
        <p:txBody>
          <a:bodyPr/>
          <a:lstStyle/>
          <a:p>
            <a:r>
              <a:rPr lang="en-US" sz="2800" dirty="0"/>
              <a:t>Recall pass-by-value passes a copy of an object…If defined the copy constructor will automatically be called to make this copy otherwise the default copy will perform a shallow copy</a:t>
            </a:r>
          </a:p>
          <a:p>
            <a:pPr>
              <a:buNone/>
            </a:pPr>
            <a:endParaRPr lang="en-US" sz="2800" dirty="0"/>
          </a:p>
          <a:p>
            <a:endParaRPr lang="en-US" sz="1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86200" y="1371600"/>
            <a:ext cx="5105400" cy="533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class Complex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Complex();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Complex(double r, double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Complex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(const Complex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~Complex();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double real,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imag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// Copy constructor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Complex::Complex(const Complex &amp;c)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&lt;&lt; "In copy constructor" &lt;&lt;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real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c.real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imag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c.imag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// ** Copy constructor called for pass-by-value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dummy(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Complex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accent4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chemeClr val="accent4"/>
                </a:solidFill>
                <a:latin typeface="Consolas" panose="020B0609020204030204" pitchFamily="49" charset="0"/>
              </a:rPr>
              <a:t> &lt;&lt; "In dummy" &lt;&lt; </a:t>
            </a:r>
            <a:r>
              <a:rPr lang="en-US" sz="1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chemeClr val="accent4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Complex c1(2,3), c2(4,5);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accent4"/>
                </a:solidFill>
                <a:latin typeface="Consolas" panose="020B0609020204030204" pitchFamily="49" charset="0"/>
              </a:rPr>
              <a:t> x = dummy(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c1</a:t>
            </a:r>
            <a:r>
              <a:rPr lang="en-US" sz="12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chemeClr val="accent4"/>
                </a:solidFill>
                <a:latin typeface="Consolas" panose="020B0609020204030204" pitchFamily="49" charset="0"/>
              </a:rPr>
              <a:t>  //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** Copy Constructor called on c1 ** </a:t>
            </a:r>
          </a:p>
          <a:p>
            <a:pPr algn="l">
              <a:spcBef>
                <a:spcPts val="0"/>
              </a:spcBef>
            </a:pP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1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Defining Copy Assignment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3505200" cy="4648200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operator=() </a:t>
            </a:r>
            <a:r>
              <a:rPr lang="en-US" sz="2400" dirty="0"/>
              <a:t>is called when an object already exists and then you assign to it</a:t>
            </a:r>
          </a:p>
          <a:p>
            <a:pPr lvl="1"/>
            <a:r>
              <a:rPr lang="en-US" sz="1800" dirty="0"/>
              <a:t>Copy constructor called when you assign during a declaration: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 err="1"/>
              <a:t>MyArray</a:t>
            </a:r>
            <a:r>
              <a:rPr lang="en-US" sz="1800" dirty="0"/>
              <a:t> a2=a1;</a:t>
            </a:r>
          </a:p>
          <a:p>
            <a:r>
              <a:rPr lang="en-US" sz="2400" dirty="0"/>
              <a:t>Can define operator for '=' to indicate how to make a copy via assignment</a:t>
            </a:r>
          </a:p>
          <a:p>
            <a:r>
              <a:rPr lang="en-US" sz="2400" b="1" dirty="0" err="1"/>
              <a:t>Gotchas</a:t>
            </a:r>
            <a:r>
              <a:rPr lang="en-US" sz="2400" b="1" dirty="0"/>
              <a:t>?</a:t>
            </a:r>
            <a:endParaRPr lang="en-US" sz="1800" b="1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16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733800" y="1143000"/>
            <a:ext cx="5181600" cy="556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d[],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num);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(const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&amp; operator=(const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(const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rhs.len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// copy from rhs.dat to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dat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::operator=(const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= rhs.len;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 // copy from rhs.dat to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dat</a:t>
            </a:r>
            <a:endParaRPr lang="en-US" sz="1200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intvals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[] = {9,3,7,5};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a1(vals,4);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a2;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a2 = a1; // operator=() since a2 already exists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52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Defining Copy Assignment Operator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3124200" cy="4648200"/>
          </a:xfrm>
        </p:spPr>
        <p:txBody>
          <a:bodyPr/>
          <a:lstStyle/>
          <a:p>
            <a:r>
              <a:rPr lang="en-US" sz="2400" b="1" dirty="0" err="1"/>
              <a:t>Gotchas</a:t>
            </a:r>
            <a:r>
              <a:rPr lang="en-US" sz="2400" b="1" dirty="0"/>
              <a:t>?</a:t>
            </a:r>
          </a:p>
          <a:p>
            <a:pPr lvl="1"/>
            <a:r>
              <a:rPr lang="en-US" sz="2000" dirty="0" err="1">
                <a:solidFill>
                  <a:srgbClr val="0000FF"/>
                </a:solidFill>
              </a:rPr>
              <a:t>Dest</a:t>
            </a:r>
            <a:r>
              <a:rPr lang="en-US" sz="2000" dirty="0">
                <a:solidFill>
                  <a:srgbClr val="0000FF"/>
                </a:solidFill>
              </a:rPr>
              <a:t>. object may already be initialized </a:t>
            </a:r>
            <a:r>
              <a:rPr lang="en-US" sz="2000" dirty="0"/>
              <a:t>and simply overwriting data members may lead to a memory leak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Self assignment  </a:t>
            </a:r>
            <a:r>
              <a:rPr lang="en-US" sz="2000" dirty="0"/>
              <a:t>(which may also lead to memory leak or lost data)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16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84359" y="1143000"/>
            <a:ext cx="4797641" cy="571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d[],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num);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(const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&amp; operator=(const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~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(const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rhs.len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copy from rhs.dat to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::operator=(const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if(this == &amp;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) return *this;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if(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) delete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rhs.len;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// copy from rhs.dat to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return *this;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vals1[] = {9,3,7,5}, vals2[] = {8,3,4,1};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a1(vals1,4);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a2(vals2,4);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a1 = a1;  a2 = a1;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06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 Constructor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2800" dirty="0"/>
              <a:t>If you are okay with a shallow copy, you don’t need to define a copy constructor or assignment operator</a:t>
            </a:r>
          </a:p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 of Three:</a:t>
            </a:r>
          </a:p>
          <a:p>
            <a:pPr lvl="1"/>
            <a:r>
              <a:rPr lang="en-US" sz="2400" dirty="0"/>
              <a:t>Usually if you have dynamically allocated memory, you’ll need a </a:t>
            </a:r>
            <a:r>
              <a:rPr lang="en-US" sz="2400" b="1" dirty="0">
                <a:solidFill>
                  <a:srgbClr val="0070C0"/>
                </a:solidFill>
              </a:rPr>
              <a:t>copy constructor</a:t>
            </a:r>
            <a:r>
              <a:rPr lang="en-US" sz="2400" dirty="0"/>
              <a:t>, an </a:t>
            </a:r>
            <a:r>
              <a:rPr lang="en-US" sz="2400" b="1" dirty="0">
                <a:solidFill>
                  <a:srgbClr val="7030A0"/>
                </a:solidFill>
              </a:rPr>
              <a:t>assignment operator</a:t>
            </a:r>
            <a:r>
              <a:rPr lang="en-US" sz="2400" dirty="0"/>
              <a:t>, and a </a:t>
            </a:r>
            <a:r>
              <a:rPr lang="en-US" sz="2400" b="1" dirty="0">
                <a:solidFill>
                  <a:srgbClr val="00B050"/>
                </a:solidFill>
              </a:rPr>
              <a:t>destructor </a:t>
            </a:r>
            <a:r>
              <a:rPr lang="en-US" sz="2400" b="1" dirty="0"/>
              <a:t>(i.e. if you need 1 you need all 3)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800" dirty="0"/>
              <a:t>Copy constructor should accept a </a:t>
            </a:r>
            <a:r>
              <a:rPr lang="en-US" sz="2800" dirty="0" err="1"/>
              <a:t>const</a:t>
            </a:r>
            <a:r>
              <a:rPr lang="en-US" sz="2800" dirty="0"/>
              <a:t> reference of the same object type</a:t>
            </a:r>
          </a:p>
          <a:p>
            <a:r>
              <a:rPr lang="en-US" sz="2800" dirty="0"/>
              <a:t>Assignment operators should be careful to cleanup initialized members and check for self-assignment</a:t>
            </a:r>
          </a:p>
          <a:p>
            <a:r>
              <a:rPr lang="en-US" sz="2800" dirty="0"/>
              <a:t>Assignment operators should return a reference type and return *this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0996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22644</TotalTime>
  <Words>1021</Words>
  <Application>Microsoft Office PowerPoint</Application>
  <PresentationFormat>On-screen Show (4:3)</PresentationFormat>
  <Paragraphs>151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Viterbi2013</vt:lpstr>
      <vt:lpstr>CSCI 104 Copy Constructors</vt:lpstr>
      <vt:lpstr>Assignment &amp; Copy Constructors</vt:lpstr>
      <vt:lpstr>When to Write Copy Constructor</vt:lpstr>
      <vt:lpstr>Implicit Calls to Copy Constructor</vt:lpstr>
      <vt:lpstr>Defining Copy Assignment Operator </vt:lpstr>
      <vt:lpstr>Defining Copy Assignment Operator </vt:lpstr>
      <vt:lpstr>Copy Constructor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Copy Constructors</dc:title>
  <dc:creator>Mark</dc:creator>
  <cp:lastModifiedBy>Aaron Daniel Cote</cp:lastModifiedBy>
  <cp:revision>183</cp:revision>
  <cp:lastPrinted>2015-09-10T15:41:12Z</cp:lastPrinted>
  <dcterms:created xsi:type="dcterms:W3CDTF">2012-12-23T22:24:17Z</dcterms:created>
  <dcterms:modified xsi:type="dcterms:W3CDTF">2021-01-23T00:30:44Z</dcterms:modified>
</cp:coreProperties>
</file>