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52"/>
  </p:notesMasterIdLst>
  <p:handoutMasterIdLst>
    <p:handoutMasterId r:id="rId53"/>
  </p:handoutMasterIdLst>
  <p:sldIdLst>
    <p:sldId id="256" r:id="rId2"/>
    <p:sldId id="759" r:id="rId3"/>
    <p:sldId id="760" r:id="rId4"/>
    <p:sldId id="761" r:id="rId5"/>
    <p:sldId id="762" r:id="rId6"/>
    <p:sldId id="763" r:id="rId7"/>
    <p:sldId id="764" r:id="rId8"/>
    <p:sldId id="772" r:id="rId9"/>
    <p:sldId id="779" r:id="rId10"/>
    <p:sldId id="780" r:id="rId11"/>
    <p:sldId id="781" r:id="rId12"/>
    <p:sldId id="782" r:id="rId13"/>
    <p:sldId id="783" r:id="rId14"/>
    <p:sldId id="784" r:id="rId15"/>
    <p:sldId id="785" r:id="rId16"/>
    <p:sldId id="786" r:id="rId17"/>
    <p:sldId id="787" r:id="rId18"/>
    <p:sldId id="788" r:id="rId19"/>
    <p:sldId id="790" r:id="rId20"/>
    <p:sldId id="791" r:id="rId21"/>
    <p:sldId id="826" r:id="rId22"/>
    <p:sldId id="827" r:id="rId23"/>
    <p:sldId id="828" r:id="rId24"/>
    <p:sldId id="793" r:id="rId25"/>
    <p:sldId id="794" r:id="rId26"/>
    <p:sldId id="795" r:id="rId27"/>
    <p:sldId id="796" r:id="rId28"/>
    <p:sldId id="797" r:id="rId29"/>
    <p:sldId id="798" r:id="rId30"/>
    <p:sldId id="799" r:id="rId31"/>
    <p:sldId id="800" r:id="rId32"/>
    <p:sldId id="801" r:id="rId33"/>
    <p:sldId id="802" r:id="rId34"/>
    <p:sldId id="803" r:id="rId35"/>
    <p:sldId id="804" r:id="rId36"/>
    <p:sldId id="805" r:id="rId37"/>
    <p:sldId id="806" r:id="rId38"/>
    <p:sldId id="807" r:id="rId39"/>
    <p:sldId id="808" r:id="rId40"/>
    <p:sldId id="809" r:id="rId41"/>
    <p:sldId id="810" r:id="rId42"/>
    <p:sldId id="811" r:id="rId43"/>
    <p:sldId id="812" r:id="rId44"/>
    <p:sldId id="813" r:id="rId45"/>
    <p:sldId id="814" r:id="rId46"/>
    <p:sldId id="815" r:id="rId47"/>
    <p:sldId id="816" r:id="rId48"/>
    <p:sldId id="817" r:id="rId49"/>
    <p:sldId id="818" r:id="rId50"/>
    <p:sldId id="819" r:id="rId51"/>
  </p:sldIdLst>
  <p:sldSz cx="9144000" cy="6858000" type="screen4x3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859" autoAdjust="0"/>
  </p:normalViewPr>
  <p:slideViewPr>
    <p:cSldViewPr>
      <p:cViewPr varScale="1">
        <p:scale>
          <a:sx n="84" d="100"/>
          <a:sy n="84" d="100"/>
        </p:scale>
        <p:origin x="1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71C4-D6ED-436C-8B49-F7A3B8634A12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8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378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3900A-4DE4-4DE5-AC3D-688D9FC05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3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6450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9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669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53562A9-B6D5-4F95-B063-0AA816B5DB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844B4-EE7D-4B21-BB4C-785978F1542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974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9D20EB-AD26-4869-B108-778AFAA52F0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12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DCC6F3-044D-45B1-892C-98F1338CD8E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37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DF5E39-E512-4FAD-8BEB-240680556B1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77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040FAF-2943-4054-B4D7-359289C5FD5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6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C339EF-99CE-45BD-92DD-825E11658D0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68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1CAF00-A436-43ED-BDA6-E3B04FA5EF9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17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F04723-1493-4E4B-91E1-FD66AAEC6EC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48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08324B-85DD-4CA0-A510-3C630162F7B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93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002895-03D0-466C-8DAE-AD1AA635F75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8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4F42F3-B694-49D6-8CA5-5486972EB76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80106C-6BA0-4BF5-8DB0-B064DA7C33A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80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3EFF7A-09B2-41F7-BE01-812DEB221E3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28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5768BE-5C58-4751-871A-29FE381449E5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59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F29ACF-25E7-40C8-8861-419DD1484A3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50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F29ACF-25E7-40C8-8861-419DD1484A3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7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DF5E39-E512-4FAD-8BEB-240680556B1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44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DF5E39-E512-4FAD-8BEB-240680556B1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31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DF5E39-E512-4FAD-8BEB-240680556B1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9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4E80FD-351C-4400-A757-FE5378CEFA9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41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D603A2-B115-4528-A58B-14FB9421386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50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932356-B7E2-44E2-BFA3-8A15C7ADA47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59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6660DF-0891-4443-AB3C-3343FB9937C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99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C04AE0-B192-42D7-8824-71588BE6A03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6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76B85F-90F4-445E-8CBA-AF92A0A5419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33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B341A2-39B8-49FA-A9BD-1233EFD896F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3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08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01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84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6797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clip art</a:t>
            </a:r>
          </a:p>
        </p:txBody>
      </p:sp>
    </p:spTree>
    <p:extLst>
      <p:ext uri="{BB962C8B-B14F-4D97-AF65-F5344CB8AC3E}">
        <p14:creationId xmlns:p14="http://schemas.microsoft.com/office/powerpoint/2010/main" val="268852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1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3577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42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76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1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391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57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89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88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05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81000"/>
            <a:ext cx="5111750" cy="5745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98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27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057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610600" y="9525"/>
            <a:ext cx="5334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1862CD-D985-463F-A6EA-BA716BFFB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114300"/>
            <a:ext cx="6934200" cy="2286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" name="Oval 1"/>
          <p:cNvSpPr/>
          <p:nvPr/>
        </p:nvSpPr>
        <p:spPr>
          <a:xfrm>
            <a:off x="8610600" y="9525"/>
            <a:ext cx="533400" cy="333375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104</a:t>
            </a:r>
            <a:br>
              <a:rPr lang="en-US" dirty="0"/>
            </a:br>
            <a:r>
              <a:rPr lang="en-US" dirty="0"/>
              <a:t>Graph Algorithms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Mark Redekopp</a:t>
            </a:r>
          </a:p>
          <a:p>
            <a:r>
              <a:rPr lang="en-US" altLang="zh-CN" dirty="0"/>
              <a:t>David Kempe</a:t>
            </a:r>
          </a:p>
          <a:p>
            <a:r>
              <a:rPr lang="en-US" altLang="zh-CN" dirty="0"/>
              <a:t>Sandra Batista</a:t>
            </a:r>
          </a:p>
          <a:p>
            <a:r>
              <a:rPr lang="en-US" altLang="zh-CN" dirty="0"/>
              <a:t>Aaron Cote’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Dijkstra's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5791200" cy="5334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SSSP(G, s)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/>
              <a:t>  PQ = empty PQ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s.dist</a:t>
            </a:r>
            <a:r>
              <a:rPr lang="en-US" sz="2000" dirty="0"/>
              <a:t> = 0;  </a:t>
            </a:r>
            <a:r>
              <a:rPr lang="en-US" sz="2000" dirty="0" err="1"/>
              <a:t>s.pred</a:t>
            </a:r>
            <a:r>
              <a:rPr lang="en-US" sz="2000" dirty="0"/>
              <a:t> = NULL</a:t>
            </a:r>
          </a:p>
          <a:p>
            <a:pPr marL="457200" indent="-457200"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PQ.insert</a:t>
            </a:r>
            <a:r>
              <a:rPr lang="en-US" sz="2000" dirty="0"/>
              <a:t>(s)</a:t>
            </a:r>
          </a:p>
          <a:p>
            <a:pPr marL="457200" indent="-457200">
              <a:buAutoNum type="arabicPeriod"/>
            </a:pPr>
            <a:r>
              <a:rPr lang="en-US" sz="2000" dirty="0"/>
              <a:t>  For all v in vertices</a:t>
            </a:r>
          </a:p>
          <a:p>
            <a:pPr marL="457200" indent="-457200">
              <a:buAutoNum type="arabicPeriod"/>
            </a:pPr>
            <a:r>
              <a:rPr lang="en-US" sz="2000" dirty="0"/>
              <a:t>      if v != s then </a:t>
            </a:r>
            <a:r>
              <a:rPr lang="en-US" sz="2000" dirty="0" err="1"/>
              <a:t>v.dist</a:t>
            </a:r>
            <a:r>
              <a:rPr lang="en-US" sz="2000" dirty="0"/>
              <a:t> = </a:t>
            </a:r>
            <a:r>
              <a:rPr lang="en-US" sz="2000" dirty="0" err="1"/>
              <a:t>inf</a:t>
            </a:r>
            <a:r>
              <a:rPr lang="en-US" sz="2000" dirty="0"/>
              <a:t>;  </a:t>
            </a:r>
            <a:r>
              <a:rPr lang="en-US" sz="2000" dirty="0" err="1"/>
              <a:t>PQ.insert</a:t>
            </a:r>
            <a:r>
              <a:rPr lang="en-US" sz="2000" dirty="0"/>
              <a:t>(v)</a:t>
            </a:r>
          </a:p>
          <a:p>
            <a:pPr marL="457200" indent="-457200">
              <a:buAutoNum type="arabicPeriod"/>
            </a:pPr>
            <a:r>
              <a:rPr lang="en-US" sz="2000" dirty="0"/>
              <a:t>  while PQ is not empty</a:t>
            </a:r>
          </a:p>
          <a:p>
            <a:pPr marL="457200" indent="-457200">
              <a:buAutoNum type="arabicPeriod"/>
            </a:pPr>
            <a:r>
              <a:rPr lang="en-US" sz="2000" dirty="0"/>
              <a:t>      v = min(); </a:t>
            </a:r>
            <a:r>
              <a:rPr lang="en-US" sz="2000" dirty="0" err="1"/>
              <a:t>PQ.remove_min</a:t>
            </a:r>
            <a:r>
              <a:rPr lang="en-US" sz="2000" dirty="0"/>
              <a:t>()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for u in neighbors(v)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w = weight(</a:t>
            </a:r>
            <a:r>
              <a:rPr lang="en-US" sz="2000" dirty="0" err="1"/>
              <a:t>v,u</a:t>
            </a:r>
            <a:r>
              <a:rPr lang="en-US" sz="2000" dirty="0"/>
              <a:t>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if(</a:t>
            </a:r>
            <a:r>
              <a:rPr lang="en-US" sz="2000" dirty="0" err="1"/>
              <a:t>v.dist</a:t>
            </a:r>
            <a:r>
              <a:rPr lang="en-US" sz="2000" dirty="0"/>
              <a:t> + w &lt; </a:t>
            </a:r>
            <a:r>
              <a:rPr lang="en-US" sz="2000" dirty="0" err="1"/>
              <a:t>u.dist</a:t>
            </a:r>
            <a:r>
              <a:rPr lang="en-US" sz="2000" dirty="0"/>
              <a:t>) 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u.pred</a:t>
            </a:r>
            <a:r>
              <a:rPr lang="en-US" sz="2000" dirty="0"/>
              <a:t> = v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u.dist</a:t>
            </a:r>
            <a:r>
              <a:rPr lang="en-US" sz="2000" dirty="0"/>
              <a:t> = </a:t>
            </a:r>
            <a:r>
              <a:rPr lang="en-US" sz="2000" dirty="0" err="1"/>
              <a:t>v.dist</a:t>
            </a:r>
            <a:r>
              <a:rPr lang="en-US" sz="2000" dirty="0"/>
              <a:t> + w;  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PQ.decreaseKey</a:t>
            </a:r>
            <a:r>
              <a:rPr lang="en-US" sz="2000" dirty="0"/>
              <a:t>(u, </a:t>
            </a:r>
            <a:r>
              <a:rPr lang="en-US" sz="2000" dirty="0" err="1"/>
              <a:t>u.dist</a:t>
            </a:r>
            <a:r>
              <a:rPr lang="en-US" sz="2000" dirty="0"/>
              <a:t>)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4" name="Oval 3"/>
          <p:cNvSpPr/>
          <p:nvPr/>
        </p:nvSpPr>
        <p:spPr bwMode="auto">
          <a:xfrm>
            <a:off x="6188752" y="18924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645952" y="13590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636552" y="22734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407952" y="15876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322352" y="12066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h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569752" y="29592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712752" y="31878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f</a:t>
            </a:r>
          </a:p>
        </p:txBody>
      </p: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 bwMode="auto">
          <a:xfrm rot="5400000" flipH="1" flipV="1">
            <a:off x="6875906" y="1416172"/>
            <a:ext cx="170096" cy="893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4"/>
            <a:endCxn id="9" idx="0"/>
          </p:cNvCxnSpPr>
          <p:nvPr/>
        </p:nvCxnSpPr>
        <p:spPr bwMode="auto">
          <a:xfrm rot="16200000" flipH="1">
            <a:off x="6226852" y="2425822"/>
            <a:ext cx="6858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8474752" y="24258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charset="0"/>
              </a:rPr>
              <a:t>g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5" idx="6"/>
            <a:endCxn id="7" idx="1"/>
          </p:cNvCxnSpPr>
          <p:nvPr/>
        </p:nvCxnSpPr>
        <p:spPr bwMode="auto">
          <a:xfrm>
            <a:off x="7026952" y="1549522"/>
            <a:ext cx="4367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5"/>
            <a:endCxn id="13" idx="1"/>
          </p:cNvCxnSpPr>
          <p:nvPr/>
        </p:nvCxnSpPr>
        <p:spPr bwMode="auto">
          <a:xfrm rot="16200000" flipH="1">
            <a:off x="7847456" y="1798526"/>
            <a:ext cx="568792" cy="797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4"/>
            <a:endCxn id="13" idx="0"/>
          </p:cNvCxnSpPr>
          <p:nvPr/>
        </p:nvCxnSpPr>
        <p:spPr bwMode="auto">
          <a:xfrm rot="16200000" flipH="1">
            <a:off x="8169952" y="1930522"/>
            <a:ext cx="838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3" idx="3"/>
            <a:endCxn id="10" idx="7"/>
          </p:cNvCxnSpPr>
          <p:nvPr/>
        </p:nvCxnSpPr>
        <p:spPr bwMode="auto">
          <a:xfrm rot="5400000">
            <a:off x="8037956" y="2751026"/>
            <a:ext cx="492592" cy="492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0" idx="0"/>
          </p:cNvCxnSpPr>
          <p:nvPr/>
        </p:nvCxnSpPr>
        <p:spPr bwMode="auto">
          <a:xfrm rot="16200000" flipH="1">
            <a:off x="7598452" y="2883022"/>
            <a:ext cx="533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7" idx="3"/>
            <a:endCxn id="9" idx="7"/>
          </p:cNvCxnSpPr>
          <p:nvPr/>
        </p:nvCxnSpPr>
        <p:spPr bwMode="auto">
          <a:xfrm rot="5400000">
            <a:off x="6628256" y="2179526"/>
            <a:ext cx="1102192" cy="568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7" idx="4"/>
            <a:endCxn id="6" idx="1"/>
          </p:cNvCxnSpPr>
          <p:nvPr/>
        </p:nvCxnSpPr>
        <p:spPr bwMode="auto">
          <a:xfrm rot="16200000" flipH="1">
            <a:off x="7465102" y="2101972"/>
            <a:ext cx="3605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9" idx="6"/>
            <a:endCxn id="10" idx="2"/>
          </p:cNvCxnSpPr>
          <p:nvPr/>
        </p:nvCxnSpPr>
        <p:spPr bwMode="auto">
          <a:xfrm>
            <a:off x="6950752" y="3149722"/>
            <a:ext cx="762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5" idx="7"/>
            <a:endCxn id="8" idx="2"/>
          </p:cNvCxnSpPr>
          <p:nvPr/>
        </p:nvCxnSpPr>
        <p:spPr bwMode="auto">
          <a:xfrm rot="5400000" flipH="1" flipV="1">
            <a:off x="7637906" y="730372"/>
            <a:ext cx="17696" cy="1351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709452" y="1892421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515100" y="2395114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7200900" y="2969525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7841769" y="2710218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7430644" y="2044821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8078452" y="19686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7026952" y="15114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7471452" y="10923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8534400" y="16638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8251148" y="292908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6983646" y="2227928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98352" y="3985145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f</a:t>
            </a:r>
            <a:br>
              <a:rPr lang="en-US" sz="2000" dirty="0"/>
            </a:br>
            <a:r>
              <a:rPr lang="en-US" sz="2000" dirty="0"/>
              <a:t>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5502952" y="4975745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List of Vertices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331752" y="3985144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0</a:t>
            </a:r>
          </a:p>
          <a:p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 err="1"/>
              <a:t>inf</a:t>
            </a:r>
            <a:br>
              <a:rPr lang="en-US" sz="2000" dirty="0"/>
            </a:br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 err="1"/>
              <a:t>inf</a:t>
            </a:r>
            <a:endParaRPr lang="en-US" sz="2000" dirty="0"/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798352" y="3678002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Vert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7331752" y="3678002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Dist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75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Dijkstra's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5791200" cy="5334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SSSP(G, s)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/>
              <a:t>  PQ = empty PQ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s.dist</a:t>
            </a:r>
            <a:r>
              <a:rPr lang="en-US" sz="2000" dirty="0"/>
              <a:t> = 0;  </a:t>
            </a:r>
            <a:r>
              <a:rPr lang="en-US" sz="2000" dirty="0" err="1"/>
              <a:t>s.pred</a:t>
            </a:r>
            <a:r>
              <a:rPr lang="en-US" sz="2000" dirty="0"/>
              <a:t> = NULL</a:t>
            </a:r>
          </a:p>
          <a:p>
            <a:pPr marL="457200" indent="-457200"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PQ.insert</a:t>
            </a:r>
            <a:r>
              <a:rPr lang="en-US" sz="2000" dirty="0"/>
              <a:t>(s)</a:t>
            </a:r>
          </a:p>
          <a:p>
            <a:pPr marL="457200" indent="-457200">
              <a:buAutoNum type="arabicPeriod"/>
            </a:pPr>
            <a:r>
              <a:rPr lang="en-US" sz="2000" dirty="0"/>
              <a:t>  For all v in vertices</a:t>
            </a:r>
          </a:p>
          <a:p>
            <a:pPr marL="457200" indent="-457200">
              <a:buAutoNum type="arabicPeriod"/>
            </a:pPr>
            <a:r>
              <a:rPr lang="en-US" sz="2000" dirty="0"/>
              <a:t>      if v != s then </a:t>
            </a:r>
            <a:r>
              <a:rPr lang="en-US" sz="2000" dirty="0" err="1"/>
              <a:t>v.dist</a:t>
            </a:r>
            <a:r>
              <a:rPr lang="en-US" sz="2000" dirty="0"/>
              <a:t> = </a:t>
            </a:r>
            <a:r>
              <a:rPr lang="en-US" sz="2000" dirty="0" err="1"/>
              <a:t>inf</a:t>
            </a:r>
            <a:r>
              <a:rPr lang="en-US" sz="2000" dirty="0"/>
              <a:t>;  </a:t>
            </a:r>
            <a:r>
              <a:rPr lang="en-US" sz="2000" dirty="0" err="1"/>
              <a:t>PQ.insert</a:t>
            </a:r>
            <a:r>
              <a:rPr lang="en-US" sz="2000" dirty="0"/>
              <a:t>(v)</a:t>
            </a:r>
          </a:p>
          <a:p>
            <a:pPr marL="457200" indent="-457200">
              <a:buAutoNum type="arabicPeriod"/>
            </a:pPr>
            <a:r>
              <a:rPr lang="en-US" sz="2000" dirty="0"/>
              <a:t>  while PQ is not empty</a:t>
            </a:r>
          </a:p>
          <a:p>
            <a:pPr marL="457200" indent="-457200">
              <a:buAutoNum type="arabicPeriod"/>
            </a:pPr>
            <a:r>
              <a:rPr lang="en-US" sz="2000" dirty="0"/>
              <a:t>      v = min(); </a:t>
            </a:r>
            <a:r>
              <a:rPr lang="en-US" sz="2000" dirty="0" err="1"/>
              <a:t>PQ.remove_min</a:t>
            </a:r>
            <a:r>
              <a:rPr lang="en-US" sz="2000" dirty="0"/>
              <a:t>()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for u in neighbors(v)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w = weight(</a:t>
            </a:r>
            <a:r>
              <a:rPr lang="en-US" sz="2000" dirty="0" err="1"/>
              <a:t>v,u</a:t>
            </a:r>
            <a:r>
              <a:rPr lang="en-US" sz="2000" dirty="0"/>
              <a:t>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if(</a:t>
            </a:r>
            <a:r>
              <a:rPr lang="en-US" sz="2000" dirty="0" err="1"/>
              <a:t>v.dist</a:t>
            </a:r>
            <a:r>
              <a:rPr lang="en-US" sz="2000" dirty="0"/>
              <a:t> + w &lt; </a:t>
            </a:r>
            <a:r>
              <a:rPr lang="en-US" sz="2000" dirty="0" err="1"/>
              <a:t>u.dist</a:t>
            </a:r>
            <a:r>
              <a:rPr lang="en-US" sz="2000" dirty="0"/>
              <a:t>) 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u.pred</a:t>
            </a:r>
            <a:r>
              <a:rPr lang="en-US" sz="2000" dirty="0"/>
              <a:t> = v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u.dist</a:t>
            </a:r>
            <a:r>
              <a:rPr lang="en-US" sz="2000" dirty="0"/>
              <a:t> = </a:t>
            </a:r>
            <a:r>
              <a:rPr lang="en-US" sz="2000" dirty="0" err="1"/>
              <a:t>v.dist</a:t>
            </a:r>
            <a:r>
              <a:rPr lang="en-US" sz="2000" dirty="0"/>
              <a:t> + w;  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PQ.decreaseKey</a:t>
            </a:r>
            <a:r>
              <a:rPr lang="en-US" sz="2000" dirty="0"/>
              <a:t>(u, </a:t>
            </a:r>
            <a:r>
              <a:rPr lang="en-US" sz="2000" dirty="0" err="1"/>
              <a:t>u.dist</a:t>
            </a:r>
            <a:r>
              <a:rPr lang="en-US" sz="2000" dirty="0"/>
              <a:t>)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4" name="Oval 3"/>
          <p:cNvSpPr/>
          <p:nvPr/>
        </p:nvSpPr>
        <p:spPr bwMode="auto">
          <a:xfrm>
            <a:off x="6188752" y="18924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645952" y="13590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636552" y="22734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407952" y="15876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322352" y="12066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h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569752" y="29592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712752" y="31878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f</a:t>
            </a:r>
          </a:p>
        </p:txBody>
      </p: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 bwMode="auto">
          <a:xfrm rot="5400000" flipH="1" flipV="1">
            <a:off x="6875906" y="1416172"/>
            <a:ext cx="170096" cy="893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4"/>
            <a:endCxn id="9" idx="0"/>
          </p:cNvCxnSpPr>
          <p:nvPr/>
        </p:nvCxnSpPr>
        <p:spPr bwMode="auto">
          <a:xfrm rot="16200000" flipH="1">
            <a:off x="6226852" y="2425822"/>
            <a:ext cx="6858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8474752" y="24258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charset="0"/>
              </a:rPr>
              <a:t>g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5" idx="6"/>
            <a:endCxn id="7" idx="1"/>
          </p:cNvCxnSpPr>
          <p:nvPr/>
        </p:nvCxnSpPr>
        <p:spPr bwMode="auto">
          <a:xfrm>
            <a:off x="7026952" y="1549522"/>
            <a:ext cx="4367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5"/>
            <a:endCxn id="13" idx="1"/>
          </p:cNvCxnSpPr>
          <p:nvPr/>
        </p:nvCxnSpPr>
        <p:spPr bwMode="auto">
          <a:xfrm rot="16200000" flipH="1">
            <a:off x="7847456" y="1798526"/>
            <a:ext cx="568792" cy="797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4"/>
            <a:endCxn id="13" idx="0"/>
          </p:cNvCxnSpPr>
          <p:nvPr/>
        </p:nvCxnSpPr>
        <p:spPr bwMode="auto">
          <a:xfrm rot="16200000" flipH="1">
            <a:off x="8169952" y="1930522"/>
            <a:ext cx="838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3" idx="3"/>
            <a:endCxn id="10" idx="7"/>
          </p:cNvCxnSpPr>
          <p:nvPr/>
        </p:nvCxnSpPr>
        <p:spPr bwMode="auto">
          <a:xfrm rot="5400000">
            <a:off x="8037956" y="2751026"/>
            <a:ext cx="492592" cy="492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0" idx="0"/>
          </p:cNvCxnSpPr>
          <p:nvPr/>
        </p:nvCxnSpPr>
        <p:spPr bwMode="auto">
          <a:xfrm rot="16200000" flipH="1">
            <a:off x="7598452" y="2883022"/>
            <a:ext cx="533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7" idx="3"/>
            <a:endCxn id="9" idx="7"/>
          </p:cNvCxnSpPr>
          <p:nvPr/>
        </p:nvCxnSpPr>
        <p:spPr bwMode="auto">
          <a:xfrm rot="5400000">
            <a:off x="6628256" y="2179526"/>
            <a:ext cx="1102192" cy="568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7" idx="4"/>
            <a:endCxn id="6" idx="1"/>
          </p:cNvCxnSpPr>
          <p:nvPr/>
        </p:nvCxnSpPr>
        <p:spPr bwMode="auto">
          <a:xfrm rot="16200000" flipH="1">
            <a:off x="7465102" y="2101972"/>
            <a:ext cx="3605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9" idx="6"/>
            <a:endCxn id="10" idx="2"/>
          </p:cNvCxnSpPr>
          <p:nvPr/>
        </p:nvCxnSpPr>
        <p:spPr bwMode="auto">
          <a:xfrm>
            <a:off x="6950752" y="3149722"/>
            <a:ext cx="762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5" idx="7"/>
            <a:endCxn id="8" idx="2"/>
          </p:cNvCxnSpPr>
          <p:nvPr/>
        </p:nvCxnSpPr>
        <p:spPr bwMode="auto">
          <a:xfrm rot="5400000" flipH="1" flipV="1">
            <a:off x="7637906" y="730372"/>
            <a:ext cx="17696" cy="1351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709452" y="1892421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515100" y="2395114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7200900" y="2969525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7841769" y="2710218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7430644" y="2044821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8078452" y="19686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7026952" y="15114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7471452" y="10923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8534400" y="16638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8251148" y="292908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6983646" y="2227928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553201" y="3985145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f</a:t>
            </a:r>
            <a:br>
              <a:rPr lang="en-US" sz="2000" dirty="0"/>
            </a:br>
            <a:r>
              <a:rPr lang="en-US" sz="2000" dirty="0"/>
              <a:t>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5257801" y="4975745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List of Vertices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086601" y="3985144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0</a:t>
            </a:r>
          </a:p>
          <a:p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 err="1"/>
              <a:t>inf</a:t>
            </a:r>
            <a:br>
              <a:rPr lang="en-US" sz="2000" dirty="0"/>
            </a:br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 err="1"/>
              <a:t>inf</a:t>
            </a:r>
            <a:endParaRPr lang="en-US" sz="2000" dirty="0"/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553201" y="3678002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Vert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7086601" y="3678002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Dist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8209365" y="4628866"/>
            <a:ext cx="838200" cy="47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v=a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7622397" y="4628866"/>
            <a:ext cx="419100" cy="4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7598452" y="5185010"/>
            <a:ext cx="419100" cy="4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995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Dijkstra's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5791200" cy="5334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SSSP(G, s)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/>
              <a:t>  PQ = empty PQ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s.dist</a:t>
            </a:r>
            <a:r>
              <a:rPr lang="en-US" sz="2000" dirty="0"/>
              <a:t> = 0;  </a:t>
            </a:r>
            <a:r>
              <a:rPr lang="en-US" sz="2000" dirty="0" err="1"/>
              <a:t>s.pred</a:t>
            </a:r>
            <a:r>
              <a:rPr lang="en-US" sz="2000" dirty="0"/>
              <a:t> = NULL</a:t>
            </a:r>
          </a:p>
          <a:p>
            <a:pPr marL="457200" indent="-457200"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PQ.insert</a:t>
            </a:r>
            <a:r>
              <a:rPr lang="en-US" sz="2000" dirty="0"/>
              <a:t>(s)</a:t>
            </a:r>
          </a:p>
          <a:p>
            <a:pPr marL="457200" indent="-457200">
              <a:buAutoNum type="arabicPeriod"/>
            </a:pPr>
            <a:r>
              <a:rPr lang="en-US" sz="2000" dirty="0"/>
              <a:t>  For all v in vertices</a:t>
            </a:r>
          </a:p>
          <a:p>
            <a:pPr marL="457200" indent="-457200">
              <a:buAutoNum type="arabicPeriod"/>
            </a:pPr>
            <a:r>
              <a:rPr lang="en-US" sz="2000" dirty="0"/>
              <a:t>      if v != s then </a:t>
            </a:r>
            <a:r>
              <a:rPr lang="en-US" sz="2000" dirty="0" err="1"/>
              <a:t>v.dist</a:t>
            </a:r>
            <a:r>
              <a:rPr lang="en-US" sz="2000" dirty="0"/>
              <a:t> = </a:t>
            </a:r>
            <a:r>
              <a:rPr lang="en-US" sz="2000" dirty="0" err="1"/>
              <a:t>inf</a:t>
            </a:r>
            <a:r>
              <a:rPr lang="en-US" sz="2000" dirty="0"/>
              <a:t>;  </a:t>
            </a:r>
            <a:r>
              <a:rPr lang="en-US" sz="2000" dirty="0" err="1"/>
              <a:t>PQ.insert</a:t>
            </a:r>
            <a:r>
              <a:rPr lang="en-US" sz="2000" dirty="0"/>
              <a:t>(v)</a:t>
            </a:r>
          </a:p>
          <a:p>
            <a:pPr marL="457200" indent="-457200">
              <a:buAutoNum type="arabicPeriod"/>
            </a:pPr>
            <a:r>
              <a:rPr lang="en-US" sz="2000" dirty="0"/>
              <a:t>  while PQ is not empty</a:t>
            </a:r>
          </a:p>
          <a:p>
            <a:pPr marL="457200" indent="-457200">
              <a:buAutoNum type="arabicPeriod"/>
            </a:pPr>
            <a:r>
              <a:rPr lang="en-US" sz="2000" dirty="0"/>
              <a:t>      v = min(); </a:t>
            </a:r>
            <a:r>
              <a:rPr lang="en-US" sz="2000" dirty="0" err="1"/>
              <a:t>PQ.remove_min</a:t>
            </a:r>
            <a:r>
              <a:rPr lang="en-US" sz="2000" dirty="0"/>
              <a:t>()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for u in neighbors(v)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w = weight(</a:t>
            </a:r>
            <a:r>
              <a:rPr lang="en-US" sz="2000" dirty="0" err="1"/>
              <a:t>v,u</a:t>
            </a:r>
            <a:r>
              <a:rPr lang="en-US" sz="2000" dirty="0"/>
              <a:t>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if(</a:t>
            </a:r>
            <a:r>
              <a:rPr lang="en-US" sz="2000" dirty="0" err="1"/>
              <a:t>v.dist</a:t>
            </a:r>
            <a:r>
              <a:rPr lang="en-US" sz="2000" dirty="0"/>
              <a:t> + w &lt; </a:t>
            </a:r>
            <a:r>
              <a:rPr lang="en-US" sz="2000" dirty="0" err="1"/>
              <a:t>u.dist</a:t>
            </a:r>
            <a:r>
              <a:rPr lang="en-US" sz="2000" dirty="0"/>
              <a:t>) 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u.pred</a:t>
            </a:r>
            <a:r>
              <a:rPr lang="en-US" sz="2000" dirty="0"/>
              <a:t> = v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u.dist</a:t>
            </a:r>
            <a:r>
              <a:rPr lang="en-US" sz="2000" dirty="0"/>
              <a:t> = </a:t>
            </a:r>
            <a:r>
              <a:rPr lang="en-US" sz="2000" dirty="0" err="1"/>
              <a:t>v.dist</a:t>
            </a:r>
            <a:r>
              <a:rPr lang="en-US" sz="2000" dirty="0"/>
              <a:t> + w;  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PQ.decreaseKey</a:t>
            </a:r>
            <a:r>
              <a:rPr lang="en-US" sz="2000" dirty="0"/>
              <a:t>(u, </a:t>
            </a:r>
            <a:r>
              <a:rPr lang="en-US" sz="2000" dirty="0" err="1"/>
              <a:t>u.dist</a:t>
            </a:r>
            <a:r>
              <a:rPr lang="en-US" sz="2000" dirty="0"/>
              <a:t>)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4" name="Oval 3"/>
          <p:cNvSpPr/>
          <p:nvPr/>
        </p:nvSpPr>
        <p:spPr bwMode="auto">
          <a:xfrm>
            <a:off x="6188752" y="18924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645952" y="13590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636552" y="22734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407952" y="15876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322352" y="12066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h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569752" y="29592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712752" y="31878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f</a:t>
            </a:r>
          </a:p>
        </p:txBody>
      </p: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 bwMode="auto">
          <a:xfrm rot="5400000" flipH="1" flipV="1">
            <a:off x="6875906" y="1416172"/>
            <a:ext cx="170096" cy="893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4"/>
            <a:endCxn id="9" idx="0"/>
          </p:cNvCxnSpPr>
          <p:nvPr/>
        </p:nvCxnSpPr>
        <p:spPr bwMode="auto">
          <a:xfrm rot="16200000" flipH="1">
            <a:off x="6226852" y="2425822"/>
            <a:ext cx="6858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8474752" y="24258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charset="0"/>
              </a:rPr>
              <a:t>g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5" idx="6"/>
            <a:endCxn id="7" idx="1"/>
          </p:cNvCxnSpPr>
          <p:nvPr/>
        </p:nvCxnSpPr>
        <p:spPr bwMode="auto">
          <a:xfrm>
            <a:off x="7026952" y="1549522"/>
            <a:ext cx="4367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5"/>
            <a:endCxn id="13" idx="1"/>
          </p:cNvCxnSpPr>
          <p:nvPr/>
        </p:nvCxnSpPr>
        <p:spPr bwMode="auto">
          <a:xfrm rot="16200000" flipH="1">
            <a:off x="7847456" y="1798526"/>
            <a:ext cx="568792" cy="797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4"/>
            <a:endCxn id="13" idx="0"/>
          </p:cNvCxnSpPr>
          <p:nvPr/>
        </p:nvCxnSpPr>
        <p:spPr bwMode="auto">
          <a:xfrm rot="16200000" flipH="1">
            <a:off x="8169952" y="1930522"/>
            <a:ext cx="838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3" idx="3"/>
            <a:endCxn id="10" idx="7"/>
          </p:cNvCxnSpPr>
          <p:nvPr/>
        </p:nvCxnSpPr>
        <p:spPr bwMode="auto">
          <a:xfrm rot="5400000">
            <a:off x="8037956" y="2751026"/>
            <a:ext cx="492592" cy="492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0" idx="0"/>
          </p:cNvCxnSpPr>
          <p:nvPr/>
        </p:nvCxnSpPr>
        <p:spPr bwMode="auto">
          <a:xfrm rot="16200000" flipH="1">
            <a:off x="7598452" y="2883022"/>
            <a:ext cx="533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7" idx="3"/>
            <a:endCxn id="9" idx="7"/>
          </p:cNvCxnSpPr>
          <p:nvPr/>
        </p:nvCxnSpPr>
        <p:spPr bwMode="auto">
          <a:xfrm rot="5400000">
            <a:off x="6628256" y="2179526"/>
            <a:ext cx="1102192" cy="568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7" idx="4"/>
            <a:endCxn id="6" idx="1"/>
          </p:cNvCxnSpPr>
          <p:nvPr/>
        </p:nvCxnSpPr>
        <p:spPr bwMode="auto">
          <a:xfrm rot="16200000" flipH="1">
            <a:off x="7465102" y="2101972"/>
            <a:ext cx="3605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9" idx="6"/>
            <a:endCxn id="10" idx="2"/>
          </p:cNvCxnSpPr>
          <p:nvPr/>
        </p:nvCxnSpPr>
        <p:spPr bwMode="auto">
          <a:xfrm>
            <a:off x="6950752" y="3149722"/>
            <a:ext cx="762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5" idx="7"/>
            <a:endCxn id="8" idx="2"/>
          </p:cNvCxnSpPr>
          <p:nvPr/>
        </p:nvCxnSpPr>
        <p:spPr bwMode="auto">
          <a:xfrm rot="5400000" flipH="1" flipV="1">
            <a:off x="7637906" y="730372"/>
            <a:ext cx="17696" cy="1351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709452" y="1892421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515100" y="2395114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7200900" y="2969525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7841769" y="2710218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7430644" y="2044821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8078452" y="19686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7026952" y="15114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7471452" y="10923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8534400" y="16638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8251148" y="292908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6983646" y="2227928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553201" y="3985145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f</a:t>
            </a:r>
            <a:br>
              <a:rPr lang="en-US" sz="2000" dirty="0"/>
            </a:br>
            <a:r>
              <a:rPr lang="en-US" sz="2000" dirty="0"/>
              <a:t>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5257801" y="4975745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List of Vertices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086601" y="3985144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0</a:t>
            </a:r>
          </a:p>
          <a:p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/>
              <a:t>13</a:t>
            </a:r>
          </a:p>
          <a:p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/>
              <a:t>4</a:t>
            </a:r>
            <a:br>
              <a:rPr lang="en-US" sz="2000" dirty="0"/>
            </a:br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 err="1"/>
              <a:t>inf</a:t>
            </a:r>
            <a:endParaRPr lang="en-US" sz="2000" dirty="0"/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553201" y="3678002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Vert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7086601" y="3678002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Dist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8209365" y="4628866"/>
            <a:ext cx="838200" cy="47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v=e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7622397" y="4628866"/>
            <a:ext cx="419100" cy="4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7617502" y="5482990"/>
            <a:ext cx="419100" cy="4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4610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Dijkstra's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5791200" cy="5334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SSSP(G, s)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/>
              <a:t>  PQ = empty PQ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s.dist</a:t>
            </a:r>
            <a:r>
              <a:rPr lang="en-US" sz="2000" dirty="0"/>
              <a:t> = 0;  </a:t>
            </a:r>
            <a:r>
              <a:rPr lang="en-US" sz="2000" dirty="0" err="1"/>
              <a:t>s.pred</a:t>
            </a:r>
            <a:r>
              <a:rPr lang="en-US" sz="2000" dirty="0"/>
              <a:t> = NULL</a:t>
            </a:r>
          </a:p>
          <a:p>
            <a:pPr marL="457200" indent="-457200"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PQ.insert</a:t>
            </a:r>
            <a:r>
              <a:rPr lang="en-US" sz="2000" dirty="0"/>
              <a:t>(s)</a:t>
            </a:r>
          </a:p>
          <a:p>
            <a:pPr marL="457200" indent="-457200">
              <a:buAutoNum type="arabicPeriod"/>
            </a:pPr>
            <a:r>
              <a:rPr lang="en-US" sz="2000" dirty="0"/>
              <a:t>  For all v in vertices</a:t>
            </a:r>
          </a:p>
          <a:p>
            <a:pPr marL="457200" indent="-457200">
              <a:buAutoNum type="arabicPeriod"/>
            </a:pPr>
            <a:r>
              <a:rPr lang="en-US" sz="2000" dirty="0"/>
              <a:t>      if v != s then </a:t>
            </a:r>
            <a:r>
              <a:rPr lang="en-US" sz="2000" dirty="0" err="1"/>
              <a:t>v.dist</a:t>
            </a:r>
            <a:r>
              <a:rPr lang="en-US" sz="2000" dirty="0"/>
              <a:t> = </a:t>
            </a:r>
            <a:r>
              <a:rPr lang="en-US" sz="2000" dirty="0" err="1"/>
              <a:t>inf</a:t>
            </a:r>
            <a:r>
              <a:rPr lang="en-US" sz="2000" dirty="0"/>
              <a:t>;  </a:t>
            </a:r>
            <a:r>
              <a:rPr lang="en-US" sz="2000" dirty="0" err="1"/>
              <a:t>PQ.insert</a:t>
            </a:r>
            <a:r>
              <a:rPr lang="en-US" sz="2000" dirty="0"/>
              <a:t>(v)</a:t>
            </a:r>
          </a:p>
          <a:p>
            <a:pPr marL="457200" indent="-457200">
              <a:buAutoNum type="arabicPeriod"/>
            </a:pPr>
            <a:r>
              <a:rPr lang="en-US" sz="2000" dirty="0"/>
              <a:t>  while PQ is not empty</a:t>
            </a:r>
          </a:p>
          <a:p>
            <a:pPr marL="457200" indent="-457200">
              <a:buAutoNum type="arabicPeriod"/>
            </a:pPr>
            <a:r>
              <a:rPr lang="en-US" sz="2000" dirty="0"/>
              <a:t>      v = min(); </a:t>
            </a:r>
            <a:r>
              <a:rPr lang="en-US" sz="2000" dirty="0" err="1"/>
              <a:t>PQ.remove_min</a:t>
            </a:r>
            <a:r>
              <a:rPr lang="en-US" sz="2000" dirty="0"/>
              <a:t>()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for u in neighbors(v)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w = weight(</a:t>
            </a:r>
            <a:r>
              <a:rPr lang="en-US" sz="2000" dirty="0" err="1"/>
              <a:t>v,u</a:t>
            </a:r>
            <a:r>
              <a:rPr lang="en-US" sz="2000" dirty="0"/>
              <a:t>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if(</a:t>
            </a:r>
            <a:r>
              <a:rPr lang="en-US" sz="2000" dirty="0" err="1"/>
              <a:t>v.dist</a:t>
            </a:r>
            <a:r>
              <a:rPr lang="en-US" sz="2000" dirty="0"/>
              <a:t> + w &lt; </a:t>
            </a:r>
            <a:r>
              <a:rPr lang="en-US" sz="2000" dirty="0" err="1"/>
              <a:t>u.dist</a:t>
            </a:r>
            <a:r>
              <a:rPr lang="en-US" sz="2000" dirty="0"/>
              <a:t>) 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u.pred</a:t>
            </a:r>
            <a:r>
              <a:rPr lang="en-US" sz="2000" dirty="0"/>
              <a:t> = v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u.dist</a:t>
            </a:r>
            <a:r>
              <a:rPr lang="en-US" sz="2000" dirty="0"/>
              <a:t> = </a:t>
            </a:r>
            <a:r>
              <a:rPr lang="en-US" sz="2000" dirty="0" err="1"/>
              <a:t>v.dist</a:t>
            </a:r>
            <a:r>
              <a:rPr lang="en-US" sz="2000" dirty="0"/>
              <a:t> + w;  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PQ.decreaseKey</a:t>
            </a:r>
            <a:r>
              <a:rPr lang="en-US" sz="2000" dirty="0"/>
              <a:t>(u, </a:t>
            </a:r>
            <a:r>
              <a:rPr lang="en-US" sz="2000" dirty="0" err="1"/>
              <a:t>u.dist</a:t>
            </a:r>
            <a:r>
              <a:rPr lang="en-US" sz="2000" dirty="0"/>
              <a:t>)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4" name="Oval 3"/>
          <p:cNvSpPr/>
          <p:nvPr/>
        </p:nvSpPr>
        <p:spPr bwMode="auto">
          <a:xfrm>
            <a:off x="6188752" y="18924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645952" y="13590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636552" y="22734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407952" y="15876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322352" y="12066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h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569752" y="29592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712752" y="31878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</a:t>
            </a:r>
          </a:p>
        </p:txBody>
      </p: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 bwMode="auto">
          <a:xfrm rot="5400000" flipH="1" flipV="1">
            <a:off x="6875906" y="1416172"/>
            <a:ext cx="170096" cy="893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4"/>
            <a:endCxn id="9" idx="0"/>
          </p:cNvCxnSpPr>
          <p:nvPr/>
        </p:nvCxnSpPr>
        <p:spPr bwMode="auto">
          <a:xfrm rot="16200000" flipH="1">
            <a:off x="6226852" y="2425822"/>
            <a:ext cx="6858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8474752" y="24258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charset="0"/>
              </a:rPr>
              <a:t>g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5" idx="6"/>
            <a:endCxn id="7" idx="1"/>
          </p:cNvCxnSpPr>
          <p:nvPr/>
        </p:nvCxnSpPr>
        <p:spPr bwMode="auto">
          <a:xfrm>
            <a:off x="7026952" y="1549522"/>
            <a:ext cx="4367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5"/>
            <a:endCxn id="13" idx="1"/>
          </p:cNvCxnSpPr>
          <p:nvPr/>
        </p:nvCxnSpPr>
        <p:spPr bwMode="auto">
          <a:xfrm rot="16200000" flipH="1">
            <a:off x="7847456" y="1798526"/>
            <a:ext cx="568792" cy="797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4"/>
            <a:endCxn id="13" idx="0"/>
          </p:cNvCxnSpPr>
          <p:nvPr/>
        </p:nvCxnSpPr>
        <p:spPr bwMode="auto">
          <a:xfrm rot="16200000" flipH="1">
            <a:off x="8169952" y="1930522"/>
            <a:ext cx="838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3" idx="3"/>
            <a:endCxn id="10" idx="7"/>
          </p:cNvCxnSpPr>
          <p:nvPr/>
        </p:nvCxnSpPr>
        <p:spPr bwMode="auto">
          <a:xfrm rot="5400000">
            <a:off x="8037956" y="2751026"/>
            <a:ext cx="492592" cy="492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0" idx="0"/>
          </p:cNvCxnSpPr>
          <p:nvPr/>
        </p:nvCxnSpPr>
        <p:spPr bwMode="auto">
          <a:xfrm rot="16200000" flipH="1">
            <a:off x="7598452" y="2883022"/>
            <a:ext cx="533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7" idx="3"/>
            <a:endCxn id="9" idx="7"/>
          </p:cNvCxnSpPr>
          <p:nvPr/>
        </p:nvCxnSpPr>
        <p:spPr bwMode="auto">
          <a:xfrm rot="5400000">
            <a:off x="6628256" y="2179526"/>
            <a:ext cx="1102192" cy="568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7" idx="4"/>
            <a:endCxn id="6" idx="1"/>
          </p:cNvCxnSpPr>
          <p:nvPr/>
        </p:nvCxnSpPr>
        <p:spPr bwMode="auto">
          <a:xfrm rot="16200000" flipH="1">
            <a:off x="7465102" y="2101972"/>
            <a:ext cx="3605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9" idx="6"/>
            <a:endCxn id="10" idx="2"/>
          </p:cNvCxnSpPr>
          <p:nvPr/>
        </p:nvCxnSpPr>
        <p:spPr bwMode="auto">
          <a:xfrm>
            <a:off x="6950752" y="3149722"/>
            <a:ext cx="762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5" idx="7"/>
            <a:endCxn id="8" idx="2"/>
          </p:cNvCxnSpPr>
          <p:nvPr/>
        </p:nvCxnSpPr>
        <p:spPr bwMode="auto">
          <a:xfrm rot="5400000" flipH="1" flipV="1">
            <a:off x="7637906" y="730372"/>
            <a:ext cx="17696" cy="1351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709452" y="1892421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515100" y="2395114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7200900" y="2969525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7841769" y="2710218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7430644" y="2044821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8078452" y="19686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7026952" y="15114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7471452" y="10923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8534400" y="16638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8251148" y="292908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6983646" y="2227928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553201" y="3985145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f</a:t>
            </a:r>
            <a:br>
              <a:rPr lang="en-US" sz="2000" dirty="0"/>
            </a:br>
            <a:r>
              <a:rPr lang="en-US" sz="2000" dirty="0"/>
              <a:t>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5257801" y="4975745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List of Vertices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086601" y="3985144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0</a:t>
            </a:r>
          </a:p>
          <a:p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/>
              <a:t>12</a:t>
            </a:r>
          </a:p>
          <a:p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/>
              <a:t>4</a:t>
            </a:r>
            <a:br>
              <a:rPr lang="en-US" sz="2000" dirty="0"/>
            </a:br>
            <a:r>
              <a:rPr lang="en-US" sz="2000" dirty="0"/>
              <a:t>7</a:t>
            </a:r>
          </a:p>
          <a:p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 err="1"/>
              <a:t>inf</a:t>
            </a:r>
            <a:endParaRPr lang="en-US" sz="2000" dirty="0"/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553201" y="3678002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Vert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7086601" y="3678002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Dist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8209365" y="4628866"/>
            <a:ext cx="838200" cy="47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v=f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7622397" y="4897839"/>
            <a:ext cx="419100" cy="4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7617502" y="5810535"/>
            <a:ext cx="419100" cy="4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8149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Dijkstra's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5791200" cy="5334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SSSP(G, s)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/>
              <a:t>  PQ = empty PQ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s.dist</a:t>
            </a:r>
            <a:r>
              <a:rPr lang="en-US" sz="2000" dirty="0"/>
              <a:t> = 0;  </a:t>
            </a:r>
            <a:r>
              <a:rPr lang="en-US" sz="2000" dirty="0" err="1"/>
              <a:t>s.pred</a:t>
            </a:r>
            <a:r>
              <a:rPr lang="en-US" sz="2000" dirty="0"/>
              <a:t> = NULL</a:t>
            </a:r>
          </a:p>
          <a:p>
            <a:pPr marL="457200" indent="-457200"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PQ.insert</a:t>
            </a:r>
            <a:r>
              <a:rPr lang="en-US" sz="2000" dirty="0"/>
              <a:t>(s)</a:t>
            </a:r>
          </a:p>
          <a:p>
            <a:pPr marL="457200" indent="-457200">
              <a:buAutoNum type="arabicPeriod"/>
            </a:pPr>
            <a:r>
              <a:rPr lang="en-US" sz="2000" dirty="0"/>
              <a:t>  For all v in vertices</a:t>
            </a:r>
          </a:p>
          <a:p>
            <a:pPr marL="457200" indent="-457200">
              <a:buAutoNum type="arabicPeriod"/>
            </a:pPr>
            <a:r>
              <a:rPr lang="en-US" sz="2000" dirty="0"/>
              <a:t>      if v != s then </a:t>
            </a:r>
            <a:r>
              <a:rPr lang="en-US" sz="2000" dirty="0" err="1"/>
              <a:t>v.dist</a:t>
            </a:r>
            <a:r>
              <a:rPr lang="en-US" sz="2000" dirty="0"/>
              <a:t> = </a:t>
            </a:r>
            <a:r>
              <a:rPr lang="en-US" sz="2000" dirty="0" err="1"/>
              <a:t>inf</a:t>
            </a:r>
            <a:r>
              <a:rPr lang="en-US" sz="2000" dirty="0"/>
              <a:t>;  </a:t>
            </a:r>
            <a:r>
              <a:rPr lang="en-US" sz="2000" dirty="0" err="1"/>
              <a:t>PQ.insert</a:t>
            </a:r>
            <a:r>
              <a:rPr lang="en-US" sz="2000" dirty="0"/>
              <a:t>(v)</a:t>
            </a:r>
          </a:p>
          <a:p>
            <a:pPr marL="457200" indent="-457200">
              <a:buAutoNum type="arabicPeriod"/>
            </a:pPr>
            <a:r>
              <a:rPr lang="en-US" sz="2000" dirty="0"/>
              <a:t>  while PQ is not empty</a:t>
            </a:r>
          </a:p>
          <a:p>
            <a:pPr marL="457200" indent="-457200">
              <a:buAutoNum type="arabicPeriod"/>
            </a:pPr>
            <a:r>
              <a:rPr lang="en-US" sz="2000" dirty="0"/>
              <a:t>      v = min(); </a:t>
            </a:r>
            <a:r>
              <a:rPr lang="en-US" sz="2000" dirty="0" err="1"/>
              <a:t>PQ.remove_min</a:t>
            </a:r>
            <a:r>
              <a:rPr lang="en-US" sz="2000" dirty="0"/>
              <a:t>()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for u in neighbors(v)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w = weight(</a:t>
            </a:r>
            <a:r>
              <a:rPr lang="en-US" sz="2000" dirty="0" err="1"/>
              <a:t>v,u</a:t>
            </a:r>
            <a:r>
              <a:rPr lang="en-US" sz="2000" dirty="0"/>
              <a:t>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if(</a:t>
            </a:r>
            <a:r>
              <a:rPr lang="en-US" sz="2000" dirty="0" err="1"/>
              <a:t>v.dist</a:t>
            </a:r>
            <a:r>
              <a:rPr lang="en-US" sz="2000" dirty="0"/>
              <a:t> + w &lt; </a:t>
            </a:r>
            <a:r>
              <a:rPr lang="en-US" sz="2000" dirty="0" err="1"/>
              <a:t>u.dist</a:t>
            </a:r>
            <a:r>
              <a:rPr lang="en-US" sz="2000" dirty="0"/>
              <a:t>) 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u.pred</a:t>
            </a:r>
            <a:r>
              <a:rPr lang="en-US" sz="2000" dirty="0"/>
              <a:t> = v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u.dist</a:t>
            </a:r>
            <a:r>
              <a:rPr lang="en-US" sz="2000" dirty="0"/>
              <a:t> = </a:t>
            </a:r>
            <a:r>
              <a:rPr lang="en-US" sz="2000" dirty="0" err="1"/>
              <a:t>v.dist</a:t>
            </a:r>
            <a:r>
              <a:rPr lang="en-US" sz="2000" dirty="0"/>
              <a:t> + w;  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PQ.decreaseKey</a:t>
            </a:r>
            <a:r>
              <a:rPr lang="en-US" sz="2000" dirty="0"/>
              <a:t>(u, </a:t>
            </a:r>
            <a:r>
              <a:rPr lang="en-US" sz="2000" dirty="0" err="1"/>
              <a:t>u.dist</a:t>
            </a:r>
            <a:r>
              <a:rPr lang="en-US" sz="2000" dirty="0"/>
              <a:t>)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4" name="Oval 3"/>
          <p:cNvSpPr/>
          <p:nvPr/>
        </p:nvSpPr>
        <p:spPr bwMode="auto">
          <a:xfrm>
            <a:off x="6188752" y="18924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645952" y="13590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636552" y="22734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407952" y="15876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322352" y="12066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h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569752" y="29592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712752" y="31878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</a:t>
            </a:r>
          </a:p>
        </p:txBody>
      </p: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 bwMode="auto">
          <a:xfrm rot="5400000" flipH="1" flipV="1">
            <a:off x="6875906" y="1416172"/>
            <a:ext cx="170096" cy="893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4"/>
            <a:endCxn id="9" idx="0"/>
          </p:cNvCxnSpPr>
          <p:nvPr/>
        </p:nvCxnSpPr>
        <p:spPr bwMode="auto">
          <a:xfrm rot="16200000" flipH="1">
            <a:off x="6226852" y="2425822"/>
            <a:ext cx="6858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8474752" y="24258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charset="0"/>
              </a:rPr>
              <a:t>g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5" idx="6"/>
            <a:endCxn id="7" idx="1"/>
          </p:cNvCxnSpPr>
          <p:nvPr/>
        </p:nvCxnSpPr>
        <p:spPr bwMode="auto">
          <a:xfrm>
            <a:off x="7026952" y="1549522"/>
            <a:ext cx="4367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5"/>
            <a:endCxn id="13" idx="1"/>
          </p:cNvCxnSpPr>
          <p:nvPr/>
        </p:nvCxnSpPr>
        <p:spPr bwMode="auto">
          <a:xfrm rot="16200000" flipH="1">
            <a:off x="7847456" y="1798526"/>
            <a:ext cx="568792" cy="797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4"/>
            <a:endCxn id="13" idx="0"/>
          </p:cNvCxnSpPr>
          <p:nvPr/>
        </p:nvCxnSpPr>
        <p:spPr bwMode="auto">
          <a:xfrm rot="16200000" flipH="1">
            <a:off x="8169952" y="1930522"/>
            <a:ext cx="838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3" idx="3"/>
            <a:endCxn id="10" idx="7"/>
          </p:cNvCxnSpPr>
          <p:nvPr/>
        </p:nvCxnSpPr>
        <p:spPr bwMode="auto">
          <a:xfrm rot="5400000">
            <a:off x="8037956" y="2751026"/>
            <a:ext cx="492592" cy="492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0" idx="0"/>
          </p:cNvCxnSpPr>
          <p:nvPr/>
        </p:nvCxnSpPr>
        <p:spPr bwMode="auto">
          <a:xfrm rot="16200000" flipH="1">
            <a:off x="7598452" y="2883022"/>
            <a:ext cx="533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7" idx="3"/>
            <a:endCxn id="9" idx="7"/>
          </p:cNvCxnSpPr>
          <p:nvPr/>
        </p:nvCxnSpPr>
        <p:spPr bwMode="auto">
          <a:xfrm rot="5400000">
            <a:off x="6628256" y="2179526"/>
            <a:ext cx="1102192" cy="568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7" idx="4"/>
            <a:endCxn id="6" idx="1"/>
          </p:cNvCxnSpPr>
          <p:nvPr/>
        </p:nvCxnSpPr>
        <p:spPr bwMode="auto">
          <a:xfrm rot="16200000" flipH="1">
            <a:off x="7465102" y="2101972"/>
            <a:ext cx="3605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9" idx="6"/>
            <a:endCxn id="10" idx="2"/>
          </p:cNvCxnSpPr>
          <p:nvPr/>
        </p:nvCxnSpPr>
        <p:spPr bwMode="auto">
          <a:xfrm>
            <a:off x="6950752" y="3149722"/>
            <a:ext cx="762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5" idx="7"/>
            <a:endCxn id="8" idx="2"/>
          </p:cNvCxnSpPr>
          <p:nvPr/>
        </p:nvCxnSpPr>
        <p:spPr bwMode="auto">
          <a:xfrm rot="5400000" flipH="1" flipV="1">
            <a:off x="7637906" y="730372"/>
            <a:ext cx="17696" cy="1351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709452" y="1892421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515100" y="2395114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7200900" y="2969525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7841769" y="2710218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7430644" y="2044821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8078452" y="19686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7026952" y="15114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7471452" y="10923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8534400" y="16638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8251148" y="292908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6983646" y="2227928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553201" y="3985145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f</a:t>
            </a:r>
            <a:br>
              <a:rPr lang="en-US" sz="2000" dirty="0"/>
            </a:br>
            <a:r>
              <a:rPr lang="en-US" sz="2000" dirty="0"/>
              <a:t>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5257801" y="4975745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List of Vertices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086601" y="3985144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0</a:t>
            </a:r>
          </a:p>
          <a:p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/>
              <a:t>12</a:t>
            </a:r>
          </a:p>
          <a:p>
            <a:r>
              <a:rPr lang="en-US" sz="2000" dirty="0"/>
              <a:t>8</a:t>
            </a:r>
          </a:p>
          <a:p>
            <a:r>
              <a:rPr lang="en-US" sz="2000" dirty="0"/>
              <a:t>4</a:t>
            </a:r>
            <a:br>
              <a:rPr lang="en-US" sz="2000" dirty="0"/>
            </a:br>
            <a:r>
              <a:rPr lang="en-US" sz="2000" dirty="0"/>
              <a:t>7</a:t>
            </a:r>
          </a:p>
          <a:p>
            <a:r>
              <a:rPr lang="en-US" sz="2000" dirty="0"/>
              <a:t>11</a:t>
            </a:r>
          </a:p>
          <a:p>
            <a:r>
              <a:rPr lang="en-US" sz="2000" dirty="0" err="1"/>
              <a:t>inf</a:t>
            </a:r>
            <a:endParaRPr lang="en-US" sz="2000" dirty="0"/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553201" y="3678002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Vert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7086601" y="3678002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Dist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8209365" y="4628866"/>
            <a:ext cx="838200" cy="47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v=d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7598452" y="4627159"/>
            <a:ext cx="419100" cy="4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4606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Dijkstra's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5791200" cy="5334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SSSP(G, s)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/>
              <a:t>  PQ = empty PQ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s.dist</a:t>
            </a:r>
            <a:r>
              <a:rPr lang="en-US" sz="2000" dirty="0"/>
              <a:t> = 0;  </a:t>
            </a:r>
            <a:r>
              <a:rPr lang="en-US" sz="2000" dirty="0" err="1"/>
              <a:t>s.pred</a:t>
            </a:r>
            <a:r>
              <a:rPr lang="en-US" sz="2000" dirty="0"/>
              <a:t> = NULL</a:t>
            </a:r>
          </a:p>
          <a:p>
            <a:pPr marL="457200" indent="-457200"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PQ.insert</a:t>
            </a:r>
            <a:r>
              <a:rPr lang="en-US" sz="2000" dirty="0"/>
              <a:t>(s)</a:t>
            </a:r>
          </a:p>
          <a:p>
            <a:pPr marL="457200" indent="-457200">
              <a:buAutoNum type="arabicPeriod"/>
            </a:pPr>
            <a:r>
              <a:rPr lang="en-US" sz="2000" dirty="0"/>
              <a:t>  For all v in vertices</a:t>
            </a:r>
          </a:p>
          <a:p>
            <a:pPr marL="457200" indent="-457200">
              <a:buAutoNum type="arabicPeriod"/>
            </a:pPr>
            <a:r>
              <a:rPr lang="en-US" sz="2000" dirty="0"/>
              <a:t>      if v != s then </a:t>
            </a:r>
            <a:r>
              <a:rPr lang="en-US" sz="2000" dirty="0" err="1"/>
              <a:t>v.dist</a:t>
            </a:r>
            <a:r>
              <a:rPr lang="en-US" sz="2000" dirty="0"/>
              <a:t> = </a:t>
            </a:r>
            <a:r>
              <a:rPr lang="en-US" sz="2000" dirty="0" err="1"/>
              <a:t>inf</a:t>
            </a:r>
            <a:r>
              <a:rPr lang="en-US" sz="2000" dirty="0"/>
              <a:t>;  </a:t>
            </a:r>
            <a:r>
              <a:rPr lang="en-US" sz="2000" dirty="0" err="1"/>
              <a:t>PQ.insert</a:t>
            </a:r>
            <a:r>
              <a:rPr lang="en-US" sz="2000" dirty="0"/>
              <a:t>(v)</a:t>
            </a:r>
          </a:p>
          <a:p>
            <a:pPr marL="457200" indent="-457200">
              <a:buAutoNum type="arabicPeriod"/>
            </a:pPr>
            <a:r>
              <a:rPr lang="en-US" sz="2000" dirty="0"/>
              <a:t>  while PQ is not empty</a:t>
            </a:r>
          </a:p>
          <a:p>
            <a:pPr marL="457200" indent="-457200">
              <a:buAutoNum type="arabicPeriod"/>
            </a:pPr>
            <a:r>
              <a:rPr lang="en-US" sz="2000" dirty="0"/>
              <a:t>      v = min(); </a:t>
            </a:r>
            <a:r>
              <a:rPr lang="en-US" sz="2000" dirty="0" err="1"/>
              <a:t>PQ.remove_min</a:t>
            </a:r>
            <a:r>
              <a:rPr lang="en-US" sz="2000" dirty="0"/>
              <a:t>()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for u in neighbors(v)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w = weight(</a:t>
            </a:r>
            <a:r>
              <a:rPr lang="en-US" sz="2000" dirty="0" err="1"/>
              <a:t>v,u</a:t>
            </a:r>
            <a:r>
              <a:rPr lang="en-US" sz="2000" dirty="0"/>
              <a:t>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if(</a:t>
            </a:r>
            <a:r>
              <a:rPr lang="en-US" sz="2000" dirty="0" err="1"/>
              <a:t>v.dist</a:t>
            </a:r>
            <a:r>
              <a:rPr lang="en-US" sz="2000" dirty="0"/>
              <a:t> + w &lt; </a:t>
            </a:r>
            <a:r>
              <a:rPr lang="en-US" sz="2000" dirty="0" err="1"/>
              <a:t>u.dist</a:t>
            </a:r>
            <a:r>
              <a:rPr lang="en-US" sz="2000" dirty="0"/>
              <a:t>) 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u.pred</a:t>
            </a:r>
            <a:r>
              <a:rPr lang="en-US" sz="2000" dirty="0"/>
              <a:t> = v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u.dist</a:t>
            </a:r>
            <a:r>
              <a:rPr lang="en-US" sz="2000" dirty="0"/>
              <a:t> = </a:t>
            </a:r>
            <a:r>
              <a:rPr lang="en-US" sz="2000" dirty="0" err="1"/>
              <a:t>v.dist</a:t>
            </a:r>
            <a:r>
              <a:rPr lang="en-US" sz="2000" dirty="0"/>
              <a:t> + w;  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PQ.decreaseKey</a:t>
            </a:r>
            <a:r>
              <a:rPr lang="en-US" sz="2000" dirty="0"/>
              <a:t>(u, </a:t>
            </a:r>
            <a:r>
              <a:rPr lang="en-US" sz="2000" dirty="0" err="1"/>
              <a:t>u.dist</a:t>
            </a:r>
            <a:r>
              <a:rPr lang="en-US" sz="2000" dirty="0"/>
              <a:t>)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4" name="Oval 3"/>
          <p:cNvSpPr/>
          <p:nvPr/>
        </p:nvSpPr>
        <p:spPr bwMode="auto">
          <a:xfrm>
            <a:off x="6188752" y="18924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645952" y="13590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636552" y="22734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407952" y="15876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322352" y="12066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h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569752" y="29592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712752" y="31878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</a:t>
            </a:r>
          </a:p>
        </p:txBody>
      </p: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 bwMode="auto">
          <a:xfrm rot="5400000" flipH="1" flipV="1">
            <a:off x="6875906" y="1416172"/>
            <a:ext cx="170096" cy="893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4"/>
            <a:endCxn id="9" idx="0"/>
          </p:cNvCxnSpPr>
          <p:nvPr/>
        </p:nvCxnSpPr>
        <p:spPr bwMode="auto">
          <a:xfrm rot="16200000" flipH="1">
            <a:off x="6226852" y="2425822"/>
            <a:ext cx="6858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8474752" y="24258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charset="0"/>
              </a:rPr>
              <a:t>g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5" idx="6"/>
            <a:endCxn id="7" idx="1"/>
          </p:cNvCxnSpPr>
          <p:nvPr/>
        </p:nvCxnSpPr>
        <p:spPr bwMode="auto">
          <a:xfrm>
            <a:off x="7026952" y="1549522"/>
            <a:ext cx="4367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5"/>
            <a:endCxn id="13" idx="1"/>
          </p:cNvCxnSpPr>
          <p:nvPr/>
        </p:nvCxnSpPr>
        <p:spPr bwMode="auto">
          <a:xfrm rot="16200000" flipH="1">
            <a:off x="7847456" y="1798526"/>
            <a:ext cx="568792" cy="797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4"/>
            <a:endCxn id="13" idx="0"/>
          </p:cNvCxnSpPr>
          <p:nvPr/>
        </p:nvCxnSpPr>
        <p:spPr bwMode="auto">
          <a:xfrm rot="16200000" flipH="1">
            <a:off x="8169952" y="1930522"/>
            <a:ext cx="838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3" idx="3"/>
            <a:endCxn id="10" idx="7"/>
          </p:cNvCxnSpPr>
          <p:nvPr/>
        </p:nvCxnSpPr>
        <p:spPr bwMode="auto">
          <a:xfrm rot="5400000">
            <a:off x="8037956" y="2751026"/>
            <a:ext cx="492592" cy="492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0" idx="0"/>
          </p:cNvCxnSpPr>
          <p:nvPr/>
        </p:nvCxnSpPr>
        <p:spPr bwMode="auto">
          <a:xfrm rot="16200000" flipH="1">
            <a:off x="7598452" y="2883022"/>
            <a:ext cx="533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7" idx="3"/>
            <a:endCxn id="9" idx="7"/>
          </p:cNvCxnSpPr>
          <p:nvPr/>
        </p:nvCxnSpPr>
        <p:spPr bwMode="auto">
          <a:xfrm rot="5400000">
            <a:off x="6628256" y="2179526"/>
            <a:ext cx="1102192" cy="568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7" idx="4"/>
            <a:endCxn id="6" idx="1"/>
          </p:cNvCxnSpPr>
          <p:nvPr/>
        </p:nvCxnSpPr>
        <p:spPr bwMode="auto">
          <a:xfrm rot="16200000" flipH="1">
            <a:off x="7465102" y="2101972"/>
            <a:ext cx="3605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9" idx="6"/>
            <a:endCxn id="10" idx="2"/>
          </p:cNvCxnSpPr>
          <p:nvPr/>
        </p:nvCxnSpPr>
        <p:spPr bwMode="auto">
          <a:xfrm>
            <a:off x="6950752" y="3149722"/>
            <a:ext cx="762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5" idx="7"/>
            <a:endCxn id="8" idx="2"/>
          </p:cNvCxnSpPr>
          <p:nvPr/>
        </p:nvCxnSpPr>
        <p:spPr bwMode="auto">
          <a:xfrm rot="5400000" flipH="1" flipV="1">
            <a:off x="7637906" y="730372"/>
            <a:ext cx="17696" cy="1351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709452" y="1892421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515100" y="2395114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7200900" y="2969525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7841769" y="2710218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7430644" y="2044821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8078452" y="19686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7026952" y="15114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7471452" y="10923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8534400" y="16638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8251148" y="292908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6983646" y="2227928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553201" y="3985145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f</a:t>
            </a:r>
            <a:br>
              <a:rPr lang="en-US" sz="2000" dirty="0"/>
            </a:br>
            <a:r>
              <a:rPr lang="en-US" sz="2000" dirty="0"/>
              <a:t>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5257801" y="4975745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List of Vertices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086601" y="3985144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0</a:t>
            </a:r>
          </a:p>
          <a:p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/>
              <a:t>10</a:t>
            </a:r>
          </a:p>
          <a:p>
            <a:r>
              <a:rPr lang="en-US" sz="2000" dirty="0"/>
              <a:t>8</a:t>
            </a:r>
          </a:p>
          <a:p>
            <a:r>
              <a:rPr lang="en-US" sz="2000" dirty="0"/>
              <a:t>4</a:t>
            </a:r>
            <a:br>
              <a:rPr lang="en-US" sz="2000" dirty="0"/>
            </a:br>
            <a:r>
              <a:rPr lang="en-US" sz="2000" dirty="0"/>
              <a:t>7</a:t>
            </a:r>
          </a:p>
          <a:p>
            <a:r>
              <a:rPr lang="en-US" sz="2000" dirty="0"/>
              <a:t>11</a:t>
            </a:r>
          </a:p>
          <a:p>
            <a:r>
              <a:rPr lang="en-US" sz="2000" dirty="0" err="1"/>
              <a:t>inf</a:t>
            </a:r>
            <a:endParaRPr lang="en-US" sz="2000" dirty="0"/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553201" y="3678002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Vert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7086601" y="3678002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Dist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8209365" y="4628866"/>
            <a:ext cx="838200" cy="47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v=c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7624103" y="4267200"/>
            <a:ext cx="419100" cy="4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55879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Dijkstra's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5791200" cy="5334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SSSP(G, s)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/>
              <a:t>  PQ = empty PQ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s.dist</a:t>
            </a:r>
            <a:r>
              <a:rPr lang="en-US" sz="2000" dirty="0"/>
              <a:t> = 0;  </a:t>
            </a:r>
            <a:r>
              <a:rPr lang="en-US" sz="2000" dirty="0" err="1"/>
              <a:t>s.pred</a:t>
            </a:r>
            <a:r>
              <a:rPr lang="en-US" sz="2000" dirty="0"/>
              <a:t> = NULL</a:t>
            </a:r>
          </a:p>
          <a:p>
            <a:pPr marL="457200" indent="-457200"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PQ.insert</a:t>
            </a:r>
            <a:r>
              <a:rPr lang="en-US" sz="2000" dirty="0"/>
              <a:t>(s)</a:t>
            </a:r>
          </a:p>
          <a:p>
            <a:pPr marL="457200" indent="-457200">
              <a:buAutoNum type="arabicPeriod"/>
            </a:pPr>
            <a:r>
              <a:rPr lang="en-US" sz="2000" dirty="0"/>
              <a:t>  For all v in vertices</a:t>
            </a:r>
          </a:p>
          <a:p>
            <a:pPr marL="457200" indent="-457200">
              <a:buAutoNum type="arabicPeriod"/>
            </a:pPr>
            <a:r>
              <a:rPr lang="en-US" sz="2000" dirty="0"/>
              <a:t>      if v != s then </a:t>
            </a:r>
            <a:r>
              <a:rPr lang="en-US" sz="2000" dirty="0" err="1"/>
              <a:t>v.dist</a:t>
            </a:r>
            <a:r>
              <a:rPr lang="en-US" sz="2000" dirty="0"/>
              <a:t> = </a:t>
            </a:r>
            <a:r>
              <a:rPr lang="en-US" sz="2000" dirty="0" err="1"/>
              <a:t>inf</a:t>
            </a:r>
            <a:r>
              <a:rPr lang="en-US" sz="2000" dirty="0"/>
              <a:t>;  </a:t>
            </a:r>
            <a:r>
              <a:rPr lang="en-US" sz="2000" dirty="0" err="1"/>
              <a:t>PQ.insert</a:t>
            </a:r>
            <a:r>
              <a:rPr lang="en-US" sz="2000" dirty="0"/>
              <a:t>(v)</a:t>
            </a:r>
          </a:p>
          <a:p>
            <a:pPr marL="457200" indent="-457200">
              <a:buAutoNum type="arabicPeriod"/>
            </a:pPr>
            <a:r>
              <a:rPr lang="en-US" sz="2000" dirty="0"/>
              <a:t>  while PQ is not empty</a:t>
            </a:r>
          </a:p>
          <a:p>
            <a:pPr marL="457200" indent="-457200">
              <a:buAutoNum type="arabicPeriod"/>
            </a:pPr>
            <a:r>
              <a:rPr lang="en-US" sz="2000" dirty="0"/>
              <a:t>      v = min(); </a:t>
            </a:r>
            <a:r>
              <a:rPr lang="en-US" sz="2000" dirty="0" err="1"/>
              <a:t>PQ.remove_min</a:t>
            </a:r>
            <a:r>
              <a:rPr lang="en-US" sz="2000" dirty="0"/>
              <a:t>()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for u in neighbors(v)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w = weight(</a:t>
            </a:r>
            <a:r>
              <a:rPr lang="en-US" sz="2000" dirty="0" err="1"/>
              <a:t>v,u</a:t>
            </a:r>
            <a:r>
              <a:rPr lang="en-US" sz="2000" dirty="0"/>
              <a:t>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if(</a:t>
            </a:r>
            <a:r>
              <a:rPr lang="en-US" sz="2000" dirty="0" err="1"/>
              <a:t>v.dist</a:t>
            </a:r>
            <a:r>
              <a:rPr lang="en-US" sz="2000" dirty="0"/>
              <a:t> + w &lt; </a:t>
            </a:r>
            <a:r>
              <a:rPr lang="en-US" sz="2000" dirty="0" err="1"/>
              <a:t>u.dist</a:t>
            </a:r>
            <a:r>
              <a:rPr lang="en-US" sz="2000" dirty="0"/>
              <a:t>) 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u.pred</a:t>
            </a:r>
            <a:r>
              <a:rPr lang="en-US" sz="2000" dirty="0"/>
              <a:t> = v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u.dist</a:t>
            </a:r>
            <a:r>
              <a:rPr lang="en-US" sz="2000" dirty="0"/>
              <a:t> = </a:t>
            </a:r>
            <a:r>
              <a:rPr lang="en-US" sz="2000" dirty="0" err="1"/>
              <a:t>v.dist</a:t>
            </a:r>
            <a:r>
              <a:rPr lang="en-US" sz="2000" dirty="0"/>
              <a:t> + w;  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PQ.decreaseKey</a:t>
            </a:r>
            <a:r>
              <a:rPr lang="en-US" sz="2000" dirty="0"/>
              <a:t>(u, </a:t>
            </a:r>
            <a:r>
              <a:rPr lang="en-US" sz="2000" dirty="0" err="1"/>
              <a:t>u.dist</a:t>
            </a:r>
            <a:r>
              <a:rPr lang="en-US" sz="2000" dirty="0"/>
              <a:t>)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4" name="Oval 3"/>
          <p:cNvSpPr/>
          <p:nvPr/>
        </p:nvSpPr>
        <p:spPr bwMode="auto">
          <a:xfrm>
            <a:off x="6188752" y="18924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645952" y="13590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636552" y="22734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407952" y="15876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322352" y="12066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h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569752" y="29592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712752" y="31878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</a:t>
            </a:r>
          </a:p>
        </p:txBody>
      </p: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 bwMode="auto">
          <a:xfrm rot="5400000" flipH="1" flipV="1">
            <a:off x="6875906" y="1416172"/>
            <a:ext cx="170096" cy="893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4"/>
            <a:endCxn id="9" idx="0"/>
          </p:cNvCxnSpPr>
          <p:nvPr/>
        </p:nvCxnSpPr>
        <p:spPr bwMode="auto">
          <a:xfrm rot="16200000" flipH="1">
            <a:off x="6226852" y="2425822"/>
            <a:ext cx="6858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8474752" y="24258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g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5" idx="6"/>
            <a:endCxn id="7" idx="1"/>
          </p:cNvCxnSpPr>
          <p:nvPr/>
        </p:nvCxnSpPr>
        <p:spPr bwMode="auto">
          <a:xfrm>
            <a:off x="7026952" y="1549522"/>
            <a:ext cx="4367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5"/>
            <a:endCxn id="13" idx="1"/>
          </p:cNvCxnSpPr>
          <p:nvPr/>
        </p:nvCxnSpPr>
        <p:spPr bwMode="auto">
          <a:xfrm rot="16200000" flipH="1">
            <a:off x="7847456" y="1798526"/>
            <a:ext cx="568792" cy="797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4"/>
            <a:endCxn id="13" idx="0"/>
          </p:cNvCxnSpPr>
          <p:nvPr/>
        </p:nvCxnSpPr>
        <p:spPr bwMode="auto">
          <a:xfrm rot="16200000" flipH="1">
            <a:off x="8169952" y="1930522"/>
            <a:ext cx="838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3" idx="3"/>
            <a:endCxn id="10" idx="7"/>
          </p:cNvCxnSpPr>
          <p:nvPr/>
        </p:nvCxnSpPr>
        <p:spPr bwMode="auto">
          <a:xfrm rot="5400000">
            <a:off x="8037956" y="2751026"/>
            <a:ext cx="492592" cy="492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0" idx="0"/>
          </p:cNvCxnSpPr>
          <p:nvPr/>
        </p:nvCxnSpPr>
        <p:spPr bwMode="auto">
          <a:xfrm rot="16200000" flipH="1">
            <a:off x="7598452" y="2883022"/>
            <a:ext cx="533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7" idx="3"/>
            <a:endCxn id="9" idx="7"/>
          </p:cNvCxnSpPr>
          <p:nvPr/>
        </p:nvCxnSpPr>
        <p:spPr bwMode="auto">
          <a:xfrm rot="5400000">
            <a:off x="6628256" y="2179526"/>
            <a:ext cx="1102192" cy="568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7" idx="4"/>
            <a:endCxn id="6" idx="1"/>
          </p:cNvCxnSpPr>
          <p:nvPr/>
        </p:nvCxnSpPr>
        <p:spPr bwMode="auto">
          <a:xfrm rot="16200000" flipH="1">
            <a:off x="7465102" y="2101972"/>
            <a:ext cx="3605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9" idx="6"/>
            <a:endCxn id="10" idx="2"/>
          </p:cNvCxnSpPr>
          <p:nvPr/>
        </p:nvCxnSpPr>
        <p:spPr bwMode="auto">
          <a:xfrm>
            <a:off x="6950752" y="3149722"/>
            <a:ext cx="762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5" idx="7"/>
            <a:endCxn id="8" idx="2"/>
          </p:cNvCxnSpPr>
          <p:nvPr/>
        </p:nvCxnSpPr>
        <p:spPr bwMode="auto">
          <a:xfrm rot="5400000" flipH="1" flipV="1">
            <a:off x="7637906" y="730372"/>
            <a:ext cx="17696" cy="1351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709452" y="1892421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515100" y="2395114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7200900" y="2969525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7841769" y="2710218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7430644" y="2044821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8078452" y="19686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7026952" y="15114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7471452" y="10923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8534400" y="16638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8251148" y="292908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6983646" y="2227928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553201" y="3985145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f</a:t>
            </a:r>
            <a:br>
              <a:rPr lang="en-US" sz="2000" dirty="0"/>
            </a:br>
            <a:r>
              <a:rPr lang="en-US" sz="2000" dirty="0"/>
              <a:t>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5257801" y="4975745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List of Vertices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086601" y="3985144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0</a:t>
            </a:r>
          </a:p>
          <a:p>
            <a:r>
              <a:rPr lang="en-US" sz="2000" dirty="0"/>
              <a:t>15</a:t>
            </a:r>
          </a:p>
          <a:p>
            <a:r>
              <a:rPr lang="en-US" sz="2000" dirty="0"/>
              <a:t>10</a:t>
            </a:r>
          </a:p>
          <a:p>
            <a:r>
              <a:rPr lang="en-US" sz="2000" dirty="0"/>
              <a:t>8</a:t>
            </a:r>
          </a:p>
          <a:p>
            <a:r>
              <a:rPr lang="en-US" sz="2000" dirty="0"/>
              <a:t>4</a:t>
            </a:r>
            <a:br>
              <a:rPr lang="en-US" sz="2000" dirty="0"/>
            </a:br>
            <a:r>
              <a:rPr lang="en-US" sz="2000" dirty="0"/>
              <a:t>7</a:t>
            </a:r>
          </a:p>
          <a:p>
            <a:r>
              <a:rPr lang="en-US" sz="2000" dirty="0"/>
              <a:t>11</a:t>
            </a:r>
          </a:p>
          <a:p>
            <a:r>
              <a:rPr lang="en-US" sz="2000" dirty="0" err="1"/>
              <a:t>inf</a:t>
            </a:r>
            <a:endParaRPr lang="en-US" sz="2000" dirty="0"/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553201" y="3678002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Vert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7086601" y="3678002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Dist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8209365" y="4628866"/>
            <a:ext cx="838200" cy="47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v=g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7614428" y="6138081"/>
            <a:ext cx="419100" cy="4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35506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Dijkstra's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5791200" cy="5334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SSSP(G, s)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/>
              <a:t>  PQ = empty PQ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s.dist</a:t>
            </a:r>
            <a:r>
              <a:rPr lang="en-US" sz="2000" dirty="0"/>
              <a:t> = 0;  </a:t>
            </a:r>
            <a:r>
              <a:rPr lang="en-US" sz="2000" dirty="0" err="1"/>
              <a:t>s.pred</a:t>
            </a:r>
            <a:r>
              <a:rPr lang="en-US" sz="2000" dirty="0"/>
              <a:t> = NULL</a:t>
            </a:r>
          </a:p>
          <a:p>
            <a:pPr marL="457200" indent="-457200"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PQ.insert</a:t>
            </a:r>
            <a:r>
              <a:rPr lang="en-US" sz="2000" dirty="0"/>
              <a:t>(s)</a:t>
            </a:r>
          </a:p>
          <a:p>
            <a:pPr marL="457200" indent="-457200">
              <a:buAutoNum type="arabicPeriod"/>
            </a:pPr>
            <a:r>
              <a:rPr lang="en-US" sz="2000" dirty="0"/>
              <a:t>  For all v in vertices</a:t>
            </a:r>
          </a:p>
          <a:p>
            <a:pPr marL="457200" indent="-457200">
              <a:buAutoNum type="arabicPeriod"/>
            </a:pPr>
            <a:r>
              <a:rPr lang="en-US" sz="2000" dirty="0"/>
              <a:t>      if v != s then </a:t>
            </a:r>
            <a:r>
              <a:rPr lang="en-US" sz="2000" dirty="0" err="1"/>
              <a:t>v.dist</a:t>
            </a:r>
            <a:r>
              <a:rPr lang="en-US" sz="2000" dirty="0"/>
              <a:t> = </a:t>
            </a:r>
            <a:r>
              <a:rPr lang="en-US" sz="2000" dirty="0" err="1"/>
              <a:t>inf</a:t>
            </a:r>
            <a:r>
              <a:rPr lang="en-US" sz="2000" dirty="0"/>
              <a:t>;  </a:t>
            </a:r>
            <a:r>
              <a:rPr lang="en-US" sz="2000" dirty="0" err="1"/>
              <a:t>PQ.insert</a:t>
            </a:r>
            <a:r>
              <a:rPr lang="en-US" sz="2000" dirty="0"/>
              <a:t>(v)</a:t>
            </a:r>
          </a:p>
          <a:p>
            <a:pPr marL="457200" indent="-457200">
              <a:buAutoNum type="arabicPeriod"/>
            </a:pPr>
            <a:r>
              <a:rPr lang="en-US" sz="2000" dirty="0"/>
              <a:t>  while PQ is not empty</a:t>
            </a:r>
          </a:p>
          <a:p>
            <a:pPr marL="457200" indent="-457200">
              <a:buAutoNum type="arabicPeriod"/>
            </a:pPr>
            <a:r>
              <a:rPr lang="en-US" sz="2000" dirty="0"/>
              <a:t>      v = min(); </a:t>
            </a:r>
            <a:r>
              <a:rPr lang="en-US" sz="2000" dirty="0" err="1"/>
              <a:t>PQ.remove_min</a:t>
            </a:r>
            <a:r>
              <a:rPr lang="en-US" sz="2000" dirty="0"/>
              <a:t>()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for u in neighbors(v)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w = weight(</a:t>
            </a:r>
            <a:r>
              <a:rPr lang="en-US" sz="2000" dirty="0" err="1"/>
              <a:t>v,u</a:t>
            </a:r>
            <a:r>
              <a:rPr lang="en-US" sz="2000" dirty="0"/>
              <a:t>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if(</a:t>
            </a:r>
            <a:r>
              <a:rPr lang="en-US" sz="2000" dirty="0" err="1"/>
              <a:t>v.dist</a:t>
            </a:r>
            <a:r>
              <a:rPr lang="en-US" sz="2000" dirty="0"/>
              <a:t> + w &lt; </a:t>
            </a:r>
            <a:r>
              <a:rPr lang="en-US" sz="2000" dirty="0" err="1"/>
              <a:t>u.dist</a:t>
            </a:r>
            <a:r>
              <a:rPr lang="en-US" sz="2000" dirty="0"/>
              <a:t>) 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u.pred</a:t>
            </a:r>
            <a:r>
              <a:rPr lang="en-US" sz="2000" dirty="0"/>
              <a:t> = v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u.dist</a:t>
            </a:r>
            <a:r>
              <a:rPr lang="en-US" sz="2000" dirty="0"/>
              <a:t> = </a:t>
            </a:r>
            <a:r>
              <a:rPr lang="en-US" sz="2000" dirty="0" err="1"/>
              <a:t>v.dist</a:t>
            </a:r>
            <a:r>
              <a:rPr lang="en-US" sz="2000" dirty="0"/>
              <a:t> + w;  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PQ.decreaseKey</a:t>
            </a:r>
            <a:r>
              <a:rPr lang="en-US" sz="2000" dirty="0"/>
              <a:t>(u, </a:t>
            </a:r>
            <a:r>
              <a:rPr lang="en-US" sz="2000" dirty="0" err="1"/>
              <a:t>u.dist</a:t>
            </a:r>
            <a:r>
              <a:rPr lang="en-US" sz="2000" dirty="0"/>
              <a:t>)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4" name="Oval 3"/>
          <p:cNvSpPr/>
          <p:nvPr/>
        </p:nvSpPr>
        <p:spPr bwMode="auto">
          <a:xfrm>
            <a:off x="6188752" y="18924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645952" y="13590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636552" y="22734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407952" y="15876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322352" y="12066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h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569752" y="29592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712752" y="31878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</a:t>
            </a:r>
          </a:p>
        </p:txBody>
      </p: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 bwMode="auto">
          <a:xfrm rot="5400000" flipH="1" flipV="1">
            <a:off x="6875906" y="1416172"/>
            <a:ext cx="170096" cy="893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4"/>
            <a:endCxn id="9" idx="0"/>
          </p:cNvCxnSpPr>
          <p:nvPr/>
        </p:nvCxnSpPr>
        <p:spPr bwMode="auto">
          <a:xfrm rot="16200000" flipH="1">
            <a:off x="6226852" y="2425822"/>
            <a:ext cx="6858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8474752" y="24258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g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5" idx="6"/>
            <a:endCxn id="7" idx="1"/>
          </p:cNvCxnSpPr>
          <p:nvPr/>
        </p:nvCxnSpPr>
        <p:spPr bwMode="auto">
          <a:xfrm>
            <a:off x="7026952" y="1549522"/>
            <a:ext cx="4367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5"/>
            <a:endCxn id="13" idx="1"/>
          </p:cNvCxnSpPr>
          <p:nvPr/>
        </p:nvCxnSpPr>
        <p:spPr bwMode="auto">
          <a:xfrm rot="16200000" flipH="1">
            <a:off x="7847456" y="1798526"/>
            <a:ext cx="568792" cy="797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4"/>
            <a:endCxn id="13" idx="0"/>
          </p:cNvCxnSpPr>
          <p:nvPr/>
        </p:nvCxnSpPr>
        <p:spPr bwMode="auto">
          <a:xfrm rot="16200000" flipH="1">
            <a:off x="8169952" y="1930522"/>
            <a:ext cx="838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3" idx="3"/>
            <a:endCxn id="10" idx="7"/>
          </p:cNvCxnSpPr>
          <p:nvPr/>
        </p:nvCxnSpPr>
        <p:spPr bwMode="auto">
          <a:xfrm rot="5400000">
            <a:off x="8037956" y="2751026"/>
            <a:ext cx="492592" cy="492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0" idx="0"/>
          </p:cNvCxnSpPr>
          <p:nvPr/>
        </p:nvCxnSpPr>
        <p:spPr bwMode="auto">
          <a:xfrm rot="16200000" flipH="1">
            <a:off x="7598452" y="2883022"/>
            <a:ext cx="533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7" idx="3"/>
            <a:endCxn id="9" idx="7"/>
          </p:cNvCxnSpPr>
          <p:nvPr/>
        </p:nvCxnSpPr>
        <p:spPr bwMode="auto">
          <a:xfrm rot="5400000">
            <a:off x="6628256" y="2179526"/>
            <a:ext cx="1102192" cy="568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7" idx="4"/>
            <a:endCxn id="6" idx="1"/>
          </p:cNvCxnSpPr>
          <p:nvPr/>
        </p:nvCxnSpPr>
        <p:spPr bwMode="auto">
          <a:xfrm rot="16200000" flipH="1">
            <a:off x="7465102" y="2101972"/>
            <a:ext cx="3605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9" idx="6"/>
            <a:endCxn id="10" idx="2"/>
          </p:cNvCxnSpPr>
          <p:nvPr/>
        </p:nvCxnSpPr>
        <p:spPr bwMode="auto">
          <a:xfrm>
            <a:off x="6950752" y="3149722"/>
            <a:ext cx="762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5" idx="7"/>
            <a:endCxn id="8" idx="2"/>
          </p:cNvCxnSpPr>
          <p:nvPr/>
        </p:nvCxnSpPr>
        <p:spPr bwMode="auto">
          <a:xfrm rot="5400000" flipH="1" flipV="1">
            <a:off x="7637906" y="730372"/>
            <a:ext cx="17696" cy="1351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709452" y="1892421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515100" y="2395114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7200900" y="2969525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7841769" y="2710218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7430644" y="2044821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8078452" y="19686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7026952" y="15114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7471452" y="10923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8534400" y="16638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8251148" y="292908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6983646" y="2227928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553201" y="3985145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f</a:t>
            </a:r>
            <a:br>
              <a:rPr lang="en-US" sz="2000" dirty="0"/>
            </a:br>
            <a:r>
              <a:rPr lang="en-US" sz="2000" dirty="0"/>
              <a:t>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5257801" y="4975745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List of Vertices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086601" y="3985144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0</a:t>
            </a:r>
          </a:p>
          <a:p>
            <a:r>
              <a:rPr lang="en-US" sz="2000" dirty="0"/>
              <a:t>15</a:t>
            </a:r>
          </a:p>
          <a:p>
            <a:r>
              <a:rPr lang="en-US" sz="2000" dirty="0"/>
              <a:t>10</a:t>
            </a:r>
          </a:p>
          <a:p>
            <a:r>
              <a:rPr lang="en-US" sz="2000" dirty="0"/>
              <a:t>8</a:t>
            </a:r>
          </a:p>
          <a:p>
            <a:r>
              <a:rPr lang="en-US" sz="2000" dirty="0"/>
              <a:t>4</a:t>
            </a:r>
            <a:br>
              <a:rPr lang="en-US" sz="2000" dirty="0"/>
            </a:br>
            <a:r>
              <a:rPr lang="en-US" sz="2000" dirty="0"/>
              <a:t>7</a:t>
            </a:r>
          </a:p>
          <a:p>
            <a:r>
              <a:rPr lang="en-US" sz="2000" dirty="0"/>
              <a:t>11</a:t>
            </a:r>
          </a:p>
          <a:p>
            <a:r>
              <a:rPr lang="en-US" sz="2000" dirty="0"/>
              <a:t>25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553201" y="3678002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Vert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7086601" y="3678002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Dist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8209365" y="4628866"/>
            <a:ext cx="838200" cy="47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v=b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7614428" y="6138081"/>
            <a:ext cx="419100" cy="46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51594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Dijkstra's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5791200" cy="5334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SSSP(G, s)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/>
              <a:t>  PQ = empty PQ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s.dist</a:t>
            </a:r>
            <a:r>
              <a:rPr lang="en-US" sz="2000" dirty="0"/>
              <a:t> = 0;  </a:t>
            </a:r>
            <a:r>
              <a:rPr lang="en-US" sz="2000" dirty="0" err="1"/>
              <a:t>s.pred</a:t>
            </a:r>
            <a:r>
              <a:rPr lang="en-US" sz="2000" dirty="0"/>
              <a:t> = NULL</a:t>
            </a:r>
          </a:p>
          <a:p>
            <a:pPr marL="457200" indent="-457200">
              <a:buAutoNum type="arabicPeriod"/>
            </a:pPr>
            <a:r>
              <a:rPr lang="en-US" sz="2000" dirty="0"/>
              <a:t>  </a:t>
            </a:r>
            <a:r>
              <a:rPr lang="en-US" sz="2000" dirty="0" err="1"/>
              <a:t>PQ.insert</a:t>
            </a:r>
            <a:r>
              <a:rPr lang="en-US" sz="2000" dirty="0"/>
              <a:t>(s)</a:t>
            </a:r>
          </a:p>
          <a:p>
            <a:pPr marL="457200" indent="-457200">
              <a:buAutoNum type="arabicPeriod"/>
            </a:pPr>
            <a:r>
              <a:rPr lang="en-US" sz="2000" dirty="0"/>
              <a:t>  For all v in vertices</a:t>
            </a:r>
          </a:p>
          <a:p>
            <a:pPr marL="457200" indent="-457200">
              <a:buAutoNum type="arabicPeriod"/>
            </a:pPr>
            <a:r>
              <a:rPr lang="en-US" sz="2000" dirty="0"/>
              <a:t>      if v != s then </a:t>
            </a:r>
            <a:r>
              <a:rPr lang="en-US" sz="2000" dirty="0" err="1"/>
              <a:t>v.dist</a:t>
            </a:r>
            <a:r>
              <a:rPr lang="en-US" sz="2000" dirty="0"/>
              <a:t> = </a:t>
            </a:r>
            <a:r>
              <a:rPr lang="en-US" sz="2000" dirty="0" err="1"/>
              <a:t>inf</a:t>
            </a:r>
            <a:r>
              <a:rPr lang="en-US" sz="2000" dirty="0"/>
              <a:t>;  </a:t>
            </a:r>
            <a:r>
              <a:rPr lang="en-US" sz="2000" dirty="0" err="1"/>
              <a:t>PQ.insert</a:t>
            </a:r>
            <a:r>
              <a:rPr lang="en-US" sz="2000" dirty="0"/>
              <a:t>(v)</a:t>
            </a:r>
          </a:p>
          <a:p>
            <a:pPr marL="457200" indent="-457200">
              <a:buAutoNum type="arabicPeriod"/>
            </a:pPr>
            <a:r>
              <a:rPr lang="en-US" sz="2000" dirty="0"/>
              <a:t>  while PQ is not empty</a:t>
            </a:r>
          </a:p>
          <a:p>
            <a:pPr marL="457200" indent="-457200">
              <a:buAutoNum type="arabicPeriod"/>
            </a:pPr>
            <a:r>
              <a:rPr lang="en-US" sz="2000" dirty="0"/>
              <a:t>      v = min(); </a:t>
            </a:r>
            <a:r>
              <a:rPr lang="en-US" sz="2000" dirty="0" err="1"/>
              <a:t>PQ.remove_min</a:t>
            </a:r>
            <a:r>
              <a:rPr lang="en-US" sz="2000" dirty="0"/>
              <a:t>()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for u in neighbors(v)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w = weight(</a:t>
            </a:r>
            <a:r>
              <a:rPr lang="en-US" sz="2000" dirty="0" err="1"/>
              <a:t>v,u</a:t>
            </a:r>
            <a:r>
              <a:rPr lang="en-US" sz="2000" dirty="0"/>
              <a:t>)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if(</a:t>
            </a:r>
            <a:r>
              <a:rPr lang="en-US" sz="2000" dirty="0" err="1"/>
              <a:t>v.dist</a:t>
            </a:r>
            <a:r>
              <a:rPr lang="en-US" sz="2000" dirty="0"/>
              <a:t> + w &lt; </a:t>
            </a:r>
            <a:r>
              <a:rPr lang="en-US" sz="2000" dirty="0" err="1"/>
              <a:t>u.dist</a:t>
            </a:r>
            <a:r>
              <a:rPr lang="en-US" sz="2000" dirty="0"/>
              <a:t>) 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u.pred</a:t>
            </a:r>
            <a:r>
              <a:rPr lang="en-US" sz="2000" dirty="0"/>
              <a:t> = v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u.dist</a:t>
            </a:r>
            <a:r>
              <a:rPr lang="en-US" sz="2000" dirty="0"/>
              <a:t> = </a:t>
            </a:r>
            <a:r>
              <a:rPr lang="en-US" sz="2000" dirty="0" err="1"/>
              <a:t>v.dist</a:t>
            </a:r>
            <a:r>
              <a:rPr lang="en-US" sz="2000" dirty="0"/>
              <a:t> + w;  </a:t>
            </a:r>
          </a:p>
          <a:p>
            <a:pPr marL="457200" indent="-457200">
              <a:buAutoNum type="arabicPeriod"/>
            </a:pPr>
            <a:r>
              <a:rPr lang="en-US" sz="2000" dirty="0"/>
              <a:t>                </a:t>
            </a:r>
            <a:r>
              <a:rPr lang="en-US" sz="2000" dirty="0" err="1"/>
              <a:t>PQ.decreaseKey</a:t>
            </a:r>
            <a:r>
              <a:rPr lang="en-US" sz="2000" dirty="0"/>
              <a:t>(u, </a:t>
            </a:r>
            <a:r>
              <a:rPr lang="en-US" sz="2000" dirty="0" err="1"/>
              <a:t>u.dist</a:t>
            </a:r>
            <a:r>
              <a:rPr lang="en-US" sz="2000" dirty="0"/>
              <a:t>)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4" name="Oval 3"/>
          <p:cNvSpPr/>
          <p:nvPr/>
        </p:nvSpPr>
        <p:spPr bwMode="auto">
          <a:xfrm>
            <a:off x="6188752" y="18924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645952" y="13590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636552" y="22734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407952" y="15876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322352" y="12066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569752" y="29592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712752" y="31878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</a:t>
            </a:r>
          </a:p>
        </p:txBody>
      </p: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 bwMode="auto">
          <a:xfrm rot="5400000" flipH="1" flipV="1">
            <a:off x="6875906" y="1416172"/>
            <a:ext cx="170096" cy="893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4"/>
            <a:endCxn id="9" idx="0"/>
          </p:cNvCxnSpPr>
          <p:nvPr/>
        </p:nvCxnSpPr>
        <p:spPr bwMode="auto">
          <a:xfrm rot="16200000" flipH="1">
            <a:off x="6226852" y="2425822"/>
            <a:ext cx="6858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8474752" y="24258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solidFill>
                  <a:schemeClr val="bg1"/>
                </a:solidFill>
                <a:latin typeface="Arial" charset="0"/>
              </a:rPr>
              <a:t>g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5" idx="6"/>
            <a:endCxn id="7" idx="1"/>
          </p:cNvCxnSpPr>
          <p:nvPr/>
        </p:nvCxnSpPr>
        <p:spPr bwMode="auto">
          <a:xfrm>
            <a:off x="7026952" y="1549522"/>
            <a:ext cx="4367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5"/>
            <a:endCxn id="13" idx="1"/>
          </p:cNvCxnSpPr>
          <p:nvPr/>
        </p:nvCxnSpPr>
        <p:spPr bwMode="auto">
          <a:xfrm rot="16200000" flipH="1">
            <a:off x="7847456" y="1798526"/>
            <a:ext cx="568792" cy="797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4"/>
            <a:endCxn id="13" idx="0"/>
          </p:cNvCxnSpPr>
          <p:nvPr/>
        </p:nvCxnSpPr>
        <p:spPr bwMode="auto">
          <a:xfrm rot="16200000" flipH="1">
            <a:off x="8169952" y="1930522"/>
            <a:ext cx="838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3" idx="3"/>
            <a:endCxn id="10" idx="7"/>
          </p:cNvCxnSpPr>
          <p:nvPr/>
        </p:nvCxnSpPr>
        <p:spPr bwMode="auto">
          <a:xfrm rot="5400000">
            <a:off x="8037956" y="2751026"/>
            <a:ext cx="492592" cy="492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0" idx="0"/>
          </p:cNvCxnSpPr>
          <p:nvPr/>
        </p:nvCxnSpPr>
        <p:spPr bwMode="auto">
          <a:xfrm rot="16200000" flipH="1">
            <a:off x="7598452" y="2883022"/>
            <a:ext cx="533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7" idx="3"/>
            <a:endCxn id="9" idx="7"/>
          </p:cNvCxnSpPr>
          <p:nvPr/>
        </p:nvCxnSpPr>
        <p:spPr bwMode="auto">
          <a:xfrm rot="5400000">
            <a:off x="6628256" y="2179526"/>
            <a:ext cx="1102192" cy="568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7" idx="4"/>
            <a:endCxn id="6" idx="1"/>
          </p:cNvCxnSpPr>
          <p:nvPr/>
        </p:nvCxnSpPr>
        <p:spPr bwMode="auto">
          <a:xfrm rot="16200000" flipH="1">
            <a:off x="7465102" y="2101972"/>
            <a:ext cx="3605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9" idx="6"/>
            <a:endCxn id="10" idx="2"/>
          </p:cNvCxnSpPr>
          <p:nvPr/>
        </p:nvCxnSpPr>
        <p:spPr bwMode="auto">
          <a:xfrm>
            <a:off x="6950752" y="3149722"/>
            <a:ext cx="762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5" idx="7"/>
            <a:endCxn id="8" idx="2"/>
          </p:cNvCxnSpPr>
          <p:nvPr/>
        </p:nvCxnSpPr>
        <p:spPr bwMode="auto">
          <a:xfrm rot="5400000" flipH="1" flipV="1">
            <a:off x="7637906" y="730372"/>
            <a:ext cx="17696" cy="1351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709452" y="1892421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515100" y="2395114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7200900" y="2969525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7841769" y="2710218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7430644" y="2044821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8078452" y="19686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7026952" y="15114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7471452" y="10923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8534400" y="16638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8251148" y="292908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6983646" y="2227928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553201" y="3985145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f</a:t>
            </a:r>
            <a:br>
              <a:rPr lang="en-US" sz="2000" dirty="0"/>
            </a:br>
            <a:r>
              <a:rPr lang="en-US" sz="2000" dirty="0"/>
              <a:t>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5257801" y="4975745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List of Vertices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086601" y="3985144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0</a:t>
            </a:r>
          </a:p>
          <a:p>
            <a:r>
              <a:rPr lang="en-US" sz="2000" dirty="0"/>
              <a:t>15</a:t>
            </a:r>
          </a:p>
          <a:p>
            <a:r>
              <a:rPr lang="en-US" sz="2000" dirty="0"/>
              <a:t>10</a:t>
            </a:r>
          </a:p>
          <a:p>
            <a:r>
              <a:rPr lang="en-US" sz="2000" dirty="0"/>
              <a:t>8</a:t>
            </a:r>
          </a:p>
          <a:p>
            <a:r>
              <a:rPr lang="en-US" sz="2000" dirty="0"/>
              <a:t>4</a:t>
            </a:r>
            <a:br>
              <a:rPr lang="en-US" sz="2000" dirty="0"/>
            </a:br>
            <a:r>
              <a:rPr lang="en-US" sz="2000" dirty="0"/>
              <a:t>7</a:t>
            </a:r>
          </a:p>
          <a:p>
            <a:r>
              <a:rPr lang="en-US" sz="2000" dirty="0"/>
              <a:t>11</a:t>
            </a:r>
          </a:p>
          <a:p>
            <a:r>
              <a:rPr lang="en-US" sz="2000" dirty="0"/>
              <a:t>21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553201" y="3678002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Vert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7086601" y="3678002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Dist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8209365" y="4628866"/>
            <a:ext cx="838200" cy="47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v=h</a:t>
            </a:r>
          </a:p>
        </p:txBody>
      </p:sp>
    </p:spTree>
    <p:extLst>
      <p:ext uri="{BB962C8B-B14F-4D97-AF65-F5344CB8AC3E}">
        <p14:creationId xmlns:p14="http://schemas.microsoft.com/office/powerpoint/2010/main" val="598447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Dijkstra's</a:t>
            </a:r>
            <a:r>
              <a:rPr lang="en-US" dirty="0"/>
              <a:t> Run-time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4800600" cy="5181600"/>
          </a:xfrm>
        </p:spPr>
        <p:txBody>
          <a:bodyPr/>
          <a:lstStyle/>
          <a:p>
            <a:r>
              <a:rPr lang="en-US" sz="2800" dirty="0"/>
              <a:t>What is the run-time of </a:t>
            </a:r>
            <a:r>
              <a:rPr lang="en-US" sz="2800" dirty="0" err="1"/>
              <a:t>Dijkstra's</a:t>
            </a:r>
            <a:r>
              <a:rPr lang="en-US" sz="2800" dirty="0"/>
              <a:t> algorithm?</a:t>
            </a:r>
          </a:p>
          <a:p>
            <a:r>
              <a:rPr lang="en-US" sz="2800" dirty="0"/>
              <a:t>How many times do you execute the while loop on 8?</a:t>
            </a:r>
          </a:p>
          <a:p>
            <a:r>
              <a:rPr lang="en-US" sz="2800" dirty="0"/>
              <a:t>How many total times do you execute the for loop on 10?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105400" y="1219200"/>
            <a:ext cx="3962400" cy="378565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 algn="l">
              <a:buAutoNum type="arabicPeriod"/>
            </a:pPr>
            <a:r>
              <a:rPr lang="en-US" sz="1600" dirty="0"/>
              <a:t>SSSP(G, s)</a:t>
            </a:r>
          </a:p>
          <a:p>
            <a:pPr marL="457200" indent="-457200" algn="l">
              <a:buFont typeface="Wingdings" pitchFamily="2" charset="2"/>
              <a:buAutoNum type="arabicPeriod"/>
            </a:pPr>
            <a:r>
              <a:rPr lang="en-US" sz="1600" dirty="0"/>
              <a:t>  PQ = empty PQ</a:t>
            </a:r>
          </a:p>
          <a:p>
            <a:pPr marL="457200" indent="-457200" algn="l">
              <a:buFont typeface="Wingdings" pitchFamily="2" charset="2"/>
              <a:buAutoNum type="arabicPeriod"/>
            </a:pPr>
            <a:r>
              <a:rPr lang="en-US" sz="1600" dirty="0"/>
              <a:t>  </a:t>
            </a:r>
            <a:r>
              <a:rPr lang="en-US" sz="1600" dirty="0" err="1"/>
              <a:t>s.dist</a:t>
            </a:r>
            <a:r>
              <a:rPr lang="en-US" sz="1600" dirty="0"/>
              <a:t> = 0;  </a:t>
            </a:r>
            <a:r>
              <a:rPr lang="en-US" sz="1600" dirty="0" err="1"/>
              <a:t>s.pred</a:t>
            </a:r>
            <a:r>
              <a:rPr lang="en-US" sz="1600" dirty="0"/>
              <a:t> = NULL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</a:t>
            </a:r>
            <a:r>
              <a:rPr lang="en-US" sz="1600" dirty="0" err="1"/>
              <a:t>PQ.insert</a:t>
            </a:r>
            <a:r>
              <a:rPr lang="en-US" sz="1600" dirty="0"/>
              <a:t>(s)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For all v in vertices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    if v != s then </a:t>
            </a:r>
            <a:r>
              <a:rPr lang="en-US" sz="1600" dirty="0" err="1"/>
              <a:t>v.dist</a:t>
            </a:r>
            <a:r>
              <a:rPr lang="en-US" sz="1600" dirty="0"/>
              <a:t> = </a:t>
            </a:r>
            <a:r>
              <a:rPr lang="en-US" sz="1600" dirty="0" err="1"/>
              <a:t>inf</a:t>
            </a:r>
            <a:r>
              <a:rPr lang="en-US" sz="1600" dirty="0"/>
              <a:t>;  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    </a:t>
            </a:r>
            <a:r>
              <a:rPr lang="en-US" sz="1600" dirty="0" err="1"/>
              <a:t>PQ.insert</a:t>
            </a:r>
            <a:r>
              <a:rPr lang="en-US" sz="1600" dirty="0"/>
              <a:t>(v)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while PQ is not empty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    v = min(); </a:t>
            </a:r>
            <a:r>
              <a:rPr lang="en-US" sz="1600" dirty="0" err="1"/>
              <a:t>PQ.remove_min</a:t>
            </a:r>
            <a:r>
              <a:rPr lang="en-US" sz="1600" dirty="0"/>
              <a:t>()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    for u in neighbors(v)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         w = weight(</a:t>
            </a:r>
            <a:r>
              <a:rPr lang="en-US" sz="1600" dirty="0" err="1"/>
              <a:t>v,u</a:t>
            </a:r>
            <a:r>
              <a:rPr lang="en-US" sz="1600" dirty="0"/>
              <a:t>)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         if(</a:t>
            </a:r>
            <a:r>
              <a:rPr lang="en-US" sz="1600" dirty="0" err="1"/>
              <a:t>v.dist</a:t>
            </a:r>
            <a:r>
              <a:rPr lang="en-US" sz="1600" dirty="0"/>
              <a:t> + w &lt; </a:t>
            </a:r>
            <a:r>
              <a:rPr lang="en-US" sz="1600" dirty="0" err="1"/>
              <a:t>u.dist</a:t>
            </a:r>
            <a:r>
              <a:rPr lang="en-US" sz="1600" dirty="0"/>
              <a:t>) 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              </a:t>
            </a:r>
            <a:r>
              <a:rPr lang="en-US" sz="1600" dirty="0" err="1"/>
              <a:t>u.pred</a:t>
            </a:r>
            <a:r>
              <a:rPr lang="en-US" sz="1600" dirty="0"/>
              <a:t> = v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              </a:t>
            </a:r>
            <a:r>
              <a:rPr lang="en-US" sz="1600" dirty="0" err="1"/>
              <a:t>u.dist</a:t>
            </a:r>
            <a:r>
              <a:rPr lang="en-US" sz="1600" dirty="0"/>
              <a:t> = </a:t>
            </a:r>
            <a:r>
              <a:rPr lang="en-US" sz="1600" dirty="0" err="1"/>
              <a:t>v.dist</a:t>
            </a:r>
            <a:r>
              <a:rPr lang="en-US" sz="1600" dirty="0"/>
              <a:t> + w;  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              </a:t>
            </a:r>
            <a:r>
              <a:rPr lang="en-US" sz="1600" dirty="0" err="1"/>
              <a:t>PQ.decreaseKey</a:t>
            </a:r>
            <a:r>
              <a:rPr lang="en-US" sz="1600" dirty="0"/>
              <a:t>(u, </a:t>
            </a:r>
            <a:r>
              <a:rPr lang="en-US" sz="1600" dirty="0" err="1"/>
              <a:t>u.dist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712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6030679" cy="5334000"/>
          </a:xfrm>
        </p:spPr>
        <p:txBody>
          <a:bodyPr/>
          <a:lstStyle/>
          <a:p>
            <a:r>
              <a:rPr lang="en-US" sz="2000" dirty="0"/>
              <a:t>Consider the graph at the right</a:t>
            </a:r>
          </a:p>
          <a:p>
            <a:pPr lvl="1"/>
            <a:r>
              <a:rPr lang="en-US" sz="1800" dirty="0"/>
              <a:t>These could be webpages with links shown in the corresponding direction</a:t>
            </a:r>
          </a:p>
          <a:p>
            <a:pPr lvl="1"/>
            <a:r>
              <a:rPr lang="en-US" sz="1800" dirty="0"/>
              <a:t>These could be neighboring cities</a:t>
            </a:r>
          </a:p>
          <a:p>
            <a:r>
              <a:rPr lang="en-US" sz="2000" dirty="0"/>
              <a:t>PageRank generally tries to answer the question:</a:t>
            </a:r>
          </a:p>
          <a:p>
            <a:pPr lvl="1"/>
            <a:r>
              <a:rPr lang="en-US" sz="1800" b="1" dirty="0"/>
              <a:t>If we let a bunch of people randomly "walk" the graph, what is the probability that they end up at a certain location (page, city, etc.) in the "steady-state"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6949491" y="2186703"/>
            <a:ext cx="381000" cy="4050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949491" y="3202593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8157812" y="219896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553651" y="2706673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157812" y="3202593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cxnSp>
        <p:nvCxnSpPr>
          <p:cNvPr id="9" name="Straight Connector 8"/>
          <p:cNvCxnSpPr>
            <a:stCxn id="4" idx="5"/>
            <a:endCxn id="7" idx="1"/>
          </p:cNvCxnSpPr>
          <p:nvPr/>
        </p:nvCxnSpPr>
        <p:spPr bwMode="auto">
          <a:xfrm>
            <a:off x="7274695" y="2532436"/>
            <a:ext cx="334752" cy="230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0" name="Straight Connector 9"/>
          <p:cNvCxnSpPr>
            <a:stCxn id="4" idx="4"/>
            <a:endCxn id="5" idx="0"/>
          </p:cNvCxnSpPr>
          <p:nvPr/>
        </p:nvCxnSpPr>
        <p:spPr bwMode="auto">
          <a:xfrm>
            <a:off x="7139991" y="2591754"/>
            <a:ext cx="0" cy="6108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8" idx="0"/>
            <a:endCxn id="6" idx="4"/>
          </p:cNvCxnSpPr>
          <p:nvPr/>
        </p:nvCxnSpPr>
        <p:spPr bwMode="auto">
          <a:xfrm flipV="1">
            <a:off x="8348312" y="2579960"/>
            <a:ext cx="0" cy="6226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2" name="Straight Connector 11"/>
          <p:cNvCxnSpPr>
            <a:stCxn id="8" idx="1"/>
            <a:endCxn id="7" idx="5"/>
          </p:cNvCxnSpPr>
          <p:nvPr/>
        </p:nvCxnSpPr>
        <p:spPr bwMode="auto">
          <a:xfrm flipH="1" flipV="1">
            <a:off x="7878855" y="3031877"/>
            <a:ext cx="334753" cy="22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3" name="Straight Connector 12"/>
          <p:cNvCxnSpPr>
            <a:stCxn id="6" idx="3"/>
            <a:endCxn id="7" idx="7"/>
          </p:cNvCxnSpPr>
          <p:nvPr/>
        </p:nvCxnSpPr>
        <p:spPr bwMode="auto">
          <a:xfrm flipH="1">
            <a:off x="7878855" y="2524164"/>
            <a:ext cx="334753" cy="238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4" name="Straight Connector 13"/>
          <p:cNvCxnSpPr>
            <a:stCxn id="8" idx="2"/>
            <a:endCxn id="5" idx="6"/>
          </p:cNvCxnSpPr>
          <p:nvPr/>
        </p:nvCxnSpPr>
        <p:spPr bwMode="auto">
          <a:xfrm flipH="1">
            <a:off x="7330491" y="3393093"/>
            <a:ext cx="8273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3"/>
            <a:endCxn id="5" idx="7"/>
          </p:cNvCxnSpPr>
          <p:nvPr/>
        </p:nvCxnSpPr>
        <p:spPr bwMode="auto">
          <a:xfrm flipH="1">
            <a:off x="7274695" y="3031877"/>
            <a:ext cx="334752" cy="22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625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Dijkstra's</a:t>
            </a:r>
            <a:r>
              <a:rPr lang="en-US" dirty="0"/>
              <a:t> Run-time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4800600" cy="5181600"/>
          </a:xfrm>
        </p:spPr>
        <p:txBody>
          <a:bodyPr/>
          <a:lstStyle/>
          <a:p>
            <a:r>
              <a:rPr lang="en-US" sz="1800" dirty="0"/>
              <a:t>What is the run-time of </a:t>
            </a:r>
            <a:r>
              <a:rPr lang="en-US" sz="1800" dirty="0" err="1"/>
              <a:t>Dijkstra's</a:t>
            </a:r>
            <a:r>
              <a:rPr lang="en-US" sz="1800" dirty="0"/>
              <a:t> algorithm?</a:t>
            </a:r>
          </a:p>
          <a:p>
            <a:r>
              <a:rPr lang="en-US" sz="1800" dirty="0"/>
              <a:t>How many times do you execute the while loop on 8?</a:t>
            </a:r>
          </a:p>
          <a:p>
            <a:pPr lvl="1"/>
            <a:r>
              <a:rPr lang="en-US" sz="1600" dirty="0"/>
              <a:t>V total times because once you pull a node out each iteration that node's distance is guaranteed to be the shortest distance and will never be put back in the PQ</a:t>
            </a:r>
          </a:p>
          <a:p>
            <a:pPr lvl="1"/>
            <a:r>
              <a:rPr lang="en-US" sz="1600" dirty="0"/>
              <a:t>What does each call to </a:t>
            </a:r>
            <a:r>
              <a:rPr lang="en-US" sz="1600" dirty="0" err="1"/>
              <a:t>remove_min</a:t>
            </a:r>
            <a:r>
              <a:rPr lang="en-US" sz="1600" dirty="0"/>
              <a:t>() cost…</a:t>
            </a:r>
          </a:p>
          <a:p>
            <a:pPr lvl="1"/>
            <a:r>
              <a:rPr lang="en-US" sz="1600" dirty="0"/>
              <a:t>…log(V)  [at most V items in PQ]</a:t>
            </a:r>
          </a:p>
          <a:p>
            <a:r>
              <a:rPr lang="en-US" sz="1800" dirty="0"/>
              <a:t>How many total times do you execute the for loop on 10?</a:t>
            </a:r>
          </a:p>
          <a:p>
            <a:pPr lvl="1"/>
            <a:r>
              <a:rPr lang="en-US" sz="1400" dirty="0"/>
              <a:t>E total times:  Visit each vertex's neighbors</a:t>
            </a:r>
          </a:p>
          <a:p>
            <a:pPr lvl="1"/>
            <a:r>
              <a:rPr lang="en-US" sz="1400" dirty="0"/>
              <a:t>Each iteration may call </a:t>
            </a:r>
            <a:r>
              <a:rPr lang="en-US" sz="1400" dirty="0" err="1"/>
              <a:t>decreaseKey</a:t>
            </a:r>
            <a:r>
              <a:rPr lang="en-US" sz="1400" dirty="0"/>
              <a:t>() which is log(V)</a:t>
            </a:r>
          </a:p>
          <a:p>
            <a:r>
              <a:rPr lang="en-US" sz="1800" dirty="0"/>
              <a:t>Total runtime = V*log(V) + E*log(V) = (V+E)*log(V) </a:t>
            </a:r>
          </a:p>
          <a:p>
            <a:pPr lvl="1"/>
            <a:r>
              <a:rPr lang="en-US" sz="1400" dirty="0"/>
              <a:t>This is usually dominated by E*log(V)</a:t>
            </a:r>
          </a:p>
          <a:p>
            <a:pPr lvl="1"/>
            <a:endParaRPr lang="en-US" sz="1400" dirty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5105400" y="1143000"/>
            <a:ext cx="3962400" cy="378565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 algn="l">
              <a:buAutoNum type="arabicPeriod"/>
            </a:pPr>
            <a:r>
              <a:rPr lang="en-US" sz="1600" dirty="0"/>
              <a:t>SSSP(G, s)</a:t>
            </a:r>
          </a:p>
          <a:p>
            <a:pPr marL="457200" indent="-457200" algn="l">
              <a:buFont typeface="Wingdings" pitchFamily="2" charset="2"/>
              <a:buAutoNum type="arabicPeriod"/>
            </a:pPr>
            <a:r>
              <a:rPr lang="en-US" sz="1600" dirty="0"/>
              <a:t>  PQ = empty PQ</a:t>
            </a:r>
          </a:p>
          <a:p>
            <a:pPr marL="457200" indent="-457200" algn="l">
              <a:buFont typeface="Wingdings" pitchFamily="2" charset="2"/>
              <a:buAutoNum type="arabicPeriod"/>
            </a:pPr>
            <a:r>
              <a:rPr lang="en-US" sz="1600" dirty="0"/>
              <a:t>  </a:t>
            </a:r>
            <a:r>
              <a:rPr lang="en-US" sz="1600" dirty="0" err="1"/>
              <a:t>s.dist</a:t>
            </a:r>
            <a:r>
              <a:rPr lang="en-US" sz="1600" dirty="0"/>
              <a:t> = 0;  </a:t>
            </a:r>
            <a:r>
              <a:rPr lang="en-US" sz="1600" dirty="0" err="1"/>
              <a:t>s.pred</a:t>
            </a:r>
            <a:r>
              <a:rPr lang="en-US" sz="1600" dirty="0"/>
              <a:t> = NULL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</a:t>
            </a:r>
            <a:r>
              <a:rPr lang="en-US" sz="1600" dirty="0" err="1"/>
              <a:t>PQ.insert</a:t>
            </a:r>
            <a:r>
              <a:rPr lang="en-US" sz="1600" dirty="0"/>
              <a:t>(s)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For all v in vertices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    if v != s then </a:t>
            </a:r>
            <a:r>
              <a:rPr lang="en-US" sz="1600" dirty="0" err="1"/>
              <a:t>v.dist</a:t>
            </a:r>
            <a:r>
              <a:rPr lang="en-US" sz="1600" dirty="0"/>
              <a:t> = </a:t>
            </a:r>
            <a:r>
              <a:rPr lang="en-US" sz="1600" dirty="0" err="1"/>
              <a:t>inf</a:t>
            </a:r>
            <a:r>
              <a:rPr lang="en-US" sz="1600" dirty="0"/>
              <a:t>;  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    </a:t>
            </a:r>
            <a:r>
              <a:rPr lang="en-US" sz="1600" dirty="0" err="1"/>
              <a:t>PQ.insert</a:t>
            </a:r>
            <a:r>
              <a:rPr lang="en-US" sz="1600" dirty="0"/>
              <a:t>(v)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while PQ is not empty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    v = min(); </a:t>
            </a:r>
            <a:r>
              <a:rPr lang="en-US" sz="1600" dirty="0" err="1"/>
              <a:t>PQ.remove_min</a:t>
            </a:r>
            <a:r>
              <a:rPr lang="en-US" sz="1600" dirty="0"/>
              <a:t>()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    for u in neighbors(v)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         w = weight(</a:t>
            </a:r>
            <a:r>
              <a:rPr lang="en-US" sz="1600" dirty="0" err="1"/>
              <a:t>v,u</a:t>
            </a:r>
            <a:r>
              <a:rPr lang="en-US" sz="1600" dirty="0"/>
              <a:t>)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         if(</a:t>
            </a:r>
            <a:r>
              <a:rPr lang="en-US" sz="1600" dirty="0" err="1"/>
              <a:t>v.dist</a:t>
            </a:r>
            <a:r>
              <a:rPr lang="en-US" sz="1600" dirty="0"/>
              <a:t> + w &lt; </a:t>
            </a:r>
            <a:r>
              <a:rPr lang="en-US" sz="1600" dirty="0" err="1"/>
              <a:t>u.dist</a:t>
            </a:r>
            <a:r>
              <a:rPr lang="en-US" sz="1600" dirty="0"/>
              <a:t>) 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              </a:t>
            </a:r>
            <a:r>
              <a:rPr lang="en-US" sz="1600" dirty="0" err="1"/>
              <a:t>u.pred</a:t>
            </a:r>
            <a:r>
              <a:rPr lang="en-US" sz="1600" dirty="0"/>
              <a:t> = v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              </a:t>
            </a:r>
            <a:r>
              <a:rPr lang="en-US" sz="1600" dirty="0" err="1"/>
              <a:t>u.dist</a:t>
            </a:r>
            <a:r>
              <a:rPr lang="en-US" sz="1600" dirty="0"/>
              <a:t> = </a:t>
            </a:r>
            <a:r>
              <a:rPr lang="en-US" sz="1600" dirty="0" err="1"/>
              <a:t>v.dist</a:t>
            </a:r>
            <a:r>
              <a:rPr lang="en-US" sz="1600" dirty="0"/>
              <a:t> + w;  </a:t>
            </a:r>
          </a:p>
          <a:p>
            <a:pPr marL="457200" indent="-457200" algn="l">
              <a:buAutoNum type="arabicPeriod"/>
            </a:pPr>
            <a:r>
              <a:rPr lang="en-US" sz="1600" dirty="0"/>
              <a:t>                </a:t>
            </a:r>
            <a:r>
              <a:rPr lang="en-US" sz="1600" dirty="0" err="1"/>
              <a:t>PQ.decreaseKey</a:t>
            </a:r>
            <a:r>
              <a:rPr lang="en-US" sz="1600" dirty="0"/>
              <a:t>(u, </a:t>
            </a:r>
            <a:r>
              <a:rPr lang="en-US" sz="1600" dirty="0" err="1"/>
              <a:t>u.dist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117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Tangent on Heaps/PQs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52784"/>
            <a:ext cx="5952565" cy="5334000"/>
          </a:xfrm>
        </p:spPr>
        <p:txBody>
          <a:bodyPr/>
          <a:lstStyle/>
          <a:p>
            <a:r>
              <a:rPr lang="en-US" sz="2000" dirty="0"/>
              <a:t>Suppose min-heaps </a:t>
            </a:r>
          </a:p>
          <a:p>
            <a:pPr lvl="1"/>
            <a:r>
              <a:rPr lang="en-US" sz="1800" dirty="0"/>
              <a:t>Though everything we're about to say is true for max heaps but for increasing values</a:t>
            </a:r>
          </a:p>
          <a:p>
            <a:r>
              <a:rPr lang="en-US" sz="2000" dirty="0"/>
              <a:t>We know insert/remove is log(n) for a heap</a:t>
            </a:r>
          </a:p>
          <a:p>
            <a:r>
              <a:rPr lang="en-US" sz="2000" dirty="0"/>
              <a:t>What if we want to decrease a value already in the heap…</a:t>
            </a:r>
          </a:p>
          <a:p>
            <a:pPr lvl="1"/>
            <a:r>
              <a:rPr lang="en-US" sz="1800" dirty="0"/>
              <a:t>Example: Decrease 26 to 9</a:t>
            </a:r>
          </a:p>
          <a:p>
            <a:pPr lvl="1"/>
            <a:r>
              <a:rPr lang="en-US" sz="1800" dirty="0"/>
              <a:t>Could we find 26 easily?</a:t>
            </a:r>
          </a:p>
          <a:p>
            <a:pPr lvl="2"/>
            <a:r>
              <a:rPr lang="en-US" sz="1600" dirty="0"/>
              <a:t>No requires a linear search through the array/heap =&gt; O(n)</a:t>
            </a:r>
          </a:p>
          <a:p>
            <a:pPr lvl="1"/>
            <a:r>
              <a:rPr lang="en-US" sz="1800" dirty="0"/>
              <a:t>Once we find it could we adjust it easily?</a:t>
            </a:r>
          </a:p>
          <a:p>
            <a:pPr lvl="2"/>
            <a:r>
              <a:rPr lang="en-US" sz="1600" dirty="0"/>
              <a:t>Yes, just promote it until it is in the right location =&gt;  O(log n)</a:t>
            </a:r>
          </a:p>
          <a:p>
            <a:r>
              <a:rPr lang="en-US" sz="2000" dirty="0"/>
              <a:t>So currently decrease-key() would cost </a:t>
            </a:r>
            <a:br>
              <a:rPr lang="en-US" sz="2000" dirty="0"/>
            </a:br>
            <a:r>
              <a:rPr lang="en-US" sz="2000" dirty="0"/>
              <a:t>O(n) + O(log n) = O(n)</a:t>
            </a:r>
          </a:p>
          <a:p>
            <a:r>
              <a:rPr lang="en-US" sz="2000" dirty="0"/>
              <a:t>Can we do better?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476565" y="12436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086165" y="17770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095565" y="24628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35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781365" y="24628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8467165" y="24628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24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7933765" y="30724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7628965" y="30724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7247965" y="30724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43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943165" y="30724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36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6866965" y="17770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18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409765" y="24628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6562165" y="30724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6257365" y="30724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28</a:t>
            </a:r>
          </a:p>
        </p:txBody>
      </p:sp>
      <p:cxnSp>
        <p:nvCxnSpPr>
          <p:cNvPr id="19" name="Straight Arrow Connector 18"/>
          <p:cNvCxnSpPr>
            <a:stCxn id="6" idx="5"/>
            <a:endCxn id="7" idx="1"/>
          </p:cNvCxnSpPr>
          <p:nvPr/>
        </p:nvCxnSpPr>
        <p:spPr bwMode="auto">
          <a:xfrm rot="16200000" flipH="1">
            <a:off x="7774828" y="1465674"/>
            <a:ext cx="3178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6" idx="3"/>
            <a:endCxn id="15" idx="7"/>
          </p:cNvCxnSpPr>
          <p:nvPr/>
        </p:nvCxnSpPr>
        <p:spPr bwMode="auto">
          <a:xfrm rot="5400000">
            <a:off x="7165228" y="1465674"/>
            <a:ext cx="3178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0" idx="1"/>
          </p:cNvCxnSpPr>
          <p:nvPr/>
        </p:nvCxnSpPr>
        <p:spPr bwMode="auto">
          <a:xfrm rot="16200000" flipH="1">
            <a:off x="8200465" y="2196110"/>
            <a:ext cx="4256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3"/>
            <a:endCxn id="9" idx="0"/>
          </p:cNvCxnSpPr>
          <p:nvPr/>
        </p:nvCxnSpPr>
        <p:spPr bwMode="auto">
          <a:xfrm rot="5400000">
            <a:off x="7819466" y="2151474"/>
            <a:ext cx="4256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5" idx="5"/>
            <a:endCxn id="8" idx="0"/>
          </p:cNvCxnSpPr>
          <p:nvPr/>
        </p:nvCxnSpPr>
        <p:spPr bwMode="auto">
          <a:xfrm rot="16200000" flipH="1">
            <a:off x="6974728" y="2189573"/>
            <a:ext cx="425637" cy="120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5" idx="3"/>
            <a:endCxn id="16" idx="7"/>
          </p:cNvCxnSpPr>
          <p:nvPr/>
        </p:nvCxnSpPr>
        <p:spPr bwMode="auto">
          <a:xfrm rot="5400000">
            <a:off x="6555628" y="2151474"/>
            <a:ext cx="470274" cy="241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6" idx="3"/>
            <a:endCxn id="18" idx="0"/>
          </p:cNvCxnSpPr>
          <p:nvPr/>
        </p:nvCxnSpPr>
        <p:spPr bwMode="auto">
          <a:xfrm rot="5400000">
            <a:off x="6257366" y="2875374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6" idx="5"/>
            <a:endCxn id="17" idx="0"/>
          </p:cNvCxnSpPr>
          <p:nvPr/>
        </p:nvCxnSpPr>
        <p:spPr bwMode="auto">
          <a:xfrm rot="16200000" flipH="1">
            <a:off x="6517528" y="2875373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8" idx="3"/>
            <a:endCxn id="14" idx="0"/>
          </p:cNvCxnSpPr>
          <p:nvPr/>
        </p:nvCxnSpPr>
        <p:spPr bwMode="auto">
          <a:xfrm rot="5400000">
            <a:off x="6943166" y="2875374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8" idx="5"/>
            <a:endCxn id="13" idx="0"/>
          </p:cNvCxnSpPr>
          <p:nvPr/>
        </p:nvCxnSpPr>
        <p:spPr bwMode="auto">
          <a:xfrm rot="16200000" flipH="1">
            <a:off x="7203328" y="2875373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9" idx="3"/>
            <a:endCxn id="12" idx="0"/>
          </p:cNvCxnSpPr>
          <p:nvPr/>
        </p:nvCxnSpPr>
        <p:spPr bwMode="auto">
          <a:xfrm rot="5400000">
            <a:off x="7628966" y="2875374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9" idx="5"/>
            <a:endCxn id="11" idx="0"/>
          </p:cNvCxnSpPr>
          <p:nvPr/>
        </p:nvCxnSpPr>
        <p:spPr bwMode="auto">
          <a:xfrm rot="16200000" flipH="1">
            <a:off x="7889128" y="2875373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290010" y="1138728"/>
            <a:ext cx="244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Arial"/>
              </a:rPr>
              <a:t>1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6707632" y="1657424"/>
            <a:ext cx="244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Arial"/>
              </a:rPr>
              <a:t>2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307551" y="1656483"/>
            <a:ext cx="2443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Arial"/>
              </a:rPr>
              <a:t>3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321729" y="2310411"/>
            <a:ext cx="328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Arial"/>
              </a:rPr>
              <a:t>4</a:t>
            </a:r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7247964" y="2310411"/>
            <a:ext cx="328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Arial"/>
              </a:rPr>
              <a:t>5</a:t>
            </a:r>
            <a:endParaRPr 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7640801" y="2315590"/>
            <a:ext cx="328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Arial"/>
              </a:rPr>
              <a:t>6</a:t>
            </a:r>
            <a:endParaRPr 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8617254" y="2325115"/>
            <a:ext cx="328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Arial"/>
              </a:rPr>
              <a:t>7</a:t>
            </a:r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6702729" y="2919106"/>
            <a:ext cx="328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Arial"/>
              </a:rPr>
              <a:t>9</a:t>
            </a:r>
            <a:endParaRPr 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6810492" y="2919106"/>
            <a:ext cx="328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Arial"/>
              </a:rPr>
              <a:t>10</a:t>
            </a:r>
            <a:endParaRPr 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7345526" y="2909581"/>
            <a:ext cx="328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Arial"/>
              </a:rPr>
              <a:t>11</a:t>
            </a:r>
            <a:endParaRPr 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481187" y="2919106"/>
            <a:ext cx="328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Arial"/>
              </a:rPr>
              <a:t>12</a:t>
            </a:r>
            <a:endParaRPr 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8074329" y="2919106"/>
            <a:ext cx="328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  <a:latin typeface="Arial"/>
              </a:rPr>
              <a:t>13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22648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38062"/>
            <a:ext cx="8229600" cy="1143000"/>
          </a:xfrm>
        </p:spPr>
        <p:txBody>
          <a:bodyPr/>
          <a:lstStyle/>
          <a:p>
            <a:r>
              <a:rPr lang="en-US" dirty="0"/>
              <a:t>Tangent on Heaps/PQs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46450"/>
            <a:ext cx="5334000" cy="5334000"/>
          </a:xfrm>
        </p:spPr>
        <p:txBody>
          <a:bodyPr/>
          <a:lstStyle/>
          <a:p>
            <a:r>
              <a:rPr lang="en-US" sz="2000" dirty="0"/>
              <a:t>Can we provide a decrease-key() that runs in O(log n) and not O(n)</a:t>
            </a:r>
          </a:p>
          <a:p>
            <a:pPr lvl="1"/>
            <a:r>
              <a:rPr lang="en-US" sz="1600" dirty="0"/>
              <a:t>Remember we'd have to first find then promote</a:t>
            </a:r>
          </a:p>
          <a:p>
            <a:r>
              <a:rPr lang="en-US" sz="2000" dirty="0"/>
              <a:t>We need to know where items sit in the heap</a:t>
            </a:r>
          </a:p>
          <a:p>
            <a:pPr lvl="1"/>
            <a:r>
              <a:rPr lang="en-US" sz="1600" dirty="0"/>
              <a:t>Essentially we want to quickly know the location given the key (i.e. Map key =&gt; location)</a:t>
            </a:r>
          </a:p>
          <a:p>
            <a:pPr lvl="1"/>
            <a:r>
              <a:rPr lang="en-US" sz="1600" dirty="0"/>
              <a:t>Unfortunately storing the heap as an array does just the opposite (maps location =&gt; key)</a:t>
            </a:r>
          </a:p>
          <a:p>
            <a:r>
              <a:rPr lang="en-US" sz="2000" dirty="0"/>
              <a:t>What if we maintained an alternative map that did provide the reverse indexing</a:t>
            </a:r>
          </a:p>
          <a:p>
            <a:pPr lvl="1"/>
            <a:r>
              <a:rPr lang="en-US" sz="1600" dirty="0"/>
              <a:t>Then I could find where the key sits and then promote it</a:t>
            </a:r>
          </a:p>
          <a:p>
            <a:r>
              <a:rPr lang="en-US" sz="2000" dirty="0"/>
              <a:t>If I keep that map as a balanced BST can I achieve O(log n) </a:t>
            </a:r>
            <a:r>
              <a:rPr lang="en-US" sz="2000" dirty="0" err="1"/>
              <a:t>decreaseKey</a:t>
            </a:r>
            <a:r>
              <a:rPr lang="en-US" sz="2000" dirty="0"/>
              <a:t>() time?</a:t>
            </a:r>
          </a:p>
          <a:p>
            <a:pPr lvl="1"/>
            <a:r>
              <a:rPr lang="en-US" sz="1600" dirty="0"/>
              <a:t>No! each promotion swap requires update your location and your parents</a:t>
            </a:r>
          </a:p>
          <a:p>
            <a:pPr lvl="1"/>
            <a:r>
              <a:rPr lang="en-US" sz="1600" dirty="0"/>
              <a:t>O(log n) swaps each requiring lookup(s) in the location map [O(log n)] yielding O(log</a:t>
            </a:r>
            <a:r>
              <a:rPr lang="en-US" sz="1600" baseline="30000" dirty="0"/>
              <a:t>2</a:t>
            </a:r>
            <a:r>
              <a:rPr lang="en-US" sz="1600" dirty="0"/>
              <a:t>(n))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7476565" y="12436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086165" y="17770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095565" y="24628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35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781365" y="24628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8467165" y="24628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24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7933765" y="30724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7628965" y="30724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7247965" y="30724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43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943165" y="30724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36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6866965" y="17770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18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409765" y="24628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6562165" y="30724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6257365" y="30724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28</a:t>
            </a:r>
          </a:p>
        </p:txBody>
      </p:sp>
      <p:cxnSp>
        <p:nvCxnSpPr>
          <p:cNvPr id="19" name="Straight Arrow Connector 18"/>
          <p:cNvCxnSpPr>
            <a:stCxn id="6" idx="5"/>
            <a:endCxn id="7" idx="1"/>
          </p:cNvCxnSpPr>
          <p:nvPr/>
        </p:nvCxnSpPr>
        <p:spPr bwMode="auto">
          <a:xfrm rot="16200000" flipH="1">
            <a:off x="7774828" y="1465674"/>
            <a:ext cx="3178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6" idx="3"/>
            <a:endCxn id="15" idx="7"/>
          </p:cNvCxnSpPr>
          <p:nvPr/>
        </p:nvCxnSpPr>
        <p:spPr bwMode="auto">
          <a:xfrm rot="5400000">
            <a:off x="7165228" y="1465674"/>
            <a:ext cx="3178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0" idx="1"/>
          </p:cNvCxnSpPr>
          <p:nvPr/>
        </p:nvCxnSpPr>
        <p:spPr bwMode="auto">
          <a:xfrm rot="16200000" flipH="1">
            <a:off x="8200465" y="2196110"/>
            <a:ext cx="4256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3"/>
            <a:endCxn id="9" idx="0"/>
          </p:cNvCxnSpPr>
          <p:nvPr/>
        </p:nvCxnSpPr>
        <p:spPr bwMode="auto">
          <a:xfrm rot="5400000">
            <a:off x="7819466" y="2151474"/>
            <a:ext cx="4256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5" idx="5"/>
            <a:endCxn id="8" idx="0"/>
          </p:cNvCxnSpPr>
          <p:nvPr/>
        </p:nvCxnSpPr>
        <p:spPr bwMode="auto">
          <a:xfrm rot="16200000" flipH="1">
            <a:off x="6974728" y="2189573"/>
            <a:ext cx="425637" cy="120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5" idx="3"/>
            <a:endCxn id="16" idx="7"/>
          </p:cNvCxnSpPr>
          <p:nvPr/>
        </p:nvCxnSpPr>
        <p:spPr bwMode="auto">
          <a:xfrm rot="5400000">
            <a:off x="6555628" y="2151474"/>
            <a:ext cx="470274" cy="241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6" idx="3"/>
            <a:endCxn id="18" idx="0"/>
          </p:cNvCxnSpPr>
          <p:nvPr/>
        </p:nvCxnSpPr>
        <p:spPr bwMode="auto">
          <a:xfrm rot="5400000">
            <a:off x="6257366" y="2875374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6" idx="5"/>
            <a:endCxn id="17" idx="0"/>
          </p:cNvCxnSpPr>
          <p:nvPr/>
        </p:nvCxnSpPr>
        <p:spPr bwMode="auto">
          <a:xfrm rot="16200000" flipH="1">
            <a:off x="6517528" y="2875373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8" idx="3"/>
            <a:endCxn id="14" idx="0"/>
          </p:cNvCxnSpPr>
          <p:nvPr/>
        </p:nvCxnSpPr>
        <p:spPr bwMode="auto">
          <a:xfrm rot="5400000">
            <a:off x="6943166" y="2875374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8" idx="5"/>
            <a:endCxn id="13" idx="0"/>
          </p:cNvCxnSpPr>
          <p:nvPr/>
        </p:nvCxnSpPr>
        <p:spPr bwMode="auto">
          <a:xfrm rot="16200000" flipH="1">
            <a:off x="7203328" y="2875373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9" idx="3"/>
            <a:endCxn id="12" idx="0"/>
          </p:cNvCxnSpPr>
          <p:nvPr/>
        </p:nvCxnSpPr>
        <p:spPr bwMode="auto">
          <a:xfrm rot="5400000">
            <a:off x="7628966" y="2875374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9" idx="5"/>
            <a:endCxn id="11" idx="0"/>
          </p:cNvCxnSpPr>
          <p:nvPr/>
        </p:nvCxnSpPr>
        <p:spPr bwMode="auto">
          <a:xfrm rot="16200000" flipH="1">
            <a:off x="7889128" y="2875373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6245192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7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6446174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18</a:t>
            </a: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6626192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21</a:t>
            </a:r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6827174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19</a:t>
            </a: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6248400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6428418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629400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6809418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7010400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7007192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35</a:t>
            </a:r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7208174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26</a:t>
            </a:r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>
            <a:off x="7388192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24</a:t>
            </a:r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7589174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28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7769192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39</a:t>
            </a:r>
          </a:p>
        </p:txBody>
      </p:sp>
      <p:sp>
        <p:nvSpPr>
          <p:cNvPr id="58" name="Rectangle 14"/>
          <p:cNvSpPr>
            <a:spLocks noChangeArrowheads="1"/>
          </p:cNvSpPr>
          <p:nvPr/>
        </p:nvSpPr>
        <p:spPr bwMode="auto">
          <a:xfrm>
            <a:off x="7190418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7391400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7571418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7772400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7952418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7970174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36</a:t>
            </a:r>
          </a:p>
        </p:txBody>
      </p:sp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8150192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43</a:t>
            </a: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8351174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29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8561518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50</a:t>
            </a:r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8153400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8333418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69" name="Rectangle 14"/>
          <p:cNvSpPr>
            <a:spLocks noChangeArrowheads="1"/>
          </p:cNvSpPr>
          <p:nvPr/>
        </p:nvSpPr>
        <p:spPr bwMode="auto">
          <a:xfrm>
            <a:off x="8543762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6235830" y="45856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6" name="Rectangle 14"/>
          <p:cNvSpPr>
            <a:spLocks noChangeArrowheads="1"/>
          </p:cNvSpPr>
          <p:nvPr/>
        </p:nvSpPr>
        <p:spPr bwMode="auto">
          <a:xfrm>
            <a:off x="6436812" y="45856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77" name="Rectangle 14"/>
          <p:cNvSpPr>
            <a:spLocks noChangeArrowheads="1"/>
          </p:cNvSpPr>
          <p:nvPr/>
        </p:nvSpPr>
        <p:spPr bwMode="auto">
          <a:xfrm>
            <a:off x="6616830" y="45856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8" name="Rectangle 14"/>
          <p:cNvSpPr>
            <a:spLocks noChangeArrowheads="1"/>
          </p:cNvSpPr>
          <p:nvPr/>
        </p:nvSpPr>
        <p:spPr bwMode="auto">
          <a:xfrm>
            <a:off x="6817812" y="45856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79" name="Rectangle 14"/>
          <p:cNvSpPr>
            <a:spLocks noChangeArrowheads="1"/>
          </p:cNvSpPr>
          <p:nvPr/>
        </p:nvSpPr>
        <p:spPr bwMode="auto">
          <a:xfrm>
            <a:off x="6248400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0</a:t>
            </a:r>
          </a:p>
        </p:txBody>
      </p:sp>
      <p:sp>
        <p:nvSpPr>
          <p:cNvPr id="80" name="Rectangle 14"/>
          <p:cNvSpPr>
            <a:spLocks noChangeArrowheads="1"/>
          </p:cNvSpPr>
          <p:nvPr/>
        </p:nvSpPr>
        <p:spPr bwMode="auto">
          <a:xfrm>
            <a:off x="6428418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1</a:t>
            </a:r>
          </a:p>
        </p:txBody>
      </p:sp>
      <p:sp>
        <p:nvSpPr>
          <p:cNvPr id="81" name="Rectangle 14"/>
          <p:cNvSpPr>
            <a:spLocks noChangeArrowheads="1"/>
          </p:cNvSpPr>
          <p:nvPr/>
        </p:nvSpPr>
        <p:spPr bwMode="auto">
          <a:xfrm>
            <a:off x="6629400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2</a:t>
            </a:r>
          </a:p>
        </p:txBody>
      </p: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6809418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3</a:t>
            </a:r>
          </a:p>
        </p:txBody>
      </p:sp>
      <p:sp>
        <p:nvSpPr>
          <p:cNvPr id="83" name="Rectangle 14"/>
          <p:cNvSpPr>
            <a:spLocks noChangeArrowheads="1"/>
          </p:cNvSpPr>
          <p:nvPr/>
        </p:nvSpPr>
        <p:spPr bwMode="auto">
          <a:xfrm>
            <a:off x="7010400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4</a:t>
            </a:r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6997830" y="45856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85" name="Rectangle 14"/>
          <p:cNvSpPr>
            <a:spLocks noChangeArrowheads="1"/>
          </p:cNvSpPr>
          <p:nvPr/>
        </p:nvSpPr>
        <p:spPr bwMode="auto">
          <a:xfrm>
            <a:off x="7198812" y="45856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7378830" y="45856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7579812" y="45856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7759830" y="45856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39</a:t>
            </a:r>
          </a:p>
        </p:txBody>
      </p:sp>
      <p:sp>
        <p:nvSpPr>
          <p:cNvPr id="89" name="Rectangle 14"/>
          <p:cNvSpPr>
            <a:spLocks noChangeArrowheads="1"/>
          </p:cNvSpPr>
          <p:nvPr/>
        </p:nvSpPr>
        <p:spPr bwMode="auto">
          <a:xfrm>
            <a:off x="7190418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5</a:t>
            </a:r>
          </a:p>
        </p:txBody>
      </p:sp>
      <p:sp>
        <p:nvSpPr>
          <p:cNvPr id="90" name="Rectangle 14"/>
          <p:cNvSpPr>
            <a:spLocks noChangeArrowheads="1"/>
          </p:cNvSpPr>
          <p:nvPr/>
        </p:nvSpPr>
        <p:spPr bwMode="auto">
          <a:xfrm>
            <a:off x="7391400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6</a:t>
            </a:r>
          </a:p>
        </p:txBody>
      </p:sp>
      <p:sp>
        <p:nvSpPr>
          <p:cNvPr id="91" name="Rectangle 14"/>
          <p:cNvSpPr>
            <a:spLocks noChangeArrowheads="1"/>
          </p:cNvSpPr>
          <p:nvPr/>
        </p:nvSpPr>
        <p:spPr bwMode="auto">
          <a:xfrm>
            <a:off x="7571418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7</a:t>
            </a:r>
          </a:p>
        </p:txBody>
      </p:sp>
      <p:sp>
        <p:nvSpPr>
          <p:cNvPr id="92" name="Rectangle 14"/>
          <p:cNvSpPr>
            <a:spLocks noChangeArrowheads="1"/>
          </p:cNvSpPr>
          <p:nvPr/>
        </p:nvSpPr>
        <p:spPr bwMode="auto">
          <a:xfrm>
            <a:off x="7772400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8</a:t>
            </a:r>
          </a:p>
        </p:txBody>
      </p:sp>
      <p:sp>
        <p:nvSpPr>
          <p:cNvPr id="93" name="Rectangle 14"/>
          <p:cNvSpPr>
            <a:spLocks noChangeArrowheads="1"/>
          </p:cNvSpPr>
          <p:nvPr/>
        </p:nvSpPr>
        <p:spPr bwMode="auto">
          <a:xfrm>
            <a:off x="7952418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9</a:t>
            </a:r>
          </a:p>
        </p:txBody>
      </p:sp>
      <p:sp>
        <p:nvSpPr>
          <p:cNvPr id="94" name="Rectangle 14"/>
          <p:cNvSpPr>
            <a:spLocks noChangeArrowheads="1"/>
          </p:cNvSpPr>
          <p:nvPr/>
        </p:nvSpPr>
        <p:spPr bwMode="auto">
          <a:xfrm>
            <a:off x="7960812" y="45856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36</a:t>
            </a: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8140830" y="45856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43</a:t>
            </a:r>
          </a:p>
        </p:txBody>
      </p:sp>
      <p:sp>
        <p:nvSpPr>
          <p:cNvPr id="96" name="Rectangle 14"/>
          <p:cNvSpPr>
            <a:spLocks noChangeArrowheads="1"/>
          </p:cNvSpPr>
          <p:nvPr/>
        </p:nvSpPr>
        <p:spPr bwMode="auto">
          <a:xfrm>
            <a:off x="8341812" y="45856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97" name="Rectangle 14"/>
          <p:cNvSpPr>
            <a:spLocks noChangeArrowheads="1"/>
          </p:cNvSpPr>
          <p:nvPr/>
        </p:nvSpPr>
        <p:spPr bwMode="auto">
          <a:xfrm>
            <a:off x="8552156" y="45856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98" name="Rectangle 14"/>
          <p:cNvSpPr>
            <a:spLocks noChangeArrowheads="1"/>
          </p:cNvSpPr>
          <p:nvPr/>
        </p:nvSpPr>
        <p:spPr bwMode="auto">
          <a:xfrm>
            <a:off x="8153400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10</a:t>
            </a:r>
          </a:p>
        </p:txBody>
      </p:sp>
      <p:sp>
        <p:nvSpPr>
          <p:cNvPr id="99" name="Rectangle 14"/>
          <p:cNvSpPr>
            <a:spLocks noChangeArrowheads="1"/>
          </p:cNvSpPr>
          <p:nvPr/>
        </p:nvSpPr>
        <p:spPr bwMode="auto">
          <a:xfrm>
            <a:off x="8333418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11</a:t>
            </a:r>
          </a:p>
        </p:txBody>
      </p:sp>
      <p:sp>
        <p:nvSpPr>
          <p:cNvPr id="100" name="Rectangle 14"/>
          <p:cNvSpPr>
            <a:spLocks noChangeArrowheads="1"/>
          </p:cNvSpPr>
          <p:nvPr/>
        </p:nvSpPr>
        <p:spPr bwMode="auto">
          <a:xfrm>
            <a:off x="8543762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12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5715000" y="3848100"/>
            <a:ext cx="51815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Heap </a:t>
            </a:r>
          </a:p>
          <a:p>
            <a:pPr algn="ctr"/>
            <a:r>
              <a:rPr lang="en-US" sz="1000" b="1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103" name="Rectangle 14"/>
          <p:cNvSpPr>
            <a:spLocks noChangeArrowheads="1"/>
          </p:cNvSpPr>
          <p:nvPr/>
        </p:nvSpPr>
        <p:spPr bwMode="auto">
          <a:xfrm>
            <a:off x="5638800" y="4876800"/>
            <a:ext cx="51815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Map of </a:t>
            </a:r>
            <a:br>
              <a:rPr lang="en-US" sz="1000" b="1" dirty="0">
                <a:solidFill>
                  <a:srgbClr val="FF0000"/>
                </a:solidFill>
              </a:rPr>
            </a:br>
            <a:r>
              <a:rPr lang="en-US" sz="1000" b="1" dirty="0">
                <a:solidFill>
                  <a:srgbClr val="FF0000"/>
                </a:solidFill>
              </a:rPr>
              <a:t>key to loc.</a:t>
            </a:r>
          </a:p>
        </p:txBody>
      </p:sp>
    </p:spTree>
    <p:extLst>
      <p:ext uri="{BB962C8B-B14F-4D97-AF65-F5344CB8AC3E}">
        <p14:creationId xmlns:p14="http://schemas.microsoft.com/office/powerpoint/2010/main" val="4062316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Tangent on Heaps/PQs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138728"/>
            <a:ext cx="5334000" cy="5334000"/>
          </a:xfrm>
        </p:spPr>
        <p:txBody>
          <a:bodyPr/>
          <a:lstStyle/>
          <a:p>
            <a:r>
              <a:rPr lang="en-US" sz="2000" dirty="0"/>
              <a:t>Am I out of luck then?</a:t>
            </a:r>
          </a:p>
          <a:p>
            <a:r>
              <a:rPr lang="en-US" sz="2000" dirty="0"/>
              <a:t>No, try a hash map</a:t>
            </a:r>
          </a:p>
          <a:p>
            <a:pPr lvl="1"/>
            <a:r>
              <a:rPr lang="en-US" dirty="0"/>
              <a:t>O(1) lookup</a:t>
            </a:r>
          </a:p>
          <a:p>
            <a:r>
              <a:rPr lang="en-US" sz="2000" dirty="0"/>
              <a:t>Now each swap/promotion up the heap only costs O(1) and thus I have:</a:t>
            </a:r>
          </a:p>
          <a:p>
            <a:pPr lvl="1"/>
            <a:r>
              <a:rPr lang="en-US" dirty="0"/>
              <a:t>Find =&gt; O(1) </a:t>
            </a:r>
          </a:p>
          <a:p>
            <a:pPr lvl="2"/>
            <a:r>
              <a:rPr lang="en-US" dirty="0"/>
              <a:t>Using the </a:t>
            </a:r>
            <a:r>
              <a:rPr lang="en-US" dirty="0" err="1"/>
              <a:t>hashmap</a:t>
            </a:r>
            <a:endParaRPr lang="en-US" dirty="0"/>
          </a:p>
          <a:p>
            <a:pPr lvl="1"/>
            <a:r>
              <a:rPr lang="en-US" dirty="0"/>
              <a:t>Promote =&gt; O(log n) </a:t>
            </a:r>
          </a:p>
          <a:p>
            <a:pPr lvl="2"/>
            <a:r>
              <a:rPr lang="en-US" dirty="0"/>
              <a:t>Bubble up at most log(n) levels with each level incurring O(1) updates of locations in the </a:t>
            </a:r>
            <a:r>
              <a:rPr lang="en-US" dirty="0" err="1"/>
              <a:t>hashmap</a:t>
            </a:r>
            <a:endParaRPr lang="en-US" dirty="0"/>
          </a:p>
          <a:p>
            <a:r>
              <a:rPr lang="en-US" sz="2000" dirty="0"/>
              <a:t>Decrease-key() is an important operation in the next algorithm we'll look at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476565" y="12436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7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086165" y="17770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095565" y="24628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35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781365" y="24628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26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8467165" y="24628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24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7933765" y="30724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7628965" y="30724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29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7247965" y="30724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43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943165" y="30724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36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6866965" y="17770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18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409765" y="24628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19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6562165" y="30724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39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6257365" y="3072411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28</a:t>
            </a:r>
          </a:p>
        </p:txBody>
      </p:sp>
      <p:cxnSp>
        <p:nvCxnSpPr>
          <p:cNvPr id="19" name="Straight Arrow Connector 18"/>
          <p:cNvCxnSpPr>
            <a:stCxn id="6" idx="5"/>
            <a:endCxn id="7" idx="1"/>
          </p:cNvCxnSpPr>
          <p:nvPr/>
        </p:nvCxnSpPr>
        <p:spPr bwMode="auto">
          <a:xfrm rot="16200000" flipH="1">
            <a:off x="7774828" y="1465674"/>
            <a:ext cx="3178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6" idx="3"/>
            <a:endCxn id="15" idx="7"/>
          </p:cNvCxnSpPr>
          <p:nvPr/>
        </p:nvCxnSpPr>
        <p:spPr bwMode="auto">
          <a:xfrm rot="5400000">
            <a:off x="7165228" y="1465674"/>
            <a:ext cx="317874" cy="394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endCxn id="10" idx="1"/>
          </p:cNvCxnSpPr>
          <p:nvPr/>
        </p:nvCxnSpPr>
        <p:spPr bwMode="auto">
          <a:xfrm rot="16200000" flipH="1">
            <a:off x="8200465" y="2196110"/>
            <a:ext cx="4256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7" idx="3"/>
            <a:endCxn id="9" idx="0"/>
          </p:cNvCxnSpPr>
          <p:nvPr/>
        </p:nvCxnSpPr>
        <p:spPr bwMode="auto">
          <a:xfrm rot="5400000">
            <a:off x="7819466" y="2151474"/>
            <a:ext cx="425637" cy="197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5" idx="5"/>
            <a:endCxn id="8" idx="0"/>
          </p:cNvCxnSpPr>
          <p:nvPr/>
        </p:nvCxnSpPr>
        <p:spPr bwMode="auto">
          <a:xfrm rot="16200000" flipH="1">
            <a:off x="6974728" y="2189573"/>
            <a:ext cx="425637" cy="120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5" idx="3"/>
            <a:endCxn id="16" idx="7"/>
          </p:cNvCxnSpPr>
          <p:nvPr/>
        </p:nvCxnSpPr>
        <p:spPr bwMode="auto">
          <a:xfrm rot="5400000">
            <a:off x="6555628" y="2151474"/>
            <a:ext cx="470274" cy="241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6" idx="3"/>
            <a:endCxn id="18" idx="0"/>
          </p:cNvCxnSpPr>
          <p:nvPr/>
        </p:nvCxnSpPr>
        <p:spPr bwMode="auto">
          <a:xfrm rot="5400000">
            <a:off x="6257366" y="2875374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16" idx="5"/>
            <a:endCxn id="17" idx="0"/>
          </p:cNvCxnSpPr>
          <p:nvPr/>
        </p:nvCxnSpPr>
        <p:spPr bwMode="auto">
          <a:xfrm rot="16200000" flipH="1">
            <a:off x="6517528" y="2875373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8" idx="3"/>
            <a:endCxn id="14" idx="0"/>
          </p:cNvCxnSpPr>
          <p:nvPr/>
        </p:nvCxnSpPr>
        <p:spPr bwMode="auto">
          <a:xfrm rot="5400000">
            <a:off x="6943166" y="2875374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8" idx="5"/>
            <a:endCxn id="13" idx="0"/>
          </p:cNvCxnSpPr>
          <p:nvPr/>
        </p:nvCxnSpPr>
        <p:spPr bwMode="auto">
          <a:xfrm rot="16200000" flipH="1">
            <a:off x="7203328" y="2875373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9" idx="3"/>
            <a:endCxn id="12" idx="0"/>
          </p:cNvCxnSpPr>
          <p:nvPr/>
        </p:nvCxnSpPr>
        <p:spPr bwMode="auto">
          <a:xfrm rot="5400000">
            <a:off x="7628966" y="2875374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9" idx="5"/>
            <a:endCxn id="11" idx="0"/>
          </p:cNvCxnSpPr>
          <p:nvPr/>
        </p:nvCxnSpPr>
        <p:spPr bwMode="auto">
          <a:xfrm rot="16200000" flipH="1">
            <a:off x="7889128" y="2875373"/>
            <a:ext cx="349437" cy="44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6257365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7</a:t>
            </a: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6458347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18</a:t>
            </a: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6638365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21</a:t>
            </a:r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6839347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19</a:t>
            </a: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6248400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6428418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6629400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6809418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7010400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7019365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35</a:t>
            </a:r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7220347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26</a:t>
            </a:r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>
            <a:off x="7400365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24</a:t>
            </a:r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7601347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28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7781365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39</a:t>
            </a:r>
          </a:p>
        </p:txBody>
      </p:sp>
      <p:sp>
        <p:nvSpPr>
          <p:cNvPr id="58" name="Rectangle 14"/>
          <p:cNvSpPr>
            <a:spLocks noChangeArrowheads="1"/>
          </p:cNvSpPr>
          <p:nvPr/>
        </p:nvSpPr>
        <p:spPr bwMode="auto">
          <a:xfrm>
            <a:off x="7190418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9" name="Rectangle 14"/>
          <p:cNvSpPr>
            <a:spLocks noChangeArrowheads="1"/>
          </p:cNvSpPr>
          <p:nvPr/>
        </p:nvSpPr>
        <p:spPr bwMode="auto">
          <a:xfrm>
            <a:off x="7391400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7571418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61" name="Rectangle 14"/>
          <p:cNvSpPr>
            <a:spLocks noChangeArrowheads="1"/>
          </p:cNvSpPr>
          <p:nvPr/>
        </p:nvSpPr>
        <p:spPr bwMode="auto">
          <a:xfrm>
            <a:off x="7772400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7952418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7982347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36</a:t>
            </a:r>
          </a:p>
        </p:txBody>
      </p:sp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8162365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43</a:t>
            </a:r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8363347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29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8573691" y="3771900"/>
            <a:ext cx="200982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50</a:t>
            </a:r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8153400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8333418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69" name="Rectangle 14"/>
          <p:cNvSpPr>
            <a:spLocks noChangeArrowheads="1"/>
          </p:cNvSpPr>
          <p:nvPr/>
        </p:nvSpPr>
        <p:spPr bwMode="auto">
          <a:xfrm>
            <a:off x="8543762" y="3543300"/>
            <a:ext cx="20098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6236401" y="45475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6" name="Rectangle 14"/>
          <p:cNvSpPr>
            <a:spLocks noChangeArrowheads="1"/>
          </p:cNvSpPr>
          <p:nvPr/>
        </p:nvSpPr>
        <p:spPr bwMode="auto">
          <a:xfrm>
            <a:off x="6437383" y="45475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77" name="Rectangle 14"/>
          <p:cNvSpPr>
            <a:spLocks noChangeArrowheads="1"/>
          </p:cNvSpPr>
          <p:nvPr/>
        </p:nvSpPr>
        <p:spPr bwMode="auto">
          <a:xfrm>
            <a:off x="6617401" y="45475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8" name="Rectangle 14"/>
          <p:cNvSpPr>
            <a:spLocks noChangeArrowheads="1"/>
          </p:cNvSpPr>
          <p:nvPr/>
        </p:nvSpPr>
        <p:spPr bwMode="auto">
          <a:xfrm>
            <a:off x="6818383" y="45475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79" name="Rectangle 14"/>
          <p:cNvSpPr>
            <a:spLocks noChangeArrowheads="1"/>
          </p:cNvSpPr>
          <p:nvPr/>
        </p:nvSpPr>
        <p:spPr bwMode="auto">
          <a:xfrm>
            <a:off x="6248400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0</a:t>
            </a:r>
          </a:p>
        </p:txBody>
      </p:sp>
      <p:sp>
        <p:nvSpPr>
          <p:cNvPr id="80" name="Rectangle 14"/>
          <p:cNvSpPr>
            <a:spLocks noChangeArrowheads="1"/>
          </p:cNvSpPr>
          <p:nvPr/>
        </p:nvSpPr>
        <p:spPr bwMode="auto">
          <a:xfrm>
            <a:off x="6428418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1</a:t>
            </a:r>
          </a:p>
        </p:txBody>
      </p:sp>
      <p:sp>
        <p:nvSpPr>
          <p:cNvPr id="81" name="Rectangle 14"/>
          <p:cNvSpPr>
            <a:spLocks noChangeArrowheads="1"/>
          </p:cNvSpPr>
          <p:nvPr/>
        </p:nvSpPr>
        <p:spPr bwMode="auto">
          <a:xfrm>
            <a:off x="6629400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2</a:t>
            </a:r>
          </a:p>
        </p:txBody>
      </p: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6809418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3</a:t>
            </a:r>
          </a:p>
        </p:txBody>
      </p:sp>
      <p:sp>
        <p:nvSpPr>
          <p:cNvPr id="83" name="Rectangle 14"/>
          <p:cNvSpPr>
            <a:spLocks noChangeArrowheads="1"/>
          </p:cNvSpPr>
          <p:nvPr/>
        </p:nvSpPr>
        <p:spPr bwMode="auto">
          <a:xfrm>
            <a:off x="7010400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4</a:t>
            </a:r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6998401" y="45475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35</a:t>
            </a:r>
          </a:p>
        </p:txBody>
      </p:sp>
      <p:sp>
        <p:nvSpPr>
          <p:cNvPr id="85" name="Rectangle 14"/>
          <p:cNvSpPr>
            <a:spLocks noChangeArrowheads="1"/>
          </p:cNvSpPr>
          <p:nvPr/>
        </p:nvSpPr>
        <p:spPr bwMode="auto">
          <a:xfrm>
            <a:off x="7199383" y="45475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7379401" y="45475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87" name="Rectangle 14"/>
          <p:cNvSpPr>
            <a:spLocks noChangeArrowheads="1"/>
          </p:cNvSpPr>
          <p:nvPr/>
        </p:nvSpPr>
        <p:spPr bwMode="auto">
          <a:xfrm>
            <a:off x="7580383" y="45475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88" name="Rectangle 14"/>
          <p:cNvSpPr>
            <a:spLocks noChangeArrowheads="1"/>
          </p:cNvSpPr>
          <p:nvPr/>
        </p:nvSpPr>
        <p:spPr bwMode="auto">
          <a:xfrm>
            <a:off x="7760401" y="45475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39</a:t>
            </a:r>
          </a:p>
        </p:txBody>
      </p:sp>
      <p:sp>
        <p:nvSpPr>
          <p:cNvPr id="89" name="Rectangle 14"/>
          <p:cNvSpPr>
            <a:spLocks noChangeArrowheads="1"/>
          </p:cNvSpPr>
          <p:nvPr/>
        </p:nvSpPr>
        <p:spPr bwMode="auto">
          <a:xfrm>
            <a:off x="7190418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5</a:t>
            </a:r>
          </a:p>
        </p:txBody>
      </p:sp>
      <p:sp>
        <p:nvSpPr>
          <p:cNvPr id="90" name="Rectangle 14"/>
          <p:cNvSpPr>
            <a:spLocks noChangeArrowheads="1"/>
          </p:cNvSpPr>
          <p:nvPr/>
        </p:nvSpPr>
        <p:spPr bwMode="auto">
          <a:xfrm>
            <a:off x="7391400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6</a:t>
            </a:r>
          </a:p>
        </p:txBody>
      </p:sp>
      <p:sp>
        <p:nvSpPr>
          <p:cNvPr id="91" name="Rectangle 14"/>
          <p:cNvSpPr>
            <a:spLocks noChangeArrowheads="1"/>
          </p:cNvSpPr>
          <p:nvPr/>
        </p:nvSpPr>
        <p:spPr bwMode="auto">
          <a:xfrm>
            <a:off x="7571418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7</a:t>
            </a:r>
          </a:p>
        </p:txBody>
      </p:sp>
      <p:sp>
        <p:nvSpPr>
          <p:cNvPr id="92" name="Rectangle 14"/>
          <p:cNvSpPr>
            <a:spLocks noChangeArrowheads="1"/>
          </p:cNvSpPr>
          <p:nvPr/>
        </p:nvSpPr>
        <p:spPr bwMode="auto">
          <a:xfrm>
            <a:off x="7772400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8</a:t>
            </a:r>
          </a:p>
        </p:txBody>
      </p:sp>
      <p:sp>
        <p:nvSpPr>
          <p:cNvPr id="93" name="Rectangle 14"/>
          <p:cNvSpPr>
            <a:spLocks noChangeArrowheads="1"/>
          </p:cNvSpPr>
          <p:nvPr/>
        </p:nvSpPr>
        <p:spPr bwMode="auto">
          <a:xfrm>
            <a:off x="7952418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9</a:t>
            </a:r>
          </a:p>
        </p:txBody>
      </p:sp>
      <p:sp>
        <p:nvSpPr>
          <p:cNvPr id="94" name="Rectangle 14"/>
          <p:cNvSpPr>
            <a:spLocks noChangeArrowheads="1"/>
          </p:cNvSpPr>
          <p:nvPr/>
        </p:nvSpPr>
        <p:spPr bwMode="auto">
          <a:xfrm>
            <a:off x="7961383" y="45475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36</a:t>
            </a: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8141401" y="45475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43</a:t>
            </a:r>
          </a:p>
        </p:txBody>
      </p:sp>
      <p:sp>
        <p:nvSpPr>
          <p:cNvPr id="96" name="Rectangle 14"/>
          <p:cNvSpPr>
            <a:spLocks noChangeArrowheads="1"/>
          </p:cNvSpPr>
          <p:nvPr/>
        </p:nvSpPr>
        <p:spPr bwMode="auto">
          <a:xfrm>
            <a:off x="8342383" y="45475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97" name="Rectangle 14"/>
          <p:cNvSpPr>
            <a:spLocks noChangeArrowheads="1"/>
          </p:cNvSpPr>
          <p:nvPr/>
        </p:nvSpPr>
        <p:spPr bwMode="auto">
          <a:xfrm>
            <a:off x="8552727" y="4547589"/>
            <a:ext cx="20098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98" name="Rectangle 14"/>
          <p:cNvSpPr>
            <a:spLocks noChangeArrowheads="1"/>
          </p:cNvSpPr>
          <p:nvPr/>
        </p:nvSpPr>
        <p:spPr bwMode="auto">
          <a:xfrm>
            <a:off x="8153400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10</a:t>
            </a:r>
          </a:p>
        </p:txBody>
      </p:sp>
      <p:sp>
        <p:nvSpPr>
          <p:cNvPr id="99" name="Rectangle 14"/>
          <p:cNvSpPr>
            <a:spLocks noChangeArrowheads="1"/>
          </p:cNvSpPr>
          <p:nvPr/>
        </p:nvSpPr>
        <p:spPr bwMode="auto">
          <a:xfrm>
            <a:off x="8333418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11</a:t>
            </a:r>
          </a:p>
        </p:txBody>
      </p:sp>
      <p:sp>
        <p:nvSpPr>
          <p:cNvPr id="100" name="Rectangle 14"/>
          <p:cNvSpPr>
            <a:spLocks noChangeArrowheads="1"/>
          </p:cNvSpPr>
          <p:nvPr/>
        </p:nvSpPr>
        <p:spPr bwMode="auto">
          <a:xfrm>
            <a:off x="8543762" y="4891087"/>
            <a:ext cx="200982" cy="228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000" b="1" dirty="0"/>
              <a:t>12</a:t>
            </a:r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5715000" y="3848100"/>
            <a:ext cx="51815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Heap </a:t>
            </a:r>
          </a:p>
          <a:p>
            <a:pPr algn="ctr"/>
            <a:r>
              <a:rPr lang="en-US" sz="1000" b="1" dirty="0">
                <a:solidFill>
                  <a:srgbClr val="FF0000"/>
                </a:solidFill>
              </a:rPr>
              <a:t>Array</a:t>
            </a:r>
          </a:p>
        </p:txBody>
      </p:sp>
      <p:sp>
        <p:nvSpPr>
          <p:cNvPr id="103" name="Rectangle 14"/>
          <p:cNvSpPr>
            <a:spLocks noChangeArrowheads="1"/>
          </p:cNvSpPr>
          <p:nvPr/>
        </p:nvSpPr>
        <p:spPr bwMode="auto">
          <a:xfrm>
            <a:off x="5638800" y="4876800"/>
            <a:ext cx="518154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Map of </a:t>
            </a:r>
            <a:br>
              <a:rPr lang="en-US" sz="1000" b="1" dirty="0">
                <a:solidFill>
                  <a:srgbClr val="FF0000"/>
                </a:solidFill>
              </a:rPr>
            </a:br>
            <a:r>
              <a:rPr lang="en-US" sz="1000" b="1" dirty="0">
                <a:solidFill>
                  <a:srgbClr val="FF0000"/>
                </a:solidFill>
              </a:rPr>
              <a:t>key to loc.</a:t>
            </a:r>
          </a:p>
        </p:txBody>
      </p:sp>
    </p:spTree>
    <p:extLst>
      <p:ext uri="{BB962C8B-B14F-4D97-AF65-F5344CB8AC3E}">
        <p14:creationId xmlns:p14="http://schemas.microsoft.com/office/powerpoint/2010/main" val="2713945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systems require searching for goal states</a:t>
            </a:r>
          </a:p>
          <a:p>
            <a:pPr lvl="1"/>
            <a:r>
              <a:rPr lang="en-US" dirty="0"/>
              <a:t>Path Planning</a:t>
            </a:r>
          </a:p>
          <a:p>
            <a:pPr lvl="2"/>
            <a:r>
              <a:rPr lang="en-US" dirty="0"/>
              <a:t>Roomba Vacuum</a:t>
            </a:r>
          </a:p>
          <a:p>
            <a:pPr lvl="2"/>
            <a:r>
              <a:rPr lang="en-US" dirty="0" err="1"/>
              <a:t>Mapquest</a:t>
            </a:r>
            <a:r>
              <a:rPr lang="en-US" dirty="0"/>
              <a:t>/Google Maps</a:t>
            </a:r>
          </a:p>
          <a:p>
            <a:pPr lvl="2"/>
            <a:r>
              <a:rPr lang="en-US" dirty="0"/>
              <a:t>Games!!</a:t>
            </a:r>
          </a:p>
          <a:p>
            <a:pPr lvl="1"/>
            <a:r>
              <a:rPr lang="en-US" dirty="0"/>
              <a:t>Optimization Problems</a:t>
            </a:r>
          </a:p>
          <a:p>
            <a:pPr lvl="2"/>
            <a:r>
              <a:rPr lang="en-US" dirty="0"/>
              <a:t>Find the optimal solution to a problem with many constraints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914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Applied to 8-Tile Game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971800"/>
          </a:xfrm>
        </p:spPr>
        <p:txBody>
          <a:bodyPr/>
          <a:lstStyle/>
          <a:p>
            <a:r>
              <a:rPr lang="en-US" dirty="0"/>
              <a:t>8-Tile Puzzle</a:t>
            </a:r>
          </a:p>
          <a:p>
            <a:pPr lvl="1"/>
            <a:r>
              <a:rPr lang="en-US" dirty="0"/>
              <a:t>3x3 grid with one blank space</a:t>
            </a:r>
          </a:p>
          <a:p>
            <a:pPr lvl="1"/>
            <a:r>
              <a:rPr lang="en-US" dirty="0"/>
              <a:t>With a series of moves, get the tiles in sequential order</a:t>
            </a:r>
          </a:p>
          <a:p>
            <a:pPr lvl="1"/>
            <a:r>
              <a:rPr lang="en-US" dirty="0"/>
              <a:t>Goal state: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76252"/>
              </p:ext>
            </p:extLst>
          </p:nvPr>
        </p:nvGraphicFramePr>
        <p:xfrm>
          <a:off x="3886200" y="4041648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143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Methods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Brute-Force Search</a:t>
            </a:r>
            <a:r>
              <a:rPr lang="en-US" sz="2800" dirty="0"/>
              <a:t>: When you don’t know where the answer is, just search all possibilities until you find it.</a:t>
            </a:r>
          </a:p>
          <a:p>
            <a:r>
              <a:rPr lang="en-US" sz="2800" b="1" dirty="0"/>
              <a:t>Heuristic Search</a:t>
            </a:r>
            <a:r>
              <a:rPr lang="en-US" sz="2800" dirty="0"/>
              <a:t>: A heuristic is a “rule of thumb”.   An example is in a chess game, to decide which move to make, count the values of the pieces left for your opponent.  Use that value to “score” the possible moves you can make.</a:t>
            </a:r>
          </a:p>
          <a:p>
            <a:pPr lvl="1"/>
            <a:r>
              <a:rPr lang="en-US" sz="2400" dirty="0"/>
              <a:t>Heuristics are not perfect measures, they are quick computations to give an approximation (e.g. may not take into account “delayed gratification” or “setting up an opponent”)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6570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 rot="5400000">
            <a:off x="4799013" y="3352800"/>
            <a:ext cx="3063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Brute Force Search</a:t>
            </a: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5105400"/>
          </a:xfrm>
        </p:spPr>
        <p:txBody>
          <a:bodyPr/>
          <a:lstStyle/>
          <a:p>
            <a:r>
              <a:rPr lang="en-US" sz="2800" dirty="0"/>
              <a:t>Brute Force Search Tree</a:t>
            </a:r>
          </a:p>
          <a:p>
            <a:pPr lvl="1"/>
            <a:r>
              <a:rPr lang="en-US" sz="2400" dirty="0"/>
              <a:t>Generate all possible moves</a:t>
            </a:r>
          </a:p>
          <a:p>
            <a:pPr lvl="1"/>
            <a:r>
              <a:rPr lang="en-US" sz="2400" dirty="0"/>
              <a:t>Explore each move despite its proximity to the goal node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67400" y="1981200"/>
          <a:ext cx="457200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24400" y="2743200"/>
          <a:ext cx="457200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14800" y="3505200"/>
          <a:ext cx="457200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724400" y="3505200"/>
          <a:ext cx="457200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410200" y="3505200"/>
          <a:ext cx="457200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324600" y="3482975"/>
          <a:ext cx="457200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0000" y="3482975"/>
          <a:ext cx="457200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rot="10800000" flipV="1">
            <a:off x="5181600" y="2438400"/>
            <a:ext cx="6858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6324600" y="2438400"/>
            <a:ext cx="6096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 rot="5400000">
            <a:off x="4495800" y="3276600"/>
            <a:ext cx="3048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0" name="Straight Connector 29"/>
          <p:cNvCxnSpPr>
            <a:cxnSpLocks noChangeShapeType="1"/>
          </p:cNvCxnSpPr>
          <p:nvPr/>
        </p:nvCxnSpPr>
        <p:spPr bwMode="auto">
          <a:xfrm rot="16200000" flipH="1">
            <a:off x="5144294" y="3239294"/>
            <a:ext cx="304800" cy="227012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2" name="Straight Connector 31"/>
          <p:cNvCxnSpPr>
            <a:cxnSpLocks noChangeShapeType="1"/>
          </p:cNvCxnSpPr>
          <p:nvPr/>
        </p:nvCxnSpPr>
        <p:spPr bwMode="auto">
          <a:xfrm rot="5400000">
            <a:off x="7008813" y="3352800"/>
            <a:ext cx="3063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3" name="Straight Connector 32"/>
          <p:cNvCxnSpPr>
            <a:cxnSpLocks noChangeShapeType="1"/>
          </p:cNvCxnSpPr>
          <p:nvPr/>
        </p:nvCxnSpPr>
        <p:spPr bwMode="auto">
          <a:xfrm rot="5400000">
            <a:off x="6705600" y="3276600"/>
            <a:ext cx="3048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 rot="16200000" flipH="1">
            <a:off x="7354094" y="3239294"/>
            <a:ext cx="304800" cy="227012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934200" y="3482975"/>
          <a:ext cx="457200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34200" y="2743200"/>
          <a:ext cx="457200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>
            <a:cxnSpLocks noChangeShapeType="1"/>
          </p:cNvCxnSpPr>
          <p:nvPr/>
        </p:nvCxnSpPr>
        <p:spPr bwMode="auto">
          <a:xfrm rot="16200000" flipH="1">
            <a:off x="7848600" y="3962400"/>
            <a:ext cx="228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7" name="Straight Connector 36"/>
          <p:cNvCxnSpPr>
            <a:cxnSpLocks noChangeShapeType="1"/>
          </p:cNvCxnSpPr>
          <p:nvPr/>
        </p:nvCxnSpPr>
        <p:spPr bwMode="auto">
          <a:xfrm rot="16200000" flipH="1">
            <a:off x="8077200" y="4648200"/>
            <a:ext cx="228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848600" y="4191000"/>
          <a:ext cx="457200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rot="16200000" flipH="1">
            <a:off x="8305800" y="5334000"/>
            <a:ext cx="228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077200" y="4876800"/>
          <a:ext cx="457200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" name="Isosceles Triangle 41"/>
          <p:cNvSpPr>
            <a:spLocks noChangeArrowheads="1"/>
          </p:cNvSpPr>
          <p:nvPr/>
        </p:nvSpPr>
        <p:spPr bwMode="auto">
          <a:xfrm>
            <a:off x="3505200" y="3962400"/>
            <a:ext cx="1524000" cy="27432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3" name="Isosceles Triangle 42"/>
          <p:cNvSpPr>
            <a:spLocks noChangeArrowheads="1"/>
          </p:cNvSpPr>
          <p:nvPr/>
        </p:nvSpPr>
        <p:spPr bwMode="auto">
          <a:xfrm>
            <a:off x="4191000" y="3962400"/>
            <a:ext cx="1524000" cy="27432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" name="Isosceles Triangle 43"/>
          <p:cNvSpPr>
            <a:spLocks noChangeArrowheads="1"/>
          </p:cNvSpPr>
          <p:nvPr/>
        </p:nvSpPr>
        <p:spPr bwMode="auto">
          <a:xfrm>
            <a:off x="4876800" y="3962400"/>
            <a:ext cx="1524000" cy="27432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" name="Isosceles Triangle 44"/>
          <p:cNvSpPr>
            <a:spLocks noChangeArrowheads="1"/>
          </p:cNvSpPr>
          <p:nvPr/>
        </p:nvSpPr>
        <p:spPr bwMode="auto">
          <a:xfrm>
            <a:off x="5791200" y="3962400"/>
            <a:ext cx="1524000" cy="27432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" name="Isosceles Triangle 45"/>
          <p:cNvSpPr>
            <a:spLocks noChangeArrowheads="1"/>
          </p:cNvSpPr>
          <p:nvPr/>
        </p:nvSpPr>
        <p:spPr bwMode="auto">
          <a:xfrm>
            <a:off x="6400800" y="3962400"/>
            <a:ext cx="1524000" cy="27432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" name="Isosceles Triangle 46"/>
          <p:cNvSpPr>
            <a:spLocks noChangeArrowheads="1"/>
          </p:cNvSpPr>
          <p:nvPr/>
        </p:nvSpPr>
        <p:spPr bwMode="auto">
          <a:xfrm>
            <a:off x="6629400" y="4648200"/>
            <a:ext cx="1524000" cy="2057400"/>
          </a:xfrm>
          <a:prstGeom prst="triangle">
            <a:avLst>
              <a:gd name="adj" fmla="val 87931"/>
            </a:avLst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" name="Isosceles Triangle 35"/>
          <p:cNvSpPr>
            <a:spLocks noChangeArrowheads="1"/>
          </p:cNvSpPr>
          <p:nvPr/>
        </p:nvSpPr>
        <p:spPr bwMode="auto">
          <a:xfrm>
            <a:off x="7391400" y="5562600"/>
            <a:ext cx="1295400" cy="1143000"/>
          </a:xfrm>
          <a:prstGeom prst="triangle">
            <a:avLst>
              <a:gd name="adj" fmla="val 87931"/>
            </a:avLst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5181600" y="22479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W</a:t>
            </a:r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6540500" y="22479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S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4191000" y="31242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W</a:t>
            </a:r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 bwMode="auto">
          <a:xfrm>
            <a:off x="4584700" y="32004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5208588" y="31242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13470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36" grpId="0" animBg="1"/>
      <p:bldP spid="39" grpId="0"/>
      <p:bldP spid="40" grpId="0"/>
      <p:bldP spid="41" grpId="0"/>
      <p:bldP spid="48" grpId="0"/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Heuristics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934200" cy="4525963"/>
          </a:xfrm>
        </p:spPr>
        <p:txBody>
          <a:bodyPr/>
          <a:lstStyle/>
          <a:p>
            <a:r>
              <a:rPr lang="en-US" sz="2400"/>
              <a:t>Heuristics are “scores” of how close a state is to the goal (usually, lower = better)</a:t>
            </a:r>
          </a:p>
          <a:p>
            <a:r>
              <a:rPr lang="en-US" sz="2400"/>
              <a:t>These scores must be easy to compute </a:t>
            </a:r>
            <a:br>
              <a:rPr lang="en-US" sz="2400"/>
            </a:br>
            <a:r>
              <a:rPr lang="en-US" sz="2400"/>
              <a:t>(i.e. simpler than solving the problem)</a:t>
            </a:r>
          </a:p>
          <a:p>
            <a:r>
              <a:rPr lang="en-US" sz="2400"/>
              <a:t>Heuristics can usually be developed by simplifying the constraints on a problem</a:t>
            </a:r>
          </a:p>
          <a:p>
            <a:r>
              <a:rPr lang="en-US" sz="2400"/>
              <a:t>Heuristics for 8-tile puzzle</a:t>
            </a:r>
          </a:p>
          <a:p>
            <a:pPr lvl="1"/>
            <a:r>
              <a:rPr lang="en-US" sz="2000"/>
              <a:t># of tiles out of place</a:t>
            </a:r>
          </a:p>
          <a:p>
            <a:pPr lvl="2"/>
            <a:r>
              <a:rPr lang="en-US" sz="1800"/>
              <a:t>Simplified problem: If we could just pick a tile up and put it in its correct place</a:t>
            </a:r>
          </a:p>
          <a:p>
            <a:pPr lvl="1"/>
            <a:r>
              <a:rPr lang="en-US" sz="2000"/>
              <a:t>Total x-, y- distance of each tile from its correct location (Manhattan distance)</a:t>
            </a:r>
          </a:p>
          <a:p>
            <a:pPr lvl="2"/>
            <a:r>
              <a:rPr lang="en-US" sz="1800"/>
              <a:t>Simplified problem if tiles could stack on top of each other / hop over each other</a:t>
            </a:r>
          </a:p>
          <a:p>
            <a:endParaRPr lang="en-US" sz="2400"/>
          </a:p>
          <a:p>
            <a:endParaRPr lang="en-US" sz="240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91400" y="2362200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391400" y="4724400"/>
          <a:ext cx="1371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239000" y="37338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# of Tiles out of Place = 3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239000" y="6096000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Total x-/y- distance = 6</a:t>
            </a:r>
          </a:p>
        </p:txBody>
      </p:sp>
    </p:spTree>
    <p:extLst>
      <p:ext uri="{BB962C8B-B14F-4D97-AF65-F5344CB8AC3E}">
        <p14:creationId xmlns:p14="http://schemas.microsoft.com/office/powerpoint/2010/main" val="394604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Heuristic Search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5105400"/>
          </a:xfrm>
        </p:spPr>
        <p:txBody>
          <a:bodyPr/>
          <a:lstStyle/>
          <a:p>
            <a:r>
              <a:rPr lang="en-US" sz="2800"/>
              <a:t>Heuristic Search Tree</a:t>
            </a:r>
          </a:p>
          <a:p>
            <a:pPr lvl="1"/>
            <a:r>
              <a:rPr lang="en-US" sz="2400"/>
              <a:t>Use total x-/y- distance (Manhattan distance) heuristic</a:t>
            </a:r>
          </a:p>
          <a:p>
            <a:pPr lvl="1"/>
            <a:r>
              <a:rPr lang="en-US" sz="2400"/>
              <a:t>Explore the lowest scored states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867400" y="1981200"/>
          <a:ext cx="457200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24400" y="2743200"/>
          <a:ext cx="457200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174440"/>
              </p:ext>
            </p:extLst>
          </p:nvPr>
        </p:nvGraphicFramePr>
        <p:xfrm>
          <a:off x="6324600" y="3482975"/>
          <a:ext cx="457200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32763"/>
              </p:ext>
            </p:extLst>
          </p:nvPr>
        </p:nvGraphicFramePr>
        <p:xfrm>
          <a:off x="7620000" y="3482975"/>
          <a:ext cx="457200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96618"/>
              </p:ext>
            </p:extLst>
          </p:nvPr>
        </p:nvGraphicFramePr>
        <p:xfrm>
          <a:off x="8534400" y="6248400"/>
          <a:ext cx="457200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rot="10800000" flipV="1">
            <a:off x="5181600" y="2438400"/>
            <a:ext cx="6858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6324600" y="2438400"/>
            <a:ext cx="6096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2" name="Straight Connector 31"/>
          <p:cNvCxnSpPr>
            <a:cxnSpLocks noChangeShapeType="1"/>
          </p:cNvCxnSpPr>
          <p:nvPr/>
        </p:nvCxnSpPr>
        <p:spPr bwMode="auto">
          <a:xfrm rot="5400000">
            <a:off x="7008813" y="3352800"/>
            <a:ext cx="3063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3" name="Straight Connector 32"/>
          <p:cNvCxnSpPr>
            <a:cxnSpLocks noChangeShapeType="1"/>
          </p:cNvCxnSpPr>
          <p:nvPr/>
        </p:nvCxnSpPr>
        <p:spPr bwMode="auto">
          <a:xfrm rot="5400000">
            <a:off x="6705600" y="3276600"/>
            <a:ext cx="3048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 rot="16200000" flipH="1">
            <a:off x="7354094" y="3239294"/>
            <a:ext cx="304800" cy="227012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934200" y="3482975"/>
          <a:ext cx="457200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34200" y="2743200"/>
          <a:ext cx="457200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5" name="Straight Connector 34"/>
          <p:cNvCxnSpPr>
            <a:cxnSpLocks noChangeShapeType="1"/>
          </p:cNvCxnSpPr>
          <p:nvPr/>
        </p:nvCxnSpPr>
        <p:spPr bwMode="auto">
          <a:xfrm rot="16200000" flipH="1">
            <a:off x="7848600" y="3962400"/>
            <a:ext cx="228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7" name="Straight Connector 36"/>
          <p:cNvCxnSpPr>
            <a:cxnSpLocks noChangeShapeType="1"/>
          </p:cNvCxnSpPr>
          <p:nvPr/>
        </p:nvCxnSpPr>
        <p:spPr bwMode="auto">
          <a:xfrm rot="16200000" flipH="1">
            <a:off x="8077200" y="4648200"/>
            <a:ext cx="228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848600" y="4191000"/>
          <a:ext cx="457200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rot="16200000" flipH="1">
            <a:off x="8305800" y="5334000"/>
            <a:ext cx="228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077200" y="4876800"/>
          <a:ext cx="457200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9" name="Straight Connector 38"/>
          <p:cNvCxnSpPr>
            <a:cxnSpLocks noChangeShapeType="1"/>
          </p:cNvCxnSpPr>
          <p:nvPr/>
        </p:nvCxnSpPr>
        <p:spPr bwMode="auto">
          <a:xfrm rot="16200000" flipH="1">
            <a:off x="8534400" y="6019800"/>
            <a:ext cx="228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8305800" y="5562600"/>
          <a:ext cx="457200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" name="Oval 35"/>
          <p:cNvSpPr/>
          <p:nvPr/>
        </p:nvSpPr>
        <p:spPr bwMode="auto">
          <a:xfrm>
            <a:off x="5410200" y="1981200"/>
            <a:ext cx="3810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27432" tIns="0"/>
          <a:lstStyle/>
          <a:p>
            <a:pPr algn="ctr">
              <a:defRPr/>
            </a:pPr>
            <a:r>
              <a:rPr lang="en-US" sz="1100" b="1" dirty="0">
                <a:solidFill>
                  <a:schemeClr val="bg1"/>
                </a:solidFill>
              </a:rPr>
              <a:t>  H=6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4267200" y="2667000"/>
            <a:ext cx="3810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27432" tIns="0"/>
          <a:lstStyle/>
          <a:p>
            <a:pPr algn="ctr">
              <a:defRPr/>
            </a:pPr>
            <a:r>
              <a:rPr lang="en-US" sz="1100" b="1" dirty="0">
                <a:solidFill>
                  <a:schemeClr val="bg1"/>
                </a:solidFill>
              </a:rPr>
              <a:t>  H=7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6477000" y="2667000"/>
            <a:ext cx="3810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27432" tIns="0"/>
          <a:lstStyle/>
          <a:p>
            <a:pPr algn="ctr">
              <a:defRPr/>
            </a:pPr>
            <a:r>
              <a:rPr lang="en-US" sz="1100" b="1" dirty="0">
                <a:solidFill>
                  <a:schemeClr val="bg1"/>
                </a:solidFill>
              </a:rPr>
              <a:t>  H=5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6019800" y="3276600"/>
            <a:ext cx="3810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27432" tIns="0"/>
          <a:lstStyle/>
          <a:p>
            <a:pPr algn="ctr">
              <a:defRPr/>
            </a:pPr>
            <a:r>
              <a:rPr lang="en-US" sz="1100" b="1" dirty="0">
                <a:solidFill>
                  <a:schemeClr val="bg1"/>
                </a:solidFill>
              </a:rPr>
              <a:t>  H=6</a:t>
            </a:r>
          </a:p>
        </p:txBody>
      </p:sp>
      <p:sp>
        <p:nvSpPr>
          <p:cNvPr id="50" name="Oval 49"/>
          <p:cNvSpPr/>
          <p:nvPr/>
        </p:nvSpPr>
        <p:spPr bwMode="auto">
          <a:xfrm>
            <a:off x="6781800" y="3276600"/>
            <a:ext cx="3810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27432" tIns="0"/>
          <a:lstStyle/>
          <a:p>
            <a:pPr algn="ctr">
              <a:defRPr/>
            </a:pPr>
            <a:r>
              <a:rPr lang="en-US" sz="1100" b="1" dirty="0">
                <a:solidFill>
                  <a:schemeClr val="bg1"/>
                </a:solidFill>
              </a:rPr>
              <a:t>  H=6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7924800" y="3276600"/>
            <a:ext cx="3810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27432" tIns="0"/>
          <a:lstStyle/>
          <a:p>
            <a:pPr algn="ctr">
              <a:defRPr/>
            </a:pPr>
            <a:r>
              <a:rPr lang="en-US" sz="1100" b="1" dirty="0">
                <a:solidFill>
                  <a:schemeClr val="bg1"/>
                </a:solidFill>
              </a:rPr>
              <a:t>  H=4</a:t>
            </a:r>
          </a:p>
        </p:txBody>
      </p:sp>
      <p:sp>
        <p:nvSpPr>
          <p:cNvPr id="52" name="Oval 51"/>
          <p:cNvSpPr/>
          <p:nvPr/>
        </p:nvSpPr>
        <p:spPr bwMode="auto">
          <a:xfrm>
            <a:off x="8229600" y="4038600"/>
            <a:ext cx="3810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27432" tIns="0"/>
          <a:lstStyle/>
          <a:p>
            <a:pPr algn="ctr">
              <a:defRPr/>
            </a:pPr>
            <a:r>
              <a:rPr lang="en-US" sz="1100" b="1" dirty="0">
                <a:solidFill>
                  <a:schemeClr val="bg1"/>
                </a:solidFill>
              </a:rPr>
              <a:t>  H=3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8458200" y="4724400"/>
            <a:ext cx="3810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27432" tIns="0"/>
          <a:lstStyle/>
          <a:p>
            <a:pPr algn="ctr">
              <a:defRPr/>
            </a:pPr>
            <a:r>
              <a:rPr lang="en-US" sz="1100" b="1" dirty="0">
                <a:solidFill>
                  <a:schemeClr val="bg1"/>
                </a:solidFill>
              </a:rPr>
              <a:t>  H=2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8686800" y="5410200"/>
            <a:ext cx="3810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27432" tIns="0"/>
          <a:lstStyle/>
          <a:p>
            <a:pPr algn="ctr">
              <a:defRPr/>
            </a:pPr>
            <a:r>
              <a:rPr lang="en-US" sz="1100" b="1" dirty="0">
                <a:solidFill>
                  <a:schemeClr val="bg1"/>
                </a:solidFill>
              </a:rPr>
              <a:t>  H=1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8763000" y="6019800"/>
            <a:ext cx="3810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27432" tIns="0"/>
          <a:lstStyle/>
          <a:p>
            <a:pPr algn="ctr">
              <a:defRPr/>
            </a:pPr>
            <a:r>
              <a:rPr lang="en-US" sz="1100" b="1" dirty="0">
                <a:solidFill>
                  <a:schemeClr val="bg1"/>
                </a:solidFill>
              </a:rPr>
              <a:t>  Goal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551248"/>
              </p:ext>
            </p:extLst>
          </p:nvPr>
        </p:nvGraphicFramePr>
        <p:xfrm>
          <a:off x="7315200" y="4191000"/>
          <a:ext cx="457200" cy="4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7" name="Straight Connector 56"/>
          <p:cNvCxnSpPr>
            <a:cxnSpLocks noChangeShapeType="1"/>
          </p:cNvCxnSpPr>
          <p:nvPr/>
        </p:nvCxnSpPr>
        <p:spPr bwMode="auto">
          <a:xfrm flipV="1">
            <a:off x="7543800" y="3962400"/>
            <a:ext cx="3048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60" name="Oval 59"/>
          <p:cNvSpPr/>
          <p:nvPr/>
        </p:nvSpPr>
        <p:spPr bwMode="auto">
          <a:xfrm>
            <a:off x="7010400" y="4038600"/>
            <a:ext cx="381000" cy="2286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27432" tIns="0"/>
          <a:lstStyle/>
          <a:p>
            <a:pPr algn="ctr">
              <a:defRPr/>
            </a:pPr>
            <a:r>
              <a:rPr lang="en-US" sz="1100" b="1" dirty="0">
                <a:solidFill>
                  <a:schemeClr val="bg1"/>
                </a:solidFill>
              </a:rPr>
              <a:t>  H=5</a:t>
            </a:r>
          </a:p>
        </p:txBody>
      </p:sp>
      <p:sp>
        <p:nvSpPr>
          <p:cNvPr id="61" name="Isosceles Triangle 60"/>
          <p:cNvSpPr>
            <a:spLocks noChangeArrowheads="1"/>
          </p:cNvSpPr>
          <p:nvPr/>
        </p:nvSpPr>
        <p:spPr bwMode="auto">
          <a:xfrm>
            <a:off x="7162800" y="4648200"/>
            <a:ext cx="762000" cy="9906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" name="Isosceles Triangle 61"/>
          <p:cNvSpPr>
            <a:spLocks noChangeArrowheads="1"/>
          </p:cNvSpPr>
          <p:nvPr/>
        </p:nvSpPr>
        <p:spPr bwMode="auto">
          <a:xfrm>
            <a:off x="7391400" y="5334000"/>
            <a:ext cx="762000" cy="9906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" name="Isosceles Triangle 62"/>
          <p:cNvSpPr>
            <a:spLocks noChangeArrowheads="1"/>
          </p:cNvSpPr>
          <p:nvPr/>
        </p:nvSpPr>
        <p:spPr bwMode="auto">
          <a:xfrm>
            <a:off x="7620000" y="6019800"/>
            <a:ext cx="762000" cy="6096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5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76200" y="1371600"/>
            <a:ext cx="6252462" cy="2362200"/>
          </a:xfrm>
        </p:spPr>
        <p:txBody>
          <a:bodyPr/>
          <a:lstStyle/>
          <a:p>
            <a:r>
              <a:rPr lang="en-US" sz="1800" dirty="0"/>
              <a:t>Let us write out the adjacency matrix for this graph</a:t>
            </a:r>
          </a:p>
          <a:p>
            <a:r>
              <a:rPr lang="en-US" sz="1800" dirty="0"/>
              <a:t>Now let us make a weighted version by normalizing based on the out-degree of each node</a:t>
            </a:r>
          </a:p>
          <a:p>
            <a:pPr lvl="1"/>
            <a:r>
              <a:rPr lang="en-US" sz="1600" dirty="0"/>
              <a:t>Ex. If you're at node B we have a 50-50 chance of going to A or E</a:t>
            </a:r>
          </a:p>
          <a:p>
            <a:r>
              <a:rPr lang="en-US" sz="1800" dirty="0"/>
              <a:t>From this you could write a system of linear equations (i.e. what are the chances you end up at vertex I at the next time step, given you are at some vertex J now</a:t>
            </a:r>
          </a:p>
          <a:p>
            <a:pPr lvl="1"/>
            <a:r>
              <a:rPr lang="en-US" sz="1400" dirty="0" err="1"/>
              <a:t>pA</a:t>
            </a:r>
            <a:r>
              <a:rPr lang="en-US" sz="1400" dirty="0"/>
              <a:t> = 0.5*</a:t>
            </a:r>
            <a:r>
              <a:rPr lang="en-US" sz="1400" dirty="0" err="1"/>
              <a:t>pB</a:t>
            </a:r>
            <a:endParaRPr lang="en-US" sz="1400" dirty="0"/>
          </a:p>
          <a:p>
            <a:pPr lvl="1"/>
            <a:r>
              <a:rPr lang="en-US" sz="1400" dirty="0" err="1"/>
              <a:t>pB</a:t>
            </a:r>
            <a:r>
              <a:rPr lang="en-US" sz="1400" dirty="0"/>
              <a:t> = </a:t>
            </a:r>
            <a:r>
              <a:rPr lang="en-US" sz="1400" dirty="0" err="1"/>
              <a:t>pC</a:t>
            </a:r>
            <a:endParaRPr lang="en-US" sz="1400" dirty="0"/>
          </a:p>
          <a:p>
            <a:pPr lvl="1"/>
            <a:r>
              <a:rPr lang="en-US" sz="1400" dirty="0" err="1"/>
              <a:t>pC</a:t>
            </a:r>
            <a:r>
              <a:rPr lang="en-US" sz="1400" dirty="0"/>
              <a:t> = </a:t>
            </a:r>
            <a:r>
              <a:rPr lang="en-US" sz="1400" dirty="0" err="1"/>
              <a:t>pA</a:t>
            </a:r>
            <a:r>
              <a:rPr lang="en-US" sz="1400" dirty="0"/>
              <a:t> + </a:t>
            </a:r>
            <a:r>
              <a:rPr lang="en-US" sz="1400" dirty="0" err="1"/>
              <a:t>pD</a:t>
            </a:r>
            <a:r>
              <a:rPr lang="en-US" sz="1400" dirty="0"/>
              <a:t> + 0.5*</a:t>
            </a:r>
            <a:r>
              <a:rPr lang="en-US" sz="1400" dirty="0" err="1"/>
              <a:t>pE</a:t>
            </a:r>
            <a:endParaRPr lang="en-US" sz="1400" dirty="0"/>
          </a:p>
          <a:p>
            <a:pPr lvl="1"/>
            <a:r>
              <a:rPr lang="en-US" sz="1400" dirty="0" err="1"/>
              <a:t>pD</a:t>
            </a:r>
            <a:r>
              <a:rPr lang="en-US" sz="1400" dirty="0"/>
              <a:t> = 0.5*</a:t>
            </a:r>
            <a:r>
              <a:rPr lang="en-US" sz="1400" dirty="0" err="1"/>
              <a:t>pE</a:t>
            </a:r>
            <a:endParaRPr lang="en-US" sz="1400" dirty="0"/>
          </a:p>
          <a:p>
            <a:pPr lvl="1"/>
            <a:r>
              <a:rPr lang="en-US" sz="1400" dirty="0" err="1"/>
              <a:t>pE</a:t>
            </a:r>
            <a:r>
              <a:rPr lang="en-US" sz="1400" dirty="0"/>
              <a:t> = 0.5*</a:t>
            </a:r>
            <a:r>
              <a:rPr lang="en-US" sz="1400" dirty="0" err="1"/>
              <a:t>pB</a:t>
            </a:r>
            <a:endParaRPr lang="en-US" sz="1400" dirty="0"/>
          </a:p>
          <a:p>
            <a:pPr lvl="1"/>
            <a:r>
              <a:rPr lang="en-US" sz="1400" dirty="0"/>
              <a:t>We also know:  </a:t>
            </a:r>
            <a:r>
              <a:rPr lang="en-US" sz="1400" dirty="0" err="1"/>
              <a:t>pA</a:t>
            </a:r>
            <a:r>
              <a:rPr lang="en-US" sz="1400" dirty="0"/>
              <a:t> + </a:t>
            </a:r>
            <a:r>
              <a:rPr lang="en-US" sz="1400" dirty="0" err="1"/>
              <a:t>pB</a:t>
            </a:r>
            <a:r>
              <a:rPr lang="en-US" sz="1400" dirty="0"/>
              <a:t> + </a:t>
            </a:r>
            <a:r>
              <a:rPr lang="en-US" sz="1400" dirty="0" err="1"/>
              <a:t>pC</a:t>
            </a:r>
            <a:r>
              <a:rPr lang="en-US" sz="1400" dirty="0"/>
              <a:t> + </a:t>
            </a:r>
            <a:r>
              <a:rPr lang="en-US" sz="1400" dirty="0" err="1"/>
              <a:t>pD</a:t>
            </a:r>
            <a:r>
              <a:rPr lang="en-US" sz="1400" dirty="0"/>
              <a:t> + </a:t>
            </a:r>
            <a:r>
              <a:rPr lang="en-US" sz="1400" dirty="0" err="1"/>
              <a:t>pE</a:t>
            </a:r>
            <a:r>
              <a:rPr lang="en-US" sz="1400" dirty="0"/>
              <a:t> = 1</a:t>
            </a:r>
          </a:p>
          <a:p>
            <a:pPr marL="457200" lvl="1" indent="0">
              <a:buNone/>
            </a:pPr>
            <a:endParaRPr lang="en-US" sz="1400" b="1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100" dirty="0"/>
          </a:p>
          <a:p>
            <a:endParaRPr lang="en-US" sz="1400" dirty="0"/>
          </a:p>
          <a:p>
            <a:pPr lvl="1">
              <a:buNone/>
            </a:pPr>
            <a:endParaRPr lang="en-US" sz="1400" dirty="0"/>
          </a:p>
        </p:txBody>
      </p:sp>
      <p:sp>
        <p:nvSpPr>
          <p:cNvPr id="4" name="Oval 3"/>
          <p:cNvSpPr/>
          <p:nvPr/>
        </p:nvSpPr>
        <p:spPr bwMode="auto">
          <a:xfrm>
            <a:off x="6978743" y="861626"/>
            <a:ext cx="381000" cy="4050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978743" y="1877516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8187064" y="873883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582903" y="1381596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8187064" y="1877516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cxnSp>
        <p:nvCxnSpPr>
          <p:cNvPr id="11" name="Straight Connector 10"/>
          <p:cNvCxnSpPr>
            <a:stCxn id="4" idx="5"/>
            <a:endCxn id="7" idx="1"/>
          </p:cNvCxnSpPr>
          <p:nvPr/>
        </p:nvCxnSpPr>
        <p:spPr bwMode="auto">
          <a:xfrm>
            <a:off x="7303947" y="1207359"/>
            <a:ext cx="334752" cy="230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4" name="Straight Connector 13"/>
          <p:cNvCxnSpPr>
            <a:stCxn id="4" idx="4"/>
            <a:endCxn id="5" idx="0"/>
          </p:cNvCxnSpPr>
          <p:nvPr/>
        </p:nvCxnSpPr>
        <p:spPr bwMode="auto">
          <a:xfrm>
            <a:off x="7169243" y="1266677"/>
            <a:ext cx="0" cy="6108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9" idx="0"/>
            <a:endCxn id="6" idx="4"/>
          </p:cNvCxnSpPr>
          <p:nvPr/>
        </p:nvCxnSpPr>
        <p:spPr bwMode="auto">
          <a:xfrm flipV="1">
            <a:off x="8377564" y="1254883"/>
            <a:ext cx="0" cy="6226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9" name="Straight Connector 18"/>
          <p:cNvCxnSpPr>
            <a:stCxn id="9" idx="1"/>
            <a:endCxn id="7" idx="5"/>
          </p:cNvCxnSpPr>
          <p:nvPr/>
        </p:nvCxnSpPr>
        <p:spPr bwMode="auto">
          <a:xfrm flipH="1" flipV="1">
            <a:off x="7908107" y="1706800"/>
            <a:ext cx="334753" cy="22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0" name="Straight Connector 19"/>
          <p:cNvCxnSpPr>
            <a:stCxn id="6" idx="3"/>
            <a:endCxn id="7" idx="7"/>
          </p:cNvCxnSpPr>
          <p:nvPr/>
        </p:nvCxnSpPr>
        <p:spPr bwMode="auto">
          <a:xfrm flipH="1">
            <a:off x="7908107" y="1199087"/>
            <a:ext cx="334753" cy="238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98125"/>
              </p:ext>
            </p:extLst>
          </p:nvPr>
        </p:nvGraphicFramePr>
        <p:xfrm>
          <a:off x="6593332" y="2422822"/>
          <a:ext cx="232612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7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61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808320" y="4082554"/>
            <a:ext cx="1936283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Adjacency Matrix</a:t>
            </a:r>
          </a:p>
        </p:txBody>
      </p:sp>
      <p:sp>
        <p:nvSpPr>
          <p:cNvPr id="36" name="TextBox 35"/>
          <p:cNvSpPr txBox="1"/>
          <p:nvPr/>
        </p:nvSpPr>
        <p:spPr>
          <a:xfrm rot="16200000">
            <a:off x="5795316" y="3189673"/>
            <a:ext cx="1371493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33462" y="2194365"/>
            <a:ext cx="2286000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Source</a:t>
            </a:r>
          </a:p>
        </p:txBody>
      </p:sp>
      <p:cxnSp>
        <p:nvCxnSpPr>
          <p:cNvPr id="66" name="Straight Connector 65"/>
          <p:cNvCxnSpPr>
            <a:stCxn id="9" idx="2"/>
            <a:endCxn id="5" idx="6"/>
          </p:cNvCxnSpPr>
          <p:nvPr/>
        </p:nvCxnSpPr>
        <p:spPr bwMode="auto">
          <a:xfrm flipH="1">
            <a:off x="7359743" y="2068016"/>
            <a:ext cx="8273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stCxn id="7" idx="3"/>
            <a:endCxn id="5" idx="7"/>
          </p:cNvCxnSpPr>
          <p:nvPr/>
        </p:nvCxnSpPr>
        <p:spPr bwMode="auto">
          <a:xfrm flipH="1">
            <a:off x="7303947" y="1706800"/>
            <a:ext cx="334752" cy="22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6430029" y="6324600"/>
            <a:ext cx="2558139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Weighted Adjacency Matrix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[Divide by (</a:t>
            </a:r>
            <a:r>
              <a:rPr lang="en-US" sz="1400" dirty="0" err="1">
                <a:solidFill>
                  <a:srgbClr val="FF0000"/>
                </a:solidFill>
              </a:rPr>
              <a:t>a</a:t>
            </a:r>
            <a:r>
              <a:rPr lang="en-US" sz="1400" baseline="-25000" dirty="0" err="1">
                <a:solidFill>
                  <a:srgbClr val="FF0000"/>
                </a:solidFill>
              </a:rPr>
              <a:t>i,j</a:t>
            </a:r>
            <a:r>
              <a:rPr lang="en-US" sz="1400" dirty="0">
                <a:solidFill>
                  <a:srgbClr val="FF0000"/>
                </a:solidFill>
              </a:rPr>
              <a:t>)/degree(j)]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5562654" y="5676953"/>
            <a:ext cx="1371493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Target=</a:t>
            </a:r>
            <a:r>
              <a:rPr lang="en-US" sz="1200" dirty="0" err="1">
                <a:solidFill>
                  <a:srgbClr val="FF0000"/>
                </a:solidFill>
              </a:rPr>
              <a:t>i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633462" y="4436411"/>
            <a:ext cx="2286000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Source=j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818532"/>
              </p:ext>
            </p:extLst>
          </p:nvPr>
        </p:nvGraphicFramePr>
        <p:xfrm>
          <a:off x="6459804" y="4690587"/>
          <a:ext cx="254079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61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0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bldLvl="2"/>
      <p:bldP spid="40" grpId="0"/>
      <p:bldP spid="36" grpId="0"/>
      <p:bldP spid="41" grpId="0"/>
      <p:bldP spid="86" grpId="0"/>
      <p:bldP spid="87" grpId="0"/>
      <p:bldP spid="8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Caution About Heuristics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/>
              <a:t>Heuristics are just estimates and thus could be wrong</a:t>
            </a:r>
          </a:p>
          <a:p>
            <a:r>
              <a:rPr lang="en-US"/>
              <a:t>Sometimes pursuing lowest heuristic score leads to a less-than optimal solution or even no solution</a:t>
            </a:r>
          </a:p>
          <a:p>
            <a:r>
              <a:rPr lang="en-US"/>
              <a:t>Solution</a:t>
            </a:r>
          </a:p>
          <a:p>
            <a:pPr lvl="1"/>
            <a:r>
              <a:rPr lang="en-US"/>
              <a:t>Take # of moves from start (depth) into account</a:t>
            </a:r>
          </a:p>
          <a:p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6781800" y="2514600"/>
            <a:ext cx="609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/>
              <a:t>H=2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239000" y="1981200"/>
            <a:ext cx="609600" cy="381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696200" y="2514600"/>
            <a:ext cx="609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/>
              <a:t>H=1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7848600" y="3124200"/>
            <a:ext cx="609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/>
              <a:t>H=1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848600" y="3810000"/>
            <a:ext cx="609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/>
              <a:t>H=1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848600" y="4419600"/>
            <a:ext cx="609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/>
              <a:t>H=1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7848600" y="5029200"/>
            <a:ext cx="609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/>
              <a:t>H=1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7848600" y="5638800"/>
            <a:ext cx="609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/>
              <a:t>H=1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153400" y="6172200"/>
            <a:ext cx="76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…</a:t>
            </a:r>
          </a:p>
        </p:txBody>
      </p:sp>
      <p:cxnSp>
        <p:nvCxnSpPr>
          <p:cNvPr id="15" name="Straight Arrow Connector 14"/>
          <p:cNvCxnSpPr>
            <a:cxnSpLocks noChangeShapeType="1"/>
            <a:stCxn id="12" idx="4"/>
          </p:cNvCxnSpPr>
          <p:nvPr/>
        </p:nvCxnSpPr>
        <p:spPr bwMode="auto">
          <a:xfrm rot="5400000">
            <a:off x="7886701" y="6286500"/>
            <a:ext cx="5334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7" name="Straight Arrow Connector 16"/>
          <p:cNvCxnSpPr>
            <a:cxnSpLocks noChangeShapeType="1"/>
            <a:stCxn id="11" idx="4"/>
            <a:endCxn id="12" idx="0"/>
          </p:cNvCxnSpPr>
          <p:nvPr/>
        </p:nvCxnSpPr>
        <p:spPr bwMode="auto">
          <a:xfrm rot="5400000">
            <a:off x="8039101" y="5524500"/>
            <a:ext cx="2286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0" name="Straight Arrow Connector 19"/>
          <p:cNvCxnSpPr>
            <a:cxnSpLocks noChangeShapeType="1"/>
            <a:stCxn id="10" idx="4"/>
            <a:endCxn id="11" idx="0"/>
          </p:cNvCxnSpPr>
          <p:nvPr/>
        </p:nvCxnSpPr>
        <p:spPr bwMode="auto">
          <a:xfrm rot="5400000">
            <a:off x="8039101" y="4914900"/>
            <a:ext cx="2286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3" name="Straight Arrow Connector 22"/>
          <p:cNvCxnSpPr>
            <a:cxnSpLocks noChangeShapeType="1"/>
            <a:stCxn id="9" idx="4"/>
            <a:endCxn id="10" idx="0"/>
          </p:cNvCxnSpPr>
          <p:nvPr/>
        </p:nvCxnSpPr>
        <p:spPr bwMode="auto">
          <a:xfrm rot="5400000">
            <a:off x="8039101" y="4305300"/>
            <a:ext cx="2286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6" name="Straight Arrow Connector 25"/>
          <p:cNvCxnSpPr>
            <a:cxnSpLocks noChangeShapeType="1"/>
            <a:stCxn id="8" idx="4"/>
            <a:endCxn id="9" idx="0"/>
          </p:cNvCxnSpPr>
          <p:nvPr/>
        </p:nvCxnSpPr>
        <p:spPr bwMode="auto">
          <a:xfrm rot="5400000">
            <a:off x="8001001" y="3657600"/>
            <a:ext cx="3048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9" name="Straight Arrow Connector 28"/>
          <p:cNvCxnSpPr>
            <a:cxnSpLocks noChangeShapeType="1"/>
            <a:stCxn id="6" idx="4"/>
            <a:endCxn id="8" idx="0"/>
          </p:cNvCxnSpPr>
          <p:nvPr/>
        </p:nvCxnSpPr>
        <p:spPr bwMode="auto">
          <a:xfrm rot="16200000" flipH="1">
            <a:off x="7962900" y="2933700"/>
            <a:ext cx="228600" cy="1524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2" name="Straight Arrow Connector 31"/>
          <p:cNvCxnSpPr>
            <a:cxnSpLocks noChangeShapeType="1"/>
            <a:stCxn id="5" idx="5"/>
            <a:endCxn id="6" idx="1"/>
          </p:cNvCxnSpPr>
          <p:nvPr/>
        </p:nvCxnSpPr>
        <p:spPr bwMode="auto">
          <a:xfrm rot="16200000" flipH="1">
            <a:off x="7640637" y="2425701"/>
            <a:ext cx="263525" cy="254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9" name="Straight Arrow Connector 38"/>
          <p:cNvCxnSpPr>
            <a:cxnSpLocks noChangeShapeType="1"/>
            <a:stCxn id="5" idx="3"/>
            <a:endCxn id="4" idx="7"/>
          </p:cNvCxnSpPr>
          <p:nvPr/>
        </p:nvCxnSpPr>
        <p:spPr bwMode="auto">
          <a:xfrm rot="5400000">
            <a:off x="7183437" y="2425701"/>
            <a:ext cx="263525" cy="254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2" name="Straight Arrow Connector 41"/>
          <p:cNvCxnSpPr>
            <a:cxnSpLocks noChangeShapeType="1"/>
            <a:stCxn id="4" idx="4"/>
            <a:endCxn id="48" idx="0"/>
          </p:cNvCxnSpPr>
          <p:nvPr/>
        </p:nvCxnSpPr>
        <p:spPr bwMode="auto">
          <a:xfrm rot="5400000">
            <a:off x="6934200" y="2971800"/>
            <a:ext cx="228600" cy="762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5" name="Oval 44"/>
          <p:cNvSpPr/>
          <p:nvPr/>
        </p:nvSpPr>
        <p:spPr bwMode="auto">
          <a:xfrm>
            <a:off x="6705600" y="3810000"/>
            <a:ext cx="609600" cy="381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Goal</a:t>
            </a:r>
          </a:p>
        </p:txBody>
      </p:sp>
      <p:cxnSp>
        <p:nvCxnSpPr>
          <p:cNvPr id="46" name="Straight Arrow Connector 45"/>
          <p:cNvCxnSpPr>
            <a:cxnSpLocks noChangeShapeType="1"/>
            <a:stCxn id="48" idx="4"/>
            <a:endCxn id="45" idx="0"/>
          </p:cNvCxnSpPr>
          <p:nvPr/>
        </p:nvCxnSpPr>
        <p:spPr bwMode="auto">
          <a:xfrm rot="5400000">
            <a:off x="6858001" y="3657600"/>
            <a:ext cx="3048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8" name="Oval 47"/>
          <p:cNvSpPr/>
          <p:nvPr/>
        </p:nvSpPr>
        <p:spPr bwMode="auto">
          <a:xfrm>
            <a:off x="6705600" y="3124200"/>
            <a:ext cx="609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/>
              <a:t>H=1</a:t>
            </a:r>
          </a:p>
        </p:txBody>
      </p:sp>
    </p:spTree>
    <p:extLst>
      <p:ext uri="{BB962C8B-B14F-4D97-AF65-F5344CB8AC3E}">
        <p14:creationId xmlns:p14="http://schemas.microsoft.com/office/powerpoint/2010/main" val="21690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45" grpId="0" animBg="1"/>
      <p:bldP spid="4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A-Star Algorithm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04800" y="1144588"/>
            <a:ext cx="5791200" cy="5334000"/>
          </a:xfrm>
        </p:spPr>
        <p:txBody>
          <a:bodyPr/>
          <a:lstStyle/>
          <a:p>
            <a:r>
              <a:rPr lang="en-US" sz="2400" dirty="0"/>
              <a:t>Use a new metric to decide which state to explore/expand</a:t>
            </a:r>
          </a:p>
          <a:p>
            <a:r>
              <a:rPr lang="en-US" sz="2400" dirty="0"/>
              <a:t>Define</a:t>
            </a:r>
          </a:p>
          <a:p>
            <a:pPr lvl="1"/>
            <a:r>
              <a:rPr lang="en-US" sz="2000" dirty="0"/>
              <a:t>h = heuristic score (same as always)</a:t>
            </a:r>
          </a:p>
          <a:p>
            <a:pPr lvl="1"/>
            <a:r>
              <a:rPr lang="en-US" sz="2000" dirty="0"/>
              <a:t>g = number of moves from start it took to get to current state</a:t>
            </a:r>
          </a:p>
          <a:p>
            <a:pPr lvl="1"/>
            <a:r>
              <a:rPr lang="en-US" sz="2000" dirty="0"/>
              <a:t>f = g + h</a:t>
            </a:r>
          </a:p>
          <a:p>
            <a:r>
              <a:rPr lang="en-US" sz="2400" dirty="0"/>
              <a:t>As we explore states and their successors, assign each state its f-score and always explore the state with lowest f-score</a:t>
            </a:r>
          </a:p>
          <a:p>
            <a:r>
              <a:rPr lang="en-US" sz="2400" dirty="0"/>
              <a:t>Heuristics should always underestimate the distance to the goal</a:t>
            </a:r>
          </a:p>
          <a:p>
            <a:pPr lvl="1"/>
            <a:r>
              <a:rPr lang="en-US" sz="2000" dirty="0"/>
              <a:t>If they do, A* guarantees optimal solutions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7162800" y="2514600"/>
            <a:ext cx="609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/>
              <a:t>g=1,h=2</a:t>
            </a:r>
            <a:br>
              <a:rPr lang="en-US" sz="1200" b="1" dirty="0"/>
            </a:br>
            <a:r>
              <a:rPr lang="en-US" sz="1200" b="1" dirty="0"/>
              <a:t>f=3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620000" y="1981200"/>
            <a:ext cx="609600" cy="381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8077200" y="2514600"/>
            <a:ext cx="609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/>
              <a:t>g=1,h=1</a:t>
            </a:r>
            <a:br>
              <a:rPr lang="en-US" sz="1200" b="1" dirty="0"/>
            </a:br>
            <a:r>
              <a:rPr lang="en-US" sz="1200" b="1" dirty="0"/>
              <a:t>f=2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229600" y="3124200"/>
            <a:ext cx="609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/>
              <a:t>g=2,h=1</a:t>
            </a:r>
            <a:br>
              <a:rPr lang="en-US" sz="1200" b="1" dirty="0"/>
            </a:br>
            <a:r>
              <a:rPr lang="en-US" sz="1200" b="1" dirty="0"/>
              <a:t>f=3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229600" y="3810000"/>
            <a:ext cx="609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/>
              <a:t>g=3,h=1</a:t>
            </a:r>
            <a:br>
              <a:rPr lang="en-US" sz="1200" b="1" dirty="0"/>
            </a:br>
            <a:r>
              <a:rPr lang="en-US" sz="1200" b="1" dirty="0"/>
              <a:t>f=4</a:t>
            </a:r>
          </a:p>
        </p:txBody>
      </p:sp>
      <p:cxnSp>
        <p:nvCxnSpPr>
          <p:cNvPr id="9" name="Straight Arrow Connector 8"/>
          <p:cNvCxnSpPr>
            <a:cxnSpLocks noChangeShapeType="1"/>
            <a:stCxn id="8" idx="4"/>
          </p:cNvCxnSpPr>
          <p:nvPr/>
        </p:nvCxnSpPr>
        <p:spPr bwMode="auto">
          <a:xfrm rot="5400000">
            <a:off x="8420101" y="4305300"/>
            <a:ext cx="2286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0" name="Straight Arrow Connector 9"/>
          <p:cNvCxnSpPr>
            <a:cxnSpLocks noChangeShapeType="1"/>
            <a:stCxn id="7" idx="4"/>
            <a:endCxn id="8" idx="0"/>
          </p:cNvCxnSpPr>
          <p:nvPr/>
        </p:nvCxnSpPr>
        <p:spPr bwMode="auto">
          <a:xfrm rot="5400000">
            <a:off x="8382001" y="3657600"/>
            <a:ext cx="3048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1" name="Straight Arrow Connector 10"/>
          <p:cNvCxnSpPr>
            <a:cxnSpLocks noChangeShapeType="1"/>
            <a:stCxn id="6" idx="4"/>
            <a:endCxn id="7" idx="0"/>
          </p:cNvCxnSpPr>
          <p:nvPr/>
        </p:nvCxnSpPr>
        <p:spPr bwMode="auto">
          <a:xfrm rot="16200000" flipH="1">
            <a:off x="8343900" y="2933700"/>
            <a:ext cx="228600" cy="1524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2" name="Straight Arrow Connector 11"/>
          <p:cNvCxnSpPr>
            <a:cxnSpLocks noChangeShapeType="1"/>
            <a:stCxn id="5" idx="5"/>
            <a:endCxn id="6" idx="1"/>
          </p:cNvCxnSpPr>
          <p:nvPr/>
        </p:nvCxnSpPr>
        <p:spPr bwMode="auto">
          <a:xfrm rot="16200000" flipH="1">
            <a:off x="8021637" y="2425701"/>
            <a:ext cx="263525" cy="254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3" name="Straight Arrow Connector 12"/>
          <p:cNvCxnSpPr>
            <a:cxnSpLocks noChangeShapeType="1"/>
            <a:stCxn id="5" idx="3"/>
            <a:endCxn id="4" idx="7"/>
          </p:cNvCxnSpPr>
          <p:nvPr/>
        </p:nvCxnSpPr>
        <p:spPr bwMode="auto">
          <a:xfrm rot="5400000">
            <a:off x="7564437" y="2425701"/>
            <a:ext cx="263525" cy="254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4" name="Straight Arrow Connector 13"/>
          <p:cNvCxnSpPr>
            <a:cxnSpLocks noChangeShapeType="1"/>
            <a:stCxn id="4" idx="4"/>
            <a:endCxn id="17" idx="0"/>
          </p:cNvCxnSpPr>
          <p:nvPr/>
        </p:nvCxnSpPr>
        <p:spPr bwMode="auto">
          <a:xfrm rot="5400000">
            <a:off x="7315200" y="2971800"/>
            <a:ext cx="228600" cy="762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5" name="Oval 14"/>
          <p:cNvSpPr/>
          <p:nvPr/>
        </p:nvSpPr>
        <p:spPr bwMode="auto">
          <a:xfrm>
            <a:off x="7086600" y="3810000"/>
            <a:ext cx="609600" cy="381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Goal</a:t>
            </a:r>
          </a:p>
        </p:txBody>
      </p:sp>
      <p:cxnSp>
        <p:nvCxnSpPr>
          <p:cNvPr id="16" name="Straight Arrow Connector 15"/>
          <p:cNvCxnSpPr>
            <a:cxnSpLocks noChangeShapeType="1"/>
            <a:stCxn id="17" idx="4"/>
            <a:endCxn id="15" idx="0"/>
          </p:cNvCxnSpPr>
          <p:nvPr/>
        </p:nvCxnSpPr>
        <p:spPr bwMode="auto">
          <a:xfrm rot="5400000">
            <a:off x="7239001" y="3657600"/>
            <a:ext cx="3048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7" name="Oval 16"/>
          <p:cNvSpPr/>
          <p:nvPr/>
        </p:nvSpPr>
        <p:spPr bwMode="auto">
          <a:xfrm>
            <a:off x="7086600" y="3124200"/>
            <a:ext cx="609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/>
              <a:t>g=2,h=1</a:t>
            </a:r>
          </a:p>
          <a:p>
            <a:pPr algn="ctr">
              <a:defRPr/>
            </a:pPr>
            <a:r>
              <a:rPr lang="en-US" sz="1200" b="1" dirty="0"/>
              <a:t>f=3</a:t>
            </a:r>
          </a:p>
        </p:txBody>
      </p:sp>
    </p:spTree>
    <p:extLst>
      <p:ext uri="{BB962C8B-B14F-4D97-AF65-F5344CB8AC3E}">
        <p14:creationId xmlns:p14="http://schemas.microsoft.com/office/powerpoint/2010/main" val="265622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A-Star Algorithm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6629400" cy="4525963"/>
          </a:xfrm>
        </p:spPr>
        <p:txBody>
          <a:bodyPr/>
          <a:lstStyle/>
          <a:p>
            <a:r>
              <a:rPr lang="en-US" sz="2800" dirty="0"/>
              <a:t>Maintain 2 lists</a:t>
            </a:r>
          </a:p>
          <a:p>
            <a:pPr lvl="1"/>
            <a:r>
              <a:rPr lang="en-US" sz="2400" dirty="0"/>
              <a:t>Open list = Nodes to be explored (chosen from)</a:t>
            </a:r>
          </a:p>
          <a:p>
            <a:pPr lvl="1"/>
            <a:r>
              <a:rPr lang="en-US" sz="2400" dirty="0"/>
              <a:t>Closed list = Nodes already explored (already chosen)</a:t>
            </a:r>
          </a:p>
          <a:p>
            <a:r>
              <a:rPr lang="en-US" sz="2800" dirty="0"/>
              <a:t>General A* Pseudocode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1400" dirty="0" err="1">
                <a:latin typeface="Britannic Bold" pitchFamily="34" charset="0"/>
              </a:rPr>
              <a:t>open_list.push</a:t>
            </a:r>
            <a:r>
              <a:rPr lang="en-US" sz="1400" dirty="0">
                <a:latin typeface="Britannic Bold" pitchFamily="34" charset="0"/>
              </a:rPr>
              <a:t>(Start State)</a:t>
            </a:r>
            <a:br>
              <a:rPr lang="en-US" sz="1400" dirty="0">
                <a:latin typeface="Britannic Bold" pitchFamily="34" charset="0"/>
              </a:rPr>
            </a:br>
            <a:r>
              <a:rPr lang="en-US" sz="1400" dirty="0">
                <a:latin typeface="Britannic Bold" pitchFamily="34" charset="0"/>
              </a:rPr>
              <a:t>while(</a:t>
            </a:r>
            <a:r>
              <a:rPr lang="en-US" sz="1400" dirty="0" err="1">
                <a:latin typeface="Britannic Bold" pitchFamily="34" charset="0"/>
              </a:rPr>
              <a:t>open_list</a:t>
            </a:r>
            <a:r>
              <a:rPr lang="en-US" sz="1400" dirty="0">
                <a:latin typeface="Britannic Bold" pitchFamily="34" charset="0"/>
              </a:rPr>
              <a:t> is not empty)</a:t>
            </a:r>
            <a:br>
              <a:rPr lang="en-US" sz="1400" dirty="0">
                <a:latin typeface="Britannic Bold" pitchFamily="34" charset="0"/>
              </a:rPr>
            </a:br>
            <a:r>
              <a:rPr lang="en-US" sz="1400" dirty="0">
                <a:latin typeface="Britannic Bold" pitchFamily="34" charset="0"/>
              </a:rPr>
              <a:t>    1. s ← remove min. f-value state from </a:t>
            </a:r>
            <a:r>
              <a:rPr lang="en-US" sz="1400" dirty="0" err="1">
                <a:latin typeface="Britannic Bold" pitchFamily="34" charset="0"/>
              </a:rPr>
              <a:t>open_list</a:t>
            </a:r>
            <a:br>
              <a:rPr lang="en-US" sz="1400" dirty="0">
                <a:latin typeface="Britannic Bold" pitchFamily="34" charset="0"/>
              </a:rPr>
            </a:br>
            <a:r>
              <a:rPr lang="en-US" sz="1400" dirty="0">
                <a:latin typeface="Britannic Bold" pitchFamily="34" charset="0"/>
              </a:rPr>
              <a:t>           (if tie in f-values, select one w/ larger g-value)</a:t>
            </a:r>
            <a:br>
              <a:rPr lang="en-US" sz="1400" dirty="0">
                <a:latin typeface="Britannic Bold" pitchFamily="34" charset="0"/>
              </a:rPr>
            </a:br>
            <a:r>
              <a:rPr lang="en-US" sz="1400" dirty="0">
                <a:latin typeface="Britannic Bold" pitchFamily="34" charset="0"/>
              </a:rPr>
              <a:t>    2. Add s to closed list</a:t>
            </a:r>
            <a:br>
              <a:rPr lang="en-US" sz="1400" dirty="0">
                <a:latin typeface="Britannic Bold" pitchFamily="34" charset="0"/>
              </a:rPr>
            </a:br>
            <a:r>
              <a:rPr lang="en-US" sz="1400" dirty="0">
                <a:latin typeface="Britannic Bold" pitchFamily="34" charset="0"/>
              </a:rPr>
              <a:t>    3a. if s = goal node then trace path back to start; STOP!</a:t>
            </a:r>
            <a:br>
              <a:rPr lang="en-US" sz="1400" dirty="0">
                <a:latin typeface="Britannic Bold" pitchFamily="34" charset="0"/>
              </a:rPr>
            </a:br>
            <a:r>
              <a:rPr lang="en-US" sz="1400" dirty="0">
                <a:latin typeface="Britannic Bold" pitchFamily="34" charset="0"/>
              </a:rPr>
              <a:t>    3b. Generate successors/neighbors of s, compute their f </a:t>
            </a:r>
            <a:br>
              <a:rPr lang="en-US" sz="1400" dirty="0">
                <a:latin typeface="Britannic Bold" pitchFamily="34" charset="0"/>
              </a:rPr>
            </a:br>
            <a:r>
              <a:rPr lang="en-US" sz="1400" dirty="0">
                <a:latin typeface="Britannic Bold" pitchFamily="34" charset="0"/>
              </a:rPr>
              <a:t>          values, and add them to </a:t>
            </a:r>
            <a:r>
              <a:rPr lang="en-US" sz="1400" dirty="0" err="1">
                <a:latin typeface="Britannic Bold" pitchFamily="34" charset="0"/>
              </a:rPr>
              <a:t>open_list</a:t>
            </a:r>
            <a:r>
              <a:rPr lang="en-US" sz="1400" dirty="0">
                <a:latin typeface="Britannic Bold" pitchFamily="34" charset="0"/>
              </a:rPr>
              <a:t> if they are</a:t>
            </a:r>
            <a:br>
              <a:rPr lang="en-US" sz="1400" dirty="0">
                <a:latin typeface="Britannic Bold" pitchFamily="34" charset="0"/>
              </a:rPr>
            </a:br>
            <a:r>
              <a:rPr lang="en-US" sz="1400" dirty="0">
                <a:latin typeface="Britannic Bold" pitchFamily="34" charset="0"/>
              </a:rPr>
              <a:t>          not in the </a:t>
            </a:r>
            <a:r>
              <a:rPr lang="en-US" sz="1400" dirty="0" err="1">
                <a:latin typeface="Britannic Bold" pitchFamily="34" charset="0"/>
              </a:rPr>
              <a:t>closed_list</a:t>
            </a:r>
            <a:r>
              <a:rPr lang="en-US" sz="1400" dirty="0">
                <a:latin typeface="Britannic Bold" pitchFamily="34" charset="0"/>
              </a:rPr>
              <a:t> (so we don’t re-explore), or </a:t>
            </a:r>
            <a:br>
              <a:rPr lang="en-US" sz="1400" dirty="0">
                <a:latin typeface="Britannic Bold" pitchFamily="34" charset="0"/>
              </a:rPr>
            </a:br>
            <a:r>
              <a:rPr lang="en-US" sz="1400" dirty="0">
                <a:latin typeface="Britannic Bold" pitchFamily="34" charset="0"/>
              </a:rPr>
              <a:t>          if they are already in the open list, update them if </a:t>
            </a:r>
            <a:br>
              <a:rPr lang="en-US" sz="1400" dirty="0">
                <a:latin typeface="Britannic Bold" pitchFamily="34" charset="0"/>
              </a:rPr>
            </a:br>
            <a:r>
              <a:rPr lang="en-US" sz="1400" dirty="0">
                <a:latin typeface="Britannic Bold" pitchFamily="34" charset="0"/>
              </a:rPr>
              <a:t>          they have a smaller f value</a:t>
            </a:r>
            <a:br>
              <a:rPr lang="en-US" sz="1400" dirty="0"/>
            </a:b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    </a:t>
            </a:r>
          </a:p>
          <a:p>
            <a:endParaRPr lang="en-US" sz="2800" dirty="0"/>
          </a:p>
        </p:txBody>
      </p:sp>
      <p:sp>
        <p:nvSpPr>
          <p:cNvPr id="4" name="Oval 3"/>
          <p:cNvSpPr/>
          <p:nvPr/>
        </p:nvSpPr>
        <p:spPr bwMode="auto">
          <a:xfrm>
            <a:off x="7162800" y="2514600"/>
            <a:ext cx="609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/>
              <a:t>g=1,h=2</a:t>
            </a:r>
            <a:br>
              <a:rPr lang="en-US" sz="1200" b="1" dirty="0"/>
            </a:br>
            <a:r>
              <a:rPr lang="en-US" sz="1200" b="1" dirty="0"/>
              <a:t>f=3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620000" y="1981200"/>
            <a:ext cx="609600" cy="381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8077200" y="2514600"/>
            <a:ext cx="609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/>
              <a:t>g=1,h=1</a:t>
            </a:r>
            <a:br>
              <a:rPr lang="en-US" sz="1200" b="1" dirty="0"/>
            </a:br>
            <a:r>
              <a:rPr lang="en-US" sz="1200" b="1" dirty="0"/>
              <a:t>f=2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229600" y="3124200"/>
            <a:ext cx="609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/>
              <a:t>g=2,h=1</a:t>
            </a:r>
            <a:br>
              <a:rPr lang="en-US" sz="1200" b="1" dirty="0"/>
            </a:br>
            <a:r>
              <a:rPr lang="en-US" sz="1200" b="1" dirty="0"/>
              <a:t>f=3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8229600" y="3810000"/>
            <a:ext cx="609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/>
              <a:t>g=3,h=1</a:t>
            </a:r>
            <a:br>
              <a:rPr lang="en-US" sz="1200" b="1" dirty="0"/>
            </a:br>
            <a:r>
              <a:rPr lang="en-US" sz="1200" b="1" dirty="0"/>
              <a:t>f=4</a:t>
            </a:r>
          </a:p>
        </p:txBody>
      </p:sp>
      <p:cxnSp>
        <p:nvCxnSpPr>
          <p:cNvPr id="23" name="Straight Arrow Connector 22"/>
          <p:cNvCxnSpPr>
            <a:cxnSpLocks noChangeShapeType="1"/>
            <a:stCxn id="9" idx="4"/>
          </p:cNvCxnSpPr>
          <p:nvPr/>
        </p:nvCxnSpPr>
        <p:spPr bwMode="auto">
          <a:xfrm rot="5400000">
            <a:off x="8420101" y="4305300"/>
            <a:ext cx="2286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6" name="Straight Arrow Connector 25"/>
          <p:cNvCxnSpPr>
            <a:cxnSpLocks noChangeShapeType="1"/>
            <a:stCxn id="8" idx="4"/>
            <a:endCxn id="9" idx="0"/>
          </p:cNvCxnSpPr>
          <p:nvPr/>
        </p:nvCxnSpPr>
        <p:spPr bwMode="auto">
          <a:xfrm rot="5400000">
            <a:off x="8382001" y="3657600"/>
            <a:ext cx="3048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9" name="Straight Arrow Connector 28"/>
          <p:cNvCxnSpPr>
            <a:cxnSpLocks noChangeShapeType="1"/>
            <a:stCxn id="6" idx="4"/>
            <a:endCxn id="8" idx="0"/>
          </p:cNvCxnSpPr>
          <p:nvPr/>
        </p:nvCxnSpPr>
        <p:spPr bwMode="auto">
          <a:xfrm rot="16200000" flipH="1">
            <a:off x="8343900" y="2933700"/>
            <a:ext cx="228600" cy="1524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2" name="Straight Arrow Connector 31"/>
          <p:cNvCxnSpPr>
            <a:cxnSpLocks noChangeShapeType="1"/>
            <a:stCxn id="5" idx="5"/>
            <a:endCxn id="6" idx="1"/>
          </p:cNvCxnSpPr>
          <p:nvPr/>
        </p:nvCxnSpPr>
        <p:spPr bwMode="auto">
          <a:xfrm rot="16200000" flipH="1">
            <a:off x="8021637" y="2425701"/>
            <a:ext cx="263525" cy="254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9" name="Straight Arrow Connector 38"/>
          <p:cNvCxnSpPr>
            <a:cxnSpLocks noChangeShapeType="1"/>
            <a:stCxn id="5" idx="3"/>
            <a:endCxn id="4" idx="7"/>
          </p:cNvCxnSpPr>
          <p:nvPr/>
        </p:nvCxnSpPr>
        <p:spPr bwMode="auto">
          <a:xfrm rot="5400000">
            <a:off x="7564437" y="2425701"/>
            <a:ext cx="263525" cy="254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2" name="Straight Arrow Connector 41"/>
          <p:cNvCxnSpPr>
            <a:cxnSpLocks noChangeShapeType="1"/>
            <a:stCxn id="4" idx="4"/>
            <a:endCxn id="48" idx="0"/>
          </p:cNvCxnSpPr>
          <p:nvPr/>
        </p:nvCxnSpPr>
        <p:spPr bwMode="auto">
          <a:xfrm rot="5400000">
            <a:off x="7315200" y="2971800"/>
            <a:ext cx="228600" cy="762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5" name="Oval 44"/>
          <p:cNvSpPr/>
          <p:nvPr/>
        </p:nvSpPr>
        <p:spPr bwMode="auto">
          <a:xfrm>
            <a:off x="7086600" y="3810000"/>
            <a:ext cx="609600" cy="381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Goal</a:t>
            </a:r>
          </a:p>
        </p:txBody>
      </p:sp>
      <p:cxnSp>
        <p:nvCxnSpPr>
          <p:cNvPr id="46" name="Straight Arrow Connector 45"/>
          <p:cNvCxnSpPr>
            <a:cxnSpLocks noChangeShapeType="1"/>
            <a:stCxn id="48" idx="4"/>
            <a:endCxn id="45" idx="0"/>
          </p:cNvCxnSpPr>
          <p:nvPr/>
        </p:nvCxnSpPr>
        <p:spPr bwMode="auto">
          <a:xfrm rot="5400000">
            <a:off x="7239001" y="3657600"/>
            <a:ext cx="3048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8" name="Oval 47"/>
          <p:cNvSpPr/>
          <p:nvPr/>
        </p:nvSpPr>
        <p:spPr bwMode="auto">
          <a:xfrm>
            <a:off x="7086600" y="3124200"/>
            <a:ext cx="609600" cy="381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lIns="45720" rIns="45720" anchor="ctr"/>
          <a:lstStyle/>
          <a:p>
            <a:pPr algn="ctr">
              <a:defRPr/>
            </a:pPr>
            <a:r>
              <a:rPr lang="en-US" sz="1200" b="1" dirty="0"/>
              <a:t>g=2,h=1</a:t>
            </a:r>
          </a:p>
          <a:p>
            <a:pPr algn="ctr">
              <a:defRPr/>
            </a:pPr>
            <a:r>
              <a:rPr lang="en-US" sz="1200" b="1" dirty="0"/>
              <a:t>f=3</a:t>
            </a:r>
          </a:p>
        </p:txBody>
      </p:sp>
    </p:spTree>
    <p:extLst>
      <p:ext uri="{BB962C8B-B14F-4D97-AF65-F5344CB8AC3E}">
        <p14:creationId xmlns:p14="http://schemas.microsoft.com/office/powerpoint/2010/main" val="157267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45" grpId="0" animBg="1"/>
      <p:bldP spid="4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Path-Planning w/ A* Algorithm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sz="2800" dirty="0"/>
              <a:t>Find optimal path from S to G using A*</a:t>
            </a:r>
          </a:p>
          <a:p>
            <a:pPr lvl="1"/>
            <a:r>
              <a:rPr lang="en-US" sz="2400" dirty="0"/>
              <a:t>Use heuristic of Manhattan (x-/y-) distance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3886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3886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6" name="Rectangle 10"/>
          <p:cNvSpPr>
            <a:spLocks noChangeArrowheads="1"/>
          </p:cNvSpPr>
          <p:nvPr/>
        </p:nvSpPr>
        <p:spPr bwMode="auto">
          <a:xfrm>
            <a:off x="4343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7" name="Rectangle 11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3886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9" name="Rectangle 13"/>
          <p:cNvSpPr>
            <a:spLocks noChangeArrowheads="1"/>
          </p:cNvSpPr>
          <p:nvPr/>
        </p:nvSpPr>
        <p:spPr bwMode="auto">
          <a:xfrm>
            <a:off x="4343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4800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1" name="Rectangle 15"/>
          <p:cNvSpPr>
            <a:spLocks noChangeArrowheads="1"/>
          </p:cNvSpPr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2" name="Rectangle 16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3" name="Rectangle 17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4" name="Rectangle 18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5" name="Rectangle 19"/>
          <p:cNvSpPr>
            <a:spLocks noChangeArrowheads="1"/>
          </p:cNvSpPr>
          <p:nvPr/>
        </p:nvSpPr>
        <p:spPr bwMode="auto">
          <a:xfrm>
            <a:off x="57150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6" name="Rectangle 20"/>
          <p:cNvSpPr>
            <a:spLocks noChangeArrowheads="1"/>
          </p:cNvSpPr>
          <p:nvPr/>
        </p:nvSpPr>
        <p:spPr bwMode="auto">
          <a:xfrm>
            <a:off x="6172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7" name="Rectangle 21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8" name="Rectangle 22"/>
          <p:cNvSpPr>
            <a:spLocks noChangeArrowheads="1"/>
          </p:cNvSpPr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9" name="Rectangle 23"/>
          <p:cNvSpPr>
            <a:spLocks noChangeArrowheads="1"/>
          </p:cNvSpPr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70" name="Rectangle 24"/>
          <p:cNvSpPr>
            <a:spLocks noChangeArrowheads="1"/>
          </p:cNvSpPr>
          <p:nvPr/>
        </p:nvSpPr>
        <p:spPr bwMode="auto">
          <a:xfrm>
            <a:off x="38862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71" name="Rectangle 25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72" name="Rectangle 26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73" name="Rectangle 27"/>
          <p:cNvSpPr>
            <a:spLocks noChangeArrowheads="1"/>
          </p:cNvSpPr>
          <p:nvPr/>
        </p:nvSpPr>
        <p:spPr bwMode="auto">
          <a:xfrm>
            <a:off x="38862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74" name="Rectangle 28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75" name="Rectangle 29"/>
          <p:cNvSpPr>
            <a:spLocks noChangeArrowheads="1"/>
          </p:cNvSpPr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76" name="Rectangle 30"/>
          <p:cNvSpPr>
            <a:spLocks noChangeArrowheads="1"/>
          </p:cNvSpPr>
          <p:nvPr/>
        </p:nvSpPr>
        <p:spPr bwMode="auto">
          <a:xfrm>
            <a:off x="38862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77" name="Rectangle 31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78" name="Rectangle 32"/>
          <p:cNvSpPr>
            <a:spLocks noChangeArrowheads="1"/>
          </p:cNvSpPr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79" name="Rectangle 33"/>
          <p:cNvSpPr>
            <a:spLocks noChangeArrowheads="1"/>
          </p:cNvSpPr>
          <p:nvPr/>
        </p:nvSpPr>
        <p:spPr bwMode="auto">
          <a:xfrm>
            <a:off x="52578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80" name="Rectangle 34"/>
          <p:cNvSpPr>
            <a:spLocks noChangeArrowheads="1"/>
          </p:cNvSpPr>
          <p:nvPr/>
        </p:nvSpPr>
        <p:spPr bwMode="auto">
          <a:xfrm>
            <a:off x="57150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81" name="Rectangle 35"/>
          <p:cNvSpPr>
            <a:spLocks noChangeArrowheads="1"/>
          </p:cNvSpPr>
          <p:nvPr/>
        </p:nvSpPr>
        <p:spPr bwMode="auto">
          <a:xfrm>
            <a:off x="61722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82" name="Rectangle 36"/>
          <p:cNvSpPr>
            <a:spLocks noChangeArrowheads="1"/>
          </p:cNvSpPr>
          <p:nvPr/>
        </p:nvSpPr>
        <p:spPr bwMode="auto">
          <a:xfrm>
            <a:off x="52578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S</a:t>
            </a:r>
          </a:p>
        </p:txBody>
      </p:sp>
      <p:sp>
        <p:nvSpPr>
          <p:cNvPr id="27683" name="Rectangle 37"/>
          <p:cNvSpPr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84" name="Rectangle 38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85" name="Rectangle 39"/>
          <p:cNvSpPr>
            <a:spLocks noChangeArrowheads="1"/>
          </p:cNvSpPr>
          <p:nvPr/>
        </p:nvSpPr>
        <p:spPr bwMode="auto">
          <a:xfrm>
            <a:off x="52578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86" name="Rectangle 40"/>
          <p:cNvSpPr>
            <a:spLocks noChangeArrowheads="1"/>
          </p:cNvSpPr>
          <p:nvPr/>
        </p:nvSpPr>
        <p:spPr bwMode="auto">
          <a:xfrm>
            <a:off x="57150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87" name="Rectangle 41"/>
          <p:cNvSpPr>
            <a:spLocks noChangeArrowheads="1"/>
          </p:cNvSpPr>
          <p:nvPr/>
        </p:nvSpPr>
        <p:spPr bwMode="auto">
          <a:xfrm>
            <a:off x="6172200" y="47244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88" name="Rectangle 42"/>
          <p:cNvSpPr>
            <a:spLocks noChangeArrowheads="1"/>
          </p:cNvSpPr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89" name="Rectangle 43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90" name="Rectangle 44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91" name="Rectangle 45"/>
          <p:cNvSpPr>
            <a:spLocks noChangeArrowheads="1"/>
          </p:cNvSpPr>
          <p:nvPr/>
        </p:nvSpPr>
        <p:spPr bwMode="auto">
          <a:xfrm>
            <a:off x="7086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92" name="Rectangle 46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93" name="Rectangle 47"/>
          <p:cNvSpPr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94" name="Rectangle 48"/>
          <p:cNvSpPr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95" name="Rectangle 49"/>
          <p:cNvSpPr>
            <a:spLocks noChangeArrowheads="1"/>
          </p:cNvSpPr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96" name="Rectangle 50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97" name="Rectangle 51"/>
          <p:cNvSpPr>
            <a:spLocks noChangeArrowheads="1"/>
          </p:cNvSpPr>
          <p:nvPr/>
        </p:nvSpPr>
        <p:spPr bwMode="auto">
          <a:xfrm>
            <a:off x="70866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98" name="Rectangle 52"/>
          <p:cNvSpPr>
            <a:spLocks noChangeArrowheads="1"/>
          </p:cNvSpPr>
          <p:nvPr/>
        </p:nvSpPr>
        <p:spPr bwMode="auto">
          <a:xfrm>
            <a:off x="6629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99" name="Rectangle 53"/>
          <p:cNvSpPr>
            <a:spLocks noChangeArrowheads="1"/>
          </p:cNvSpPr>
          <p:nvPr/>
        </p:nvSpPr>
        <p:spPr bwMode="auto">
          <a:xfrm>
            <a:off x="7086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00" name="Rectangle 54"/>
          <p:cNvSpPr>
            <a:spLocks noChangeArrowheads="1"/>
          </p:cNvSpPr>
          <p:nvPr/>
        </p:nvSpPr>
        <p:spPr bwMode="auto">
          <a:xfrm>
            <a:off x="3886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01" name="Rectangle 55"/>
          <p:cNvSpPr>
            <a:spLocks noChangeArrowheads="1"/>
          </p:cNvSpPr>
          <p:nvPr/>
        </p:nvSpPr>
        <p:spPr bwMode="auto">
          <a:xfrm>
            <a:off x="4343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02" name="Rectangle 56"/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03" name="Rectangle 57"/>
          <p:cNvSpPr>
            <a:spLocks noChangeArrowheads="1"/>
          </p:cNvSpPr>
          <p:nvPr/>
        </p:nvSpPr>
        <p:spPr bwMode="auto">
          <a:xfrm>
            <a:off x="3886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04" name="Rectangle 58"/>
          <p:cNvSpPr>
            <a:spLocks noChangeArrowheads="1"/>
          </p:cNvSpPr>
          <p:nvPr/>
        </p:nvSpPr>
        <p:spPr bwMode="auto">
          <a:xfrm>
            <a:off x="4343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05" name="Rectangle 59"/>
          <p:cNvSpPr>
            <a:spLocks noChangeArrowheads="1"/>
          </p:cNvSpPr>
          <p:nvPr/>
        </p:nvSpPr>
        <p:spPr bwMode="auto">
          <a:xfrm>
            <a:off x="4800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06" name="Rectangle 60"/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07" name="Rectangle 61"/>
          <p:cNvSpPr>
            <a:spLocks noChangeArrowheads="1"/>
          </p:cNvSpPr>
          <p:nvPr/>
        </p:nvSpPr>
        <p:spPr bwMode="auto">
          <a:xfrm>
            <a:off x="57150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08" name="Rectangle 62"/>
          <p:cNvSpPr>
            <a:spLocks noChangeArrowheads="1"/>
          </p:cNvSpPr>
          <p:nvPr/>
        </p:nvSpPr>
        <p:spPr bwMode="auto">
          <a:xfrm>
            <a:off x="6172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09" name="Rectangle 63"/>
          <p:cNvSpPr>
            <a:spLocks noChangeArrowheads="1"/>
          </p:cNvSpPr>
          <p:nvPr/>
        </p:nvSpPr>
        <p:spPr bwMode="auto">
          <a:xfrm>
            <a:off x="52578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10" name="Rectangle 64"/>
          <p:cNvSpPr>
            <a:spLocks noChangeArrowheads="1"/>
          </p:cNvSpPr>
          <p:nvPr/>
        </p:nvSpPr>
        <p:spPr bwMode="auto">
          <a:xfrm>
            <a:off x="57150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11" name="Rectangle 65"/>
          <p:cNvSpPr>
            <a:spLocks noChangeArrowheads="1"/>
          </p:cNvSpPr>
          <p:nvPr/>
        </p:nvSpPr>
        <p:spPr bwMode="auto">
          <a:xfrm>
            <a:off x="6172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12" name="Rectangle 66"/>
          <p:cNvSpPr>
            <a:spLocks noChangeArrowheads="1"/>
          </p:cNvSpPr>
          <p:nvPr/>
        </p:nvSpPr>
        <p:spPr bwMode="auto">
          <a:xfrm>
            <a:off x="6629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13" name="Rectangle 67"/>
          <p:cNvSpPr>
            <a:spLocks noChangeArrowheads="1"/>
          </p:cNvSpPr>
          <p:nvPr/>
        </p:nvSpPr>
        <p:spPr bwMode="auto">
          <a:xfrm>
            <a:off x="7086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714" name="Rectangle 68"/>
          <p:cNvSpPr>
            <a:spLocks noChangeArrowheads="1"/>
          </p:cNvSpPr>
          <p:nvPr/>
        </p:nvSpPr>
        <p:spPr bwMode="auto">
          <a:xfrm>
            <a:off x="6629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G</a:t>
            </a:r>
          </a:p>
        </p:txBody>
      </p:sp>
      <p:sp>
        <p:nvSpPr>
          <p:cNvPr id="27715" name="Rectangle 69"/>
          <p:cNvSpPr>
            <a:spLocks noChangeArrowheads="1"/>
          </p:cNvSpPr>
          <p:nvPr/>
        </p:nvSpPr>
        <p:spPr bwMode="auto">
          <a:xfrm>
            <a:off x="7086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" name="Content Placeholder 2"/>
          <p:cNvSpPr txBox="1">
            <a:spLocks/>
          </p:cNvSpPr>
          <p:nvPr/>
        </p:nvSpPr>
        <p:spPr bwMode="auto">
          <a:xfrm>
            <a:off x="0" y="2895600"/>
            <a:ext cx="396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588" indent="-1588" algn="l" eaLnBrk="0" hangingPunct="0">
              <a:spcBef>
                <a:spcPct val="20000"/>
              </a:spcBef>
              <a:defRPr/>
            </a:pPr>
            <a:r>
              <a:rPr lang="en-US" sz="1400" b="1" dirty="0" err="1">
                <a:latin typeface="Calibri" panose="020F0502020204030204" pitchFamily="34" charset="0"/>
              </a:rPr>
              <a:t>open_list.push</a:t>
            </a:r>
            <a:r>
              <a:rPr lang="en-US" sz="1400" b="1" dirty="0">
                <a:latin typeface="Calibri" panose="020F0502020204030204" pitchFamily="34" charset="0"/>
              </a:rPr>
              <a:t>(Start State)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while(</a:t>
            </a:r>
            <a:r>
              <a:rPr lang="en-US" sz="1400" b="1" dirty="0" err="1">
                <a:latin typeface="Calibri" panose="020F0502020204030204" pitchFamily="34" charset="0"/>
              </a:rPr>
              <a:t>open_list</a:t>
            </a:r>
            <a:r>
              <a:rPr lang="en-US" sz="1400" b="1" dirty="0">
                <a:latin typeface="Calibri" panose="020F0502020204030204" pitchFamily="34" charset="0"/>
              </a:rPr>
              <a:t> is not empty)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   1. s ← remove min. f-value state from  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       </a:t>
            </a:r>
            <a:r>
              <a:rPr lang="en-US" sz="1400" b="1" dirty="0" err="1">
                <a:latin typeface="Calibri" panose="020F0502020204030204" pitchFamily="34" charset="0"/>
              </a:rPr>
              <a:t>open_list</a:t>
            </a:r>
            <a:r>
              <a:rPr lang="en-US" sz="1400" b="1" dirty="0">
                <a:latin typeface="Calibri" panose="020F0502020204030204" pitchFamily="34" charset="0"/>
              </a:rPr>
              <a:t>  (if tie in f-values, select one w/ 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       larger g-value)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   2. Add s to closed list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   3a. if s = goal node then 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            trace path back to start; STOP!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   3b. else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          Generate successors/neighbors of s, 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          compute their f-values, and add them to 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          </a:t>
            </a:r>
            <a:r>
              <a:rPr lang="en-US" sz="1400" b="1" dirty="0" err="1">
                <a:latin typeface="Calibri" panose="020F0502020204030204" pitchFamily="34" charset="0"/>
              </a:rPr>
              <a:t>open_list</a:t>
            </a:r>
            <a:r>
              <a:rPr lang="en-US" sz="1400" b="1" dirty="0">
                <a:latin typeface="Calibri" panose="020F0502020204030204" pitchFamily="34" charset="0"/>
              </a:rPr>
              <a:t> if they are not in the </a:t>
            </a:r>
            <a:r>
              <a:rPr lang="en-US" sz="1400" b="1" dirty="0" err="1">
                <a:latin typeface="Calibri" panose="020F0502020204030204" pitchFamily="34" charset="0"/>
              </a:rPr>
              <a:t>closed_list</a:t>
            </a:r>
            <a:r>
              <a:rPr lang="en-US" sz="1400" b="1" dirty="0">
                <a:latin typeface="Calibri" panose="020F0502020204030204" pitchFamily="34" charset="0"/>
              </a:rPr>
              <a:t> 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          (so we don’t re-explore), or if they are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          already in the open list, update them if 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          they have a smaller f value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</a:t>
            </a:r>
            <a:br>
              <a:rPr lang="en-US" sz="1400" b="1" kern="0" dirty="0">
                <a:latin typeface="Calibri" panose="020F0502020204030204" pitchFamily="34" charset="0"/>
              </a:rPr>
            </a:br>
            <a:r>
              <a:rPr lang="en-US" sz="1400" b="1" kern="0" dirty="0">
                <a:latin typeface="Calibri" panose="020F0502020204030204" pitchFamily="34" charset="0"/>
              </a:rPr>
              <a:t>    </a:t>
            </a: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endParaRPr lang="en-US" sz="1400" b="1" kern="0" dirty="0">
              <a:latin typeface="Calibri" panose="020F0502020204030204" pitchFamily="34" charset="0"/>
            </a:endParaRPr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7848600" y="3352800"/>
            <a:ext cx="11430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Closed List</a:t>
            </a: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 bwMode="auto">
          <a:xfrm>
            <a:off x="7848600" y="4038600"/>
            <a:ext cx="11430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/>
              <a:t>Open List</a:t>
            </a:r>
          </a:p>
        </p:txBody>
      </p:sp>
    </p:spTree>
    <p:extLst>
      <p:ext uri="{BB962C8B-B14F-4D97-AF65-F5344CB8AC3E}">
        <p14:creationId xmlns:p14="http://schemas.microsoft.com/office/powerpoint/2010/main" val="3191030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Path-Planning w/ A* Algorithm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z="2800" dirty="0"/>
              <a:t>Find optimal path from S to G using A*</a:t>
            </a:r>
          </a:p>
          <a:p>
            <a:pPr lvl="1"/>
            <a:r>
              <a:rPr lang="en-US" sz="2400" dirty="0"/>
              <a:t>Use heuristic of Manhattan (x-/y-) distance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886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79" name="Rectangle 9"/>
          <p:cNvSpPr>
            <a:spLocks noChangeArrowheads="1"/>
          </p:cNvSpPr>
          <p:nvPr/>
        </p:nvSpPr>
        <p:spPr bwMode="auto">
          <a:xfrm>
            <a:off x="3886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0" name="Rectangle 10"/>
          <p:cNvSpPr>
            <a:spLocks noChangeArrowheads="1"/>
          </p:cNvSpPr>
          <p:nvPr/>
        </p:nvSpPr>
        <p:spPr bwMode="auto">
          <a:xfrm>
            <a:off x="4343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1" name="Rectangle 11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2" name="Rectangle 12"/>
          <p:cNvSpPr>
            <a:spLocks noChangeArrowheads="1"/>
          </p:cNvSpPr>
          <p:nvPr/>
        </p:nvSpPr>
        <p:spPr bwMode="auto">
          <a:xfrm>
            <a:off x="3886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3" name="Rectangle 13"/>
          <p:cNvSpPr>
            <a:spLocks noChangeArrowheads="1"/>
          </p:cNvSpPr>
          <p:nvPr/>
        </p:nvSpPr>
        <p:spPr bwMode="auto">
          <a:xfrm>
            <a:off x="4343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4" name="Rectangle 14"/>
          <p:cNvSpPr>
            <a:spLocks noChangeArrowheads="1"/>
          </p:cNvSpPr>
          <p:nvPr/>
        </p:nvSpPr>
        <p:spPr bwMode="auto">
          <a:xfrm>
            <a:off x="4800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5" name="Rectangle 15"/>
          <p:cNvSpPr>
            <a:spLocks noChangeArrowheads="1"/>
          </p:cNvSpPr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6" name="Rectangle 16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7" name="Rectangle 17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8" name="Rectangle 18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89" name="Rectangle 19"/>
          <p:cNvSpPr>
            <a:spLocks noChangeArrowheads="1"/>
          </p:cNvSpPr>
          <p:nvPr/>
        </p:nvSpPr>
        <p:spPr bwMode="auto">
          <a:xfrm>
            <a:off x="57150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0" name="Rectangle 20"/>
          <p:cNvSpPr>
            <a:spLocks noChangeArrowheads="1"/>
          </p:cNvSpPr>
          <p:nvPr/>
        </p:nvSpPr>
        <p:spPr bwMode="auto">
          <a:xfrm>
            <a:off x="6172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1" name="Rectangle 21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2" name="Rectangle 22"/>
          <p:cNvSpPr>
            <a:spLocks noChangeArrowheads="1"/>
          </p:cNvSpPr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3" name="Rectangle 23"/>
          <p:cNvSpPr>
            <a:spLocks noChangeArrowheads="1"/>
          </p:cNvSpPr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4" name="Rectangle 24"/>
          <p:cNvSpPr>
            <a:spLocks noChangeArrowheads="1"/>
          </p:cNvSpPr>
          <p:nvPr/>
        </p:nvSpPr>
        <p:spPr bwMode="auto">
          <a:xfrm>
            <a:off x="38862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5" name="Rectangle 25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6" name="Rectangle 26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7" name="Rectangle 27"/>
          <p:cNvSpPr>
            <a:spLocks noChangeArrowheads="1"/>
          </p:cNvSpPr>
          <p:nvPr/>
        </p:nvSpPr>
        <p:spPr bwMode="auto">
          <a:xfrm>
            <a:off x="38862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8" name="Rectangle 28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699" name="Rectangle 29"/>
          <p:cNvSpPr>
            <a:spLocks noChangeArrowheads="1"/>
          </p:cNvSpPr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00" name="Rectangle 30"/>
          <p:cNvSpPr>
            <a:spLocks noChangeArrowheads="1"/>
          </p:cNvSpPr>
          <p:nvPr/>
        </p:nvSpPr>
        <p:spPr bwMode="auto">
          <a:xfrm>
            <a:off x="38862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01" name="Rectangle 31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02" name="Rectangle 32"/>
          <p:cNvSpPr>
            <a:spLocks noChangeArrowheads="1"/>
          </p:cNvSpPr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03" name="Rectangle 33"/>
          <p:cNvSpPr>
            <a:spLocks noChangeArrowheads="1"/>
          </p:cNvSpPr>
          <p:nvPr/>
        </p:nvSpPr>
        <p:spPr bwMode="auto">
          <a:xfrm>
            <a:off x="52578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04" name="Rectangle 34"/>
          <p:cNvSpPr>
            <a:spLocks noChangeArrowheads="1"/>
          </p:cNvSpPr>
          <p:nvPr/>
        </p:nvSpPr>
        <p:spPr bwMode="auto">
          <a:xfrm>
            <a:off x="57150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05" name="Rectangle 35"/>
          <p:cNvSpPr>
            <a:spLocks noChangeArrowheads="1"/>
          </p:cNvSpPr>
          <p:nvPr/>
        </p:nvSpPr>
        <p:spPr bwMode="auto">
          <a:xfrm>
            <a:off x="61722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06" name="Rectangle 36"/>
          <p:cNvSpPr>
            <a:spLocks noChangeArrowheads="1"/>
          </p:cNvSpPr>
          <p:nvPr/>
        </p:nvSpPr>
        <p:spPr bwMode="auto">
          <a:xfrm>
            <a:off x="52578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/>
              <a:t>S</a:t>
            </a:r>
          </a:p>
        </p:txBody>
      </p:sp>
      <p:sp>
        <p:nvSpPr>
          <p:cNvPr id="28707" name="Rectangle 37"/>
          <p:cNvSpPr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08" name="Rectangle 38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09" name="Rectangle 39"/>
          <p:cNvSpPr>
            <a:spLocks noChangeArrowheads="1"/>
          </p:cNvSpPr>
          <p:nvPr/>
        </p:nvSpPr>
        <p:spPr bwMode="auto">
          <a:xfrm>
            <a:off x="52578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10" name="Rectangle 40"/>
          <p:cNvSpPr>
            <a:spLocks noChangeArrowheads="1"/>
          </p:cNvSpPr>
          <p:nvPr/>
        </p:nvSpPr>
        <p:spPr bwMode="auto">
          <a:xfrm>
            <a:off x="57150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11" name="Rectangle 41"/>
          <p:cNvSpPr>
            <a:spLocks noChangeArrowheads="1"/>
          </p:cNvSpPr>
          <p:nvPr/>
        </p:nvSpPr>
        <p:spPr bwMode="auto">
          <a:xfrm>
            <a:off x="6172200" y="47244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12" name="Rectangle 42"/>
          <p:cNvSpPr>
            <a:spLocks noChangeArrowheads="1"/>
          </p:cNvSpPr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13" name="Rectangle 43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14" name="Rectangle 44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15" name="Rectangle 45"/>
          <p:cNvSpPr>
            <a:spLocks noChangeArrowheads="1"/>
          </p:cNvSpPr>
          <p:nvPr/>
        </p:nvSpPr>
        <p:spPr bwMode="auto">
          <a:xfrm>
            <a:off x="7086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16" name="Rectangle 46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17" name="Rectangle 47"/>
          <p:cNvSpPr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18" name="Rectangle 48"/>
          <p:cNvSpPr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19" name="Rectangle 49"/>
          <p:cNvSpPr>
            <a:spLocks noChangeArrowheads="1"/>
          </p:cNvSpPr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20" name="Rectangle 50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21" name="Rectangle 51"/>
          <p:cNvSpPr>
            <a:spLocks noChangeArrowheads="1"/>
          </p:cNvSpPr>
          <p:nvPr/>
        </p:nvSpPr>
        <p:spPr bwMode="auto">
          <a:xfrm>
            <a:off x="70866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22" name="Rectangle 52"/>
          <p:cNvSpPr>
            <a:spLocks noChangeArrowheads="1"/>
          </p:cNvSpPr>
          <p:nvPr/>
        </p:nvSpPr>
        <p:spPr bwMode="auto">
          <a:xfrm>
            <a:off x="6629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23" name="Rectangle 53"/>
          <p:cNvSpPr>
            <a:spLocks noChangeArrowheads="1"/>
          </p:cNvSpPr>
          <p:nvPr/>
        </p:nvSpPr>
        <p:spPr bwMode="auto">
          <a:xfrm>
            <a:off x="7086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24" name="Rectangle 54"/>
          <p:cNvSpPr>
            <a:spLocks noChangeArrowheads="1"/>
          </p:cNvSpPr>
          <p:nvPr/>
        </p:nvSpPr>
        <p:spPr bwMode="auto">
          <a:xfrm>
            <a:off x="3886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25" name="Rectangle 55"/>
          <p:cNvSpPr>
            <a:spLocks noChangeArrowheads="1"/>
          </p:cNvSpPr>
          <p:nvPr/>
        </p:nvSpPr>
        <p:spPr bwMode="auto">
          <a:xfrm>
            <a:off x="4343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26" name="Rectangle 56"/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27" name="Rectangle 57"/>
          <p:cNvSpPr>
            <a:spLocks noChangeArrowheads="1"/>
          </p:cNvSpPr>
          <p:nvPr/>
        </p:nvSpPr>
        <p:spPr bwMode="auto">
          <a:xfrm>
            <a:off x="3886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28" name="Rectangle 58"/>
          <p:cNvSpPr>
            <a:spLocks noChangeArrowheads="1"/>
          </p:cNvSpPr>
          <p:nvPr/>
        </p:nvSpPr>
        <p:spPr bwMode="auto">
          <a:xfrm>
            <a:off x="4343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29" name="Rectangle 59"/>
          <p:cNvSpPr>
            <a:spLocks noChangeArrowheads="1"/>
          </p:cNvSpPr>
          <p:nvPr/>
        </p:nvSpPr>
        <p:spPr bwMode="auto">
          <a:xfrm>
            <a:off x="4800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30" name="Rectangle 60"/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31" name="Rectangle 61"/>
          <p:cNvSpPr>
            <a:spLocks noChangeArrowheads="1"/>
          </p:cNvSpPr>
          <p:nvPr/>
        </p:nvSpPr>
        <p:spPr bwMode="auto">
          <a:xfrm>
            <a:off x="57150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32" name="Rectangle 62"/>
          <p:cNvSpPr>
            <a:spLocks noChangeArrowheads="1"/>
          </p:cNvSpPr>
          <p:nvPr/>
        </p:nvSpPr>
        <p:spPr bwMode="auto">
          <a:xfrm>
            <a:off x="6172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33" name="Rectangle 63"/>
          <p:cNvSpPr>
            <a:spLocks noChangeArrowheads="1"/>
          </p:cNvSpPr>
          <p:nvPr/>
        </p:nvSpPr>
        <p:spPr bwMode="auto">
          <a:xfrm>
            <a:off x="52578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34" name="Rectangle 64"/>
          <p:cNvSpPr>
            <a:spLocks noChangeArrowheads="1"/>
          </p:cNvSpPr>
          <p:nvPr/>
        </p:nvSpPr>
        <p:spPr bwMode="auto">
          <a:xfrm>
            <a:off x="57150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35" name="Rectangle 65"/>
          <p:cNvSpPr>
            <a:spLocks noChangeArrowheads="1"/>
          </p:cNvSpPr>
          <p:nvPr/>
        </p:nvSpPr>
        <p:spPr bwMode="auto">
          <a:xfrm>
            <a:off x="6172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36" name="Rectangle 66"/>
          <p:cNvSpPr>
            <a:spLocks noChangeArrowheads="1"/>
          </p:cNvSpPr>
          <p:nvPr/>
        </p:nvSpPr>
        <p:spPr bwMode="auto">
          <a:xfrm>
            <a:off x="6629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37" name="Rectangle 67"/>
          <p:cNvSpPr>
            <a:spLocks noChangeArrowheads="1"/>
          </p:cNvSpPr>
          <p:nvPr/>
        </p:nvSpPr>
        <p:spPr bwMode="auto">
          <a:xfrm>
            <a:off x="7086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738" name="Rectangle 68"/>
          <p:cNvSpPr>
            <a:spLocks noChangeArrowheads="1"/>
          </p:cNvSpPr>
          <p:nvPr/>
        </p:nvSpPr>
        <p:spPr bwMode="auto">
          <a:xfrm>
            <a:off x="6629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G</a:t>
            </a:r>
          </a:p>
        </p:txBody>
      </p:sp>
      <p:sp>
        <p:nvSpPr>
          <p:cNvPr id="28739" name="Rectangle 69"/>
          <p:cNvSpPr>
            <a:spLocks noChangeArrowheads="1"/>
          </p:cNvSpPr>
          <p:nvPr/>
        </p:nvSpPr>
        <p:spPr bwMode="auto">
          <a:xfrm>
            <a:off x="7086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7848600" y="3352800"/>
            <a:ext cx="11430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Closed List</a:t>
            </a: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 bwMode="auto">
          <a:xfrm>
            <a:off x="7848600" y="4038600"/>
            <a:ext cx="11430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/>
              <a:t>Open List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52578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g=0,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  <p:sp>
        <p:nvSpPr>
          <p:cNvPr id="74" name="Content Placeholder 2"/>
          <p:cNvSpPr txBox="1">
            <a:spLocks/>
          </p:cNvSpPr>
          <p:nvPr/>
        </p:nvSpPr>
        <p:spPr bwMode="auto">
          <a:xfrm>
            <a:off x="0" y="2895600"/>
            <a:ext cx="396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1588" indent="-1588" algn="l" eaLnBrk="0" hangingPunct="0">
              <a:spcBef>
                <a:spcPct val="20000"/>
              </a:spcBef>
              <a:defRPr sz="1400" b="1">
                <a:latin typeface="Calibri" panose="020F0502020204030204" pitchFamily="34" charset="0"/>
              </a:defRPr>
            </a:lvl1pPr>
          </a:lstStyle>
          <a:p>
            <a:r>
              <a:rPr lang="en-US" dirty="0" err="1"/>
              <a:t>open_list.push</a:t>
            </a:r>
            <a:r>
              <a:rPr lang="en-US" dirty="0"/>
              <a:t>(Start State)</a:t>
            </a:r>
            <a:br>
              <a:rPr lang="en-US" dirty="0"/>
            </a:br>
            <a:r>
              <a:rPr lang="en-US" dirty="0"/>
              <a:t>while(</a:t>
            </a:r>
            <a:r>
              <a:rPr lang="en-US" dirty="0" err="1"/>
              <a:t>open_list</a:t>
            </a:r>
            <a:r>
              <a:rPr lang="en-US" dirty="0"/>
              <a:t> is not empty)</a:t>
            </a:r>
            <a:br>
              <a:rPr lang="en-US" dirty="0"/>
            </a:br>
            <a:r>
              <a:rPr lang="en-US" dirty="0"/>
              <a:t>    1. s ← remove min. f-value state from 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open_list</a:t>
            </a:r>
            <a:r>
              <a:rPr lang="en-US" dirty="0"/>
              <a:t>  (if tie in f-values, select one w/ </a:t>
            </a:r>
            <a:br>
              <a:rPr lang="en-US" dirty="0"/>
            </a:br>
            <a:r>
              <a:rPr lang="en-US" dirty="0"/>
              <a:t>        larger g-value)</a:t>
            </a:r>
            <a:br>
              <a:rPr lang="en-US" dirty="0"/>
            </a:br>
            <a:r>
              <a:rPr lang="en-US" dirty="0"/>
              <a:t>    2. Add s to closed list</a:t>
            </a:r>
            <a:br>
              <a:rPr lang="en-US" dirty="0"/>
            </a:br>
            <a:r>
              <a:rPr lang="en-US" dirty="0"/>
              <a:t>    3a. if s = goal node then </a:t>
            </a:r>
            <a:br>
              <a:rPr lang="en-US" dirty="0"/>
            </a:br>
            <a:r>
              <a:rPr lang="en-US" dirty="0"/>
              <a:t>             trace path back to start; STOP!</a:t>
            </a:r>
            <a:br>
              <a:rPr lang="en-US" dirty="0"/>
            </a:br>
            <a:r>
              <a:rPr lang="en-US" dirty="0"/>
              <a:t>    3b. else</a:t>
            </a:r>
            <a:br>
              <a:rPr lang="en-US" dirty="0"/>
            </a:br>
            <a:r>
              <a:rPr lang="en-US" dirty="0"/>
              <a:t>           Generate successors/neighbors of s, </a:t>
            </a:r>
            <a:br>
              <a:rPr lang="en-US" dirty="0"/>
            </a:br>
            <a:r>
              <a:rPr lang="en-US" dirty="0"/>
              <a:t>           compute their f-values, and add them to 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open_list</a:t>
            </a:r>
            <a:r>
              <a:rPr lang="en-US" dirty="0"/>
              <a:t> if they are not in the </a:t>
            </a:r>
            <a:r>
              <a:rPr lang="en-US" dirty="0" err="1"/>
              <a:t>closed_list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 (so we don’t re-explore), or if they are</a:t>
            </a:r>
            <a:br>
              <a:rPr lang="en-US" dirty="0"/>
            </a:br>
            <a:r>
              <a:rPr lang="en-US" dirty="0"/>
              <a:t>           already in the open list, update them if </a:t>
            </a:r>
            <a:br>
              <a:rPr lang="en-US" dirty="0"/>
            </a:br>
            <a:r>
              <a:rPr lang="en-US" dirty="0"/>
              <a:t>           they have a smaller f value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10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Path-Planning w/ A* Algorithm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sz="2800" dirty="0"/>
              <a:t>Find optimal path from S to G using A*</a:t>
            </a:r>
          </a:p>
          <a:p>
            <a:pPr lvl="1"/>
            <a:r>
              <a:rPr lang="en-US" sz="2400" dirty="0"/>
              <a:t>Use heuristic of Manhattan (x-/y-) distance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886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3886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4343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5" name="Rectangle 11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3886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7" name="Rectangle 13"/>
          <p:cNvSpPr>
            <a:spLocks noChangeArrowheads="1"/>
          </p:cNvSpPr>
          <p:nvPr/>
        </p:nvSpPr>
        <p:spPr bwMode="auto">
          <a:xfrm>
            <a:off x="4343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8" name="Rectangle 14"/>
          <p:cNvSpPr>
            <a:spLocks noChangeArrowheads="1"/>
          </p:cNvSpPr>
          <p:nvPr/>
        </p:nvSpPr>
        <p:spPr bwMode="auto">
          <a:xfrm>
            <a:off x="4800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29710" name="Rectangle 16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1" name="Rectangle 17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2" name="Rectangle 18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3" name="Rectangle 19"/>
          <p:cNvSpPr>
            <a:spLocks noChangeArrowheads="1"/>
          </p:cNvSpPr>
          <p:nvPr/>
        </p:nvSpPr>
        <p:spPr bwMode="auto">
          <a:xfrm>
            <a:off x="57150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4" name="Rectangle 20"/>
          <p:cNvSpPr>
            <a:spLocks noChangeArrowheads="1"/>
          </p:cNvSpPr>
          <p:nvPr/>
        </p:nvSpPr>
        <p:spPr bwMode="auto">
          <a:xfrm>
            <a:off x="6172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5" name="Rectangle 21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6" name="Rectangle 22"/>
          <p:cNvSpPr>
            <a:spLocks noChangeArrowheads="1"/>
          </p:cNvSpPr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7" name="Rectangle 23"/>
          <p:cNvSpPr>
            <a:spLocks noChangeArrowheads="1"/>
          </p:cNvSpPr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8" name="Rectangle 24"/>
          <p:cNvSpPr>
            <a:spLocks noChangeArrowheads="1"/>
          </p:cNvSpPr>
          <p:nvPr/>
        </p:nvSpPr>
        <p:spPr bwMode="auto">
          <a:xfrm>
            <a:off x="38862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9" name="Rectangle 25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0" name="Rectangle 26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1" name="Rectangle 27"/>
          <p:cNvSpPr>
            <a:spLocks noChangeArrowheads="1"/>
          </p:cNvSpPr>
          <p:nvPr/>
        </p:nvSpPr>
        <p:spPr bwMode="auto">
          <a:xfrm>
            <a:off x="38862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2" name="Rectangle 28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3" name="Rectangle 30"/>
          <p:cNvSpPr>
            <a:spLocks noChangeArrowheads="1"/>
          </p:cNvSpPr>
          <p:nvPr/>
        </p:nvSpPr>
        <p:spPr bwMode="auto">
          <a:xfrm>
            <a:off x="38862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4" name="Rectangle 31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5" name="Rectangle 32"/>
          <p:cNvSpPr>
            <a:spLocks noChangeArrowheads="1"/>
          </p:cNvSpPr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6" name="Rectangle 33"/>
          <p:cNvSpPr>
            <a:spLocks noChangeArrowheads="1"/>
          </p:cNvSpPr>
          <p:nvPr/>
        </p:nvSpPr>
        <p:spPr bwMode="auto">
          <a:xfrm>
            <a:off x="52578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7" name="Rectangle 34"/>
          <p:cNvSpPr>
            <a:spLocks noChangeArrowheads="1"/>
          </p:cNvSpPr>
          <p:nvPr/>
        </p:nvSpPr>
        <p:spPr bwMode="auto">
          <a:xfrm>
            <a:off x="57150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8" name="Rectangle 35"/>
          <p:cNvSpPr>
            <a:spLocks noChangeArrowheads="1"/>
          </p:cNvSpPr>
          <p:nvPr/>
        </p:nvSpPr>
        <p:spPr bwMode="auto">
          <a:xfrm>
            <a:off x="61722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9" name="Rectangle 36"/>
          <p:cNvSpPr>
            <a:spLocks noChangeArrowheads="1"/>
          </p:cNvSpPr>
          <p:nvPr/>
        </p:nvSpPr>
        <p:spPr bwMode="auto">
          <a:xfrm>
            <a:off x="52578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S</a:t>
            </a:r>
          </a:p>
        </p:txBody>
      </p:sp>
      <p:sp>
        <p:nvSpPr>
          <p:cNvPr id="29730" name="Rectangle 38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1" name="Rectangle 40"/>
          <p:cNvSpPr>
            <a:spLocks noChangeArrowheads="1"/>
          </p:cNvSpPr>
          <p:nvPr/>
        </p:nvSpPr>
        <p:spPr bwMode="auto">
          <a:xfrm>
            <a:off x="57150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2" name="Rectangle 41"/>
          <p:cNvSpPr>
            <a:spLocks noChangeArrowheads="1"/>
          </p:cNvSpPr>
          <p:nvPr/>
        </p:nvSpPr>
        <p:spPr bwMode="auto">
          <a:xfrm>
            <a:off x="6172200" y="47244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3" name="Rectangle 42"/>
          <p:cNvSpPr>
            <a:spLocks noChangeArrowheads="1"/>
          </p:cNvSpPr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4" name="Rectangle 43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5" name="Rectangle 44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6" name="Rectangle 45"/>
          <p:cNvSpPr>
            <a:spLocks noChangeArrowheads="1"/>
          </p:cNvSpPr>
          <p:nvPr/>
        </p:nvSpPr>
        <p:spPr bwMode="auto">
          <a:xfrm>
            <a:off x="7086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7" name="Rectangle 46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8" name="Rectangle 47"/>
          <p:cNvSpPr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9" name="Rectangle 48"/>
          <p:cNvSpPr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0" name="Rectangle 49"/>
          <p:cNvSpPr>
            <a:spLocks noChangeArrowheads="1"/>
          </p:cNvSpPr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1" name="Rectangle 50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2" name="Rectangle 51"/>
          <p:cNvSpPr>
            <a:spLocks noChangeArrowheads="1"/>
          </p:cNvSpPr>
          <p:nvPr/>
        </p:nvSpPr>
        <p:spPr bwMode="auto">
          <a:xfrm>
            <a:off x="70866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3" name="Rectangle 52"/>
          <p:cNvSpPr>
            <a:spLocks noChangeArrowheads="1"/>
          </p:cNvSpPr>
          <p:nvPr/>
        </p:nvSpPr>
        <p:spPr bwMode="auto">
          <a:xfrm>
            <a:off x="6629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4" name="Rectangle 53"/>
          <p:cNvSpPr>
            <a:spLocks noChangeArrowheads="1"/>
          </p:cNvSpPr>
          <p:nvPr/>
        </p:nvSpPr>
        <p:spPr bwMode="auto">
          <a:xfrm>
            <a:off x="7086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5" name="Rectangle 54"/>
          <p:cNvSpPr>
            <a:spLocks noChangeArrowheads="1"/>
          </p:cNvSpPr>
          <p:nvPr/>
        </p:nvSpPr>
        <p:spPr bwMode="auto">
          <a:xfrm>
            <a:off x="3886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6" name="Rectangle 55"/>
          <p:cNvSpPr>
            <a:spLocks noChangeArrowheads="1"/>
          </p:cNvSpPr>
          <p:nvPr/>
        </p:nvSpPr>
        <p:spPr bwMode="auto">
          <a:xfrm>
            <a:off x="4343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7" name="Rectangle 56"/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8" name="Rectangle 57"/>
          <p:cNvSpPr>
            <a:spLocks noChangeArrowheads="1"/>
          </p:cNvSpPr>
          <p:nvPr/>
        </p:nvSpPr>
        <p:spPr bwMode="auto">
          <a:xfrm>
            <a:off x="3886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9" name="Rectangle 58"/>
          <p:cNvSpPr>
            <a:spLocks noChangeArrowheads="1"/>
          </p:cNvSpPr>
          <p:nvPr/>
        </p:nvSpPr>
        <p:spPr bwMode="auto">
          <a:xfrm>
            <a:off x="4343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0" name="Rectangle 59"/>
          <p:cNvSpPr>
            <a:spLocks noChangeArrowheads="1"/>
          </p:cNvSpPr>
          <p:nvPr/>
        </p:nvSpPr>
        <p:spPr bwMode="auto">
          <a:xfrm>
            <a:off x="4800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1" name="Rectangle 60"/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2" name="Rectangle 61"/>
          <p:cNvSpPr>
            <a:spLocks noChangeArrowheads="1"/>
          </p:cNvSpPr>
          <p:nvPr/>
        </p:nvSpPr>
        <p:spPr bwMode="auto">
          <a:xfrm>
            <a:off x="57150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3" name="Rectangle 62"/>
          <p:cNvSpPr>
            <a:spLocks noChangeArrowheads="1"/>
          </p:cNvSpPr>
          <p:nvPr/>
        </p:nvSpPr>
        <p:spPr bwMode="auto">
          <a:xfrm>
            <a:off x="6172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4" name="Rectangle 63"/>
          <p:cNvSpPr>
            <a:spLocks noChangeArrowheads="1"/>
          </p:cNvSpPr>
          <p:nvPr/>
        </p:nvSpPr>
        <p:spPr bwMode="auto">
          <a:xfrm>
            <a:off x="52578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5" name="Rectangle 64"/>
          <p:cNvSpPr>
            <a:spLocks noChangeArrowheads="1"/>
          </p:cNvSpPr>
          <p:nvPr/>
        </p:nvSpPr>
        <p:spPr bwMode="auto">
          <a:xfrm>
            <a:off x="57150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6" name="Rectangle 65"/>
          <p:cNvSpPr>
            <a:spLocks noChangeArrowheads="1"/>
          </p:cNvSpPr>
          <p:nvPr/>
        </p:nvSpPr>
        <p:spPr bwMode="auto">
          <a:xfrm>
            <a:off x="6172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7" name="Rectangle 66"/>
          <p:cNvSpPr>
            <a:spLocks noChangeArrowheads="1"/>
          </p:cNvSpPr>
          <p:nvPr/>
        </p:nvSpPr>
        <p:spPr bwMode="auto">
          <a:xfrm>
            <a:off x="6629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8" name="Rectangle 67"/>
          <p:cNvSpPr>
            <a:spLocks noChangeArrowheads="1"/>
          </p:cNvSpPr>
          <p:nvPr/>
        </p:nvSpPr>
        <p:spPr bwMode="auto">
          <a:xfrm>
            <a:off x="7086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9" name="Rectangle 68"/>
          <p:cNvSpPr>
            <a:spLocks noChangeArrowheads="1"/>
          </p:cNvSpPr>
          <p:nvPr/>
        </p:nvSpPr>
        <p:spPr bwMode="auto">
          <a:xfrm>
            <a:off x="6629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G</a:t>
            </a:r>
          </a:p>
        </p:txBody>
      </p:sp>
      <p:sp>
        <p:nvSpPr>
          <p:cNvPr id="29760" name="Rectangle 69"/>
          <p:cNvSpPr>
            <a:spLocks noChangeArrowheads="1"/>
          </p:cNvSpPr>
          <p:nvPr/>
        </p:nvSpPr>
        <p:spPr bwMode="auto">
          <a:xfrm>
            <a:off x="7086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" name="Rectangle 70"/>
          <p:cNvSpPr/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52578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 bwMode="auto">
          <a:xfrm>
            <a:off x="7848600" y="3352800"/>
            <a:ext cx="11430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Closed List</a:t>
            </a: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7848600" y="4038600"/>
            <a:ext cx="11430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/>
              <a:t>Open List</a:t>
            </a:r>
          </a:p>
        </p:txBody>
      </p:sp>
      <p:sp>
        <p:nvSpPr>
          <p:cNvPr id="76" name="Content Placeholder 2"/>
          <p:cNvSpPr txBox="1">
            <a:spLocks/>
          </p:cNvSpPr>
          <p:nvPr/>
        </p:nvSpPr>
        <p:spPr bwMode="auto">
          <a:xfrm>
            <a:off x="0" y="2895600"/>
            <a:ext cx="396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1588" indent="-1588" algn="l" eaLnBrk="0" hangingPunct="0">
              <a:spcBef>
                <a:spcPct val="20000"/>
              </a:spcBef>
              <a:defRPr sz="1400" b="1">
                <a:latin typeface="Calibri" panose="020F0502020204030204" pitchFamily="34" charset="0"/>
              </a:defRPr>
            </a:lvl1pPr>
          </a:lstStyle>
          <a:p>
            <a:r>
              <a:rPr lang="en-US" dirty="0" err="1"/>
              <a:t>open_list.push</a:t>
            </a:r>
            <a:r>
              <a:rPr lang="en-US" dirty="0"/>
              <a:t>(Start State)</a:t>
            </a:r>
            <a:br>
              <a:rPr lang="en-US" dirty="0"/>
            </a:br>
            <a:r>
              <a:rPr lang="en-US" dirty="0"/>
              <a:t>while(</a:t>
            </a:r>
            <a:r>
              <a:rPr lang="en-US" dirty="0" err="1"/>
              <a:t>open_list</a:t>
            </a:r>
            <a:r>
              <a:rPr lang="en-US" dirty="0"/>
              <a:t> is not empty)</a:t>
            </a:r>
            <a:br>
              <a:rPr lang="en-US" dirty="0"/>
            </a:br>
            <a:r>
              <a:rPr lang="en-US" dirty="0"/>
              <a:t>    1. s ← remove min. f-value state from 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open_list</a:t>
            </a:r>
            <a:r>
              <a:rPr lang="en-US" dirty="0"/>
              <a:t>  (if tie in f-values, select one w/ </a:t>
            </a:r>
            <a:br>
              <a:rPr lang="en-US" dirty="0"/>
            </a:br>
            <a:r>
              <a:rPr lang="en-US" dirty="0"/>
              <a:t>        larger g-value)</a:t>
            </a:r>
            <a:br>
              <a:rPr lang="en-US" dirty="0"/>
            </a:br>
            <a:r>
              <a:rPr lang="en-US" dirty="0"/>
              <a:t>    2. Add s to closed list</a:t>
            </a:r>
            <a:br>
              <a:rPr lang="en-US" dirty="0"/>
            </a:br>
            <a:r>
              <a:rPr lang="en-US" dirty="0"/>
              <a:t>    3a. if s = goal node then </a:t>
            </a:r>
            <a:br>
              <a:rPr lang="en-US" dirty="0"/>
            </a:br>
            <a:r>
              <a:rPr lang="en-US" dirty="0"/>
              <a:t>             trace path back to start; STOP!</a:t>
            </a:r>
            <a:br>
              <a:rPr lang="en-US" dirty="0"/>
            </a:br>
            <a:r>
              <a:rPr lang="en-US" dirty="0"/>
              <a:t>    3b. else</a:t>
            </a:r>
            <a:br>
              <a:rPr lang="en-US" dirty="0"/>
            </a:br>
            <a:r>
              <a:rPr lang="en-US" dirty="0"/>
              <a:t>           Generate successors/neighbors of s, </a:t>
            </a:r>
            <a:br>
              <a:rPr lang="en-US" dirty="0"/>
            </a:br>
            <a:r>
              <a:rPr lang="en-US" dirty="0"/>
              <a:t>           compute their f-values, and add them to 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open_list</a:t>
            </a:r>
            <a:r>
              <a:rPr lang="en-US" dirty="0"/>
              <a:t> if they are not in the </a:t>
            </a:r>
            <a:r>
              <a:rPr lang="en-US" dirty="0" err="1"/>
              <a:t>closed_list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 (so we don’t re-explore), or if they are</a:t>
            </a:r>
            <a:br>
              <a:rPr lang="en-US" dirty="0"/>
            </a:br>
            <a:r>
              <a:rPr lang="en-US" dirty="0"/>
              <a:t>           already in the open list, update them if </a:t>
            </a:r>
            <a:br>
              <a:rPr lang="en-US" dirty="0"/>
            </a:br>
            <a:r>
              <a:rPr lang="en-US" dirty="0"/>
              <a:t>           they have a smaller f value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91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Path-Planning w/ A* Algorithm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/>
              <a:t>Find optimal path from S to G using A*</a:t>
            </a:r>
          </a:p>
          <a:p>
            <a:pPr lvl="1"/>
            <a:r>
              <a:rPr lang="en-US" dirty="0"/>
              <a:t>Use heuristic of Manhattan (x-/y-) distance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3886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7" name="Rectangle 9"/>
          <p:cNvSpPr>
            <a:spLocks noChangeArrowheads="1"/>
          </p:cNvSpPr>
          <p:nvPr/>
        </p:nvSpPr>
        <p:spPr bwMode="auto">
          <a:xfrm>
            <a:off x="3886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8" name="Rectangle 10"/>
          <p:cNvSpPr>
            <a:spLocks noChangeArrowheads="1"/>
          </p:cNvSpPr>
          <p:nvPr/>
        </p:nvSpPr>
        <p:spPr bwMode="auto">
          <a:xfrm>
            <a:off x="4343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9" name="Rectangle 11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0" name="Rectangle 12"/>
          <p:cNvSpPr>
            <a:spLocks noChangeArrowheads="1"/>
          </p:cNvSpPr>
          <p:nvPr/>
        </p:nvSpPr>
        <p:spPr bwMode="auto">
          <a:xfrm>
            <a:off x="3886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1" name="Rectangle 13"/>
          <p:cNvSpPr>
            <a:spLocks noChangeArrowheads="1"/>
          </p:cNvSpPr>
          <p:nvPr/>
        </p:nvSpPr>
        <p:spPr bwMode="auto">
          <a:xfrm>
            <a:off x="4343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2" name="Rectangle 14"/>
          <p:cNvSpPr>
            <a:spLocks noChangeArrowheads="1"/>
          </p:cNvSpPr>
          <p:nvPr/>
        </p:nvSpPr>
        <p:spPr bwMode="auto">
          <a:xfrm>
            <a:off x="4800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30734" name="Rectangle 17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5" name="Rectangle 18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6" name="Rectangle 19"/>
          <p:cNvSpPr>
            <a:spLocks noChangeArrowheads="1"/>
          </p:cNvSpPr>
          <p:nvPr/>
        </p:nvSpPr>
        <p:spPr bwMode="auto">
          <a:xfrm>
            <a:off x="57150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7" name="Rectangle 20"/>
          <p:cNvSpPr>
            <a:spLocks noChangeArrowheads="1"/>
          </p:cNvSpPr>
          <p:nvPr/>
        </p:nvSpPr>
        <p:spPr bwMode="auto">
          <a:xfrm>
            <a:off x="6172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8" name="Rectangle 21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9" name="Rectangle 22"/>
          <p:cNvSpPr>
            <a:spLocks noChangeArrowheads="1"/>
          </p:cNvSpPr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0" name="Rectangle 23"/>
          <p:cNvSpPr>
            <a:spLocks noChangeArrowheads="1"/>
          </p:cNvSpPr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1" name="Rectangle 24"/>
          <p:cNvSpPr>
            <a:spLocks noChangeArrowheads="1"/>
          </p:cNvSpPr>
          <p:nvPr/>
        </p:nvSpPr>
        <p:spPr bwMode="auto">
          <a:xfrm>
            <a:off x="38862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2" name="Rectangle 25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3" name="Rectangle 26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4" name="Rectangle 27"/>
          <p:cNvSpPr>
            <a:spLocks noChangeArrowheads="1"/>
          </p:cNvSpPr>
          <p:nvPr/>
        </p:nvSpPr>
        <p:spPr bwMode="auto">
          <a:xfrm>
            <a:off x="38862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5" name="Rectangle 28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6" name="Rectangle 30"/>
          <p:cNvSpPr>
            <a:spLocks noChangeArrowheads="1"/>
          </p:cNvSpPr>
          <p:nvPr/>
        </p:nvSpPr>
        <p:spPr bwMode="auto">
          <a:xfrm>
            <a:off x="38862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7" name="Rectangle 31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8" name="Rectangle 32"/>
          <p:cNvSpPr>
            <a:spLocks noChangeArrowheads="1"/>
          </p:cNvSpPr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9" name="Rectangle 33"/>
          <p:cNvSpPr>
            <a:spLocks noChangeArrowheads="1"/>
          </p:cNvSpPr>
          <p:nvPr/>
        </p:nvSpPr>
        <p:spPr bwMode="auto">
          <a:xfrm>
            <a:off x="52578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0" name="Rectangle 34"/>
          <p:cNvSpPr>
            <a:spLocks noChangeArrowheads="1"/>
          </p:cNvSpPr>
          <p:nvPr/>
        </p:nvSpPr>
        <p:spPr bwMode="auto">
          <a:xfrm>
            <a:off x="57150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1" name="Rectangle 35"/>
          <p:cNvSpPr>
            <a:spLocks noChangeArrowheads="1"/>
          </p:cNvSpPr>
          <p:nvPr/>
        </p:nvSpPr>
        <p:spPr bwMode="auto">
          <a:xfrm>
            <a:off x="61722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2" name="Rectangle 36"/>
          <p:cNvSpPr>
            <a:spLocks noChangeArrowheads="1"/>
          </p:cNvSpPr>
          <p:nvPr/>
        </p:nvSpPr>
        <p:spPr bwMode="auto">
          <a:xfrm>
            <a:off x="52578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S</a:t>
            </a:r>
          </a:p>
        </p:txBody>
      </p:sp>
      <p:sp>
        <p:nvSpPr>
          <p:cNvPr id="30753" name="Rectangle 38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4" name="Rectangle 41"/>
          <p:cNvSpPr>
            <a:spLocks noChangeArrowheads="1"/>
          </p:cNvSpPr>
          <p:nvPr/>
        </p:nvSpPr>
        <p:spPr bwMode="auto">
          <a:xfrm>
            <a:off x="6172200" y="47244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5" name="Rectangle 42"/>
          <p:cNvSpPr>
            <a:spLocks noChangeArrowheads="1"/>
          </p:cNvSpPr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6" name="Rectangle 43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7" name="Rectangle 44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8" name="Rectangle 45"/>
          <p:cNvSpPr>
            <a:spLocks noChangeArrowheads="1"/>
          </p:cNvSpPr>
          <p:nvPr/>
        </p:nvSpPr>
        <p:spPr bwMode="auto">
          <a:xfrm>
            <a:off x="7086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9" name="Rectangle 46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0" name="Rectangle 47"/>
          <p:cNvSpPr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1" name="Rectangle 48"/>
          <p:cNvSpPr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2" name="Rectangle 49"/>
          <p:cNvSpPr>
            <a:spLocks noChangeArrowheads="1"/>
          </p:cNvSpPr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3" name="Rectangle 50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4" name="Rectangle 51"/>
          <p:cNvSpPr>
            <a:spLocks noChangeArrowheads="1"/>
          </p:cNvSpPr>
          <p:nvPr/>
        </p:nvSpPr>
        <p:spPr bwMode="auto">
          <a:xfrm>
            <a:off x="70866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5" name="Rectangle 52"/>
          <p:cNvSpPr>
            <a:spLocks noChangeArrowheads="1"/>
          </p:cNvSpPr>
          <p:nvPr/>
        </p:nvSpPr>
        <p:spPr bwMode="auto">
          <a:xfrm>
            <a:off x="6629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6" name="Rectangle 53"/>
          <p:cNvSpPr>
            <a:spLocks noChangeArrowheads="1"/>
          </p:cNvSpPr>
          <p:nvPr/>
        </p:nvSpPr>
        <p:spPr bwMode="auto">
          <a:xfrm>
            <a:off x="7086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7" name="Rectangle 54"/>
          <p:cNvSpPr>
            <a:spLocks noChangeArrowheads="1"/>
          </p:cNvSpPr>
          <p:nvPr/>
        </p:nvSpPr>
        <p:spPr bwMode="auto">
          <a:xfrm>
            <a:off x="3886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8" name="Rectangle 55"/>
          <p:cNvSpPr>
            <a:spLocks noChangeArrowheads="1"/>
          </p:cNvSpPr>
          <p:nvPr/>
        </p:nvSpPr>
        <p:spPr bwMode="auto">
          <a:xfrm>
            <a:off x="4343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69" name="Rectangle 56"/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0" name="Rectangle 57"/>
          <p:cNvSpPr>
            <a:spLocks noChangeArrowheads="1"/>
          </p:cNvSpPr>
          <p:nvPr/>
        </p:nvSpPr>
        <p:spPr bwMode="auto">
          <a:xfrm>
            <a:off x="3886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1" name="Rectangle 58"/>
          <p:cNvSpPr>
            <a:spLocks noChangeArrowheads="1"/>
          </p:cNvSpPr>
          <p:nvPr/>
        </p:nvSpPr>
        <p:spPr bwMode="auto">
          <a:xfrm>
            <a:off x="4343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2" name="Rectangle 59"/>
          <p:cNvSpPr>
            <a:spLocks noChangeArrowheads="1"/>
          </p:cNvSpPr>
          <p:nvPr/>
        </p:nvSpPr>
        <p:spPr bwMode="auto">
          <a:xfrm>
            <a:off x="4800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3" name="Rectangle 60"/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4" name="Rectangle 61"/>
          <p:cNvSpPr>
            <a:spLocks noChangeArrowheads="1"/>
          </p:cNvSpPr>
          <p:nvPr/>
        </p:nvSpPr>
        <p:spPr bwMode="auto">
          <a:xfrm>
            <a:off x="57150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5" name="Rectangle 62"/>
          <p:cNvSpPr>
            <a:spLocks noChangeArrowheads="1"/>
          </p:cNvSpPr>
          <p:nvPr/>
        </p:nvSpPr>
        <p:spPr bwMode="auto">
          <a:xfrm>
            <a:off x="6172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6" name="Rectangle 63"/>
          <p:cNvSpPr>
            <a:spLocks noChangeArrowheads="1"/>
          </p:cNvSpPr>
          <p:nvPr/>
        </p:nvSpPr>
        <p:spPr bwMode="auto">
          <a:xfrm>
            <a:off x="52578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7" name="Rectangle 64"/>
          <p:cNvSpPr>
            <a:spLocks noChangeArrowheads="1"/>
          </p:cNvSpPr>
          <p:nvPr/>
        </p:nvSpPr>
        <p:spPr bwMode="auto">
          <a:xfrm>
            <a:off x="57150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8" name="Rectangle 65"/>
          <p:cNvSpPr>
            <a:spLocks noChangeArrowheads="1"/>
          </p:cNvSpPr>
          <p:nvPr/>
        </p:nvSpPr>
        <p:spPr bwMode="auto">
          <a:xfrm>
            <a:off x="6172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79" name="Rectangle 66"/>
          <p:cNvSpPr>
            <a:spLocks noChangeArrowheads="1"/>
          </p:cNvSpPr>
          <p:nvPr/>
        </p:nvSpPr>
        <p:spPr bwMode="auto">
          <a:xfrm>
            <a:off x="6629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80" name="Rectangle 67"/>
          <p:cNvSpPr>
            <a:spLocks noChangeArrowheads="1"/>
          </p:cNvSpPr>
          <p:nvPr/>
        </p:nvSpPr>
        <p:spPr bwMode="auto">
          <a:xfrm>
            <a:off x="7086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81" name="Rectangle 68"/>
          <p:cNvSpPr>
            <a:spLocks noChangeArrowheads="1"/>
          </p:cNvSpPr>
          <p:nvPr/>
        </p:nvSpPr>
        <p:spPr bwMode="auto">
          <a:xfrm>
            <a:off x="6629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G</a:t>
            </a:r>
          </a:p>
        </p:txBody>
      </p:sp>
      <p:sp>
        <p:nvSpPr>
          <p:cNvPr id="30782" name="Rectangle 69"/>
          <p:cNvSpPr>
            <a:spLocks noChangeArrowheads="1"/>
          </p:cNvSpPr>
          <p:nvPr/>
        </p:nvSpPr>
        <p:spPr bwMode="auto">
          <a:xfrm>
            <a:off x="7086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83" name="Rectangle 70"/>
          <p:cNvSpPr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f=6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52578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 bwMode="auto">
          <a:xfrm>
            <a:off x="7848600" y="3352800"/>
            <a:ext cx="11430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Closed List</a:t>
            </a: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7848600" y="4038600"/>
            <a:ext cx="11430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/>
              <a:t>Open List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57150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h=4,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  <p:sp>
        <p:nvSpPr>
          <p:cNvPr id="76" name="Content Placeholder 2"/>
          <p:cNvSpPr txBox="1">
            <a:spLocks/>
          </p:cNvSpPr>
          <p:nvPr/>
        </p:nvSpPr>
        <p:spPr bwMode="auto">
          <a:xfrm>
            <a:off x="0" y="2895600"/>
            <a:ext cx="396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1588" indent="-1588" algn="l" eaLnBrk="0" hangingPunct="0">
              <a:spcBef>
                <a:spcPct val="20000"/>
              </a:spcBef>
              <a:defRPr sz="1400" b="1">
                <a:latin typeface="Calibri" panose="020F0502020204030204" pitchFamily="34" charset="0"/>
              </a:defRPr>
            </a:lvl1pPr>
          </a:lstStyle>
          <a:p>
            <a:r>
              <a:rPr lang="en-US" dirty="0" err="1"/>
              <a:t>open_list.push</a:t>
            </a:r>
            <a:r>
              <a:rPr lang="en-US" dirty="0"/>
              <a:t>(Start State)</a:t>
            </a:r>
            <a:br>
              <a:rPr lang="en-US" dirty="0"/>
            </a:br>
            <a:r>
              <a:rPr lang="en-US" dirty="0"/>
              <a:t>while(</a:t>
            </a:r>
            <a:r>
              <a:rPr lang="en-US" dirty="0" err="1"/>
              <a:t>open_list</a:t>
            </a:r>
            <a:r>
              <a:rPr lang="en-US" dirty="0"/>
              <a:t> is not empty)</a:t>
            </a:r>
            <a:br>
              <a:rPr lang="en-US" dirty="0"/>
            </a:br>
            <a:r>
              <a:rPr lang="en-US" dirty="0"/>
              <a:t>    1. s ← remove min. f-value state from 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open_list</a:t>
            </a:r>
            <a:r>
              <a:rPr lang="en-US" dirty="0"/>
              <a:t>  (if tie in f-values, select one w/ </a:t>
            </a:r>
            <a:br>
              <a:rPr lang="en-US" dirty="0"/>
            </a:br>
            <a:r>
              <a:rPr lang="en-US" dirty="0"/>
              <a:t>        larger g-value)</a:t>
            </a:r>
            <a:br>
              <a:rPr lang="en-US" dirty="0"/>
            </a:br>
            <a:r>
              <a:rPr lang="en-US" dirty="0"/>
              <a:t>    2. Add s to closed list</a:t>
            </a:r>
            <a:br>
              <a:rPr lang="en-US" dirty="0"/>
            </a:br>
            <a:r>
              <a:rPr lang="en-US" dirty="0"/>
              <a:t>    3a. if s = goal node then </a:t>
            </a:r>
            <a:br>
              <a:rPr lang="en-US" dirty="0"/>
            </a:br>
            <a:r>
              <a:rPr lang="en-US" dirty="0"/>
              <a:t>             trace path back to start; STOP!</a:t>
            </a:r>
            <a:br>
              <a:rPr lang="en-US" dirty="0"/>
            </a:br>
            <a:r>
              <a:rPr lang="en-US" dirty="0"/>
              <a:t>    3b. else</a:t>
            </a:r>
            <a:br>
              <a:rPr lang="en-US" dirty="0"/>
            </a:br>
            <a:r>
              <a:rPr lang="en-US" dirty="0"/>
              <a:t>           Generate successors/neighbors of s, </a:t>
            </a:r>
            <a:br>
              <a:rPr lang="en-US" dirty="0"/>
            </a:br>
            <a:r>
              <a:rPr lang="en-US" dirty="0"/>
              <a:t>           compute their f-values, and add them to 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open_list</a:t>
            </a:r>
            <a:r>
              <a:rPr lang="en-US" dirty="0"/>
              <a:t> if they are not in the </a:t>
            </a:r>
            <a:r>
              <a:rPr lang="en-US" dirty="0" err="1"/>
              <a:t>closed_list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 (so we don’t re-explore), or if they are</a:t>
            </a:r>
            <a:br>
              <a:rPr lang="en-US" dirty="0"/>
            </a:br>
            <a:r>
              <a:rPr lang="en-US" dirty="0"/>
              <a:t>           already in the open list, update them if </a:t>
            </a:r>
            <a:br>
              <a:rPr lang="en-US" dirty="0"/>
            </a:br>
            <a:r>
              <a:rPr lang="en-US" dirty="0"/>
              <a:t>           they have a smaller f value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46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Path-Planning w/ A* Algorithm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/>
              <a:t>Find optimal path from S to G using A*</a:t>
            </a:r>
          </a:p>
          <a:p>
            <a:pPr lvl="1"/>
            <a:r>
              <a:rPr lang="en-US" dirty="0"/>
              <a:t>Use heuristic of Manhattan (x-/y-) distance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886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1" name="Rectangle 9"/>
          <p:cNvSpPr>
            <a:spLocks noChangeArrowheads="1"/>
          </p:cNvSpPr>
          <p:nvPr/>
        </p:nvSpPr>
        <p:spPr bwMode="auto">
          <a:xfrm>
            <a:off x="3886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2" name="Rectangle 10"/>
          <p:cNvSpPr>
            <a:spLocks noChangeArrowheads="1"/>
          </p:cNvSpPr>
          <p:nvPr/>
        </p:nvSpPr>
        <p:spPr bwMode="auto">
          <a:xfrm>
            <a:off x="4343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3" name="Rectangle 11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4" name="Rectangle 12"/>
          <p:cNvSpPr>
            <a:spLocks noChangeArrowheads="1"/>
          </p:cNvSpPr>
          <p:nvPr/>
        </p:nvSpPr>
        <p:spPr bwMode="auto">
          <a:xfrm>
            <a:off x="3886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5" name="Rectangle 13"/>
          <p:cNvSpPr>
            <a:spLocks noChangeArrowheads="1"/>
          </p:cNvSpPr>
          <p:nvPr/>
        </p:nvSpPr>
        <p:spPr bwMode="auto">
          <a:xfrm>
            <a:off x="4343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6" name="Rectangle 14"/>
          <p:cNvSpPr>
            <a:spLocks noChangeArrowheads="1"/>
          </p:cNvSpPr>
          <p:nvPr/>
        </p:nvSpPr>
        <p:spPr bwMode="auto">
          <a:xfrm>
            <a:off x="4800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31758" name="Rectangle 17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9" name="Rectangle 18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0" name="Rectangle 19"/>
          <p:cNvSpPr>
            <a:spLocks noChangeArrowheads="1"/>
          </p:cNvSpPr>
          <p:nvPr/>
        </p:nvSpPr>
        <p:spPr bwMode="auto">
          <a:xfrm>
            <a:off x="57150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1" name="Rectangle 20"/>
          <p:cNvSpPr>
            <a:spLocks noChangeArrowheads="1"/>
          </p:cNvSpPr>
          <p:nvPr/>
        </p:nvSpPr>
        <p:spPr bwMode="auto">
          <a:xfrm>
            <a:off x="6172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2" name="Rectangle 21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3" name="Rectangle 22"/>
          <p:cNvSpPr>
            <a:spLocks noChangeArrowheads="1"/>
          </p:cNvSpPr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4" name="Rectangle 23"/>
          <p:cNvSpPr>
            <a:spLocks noChangeArrowheads="1"/>
          </p:cNvSpPr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5" name="Rectangle 24"/>
          <p:cNvSpPr>
            <a:spLocks noChangeArrowheads="1"/>
          </p:cNvSpPr>
          <p:nvPr/>
        </p:nvSpPr>
        <p:spPr bwMode="auto">
          <a:xfrm>
            <a:off x="38862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6" name="Rectangle 25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7" name="Rectangle 26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8" name="Rectangle 27"/>
          <p:cNvSpPr>
            <a:spLocks noChangeArrowheads="1"/>
          </p:cNvSpPr>
          <p:nvPr/>
        </p:nvSpPr>
        <p:spPr bwMode="auto">
          <a:xfrm>
            <a:off x="38862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9" name="Rectangle 28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0" name="Rectangle 30"/>
          <p:cNvSpPr>
            <a:spLocks noChangeArrowheads="1"/>
          </p:cNvSpPr>
          <p:nvPr/>
        </p:nvSpPr>
        <p:spPr bwMode="auto">
          <a:xfrm>
            <a:off x="38862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1" name="Rectangle 31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2" name="Rectangle 32"/>
          <p:cNvSpPr>
            <a:spLocks noChangeArrowheads="1"/>
          </p:cNvSpPr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3" name="Rectangle 33"/>
          <p:cNvSpPr>
            <a:spLocks noChangeArrowheads="1"/>
          </p:cNvSpPr>
          <p:nvPr/>
        </p:nvSpPr>
        <p:spPr bwMode="auto">
          <a:xfrm>
            <a:off x="52578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4" name="Rectangle 34"/>
          <p:cNvSpPr>
            <a:spLocks noChangeArrowheads="1"/>
          </p:cNvSpPr>
          <p:nvPr/>
        </p:nvSpPr>
        <p:spPr bwMode="auto">
          <a:xfrm>
            <a:off x="57150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5" name="Rectangle 35"/>
          <p:cNvSpPr>
            <a:spLocks noChangeArrowheads="1"/>
          </p:cNvSpPr>
          <p:nvPr/>
        </p:nvSpPr>
        <p:spPr bwMode="auto">
          <a:xfrm>
            <a:off x="61722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6" name="Rectangle 36"/>
          <p:cNvSpPr>
            <a:spLocks noChangeArrowheads="1"/>
          </p:cNvSpPr>
          <p:nvPr/>
        </p:nvSpPr>
        <p:spPr bwMode="auto">
          <a:xfrm>
            <a:off x="52578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S</a:t>
            </a:r>
          </a:p>
        </p:txBody>
      </p:sp>
      <p:sp>
        <p:nvSpPr>
          <p:cNvPr id="31777" name="Rectangle 38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8" name="Rectangle 41"/>
          <p:cNvSpPr>
            <a:spLocks noChangeArrowheads="1"/>
          </p:cNvSpPr>
          <p:nvPr/>
        </p:nvSpPr>
        <p:spPr bwMode="auto">
          <a:xfrm>
            <a:off x="6172200" y="47244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9" name="Rectangle 42"/>
          <p:cNvSpPr>
            <a:spLocks noChangeArrowheads="1"/>
          </p:cNvSpPr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80" name="Rectangle 43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81" name="Rectangle 44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82" name="Rectangle 45"/>
          <p:cNvSpPr>
            <a:spLocks noChangeArrowheads="1"/>
          </p:cNvSpPr>
          <p:nvPr/>
        </p:nvSpPr>
        <p:spPr bwMode="auto">
          <a:xfrm>
            <a:off x="7086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83" name="Rectangle 46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84" name="Rectangle 47"/>
          <p:cNvSpPr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85" name="Rectangle 48"/>
          <p:cNvSpPr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86" name="Rectangle 49"/>
          <p:cNvSpPr>
            <a:spLocks noChangeArrowheads="1"/>
          </p:cNvSpPr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87" name="Rectangle 50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88" name="Rectangle 51"/>
          <p:cNvSpPr>
            <a:spLocks noChangeArrowheads="1"/>
          </p:cNvSpPr>
          <p:nvPr/>
        </p:nvSpPr>
        <p:spPr bwMode="auto">
          <a:xfrm>
            <a:off x="70866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89" name="Rectangle 52"/>
          <p:cNvSpPr>
            <a:spLocks noChangeArrowheads="1"/>
          </p:cNvSpPr>
          <p:nvPr/>
        </p:nvSpPr>
        <p:spPr bwMode="auto">
          <a:xfrm>
            <a:off x="6629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90" name="Rectangle 53"/>
          <p:cNvSpPr>
            <a:spLocks noChangeArrowheads="1"/>
          </p:cNvSpPr>
          <p:nvPr/>
        </p:nvSpPr>
        <p:spPr bwMode="auto">
          <a:xfrm>
            <a:off x="7086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91" name="Rectangle 54"/>
          <p:cNvSpPr>
            <a:spLocks noChangeArrowheads="1"/>
          </p:cNvSpPr>
          <p:nvPr/>
        </p:nvSpPr>
        <p:spPr bwMode="auto">
          <a:xfrm>
            <a:off x="3886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92" name="Rectangle 55"/>
          <p:cNvSpPr>
            <a:spLocks noChangeArrowheads="1"/>
          </p:cNvSpPr>
          <p:nvPr/>
        </p:nvSpPr>
        <p:spPr bwMode="auto">
          <a:xfrm>
            <a:off x="4343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93" name="Rectangle 56"/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94" name="Rectangle 57"/>
          <p:cNvSpPr>
            <a:spLocks noChangeArrowheads="1"/>
          </p:cNvSpPr>
          <p:nvPr/>
        </p:nvSpPr>
        <p:spPr bwMode="auto">
          <a:xfrm>
            <a:off x="3886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95" name="Rectangle 58"/>
          <p:cNvSpPr>
            <a:spLocks noChangeArrowheads="1"/>
          </p:cNvSpPr>
          <p:nvPr/>
        </p:nvSpPr>
        <p:spPr bwMode="auto">
          <a:xfrm>
            <a:off x="4343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96" name="Rectangle 59"/>
          <p:cNvSpPr>
            <a:spLocks noChangeArrowheads="1"/>
          </p:cNvSpPr>
          <p:nvPr/>
        </p:nvSpPr>
        <p:spPr bwMode="auto">
          <a:xfrm>
            <a:off x="4800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97" name="Rectangle 60"/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98" name="Rectangle 61"/>
          <p:cNvSpPr>
            <a:spLocks noChangeArrowheads="1"/>
          </p:cNvSpPr>
          <p:nvPr/>
        </p:nvSpPr>
        <p:spPr bwMode="auto">
          <a:xfrm>
            <a:off x="57150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99" name="Rectangle 62"/>
          <p:cNvSpPr>
            <a:spLocks noChangeArrowheads="1"/>
          </p:cNvSpPr>
          <p:nvPr/>
        </p:nvSpPr>
        <p:spPr bwMode="auto">
          <a:xfrm>
            <a:off x="6172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800" name="Rectangle 63"/>
          <p:cNvSpPr>
            <a:spLocks noChangeArrowheads="1"/>
          </p:cNvSpPr>
          <p:nvPr/>
        </p:nvSpPr>
        <p:spPr bwMode="auto">
          <a:xfrm>
            <a:off x="52578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801" name="Rectangle 64"/>
          <p:cNvSpPr>
            <a:spLocks noChangeArrowheads="1"/>
          </p:cNvSpPr>
          <p:nvPr/>
        </p:nvSpPr>
        <p:spPr bwMode="auto">
          <a:xfrm>
            <a:off x="57150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802" name="Rectangle 65"/>
          <p:cNvSpPr>
            <a:spLocks noChangeArrowheads="1"/>
          </p:cNvSpPr>
          <p:nvPr/>
        </p:nvSpPr>
        <p:spPr bwMode="auto">
          <a:xfrm>
            <a:off x="6172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803" name="Rectangle 66"/>
          <p:cNvSpPr>
            <a:spLocks noChangeArrowheads="1"/>
          </p:cNvSpPr>
          <p:nvPr/>
        </p:nvSpPr>
        <p:spPr bwMode="auto">
          <a:xfrm>
            <a:off x="6629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804" name="Rectangle 67"/>
          <p:cNvSpPr>
            <a:spLocks noChangeArrowheads="1"/>
          </p:cNvSpPr>
          <p:nvPr/>
        </p:nvSpPr>
        <p:spPr bwMode="auto">
          <a:xfrm>
            <a:off x="7086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805" name="Rectangle 68"/>
          <p:cNvSpPr>
            <a:spLocks noChangeArrowheads="1"/>
          </p:cNvSpPr>
          <p:nvPr/>
        </p:nvSpPr>
        <p:spPr bwMode="auto">
          <a:xfrm>
            <a:off x="6629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G</a:t>
            </a:r>
          </a:p>
        </p:txBody>
      </p:sp>
      <p:sp>
        <p:nvSpPr>
          <p:cNvPr id="31806" name="Rectangle 69"/>
          <p:cNvSpPr>
            <a:spLocks noChangeArrowheads="1"/>
          </p:cNvSpPr>
          <p:nvPr/>
        </p:nvSpPr>
        <p:spPr bwMode="auto">
          <a:xfrm>
            <a:off x="7086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807" name="Rectangle 70"/>
          <p:cNvSpPr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f=6</a:t>
            </a:r>
          </a:p>
        </p:txBody>
      </p:sp>
      <p:sp>
        <p:nvSpPr>
          <p:cNvPr id="32832" name="Rectangle 71"/>
          <p:cNvSpPr>
            <a:spLocks noChangeArrowheads="1"/>
          </p:cNvSpPr>
          <p:nvPr/>
        </p:nvSpPr>
        <p:spPr bwMode="auto">
          <a:xfrm>
            <a:off x="52578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 bwMode="auto">
          <a:xfrm>
            <a:off x="7848600" y="3352800"/>
            <a:ext cx="11430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Closed List</a:t>
            </a: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7848600" y="4038600"/>
            <a:ext cx="11430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/>
              <a:t>Open List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31813" name="Rectangle 77"/>
          <p:cNvSpPr>
            <a:spLocks noChangeArrowheads="1"/>
          </p:cNvSpPr>
          <p:nvPr/>
        </p:nvSpPr>
        <p:spPr bwMode="auto">
          <a:xfrm>
            <a:off x="57150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h=4,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  <p:sp>
        <p:nvSpPr>
          <p:cNvPr id="72" name="Content Placeholder 2"/>
          <p:cNvSpPr txBox="1">
            <a:spLocks/>
          </p:cNvSpPr>
          <p:nvPr/>
        </p:nvSpPr>
        <p:spPr bwMode="auto">
          <a:xfrm>
            <a:off x="0" y="2895600"/>
            <a:ext cx="396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1588" indent="-1588" algn="l" eaLnBrk="0" hangingPunct="0">
              <a:spcBef>
                <a:spcPct val="20000"/>
              </a:spcBef>
              <a:defRPr sz="1400" b="1">
                <a:latin typeface="Calibri" panose="020F0502020204030204" pitchFamily="34" charset="0"/>
              </a:defRPr>
            </a:lvl1pPr>
          </a:lstStyle>
          <a:p>
            <a:r>
              <a:rPr lang="en-US" dirty="0" err="1"/>
              <a:t>open_list.push</a:t>
            </a:r>
            <a:r>
              <a:rPr lang="en-US" dirty="0"/>
              <a:t>(Start State)</a:t>
            </a:r>
            <a:br>
              <a:rPr lang="en-US" dirty="0"/>
            </a:br>
            <a:r>
              <a:rPr lang="en-US" dirty="0"/>
              <a:t>while(</a:t>
            </a:r>
            <a:r>
              <a:rPr lang="en-US" dirty="0" err="1"/>
              <a:t>open_list</a:t>
            </a:r>
            <a:r>
              <a:rPr lang="en-US" dirty="0"/>
              <a:t> is not empty)</a:t>
            </a:r>
            <a:br>
              <a:rPr lang="en-US" dirty="0"/>
            </a:br>
            <a:r>
              <a:rPr lang="en-US" dirty="0"/>
              <a:t>    1. s ← remove min. f-value state from 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open_list</a:t>
            </a:r>
            <a:r>
              <a:rPr lang="en-US" dirty="0"/>
              <a:t>  (if tie in f-values, select one w/ </a:t>
            </a:r>
            <a:br>
              <a:rPr lang="en-US" dirty="0"/>
            </a:br>
            <a:r>
              <a:rPr lang="en-US" dirty="0"/>
              <a:t>        larger g-value)</a:t>
            </a:r>
            <a:br>
              <a:rPr lang="en-US" dirty="0"/>
            </a:br>
            <a:r>
              <a:rPr lang="en-US" dirty="0"/>
              <a:t>    2. Add s to closed list</a:t>
            </a:r>
            <a:br>
              <a:rPr lang="en-US" dirty="0"/>
            </a:br>
            <a:r>
              <a:rPr lang="en-US" dirty="0"/>
              <a:t>    3a. if s = goal node then </a:t>
            </a:r>
            <a:br>
              <a:rPr lang="en-US" dirty="0"/>
            </a:br>
            <a:r>
              <a:rPr lang="en-US" dirty="0"/>
              <a:t>             trace path back to start; STOP!</a:t>
            </a:r>
            <a:br>
              <a:rPr lang="en-US" dirty="0"/>
            </a:br>
            <a:r>
              <a:rPr lang="en-US" dirty="0"/>
              <a:t>    3b. else</a:t>
            </a:r>
            <a:br>
              <a:rPr lang="en-US" dirty="0"/>
            </a:br>
            <a:r>
              <a:rPr lang="en-US" dirty="0"/>
              <a:t>           Generate successors/neighbors of s, </a:t>
            </a:r>
            <a:br>
              <a:rPr lang="en-US" dirty="0"/>
            </a:br>
            <a:r>
              <a:rPr lang="en-US" dirty="0"/>
              <a:t>           compute their f-values, and add them to 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open_list</a:t>
            </a:r>
            <a:r>
              <a:rPr lang="en-US" dirty="0"/>
              <a:t> if they are not in the </a:t>
            </a:r>
            <a:r>
              <a:rPr lang="en-US" dirty="0" err="1"/>
              <a:t>closed_list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 (so we don’t re-explore), or if they are</a:t>
            </a:r>
            <a:br>
              <a:rPr lang="en-US" dirty="0"/>
            </a:br>
            <a:r>
              <a:rPr lang="en-US" dirty="0"/>
              <a:t>           already in the open list, update them if </a:t>
            </a:r>
            <a:br>
              <a:rPr lang="en-US" dirty="0"/>
            </a:br>
            <a:r>
              <a:rPr lang="en-US" dirty="0"/>
              <a:t>           they have a smaller f value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14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Path-Planning w/ A* Algorithm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/>
              <a:t>Find optimal path from S to G using A*</a:t>
            </a:r>
          </a:p>
          <a:p>
            <a:pPr lvl="1"/>
            <a:r>
              <a:rPr lang="en-US" dirty="0"/>
              <a:t>Use heuristic of Manhattan (x-/y-) distance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3886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75" name="Rectangle 9"/>
          <p:cNvSpPr>
            <a:spLocks noChangeArrowheads="1"/>
          </p:cNvSpPr>
          <p:nvPr/>
        </p:nvSpPr>
        <p:spPr bwMode="auto">
          <a:xfrm>
            <a:off x="3886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76" name="Rectangle 10"/>
          <p:cNvSpPr>
            <a:spLocks noChangeArrowheads="1"/>
          </p:cNvSpPr>
          <p:nvPr/>
        </p:nvSpPr>
        <p:spPr bwMode="auto">
          <a:xfrm>
            <a:off x="4343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77" name="Rectangle 11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78" name="Rectangle 12"/>
          <p:cNvSpPr>
            <a:spLocks noChangeArrowheads="1"/>
          </p:cNvSpPr>
          <p:nvPr/>
        </p:nvSpPr>
        <p:spPr bwMode="auto">
          <a:xfrm>
            <a:off x="3886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79" name="Rectangle 13"/>
          <p:cNvSpPr>
            <a:spLocks noChangeArrowheads="1"/>
          </p:cNvSpPr>
          <p:nvPr/>
        </p:nvSpPr>
        <p:spPr bwMode="auto">
          <a:xfrm>
            <a:off x="4343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80" name="Rectangle 14"/>
          <p:cNvSpPr>
            <a:spLocks noChangeArrowheads="1"/>
          </p:cNvSpPr>
          <p:nvPr/>
        </p:nvSpPr>
        <p:spPr bwMode="auto">
          <a:xfrm>
            <a:off x="4800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32782" name="Rectangle 17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83" name="Rectangle 18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84" name="Rectangle 19"/>
          <p:cNvSpPr>
            <a:spLocks noChangeArrowheads="1"/>
          </p:cNvSpPr>
          <p:nvPr/>
        </p:nvSpPr>
        <p:spPr bwMode="auto">
          <a:xfrm>
            <a:off x="57150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85" name="Rectangle 20"/>
          <p:cNvSpPr>
            <a:spLocks noChangeArrowheads="1"/>
          </p:cNvSpPr>
          <p:nvPr/>
        </p:nvSpPr>
        <p:spPr bwMode="auto">
          <a:xfrm>
            <a:off x="6172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86" name="Rectangle 21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87" name="Rectangle 22"/>
          <p:cNvSpPr>
            <a:spLocks noChangeArrowheads="1"/>
          </p:cNvSpPr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88" name="Rectangle 23"/>
          <p:cNvSpPr>
            <a:spLocks noChangeArrowheads="1"/>
          </p:cNvSpPr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89" name="Rectangle 24"/>
          <p:cNvSpPr>
            <a:spLocks noChangeArrowheads="1"/>
          </p:cNvSpPr>
          <p:nvPr/>
        </p:nvSpPr>
        <p:spPr bwMode="auto">
          <a:xfrm>
            <a:off x="38862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90" name="Rectangle 25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91" name="Rectangle 26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92" name="Rectangle 27"/>
          <p:cNvSpPr>
            <a:spLocks noChangeArrowheads="1"/>
          </p:cNvSpPr>
          <p:nvPr/>
        </p:nvSpPr>
        <p:spPr bwMode="auto">
          <a:xfrm>
            <a:off x="38862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93" name="Rectangle 28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94" name="Rectangle 30"/>
          <p:cNvSpPr>
            <a:spLocks noChangeArrowheads="1"/>
          </p:cNvSpPr>
          <p:nvPr/>
        </p:nvSpPr>
        <p:spPr bwMode="auto">
          <a:xfrm>
            <a:off x="38862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95" name="Rectangle 31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96" name="Rectangle 32"/>
          <p:cNvSpPr>
            <a:spLocks noChangeArrowheads="1"/>
          </p:cNvSpPr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97" name="Rectangle 33"/>
          <p:cNvSpPr>
            <a:spLocks noChangeArrowheads="1"/>
          </p:cNvSpPr>
          <p:nvPr/>
        </p:nvSpPr>
        <p:spPr bwMode="auto">
          <a:xfrm>
            <a:off x="52578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98" name="Rectangle 34"/>
          <p:cNvSpPr>
            <a:spLocks noChangeArrowheads="1"/>
          </p:cNvSpPr>
          <p:nvPr/>
        </p:nvSpPr>
        <p:spPr bwMode="auto">
          <a:xfrm>
            <a:off x="57150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99" name="Rectangle 35"/>
          <p:cNvSpPr>
            <a:spLocks noChangeArrowheads="1"/>
          </p:cNvSpPr>
          <p:nvPr/>
        </p:nvSpPr>
        <p:spPr bwMode="auto">
          <a:xfrm>
            <a:off x="61722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00" name="Rectangle 36"/>
          <p:cNvSpPr>
            <a:spLocks noChangeArrowheads="1"/>
          </p:cNvSpPr>
          <p:nvPr/>
        </p:nvSpPr>
        <p:spPr bwMode="auto">
          <a:xfrm>
            <a:off x="52578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S</a:t>
            </a:r>
          </a:p>
        </p:txBody>
      </p:sp>
      <p:sp>
        <p:nvSpPr>
          <p:cNvPr id="32801" name="Rectangle 38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02" name="Rectangle 41"/>
          <p:cNvSpPr>
            <a:spLocks noChangeArrowheads="1"/>
          </p:cNvSpPr>
          <p:nvPr/>
        </p:nvSpPr>
        <p:spPr bwMode="auto">
          <a:xfrm>
            <a:off x="6172200" y="47244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03" name="Rectangle 42"/>
          <p:cNvSpPr>
            <a:spLocks noChangeArrowheads="1"/>
          </p:cNvSpPr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04" name="Rectangle 43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05" name="Rectangle 44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06" name="Rectangle 45"/>
          <p:cNvSpPr>
            <a:spLocks noChangeArrowheads="1"/>
          </p:cNvSpPr>
          <p:nvPr/>
        </p:nvSpPr>
        <p:spPr bwMode="auto">
          <a:xfrm>
            <a:off x="7086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07" name="Rectangle 46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08" name="Rectangle 47"/>
          <p:cNvSpPr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09" name="Rectangle 48"/>
          <p:cNvSpPr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10" name="Rectangle 49"/>
          <p:cNvSpPr>
            <a:spLocks noChangeArrowheads="1"/>
          </p:cNvSpPr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11" name="Rectangle 50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12" name="Rectangle 51"/>
          <p:cNvSpPr>
            <a:spLocks noChangeArrowheads="1"/>
          </p:cNvSpPr>
          <p:nvPr/>
        </p:nvSpPr>
        <p:spPr bwMode="auto">
          <a:xfrm>
            <a:off x="70866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13" name="Rectangle 52"/>
          <p:cNvSpPr>
            <a:spLocks noChangeArrowheads="1"/>
          </p:cNvSpPr>
          <p:nvPr/>
        </p:nvSpPr>
        <p:spPr bwMode="auto">
          <a:xfrm>
            <a:off x="6629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14" name="Rectangle 53"/>
          <p:cNvSpPr>
            <a:spLocks noChangeArrowheads="1"/>
          </p:cNvSpPr>
          <p:nvPr/>
        </p:nvSpPr>
        <p:spPr bwMode="auto">
          <a:xfrm>
            <a:off x="7086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15" name="Rectangle 54"/>
          <p:cNvSpPr>
            <a:spLocks noChangeArrowheads="1"/>
          </p:cNvSpPr>
          <p:nvPr/>
        </p:nvSpPr>
        <p:spPr bwMode="auto">
          <a:xfrm>
            <a:off x="3886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16" name="Rectangle 55"/>
          <p:cNvSpPr>
            <a:spLocks noChangeArrowheads="1"/>
          </p:cNvSpPr>
          <p:nvPr/>
        </p:nvSpPr>
        <p:spPr bwMode="auto">
          <a:xfrm>
            <a:off x="4343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17" name="Rectangle 56"/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18" name="Rectangle 57"/>
          <p:cNvSpPr>
            <a:spLocks noChangeArrowheads="1"/>
          </p:cNvSpPr>
          <p:nvPr/>
        </p:nvSpPr>
        <p:spPr bwMode="auto">
          <a:xfrm>
            <a:off x="3886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19" name="Rectangle 58"/>
          <p:cNvSpPr>
            <a:spLocks noChangeArrowheads="1"/>
          </p:cNvSpPr>
          <p:nvPr/>
        </p:nvSpPr>
        <p:spPr bwMode="auto">
          <a:xfrm>
            <a:off x="4343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20" name="Rectangle 59"/>
          <p:cNvSpPr>
            <a:spLocks noChangeArrowheads="1"/>
          </p:cNvSpPr>
          <p:nvPr/>
        </p:nvSpPr>
        <p:spPr bwMode="auto">
          <a:xfrm>
            <a:off x="4800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21" name="Rectangle 60"/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22" name="Rectangle 61"/>
          <p:cNvSpPr>
            <a:spLocks noChangeArrowheads="1"/>
          </p:cNvSpPr>
          <p:nvPr/>
        </p:nvSpPr>
        <p:spPr bwMode="auto">
          <a:xfrm>
            <a:off x="57150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23" name="Rectangle 62"/>
          <p:cNvSpPr>
            <a:spLocks noChangeArrowheads="1"/>
          </p:cNvSpPr>
          <p:nvPr/>
        </p:nvSpPr>
        <p:spPr bwMode="auto">
          <a:xfrm>
            <a:off x="6172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24" name="Rectangle 63"/>
          <p:cNvSpPr>
            <a:spLocks noChangeArrowheads="1"/>
          </p:cNvSpPr>
          <p:nvPr/>
        </p:nvSpPr>
        <p:spPr bwMode="auto">
          <a:xfrm>
            <a:off x="52578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25" name="Rectangle 64"/>
          <p:cNvSpPr>
            <a:spLocks noChangeArrowheads="1"/>
          </p:cNvSpPr>
          <p:nvPr/>
        </p:nvSpPr>
        <p:spPr bwMode="auto">
          <a:xfrm>
            <a:off x="57150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26" name="Rectangle 65"/>
          <p:cNvSpPr>
            <a:spLocks noChangeArrowheads="1"/>
          </p:cNvSpPr>
          <p:nvPr/>
        </p:nvSpPr>
        <p:spPr bwMode="auto">
          <a:xfrm>
            <a:off x="6172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27" name="Rectangle 66"/>
          <p:cNvSpPr>
            <a:spLocks noChangeArrowheads="1"/>
          </p:cNvSpPr>
          <p:nvPr/>
        </p:nvSpPr>
        <p:spPr bwMode="auto">
          <a:xfrm>
            <a:off x="6629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28" name="Rectangle 67"/>
          <p:cNvSpPr>
            <a:spLocks noChangeArrowheads="1"/>
          </p:cNvSpPr>
          <p:nvPr/>
        </p:nvSpPr>
        <p:spPr bwMode="auto">
          <a:xfrm>
            <a:off x="7086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29" name="Rectangle 68"/>
          <p:cNvSpPr>
            <a:spLocks noChangeArrowheads="1"/>
          </p:cNvSpPr>
          <p:nvPr/>
        </p:nvSpPr>
        <p:spPr bwMode="auto">
          <a:xfrm>
            <a:off x="6629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G</a:t>
            </a:r>
          </a:p>
        </p:txBody>
      </p:sp>
      <p:sp>
        <p:nvSpPr>
          <p:cNvPr id="32830" name="Rectangle 69"/>
          <p:cNvSpPr>
            <a:spLocks noChangeArrowheads="1"/>
          </p:cNvSpPr>
          <p:nvPr/>
        </p:nvSpPr>
        <p:spPr bwMode="auto">
          <a:xfrm>
            <a:off x="7086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831" name="Rectangle 70"/>
          <p:cNvSpPr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f=6</a:t>
            </a:r>
          </a:p>
        </p:txBody>
      </p:sp>
      <p:sp>
        <p:nvSpPr>
          <p:cNvPr id="32832" name="Rectangle 71"/>
          <p:cNvSpPr>
            <a:spLocks noChangeArrowheads="1"/>
          </p:cNvSpPr>
          <p:nvPr/>
        </p:nvSpPr>
        <p:spPr bwMode="auto">
          <a:xfrm>
            <a:off x="52578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 bwMode="auto">
          <a:xfrm>
            <a:off x="7848600" y="3352800"/>
            <a:ext cx="11430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Closed List</a:t>
            </a: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7848600" y="4038600"/>
            <a:ext cx="11430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/>
              <a:t>Open List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32837" name="Rectangle 77"/>
          <p:cNvSpPr>
            <a:spLocks noChangeArrowheads="1"/>
          </p:cNvSpPr>
          <p:nvPr/>
        </p:nvSpPr>
        <p:spPr bwMode="auto">
          <a:xfrm>
            <a:off x="57150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h=4,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  <p:sp>
        <p:nvSpPr>
          <p:cNvPr id="32838" name="Rectangle 71"/>
          <p:cNvSpPr>
            <a:spLocks noChangeArrowheads="1"/>
          </p:cNvSpPr>
          <p:nvPr/>
        </p:nvSpPr>
        <p:spPr bwMode="auto">
          <a:xfrm>
            <a:off x="52578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f=6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76" name="Content Placeholder 2"/>
          <p:cNvSpPr txBox="1">
            <a:spLocks/>
          </p:cNvSpPr>
          <p:nvPr/>
        </p:nvSpPr>
        <p:spPr bwMode="auto">
          <a:xfrm>
            <a:off x="0" y="2895600"/>
            <a:ext cx="396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1588" indent="-1588" algn="l" eaLnBrk="0" hangingPunct="0">
              <a:spcBef>
                <a:spcPct val="20000"/>
              </a:spcBef>
              <a:defRPr sz="1400" b="1">
                <a:latin typeface="Calibri" panose="020F0502020204030204" pitchFamily="34" charset="0"/>
              </a:defRPr>
            </a:lvl1pPr>
          </a:lstStyle>
          <a:p>
            <a:r>
              <a:rPr lang="en-US" dirty="0" err="1"/>
              <a:t>open_list.push</a:t>
            </a:r>
            <a:r>
              <a:rPr lang="en-US" dirty="0"/>
              <a:t>(Start State)</a:t>
            </a:r>
            <a:br>
              <a:rPr lang="en-US" dirty="0"/>
            </a:br>
            <a:r>
              <a:rPr lang="en-US" dirty="0"/>
              <a:t>while(</a:t>
            </a:r>
            <a:r>
              <a:rPr lang="en-US" dirty="0" err="1"/>
              <a:t>open_list</a:t>
            </a:r>
            <a:r>
              <a:rPr lang="en-US" dirty="0"/>
              <a:t> is not empty)</a:t>
            </a:r>
            <a:br>
              <a:rPr lang="en-US" dirty="0"/>
            </a:br>
            <a:r>
              <a:rPr lang="en-US" dirty="0"/>
              <a:t>    1. s ← remove min. f-value state from 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open_list</a:t>
            </a:r>
            <a:r>
              <a:rPr lang="en-US" dirty="0"/>
              <a:t>  (if tie in f-values, select one w/ </a:t>
            </a:r>
            <a:br>
              <a:rPr lang="en-US" dirty="0"/>
            </a:br>
            <a:r>
              <a:rPr lang="en-US" dirty="0"/>
              <a:t>        larger g-value)</a:t>
            </a:r>
            <a:br>
              <a:rPr lang="en-US" dirty="0"/>
            </a:br>
            <a:r>
              <a:rPr lang="en-US" dirty="0"/>
              <a:t>    2. Add s to closed list</a:t>
            </a:r>
            <a:br>
              <a:rPr lang="en-US" dirty="0"/>
            </a:br>
            <a:r>
              <a:rPr lang="en-US" dirty="0"/>
              <a:t>    3a. if s = goal node then </a:t>
            </a:r>
            <a:br>
              <a:rPr lang="en-US" dirty="0"/>
            </a:br>
            <a:r>
              <a:rPr lang="en-US" dirty="0"/>
              <a:t>             trace path back to start; STOP!</a:t>
            </a:r>
            <a:br>
              <a:rPr lang="en-US" dirty="0"/>
            </a:br>
            <a:r>
              <a:rPr lang="en-US" dirty="0"/>
              <a:t>    3b. else</a:t>
            </a:r>
            <a:br>
              <a:rPr lang="en-US" dirty="0"/>
            </a:br>
            <a:r>
              <a:rPr lang="en-US" dirty="0"/>
              <a:t>           Generate successors/neighbors of s, </a:t>
            </a:r>
            <a:br>
              <a:rPr lang="en-US" dirty="0"/>
            </a:br>
            <a:r>
              <a:rPr lang="en-US" dirty="0"/>
              <a:t>           compute their f-values, and add them to 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open_list</a:t>
            </a:r>
            <a:r>
              <a:rPr lang="en-US" dirty="0"/>
              <a:t> if they are not in the </a:t>
            </a:r>
            <a:r>
              <a:rPr lang="en-US" dirty="0" err="1"/>
              <a:t>closed_list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 (so we don’t re-explore), or if they are</a:t>
            </a:r>
            <a:br>
              <a:rPr lang="en-US" dirty="0"/>
            </a:br>
            <a:r>
              <a:rPr lang="en-US" dirty="0"/>
              <a:t>           already in the open list, update them if </a:t>
            </a:r>
            <a:br>
              <a:rPr lang="en-US" dirty="0"/>
            </a:br>
            <a:r>
              <a:rPr lang="en-US" dirty="0"/>
              <a:t>           they have a smaller f value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65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Path-Planning w/ A* Algorithm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r>
              <a:rPr lang="en-US" dirty="0"/>
              <a:t>Find optimal path from S to G using A*</a:t>
            </a:r>
          </a:p>
          <a:p>
            <a:pPr lvl="1"/>
            <a:r>
              <a:rPr lang="en-US" dirty="0"/>
              <a:t>Use heuristic of Manhattan (x-/y-) distance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3886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9" name="Rectangle 9"/>
          <p:cNvSpPr>
            <a:spLocks noChangeArrowheads="1"/>
          </p:cNvSpPr>
          <p:nvPr/>
        </p:nvSpPr>
        <p:spPr bwMode="auto">
          <a:xfrm>
            <a:off x="3886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0" name="Rectangle 10"/>
          <p:cNvSpPr>
            <a:spLocks noChangeArrowheads="1"/>
          </p:cNvSpPr>
          <p:nvPr/>
        </p:nvSpPr>
        <p:spPr bwMode="auto">
          <a:xfrm>
            <a:off x="4343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1" name="Rectangle 11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2" name="Rectangle 12"/>
          <p:cNvSpPr>
            <a:spLocks noChangeArrowheads="1"/>
          </p:cNvSpPr>
          <p:nvPr/>
        </p:nvSpPr>
        <p:spPr bwMode="auto">
          <a:xfrm>
            <a:off x="3886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3" name="Rectangle 13"/>
          <p:cNvSpPr>
            <a:spLocks noChangeArrowheads="1"/>
          </p:cNvSpPr>
          <p:nvPr/>
        </p:nvSpPr>
        <p:spPr bwMode="auto">
          <a:xfrm>
            <a:off x="4343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4" name="Rectangle 14"/>
          <p:cNvSpPr>
            <a:spLocks noChangeArrowheads="1"/>
          </p:cNvSpPr>
          <p:nvPr/>
        </p:nvSpPr>
        <p:spPr bwMode="auto">
          <a:xfrm>
            <a:off x="4800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33806" name="Rectangle 17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7" name="Rectangle 18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8" name="Rectangle 19"/>
          <p:cNvSpPr>
            <a:spLocks noChangeArrowheads="1"/>
          </p:cNvSpPr>
          <p:nvPr/>
        </p:nvSpPr>
        <p:spPr bwMode="auto">
          <a:xfrm>
            <a:off x="57150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9" name="Rectangle 20"/>
          <p:cNvSpPr>
            <a:spLocks noChangeArrowheads="1"/>
          </p:cNvSpPr>
          <p:nvPr/>
        </p:nvSpPr>
        <p:spPr bwMode="auto">
          <a:xfrm>
            <a:off x="6172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0" name="Rectangle 21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1" name="Rectangle 22"/>
          <p:cNvSpPr>
            <a:spLocks noChangeArrowheads="1"/>
          </p:cNvSpPr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2" name="Rectangle 23"/>
          <p:cNvSpPr>
            <a:spLocks noChangeArrowheads="1"/>
          </p:cNvSpPr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3" name="Rectangle 24"/>
          <p:cNvSpPr>
            <a:spLocks noChangeArrowheads="1"/>
          </p:cNvSpPr>
          <p:nvPr/>
        </p:nvSpPr>
        <p:spPr bwMode="auto">
          <a:xfrm>
            <a:off x="38862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4" name="Rectangle 25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5" name="Rectangle 26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6" name="Rectangle 27"/>
          <p:cNvSpPr>
            <a:spLocks noChangeArrowheads="1"/>
          </p:cNvSpPr>
          <p:nvPr/>
        </p:nvSpPr>
        <p:spPr bwMode="auto">
          <a:xfrm>
            <a:off x="38862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7" name="Rectangle 28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8" name="Rectangle 30"/>
          <p:cNvSpPr>
            <a:spLocks noChangeArrowheads="1"/>
          </p:cNvSpPr>
          <p:nvPr/>
        </p:nvSpPr>
        <p:spPr bwMode="auto">
          <a:xfrm>
            <a:off x="38862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9" name="Rectangle 31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0" name="Rectangle 32"/>
          <p:cNvSpPr>
            <a:spLocks noChangeArrowheads="1"/>
          </p:cNvSpPr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1" name="Rectangle 33"/>
          <p:cNvSpPr>
            <a:spLocks noChangeArrowheads="1"/>
          </p:cNvSpPr>
          <p:nvPr/>
        </p:nvSpPr>
        <p:spPr bwMode="auto">
          <a:xfrm>
            <a:off x="52578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2" name="Rectangle 34"/>
          <p:cNvSpPr>
            <a:spLocks noChangeArrowheads="1"/>
          </p:cNvSpPr>
          <p:nvPr/>
        </p:nvSpPr>
        <p:spPr bwMode="auto">
          <a:xfrm>
            <a:off x="57150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3" name="Rectangle 35"/>
          <p:cNvSpPr>
            <a:spLocks noChangeArrowheads="1"/>
          </p:cNvSpPr>
          <p:nvPr/>
        </p:nvSpPr>
        <p:spPr bwMode="auto">
          <a:xfrm>
            <a:off x="61722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4" name="Rectangle 36"/>
          <p:cNvSpPr>
            <a:spLocks noChangeArrowheads="1"/>
          </p:cNvSpPr>
          <p:nvPr/>
        </p:nvSpPr>
        <p:spPr bwMode="auto">
          <a:xfrm>
            <a:off x="52578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S</a:t>
            </a:r>
          </a:p>
        </p:txBody>
      </p:sp>
      <p:sp>
        <p:nvSpPr>
          <p:cNvPr id="33825" name="Rectangle 38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6" name="Rectangle 41"/>
          <p:cNvSpPr>
            <a:spLocks noChangeArrowheads="1"/>
          </p:cNvSpPr>
          <p:nvPr/>
        </p:nvSpPr>
        <p:spPr bwMode="auto">
          <a:xfrm>
            <a:off x="6172200" y="47244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7" name="Rectangle 42"/>
          <p:cNvSpPr>
            <a:spLocks noChangeArrowheads="1"/>
          </p:cNvSpPr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8" name="Rectangle 43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9" name="Rectangle 44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0" name="Rectangle 45"/>
          <p:cNvSpPr>
            <a:spLocks noChangeArrowheads="1"/>
          </p:cNvSpPr>
          <p:nvPr/>
        </p:nvSpPr>
        <p:spPr bwMode="auto">
          <a:xfrm>
            <a:off x="7086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1" name="Rectangle 46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2" name="Rectangle 47"/>
          <p:cNvSpPr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3" name="Rectangle 48"/>
          <p:cNvSpPr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4" name="Rectangle 49"/>
          <p:cNvSpPr>
            <a:spLocks noChangeArrowheads="1"/>
          </p:cNvSpPr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5" name="Rectangle 50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6" name="Rectangle 51"/>
          <p:cNvSpPr>
            <a:spLocks noChangeArrowheads="1"/>
          </p:cNvSpPr>
          <p:nvPr/>
        </p:nvSpPr>
        <p:spPr bwMode="auto">
          <a:xfrm>
            <a:off x="70866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7" name="Rectangle 52"/>
          <p:cNvSpPr>
            <a:spLocks noChangeArrowheads="1"/>
          </p:cNvSpPr>
          <p:nvPr/>
        </p:nvSpPr>
        <p:spPr bwMode="auto">
          <a:xfrm>
            <a:off x="6629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8" name="Rectangle 53"/>
          <p:cNvSpPr>
            <a:spLocks noChangeArrowheads="1"/>
          </p:cNvSpPr>
          <p:nvPr/>
        </p:nvSpPr>
        <p:spPr bwMode="auto">
          <a:xfrm>
            <a:off x="7086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9" name="Rectangle 54"/>
          <p:cNvSpPr>
            <a:spLocks noChangeArrowheads="1"/>
          </p:cNvSpPr>
          <p:nvPr/>
        </p:nvSpPr>
        <p:spPr bwMode="auto">
          <a:xfrm>
            <a:off x="3886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0" name="Rectangle 55"/>
          <p:cNvSpPr>
            <a:spLocks noChangeArrowheads="1"/>
          </p:cNvSpPr>
          <p:nvPr/>
        </p:nvSpPr>
        <p:spPr bwMode="auto">
          <a:xfrm>
            <a:off x="4343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1" name="Rectangle 56"/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2" name="Rectangle 57"/>
          <p:cNvSpPr>
            <a:spLocks noChangeArrowheads="1"/>
          </p:cNvSpPr>
          <p:nvPr/>
        </p:nvSpPr>
        <p:spPr bwMode="auto">
          <a:xfrm>
            <a:off x="3886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3" name="Rectangle 58"/>
          <p:cNvSpPr>
            <a:spLocks noChangeArrowheads="1"/>
          </p:cNvSpPr>
          <p:nvPr/>
        </p:nvSpPr>
        <p:spPr bwMode="auto">
          <a:xfrm>
            <a:off x="4343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4" name="Rectangle 59"/>
          <p:cNvSpPr>
            <a:spLocks noChangeArrowheads="1"/>
          </p:cNvSpPr>
          <p:nvPr/>
        </p:nvSpPr>
        <p:spPr bwMode="auto">
          <a:xfrm>
            <a:off x="4800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5" name="Rectangle 60"/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6" name="Rectangle 61"/>
          <p:cNvSpPr>
            <a:spLocks noChangeArrowheads="1"/>
          </p:cNvSpPr>
          <p:nvPr/>
        </p:nvSpPr>
        <p:spPr bwMode="auto">
          <a:xfrm>
            <a:off x="57150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7" name="Rectangle 62"/>
          <p:cNvSpPr>
            <a:spLocks noChangeArrowheads="1"/>
          </p:cNvSpPr>
          <p:nvPr/>
        </p:nvSpPr>
        <p:spPr bwMode="auto">
          <a:xfrm>
            <a:off x="6172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8" name="Rectangle 63"/>
          <p:cNvSpPr>
            <a:spLocks noChangeArrowheads="1"/>
          </p:cNvSpPr>
          <p:nvPr/>
        </p:nvSpPr>
        <p:spPr bwMode="auto">
          <a:xfrm>
            <a:off x="52578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9" name="Rectangle 64"/>
          <p:cNvSpPr>
            <a:spLocks noChangeArrowheads="1"/>
          </p:cNvSpPr>
          <p:nvPr/>
        </p:nvSpPr>
        <p:spPr bwMode="auto">
          <a:xfrm>
            <a:off x="57150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0" name="Rectangle 65"/>
          <p:cNvSpPr>
            <a:spLocks noChangeArrowheads="1"/>
          </p:cNvSpPr>
          <p:nvPr/>
        </p:nvSpPr>
        <p:spPr bwMode="auto">
          <a:xfrm>
            <a:off x="6172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1" name="Rectangle 66"/>
          <p:cNvSpPr>
            <a:spLocks noChangeArrowheads="1"/>
          </p:cNvSpPr>
          <p:nvPr/>
        </p:nvSpPr>
        <p:spPr bwMode="auto">
          <a:xfrm>
            <a:off x="6629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2" name="Rectangle 67"/>
          <p:cNvSpPr>
            <a:spLocks noChangeArrowheads="1"/>
          </p:cNvSpPr>
          <p:nvPr/>
        </p:nvSpPr>
        <p:spPr bwMode="auto">
          <a:xfrm>
            <a:off x="7086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3" name="Rectangle 68"/>
          <p:cNvSpPr>
            <a:spLocks noChangeArrowheads="1"/>
          </p:cNvSpPr>
          <p:nvPr/>
        </p:nvSpPr>
        <p:spPr bwMode="auto">
          <a:xfrm>
            <a:off x="6629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G</a:t>
            </a:r>
          </a:p>
        </p:txBody>
      </p:sp>
      <p:sp>
        <p:nvSpPr>
          <p:cNvPr id="33854" name="Rectangle 69"/>
          <p:cNvSpPr>
            <a:spLocks noChangeArrowheads="1"/>
          </p:cNvSpPr>
          <p:nvPr/>
        </p:nvSpPr>
        <p:spPr bwMode="auto">
          <a:xfrm>
            <a:off x="7086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5" name="Rectangle 70"/>
          <p:cNvSpPr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f=6</a:t>
            </a:r>
          </a:p>
        </p:txBody>
      </p:sp>
      <p:sp>
        <p:nvSpPr>
          <p:cNvPr id="33856" name="Rectangle 71"/>
          <p:cNvSpPr>
            <a:spLocks noChangeArrowheads="1"/>
          </p:cNvSpPr>
          <p:nvPr/>
        </p:nvSpPr>
        <p:spPr bwMode="auto">
          <a:xfrm>
            <a:off x="52578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f=6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 bwMode="auto">
          <a:xfrm>
            <a:off x="7848600" y="3352800"/>
            <a:ext cx="11430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Closed List</a:t>
            </a: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7848600" y="4038600"/>
            <a:ext cx="11430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/>
              <a:t>Open List</a:t>
            </a:r>
          </a:p>
        </p:txBody>
      </p:sp>
      <p:sp>
        <p:nvSpPr>
          <p:cNvPr id="33860" name="Rectangle 76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g=2,</a:t>
            </a:r>
            <a:br>
              <a:rPr lang="en-US" sz="900"/>
            </a:br>
            <a:r>
              <a:rPr lang="en-US" sz="900"/>
              <a:t>h=6,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33861" name="Rectangle 77"/>
          <p:cNvSpPr>
            <a:spLocks noChangeArrowheads="1"/>
          </p:cNvSpPr>
          <p:nvPr/>
        </p:nvSpPr>
        <p:spPr bwMode="auto">
          <a:xfrm>
            <a:off x="57150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h=4,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g=3,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g=3,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76" name="Content Placeholder 2"/>
          <p:cNvSpPr txBox="1">
            <a:spLocks/>
          </p:cNvSpPr>
          <p:nvPr/>
        </p:nvSpPr>
        <p:spPr bwMode="auto">
          <a:xfrm>
            <a:off x="0" y="2895600"/>
            <a:ext cx="396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1588" indent="-1588" algn="l" eaLnBrk="0" hangingPunct="0">
              <a:spcBef>
                <a:spcPct val="20000"/>
              </a:spcBef>
              <a:defRPr sz="1400" b="1">
                <a:latin typeface="Calibri" panose="020F0502020204030204" pitchFamily="34" charset="0"/>
              </a:defRPr>
            </a:lvl1pPr>
          </a:lstStyle>
          <a:p>
            <a:r>
              <a:rPr lang="en-US" dirty="0" err="1"/>
              <a:t>open_list.push</a:t>
            </a:r>
            <a:r>
              <a:rPr lang="en-US" dirty="0"/>
              <a:t>(Start State)</a:t>
            </a:r>
            <a:br>
              <a:rPr lang="en-US" dirty="0"/>
            </a:br>
            <a:r>
              <a:rPr lang="en-US" dirty="0"/>
              <a:t>while(</a:t>
            </a:r>
            <a:r>
              <a:rPr lang="en-US" dirty="0" err="1"/>
              <a:t>open_list</a:t>
            </a:r>
            <a:r>
              <a:rPr lang="en-US" dirty="0"/>
              <a:t> is not empty)</a:t>
            </a:r>
            <a:br>
              <a:rPr lang="en-US" dirty="0"/>
            </a:br>
            <a:r>
              <a:rPr lang="en-US" dirty="0"/>
              <a:t>    1. s ← remove min. f-value state from 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open_list</a:t>
            </a:r>
            <a:r>
              <a:rPr lang="en-US" dirty="0"/>
              <a:t>  (if tie in f-values, select one w/ </a:t>
            </a:r>
            <a:br>
              <a:rPr lang="en-US" dirty="0"/>
            </a:br>
            <a:r>
              <a:rPr lang="en-US" dirty="0"/>
              <a:t>        larger g-value)</a:t>
            </a:r>
            <a:br>
              <a:rPr lang="en-US" dirty="0"/>
            </a:br>
            <a:r>
              <a:rPr lang="en-US" dirty="0"/>
              <a:t>    2. Add s to closed list</a:t>
            </a:r>
            <a:br>
              <a:rPr lang="en-US" dirty="0"/>
            </a:br>
            <a:r>
              <a:rPr lang="en-US" dirty="0"/>
              <a:t>    3a. if s = goal node then </a:t>
            </a:r>
            <a:br>
              <a:rPr lang="en-US" dirty="0"/>
            </a:br>
            <a:r>
              <a:rPr lang="en-US" dirty="0"/>
              <a:t>             trace path back to start; STOP!</a:t>
            </a:r>
            <a:br>
              <a:rPr lang="en-US" dirty="0"/>
            </a:br>
            <a:r>
              <a:rPr lang="en-US" dirty="0"/>
              <a:t>    3b. else</a:t>
            </a:r>
            <a:br>
              <a:rPr lang="en-US" dirty="0"/>
            </a:br>
            <a:r>
              <a:rPr lang="en-US" dirty="0"/>
              <a:t>           Generate successors/neighbors of s, </a:t>
            </a:r>
            <a:br>
              <a:rPr lang="en-US" dirty="0"/>
            </a:br>
            <a:r>
              <a:rPr lang="en-US" dirty="0"/>
              <a:t>           compute their f-values, and add them to 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open_list</a:t>
            </a:r>
            <a:r>
              <a:rPr lang="en-US" dirty="0"/>
              <a:t> if they are not in the </a:t>
            </a:r>
            <a:r>
              <a:rPr lang="en-US" dirty="0" err="1"/>
              <a:t>closed_list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 (so we don’t re-explore), or if they are</a:t>
            </a:r>
            <a:br>
              <a:rPr lang="en-US" dirty="0"/>
            </a:br>
            <a:r>
              <a:rPr lang="en-US" dirty="0"/>
              <a:t>           already in the open list, update them if </a:t>
            </a:r>
            <a:br>
              <a:rPr lang="en-US" dirty="0"/>
            </a:br>
            <a:r>
              <a:rPr lang="en-US" dirty="0"/>
              <a:t>           they have a smaller f value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0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00303" y="1295742"/>
            <a:ext cx="6151796" cy="2362200"/>
          </a:xfrm>
        </p:spPr>
        <p:txBody>
          <a:bodyPr/>
          <a:lstStyle/>
          <a:p>
            <a:r>
              <a:rPr lang="en-US" sz="1800" dirty="0"/>
              <a:t>System of Linear Equations</a:t>
            </a:r>
          </a:p>
          <a:p>
            <a:pPr lvl="1"/>
            <a:r>
              <a:rPr lang="en-US" sz="1400" dirty="0" err="1"/>
              <a:t>pA</a:t>
            </a:r>
            <a:r>
              <a:rPr lang="en-US" sz="1400" dirty="0"/>
              <a:t> = 0.5*</a:t>
            </a:r>
            <a:r>
              <a:rPr lang="en-US" sz="1400" dirty="0" err="1"/>
              <a:t>pB</a:t>
            </a:r>
            <a:endParaRPr lang="en-US" sz="1400" dirty="0"/>
          </a:p>
          <a:p>
            <a:pPr lvl="1"/>
            <a:r>
              <a:rPr lang="en-US" sz="1400" dirty="0" err="1"/>
              <a:t>pB</a:t>
            </a:r>
            <a:r>
              <a:rPr lang="en-US" sz="1400" dirty="0"/>
              <a:t> = </a:t>
            </a:r>
            <a:r>
              <a:rPr lang="en-US" sz="1400" dirty="0" err="1"/>
              <a:t>pC</a:t>
            </a:r>
            <a:endParaRPr lang="en-US" sz="1400" dirty="0"/>
          </a:p>
          <a:p>
            <a:pPr lvl="1"/>
            <a:r>
              <a:rPr lang="en-US" sz="1400" dirty="0" err="1"/>
              <a:t>pC</a:t>
            </a:r>
            <a:r>
              <a:rPr lang="en-US" sz="1400" dirty="0"/>
              <a:t> = </a:t>
            </a:r>
            <a:r>
              <a:rPr lang="en-US" sz="1400" dirty="0" err="1"/>
              <a:t>pA</a:t>
            </a:r>
            <a:r>
              <a:rPr lang="en-US" sz="1400" dirty="0"/>
              <a:t> + </a:t>
            </a:r>
            <a:r>
              <a:rPr lang="en-US" sz="1400" dirty="0" err="1"/>
              <a:t>pD</a:t>
            </a:r>
            <a:r>
              <a:rPr lang="en-US" sz="1400" dirty="0"/>
              <a:t> + 0.5*</a:t>
            </a:r>
            <a:r>
              <a:rPr lang="en-US" sz="1400" dirty="0" err="1"/>
              <a:t>pE</a:t>
            </a:r>
            <a:endParaRPr lang="en-US" sz="1400" dirty="0"/>
          </a:p>
          <a:p>
            <a:pPr lvl="1"/>
            <a:r>
              <a:rPr lang="en-US" sz="1400" dirty="0" err="1"/>
              <a:t>pD</a:t>
            </a:r>
            <a:r>
              <a:rPr lang="en-US" sz="1400" dirty="0"/>
              <a:t> = 0.5*</a:t>
            </a:r>
            <a:r>
              <a:rPr lang="en-US" sz="1400" dirty="0" err="1"/>
              <a:t>pE</a:t>
            </a:r>
            <a:endParaRPr lang="en-US" sz="1400" dirty="0"/>
          </a:p>
          <a:p>
            <a:pPr lvl="1"/>
            <a:r>
              <a:rPr lang="en-US" sz="1400" dirty="0" err="1"/>
              <a:t>pE</a:t>
            </a:r>
            <a:r>
              <a:rPr lang="en-US" sz="1400" dirty="0"/>
              <a:t> = 0.5*</a:t>
            </a:r>
            <a:r>
              <a:rPr lang="en-US" sz="1400" dirty="0" err="1"/>
              <a:t>pB</a:t>
            </a:r>
            <a:endParaRPr lang="en-US" sz="1400" dirty="0"/>
          </a:p>
          <a:p>
            <a:pPr lvl="1"/>
            <a:r>
              <a:rPr lang="en-US" sz="1400" dirty="0"/>
              <a:t>We also know:  </a:t>
            </a:r>
            <a:r>
              <a:rPr lang="en-US" sz="1400" dirty="0" err="1"/>
              <a:t>pA</a:t>
            </a:r>
            <a:r>
              <a:rPr lang="en-US" sz="1400" dirty="0"/>
              <a:t> + </a:t>
            </a:r>
            <a:r>
              <a:rPr lang="en-US" sz="1400" dirty="0" err="1"/>
              <a:t>pB</a:t>
            </a:r>
            <a:r>
              <a:rPr lang="en-US" sz="1400" dirty="0"/>
              <a:t> + </a:t>
            </a:r>
            <a:r>
              <a:rPr lang="en-US" sz="1400" dirty="0" err="1"/>
              <a:t>pC</a:t>
            </a:r>
            <a:r>
              <a:rPr lang="en-US" sz="1400" dirty="0"/>
              <a:t> + </a:t>
            </a:r>
            <a:r>
              <a:rPr lang="en-US" sz="1400" dirty="0" err="1"/>
              <a:t>pD</a:t>
            </a:r>
            <a:r>
              <a:rPr lang="en-US" sz="1400" dirty="0"/>
              <a:t> + </a:t>
            </a:r>
            <a:r>
              <a:rPr lang="en-US" sz="1400" dirty="0" err="1"/>
              <a:t>pE</a:t>
            </a:r>
            <a:r>
              <a:rPr lang="en-US" sz="1400" dirty="0"/>
              <a:t> = 1</a:t>
            </a:r>
          </a:p>
          <a:p>
            <a:r>
              <a:rPr lang="en-US" sz="1800" dirty="0"/>
              <a:t>If you know something about linear algebra, you know we can write these equations in matrix form as a linear system</a:t>
            </a:r>
          </a:p>
          <a:p>
            <a:pPr lvl="1"/>
            <a:r>
              <a:rPr lang="en-US" sz="1400" dirty="0"/>
              <a:t>Ax = y </a:t>
            </a:r>
          </a:p>
          <a:p>
            <a:pPr marL="457200" lvl="1" indent="0">
              <a:buNone/>
            </a:pPr>
            <a:endParaRPr lang="en-US" sz="1400" b="1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100" dirty="0"/>
          </a:p>
          <a:p>
            <a:endParaRPr lang="en-US" sz="1400" dirty="0"/>
          </a:p>
          <a:p>
            <a:pPr lvl="1">
              <a:buNone/>
            </a:pPr>
            <a:endParaRPr lang="en-US" sz="1400" dirty="0"/>
          </a:p>
        </p:txBody>
      </p:sp>
      <p:sp>
        <p:nvSpPr>
          <p:cNvPr id="4" name="Oval 3"/>
          <p:cNvSpPr/>
          <p:nvPr/>
        </p:nvSpPr>
        <p:spPr bwMode="auto">
          <a:xfrm>
            <a:off x="6978743" y="861626"/>
            <a:ext cx="381000" cy="4050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978743" y="1877516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8187064" y="873883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582903" y="1381596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8187064" y="1877516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cxnSp>
        <p:nvCxnSpPr>
          <p:cNvPr id="11" name="Straight Connector 10"/>
          <p:cNvCxnSpPr>
            <a:stCxn id="4" idx="5"/>
            <a:endCxn id="7" idx="1"/>
          </p:cNvCxnSpPr>
          <p:nvPr/>
        </p:nvCxnSpPr>
        <p:spPr bwMode="auto">
          <a:xfrm>
            <a:off x="7303947" y="1207359"/>
            <a:ext cx="334752" cy="230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4" name="Straight Connector 13"/>
          <p:cNvCxnSpPr>
            <a:stCxn id="4" idx="4"/>
            <a:endCxn id="5" idx="0"/>
          </p:cNvCxnSpPr>
          <p:nvPr/>
        </p:nvCxnSpPr>
        <p:spPr bwMode="auto">
          <a:xfrm>
            <a:off x="7169243" y="1266677"/>
            <a:ext cx="0" cy="6108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9" idx="0"/>
            <a:endCxn id="6" idx="4"/>
          </p:cNvCxnSpPr>
          <p:nvPr/>
        </p:nvCxnSpPr>
        <p:spPr bwMode="auto">
          <a:xfrm flipV="1">
            <a:off x="8377564" y="1254883"/>
            <a:ext cx="0" cy="6226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9" name="Straight Connector 18"/>
          <p:cNvCxnSpPr>
            <a:stCxn id="9" idx="1"/>
            <a:endCxn id="7" idx="5"/>
          </p:cNvCxnSpPr>
          <p:nvPr/>
        </p:nvCxnSpPr>
        <p:spPr bwMode="auto">
          <a:xfrm flipH="1" flipV="1">
            <a:off x="7908107" y="1706800"/>
            <a:ext cx="334753" cy="22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0" name="Straight Connector 19"/>
          <p:cNvCxnSpPr>
            <a:stCxn id="6" idx="3"/>
            <a:endCxn id="7" idx="7"/>
          </p:cNvCxnSpPr>
          <p:nvPr/>
        </p:nvCxnSpPr>
        <p:spPr bwMode="auto">
          <a:xfrm flipH="1">
            <a:off x="7908107" y="1199087"/>
            <a:ext cx="334753" cy="238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6" name="Straight Connector 65"/>
          <p:cNvCxnSpPr>
            <a:stCxn id="9" idx="2"/>
            <a:endCxn id="5" idx="6"/>
          </p:cNvCxnSpPr>
          <p:nvPr/>
        </p:nvCxnSpPr>
        <p:spPr bwMode="auto">
          <a:xfrm flipH="1">
            <a:off x="7359743" y="2068016"/>
            <a:ext cx="8273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stCxn id="7" idx="3"/>
            <a:endCxn id="5" idx="7"/>
          </p:cNvCxnSpPr>
          <p:nvPr/>
        </p:nvCxnSpPr>
        <p:spPr bwMode="auto">
          <a:xfrm flipH="1">
            <a:off x="7303947" y="1706800"/>
            <a:ext cx="334752" cy="22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6430029" y="4176997"/>
            <a:ext cx="2558139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Weighted Adjacency Matrix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[Divide by (</a:t>
            </a:r>
            <a:r>
              <a:rPr lang="en-US" sz="1400" dirty="0" err="1">
                <a:solidFill>
                  <a:srgbClr val="FF0000"/>
                </a:solidFill>
              </a:rPr>
              <a:t>a</a:t>
            </a:r>
            <a:r>
              <a:rPr lang="en-US" sz="1400" baseline="-25000" dirty="0" err="1">
                <a:solidFill>
                  <a:srgbClr val="FF0000"/>
                </a:solidFill>
              </a:rPr>
              <a:t>i,j</a:t>
            </a:r>
            <a:r>
              <a:rPr lang="en-US" sz="1400" dirty="0">
                <a:solidFill>
                  <a:srgbClr val="FF0000"/>
                </a:solidFill>
              </a:rPr>
              <a:t>)/degree(j)]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5562654" y="3529350"/>
            <a:ext cx="1371493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Target=</a:t>
            </a:r>
            <a:r>
              <a:rPr lang="en-US" sz="1200" dirty="0" err="1">
                <a:solidFill>
                  <a:srgbClr val="FF0000"/>
                </a:solidFill>
              </a:rPr>
              <a:t>i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633462" y="2288808"/>
            <a:ext cx="2286000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Source=j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267"/>
              </p:ext>
            </p:extLst>
          </p:nvPr>
        </p:nvGraphicFramePr>
        <p:xfrm>
          <a:off x="6459804" y="2542984"/>
          <a:ext cx="254079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61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3722"/>
              </p:ext>
            </p:extLst>
          </p:nvPr>
        </p:nvGraphicFramePr>
        <p:xfrm>
          <a:off x="685800" y="4914900"/>
          <a:ext cx="18034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59507"/>
              </p:ext>
            </p:extLst>
          </p:nvPr>
        </p:nvGraphicFramePr>
        <p:xfrm>
          <a:off x="2895600" y="4914900"/>
          <a:ext cx="38768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514600" y="5448300"/>
            <a:ext cx="403482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*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19633"/>
              </p:ext>
            </p:extLst>
          </p:nvPr>
        </p:nvGraphicFramePr>
        <p:xfrm>
          <a:off x="3830160" y="4876800"/>
          <a:ext cx="18034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65192"/>
              </p:ext>
            </p:extLst>
          </p:nvPr>
        </p:nvGraphicFramePr>
        <p:xfrm>
          <a:off x="6039960" y="4876800"/>
          <a:ext cx="38768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658960" y="5410200"/>
            <a:ext cx="403482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*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65498"/>
              </p:ext>
            </p:extLst>
          </p:nvPr>
        </p:nvGraphicFramePr>
        <p:xfrm>
          <a:off x="6988268" y="4876800"/>
          <a:ext cx="1698532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8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</a:t>
                      </a:r>
                      <a:r>
                        <a:rPr lang="en-US" sz="1200" dirty="0"/>
                        <a:t> = 0.5PB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pB</a:t>
                      </a:r>
                      <a:r>
                        <a:rPr lang="en-US" sz="1200" dirty="0"/>
                        <a:t> = </a:t>
                      </a:r>
                      <a:r>
                        <a:rPr lang="en-US" sz="1200" dirty="0" err="1"/>
                        <a:t>pC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pC</a:t>
                      </a:r>
                      <a:r>
                        <a:rPr lang="en-US" sz="1200" dirty="0"/>
                        <a:t> </a:t>
                      </a:r>
                      <a:r>
                        <a:rPr lang="en-US" sz="1200"/>
                        <a:t>=</a:t>
                      </a:r>
                      <a:r>
                        <a:rPr lang="en-US" sz="1200" baseline="0"/>
                        <a:t> pA+pD+0.5*</a:t>
                      </a:r>
                      <a:r>
                        <a:rPr lang="en-US" sz="1200" baseline="0" dirty="0" err="1"/>
                        <a:t>pE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pD</a:t>
                      </a:r>
                      <a:r>
                        <a:rPr lang="en-US" sz="1200" dirty="0"/>
                        <a:t> = 0.5*</a:t>
                      </a:r>
                      <a:r>
                        <a:rPr lang="en-US" sz="1200" dirty="0" err="1"/>
                        <a:t>pE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pE</a:t>
                      </a:r>
                      <a:r>
                        <a:rPr lang="en-US" sz="1200" dirty="0"/>
                        <a:t> = 0.5*</a:t>
                      </a:r>
                      <a:r>
                        <a:rPr lang="en-US" sz="1200" dirty="0" err="1"/>
                        <a:t>pB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535224" y="5410200"/>
            <a:ext cx="403482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75533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31" grpId="0"/>
      <p:bldP spid="34" grpId="0"/>
      <p:bldP spid="3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Path-Planning w/ A* Algorithm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/>
              <a:t>Find optimal path from S to G using A*</a:t>
            </a:r>
          </a:p>
          <a:p>
            <a:pPr lvl="1"/>
            <a:r>
              <a:rPr lang="en-US" dirty="0"/>
              <a:t>Use heuristic of Manhattan (x-/y-) distance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886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3" name="Rectangle 9"/>
          <p:cNvSpPr>
            <a:spLocks noChangeArrowheads="1"/>
          </p:cNvSpPr>
          <p:nvPr/>
        </p:nvSpPr>
        <p:spPr bwMode="auto">
          <a:xfrm>
            <a:off x="3886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4343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5" name="Rectangle 11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6" name="Rectangle 12"/>
          <p:cNvSpPr>
            <a:spLocks noChangeArrowheads="1"/>
          </p:cNvSpPr>
          <p:nvPr/>
        </p:nvSpPr>
        <p:spPr bwMode="auto">
          <a:xfrm>
            <a:off x="3886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7" name="Rectangle 13"/>
          <p:cNvSpPr>
            <a:spLocks noChangeArrowheads="1"/>
          </p:cNvSpPr>
          <p:nvPr/>
        </p:nvSpPr>
        <p:spPr bwMode="auto">
          <a:xfrm>
            <a:off x="4343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8" name="Rectangle 14"/>
          <p:cNvSpPr>
            <a:spLocks noChangeArrowheads="1"/>
          </p:cNvSpPr>
          <p:nvPr/>
        </p:nvSpPr>
        <p:spPr bwMode="auto">
          <a:xfrm>
            <a:off x="4800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34830" name="Rectangle 17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31" name="Rectangle 18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32" name="Rectangle 19"/>
          <p:cNvSpPr>
            <a:spLocks noChangeArrowheads="1"/>
          </p:cNvSpPr>
          <p:nvPr/>
        </p:nvSpPr>
        <p:spPr bwMode="auto">
          <a:xfrm>
            <a:off x="57150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33" name="Rectangle 20"/>
          <p:cNvSpPr>
            <a:spLocks noChangeArrowheads="1"/>
          </p:cNvSpPr>
          <p:nvPr/>
        </p:nvSpPr>
        <p:spPr bwMode="auto">
          <a:xfrm>
            <a:off x="6172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34" name="Rectangle 21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35" name="Rectangle 22"/>
          <p:cNvSpPr>
            <a:spLocks noChangeArrowheads="1"/>
          </p:cNvSpPr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36" name="Rectangle 23"/>
          <p:cNvSpPr>
            <a:spLocks noChangeArrowheads="1"/>
          </p:cNvSpPr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37" name="Rectangle 24"/>
          <p:cNvSpPr>
            <a:spLocks noChangeArrowheads="1"/>
          </p:cNvSpPr>
          <p:nvPr/>
        </p:nvSpPr>
        <p:spPr bwMode="auto">
          <a:xfrm>
            <a:off x="38862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38" name="Rectangle 25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39" name="Rectangle 26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40" name="Rectangle 27"/>
          <p:cNvSpPr>
            <a:spLocks noChangeArrowheads="1"/>
          </p:cNvSpPr>
          <p:nvPr/>
        </p:nvSpPr>
        <p:spPr bwMode="auto">
          <a:xfrm>
            <a:off x="38862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41" name="Rectangle 28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42" name="Rectangle 30"/>
          <p:cNvSpPr>
            <a:spLocks noChangeArrowheads="1"/>
          </p:cNvSpPr>
          <p:nvPr/>
        </p:nvSpPr>
        <p:spPr bwMode="auto">
          <a:xfrm>
            <a:off x="38862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43" name="Rectangle 31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44" name="Rectangle 32"/>
          <p:cNvSpPr>
            <a:spLocks noChangeArrowheads="1"/>
          </p:cNvSpPr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45" name="Rectangle 33"/>
          <p:cNvSpPr>
            <a:spLocks noChangeArrowheads="1"/>
          </p:cNvSpPr>
          <p:nvPr/>
        </p:nvSpPr>
        <p:spPr bwMode="auto">
          <a:xfrm>
            <a:off x="52578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46" name="Rectangle 34"/>
          <p:cNvSpPr>
            <a:spLocks noChangeArrowheads="1"/>
          </p:cNvSpPr>
          <p:nvPr/>
        </p:nvSpPr>
        <p:spPr bwMode="auto">
          <a:xfrm>
            <a:off x="57150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47" name="Rectangle 35"/>
          <p:cNvSpPr>
            <a:spLocks noChangeArrowheads="1"/>
          </p:cNvSpPr>
          <p:nvPr/>
        </p:nvSpPr>
        <p:spPr bwMode="auto">
          <a:xfrm>
            <a:off x="61722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48" name="Rectangle 36"/>
          <p:cNvSpPr>
            <a:spLocks noChangeArrowheads="1"/>
          </p:cNvSpPr>
          <p:nvPr/>
        </p:nvSpPr>
        <p:spPr bwMode="auto">
          <a:xfrm>
            <a:off x="52578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S</a:t>
            </a:r>
          </a:p>
        </p:txBody>
      </p:sp>
      <p:sp>
        <p:nvSpPr>
          <p:cNvPr id="34849" name="Rectangle 38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50" name="Rectangle 41"/>
          <p:cNvSpPr>
            <a:spLocks noChangeArrowheads="1"/>
          </p:cNvSpPr>
          <p:nvPr/>
        </p:nvSpPr>
        <p:spPr bwMode="auto">
          <a:xfrm>
            <a:off x="6172200" y="47244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51" name="Rectangle 42"/>
          <p:cNvSpPr>
            <a:spLocks noChangeArrowheads="1"/>
          </p:cNvSpPr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52" name="Rectangle 43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53" name="Rectangle 44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54" name="Rectangle 45"/>
          <p:cNvSpPr>
            <a:spLocks noChangeArrowheads="1"/>
          </p:cNvSpPr>
          <p:nvPr/>
        </p:nvSpPr>
        <p:spPr bwMode="auto">
          <a:xfrm>
            <a:off x="7086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55" name="Rectangle 46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56" name="Rectangle 47"/>
          <p:cNvSpPr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57" name="Rectangle 48"/>
          <p:cNvSpPr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58" name="Rectangle 49"/>
          <p:cNvSpPr>
            <a:spLocks noChangeArrowheads="1"/>
          </p:cNvSpPr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59" name="Rectangle 50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60" name="Rectangle 51"/>
          <p:cNvSpPr>
            <a:spLocks noChangeArrowheads="1"/>
          </p:cNvSpPr>
          <p:nvPr/>
        </p:nvSpPr>
        <p:spPr bwMode="auto">
          <a:xfrm>
            <a:off x="70866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61" name="Rectangle 52"/>
          <p:cNvSpPr>
            <a:spLocks noChangeArrowheads="1"/>
          </p:cNvSpPr>
          <p:nvPr/>
        </p:nvSpPr>
        <p:spPr bwMode="auto">
          <a:xfrm>
            <a:off x="6629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62" name="Rectangle 53"/>
          <p:cNvSpPr>
            <a:spLocks noChangeArrowheads="1"/>
          </p:cNvSpPr>
          <p:nvPr/>
        </p:nvSpPr>
        <p:spPr bwMode="auto">
          <a:xfrm>
            <a:off x="7086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63" name="Rectangle 54"/>
          <p:cNvSpPr>
            <a:spLocks noChangeArrowheads="1"/>
          </p:cNvSpPr>
          <p:nvPr/>
        </p:nvSpPr>
        <p:spPr bwMode="auto">
          <a:xfrm>
            <a:off x="3886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64" name="Rectangle 55"/>
          <p:cNvSpPr>
            <a:spLocks noChangeArrowheads="1"/>
          </p:cNvSpPr>
          <p:nvPr/>
        </p:nvSpPr>
        <p:spPr bwMode="auto">
          <a:xfrm>
            <a:off x="4343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65" name="Rectangle 56"/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66" name="Rectangle 57"/>
          <p:cNvSpPr>
            <a:spLocks noChangeArrowheads="1"/>
          </p:cNvSpPr>
          <p:nvPr/>
        </p:nvSpPr>
        <p:spPr bwMode="auto">
          <a:xfrm>
            <a:off x="3886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67" name="Rectangle 58"/>
          <p:cNvSpPr>
            <a:spLocks noChangeArrowheads="1"/>
          </p:cNvSpPr>
          <p:nvPr/>
        </p:nvSpPr>
        <p:spPr bwMode="auto">
          <a:xfrm>
            <a:off x="4343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68" name="Rectangle 59"/>
          <p:cNvSpPr>
            <a:spLocks noChangeArrowheads="1"/>
          </p:cNvSpPr>
          <p:nvPr/>
        </p:nvSpPr>
        <p:spPr bwMode="auto">
          <a:xfrm>
            <a:off x="4800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69" name="Rectangle 60"/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70" name="Rectangle 61"/>
          <p:cNvSpPr>
            <a:spLocks noChangeArrowheads="1"/>
          </p:cNvSpPr>
          <p:nvPr/>
        </p:nvSpPr>
        <p:spPr bwMode="auto">
          <a:xfrm>
            <a:off x="57150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71" name="Rectangle 62"/>
          <p:cNvSpPr>
            <a:spLocks noChangeArrowheads="1"/>
          </p:cNvSpPr>
          <p:nvPr/>
        </p:nvSpPr>
        <p:spPr bwMode="auto">
          <a:xfrm>
            <a:off x="6172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72" name="Rectangle 63"/>
          <p:cNvSpPr>
            <a:spLocks noChangeArrowheads="1"/>
          </p:cNvSpPr>
          <p:nvPr/>
        </p:nvSpPr>
        <p:spPr bwMode="auto">
          <a:xfrm>
            <a:off x="52578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73" name="Rectangle 64"/>
          <p:cNvSpPr>
            <a:spLocks noChangeArrowheads="1"/>
          </p:cNvSpPr>
          <p:nvPr/>
        </p:nvSpPr>
        <p:spPr bwMode="auto">
          <a:xfrm>
            <a:off x="57150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74" name="Rectangle 65"/>
          <p:cNvSpPr>
            <a:spLocks noChangeArrowheads="1"/>
          </p:cNvSpPr>
          <p:nvPr/>
        </p:nvSpPr>
        <p:spPr bwMode="auto">
          <a:xfrm>
            <a:off x="6172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75" name="Rectangle 66"/>
          <p:cNvSpPr>
            <a:spLocks noChangeArrowheads="1"/>
          </p:cNvSpPr>
          <p:nvPr/>
        </p:nvSpPr>
        <p:spPr bwMode="auto">
          <a:xfrm>
            <a:off x="6629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76" name="Rectangle 67"/>
          <p:cNvSpPr>
            <a:spLocks noChangeArrowheads="1"/>
          </p:cNvSpPr>
          <p:nvPr/>
        </p:nvSpPr>
        <p:spPr bwMode="auto">
          <a:xfrm>
            <a:off x="7086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77" name="Rectangle 68"/>
          <p:cNvSpPr>
            <a:spLocks noChangeArrowheads="1"/>
          </p:cNvSpPr>
          <p:nvPr/>
        </p:nvSpPr>
        <p:spPr bwMode="auto">
          <a:xfrm>
            <a:off x="6629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G</a:t>
            </a:r>
          </a:p>
        </p:txBody>
      </p:sp>
      <p:sp>
        <p:nvSpPr>
          <p:cNvPr id="34878" name="Rectangle 69"/>
          <p:cNvSpPr>
            <a:spLocks noChangeArrowheads="1"/>
          </p:cNvSpPr>
          <p:nvPr/>
        </p:nvSpPr>
        <p:spPr bwMode="auto">
          <a:xfrm>
            <a:off x="7086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79" name="Rectangle 70"/>
          <p:cNvSpPr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f=6</a:t>
            </a:r>
          </a:p>
        </p:txBody>
      </p:sp>
      <p:sp>
        <p:nvSpPr>
          <p:cNvPr id="34880" name="Rectangle 71"/>
          <p:cNvSpPr>
            <a:spLocks noChangeArrowheads="1"/>
          </p:cNvSpPr>
          <p:nvPr/>
        </p:nvSpPr>
        <p:spPr bwMode="auto">
          <a:xfrm>
            <a:off x="52578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f=6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 bwMode="auto">
          <a:xfrm>
            <a:off x="7848600" y="3352800"/>
            <a:ext cx="11430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Closed List</a:t>
            </a: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7848600" y="4038600"/>
            <a:ext cx="11430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/>
              <a:t>Open List</a:t>
            </a:r>
          </a:p>
        </p:txBody>
      </p:sp>
      <p:sp>
        <p:nvSpPr>
          <p:cNvPr id="34884" name="Rectangle 76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g=2,</a:t>
            </a:r>
            <a:br>
              <a:rPr lang="en-US" sz="900"/>
            </a:br>
            <a:r>
              <a:rPr lang="en-US" sz="900"/>
              <a:t>h=6,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34885" name="Rectangle 77"/>
          <p:cNvSpPr>
            <a:spLocks noChangeArrowheads="1"/>
          </p:cNvSpPr>
          <p:nvPr/>
        </p:nvSpPr>
        <p:spPr bwMode="auto">
          <a:xfrm>
            <a:off x="57150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h=4,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g=3,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34888" name="Rectangle 80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g=3,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g=3,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g=3,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g=4,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8" name="Rectangle 87"/>
          <p:cNvSpPr/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g=4,</a:t>
            </a:r>
            <a:br>
              <a:rPr lang="en-US" sz="900" dirty="0"/>
            </a:br>
            <a:r>
              <a:rPr lang="en-US" sz="900" dirty="0"/>
              <a:t>h=4,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34896" name="Rectangle 88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97" name="Rectangle 89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98" name="Rectangle 91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99" name="Rectangle 92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900" name="Rectangle 93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" name="Content Placeholder 2"/>
          <p:cNvSpPr txBox="1">
            <a:spLocks/>
          </p:cNvSpPr>
          <p:nvPr/>
        </p:nvSpPr>
        <p:spPr bwMode="auto">
          <a:xfrm>
            <a:off x="0" y="2895600"/>
            <a:ext cx="396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1588" indent="-1588" algn="l" eaLnBrk="0" hangingPunct="0">
              <a:spcBef>
                <a:spcPct val="20000"/>
              </a:spcBef>
              <a:defRPr sz="1400" b="1">
                <a:latin typeface="Calibri" panose="020F0502020204030204" pitchFamily="34" charset="0"/>
              </a:defRPr>
            </a:lvl1pPr>
          </a:lstStyle>
          <a:p>
            <a:r>
              <a:rPr lang="en-US" dirty="0" err="1"/>
              <a:t>open_list.push</a:t>
            </a:r>
            <a:r>
              <a:rPr lang="en-US" dirty="0"/>
              <a:t>(Start State)</a:t>
            </a:r>
            <a:br>
              <a:rPr lang="en-US" dirty="0"/>
            </a:br>
            <a:r>
              <a:rPr lang="en-US" dirty="0"/>
              <a:t>while(</a:t>
            </a:r>
            <a:r>
              <a:rPr lang="en-US" dirty="0" err="1"/>
              <a:t>open_list</a:t>
            </a:r>
            <a:r>
              <a:rPr lang="en-US" dirty="0"/>
              <a:t> is not empty)</a:t>
            </a:r>
            <a:br>
              <a:rPr lang="en-US" dirty="0"/>
            </a:br>
            <a:r>
              <a:rPr lang="en-US" dirty="0"/>
              <a:t>    1. s ← remove min. f-value state from 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open_list</a:t>
            </a:r>
            <a:r>
              <a:rPr lang="en-US" dirty="0"/>
              <a:t>  (if tie in f-values, select one w/ </a:t>
            </a:r>
            <a:br>
              <a:rPr lang="en-US" dirty="0"/>
            </a:br>
            <a:r>
              <a:rPr lang="en-US" dirty="0"/>
              <a:t>        larger g-value)</a:t>
            </a:r>
            <a:br>
              <a:rPr lang="en-US" dirty="0"/>
            </a:br>
            <a:r>
              <a:rPr lang="en-US" dirty="0"/>
              <a:t>    2. Add s to closed list</a:t>
            </a:r>
            <a:br>
              <a:rPr lang="en-US" dirty="0"/>
            </a:br>
            <a:r>
              <a:rPr lang="en-US" dirty="0"/>
              <a:t>    3a. if s = goal node then </a:t>
            </a:r>
            <a:br>
              <a:rPr lang="en-US" dirty="0"/>
            </a:br>
            <a:r>
              <a:rPr lang="en-US" dirty="0"/>
              <a:t>             trace path back to start; STOP!</a:t>
            </a:r>
            <a:br>
              <a:rPr lang="en-US" dirty="0"/>
            </a:br>
            <a:r>
              <a:rPr lang="en-US" dirty="0"/>
              <a:t>    3b. else</a:t>
            </a:r>
            <a:br>
              <a:rPr lang="en-US" dirty="0"/>
            </a:br>
            <a:r>
              <a:rPr lang="en-US" dirty="0"/>
              <a:t>           Generate successors/neighbors of s, </a:t>
            </a:r>
            <a:br>
              <a:rPr lang="en-US" dirty="0"/>
            </a:br>
            <a:r>
              <a:rPr lang="en-US" dirty="0"/>
              <a:t>           compute their f-values, and add them to 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open_list</a:t>
            </a:r>
            <a:r>
              <a:rPr lang="en-US" dirty="0"/>
              <a:t> if they are not in the </a:t>
            </a:r>
            <a:r>
              <a:rPr lang="en-US" dirty="0" err="1"/>
              <a:t>closed_list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 (so we don’t re-explore), or if they are</a:t>
            </a:r>
            <a:br>
              <a:rPr lang="en-US" dirty="0"/>
            </a:br>
            <a:r>
              <a:rPr lang="en-US" dirty="0"/>
              <a:t>           already in the open list, update them if </a:t>
            </a:r>
            <a:br>
              <a:rPr lang="en-US" dirty="0"/>
            </a:br>
            <a:r>
              <a:rPr lang="en-US" dirty="0"/>
              <a:t>           they have a smaller f value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42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Path-Planning w/ A* Algorithm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/>
              <a:t>Find optimal path from S to G using A*</a:t>
            </a:r>
          </a:p>
          <a:p>
            <a:pPr lvl="1"/>
            <a:r>
              <a:rPr lang="en-US"/>
              <a:t>Use heuristic of Manhattan (x-/y-) distance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3886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7" name="Rectangle 9"/>
          <p:cNvSpPr>
            <a:spLocks noChangeArrowheads="1"/>
          </p:cNvSpPr>
          <p:nvPr/>
        </p:nvSpPr>
        <p:spPr bwMode="auto">
          <a:xfrm>
            <a:off x="3886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8" name="Rectangle 10"/>
          <p:cNvSpPr>
            <a:spLocks noChangeArrowheads="1"/>
          </p:cNvSpPr>
          <p:nvPr/>
        </p:nvSpPr>
        <p:spPr bwMode="auto">
          <a:xfrm>
            <a:off x="4343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9" name="Rectangle 11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50" name="Rectangle 12"/>
          <p:cNvSpPr>
            <a:spLocks noChangeArrowheads="1"/>
          </p:cNvSpPr>
          <p:nvPr/>
        </p:nvSpPr>
        <p:spPr bwMode="auto">
          <a:xfrm>
            <a:off x="3886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51" name="Rectangle 13"/>
          <p:cNvSpPr>
            <a:spLocks noChangeArrowheads="1"/>
          </p:cNvSpPr>
          <p:nvPr/>
        </p:nvSpPr>
        <p:spPr bwMode="auto">
          <a:xfrm>
            <a:off x="4343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52" name="Rectangle 14"/>
          <p:cNvSpPr>
            <a:spLocks noChangeArrowheads="1"/>
          </p:cNvSpPr>
          <p:nvPr/>
        </p:nvSpPr>
        <p:spPr bwMode="auto">
          <a:xfrm>
            <a:off x="4800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53" name="Rectangle 15"/>
          <p:cNvSpPr>
            <a:spLocks noChangeArrowheads="1"/>
          </p:cNvSpPr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h=7,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35854" name="Rectangle 17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55" name="Rectangle 18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56" name="Rectangle 19"/>
          <p:cNvSpPr>
            <a:spLocks noChangeArrowheads="1"/>
          </p:cNvSpPr>
          <p:nvPr/>
        </p:nvSpPr>
        <p:spPr bwMode="auto">
          <a:xfrm>
            <a:off x="57150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57" name="Rectangle 20"/>
          <p:cNvSpPr>
            <a:spLocks noChangeArrowheads="1"/>
          </p:cNvSpPr>
          <p:nvPr/>
        </p:nvSpPr>
        <p:spPr bwMode="auto">
          <a:xfrm>
            <a:off x="6172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58" name="Rectangle 21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59" name="Rectangle 22"/>
          <p:cNvSpPr>
            <a:spLocks noChangeArrowheads="1"/>
          </p:cNvSpPr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60" name="Rectangle 23"/>
          <p:cNvSpPr>
            <a:spLocks noChangeArrowheads="1"/>
          </p:cNvSpPr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61" name="Rectangle 24"/>
          <p:cNvSpPr>
            <a:spLocks noChangeArrowheads="1"/>
          </p:cNvSpPr>
          <p:nvPr/>
        </p:nvSpPr>
        <p:spPr bwMode="auto">
          <a:xfrm>
            <a:off x="38862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62" name="Rectangle 25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63" name="Rectangle 26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64" name="Rectangle 27"/>
          <p:cNvSpPr>
            <a:spLocks noChangeArrowheads="1"/>
          </p:cNvSpPr>
          <p:nvPr/>
        </p:nvSpPr>
        <p:spPr bwMode="auto">
          <a:xfrm>
            <a:off x="38862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65" name="Rectangle 28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66" name="Rectangle 30"/>
          <p:cNvSpPr>
            <a:spLocks noChangeArrowheads="1"/>
          </p:cNvSpPr>
          <p:nvPr/>
        </p:nvSpPr>
        <p:spPr bwMode="auto">
          <a:xfrm>
            <a:off x="38862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67" name="Rectangle 31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68" name="Rectangle 32"/>
          <p:cNvSpPr>
            <a:spLocks noChangeArrowheads="1"/>
          </p:cNvSpPr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69" name="Rectangle 33"/>
          <p:cNvSpPr>
            <a:spLocks noChangeArrowheads="1"/>
          </p:cNvSpPr>
          <p:nvPr/>
        </p:nvSpPr>
        <p:spPr bwMode="auto">
          <a:xfrm>
            <a:off x="52578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0" name="Rectangle 34"/>
          <p:cNvSpPr>
            <a:spLocks noChangeArrowheads="1"/>
          </p:cNvSpPr>
          <p:nvPr/>
        </p:nvSpPr>
        <p:spPr bwMode="auto">
          <a:xfrm>
            <a:off x="57150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1" name="Rectangle 35"/>
          <p:cNvSpPr>
            <a:spLocks noChangeArrowheads="1"/>
          </p:cNvSpPr>
          <p:nvPr/>
        </p:nvSpPr>
        <p:spPr bwMode="auto">
          <a:xfrm>
            <a:off x="61722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2" name="Rectangle 36"/>
          <p:cNvSpPr>
            <a:spLocks noChangeArrowheads="1"/>
          </p:cNvSpPr>
          <p:nvPr/>
        </p:nvSpPr>
        <p:spPr bwMode="auto">
          <a:xfrm>
            <a:off x="52578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S</a:t>
            </a:r>
          </a:p>
        </p:txBody>
      </p:sp>
      <p:sp>
        <p:nvSpPr>
          <p:cNvPr id="35873" name="Rectangle 38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4" name="Rectangle 41"/>
          <p:cNvSpPr>
            <a:spLocks noChangeArrowheads="1"/>
          </p:cNvSpPr>
          <p:nvPr/>
        </p:nvSpPr>
        <p:spPr bwMode="auto">
          <a:xfrm>
            <a:off x="6172200" y="47244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5" name="Rectangle 42"/>
          <p:cNvSpPr>
            <a:spLocks noChangeArrowheads="1"/>
          </p:cNvSpPr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6" name="Rectangle 43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7" name="Rectangle 44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8" name="Rectangle 45"/>
          <p:cNvSpPr>
            <a:spLocks noChangeArrowheads="1"/>
          </p:cNvSpPr>
          <p:nvPr/>
        </p:nvSpPr>
        <p:spPr bwMode="auto">
          <a:xfrm>
            <a:off x="7086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9" name="Rectangle 46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80" name="Rectangle 47"/>
          <p:cNvSpPr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81" name="Rectangle 48"/>
          <p:cNvSpPr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82" name="Rectangle 49"/>
          <p:cNvSpPr>
            <a:spLocks noChangeArrowheads="1"/>
          </p:cNvSpPr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83" name="Rectangle 50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84" name="Rectangle 51"/>
          <p:cNvSpPr>
            <a:spLocks noChangeArrowheads="1"/>
          </p:cNvSpPr>
          <p:nvPr/>
        </p:nvSpPr>
        <p:spPr bwMode="auto">
          <a:xfrm>
            <a:off x="70866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85" name="Rectangle 52"/>
          <p:cNvSpPr>
            <a:spLocks noChangeArrowheads="1"/>
          </p:cNvSpPr>
          <p:nvPr/>
        </p:nvSpPr>
        <p:spPr bwMode="auto">
          <a:xfrm>
            <a:off x="6629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86" name="Rectangle 53"/>
          <p:cNvSpPr>
            <a:spLocks noChangeArrowheads="1"/>
          </p:cNvSpPr>
          <p:nvPr/>
        </p:nvSpPr>
        <p:spPr bwMode="auto">
          <a:xfrm>
            <a:off x="7086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87" name="Rectangle 54"/>
          <p:cNvSpPr>
            <a:spLocks noChangeArrowheads="1"/>
          </p:cNvSpPr>
          <p:nvPr/>
        </p:nvSpPr>
        <p:spPr bwMode="auto">
          <a:xfrm>
            <a:off x="3886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88" name="Rectangle 55"/>
          <p:cNvSpPr>
            <a:spLocks noChangeArrowheads="1"/>
          </p:cNvSpPr>
          <p:nvPr/>
        </p:nvSpPr>
        <p:spPr bwMode="auto">
          <a:xfrm>
            <a:off x="4343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89" name="Rectangle 56"/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90" name="Rectangle 57"/>
          <p:cNvSpPr>
            <a:spLocks noChangeArrowheads="1"/>
          </p:cNvSpPr>
          <p:nvPr/>
        </p:nvSpPr>
        <p:spPr bwMode="auto">
          <a:xfrm>
            <a:off x="3886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91" name="Rectangle 58"/>
          <p:cNvSpPr>
            <a:spLocks noChangeArrowheads="1"/>
          </p:cNvSpPr>
          <p:nvPr/>
        </p:nvSpPr>
        <p:spPr bwMode="auto">
          <a:xfrm>
            <a:off x="4343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92" name="Rectangle 59"/>
          <p:cNvSpPr>
            <a:spLocks noChangeArrowheads="1"/>
          </p:cNvSpPr>
          <p:nvPr/>
        </p:nvSpPr>
        <p:spPr bwMode="auto">
          <a:xfrm>
            <a:off x="4800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93" name="Rectangle 60"/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94" name="Rectangle 61"/>
          <p:cNvSpPr>
            <a:spLocks noChangeArrowheads="1"/>
          </p:cNvSpPr>
          <p:nvPr/>
        </p:nvSpPr>
        <p:spPr bwMode="auto">
          <a:xfrm>
            <a:off x="57150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95" name="Rectangle 62"/>
          <p:cNvSpPr>
            <a:spLocks noChangeArrowheads="1"/>
          </p:cNvSpPr>
          <p:nvPr/>
        </p:nvSpPr>
        <p:spPr bwMode="auto">
          <a:xfrm>
            <a:off x="6172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96" name="Rectangle 63"/>
          <p:cNvSpPr>
            <a:spLocks noChangeArrowheads="1"/>
          </p:cNvSpPr>
          <p:nvPr/>
        </p:nvSpPr>
        <p:spPr bwMode="auto">
          <a:xfrm>
            <a:off x="52578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97" name="Rectangle 64"/>
          <p:cNvSpPr>
            <a:spLocks noChangeArrowheads="1"/>
          </p:cNvSpPr>
          <p:nvPr/>
        </p:nvSpPr>
        <p:spPr bwMode="auto">
          <a:xfrm>
            <a:off x="57150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98" name="Rectangle 65"/>
          <p:cNvSpPr>
            <a:spLocks noChangeArrowheads="1"/>
          </p:cNvSpPr>
          <p:nvPr/>
        </p:nvSpPr>
        <p:spPr bwMode="auto">
          <a:xfrm>
            <a:off x="6172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99" name="Rectangle 66"/>
          <p:cNvSpPr>
            <a:spLocks noChangeArrowheads="1"/>
          </p:cNvSpPr>
          <p:nvPr/>
        </p:nvSpPr>
        <p:spPr bwMode="auto">
          <a:xfrm>
            <a:off x="6629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900" name="Rectangle 67"/>
          <p:cNvSpPr>
            <a:spLocks noChangeArrowheads="1"/>
          </p:cNvSpPr>
          <p:nvPr/>
        </p:nvSpPr>
        <p:spPr bwMode="auto">
          <a:xfrm>
            <a:off x="7086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901" name="Rectangle 68"/>
          <p:cNvSpPr>
            <a:spLocks noChangeArrowheads="1"/>
          </p:cNvSpPr>
          <p:nvPr/>
        </p:nvSpPr>
        <p:spPr bwMode="auto">
          <a:xfrm>
            <a:off x="6629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G</a:t>
            </a:r>
          </a:p>
        </p:txBody>
      </p:sp>
      <p:sp>
        <p:nvSpPr>
          <p:cNvPr id="35902" name="Rectangle 69"/>
          <p:cNvSpPr>
            <a:spLocks noChangeArrowheads="1"/>
          </p:cNvSpPr>
          <p:nvPr/>
        </p:nvSpPr>
        <p:spPr bwMode="auto">
          <a:xfrm>
            <a:off x="7086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903" name="Rectangle 70"/>
          <p:cNvSpPr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f=6</a:t>
            </a:r>
          </a:p>
        </p:txBody>
      </p:sp>
      <p:sp>
        <p:nvSpPr>
          <p:cNvPr id="35904" name="Rectangle 71"/>
          <p:cNvSpPr>
            <a:spLocks noChangeArrowheads="1"/>
          </p:cNvSpPr>
          <p:nvPr/>
        </p:nvSpPr>
        <p:spPr bwMode="auto">
          <a:xfrm>
            <a:off x="52578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f=6</a:t>
            </a:r>
          </a:p>
        </p:txBody>
      </p:sp>
      <p:sp>
        <p:nvSpPr>
          <p:cNvPr id="35905" name="Rectangle 72"/>
          <p:cNvSpPr>
            <a:spLocks noChangeArrowheads="1"/>
          </p:cNvSpPr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h=7,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 bwMode="auto">
          <a:xfrm>
            <a:off x="7848600" y="3352800"/>
            <a:ext cx="11430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Closed List</a:t>
            </a: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7848600" y="4038600"/>
            <a:ext cx="11430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/>
              <a:t>Open List</a:t>
            </a:r>
          </a:p>
        </p:txBody>
      </p:sp>
      <p:sp>
        <p:nvSpPr>
          <p:cNvPr id="35908" name="Rectangle 76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g=2,</a:t>
            </a:r>
            <a:br>
              <a:rPr lang="en-US" sz="900"/>
            </a:br>
            <a:r>
              <a:rPr lang="en-US" sz="900"/>
              <a:t>h=6,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35909" name="Rectangle 77"/>
          <p:cNvSpPr>
            <a:spLocks noChangeArrowheads="1"/>
          </p:cNvSpPr>
          <p:nvPr/>
        </p:nvSpPr>
        <p:spPr bwMode="auto">
          <a:xfrm>
            <a:off x="57150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h=4,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  <p:sp>
        <p:nvSpPr>
          <p:cNvPr id="35910" name="Rectangle 78"/>
          <p:cNvSpPr>
            <a:spLocks noChangeArrowheads="1"/>
          </p:cNvSpPr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g=2,</a:t>
            </a:r>
            <a:br>
              <a:rPr lang="en-US" sz="900"/>
            </a:br>
            <a:r>
              <a:rPr lang="en-US" sz="900"/>
              <a:t>h=6,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g=3,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35912" name="Rectangle 80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g=3,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g=3,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g=3,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g=4,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35919" name="Rectangle 87"/>
          <p:cNvSpPr>
            <a:spLocks noChangeArrowheads="1"/>
          </p:cNvSpPr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g=4,</a:t>
            </a:r>
            <a:br>
              <a:rPr lang="en-US" sz="900"/>
            </a:br>
            <a:r>
              <a:rPr lang="en-US" sz="900"/>
              <a:t>h=4,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g=5,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g=5,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g=5,</a:t>
            </a:r>
            <a:br>
              <a:rPr lang="en-US" sz="900" dirty="0"/>
            </a:br>
            <a:r>
              <a:rPr lang="en-US" sz="900" dirty="0"/>
              <a:t>h=3,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35923" name="Rectangle 92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4" name="Rectangle 93"/>
          <p:cNvSpPr/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35925" name="Rectangle 94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" name="Rectangle 95"/>
          <p:cNvSpPr/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35928" name="Rectangle 97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929" name="Rectangle 98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930" name="Rectangle 99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931" name="Rectangle 100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932" name="Rectangle 101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933" name="Rectangle 102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" name="Rectangle 103"/>
          <p:cNvSpPr/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35935" name="Rectangle 104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" name="Rectangle 105"/>
          <p:cNvSpPr/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35938" name="Rectangle 107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939" name="Rectangle 108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940" name="Rectangle 109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941" name="Rectangle 110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942" name="Rectangle 111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8" name="Content Placeholder 2"/>
          <p:cNvSpPr txBox="1">
            <a:spLocks/>
          </p:cNvSpPr>
          <p:nvPr/>
        </p:nvSpPr>
        <p:spPr bwMode="auto">
          <a:xfrm>
            <a:off x="0" y="2895600"/>
            <a:ext cx="396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1588" indent="-1588" algn="l" eaLnBrk="0" hangingPunct="0">
              <a:spcBef>
                <a:spcPct val="20000"/>
              </a:spcBef>
              <a:defRPr sz="1400" b="1">
                <a:latin typeface="Calibri" panose="020F0502020204030204" pitchFamily="34" charset="0"/>
              </a:defRPr>
            </a:lvl1pPr>
          </a:lstStyle>
          <a:p>
            <a:r>
              <a:rPr lang="en-US" dirty="0" err="1"/>
              <a:t>open_list.push</a:t>
            </a:r>
            <a:r>
              <a:rPr lang="en-US" dirty="0"/>
              <a:t>(Start State)</a:t>
            </a:r>
            <a:br>
              <a:rPr lang="en-US" dirty="0"/>
            </a:br>
            <a:r>
              <a:rPr lang="en-US" dirty="0"/>
              <a:t>while(</a:t>
            </a:r>
            <a:r>
              <a:rPr lang="en-US" dirty="0" err="1"/>
              <a:t>open_list</a:t>
            </a:r>
            <a:r>
              <a:rPr lang="en-US" dirty="0"/>
              <a:t> is not empty)</a:t>
            </a:r>
            <a:br>
              <a:rPr lang="en-US" dirty="0"/>
            </a:br>
            <a:r>
              <a:rPr lang="en-US" dirty="0"/>
              <a:t>    1. s ← remove min. f-value state from 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open_list</a:t>
            </a:r>
            <a:r>
              <a:rPr lang="en-US" dirty="0"/>
              <a:t>  (if tie in f-values, select one w/ </a:t>
            </a:r>
            <a:br>
              <a:rPr lang="en-US" dirty="0"/>
            </a:br>
            <a:r>
              <a:rPr lang="en-US" dirty="0"/>
              <a:t>        larger g-value)</a:t>
            </a:r>
            <a:br>
              <a:rPr lang="en-US" dirty="0"/>
            </a:br>
            <a:r>
              <a:rPr lang="en-US" dirty="0"/>
              <a:t>    2. Add s to closed list</a:t>
            </a:r>
            <a:br>
              <a:rPr lang="en-US" dirty="0"/>
            </a:br>
            <a:r>
              <a:rPr lang="en-US" dirty="0"/>
              <a:t>    3a. if s = goal node then </a:t>
            </a:r>
            <a:br>
              <a:rPr lang="en-US" dirty="0"/>
            </a:br>
            <a:r>
              <a:rPr lang="en-US" dirty="0"/>
              <a:t>             trace path back to start; STOP!</a:t>
            </a:r>
            <a:br>
              <a:rPr lang="en-US" dirty="0"/>
            </a:br>
            <a:r>
              <a:rPr lang="en-US" dirty="0"/>
              <a:t>    3b. else</a:t>
            </a:r>
            <a:br>
              <a:rPr lang="en-US" dirty="0"/>
            </a:br>
            <a:r>
              <a:rPr lang="en-US" dirty="0"/>
              <a:t>           Generate successors/neighbors of s, </a:t>
            </a:r>
            <a:br>
              <a:rPr lang="en-US" dirty="0"/>
            </a:br>
            <a:r>
              <a:rPr lang="en-US" dirty="0"/>
              <a:t>           compute their f-values, and add them to 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open_list</a:t>
            </a:r>
            <a:r>
              <a:rPr lang="en-US" dirty="0"/>
              <a:t> if they are not in the </a:t>
            </a:r>
            <a:r>
              <a:rPr lang="en-US" dirty="0" err="1"/>
              <a:t>closed_list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 (so we don’t re-explore), or if they are</a:t>
            </a:r>
            <a:br>
              <a:rPr lang="en-US" dirty="0"/>
            </a:br>
            <a:r>
              <a:rPr lang="en-US" dirty="0"/>
              <a:t>           already in the open list, update them if </a:t>
            </a:r>
            <a:br>
              <a:rPr lang="en-US" dirty="0"/>
            </a:br>
            <a:r>
              <a:rPr lang="en-US" dirty="0"/>
              <a:t>           they have a smaller f value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04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Path-Planning w/ A* Algorithm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/>
              <a:t>Find optimal path from S to G using A*</a:t>
            </a:r>
          </a:p>
          <a:p>
            <a:pPr lvl="1"/>
            <a:r>
              <a:rPr lang="en-US" dirty="0"/>
              <a:t>Use heuristic of Manhattan (x-/y-) distance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886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71" name="Rectangle 9"/>
          <p:cNvSpPr>
            <a:spLocks noChangeArrowheads="1"/>
          </p:cNvSpPr>
          <p:nvPr/>
        </p:nvSpPr>
        <p:spPr bwMode="auto">
          <a:xfrm>
            <a:off x="3886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72" name="Rectangle 10"/>
          <p:cNvSpPr>
            <a:spLocks noChangeArrowheads="1"/>
          </p:cNvSpPr>
          <p:nvPr/>
        </p:nvSpPr>
        <p:spPr bwMode="auto">
          <a:xfrm>
            <a:off x="4343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73" name="Rectangle 11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74" name="Rectangle 12"/>
          <p:cNvSpPr>
            <a:spLocks noChangeArrowheads="1"/>
          </p:cNvSpPr>
          <p:nvPr/>
        </p:nvSpPr>
        <p:spPr bwMode="auto">
          <a:xfrm>
            <a:off x="3886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75" name="Rectangle 13"/>
          <p:cNvSpPr>
            <a:spLocks noChangeArrowheads="1"/>
          </p:cNvSpPr>
          <p:nvPr/>
        </p:nvSpPr>
        <p:spPr bwMode="auto">
          <a:xfrm>
            <a:off x="4343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76" name="Rectangle 14"/>
          <p:cNvSpPr>
            <a:spLocks noChangeArrowheads="1"/>
          </p:cNvSpPr>
          <p:nvPr/>
        </p:nvSpPr>
        <p:spPr bwMode="auto">
          <a:xfrm>
            <a:off x="4800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77" name="Rectangle 15"/>
          <p:cNvSpPr>
            <a:spLocks noChangeArrowheads="1"/>
          </p:cNvSpPr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h=7,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36878" name="Rectangle 17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79" name="Rectangle 18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80" name="Rectangle 19"/>
          <p:cNvSpPr>
            <a:spLocks noChangeArrowheads="1"/>
          </p:cNvSpPr>
          <p:nvPr/>
        </p:nvSpPr>
        <p:spPr bwMode="auto">
          <a:xfrm>
            <a:off x="57150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81" name="Rectangle 20"/>
          <p:cNvSpPr>
            <a:spLocks noChangeArrowheads="1"/>
          </p:cNvSpPr>
          <p:nvPr/>
        </p:nvSpPr>
        <p:spPr bwMode="auto">
          <a:xfrm>
            <a:off x="6172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82" name="Rectangle 21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83" name="Rectangle 22"/>
          <p:cNvSpPr>
            <a:spLocks noChangeArrowheads="1"/>
          </p:cNvSpPr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84" name="Rectangle 23"/>
          <p:cNvSpPr>
            <a:spLocks noChangeArrowheads="1"/>
          </p:cNvSpPr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85" name="Rectangle 24"/>
          <p:cNvSpPr>
            <a:spLocks noChangeArrowheads="1"/>
          </p:cNvSpPr>
          <p:nvPr/>
        </p:nvSpPr>
        <p:spPr bwMode="auto">
          <a:xfrm>
            <a:off x="38862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86" name="Rectangle 25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87" name="Rectangle 26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88" name="Rectangle 27"/>
          <p:cNvSpPr>
            <a:spLocks noChangeArrowheads="1"/>
          </p:cNvSpPr>
          <p:nvPr/>
        </p:nvSpPr>
        <p:spPr bwMode="auto">
          <a:xfrm>
            <a:off x="38862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89" name="Rectangle 28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0" name="Rectangle 30"/>
          <p:cNvSpPr>
            <a:spLocks noChangeArrowheads="1"/>
          </p:cNvSpPr>
          <p:nvPr/>
        </p:nvSpPr>
        <p:spPr bwMode="auto">
          <a:xfrm>
            <a:off x="38862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1" name="Rectangle 31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2" name="Rectangle 32"/>
          <p:cNvSpPr>
            <a:spLocks noChangeArrowheads="1"/>
          </p:cNvSpPr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3" name="Rectangle 33"/>
          <p:cNvSpPr>
            <a:spLocks noChangeArrowheads="1"/>
          </p:cNvSpPr>
          <p:nvPr/>
        </p:nvSpPr>
        <p:spPr bwMode="auto">
          <a:xfrm>
            <a:off x="52578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4" name="Rectangle 34"/>
          <p:cNvSpPr>
            <a:spLocks noChangeArrowheads="1"/>
          </p:cNvSpPr>
          <p:nvPr/>
        </p:nvSpPr>
        <p:spPr bwMode="auto">
          <a:xfrm>
            <a:off x="57150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5" name="Rectangle 35"/>
          <p:cNvSpPr>
            <a:spLocks noChangeArrowheads="1"/>
          </p:cNvSpPr>
          <p:nvPr/>
        </p:nvSpPr>
        <p:spPr bwMode="auto">
          <a:xfrm>
            <a:off x="61722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6" name="Rectangle 36"/>
          <p:cNvSpPr>
            <a:spLocks noChangeArrowheads="1"/>
          </p:cNvSpPr>
          <p:nvPr/>
        </p:nvSpPr>
        <p:spPr bwMode="auto">
          <a:xfrm>
            <a:off x="52578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S</a:t>
            </a:r>
          </a:p>
        </p:txBody>
      </p:sp>
      <p:sp>
        <p:nvSpPr>
          <p:cNvPr id="36897" name="Rectangle 38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8" name="Rectangle 41"/>
          <p:cNvSpPr>
            <a:spLocks noChangeArrowheads="1"/>
          </p:cNvSpPr>
          <p:nvPr/>
        </p:nvSpPr>
        <p:spPr bwMode="auto">
          <a:xfrm>
            <a:off x="6172200" y="47244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899" name="Rectangle 42"/>
          <p:cNvSpPr>
            <a:spLocks noChangeArrowheads="1"/>
          </p:cNvSpPr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00" name="Rectangle 43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01" name="Rectangle 44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02" name="Rectangle 45"/>
          <p:cNvSpPr>
            <a:spLocks noChangeArrowheads="1"/>
          </p:cNvSpPr>
          <p:nvPr/>
        </p:nvSpPr>
        <p:spPr bwMode="auto">
          <a:xfrm>
            <a:off x="7086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03" name="Rectangle 46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04" name="Rectangle 47"/>
          <p:cNvSpPr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05" name="Rectangle 48"/>
          <p:cNvSpPr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06" name="Rectangle 49"/>
          <p:cNvSpPr>
            <a:spLocks noChangeArrowheads="1"/>
          </p:cNvSpPr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07" name="Rectangle 50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08" name="Rectangle 51"/>
          <p:cNvSpPr>
            <a:spLocks noChangeArrowheads="1"/>
          </p:cNvSpPr>
          <p:nvPr/>
        </p:nvSpPr>
        <p:spPr bwMode="auto">
          <a:xfrm>
            <a:off x="70866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09" name="Rectangle 52"/>
          <p:cNvSpPr>
            <a:spLocks noChangeArrowheads="1"/>
          </p:cNvSpPr>
          <p:nvPr/>
        </p:nvSpPr>
        <p:spPr bwMode="auto">
          <a:xfrm>
            <a:off x="6629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10" name="Rectangle 53"/>
          <p:cNvSpPr>
            <a:spLocks noChangeArrowheads="1"/>
          </p:cNvSpPr>
          <p:nvPr/>
        </p:nvSpPr>
        <p:spPr bwMode="auto">
          <a:xfrm>
            <a:off x="7086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11" name="Rectangle 54"/>
          <p:cNvSpPr>
            <a:spLocks noChangeArrowheads="1"/>
          </p:cNvSpPr>
          <p:nvPr/>
        </p:nvSpPr>
        <p:spPr bwMode="auto">
          <a:xfrm>
            <a:off x="3886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12" name="Rectangle 55"/>
          <p:cNvSpPr>
            <a:spLocks noChangeArrowheads="1"/>
          </p:cNvSpPr>
          <p:nvPr/>
        </p:nvSpPr>
        <p:spPr bwMode="auto">
          <a:xfrm>
            <a:off x="4343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13" name="Rectangle 56"/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14" name="Rectangle 57"/>
          <p:cNvSpPr>
            <a:spLocks noChangeArrowheads="1"/>
          </p:cNvSpPr>
          <p:nvPr/>
        </p:nvSpPr>
        <p:spPr bwMode="auto">
          <a:xfrm>
            <a:off x="3886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15" name="Rectangle 58"/>
          <p:cNvSpPr>
            <a:spLocks noChangeArrowheads="1"/>
          </p:cNvSpPr>
          <p:nvPr/>
        </p:nvSpPr>
        <p:spPr bwMode="auto">
          <a:xfrm>
            <a:off x="4343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16" name="Rectangle 59"/>
          <p:cNvSpPr>
            <a:spLocks noChangeArrowheads="1"/>
          </p:cNvSpPr>
          <p:nvPr/>
        </p:nvSpPr>
        <p:spPr bwMode="auto">
          <a:xfrm>
            <a:off x="4800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17" name="Rectangle 60"/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18" name="Rectangle 61"/>
          <p:cNvSpPr>
            <a:spLocks noChangeArrowheads="1"/>
          </p:cNvSpPr>
          <p:nvPr/>
        </p:nvSpPr>
        <p:spPr bwMode="auto">
          <a:xfrm>
            <a:off x="57150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19" name="Rectangle 62"/>
          <p:cNvSpPr>
            <a:spLocks noChangeArrowheads="1"/>
          </p:cNvSpPr>
          <p:nvPr/>
        </p:nvSpPr>
        <p:spPr bwMode="auto">
          <a:xfrm>
            <a:off x="6172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20" name="Rectangle 63"/>
          <p:cNvSpPr>
            <a:spLocks noChangeArrowheads="1"/>
          </p:cNvSpPr>
          <p:nvPr/>
        </p:nvSpPr>
        <p:spPr bwMode="auto">
          <a:xfrm>
            <a:off x="52578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21" name="Rectangle 64"/>
          <p:cNvSpPr>
            <a:spLocks noChangeArrowheads="1"/>
          </p:cNvSpPr>
          <p:nvPr/>
        </p:nvSpPr>
        <p:spPr bwMode="auto">
          <a:xfrm>
            <a:off x="57150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22" name="Rectangle 65"/>
          <p:cNvSpPr>
            <a:spLocks noChangeArrowheads="1"/>
          </p:cNvSpPr>
          <p:nvPr/>
        </p:nvSpPr>
        <p:spPr bwMode="auto">
          <a:xfrm>
            <a:off x="6172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23" name="Rectangle 66"/>
          <p:cNvSpPr>
            <a:spLocks noChangeArrowheads="1"/>
          </p:cNvSpPr>
          <p:nvPr/>
        </p:nvSpPr>
        <p:spPr bwMode="auto">
          <a:xfrm>
            <a:off x="6629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24" name="Rectangle 67"/>
          <p:cNvSpPr>
            <a:spLocks noChangeArrowheads="1"/>
          </p:cNvSpPr>
          <p:nvPr/>
        </p:nvSpPr>
        <p:spPr bwMode="auto">
          <a:xfrm>
            <a:off x="7086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25" name="Rectangle 68"/>
          <p:cNvSpPr>
            <a:spLocks noChangeArrowheads="1"/>
          </p:cNvSpPr>
          <p:nvPr/>
        </p:nvSpPr>
        <p:spPr bwMode="auto">
          <a:xfrm>
            <a:off x="6629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G</a:t>
            </a:r>
          </a:p>
        </p:txBody>
      </p:sp>
      <p:sp>
        <p:nvSpPr>
          <p:cNvPr id="36926" name="Rectangle 69"/>
          <p:cNvSpPr>
            <a:spLocks noChangeArrowheads="1"/>
          </p:cNvSpPr>
          <p:nvPr/>
        </p:nvSpPr>
        <p:spPr bwMode="auto">
          <a:xfrm>
            <a:off x="7086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27" name="Rectangle 70"/>
          <p:cNvSpPr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f=6</a:t>
            </a:r>
          </a:p>
        </p:txBody>
      </p:sp>
      <p:sp>
        <p:nvSpPr>
          <p:cNvPr id="36928" name="Rectangle 71"/>
          <p:cNvSpPr>
            <a:spLocks noChangeArrowheads="1"/>
          </p:cNvSpPr>
          <p:nvPr/>
        </p:nvSpPr>
        <p:spPr bwMode="auto">
          <a:xfrm>
            <a:off x="52578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f=6</a:t>
            </a:r>
          </a:p>
        </p:txBody>
      </p:sp>
      <p:sp>
        <p:nvSpPr>
          <p:cNvPr id="36929" name="Rectangle 72"/>
          <p:cNvSpPr>
            <a:spLocks noChangeArrowheads="1"/>
          </p:cNvSpPr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h=7,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 bwMode="auto">
          <a:xfrm>
            <a:off x="7848600" y="3352800"/>
            <a:ext cx="11430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Closed List</a:t>
            </a: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7848600" y="4038600"/>
            <a:ext cx="11430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/>
              <a:t>Open List</a:t>
            </a:r>
          </a:p>
        </p:txBody>
      </p:sp>
      <p:sp>
        <p:nvSpPr>
          <p:cNvPr id="36932" name="Rectangle 76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g=2,</a:t>
            </a:r>
            <a:br>
              <a:rPr lang="en-US" sz="900"/>
            </a:br>
            <a:r>
              <a:rPr lang="en-US" sz="900"/>
              <a:t>h=6,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36933" name="Rectangle 77"/>
          <p:cNvSpPr>
            <a:spLocks noChangeArrowheads="1"/>
          </p:cNvSpPr>
          <p:nvPr/>
        </p:nvSpPr>
        <p:spPr bwMode="auto">
          <a:xfrm>
            <a:off x="57150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h=4,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  <p:sp>
        <p:nvSpPr>
          <p:cNvPr id="36934" name="Rectangle 78"/>
          <p:cNvSpPr>
            <a:spLocks noChangeArrowheads="1"/>
          </p:cNvSpPr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g=2,</a:t>
            </a:r>
            <a:br>
              <a:rPr lang="en-US" sz="900"/>
            </a:br>
            <a:r>
              <a:rPr lang="en-US" sz="900"/>
              <a:t>h=6,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g=3,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36936" name="Rectangle 80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g=3,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g=3,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g=3,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g=4,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36943" name="Rectangle 87"/>
          <p:cNvSpPr>
            <a:spLocks noChangeArrowheads="1"/>
          </p:cNvSpPr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g=4,</a:t>
            </a:r>
            <a:br>
              <a:rPr lang="en-US" sz="900"/>
            </a:br>
            <a:r>
              <a:rPr lang="en-US" sz="900"/>
              <a:t>h=4,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g=5,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g=5,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36946" name="Rectangle 91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g=5,</a:t>
            </a:r>
            <a:br>
              <a:rPr lang="en-US" sz="900"/>
            </a:br>
            <a:r>
              <a:rPr lang="en-US" sz="900"/>
              <a:t>h=3,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70866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g=6,</a:t>
            </a:r>
            <a:br>
              <a:rPr lang="en-US" sz="900" dirty="0"/>
            </a:br>
            <a:r>
              <a:rPr lang="en-US" sz="900" dirty="0"/>
              <a:t>h=4,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66294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g=6,</a:t>
            </a:r>
            <a:br>
              <a:rPr lang="en-US" sz="900" dirty="0"/>
            </a:br>
            <a:r>
              <a:rPr lang="en-US" sz="900" dirty="0"/>
              <a:t>h=2,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36949" name="Rectangle 93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5" name="Rectangle 94"/>
          <p:cNvSpPr/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36951" name="Rectangle 95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7" name="Rectangle 96"/>
          <p:cNvSpPr/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36954" name="Rectangle 98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55" name="Rectangle 99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56" name="Rectangle 100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57" name="Rectangle 101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958" name="Rectangle 102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" name="Content Placeholder 2"/>
          <p:cNvSpPr txBox="1">
            <a:spLocks/>
          </p:cNvSpPr>
          <p:nvPr/>
        </p:nvSpPr>
        <p:spPr bwMode="auto">
          <a:xfrm>
            <a:off x="0" y="2895600"/>
            <a:ext cx="396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1588" indent="-1588" algn="l" eaLnBrk="0" hangingPunct="0">
              <a:spcBef>
                <a:spcPct val="20000"/>
              </a:spcBef>
              <a:defRPr sz="1400" b="1">
                <a:latin typeface="Calibri" panose="020F0502020204030204" pitchFamily="34" charset="0"/>
              </a:defRPr>
            </a:lvl1pPr>
          </a:lstStyle>
          <a:p>
            <a:r>
              <a:rPr lang="en-US" dirty="0" err="1"/>
              <a:t>open_list.push</a:t>
            </a:r>
            <a:r>
              <a:rPr lang="en-US" dirty="0"/>
              <a:t>(Start State)</a:t>
            </a:r>
            <a:br>
              <a:rPr lang="en-US" dirty="0"/>
            </a:br>
            <a:r>
              <a:rPr lang="en-US" dirty="0"/>
              <a:t>while(</a:t>
            </a:r>
            <a:r>
              <a:rPr lang="en-US" dirty="0" err="1"/>
              <a:t>open_list</a:t>
            </a:r>
            <a:r>
              <a:rPr lang="en-US" dirty="0"/>
              <a:t> is not empty)</a:t>
            </a:r>
            <a:br>
              <a:rPr lang="en-US" dirty="0"/>
            </a:br>
            <a:r>
              <a:rPr lang="en-US" dirty="0"/>
              <a:t>    1. s ← remove min. f-value state from 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open_list</a:t>
            </a:r>
            <a:r>
              <a:rPr lang="en-US" dirty="0"/>
              <a:t>  (if tie in f-values, select one w/ </a:t>
            </a:r>
            <a:br>
              <a:rPr lang="en-US" dirty="0"/>
            </a:br>
            <a:r>
              <a:rPr lang="en-US" dirty="0"/>
              <a:t>        larger g-value)</a:t>
            </a:r>
            <a:br>
              <a:rPr lang="en-US" dirty="0"/>
            </a:br>
            <a:r>
              <a:rPr lang="en-US" dirty="0"/>
              <a:t>    2. Add s to closed list</a:t>
            </a:r>
            <a:br>
              <a:rPr lang="en-US" dirty="0"/>
            </a:br>
            <a:r>
              <a:rPr lang="en-US" dirty="0"/>
              <a:t>    3a. if s = goal node then </a:t>
            </a:r>
            <a:br>
              <a:rPr lang="en-US" dirty="0"/>
            </a:br>
            <a:r>
              <a:rPr lang="en-US" dirty="0"/>
              <a:t>             trace path back to start; STOP!</a:t>
            </a:r>
            <a:br>
              <a:rPr lang="en-US" dirty="0"/>
            </a:br>
            <a:r>
              <a:rPr lang="en-US" dirty="0"/>
              <a:t>    3b. else</a:t>
            </a:r>
            <a:br>
              <a:rPr lang="en-US" dirty="0"/>
            </a:br>
            <a:r>
              <a:rPr lang="en-US" dirty="0"/>
              <a:t>           Generate successors/neighbors of s, </a:t>
            </a:r>
            <a:br>
              <a:rPr lang="en-US" dirty="0"/>
            </a:br>
            <a:r>
              <a:rPr lang="en-US" dirty="0"/>
              <a:t>           compute their f-values, and add them to 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open_list</a:t>
            </a:r>
            <a:r>
              <a:rPr lang="en-US" dirty="0"/>
              <a:t> if they are not in the </a:t>
            </a:r>
            <a:r>
              <a:rPr lang="en-US" dirty="0" err="1"/>
              <a:t>closed_list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 (so we don’t re-explore), or if they are</a:t>
            </a:r>
            <a:br>
              <a:rPr lang="en-US" dirty="0"/>
            </a:br>
            <a:r>
              <a:rPr lang="en-US" dirty="0"/>
              <a:t>           already in the open list, update them if </a:t>
            </a:r>
            <a:br>
              <a:rPr lang="en-US" dirty="0"/>
            </a:br>
            <a:r>
              <a:rPr lang="en-US" dirty="0"/>
              <a:t>           they have a smaller f value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539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Path-Planning w/ A* Algorithm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/>
              <a:t>Find optimal path from S to G using A*</a:t>
            </a:r>
          </a:p>
          <a:p>
            <a:pPr lvl="1"/>
            <a:r>
              <a:rPr lang="en-US" dirty="0"/>
              <a:t>Use heuristic of Manhattan (x-/y-) distance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3886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3886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4343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3886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9" name="Rectangle 13"/>
          <p:cNvSpPr>
            <a:spLocks noChangeArrowheads="1"/>
          </p:cNvSpPr>
          <p:nvPr/>
        </p:nvSpPr>
        <p:spPr bwMode="auto">
          <a:xfrm>
            <a:off x="4343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0" name="Rectangle 14"/>
          <p:cNvSpPr>
            <a:spLocks noChangeArrowheads="1"/>
          </p:cNvSpPr>
          <p:nvPr/>
        </p:nvSpPr>
        <p:spPr bwMode="auto">
          <a:xfrm>
            <a:off x="4800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1" name="Rectangle 15"/>
          <p:cNvSpPr>
            <a:spLocks noChangeArrowheads="1"/>
          </p:cNvSpPr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h=7,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37902" name="Rectangle 17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3" name="Rectangle 18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4" name="Rectangle 19"/>
          <p:cNvSpPr>
            <a:spLocks noChangeArrowheads="1"/>
          </p:cNvSpPr>
          <p:nvPr/>
        </p:nvSpPr>
        <p:spPr bwMode="auto">
          <a:xfrm>
            <a:off x="57150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5" name="Rectangle 20"/>
          <p:cNvSpPr>
            <a:spLocks noChangeArrowheads="1"/>
          </p:cNvSpPr>
          <p:nvPr/>
        </p:nvSpPr>
        <p:spPr bwMode="auto">
          <a:xfrm>
            <a:off x="6172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6" name="Rectangle 21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7" name="Rectangle 22"/>
          <p:cNvSpPr>
            <a:spLocks noChangeArrowheads="1"/>
          </p:cNvSpPr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8" name="Rectangle 23"/>
          <p:cNvSpPr>
            <a:spLocks noChangeArrowheads="1"/>
          </p:cNvSpPr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9" name="Rectangle 24"/>
          <p:cNvSpPr>
            <a:spLocks noChangeArrowheads="1"/>
          </p:cNvSpPr>
          <p:nvPr/>
        </p:nvSpPr>
        <p:spPr bwMode="auto">
          <a:xfrm>
            <a:off x="38862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10" name="Rectangle 25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11" name="Rectangle 26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12" name="Rectangle 27"/>
          <p:cNvSpPr>
            <a:spLocks noChangeArrowheads="1"/>
          </p:cNvSpPr>
          <p:nvPr/>
        </p:nvSpPr>
        <p:spPr bwMode="auto">
          <a:xfrm>
            <a:off x="38862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13" name="Rectangle 28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14" name="Rectangle 30"/>
          <p:cNvSpPr>
            <a:spLocks noChangeArrowheads="1"/>
          </p:cNvSpPr>
          <p:nvPr/>
        </p:nvSpPr>
        <p:spPr bwMode="auto">
          <a:xfrm>
            <a:off x="38862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15" name="Rectangle 31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16" name="Rectangle 32"/>
          <p:cNvSpPr>
            <a:spLocks noChangeArrowheads="1"/>
          </p:cNvSpPr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17" name="Rectangle 33"/>
          <p:cNvSpPr>
            <a:spLocks noChangeArrowheads="1"/>
          </p:cNvSpPr>
          <p:nvPr/>
        </p:nvSpPr>
        <p:spPr bwMode="auto">
          <a:xfrm>
            <a:off x="52578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18" name="Rectangle 34"/>
          <p:cNvSpPr>
            <a:spLocks noChangeArrowheads="1"/>
          </p:cNvSpPr>
          <p:nvPr/>
        </p:nvSpPr>
        <p:spPr bwMode="auto">
          <a:xfrm>
            <a:off x="57150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19" name="Rectangle 35"/>
          <p:cNvSpPr>
            <a:spLocks noChangeArrowheads="1"/>
          </p:cNvSpPr>
          <p:nvPr/>
        </p:nvSpPr>
        <p:spPr bwMode="auto">
          <a:xfrm>
            <a:off x="61722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20" name="Rectangle 36"/>
          <p:cNvSpPr>
            <a:spLocks noChangeArrowheads="1"/>
          </p:cNvSpPr>
          <p:nvPr/>
        </p:nvSpPr>
        <p:spPr bwMode="auto">
          <a:xfrm>
            <a:off x="52578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S</a:t>
            </a:r>
          </a:p>
        </p:txBody>
      </p:sp>
      <p:sp>
        <p:nvSpPr>
          <p:cNvPr id="37921" name="Rectangle 38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22" name="Rectangle 41"/>
          <p:cNvSpPr>
            <a:spLocks noChangeArrowheads="1"/>
          </p:cNvSpPr>
          <p:nvPr/>
        </p:nvSpPr>
        <p:spPr bwMode="auto">
          <a:xfrm>
            <a:off x="6172200" y="47244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23" name="Rectangle 42"/>
          <p:cNvSpPr>
            <a:spLocks noChangeArrowheads="1"/>
          </p:cNvSpPr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24" name="Rectangle 43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25" name="Rectangle 44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26" name="Rectangle 45"/>
          <p:cNvSpPr>
            <a:spLocks noChangeArrowheads="1"/>
          </p:cNvSpPr>
          <p:nvPr/>
        </p:nvSpPr>
        <p:spPr bwMode="auto">
          <a:xfrm>
            <a:off x="7086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27" name="Rectangle 46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28" name="Rectangle 47"/>
          <p:cNvSpPr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29" name="Rectangle 48"/>
          <p:cNvSpPr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30" name="Rectangle 49"/>
          <p:cNvSpPr>
            <a:spLocks noChangeArrowheads="1"/>
          </p:cNvSpPr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31" name="Rectangle 50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32" name="Rectangle 51"/>
          <p:cNvSpPr>
            <a:spLocks noChangeArrowheads="1"/>
          </p:cNvSpPr>
          <p:nvPr/>
        </p:nvSpPr>
        <p:spPr bwMode="auto">
          <a:xfrm>
            <a:off x="70866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33" name="Rectangle 52"/>
          <p:cNvSpPr>
            <a:spLocks noChangeArrowheads="1"/>
          </p:cNvSpPr>
          <p:nvPr/>
        </p:nvSpPr>
        <p:spPr bwMode="auto">
          <a:xfrm>
            <a:off x="6629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34" name="Rectangle 53"/>
          <p:cNvSpPr>
            <a:spLocks noChangeArrowheads="1"/>
          </p:cNvSpPr>
          <p:nvPr/>
        </p:nvSpPr>
        <p:spPr bwMode="auto">
          <a:xfrm>
            <a:off x="7086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35" name="Rectangle 54"/>
          <p:cNvSpPr>
            <a:spLocks noChangeArrowheads="1"/>
          </p:cNvSpPr>
          <p:nvPr/>
        </p:nvSpPr>
        <p:spPr bwMode="auto">
          <a:xfrm>
            <a:off x="3886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36" name="Rectangle 55"/>
          <p:cNvSpPr>
            <a:spLocks noChangeArrowheads="1"/>
          </p:cNvSpPr>
          <p:nvPr/>
        </p:nvSpPr>
        <p:spPr bwMode="auto">
          <a:xfrm>
            <a:off x="4343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37" name="Rectangle 56"/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38" name="Rectangle 57"/>
          <p:cNvSpPr>
            <a:spLocks noChangeArrowheads="1"/>
          </p:cNvSpPr>
          <p:nvPr/>
        </p:nvSpPr>
        <p:spPr bwMode="auto">
          <a:xfrm>
            <a:off x="3886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39" name="Rectangle 58"/>
          <p:cNvSpPr>
            <a:spLocks noChangeArrowheads="1"/>
          </p:cNvSpPr>
          <p:nvPr/>
        </p:nvSpPr>
        <p:spPr bwMode="auto">
          <a:xfrm>
            <a:off x="4343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40" name="Rectangle 59"/>
          <p:cNvSpPr>
            <a:spLocks noChangeArrowheads="1"/>
          </p:cNvSpPr>
          <p:nvPr/>
        </p:nvSpPr>
        <p:spPr bwMode="auto">
          <a:xfrm>
            <a:off x="4800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41" name="Rectangle 60"/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42" name="Rectangle 61"/>
          <p:cNvSpPr>
            <a:spLocks noChangeArrowheads="1"/>
          </p:cNvSpPr>
          <p:nvPr/>
        </p:nvSpPr>
        <p:spPr bwMode="auto">
          <a:xfrm>
            <a:off x="57150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43" name="Rectangle 62"/>
          <p:cNvSpPr>
            <a:spLocks noChangeArrowheads="1"/>
          </p:cNvSpPr>
          <p:nvPr/>
        </p:nvSpPr>
        <p:spPr bwMode="auto">
          <a:xfrm>
            <a:off x="6172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44" name="Rectangle 63"/>
          <p:cNvSpPr>
            <a:spLocks noChangeArrowheads="1"/>
          </p:cNvSpPr>
          <p:nvPr/>
        </p:nvSpPr>
        <p:spPr bwMode="auto">
          <a:xfrm>
            <a:off x="52578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45" name="Rectangle 64"/>
          <p:cNvSpPr>
            <a:spLocks noChangeArrowheads="1"/>
          </p:cNvSpPr>
          <p:nvPr/>
        </p:nvSpPr>
        <p:spPr bwMode="auto">
          <a:xfrm>
            <a:off x="57150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46" name="Rectangle 65"/>
          <p:cNvSpPr>
            <a:spLocks noChangeArrowheads="1"/>
          </p:cNvSpPr>
          <p:nvPr/>
        </p:nvSpPr>
        <p:spPr bwMode="auto">
          <a:xfrm>
            <a:off x="6172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47" name="Rectangle 66"/>
          <p:cNvSpPr>
            <a:spLocks noChangeArrowheads="1"/>
          </p:cNvSpPr>
          <p:nvPr/>
        </p:nvSpPr>
        <p:spPr bwMode="auto">
          <a:xfrm>
            <a:off x="6629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48" name="Rectangle 67"/>
          <p:cNvSpPr>
            <a:spLocks noChangeArrowheads="1"/>
          </p:cNvSpPr>
          <p:nvPr/>
        </p:nvSpPr>
        <p:spPr bwMode="auto">
          <a:xfrm>
            <a:off x="7086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49" name="Rectangle 68"/>
          <p:cNvSpPr>
            <a:spLocks noChangeArrowheads="1"/>
          </p:cNvSpPr>
          <p:nvPr/>
        </p:nvSpPr>
        <p:spPr bwMode="auto">
          <a:xfrm>
            <a:off x="6629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G</a:t>
            </a:r>
          </a:p>
        </p:txBody>
      </p:sp>
      <p:sp>
        <p:nvSpPr>
          <p:cNvPr id="37950" name="Rectangle 69"/>
          <p:cNvSpPr>
            <a:spLocks noChangeArrowheads="1"/>
          </p:cNvSpPr>
          <p:nvPr/>
        </p:nvSpPr>
        <p:spPr bwMode="auto">
          <a:xfrm>
            <a:off x="7086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51" name="Rectangle 70"/>
          <p:cNvSpPr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f=6</a:t>
            </a:r>
          </a:p>
        </p:txBody>
      </p:sp>
      <p:sp>
        <p:nvSpPr>
          <p:cNvPr id="37952" name="Rectangle 71"/>
          <p:cNvSpPr>
            <a:spLocks noChangeArrowheads="1"/>
          </p:cNvSpPr>
          <p:nvPr/>
        </p:nvSpPr>
        <p:spPr bwMode="auto">
          <a:xfrm>
            <a:off x="52578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f=6</a:t>
            </a:r>
          </a:p>
        </p:txBody>
      </p:sp>
      <p:sp>
        <p:nvSpPr>
          <p:cNvPr id="37953" name="Rectangle 72"/>
          <p:cNvSpPr>
            <a:spLocks noChangeArrowheads="1"/>
          </p:cNvSpPr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h=7,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 bwMode="auto">
          <a:xfrm>
            <a:off x="7848600" y="3352800"/>
            <a:ext cx="11430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Closed List</a:t>
            </a: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7848600" y="4038600"/>
            <a:ext cx="11430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/>
              <a:t>Open List</a:t>
            </a:r>
          </a:p>
        </p:txBody>
      </p:sp>
      <p:sp>
        <p:nvSpPr>
          <p:cNvPr id="37956" name="Rectangle 76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g=2,</a:t>
            </a:r>
            <a:br>
              <a:rPr lang="en-US" sz="900"/>
            </a:br>
            <a:r>
              <a:rPr lang="en-US" sz="900"/>
              <a:t>h=6,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37957" name="Rectangle 77"/>
          <p:cNvSpPr>
            <a:spLocks noChangeArrowheads="1"/>
          </p:cNvSpPr>
          <p:nvPr/>
        </p:nvSpPr>
        <p:spPr bwMode="auto">
          <a:xfrm>
            <a:off x="57150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h=4,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  <p:sp>
        <p:nvSpPr>
          <p:cNvPr id="37958" name="Rectangle 78"/>
          <p:cNvSpPr>
            <a:spLocks noChangeArrowheads="1"/>
          </p:cNvSpPr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g=2,</a:t>
            </a:r>
            <a:br>
              <a:rPr lang="en-US" sz="900"/>
            </a:br>
            <a:r>
              <a:rPr lang="en-US" sz="900"/>
              <a:t>h=6,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g=3,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37960" name="Rectangle 80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g=3,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g=3,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g=3,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g=4,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37967" name="Rectangle 87"/>
          <p:cNvSpPr>
            <a:spLocks noChangeArrowheads="1"/>
          </p:cNvSpPr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g=4,</a:t>
            </a:r>
            <a:br>
              <a:rPr lang="en-US" sz="900"/>
            </a:br>
            <a:r>
              <a:rPr lang="en-US" sz="900"/>
              <a:t>h=4,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g=5,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g=5,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37970" name="Rectangle 91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g=5,</a:t>
            </a:r>
            <a:br>
              <a:rPr lang="en-US" sz="900"/>
            </a:br>
            <a:r>
              <a:rPr lang="en-US" sz="900"/>
              <a:t>h=3,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70866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g=6,</a:t>
            </a:r>
            <a:br>
              <a:rPr lang="en-US" sz="900" dirty="0"/>
            </a:br>
            <a:r>
              <a:rPr lang="en-US" sz="900" dirty="0"/>
              <a:t>h=4,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37972" name="Rectangle 92"/>
          <p:cNvSpPr>
            <a:spLocks noChangeArrowheads="1"/>
          </p:cNvSpPr>
          <p:nvPr/>
        </p:nvSpPr>
        <p:spPr bwMode="auto">
          <a:xfrm>
            <a:off x="66294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g=6,</a:t>
            </a:r>
            <a:br>
              <a:rPr lang="en-US" sz="900"/>
            </a:br>
            <a:r>
              <a:rPr lang="en-US" sz="900"/>
              <a:t>h=2,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70866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g=7,</a:t>
            </a:r>
            <a:br>
              <a:rPr lang="en-US" sz="900" dirty="0"/>
            </a:br>
            <a:r>
              <a:rPr lang="en-US" sz="900" dirty="0"/>
              <a:t>h=3,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g=7,</a:t>
            </a:r>
            <a:br>
              <a:rPr lang="en-US" sz="900" dirty="0"/>
            </a:br>
            <a:r>
              <a:rPr lang="en-US" sz="900" dirty="0"/>
              <a:t>h=1,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37975" name="Rectangle 97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" name="Rectangle 98"/>
          <p:cNvSpPr/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37977" name="Rectangle 99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1" name="Rectangle 100"/>
          <p:cNvSpPr/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37980" name="Rectangle 102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81" name="Rectangle 103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82" name="Rectangle 104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83" name="Rectangle 105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84" name="Rectangle 106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0" name="Content Placeholder 2"/>
          <p:cNvSpPr txBox="1">
            <a:spLocks/>
          </p:cNvSpPr>
          <p:nvPr/>
        </p:nvSpPr>
        <p:spPr bwMode="auto">
          <a:xfrm>
            <a:off x="0" y="2895600"/>
            <a:ext cx="396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1588" indent="-1588" algn="l" eaLnBrk="0" hangingPunct="0">
              <a:spcBef>
                <a:spcPct val="20000"/>
              </a:spcBef>
              <a:defRPr sz="1400" b="1">
                <a:latin typeface="Calibri" panose="020F0502020204030204" pitchFamily="34" charset="0"/>
              </a:defRPr>
            </a:lvl1pPr>
          </a:lstStyle>
          <a:p>
            <a:r>
              <a:rPr lang="en-US" dirty="0" err="1"/>
              <a:t>open_list.push</a:t>
            </a:r>
            <a:r>
              <a:rPr lang="en-US" dirty="0"/>
              <a:t>(Start State)</a:t>
            </a:r>
            <a:br>
              <a:rPr lang="en-US" dirty="0"/>
            </a:br>
            <a:r>
              <a:rPr lang="en-US" dirty="0"/>
              <a:t>while(</a:t>
            </a:r>
            <a:r>
              <a:rPr lang="en-US" dirty="0" err="1"/>
              <a:t>open_list</a:t>
            </a:r>
            <a:r>
              <a:rPr lang="en-US" dirty="0"/>
              <a:t> is not empty)</a:t>
            </a:r>
            <a:br>
              <a:rPr lang="en-US" dirty="0"/>
            </a:br>
            <a:r>
              <a:rPr lang="en-US" dirty="0"/>
              <a:t>    1. s ← remove min. f-value state from 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open_list</a:t>
            </a:r>
            <a:r>
              <a:rPr lang="en-US" dirty="0"/>
              <a:t>  (if tie in f-values, select one w/ </a:t>
            </a:r>
            <a:br>
              <a:rPr lang="en-US" dirty="0"/>
            </a:br>
            <a:r>
              <a:rPr lang="en-US" dirty="0"/>
              <a:t>        larger g-value)</a:t>
            </a:r>
            <a:br>
              <a:rPr lang="en-US" dirty="0"/>
            </a:br>
            <a:r>
              <a:rPr lang="en-US" dirty="0"/>
              <a:t>    2. Add s to closed list</a:t>
            </a:r>
            <a:br>
              <a:rPr lang="en-US" dirty="0"/>
            </a:br>
            <a:r>
              <a:rPr lang="en-US" dirty="0"/>
              <a:t>    3a. if s = goal node then </a:t>
            </a:r>
            <a:br>
              <a:rPr lang="en-US" dirty="0"/>
            </a:br>
            <a:r>
              <a:rPr lang="en-US" dirty="0"/>
              <a:t>             trace path back to start; STOP!</a:t>
            </a:r>
            <a:br>
              <a:rPr lang="en-US" dirty="0"/>
            </a:br>
            <a:r>
              <a:rPr lang="en-US" dirty="0"/>
              <a:t>    3b. else</a:t>
            </a:r>
            <a:br>
              <a:rPr lang="en-US" dirty="0"/>
            </a:br>
            <a:r>
              <a:rPr lang="en-US" dirty="0"/>
              <a:t>           Generate successors/neighbors of s, </a:t>
            </a:r>
            <a:br>
              <a:rPr lang="en-US" dirty="0"/>
            </a:br>
            <a:r>
              <a:rPr lang="en-US" dirty="0"/>
              <a:t>           compute their f-values, and add them to 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open_list</a:t>
            </a:r>
            <a:r>
              <a:rPr lang="en-US" dirty="0"/>
              <a:t> if they are not in the </a:t>
            </a:r>
            <a:r>
              <a:rPr lang="en-US" dirty="0" err="1"/>
              <a:t>closed_list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 (so we don’t re-explore), or if they are</a:t>
            </a:r>
            <a:br>
              <a:rPr lang="en-US" dirty="0"/>
            </a:br>
            <a:r>
              <a:rPr lang="en-US" dirty="0"/>
              <a:t>           already in the open list, update them if </a:t>
            </a:r>
            <a:br>
              <a:rPr lang="en-US" dirty="0"/>
            </a:br>
            <a:r>
              <a:rPr lang="en-US" dirty="0"/>
              <a:t>           they have a smaller f value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00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Path-Planning w/ A* Algorithm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/>
              <a:t>Find optimal path from S to G using A*</a:t>
            </a:r>
          </a:p>
          <a:p>
            <a:pPr lvl="1"/>
            <a:r>
              <a:rPr lang="en-US" dirty="0"/>
              <a:t>Use heuristic of Manhattan (x-/y-) distance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3886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3886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4343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21" name="Rectangle 11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22" name="Rectangle 12"/>
          <p:cNvSpPr>
            <a:spLocks noChangeArrowheads="1"/>
          </p:cNvSpPr>
          <p:nvPr/>
        </p:nvSpPr>
        <p:spPr bwMode="auto">
          <a:xfrm>
            <a:off x="3886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23" name="Rectangle 13"/>
          <p:cNvSpPr>
            <a:spLocks noChangeArrowheads="1"/>
          </p:cNvSpPr>
          <p:nvPr/>
        </p:nvSpPr>
        <p:spPr bwMode="auto">
          <a:xfrm>
            <a:off x="4343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24" name="Rectangle 14"/>
          <p:cNvSpPr>
            <a:spLocks noChangeArrowheads="1"/>
          </p:cNvSpPr>
          <p:nvPr/>
        </p:nvSpPr>
        <p:spPr bwMode="auto">
          <a:xfrm>
            <a:off x="4800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25" name="Rectangle 15"/>
          <p:cNvSpPr>
            <a:spLocks noChangeArrowheads="1"/>
          </p:cNvSpPr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h=7,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38926" name="Rectangle 17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27" name="Rectangle 18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28" name="Rectangle 19"/>
          <p:cNvSpPr>
            <a:spLocks noChangeArrowheads="1"/>
          </p:cNvSpPr>
          <p:nvPr/>
        </p:nvSpPr>
        <p:spPr bwMode="auto">
          <a:xfrm>
            <a:off x="57150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29" name="Rectangle 20"/>
          <p:cNvSpPr>
            <a:spLocks noChangeArrowheads="1"/>
          </p:cNvSpPr>
          <p:nvPr/>
        </p:nvSpPr>
        <p:spPr bwMode="auto">
          <a:xfrm>
            <a:off x="6172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30" name="Rectangle 21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31" name="Rectangle 22"/>
          <p:cNvSpPr>
            <a:spLocks noChangeArrowheads="1"/>
          </p:cNvSpPr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32" name="Rectangle 23"/>
          <p:cNvSpPr>
            <a:spLocks noChangeArrowheads="1"/>
          </p:cNvSpPr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33" name="Rectangle 24"/>
          <p:cNvSpPr>
            <a:spLocks noChangeArrowheads="1"/>
          </p:cNvSpPr>
          <p:nvPr/>
        </p:nvSpPr>
        <p:spPr bwMode="auto">
          <a:xfrm>
            <a:off x="38862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34" name="Rectangle 25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35" name="Rectangle 26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36" name="Rectangle 27"/>
          <p:cNvSpPr>
            <a:spLocks noChangeArrowheads="1"/>
          </p:cNvSpPr>
          <p:nvPr/>
        </p:nvSpPr>
        <p:spPr bwMode="auto">
          <a:xfrm>
            <a:off x="38862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37" name="Rectangle 28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38" name="Rectangle 30"/>
          <p:cNvSpPr>
            <a:spLocks noChangeArrowheads="1"/>
          </p:cNvSpPr>
          <p:nvPr/>
        </p:nvSpPr>
        <p:spPr bwMode="auto">
          <a:xfrm>
            <a:off x="38862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39" name="Rectangle 31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40" name="Rectangle 32"/>
          <p:cNvSpPr>
            <a:spLocks noChangeArrowheads="1"/>
          </p:cNvSpPr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41" name="Rectangle 33"/>
          <p:cNvSpPr>
            <a:spLocks noChangeArrowheads="1"/>
          </p:cNvSpPr>
          <p:nvPr/>
        </p:nvSpPr>
        <p:spPr bwMode="auto">
          <a:xfrm>
            <a:off x="52578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42" name="Rectangle 34"/>
          <p:cNvSpPr>
            <a:spLocks noChangeArrowheads="1"/>
          </p:cNvSpPr>
          <p:nvPr/>
        </p:nvSpPr>
        <p:spPr bwMode="auto">
          <a:xfrm>
            <a:off x="57150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43" name="Rectangle 35"/>
          <p:cNvSpPr>
            <a:spLocks noChangeArrowheads="1"/>
          </p:cNvSpPr>
          <p:nvPr/>
        </p:nvSpPr>
        <p:spPr bwMode="auto">
          <a:xfrm>
            <a:off x="61722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44" name="Rectangle 36"/>
          <p:cNvSpPr>
            <a:spLocks noChangeArrowheads="1"/>
          </p:cNvSpPr>
          <p:nvPr/>
        </p:nvSpPr>
        <p:spPr bwMode="auto">
          <a:xfrm>
            <a:off x="52578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S</a:t>
            </a:r>
          </a:p>
        </p:txBody>
      </p:sp>
      <p:sp>
        <p:nvSpPr>
          <p:cNvPr id="38945" name="Rectangle 38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46" name="Rectangle 41"/>
          <p:cNvSpPr>
            <a:spLocks noChangeArrowheads="1"/>
          </p:cNvSpPr>
          <p:nvPr/>
        </p:nvSpPr>
        <p:spPr bwMode="auto">
          <a:xfrm>
            <a:off x="6172200" y="47244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47" name="Rectangle 42"/>
          <p:cNvSpPr>
            <a:spLocks noChangeArrowheads="1"/>
          </p:cNvSpPr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48" name="Rectangle 43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49" name="Rectangle 44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50" name="Rectangle 45"/>
          <p:cNvSpPr>
            <a:spLocks noChangeArrowheads="1"/>
          </p:cNvSpPr>
          <p:nvPr/>
        </p:nvSpPr>
        <p:spPr bwMode="auto">
          <a:xfrm>
            <a:off x="7086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51" name="Rectangle 46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52" name="Rectangle 47"/>
          <p:cNvSpPr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53" name="Rectangle 48"/>
          <p:cNvSpPr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54" name="Rectangle 49"/>
          <p:cNvSpPr>
            <a:spLocks noChangeArrowheads="1"/>
          </p:cNvSpPr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55" name="Rectangle 50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56" name="Rectangle 51"/>
          <p:cNvSpPr>
            <a:spLocks noChangeArrowheads="1"/>
          </p:cNvSpPr>
          <p:nvPr/>
        </p:nvSpPr>
        <p:spPr bwMode="auto">
          <a:xfrm>
            <a:off x="70866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57" name="Rectangle 52"/>
          <p:cNvSpPr>
            <a:spLocks noChangeArrowheads="1"/>
          </p:cNvSpPr>
          <p:nvPr/>
        </p:nvSpPr>
        <p:spPr bwMode="auto">
          <a:xfrm>
            <a:off x="6629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58" name="Rectangle 53"/>
          <p:cNvSpPr>
            <a:spLocks noChangeArrowheads="1"/>
          </p:cNvSpPr>
          <p:nvPr/>
        </p:nvSpPr>
        <p:spPr bwMode="auto">
          <a:xfrm>
            <a:off x="7086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59" name="Rectangle 54"/>
          <p:cNvSpPr>
            <a:spLocks noChangeArrowheads="1"/>
          </p:cNvSpPr>
          <p:nvPr/>
        </p:nvSpPr>
        <p:spPr bwMode="auto">
          <a:xfrm>
            <a:off x="3886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60" name="Rectangle 55"/>
          <p:cNvSpPr>
            <a:spLocks noChangeArrowheads="1"/>
          </p:cNvSpPr>
          <p:nvPr/>
        </p:nvSpPr>
        <p:spPr bwMode="auto">
          <a:xfrm>
            <a:off x="4343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61" name="Rectangle 56"/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62" name="Rectangle 57"/>
          <p:cNvSpPr>
            <a:spLocks noChangeArrowheads="1"/>
          </p:cNvSpPr>
          <p:nvPr/>
        </p:nvSpPr>
        <p:spPr bwMode="auto">
          <a:xfrm>
            <a:off x="3886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63" name="Rectangle 58"/>
          <p:cNvSpPr>
            <a:spLocks noChangeArrowheads="1"/>
          </p:cNvSpPr>
          <p:nvPr/>
        </p:nvSpPr>
        <p:spPr bwMode="auto">
          <a:xfrm>
            <a:off x="4343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64" name="Rectangle 59"/>
          <p:cNvSpPr>
            <a:spLocks noChangeArrowheads="1"/>
          </p:cNvSpPr>
          <p:nvPr/>
        </p:nvSpPr>
        <p:spPr bwMode="auto">
          <a:xfrm>
            <a:off x="4800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65" name="Rectangle 60"/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66" name="Rectangle 61"/>
          <p:cNvSpPr>
            <a:spLocks noChangeArrowheads="1"/>
          </p:cNvSpPr>
          <p:nvPr/>
        </p:nvSpPr>
        <p:spPr bwMode="auto">
          <a:xfrm>
            <a:off x="57150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67" name="Rectangle 62"/>
          <p:cNvSpPr>
            <a:spLocks noChangeArrowheads="1"/>
          </p:cNvSpPr>
          <p:nvPr/>
        </p:nvSpPr>
        <p:spPr bwMode="auto">
          <a:xfrm>
            <a:off x="6172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68" name="Rectangle 63"/>
          <p:cNvSpPr>
            <a:spLocks noChangeArrowheads="1"/>
          </p:cNvSpPr>
          <p:nvPr/>
        </p:nvSpPr>
        <p:spPr bwMode="auto">
          <a:xfrm>
            <a:off x="52578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69" name="Rectangle 64"/>
          <p:cNvSpPr>
            <a:spLocks noChangeArrowheads="1"/>
          </p:cNvSpPr>
          <p:nvPr/>
        </p:nvSpPr>
        <p:spPr bwMode="auto">
          <a:xfrm>
            <a:off x="57150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70" name="Rectangle 65"/>
          <p:cNvSpPr>
            <a:spLocks noChangeArrowheads="1"/>
          </p:cNvSpPr>
          <p:nvPr/>
        </p:nvSpPr>
        <p:spPr bwMode="auto">
          <a:xfrm>
            <a:off x="6172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71" name="Rectangle 66"/>
          <p:cNvSpPr>
            <a:spLocks noChangeArrowheads="1"/>
          </p:cNvSpPr>
          <p:nvPr/>
        </p:nvSpPr>
        <p:spPr bwMode="auto">
          <a:xfrm>
            <a:off x="6629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72" name="Rectangle 67"/>
          <p:cNvSpPr>
            <a:spLocks noChangeArrowheads="1"/>
          </p:cNvSpPr>
          <p:nvPr/>
        </p:nvSpPr>
        <p:spPr bwMode="auto">
          <a:xfrm>
            <a:off x="7086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73" name="Rectangle 68"/>
          <p:cNvSpPr>
            <a:spLocks noChangeArrowheads="1"/>
          </p:cNvSpPr>
          <p:nvPr/>
        </p:nvSpPr>
        <p:spPr bwMode="auto">
          <a:xfrm>
            <a:off x="6629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G</a:t>
            </a:r>
          </a:p>
        </p:txBody>
      </p:sp>
      <p:sp>
        <p:nvSpPr>
          <p:cNvPr id="38974" name="Rectangle 69"/>
          <p:cNvSpPr>
            <a:spLocks noChangeArrowheads="1"/>
          </p:cNvSpPr>
          <p:nvPr/>
        </p:nvSpPr>
        <p:spPr bwMode="auto">
          <a:xfrm>
            <a:off x="7086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975" name="Rectangle 70"/>
          <p:cNvSpPr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f=6</a:t>
            </a:r>
          </a:p>
        </p:txBody>
      </p:sp>
      <p:sp>
        <p:nvSpPr>
          <p:cNvPr id="38976" name="Rectangle 71"/>
          <p:cNvSpPr>
            <a:spLocks noChangeArrowheads="1"/>
          </p:cNvSpPr>
          <p:nvPr/>
        </p:nvSpPr>
        <p:spPr bwMode="auto">
          <a:xfrm>
            <a:off x="52578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f=6</a:t>
            </a:r>
          </a:p>
        </p:txBody>
      </p:sp>
      <p:sp>
        <p:nvSpPr>
          <p:cNvPr id="38977" name="Rectangle 72"/>
          <p:cNvSpPr>
            <a:spLocks noChangeArrowheads="1"/>
          </p:cNvSpPr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h=7,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 bwMode="auto">
          <a:xfrm>
            <a:off x="7848600" y="3352800"/>
            <a:ext cx="11430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Closed List</a:t>
            </a: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7848600" y="4038600"/>
            <a:ext cx="11430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/>
              <a:t>Open List</a:t>
            </a:r>
          </a:p>
        </p:txBody>
      </p:sp>
      <p:sp>
        <p:nvSpPr>
          <p:cNvPr id="38980" name="Rectangle 76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g=2,</a:t>
            </a:r>
            <a:br>
              <a:rPr lang="en-US" sz="900"/>
            </a:br>
            <a:r>
              <a:rPr lang="en-US" sz="900"/>
              <a:t>h=6,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38981" name="Rectangle 77"/>
          <p:cNvSpPr>
            <a:spLocks noChangeArrowheads="1"/>
          </p:cNvSpPr>
          <p:nvPr/>
        </p:nvSpPr>
        <p:spPr bwMode="auto">
          <a:xfrm>
            <a:off x="57150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h=4,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  <p:sp>
        <p:nvSpPr>
          <p:cNvPr id="38982" name="Rectangle 78"/>
          <p:cNvSpPr>
            <a:spLocks noChangeArrowheads="1"/>
          </p:cNvSpPr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g=2,</a:t>
            </a:r>
            <a:br>
              <a:rPr lang="en-US" sz="900"/>
            </a:br>
            <a:r>
              <a:rPr lang="en-US" sz="900"/>
              <a:t>h=6,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g=3,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38984" name="Rectangle 80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g=3,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g=3,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g=3,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g=4,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38991" name="Rectangle 87"/>
          <p:cNvSpPr>
            <a:spLocks noChangeArrowheads="1"/>
          </p:cNvSpPr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g=4,</a:t>
            </a:r>
            <a:br>
              <a:rPr lang="en-US" sz="900"/>
            </a:br>
            <a:r>
              <a:rPr lang="en-US" sz="900"/>
              <a:t>h=4,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g=5,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g=5,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38994" name="Rectangle 91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g=5,</a:t>
            </a:r>
            <a:br>
              <a:rPr lang="en-US" sz="900"/>
            </a:br>
            <a:r>
              <a:rPr lang="en-US" sz="900"/>
              <a:t>h=3,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70866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g=6,</a:t>
            </a:r>
            <a:br>
              <a:rPr lang="en-US" sz="900" dirty="0"/>
            </a:br>
            <a:r>
              <a:rPr lang="en-US" sz="900" dirty="0"/>
              <a:t>h=4,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38996" name="Rectangle 92"/>
          <p:cNvSpPr>
            <a:spLocks noChangeArrowheads="1"/>
          </p:cNvSpPr>
          <p:nvPr/>
        </p:nvSpPr>
        <p:spPr bwMode="auto">
          <a:xfrm>
            <a:off x="66294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g=6,</a:t>
            </a:r>
            <a:br>
              <a:rPr lang="en-US" sz="900"/>
            </a:br>
            <a:r>
              <a:rPr lang="en-US" sz="900"/>
              <a:t>h=2,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70866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g=7,</a:t>
            </a:r>
            <a:br>
              <a:rPr lang="en-US" sz="900" dirty="0"/>
            </a:br>
            <a:r>
              <a:rPr lang="en-US" sz="900" dirty="0"/>
              <a:t>h=3,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38998" name="Rectangle 94"/>
          <p:cNvSpPr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g=7,</a:t>
            </a:r>
            <a:br>
              <a:rPr lang="en-US" sz="900"/>
            </a:br>
            <a:r>
              <a:rPr lang="en-US" sz="900"/>
              <a:t>h=1,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g=8,</a:t>
            </a:r>
            <a:br>
              <a:rPr lang="en-US" sz="900" dirty="0"/>
            </a:br>
            <a:r>
              <a:rPr lang="en-US" sz="900" dirty="0"/>
              <a:t>h=2,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629400" y="5638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g=8,</a:t>
            </a:r>
            <a:br>
              <a:rPr lang="en-US" sz="900" dirty="0"/>
            </a:br>
            <a:r>
              <a:rPr lang="en-US" sz="900" dirty="0"/>
              <a:t>h=0,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39001" name="Rectangle 97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" name="Rectangle 98"/>
          <p:cNvSpPr/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39003" name="Rectangle 99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1" name="Rectangle 100"/>
          <p:cNvSpPr/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39006" name="Rectangle 102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007" name="Rectangle 103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008" name="Rectangle 104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009" name="Rectangle 105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010" name="Rectangle 106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" name="Content Placeholder 2"/>
          <p:cNvSpPr txBox="1">
            <a:spLocks/>
          </p:cNvSpPr>
          <p:nvPr/>
        </p:nvSpPr>
        <p:spPr bwMode="auto">
          <a:xfrm>
            <a:off x="0" y="2895600"/>
            <a:ext cx="396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1588" indent="-1588" algn="l" eaLnBrk="0" hangingPunct="0">
              <a:spcBef>
                <a:spcPct val="20000"/>
              </a:spcBef>
              <a:defRPr sz="1400" b="1">
                <a:latin typeface="Calibri" panose="020F0502020204030204" pitchFamily="34" charset="0"/>
              </a:defRPr>
            </a:lvl1pPr>
          </a:lstStyle>
          <a:p>
            <a:r>
              <a:rPr lang="en-US" dirty="0" err="1"/>
              <a:t>open_list.push</a:t>
            </a:r>
            <a:r>
              <a:rPr lang="en-US" dirty="0"/>
              <a:t>(Start State)</a:t>
            </a:r>
            <a:br>
              <a:rPr lang="en-US" dirty="0"/>
            </a:br>
            <a:r>
              <a:rPr lang="en-US" dirty="0"/>
              <a:t>while(</a:t>
            </a:r>
            <a:r>
              <a:rPr lang="en-US" dirty="0" err="1"/>
              <a:t>open_list</a:t>
            </a:r>
            <a:r>
              <a:rPr lang="en-US" dirty="0"/>
              <a:t> is not empty)</a:t>
            </a:r>
            <a:br>
              <a:rPr lang="en-US" dirty="0"/>
            </a:br>
            <a:r>
              <a:rPr lang="en-US" dirty="0"/>
              <a:t>    1. s ← remove min. f-value state from 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open_list</a:t>
            </a:r>
            <a:r>
              <a:rPr lang="en-US" dirty="0"/>
              <a:t>  (if tie in f-values, select one w/ </a:t>
            </a:r>
            <a:br>
              <a:rPr lang="en-US" dirty="0"/>
            </a:br>
            <a:r>
              <a:rPr lang="en-US" dirty="0"/>
              <a:t>        larger g-value)</a:t>
            </a:r>
            <a:br>
              <a:rPr lang="en-US" dirty="0"/>
            </a:br>
            <a:r>
              <a:rPr lang="en-US" dirty="0"/>
              <a:t>    2. Add s to closed list</a:t>
            </a:r>
            <a:br>
              <a:rPr lang="en-US" dirty="0"/>
            </a:br>
            <a:r>
              <a:rPr lang="en-US" dirty="0"/>
              <a:t>    3a. if s = goal node then </a:t>
            </a:r>
            <a:br>
              <a:rPr lang="en-US" dirty="0"/>
            </a:br>
            <a:r>
              <a:rPr lang="en-US" dirty="0"/>
              <a:t>             trace path back to start; STOP!</a:t>
            </a:r>
            <a:br>
              <a:rPr lang="en-US" dirty="0"/>
            </a:br>
            <a:r>
              <a:rPr lang="en-US" dirty="0"/>
              <a:t>    3b. else</a:t>
            </a:r>
            <a:br>
              <a:rPr lang="en-US" dirty="0"/>
            </a:br>
            <a:r>
              <a:rPr lang="en-US" dirty="0"/>
              <a:t>           Generate successors/neighbors of s, </a:t>
            </a:r>
            <a:br>
              <a:rPr lang="en-US" dirty="0"/>
            </a:br>
            <a:r>
              <a:rPr lang="en-US" dirty="0"/>
              <a:t>           compute their f-values, and add them to 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open_list</a:t>
            </a:r>
            <a:r>
              <a:rPr lang="en-US" dirty="0"/>
              <a:t> if they are not in the </a:t>
            </a:r>
            <a:r>
              <a:rPr lang="en-US" dirty="0" err="1"/>
              <a:t>closed_list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 (so we don’t re-explore), or if they are</a:t>
            </a:r>
            <a:br>
              <a:rPr lang="en-US" dirty="0"/>
            </a:br>
            <a:r>
              <a:rPr lang="en-US" dirty="0"/>
              <a:t>           already in the open list, update them if </a:t>
            </a:r>
            <a:br>
              <a:rPr lang="en-US" dirty="0"/>
            </a:br>
            <a:r>
              <a:rPr lang="en-US" dirty="0"/>
              <a:t>           they have a smaller f value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96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Path-Planning w/ A* Algorithm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/>
              <a:t>Find optimal path from S to G using A*</a:t>
            </a:r>
          </a:p>
          <a:p>
            <a:pPr lvl="1"/>
            <a:r>
              <a:rPr lang="en-US" dirty="0"/>
              <a:t>Use heuristic of Manhattan (x-/y-) distance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3886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3" name="Rectangle 9"/>
          <p:cNvSpPr>
            <a:spLocks noChangeArrowheads="1"/>
          </p:cNvSpPr>
          <p:nvPr/>
        </p:nvSpPr>
        <p:spPr bwMode="auto">
          <a:xfrm>
            <a:off x="3886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4" name="Rectangle 10"/>
          <p:cNvSpPr>
            <a:spLocks noChangeArrowheads="1"/>
          </p:cNvSpPr>
          <p:nvPr/>
        </p:nvSpPr>
        <p:spPr bwMode="auto">
          <a:xfrm>
            <a:off x="4343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5" name="Rectangle 11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6" name="Rectangle 12"/>
          <p:cNvSpPr>
            <a:spLocks noChangeArrowheads="1"/>
          </p:cNvSpPr>
          <p:nvPr/>
        </p:nvSpPr>
        <p:spPr bwMode="auto">
          <a:xfrm>
            <a:off x="3886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7" name="Rectangle 13"/>
          <p:cNvSpPr>
            <a:spLocks noChangeArrowheads="1"/>
          </p:cNvSpPr>
          <p:nvPr/>
        </p:nvSpPr>
        <p:spPr bwMode="auto">
          <a:xfrm>
            <a:off x="4343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8" name="Rectangle 14"/>
          <p:cNvSpPr>
            <a:spLocks noChangeArrowheads="1"/>
          </p:cNvSpPr>
          <p:nvPr/>
        </p:nvSpPr>
        <p:spPr bwMode="auto">
          <a:xfrm>
            <a:off x="4800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9" name="Rectangle 15"/>
          <p:cNvSpPr>
            <a:spLocks noChangeArrowheads="1"/>
          </p:cNvSpPr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h=7,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39950" name="Rectangle 17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1" name="Rectangle 18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2" name="Rectangle 19"/>
          <p:cNvSpPr>
            <a:spLocks noChangeArrowheads="1"/>
          </p:cNvSpPr>
          <p:nvPr/>
        </p:nvSpPr>
        <p:spPr bwMode="auto">
          <a:xfrm>
            <a:off x="57150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3" name="Rectangle 20"/>
          <p:cNvSpPr>
            <a:spLocks noChangeArrowheads="1"/>
          </p:cNvSpPr>
          <p:nvPr/>
        </p:nvSpPr>
        <p:spPr bwMode="auto">
          <a:xfrm>
            <a:off x="6172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4" name="Rectangle 21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5" name="Rectangle 22"/>
          <p:cNvSpPr>
            <a:spLocks noChangeArrowheads="1"/>
          </p:cNvSpPr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6" name="Rectangle 23"/>
          <p:cNvSpPr>
            <a:spLocks noChangeArrowheads="1"/>
          </p:cNvSpPr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7" name="Rectangle 24"/>
          <p:cNvSpPr>
            <a:spLocks noChangeArrowheads="1"/>
          </p:cNvSpPr>
          <p:nvPr/>
        </p:nvSpPr>
        <p:spPr bwMode="auto">
          <a:xfrm>
            <a:off x="38862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8" name="Rectangle 25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9" name="Rectangle 26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0" name="Rectangle 27"/>
          <p:cNvSpPr>
            <a:spLocks noChangeArrowheads="1"/>
          </p:cNvSpPr>
          <p:nvPr/>
        </p:nvSpPr>
        <p:spPr bwMode="auto">
          <a:xfrm>
            <a:off x="38862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1" name="Rectangle 28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2" name="Rectangle 30"/>
          <p:cNvSpPr>
            <a:spLocks noChangeArrowheads="1"/>
          </p:cNvSpPr>
          <p:nvPr/>
        </p:nvSpPr>
        <p:spPr bwMode="auto">
          <a:xfrm>
            <a:off x="38862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3" name="Rectangle 31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4" name="Rectangle 32"/>
          <p:cNvSpPr>
            <a:spLocks noChangeArrowheads="1"/>
          </p:cNvSpPr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5" name="Rectangle 33"/>
          <p:cNvSpPr>
            <a:spLocks noChangeArrowheads="1"/>
          </p:cNvSpPr>
          <p:nvPr/>
        </p:nvSpPr>
        <p:spPr bwMode="auto">
          <a:xfrm>
            <a:off x="52578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6" name="Rectangle 34"/>
          <p:cNvSpPr>
            <a:spLocks noChangeArrowheads="1"/>
          </p:cNvSpPr>
          <p:nvPr/>
        </p:nvSpPr>
        <p:spPr bwMode="auto">
          <a:xfrm>
            <a:off x="57150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7" name="Rectangle 35"/>
          <p:cNvSpPr>
            <a:spLocks noChangeArrowheads="1"/>
          </p:cNvSpPr>
          <p:nvPr/>
        </p:nvSpPr>
        <p:spPr bwMode="auto">
          <a:xfrm>
            <a:off x="61722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8" name="Rectangle 36"/>
          <p:cNvSpPr>
            <a:spLocks noChangeArrowheads="1"/>
          </p:cNvSpPr>
          <p:nvPr/>
        </p:nvSpPr>
        <p:spPr bwMode="auto">
          <a:xfrm>
            <a:off x="52578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S</a:t>
            </a:r>
          </a:p>
        </p:txBody>
      </p:sp>
      <p:sp>
        <p:nvSpPr>
          <p:cNvPr id="39969" name="Rectangle 38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70" name="Rectangle 41"/>
          <p:cNvSpPr>
            <a:spLocks noChangeArrowheads="1"/>
          </p:cNvSpPr>
          <p:nvPr/>
        </p:nvSpPr>
        <p:spPr bwMode="auto">
          <a:xfrm>
            <a:off x="6172200" y="47244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71" name="Rectangle 42"/>
          <p:cNvSpPr>
            <a:spLocks noChangeArrowheads="1"/>
          </p:cNvSpPr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72" name="Rectangle 43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73" name="Rectangle 44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74" name="Rectangle 45"/>
          <p:cNvSpPr>
            <a:spLocks noChangeArrowheads="1"/>
          </p:cNvSpPr>
          <p:nvPr/>
        </p:nvSpPr>
        <p:spPr bwMode="auto">
          <a:xfrm>
            <a:off x="7086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75" name="Rectangle 46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76" name="Rectangle 47"/>
          <p:cNvSpPr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77" name="Rectangle 48"/>
          <p:cNvSpPr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78" name="Rectangle 49"/>
          <p:cNvSpPr>
            <a:spLocks noChangeArrowheads="1"/>
          </p:cNvSpPr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79" name="Rectangle 50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80" name="Rectangle 51"/>
          <p:cNvSpPr>
            <a:spLocks noChangeArrowheads="1"/>
          </p:cNvSpPr>
          <p:nvPr/>
        </p:nvSpPr>
        <p:spPr bwMode="auto">
          <a:xfrm>
            <a:off x="70866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81" name="Rectangle 52"/>
          <p:cNvSpPr>
            <a:spLocks noChangeArrowheads="1"/>
          </p:cNvSpPr>
          <p:nvPr/>
        </p:nvSpPr>
        <p:spPr bwMode="auto">
          <a:xfrm>
            <a:off x="6629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82" name="Rectangle 53"/>
          <p:cNvSpPr>
            <a:spLocks noChangeArrowheads="1"/>
          </p:cNvSpPr>
          <p:nvPr/>
        </p:nvSpPr>
        <p:spPr bwMode="auto">
          <a:xfrm>
            <a:off x="7086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83" name="Rectangle 54"/>
          <p:cNvSpPr>
            <a:spLocks noChangeArrowheads="1"/>
          </p:cNvSpPr>
          <p:nvPr/>
        </p:nvSpPr>
        <p:spPr bwMode="auto">
          <a:xfrm>
            <a:off x="3886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84" name="Rectangle 55"/>
          <p:cNvSpPr>
            <a:spLocks noChangeArrowheads="1"/>
          </p:cNvSpPr>
          <p:nvPr/>
        </p:nvSpPr>
        <p:spPr bwMode="auto">
          <a:xfrm>
            <a:off x="4343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85" name="Rectangle 56"/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86" name="Rectangle 57"/>
          <p:cNvSpPr>
            <a:spLocks noChangeArrowheads="1"/>
          </p:cNvSpPr>
          <p:nvPr/>
        </p:nvSpPr>
        <p:spPr bwMode="auto">
          <a:xfrm>
            <a:off x="3886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87" name="Rectangle 58"/>
          <p:cNvSpPr>
            <a:spLocks noChangeArrowheads="1"/>
          </p:cNvSpPr>
          <p:nvPr/>
        </p:nvSpPr>
        <p:spPr bwMode="auto">
          <a:xfrm>
            <a:off x="4343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88" name="Rectangle 59"/>
          <p:cNvSpPr>
            <a:spLocks noChangeArrowheads="1"/>
          </p:cNvSpPr>
          <p:nvPr/>
        </p:nvSpPr>
        <p:spPr bwMode="auto">
          <a:xfrm>
            <a:off x="4800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89" name="Rectangle 60"/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90" name="Rectangle 61"/>
          <p:cNvSpPr>
            <a:spLocks noChangeArrowheads="1"/>
          </p:cNvSpPr>
          <p:nvPr/>
        </p:nvSpPr>
        <p:spPr bwMode="auto">
          <a:xfrm>
            <a:off x="57150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91" name="Rectangle 62"/>
          <p:cNvSpPr>
            <a:spLocks noChangeArrowheads="1"/>
          </p:cNvSpPr>
          <p:nvPr/>
        </p:nvSpPr>
        <p:spPr bwMode="auto">
          <a:xfrm>
            <a:off x="6172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92" name="Rectangle 63"/>
          <p:cNvSpPr>
            <a:spLocks noChangeArrowheads="1"/>
          </p:cNvSpPr>
          <p:nvPr/>
        </p:nvSpPr>
        <p:spPr bwMode="auto">
          <a:xfrm>
            <a:off x="52578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93" name="Rectangle 64"/>
          <p:cNvSpPr>
            <a:spLocks noChangeArrowheads="1"/>
          </p:cNvSpPr>
          <p:nvPr/>
        </p:nvSpPr>
        <p:spPr bwMode="auto">
          <a:xfrm>
            <a:off x="57150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94" name="Rectangle 65"/>
          <p:cNvSpPr>
            <a:spLocks noChangeArrowheads="1"/>
          </p:cNvSpPr>
          <p:nvPr/>
        </p:nvSpPr>
        <p:spPr bwMode="auto">
          <a:xfrm>
            <a:off x="6172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95" name="Rectangle 66"/>
          <p:cNvSpPr>
            <a:spLocks noChangeArrowheads="1"/>
          </p:cNvSpPr>
          <p:nvPr/>
        </p:nvSpPr>
        <p:spPr bwMode="auto">
          <a:xfrm>
            <a:off x="6629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96" name="Rectangle 67"/>
          <p:cNvSpPr>
            <a:spLocks noChangeArrowheads="1"/>
          </p:cNvSpPr>
          <p:nvPr/>
        </p:nvSpPr>
        <p:spPr bwMode="auto">
          <a:xfrm>
            <a:off x="7086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97" name="Rectangle 68"/>
          <p:cNvSpPr>
            <a:spLocks noChangeArrowheads="1"/>
          </p:cNvSpPr>
          <p:nvPr/>
        </p:nvSpPr>
        <p:spPr bwMode="auto">
          <a:xfrm>
            <a:off x="6629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G</a:t>
            </a:r>
          </a:p>
        </p:txBody>
      </p:sp>
      <p:sp>
        <p:nvSpPr>
          <p:cNvPr id="39998" name="Rectangle 69"/>
          <p:cNvSpPr>
            <a:spLocks noChangeArrowheads="1"/>
          </p:cNvSpPr>
          <p:nvPr/>
        </p:nvSpPr>
        <p:spPr bwMode="auto">
          <a:xfrm>
            <a:off x="7086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99" name="Rectangle 70"/>
          <p:cNvSpPr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f=6</a:t>
            </a:r>
          </a:p>
        </p:txBody>
      </p:sp>
      <p:sp>
        <p:nvSpPr>
          <p:cNvPr id="40000" name="Rectangle 71"/>
          <p:cNvSpPr>
            <a:spLocks noChangeArrowheads="1"/>
          </p:cNvSpPr>
          <p:nvPr/>
        </p:nvSpPr>
        <p:spPr bwMode="auto">
          <a:xfrm>
            <a:off x="52578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f=6</a:t>
            </a:r>
          </a:p>
        </p:txBody>
      </p:sp>
      <p:sp>
        <p:nvSpPr>
          <p:cNvPr id="40001" name="Rectangle 72"/>
          <p:cNvSpPr>
            <a:spLocks noChangeArrowheads="1"/>
          </p:cNvSpPr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h=7,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 bwMode="auto">
          <a:xfrm>
            <a:off x="7848600" y="3352800"/>
            <a:ext cx="11430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Closed List</a:t>
            </a: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7848600" y="4038600"/>
            <a:ext cx="11430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/>
              <a:t>Open List</a:t>
            </a:r>
          </a:p>
        </p:txBody>
      </p:sp>
      <p:sp>
        <p:nvSpPr>
          <p:cNvPr id="40004" name="Rectangle 76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g=2,</a:t>
            </a:r>
            <a:br>
              <a:rPr lang="en-US" sz="900"/>
            </a:br>
            <a:r>
              <a:rPr lang="en-US" sz="900"/>
              <a:t>h=6,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40005" name="Rectangle 77"/>
          <p:cNvSpPr>
            <a:spLocks noChangeArrowheads="1"/>
          </p:cNvSpPr>
          <p:nvPr/>
        </p:nvSpPr>
        <p:spPr bwMode="auto">
          <a:xfrm>
            <a:off x="57150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h=4,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  <p:sp>
        <p:nvSpPr>
          <p:cNvPr id="40006" name="Rectangle 78"/>
          <p:cNvSpPr>
            <a:spLocks noChangeArrowheads="1"/>
          </p:cNvSpPr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g=2,</a:t>
            </a:r>
            <a:br>
              <a:rPr lang="en-US" sz="900"/>
            </a:br>
            <a:r>
              <a:rPr lang="en-US" sz="900"/>
              <a:t>h=6,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g=3,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40008" name="Rectangle 80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g=3,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g=3,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g=3,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g=4,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40015" name="Rectangle 87"/>
          <p:cNvSpPr>
            <a:spLocks noChangeArrowheads="1"/>
          </p:cNvSpPr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g=4,</a:t>
            </a:r>
            <a:br>
              <a:rPr lang="en-US" sz="900"/>
            </a:br>
            <a:r>
              <a:rPr lang="en-US" sz="900"/>
              <a:t>h=4,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g=5,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g=5,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40018" name="Rectangle 91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g=5,</a:t>
            </a:r>
            <a:br>
              <a:rPr lang="en-US" sz="900"/>
            </a:br>
            <a:r>
              <a:rPr lang="en-US" sz="900"/>
              <a:t>h=3,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70866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g=6,</a:t>
            </a:r>
            <a:br>
              <a:rPr lang="en-US" sz="900" dirty="0"/>
            </a:br>
            <a:r>
              <a:rPr lang="en-US" sz="900" dirty="0"/>
              <a:t>h=4,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40020" name="Rectangle 92"/>
          <p:cNvSpPr>
            <a:spLocks noChangeArrowheads="1"/>
          </p:cNvSpPr>
          <p:nvPr/>
        </p:nvSpPr>
        <p:spPr bwMode="auto">
          <a:xfrm>
            <a:off x="66294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g=6,</a:t>
            </a:r>
            <a:br>
              <a:rPr lang="en-US" sz="900"/>
            </a:br>
            <a:r>
              <a:rPr lang="en-US" sz="900"/>
              <a:t>h=2,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70866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g=7,</a:t>
            </a:r>
            <a:br>
              <a:rPr lang="en-US" sz="900" dirty="0"/>
            </a:br>
            <a:r>
              <a:rPr lang="en-US" sz="900" dirty="0"/>
              <a:t>h=3,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40022" name="Rectangle 94"/>
          <p:cNvSpPr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g=7,</a:t>
            </a:r>
            <a:br>
              <a:rPr lang="en-US" sz="900"/>
            </a:br>
            <a:r>
              <a:rPr lang="en-US" sz="900"/>
              <a:t>h=1,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g=8,</a:t>
            </a:r>
            <a:br>
              <a:rPr lang="en-US" sz="900" dirty="0"/>
            </a:br>
            <a:r>
              <a:rPr lang="en-US" sz="900" dirty="0"/>
              <a:t>h=2,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40024" name="Rectangle 96"/>
          <p:cNvSpPr>
            <a:spLocks noChangeArrowheads="1"/>
          </p:cNvSpPr>
          <p:nvPr/>
        </p:nvSpPr>
        <p:spPr bwMode="auto">
          <a:xfrm>
            <a:off x="6629400" y="56388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g=8,</a:t>
            </a:r>
            <a:br>
              <a:rPr lang="en-US" sz="900"/>
            </a:br>
            <a:r>
              <a:rPr lang="en-US" sz="900"/>
              <a:t>h=0,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40025" name="Rectangle 97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" name="Rectangle 98"/>
          <p:cNvSpPr/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40027" name="Rectangle 99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1" name="Rectangle 100"/>
          <p:cNvSpPr/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40030" name="Rectangle 102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031" name="Rectangle 103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032" name="Rectangle 104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033" name="Rectangle 105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034" name="Rectangle 106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" name="Content Placeholder 2"/>
          <p:cNvSpPr txBox="1">
            <a:spLocks/>
          </p:cNvSpPr>
          <p:nvPr/>
        </p:nvSpPr>
        <p:spPr bwMode="auto">
          <a:xfrm>
            <a:off x="0" y="2895600"/>
            <a:ext cx="396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1588" indent="-1588" algn="l" eaLnBrk="0" hangingPunct="0">
              <a:spcBef>
                <a:spcPct val="20000"/>
              </a:spcBef>
              <a:defRPr sz="1400" b="1">
                <a:latin typeface="Calibri" panose="020F0502020204030204" pitchFamily="34" charset="0"/>
              </a:defRPr>
            </a:lvl1pPr>
          </a:lstStyle>
          <a:p>
            <a:r>
              <a:rPr lang="en-US" dirty="0" err="1"/>
              <a:t>open_list.push</a:t>
            </a:r>
            <a:r>
              <a:rPr lang="en-US" dirty="0"/>
              <a:t>(Start State)</a:t>
            </a:r>
            <a:br>
              <a:rPr lang="en-US" dirty="0"/>
            </a:br>
            <a:r>
              <a:rPr lang="en-US" dirty="0"/>
              <a:t>while(</a:t>
            </a:r>
            <a:r>
              <a:rPr lang="en-US" dirty="0" err="1"/>
              <a:t>open_list</a:t>
            </a:r>
            <a:r>
              <a:rPr lang="en-US" dirty="0"/>
              <a:t> is not empty)</a:t>
            </a:r>
            <a:br>
              <a:rPr lang="en-US" dirty="0"/>
            </a:br>
            <a:r>
              <a:rPr lang="en-US" dirty="0"/>
              <a:t>    1. s ← remove min. f-value state from 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open_list</a:t>
            </a:r>
            <a:r>
              <a:rPr lang="en-US" dirty="0"/>
              <a:t>  (if tie in f-values, select one w/ </a:t>
            </a:r>
            <a:br>
              <a:rPr lang="en-US" dirty="0"/>
            </a:br>
            <a:r>
              <a:rPr lang="en-US" dirty="0"/>
              <a:t>        larger g-value)</a:t>
            </a:r>
            <a:br>
              <a:rPr lang="en-US" dirty="0"/>
            </a:br>
            <a:r>
              <a:rPr lang="en-US" dirty="0"/>
              <a:t>    2. Add s to closed list</a:t>
            </a:r>
            <a:br>
              <a:rPr lang="en-US" dirty="0"/>
            </a:br>
            <a:r>
              <a:rPr lang="en-US" dirty="0"/>
              <a:t>    3a. if s = goal node then </a:t>
            </a:r>
            <a:br>
              <a:rPr lang="en-US" dirty="0"/>
            </a:br>
            <a:r>
              <a:rPr lang="en-US" dirty="0"/>
              <a:t>             trace path back to start; STOP!</a:t>
            </a:r>
            <a:br>
              <a:rPr lang="en-US" dirty="0"/>
            </a:br>
            <a:r>
              <a:rPr lang="en-US" dirty="0"/>
              <a:t>    3b. else</a:t>
            </a:r>
            <a:br>
              <a:rPr lang="en-US" dirty="0"/>
            </a:br>
            <a:r>
              <a:rPr lang="en-US" dirty="0"/>
              <a:t>           Generate successors/neighbors of s, </a:t>
            </a:r>
            <a:br>
              <a:rPr lang="en-US" dirty="0"/>
            </a:br>
            <a:r>
              <a:rPr lang="en-US" dirty="0"/>
              <a:t>           compute their f-values, and add them to 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open_list</a:t>
            </a:r>
            <a:r>
              <a:rPr lang="en-US" dirty="0"/>
              <a:t> if they are not in the </a:t>
            </a:r>
            <a:r>
              <a:rPr lang="en-US" dirty="0" err="1"/>
              <a:t>closed_list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 (so we don’t re-explore), or if they are</a:t>
            </a:r>
            <a:br>
              <a:rPr lang="en-US" dirty="0"/>
            </a:br>
            <a:r>
              <a:rPr lang="en-US" dirty="0"/>
              <a:t>           already in the open list, update them if </a:t>
            </a:r>
            <a:br>
              <a:rPr lang="en-US" dirty="0"/>
            </a:br>
            <a:r>
              <a:rPr lang="en-US" dirty="0"/>
              <a:t>           they have a smaller f value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87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Path-Planning w/ A* Algorithm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/>
              <a:t>Find optimal path from S to G using A*</a:t>
            </a:r>
          </a:p>
          <a:p>
            <a:pPr lvl="1"/>
            <a:r>
              <a:rPr lang="en-US" dirty="0"/>
              <a:t>Use heuristic of Manhattan (x-/y-) distance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3886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3" name="Rectangle 9"/>
          <p:cNvSpPr>
            <a:spLocks noChangeArrowheads="1"/>
          </p:cNvSpPr>
          <p:nvPr/>
        </p:nvSpPr>
        <p:spPr bwMode="auto">
          <a:xfrm>
            <a:off x="3886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4" name="Rectangle 10"/>
          <p:cNvSpPr>
            <a:spLocks noChangeArrowheads="1"/>
          </p:cNvSpPr>
          <p:nvPr/>
        </p:nvSpPr>
        <p:spPr bwMode="auto">
          <a:xfrm>
            <a:off x="4343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5" name="Rectangle 11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6" name="Rectangle 12"/>
          <p:cNvSpPr>
            <a:spLocks noChangeArrowheads="1"/>
          </p:cNvSpPr>
          <p:nvPr/>
        </p:nvSpPr>
        <p:spPr bwMode="auto">
          <a:xfrm>
            <a:off x="3886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7" name="Rectangle 13"/>
          <p:cNvSpPr>
            <a:spLocks noChangeArrowheads="1"/>
          </p:cNvSpPr>
          <p:nvPr/>
        </p:nvSpPr>
        <p:spPr bwMode="auto">
          <a:xfrm>
            <a:off x="4343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8" name="Rectangle 14"/>
          <p:cNvSpPr>
            <a:spLocks noChangeArrowheads="1"/>
          </p:cNvSpPr>
          <p:nvPr/>
        </p:nvSpPr>
        <p:spPr bwMode="auto">
          <a:xfrm>
            <a:off x="4800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9" name="Rectangle 15"/>
          <p:cNvSpPr>
            <a:spLocks noChangeArrowheads="1"/>
          </p:cNvSpPr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h=7,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39950" name="Rectangle 17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1" name="Rectangle 18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2" name="Rectangle 19"/>
          <p:cNvSpPr>
            <a:spLocks noChangeArrowheads="1"/>
          </p:cNvSpPr>
          <p:nvPr/>
        </p:nvSpPr>
        <p:spPr bwMode="auto">
          <a:xfrm>
            <a:off x="57150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3" name="Rectangle 20"/>
          <p:cNvSpPr>
            <a:spLocks noChangeArrowheads="1"/>
          </p:cNvSpPr>
          <p:nvPr/>
        </p:nvSpPr>
        <p:spPr bwMode="auto">
          <a:xfrm>
            <a:off x="6172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4" name="Rectangle 21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5" name="Rectangle 22"/>
          <p:cNvSpPr>
            <a:spLocks noChangeArrowheads="1"/>
          </p:cNvSpPr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6" name="Rectangle 23"/>
          <p:cNvSpPr>
            <a:spLocks noChangeArrowheads="1"/>
          </p:cNvSpPr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7" name="Rectangle 24"/>
          <p:cNvSpPr>
            <a:spLocks noChangeArrowheads="1"/>
          </p:cNvSpPr>
          <p:nvPr/>
        </p:nvSpPr>
        <p:spPr bwMode="auto">
          <a:xfrm>
            <a:off x="38862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8" name="Rectangle 25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9" name="Rectangle 26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0" name="Rectangle 27"/>
          <p:cNvSpPr>
            <a:spLocks noChangeArrowheads="1"/>
          </p:cNvSpPr>
          <p:nvPr/>
        </p:nvSpPr>
        <p:spPr bwMode="auto">
          <a:xfrm>
            <a:off x="38862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1" name="Rectangle 28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2" name="Rectangle 30"/>
          <p:cNvSpPr>
            <a:spLocks noChangeArrowheads="1"/>
          </p:cNvSpPr>
          <p:nvPr/>
        </p:nvSpPr>
        <p:spPr bwMode="auto">
          <a:xfrm>
            <a:off x="38862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3" name="Rectangle 31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4" name="Rectangle 32"/>
          <p:cNvSpPr>
            <a:spLocks noChangeArrowheads="1"/>
          </p:cNvSpPr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5" name="Rectangle 33"/>
          <p:cNvSpPr>
            <a:spLocks noChangeArrowheads="1"/>
          </p:cNvSpPr>
          <p:nvPr/>
        </p:nvSpPr>
        <p:spPr bwMode="auto">
          <a:xfrm>
            <a:off x="52578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6" name="Rectangle 34"/>
          <p:cNvSpPr>
            <a:spLocks noChangeArrowheads="1"/>
          </p:cNvSpPr>
          <p:nvPr/>
        </p:nvSpPr>
        <p:spPr bwMode="auto">
          <a:xfrm>
            <a:off x="57150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7" name="Rectangle 35"/>
          <p:cNvSpPr>
            <a:spLocks noChangeArrowheads="1"/>
          </p:cNvSpPr>
          <p:nvPr/>
        </p:nvSpPr>
        <p:spPr bwMode="auto">
          <a:xfrm>
            <a:off x="61722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8" name="Rectangle 36"/>
          <p:cNvSpPr>
            <a:spLocks noChangeArrowheads="1"/>
          </p:cNvSpPr>
          <p:nvPr/>
        </p:nvSpPr>
        <p:spPr bwMode="auto">
          <a:xfrm>
            <a:off x="52578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S</a:t>
            </a:r>
          </a:p>
        </p:txBody>
      </p:sp>
      <p:sp>
        <p:nvSpPr>
          <p:cNvPr id="39969" name="Rectangle 38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70" name="Rectangle 41"/>
          <p:cNvSpPr>
            <a:spLocks noChangeArrowheads="1"/>
          </p:cNvSpPr>
          <p:nvPr/>
        </p:nvSpPr>
        <p:spPr bwMode="auto">
          <a:xfrm>
            <a:off x="6172200" y="47244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71" name="Rectangle 42"/>
          <p:cNvSpPr>
            <a:spLocks noChangeArrowheads="1"/>
          </p:cNvSpPr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72" name="Rectangle 43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73" name="Rectangle 44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74" name="Rectangle 45"/>
          <p:cNvSpPr>
            <a:spLocks noChangeArrowheads="1"/>
          </p:cNvSpPr>
          <p:nvPr/>
        </p:nvSpPr>
        <p:spPr bwMode="auto">
          <a:xfrm>
            <a:off x="7086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75" name="Rectangle 46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76" name="Rectangle 47"/>
          <p:cNvSpPr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77" name="Rectangle 48"/>
          <p:cNvSpPr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78" name="Rectangle 49"/>
          <p:cNvSpPr>
            <a:spLocks noChangeArrowheads="1"/>
          </p:cNvSpPr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79" name="Rectangle 50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80" name="Rectangle 51"/>
          <p:cNvSpPr>
            <a:spLocks noChangeArrowheads="1"/>
          </p:cNvSpPr>
          <p:nvPr/>
        </p:nvSpPr>
        <p:spPr bwMode="auto">
          <a:xfrm>
            <a:off x="70866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81" name="Rectangle 52"/>
          <p:cNvSpPr>
            <a:spLocks noChangeArrowheads="1"/>
          </p:cNvSpPr>
          <p:nvPr/>
        </p:nvSpPr>
        <p:spPr bwMode="auto">
          <a:xfrm>
            <a:off x="6629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82" name="Rectangle 53"/>
          <p:cNvSpPr>
            <a:spLocks noChangeArrowheads="1"/>
          </p:cNvSpPr>
          <p:nvPr/>
        </p:nvSpPr>
        <p:spPr bwMode="auto">
          <a:xfrm>
            <a:off x="7086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83" name="Rectangle 54"/>
          <p:cNvSpPr>
            <a:spLocks noChangeArrowheads="1"/>
          </p:cNvSpPr>
          <p:nvPr/>
        </p:nvSpPr>
        <p:spPr bwMode="auto">
          <a:xfrm>
            <a:off x="3886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84" name="Rectangle 55"/>
          <p:cNvSpPr>
            <a:spLocks noChangeArrowheads="1"/>
          </p:cNvSpPr>
          <p:nvPr/>
        </p:nvSpPr>
        <p:spPr bwMode="auto">
          <a:xfrm>
            <a:off x="4343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85" name="Rectangle 56"/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86" name="Rectangle 57"/>
          <p:cNvSpPr>
            <a:spLocks noChangeArrowheads="1"/>
          </p:cNvSpPr>
          <p:nvPr/>
        </p:nvSpPr>
        <p:spPr bwMode="auto">
          <a:xfrm>
            <a:off x="3886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87" name="Rectangle 58"/>
          <p:cNvSpPr>
            <a:spLocks noChangeArrowheads="1"/>
          </p:cNvSpPr>
          <p:nvPr/>
        </p:nvSpPr>
        <p:spPr bwMode="auto">
          <a:xfrm>
            <a:off x="4343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88" name="Rectangle 59"/>
          <p:cNvSpPr>
            <a:spLocks noChangeArrowheads="1"/>
          </p:cNvSpPr>
          <p:nvPr/>
        </p:nvSpPr>
        <p:spPr bwMode="auto">
          <a:xfrm>
            <a:off x="4800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89" name="Rectangle 60"/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90" name="Rectangle 61"/>
          <p:cNvSpPr>
            <a:spLocks noChangeArrowheads="1"/>
          </p:cNvSpPr>
          <p:nvPr/>
        </p:nvSpPr>
        <p:spPr bwMode="auto">
          <a:xfrm>
            <a:off x="57150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91" name="Rectangle 62"/>
          <p:cNvSpPr>
            <a:spLocks noChangeArrowheads="1"/>
          </p:cNvSpPr>
          <p:nvPr/>
        </p:nvSpPr>
        <p:spPr bwMode="auto">
          <a:xfrm>
            <a:off x="6172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92" name="Rectangle 63"/>
          <p:cNvSpPr>
            <a:spLocks noChangeArrowheads="1"/>
          </p:cNvSpPr>
          <p:nvPr/>
        </p:nvSpPr>
        <p:spPr bwMode="auto">
          <a:xfrm>
            <a:off x="52578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93" name="Rectangle 64"/>
          <p:cNvSpPr>
            <a:spLocks noChangeArrowheads="1"/>
          </p:cNvSpPr>
          <p:nvPr/>
        </p:nvSpPr>
        <p:spPr bwMode="auto">
          <a:xfrm>
            <a:off x="57150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94" name="Rectangle 65"/>
          <p:cNvSpPr>
            <a:spLocks noChangeArrowheads="1"/>
          </p:cNvSpPr>
          <p:nvPr/>
        </p:nvSpPr>
        <p:spPr bwMode="auto">
          <a:xfrm>
            <a:off x="6172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95" name="Rectangle 66"/>
          <p:cNvSpPr>
            <a:spLocks noChangeArrowheads="1"/>
          </p:cNvSpPr>
          <p:nvPr/>
        </p:nvSpPr>
        <p:spPr bwMode="auto">
          <a:xfrm>
            <a:off x="6629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96" name="Rectangle 67"/>
          <p:cNvSpPr>
            <a:spLocks noChangeArrowheads="1"/>
          </p:cNvSpPr>
          <p:nvPr/>
        </p:nvSpPr>
        <p:spPr bwMode="auto">
          <a:xfrm>
            <a:off x="7086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97" name="Rectangle 68"/>
          <p:cNvSpPr>
            <a:spLocks noChangeArrowheads="1"/>
          </p:cNvSpPr>
          <p:nvPr/>
        </p:nvSpPr>
        <p:spPr bwMode="auto">
          <a:xfrm>
            <a:off x="6629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G</a:t>
            </a:r>
          </a:p>
        </p:txBody>
      </p:sp>
      <p:sp>
        <p:nvSpPr>
          <p:cNvPr id="39998" name="Rectangle 69"/>
          <p:cNvSpPr>
            <a:spLocks noChangeArrowheads="1"/>
          </p:cNvSpPr>
          <p:nvPr/>
        </p:nvSpPr>
        <p:spPr bwMode="auto">
          <a:xfrm>
            <a:off x="7086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99" name="Rectangle 70"/>
          <p:cNvSpPr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f=6</a:t>
            </a:r>
          </a:p>
        </p:txBody>
      </p:sp>
      <p:sp>
        <p:nvSpPr>
          <p:cNvPr id="40000" name="Rectangle 71"/>
          <p:cNvSpPr>
            <a:spLocks noChangeArrowheads="1"/>
          </p:cNvSpPr>
          <p:nvPr/>
        </p:nvSpPr>
        <p:spPr bwMode="auto">
          <a:xfrm>
            <a:off x="52578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f=6</a:t>
            </a:r>
          </a:p>
        </p:txBody>
      </p:sp>
      <p:sp>
        <p:nvSpPr>
          <p:cNvPr id="40001" name="Rectangle 72"/>
          <p:cNvSpPr>
            <a:spLocks noChangeArrowheads="1"/>
          </p:cNvSpPr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g=1,</a:t>
            </a:r>
            <a:br>
              <a:rPr lang="en-US" sz="900"/>
            </a:br>
            <a:r>
              <a:rPr lang="en-US" sz="900"/>
              <a:t>h=7,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 bwMode="auto">
          <a:xfrm>
            <a:off x="7848600" y="3352800"/>
            <a:ext cx="11430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Closed List</a:t>
            </a: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7848600" y="4038600"/>
            <a:ext cx="11430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/>
              <a:t>Open List</a:t>
            </a:r>
          </a:p>
        </p:txBody>
      </p:sp>
      <p:sp>
        <p:nvSpPr>
          <p:cNvPr id="40004" name="Rectangle 76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40005" name="Rectangle 77"/>
          <p:cNvSpPr>
            <a:spLocks noChangeArrowheads="1"/>
          </p:cNvSpPr>
          <p:nvPr/>
        </p:nvSpPr>
        <p:spPr bwMode="auto">
          <a:xfrm>
            <a:off x="57150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h=4,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  <p:sp>
        <p:nvSpPr>
          <p:cNvPr id="40006" name="Rectangle 78"/>
          <p:cNvSpPr>
            <a:spLocks noChangeArrowheads="1"/>
          </p:cNvSpPr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g=2,</a:t>
            </a:r>
            <a:br>
              <a:rPr lang="en-US" sz="900"/>
            </a:br>
            <a:r>
              <a:rPr lang="en-US" sz="900"/>
              <a:t>h=6,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g=3,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40008" name="Rectangle 80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g=3,</a:t>
            </a:r>
            <a:br>
              <a:rPr lang="en-US" sz="900"/>
            </a:br>
            <a:r>
              <a:rPr lang="en-US" sz="900"/>
              <a:t>h=5,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g=3,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6" name="Rectangle 85"/>
          <p:cNvSpPr/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g=3,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g=4,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40015" name="Rectangle 87"/>
          <p:cNvSpPr>
            <a:spLocks noChangeArrowheads="1"/>
          </p:cNvSpPr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g=4,</a:t>
            </a:r>
            <a:br>
              <a:rPr lang="en-US" sz="900"/>
            </a:br>
            <a:r>
              <a:rPr lang="en-US" sz="900"/>
              <a:t>h=4,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g=5,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g=5,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40018" name="Rectangle 91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g=5,</a:t>
            </a:r>
            <a:br>
              <a:rPr lang="en-US" sz="900"/>
            </a:br>
            <a:r>
              <a:rPr lang="en-US" sz="900"/>
              <a:t>h=3,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70866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g=6,</a:t>
            </a:r>
            <a:br>
              <a:rPr lang="en-US" sz="900" dirty="0"/>
            </a:br>
            <a:r>
              <a:rPr lang="en-US" sz="900" dirty="0"/>
              <a:t>h=4,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40020" name="Rectangle 92"/>
          <p:cNvSpPr>
            <a:spLocks noChangeArrowheads="1"/>
          </p:cNvSpPr>
          <p:nvPr/>
        </p:nvSpPr>
        <p:spPr bwMode="auto">
          <a:xfrm>
            <a:off x="6629400" y="47244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g=6,</a:t>
            </a:r>
            <a:br>
              <a:rPr lang="en-US" sz="900"/>
            </a:br>
            <a:r>
              <a:rPr lang="en-US" sz="900"/>
              <a:t>h=2,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70866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g=7,</a:t>
            </a:r>
            <a:br>
              <a:rPr lang="en-US" sz="900" dirty="0"/>
            </a:br>
            <a:r>
              <a:rPr lang="en-US" sz="900" dirty="0"/>
              <a:t>h=3,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40022" name="Rectangle 94"/>
          <p:cNvSpPr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g=7,</a:t>
            </a:r>
            <a:br>
              <a:rPr lang="en-US" sz="900"/>
            </a:br>
            <a:r>
              <a:rPr lang="en-US" sz="900"/>
              <a:t>h=1,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g=8,</a:t>
            </a:r>
            <a:br>
              <a:rPr lang="en-US" sz="900" dirty="0"/>
            </a:br>
            <a:r>
              <a:rPr lang="en-US" sz="900" dirty="0"/>
              <a:t>h=2,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40024" name="Rectangle 96"/>
          <p:cNvSpPr>
            <a:spLocks noChangeArrowheads="1"/>
          </p:cNvSpPr>
          <p:nvPr/>
        </p:nvSpPr>
        <p:spPr bwMode="auto">
          <a:xfrm>
            <a:off x="6629400" y="56388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sz="900"/>
              <a:t>g=8,</a:t>
            </a:r>
            <a:br>
              <a:rPr lang="en-US" sz="900"/>
            </a:br>
            <a:r>
              <a:rPr lang="en-US" sz="900"/>
              <a:t>h=0,</a:t>
            </a:r>
            <a:br>
              <a:rPr lang="en-US" sz="900"/>
            </a:br>
            <a:r>
              <a:rPr lang="en-US" sz="900"/>
              <a:t>f=8</a:t>
            </a:r>
          </a:p>
        </p:txBody>
      </p:sp>
      <p:sp>
        <p:nvSpPr>
          <p:cNvPr id="40025" name="Rectangle 97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" name="Rectangle 98"/>
          <p:cNvSpPr/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40027" name="Rectangle 99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1" name="Rectangle 100"/>
          <p:cNvSpPr/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40030" name="Rectangle 102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031" name="Rectangle 103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032" name="Rectangle 104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033" name="Rectangle 105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034" name="Rectangle 106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" name="Content Placeholder 2"/>
          <p:cNvSpPr txBox="1">
            <a:spLocks/>
          </p:cNvSpPr>
          <p:nvPr/>
        </p:nvSpPr>
        <p:spPr bwMode="auto">
          <a:xfrm>
            <a:off x="0" y="2895600"/>
            <a:ext cx="396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marL="1588" indent="-1588" algn="l" eaLnBrk="0" hangingPunct="0">
              <a:spcBef>
                <a:spcPct val="20000"/>
              </a:spcBef>
              <a:defRPr sz="1400" b="1">
                <a:latin typeface="Calibri" panose="020F0502020204030204" pitchFamily="34" charset="0"/>
              </a:defRPr>
            </a:lvl1pPr>
          </a:lstStyle>
          <a:p>
            <a:r>
              <a:rPr lang="en-US" dirty="0" err="1"/>
              <a:t>open_list.push</a:t>
            </a:r>
            <a:r>
              <a:rPr lang="en-US" dirty="0"/>
              <a:t>(Start State)</a:t>
            </a:r>
            <a:br>
              <a:rPr lang="en-US" dirty="0"/>
            </a:br>
            <a:r>
              <a:rPr lang="en-US" dirty="0"/>
              <a:t>while(</a:t>
            </a:r>
            <a:r>
              <a:rPr lang="en-US" dirty="0" err="1"/>
              <a:t>open_list</a:t>
            </a:r>
            <a:r>
              <a:rPr lang="en-US" dirty="0"/>
              <a:t> is not empty)</a:t>
            </a:r>
            <a:br>
              <a:rPr lang="en-US" dirty="0"/>
            </a:br>
            <a:r>
              <a:rPr lang="en-US" dirty="0"/>
              <a:t>    1. s ← remove min. f-value state from 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open_list</a:t>
            </a:r>
            <a:r>
              <a:rPr lang="en-US" dirty="0"/>
              <a:t>  (if tie in f-values, select one w/ </a:t>
            </a:r>
            <a:br>
              <a:rPr lang="en-US" dirty="0"/>
            </a:br>
            <a:r>
              <a:rPr lang="en-US" dirty="0"/>
              <a:t>        larger g-value)</a:t>
            </a:r>
            <a:br>
              <a:rPr lang="en-US" dirty="0"/>
            </a:br>
            <a:r>
              <a:rPr lang="en-US" dirty="0"/>
              <a:t>    2. Add s to closed list</a:t>
            </a:r>
            <a:br>
              <a:rPr lang="en-US" dirty="0"/>
            </a:br>
            <a:r>
              <a:rPr lang="en-US" dirty="0"/>
              <a:t>    3a. if s = goal node then </a:t>
            </a:r>
            <a:br>
              <a:rPr lang="en-US" dirty="0"/>
            </a:br>
            <a:r>
              <a:rPr lang="en-US" dirty="0"/>
              <a:t>             trace path back to start; STOP!</a:t>
            </a:r>
            <a:br>
              <a:rPr lang="en-US" dirty="0"/>
            </a:br>
            <a:r>
              <a:rPr lang="en-US" dirty="0"/>
              <a:t>    3b. else</a:t>
            </a:r>
            <a:br>
              <a:rPr lang="en-US" dirty="0"/>
            </a:br>
            <a:r>
              <a:rPr lang="en-US" dirty="0"/>
              <a:t>           Generate successors/neighbors of s, </a:t>
            </a:r>
            <a:br>
              <a:rPr lang="en-US" dirty="0"/>
            </a:br>
            <a:r>
              <a:rPr lang="en-US" dirty="0"/>
              <a:t>           compute their f-values, and add them to 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dirty="0" err="1"/>
              <a:t>open_list</a:t>
            </a:r>
            <a:r>
              <a:rPr lang="en-US" dirty="0"/>
              <a:t> if they are not in the </a:t>
            </a:r>
            <a:r>
              <a:rPr lang="en-US" dirty="0" err="1"/>
              <a:t>closed_list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 (so we don’t re-explore), or if they are</a:t>
            </a:r>
            <a:br>
              <a:rPr lang="en-US" dirty="0"/>
            </a:br>
            <a:r>
              <a:rPr lang="en-US" dirty="0"/>
              <a:t>           already in the open list, update them if </a:t>
            </a:r>
            <a:br>
              <a:rPr lang="en-US" dirty="0"/>
            </a:br>
            <a:r>
              <a:rPr lang="en-US" dirty="0"/>
              <a:t>           they have a smaller f value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92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and BFS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/>
              <a:t>BFS explores all nodes at a shorter distance from the start (i.e. g value)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886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3886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4343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5" name="Rectangle 11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3886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7" name="Rectangle 13"/>
          <p:cNvSpPr>
            <a:spLocks noChangeArrowheads="1"/>
          </p:cNvSpPr>
          <p:nvPr/>
        </p:nvSpPr>
        <p:spPr bwMode="auto">
          <a:xfrm>
            <a:off x="4343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8" name="Rectangle 14"/>
          <p:cNvSpPr>
            <a:spLocks noChangeArrowheads="1"/>
          </p:cNvSpPr>
          <p:nvPr/>
        </p:nvSpPr>
        <p:spPr bwMode="auto">
          <a:xfrm>
            <a:off x="4800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29710" name="Rectangle 16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1" name="Rectangle 17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2" name="Rectangle 18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3" name="Rectangle 19"/>
          <p:cNvSpPr>
            <a:spLocks noChangeArrowheads="1"/>
          </p:cNvSpPr>
          <p:nvPr/>
        </p:nvSpPr>
        <p:spPr bwMode="auto">
          <a:xfrm>
            <a:off x="57150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4" name="Rectangle 20"/>
          <p:cNvSpPr>
            <a:spLocks noChangeArrowheads="1"/>
          </p:cNvSpPr>
          <p:nvPr/>
        </p:nvSpPr>
        <p:spPr bwMode="auto">
          <a:xfrm>
            <a:off x="6172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5" name="Rectangle 21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6" name="Rectangle 22"/>
          <p:cNvSpPr>
            <a:spLocks noChangeArrowheads="1"/>
          </p:cNvSpPr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7" name="Rectangle 23"/>
          <p:cNvSpPr>
            <a:spLocks noChangeArrowheads="1"/>
          </p:cNvSpPr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8" name="Rectangle 24"/>
          <p:cNvSpPr>
            <a:spLocks noChangeArrowheads="1"/>
          </p:cNvSpPr>
          <p:nvPr/>
        </p:nvSpPr>
        <p:spPr bwMode="auto">
          <a:xfrm>
            <a:off x="38862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9" name="Rectangle 25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0" name="Rectangle 26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1" name="Rectangle 27"/>
          <p:cNvSpPr>
            <a:spLocks noChangeArrowheads="1"/>
          </p:cNvSpPr>
          <p:nvPr/>
        </p:nvSpPr>
        <p:spPr bwMode="auto">
          <a:xfrm>
            <a:off x="38862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2" name="Rectangle 28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3" name="Rectangle 30"/>
          <p:cNvSpPr>
            <a:spLocks noChangeArrowheads="1"/>
          </p:cNvSpPr>
          <p:nvPr/>
        </p:nvSpPr>
        <p:spPr bwMode="auto">
          <a:xfrm>
            <a:off x="38862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4" name="Rectangle 31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5" name="Rectangle 32"/>
          <p:cNvSpPr>
            <a:spLocks noChangeArrowheads="1"/>
          </p:cNvSpPr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6" name="Rectangle 33"/>
          <p:cNvSpPr>
            <a:spLocks noChangeArrowheads="1"/>
          </p:cNvSpPr>
          <p:nvPr/>
        </p:nvSpPr>
        <p:spPr bwMode="auto">
          <a:xfrm>
            <a:off x="52578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7" name="Rectangle 34"/>
          <p:cNvSpPr>
            <a:spLocks noChangeArrowheads="1"/>
          </p:cNvSpPr>
          <p:nvPr/>
        </p:nvSpPr>
        <p:spPr bwMode="auto">
          <a:xfrm>
            <a:off x="57150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8" name="Rectangle 35"/>
          <p:cNvSpPr>
            <a:spLocks noChangeArrowheads="1"/>
          </p:cNvSpPr>
          <p:nvPr/>
        </p:nvSpPr>
        <p:spPr bwMode="auto">
          <a:xfrm>
            <a:off x="61722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9" name="Rectangle 36"/>
          <p:cNvSpPr>
            <a:spLocks noChangeArrowheads="1"/>
          </p:cNvSpPr>
          <p:nvPr/>
        </p:nvSpPr>
        <p:spPr bwMode="auto">
          <a:xfrm>
            <a:off x="52578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S</a:t>
            </a:r>
          </a:p>
        </p:txBody>
      </p:sp>
      <p:sp>
        <p:nvSpPr>
          <p:cNvPr id="29730" name="Rectangle 38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1" name="Rectangle 40"/>
          <p:cNvSpPr>
            <a:spLocks noChangeArrowheads="1"/>
          </p:cNvSpPr>
          <p:nvPr/>
        </p:nvSpPr>
        <p:spPr bwMode="auto">
          <a:xfrm>
            <a:off x="57150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2" name="Rectangle 41"/>
          <p:cNvSpPr>
            <a:spLocks noChangeArrowheads="1"/>
          </p:cNvSpPr>
          <p:nvPr/>
        </p:nvSpPr>
        <p:spPr bwMode="auto">
          <a:xfrm>
            <a:off x="6172200" y="47244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3" name="Rectangle 42"/>
          <p:cNvSpPr>
            <a:spLocks noChangeArrowheads="1"/>
          </p:cNvSpPr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4" name="Rectangle 43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5" name="Rectangle 44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6" name="Rectangle 45"/>
          <p:cNvSpPr>
            <a:spLocks noChangeArrowheads="1"/>
          </p:cNvSpPr>
          <p:nvPr/>
        </p:nvSpPr>
        <p:spPr bwMode="auto">
          <a:xfrm>
            <a:off x="7086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7" name="Rectangle 46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8" name="Rectangle 47"/>
          <p:cNvSpPr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9" name="Rectangle 48"/>
          <p:cNvSpPr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0" name="Rectangle 49"/>
          <p:cNvSpPr>
            <a:spLocks noChangeArrowheads="1"/>
          </p:cNvSpPr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1" name="Rectangle 50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2" name="Rectangle 51"/>
          <p:cNvSpPr>
            <a:spLocks noChangeArrowheads="1"/>
          </p:cNvSpPr>
          <p:nvPr/>
        </p:nvSpPr>
        <p:spPr bwMode="auto">
          <a:xfrm>
            <a:off x="70866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3" name="Rectangle 52"/>
          <p:cNvSpPr>
            <a:spLocks noChangeArrowheads="1"/>
          </p:cNvSpPr>
          <p:nvPr/>
        </p:nvSpPr>
        <p:spPr bwMode="auto">
          <a:xfrm>
            <a:off x="6629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4" name="Rectangle 53"/>
          <p:cNvSpPr>
            <a:spLocks noChangeArrowheads="1"/>
          </p:cNvSpPr>
          <p:nvPr/>
        </p:nvSpPr>
        <p:spPr bwMode="auto">
          <a:xfrm>
            <a:off x="7086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5" name="Rectangle 54"/>
          <p:cNvSpPr>
            <a:spLocks noChangeArrowheads="1"/>
          </p:cNvSpPr>
          <p:nvPr/>
        </p:nvSpPr>
        <p:spPr bwMode="auto">
          <a:xfrm>
            <a:off x="3886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6" name="Rectangle 55"/>
          <p:cNvSpPr>
            <a:spLocks noChangeArrowheads="1"/>
          </p:cNvSpPr>
          <p:nvPr/>
        </p:nvSpPr>
        <p:spPr bwMode="auto">
          <a:xfrm>
            <a:off x="4343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7" name="Rectangle 56"/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8" name="Rectangle 57"/>
          <p:cNvSpPr>
            <a:spLocks noChangeArrowheads="1"/>
          </p:cNvSpPr>
          <p:nvPr/>
        </p:nvSpPr>
        <p:spPr bwMode="auto">
          <a:xfrm>
            <a:off x="3886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9" name="Rectangle 58"/>
          <p:cNvSpPr>
            <a:spLocks noChangeArrowheads="1"/>
          </p:cNvSpPr>
          <p:nvPr/>
        </p:nvSpPr>
        <p:spPr bwMode="auto">
          <a:xfrm>
            <a:off x="4343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0" name="Rectangle 59"/>
          <p:cNvSpPr>
            <a:spLocks noChangeArrowheads="1"/>
          </p:cNvSpPr>
          <p:nvPr/>
        </p:nvSpPr>
        <p:spPr bwMode="auto">
          <a:xfrm>
            <a:off x="4800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1" name="Rectangle 60"/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2" name="Rectangle 61"/>
          <p:cNvSpPr>
            <a:spLocks noChangeArrowheads="1"/>
          </p:cNvSpPr>
          <p:nvPr/>
        </p:nvSpPr>
        <p:spPr bwMode="auto">
          <a:xfrm>
            <a:off x="57150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3" name="Rectangle 62"/>
          <p:cNvSpPr>
            <a:spLocks noChangeArrowheads="1"/>
          </p:cNvSpPr>
          <p:nvPr/>
        </p:nvSpPr>
        <p:spPr bwMode="auto">
          <a:xfrm>
            <a:off x="6172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4" name="Rectangle 63"/>
          <p:cNvSpPr>
            <a:spLocks noChangeArrowheads="1"/>
          </p:cNvSpPr>
          <p:nvPr/>
        </p:nvSpPr>
        <p:spPr bwMode="auto">
          <a:xfrm>
            <a:off x="52578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5" name="Rectangle 64"/>
          <p:cNvSpPr>
            <a:spLocks noChangeArrowheads="1"/>
          </p:cNvSpPr>
          <p:nvPr/>
        </p:nvSpPr>
        <p:spPr bwMode="auto">
          <a:xfrm>
            <a:off x="57150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6" name="Rectangle 65"/>
          <p:cNvSpPr>
            <a:spLocks noChangeArrowheads="1"/>
          </p:cNvSpPr>
          <p:nvPr/>
        </p:nvSpPr>
        <p:spPr bwMode="auto">
          <a:xfrm>
            <a:off x="6172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7" name="Rectangle 66"/>
          <p:cNvSpPr>
            <a:spLocks noChangeArrowheads="1"/>
          </p:cNvSpPr>
          <p:nvPr/>
        </p:nvSpPr>
        <p:spPr bwMode="auto">
          <a:xfrm>
            <a:off x="6629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8" name="Rectangle 67"/>
          <p:cNvSpPr>
            <a:spLocks noChangeArrowheads="1"/>
          </p:cNvSpPr>
          <p:nvPr/>
        </p:nvSpPr>
        <p:spPr bwMode="auto">
          <a:xfrm>
            <a:off x="7086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9" name="Rectangle 68"/>
          <p:cNvSpPr>
            <a:spLocks noChangeArrowheads="1"/>
          </p:cNvSpPr>
          <p:nvPr/>
        </p:nvSpPr>
        <p:spPr bwMode="auto">
          <a:xfrm>
            <a:off x="6629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G</a:t>
            </a:r>
          </a:p>
        </p:txBody>
      </p:sp>
      <p:sp>
        <p:nvSpPr>
          <p:cNvPr id="29760" name="Rectangle 69"/>
          <p:cNvSpPr>
            <a:spLocks noChangeArrowheads="1"/>
          </p:cNvSpPr>
          <p:nvPr/>
        </p:nvSpPr>
        <p:spPr bwMode="auto">
          <a:xfrm>
            <a:off x="7086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" name="Rectangle 70"/>
          <p:cNvSpPr/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52578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 bwMode="auto">
          <a:xfrm>
            <a:off x="7848600" y="3352800"/>
            <a:ext cx="11430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Closed List</a:t>
            </a: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7848600" y="4038600"/>
            <a:ext cx="11430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/>
              <a:t>Open List</a:t>
            </a:r>
          </a:p>
        </p:txBody>
      </p:sp>
    </p:spTree>
    <p:extLst>
      <p:ext uri="{BB962C8B-B14F-4D97-AF65-F5344CB8AC3E}">
        <p14:creationId xmlns:p14="http://schemas.microsoft.com/office/powerpoint/2010/main" val="3006736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and BFS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/>
              <a:t>BFS explores all nodes at a shorter distance from the start (i.e. g value)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886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3886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4343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5" name="Rectangle 11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3886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7" name="Rectangle 13"/>
          <p:cNvSpPr>
            <a:spLocks noChangeArrowheads="1"/>
          </p:cNvSpPr>
          <p:nvPr/>
        </p:nvSpPr>
        <p:spPr bwMode="auto">
          <a:xfrm>
            <a:off x="4343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8" name="Rectangle 14"/>
          <p:cNvSpPr>
            <a:spLocks noChangeArrowheads="1"/>
          </p:cNvSpPr>
          <p:nvPr/>
        </p:nvSpPr>
        <p:spPr bwMode="auto">
          <a:xfrm>
            <a:off x="4800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29710" name="Rectangle 16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1" name="Rectangle 17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2" name="Rectangle 18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3" name="Rectangle 19"/>
          <p:cNvSpPr>
            <a:spLocks noChangeArrowheads="1"/>
          </p:cNvSpPr>
          <p:nvPr/>
        </p:nvSpPr>
        <p:spPr bwMode="auto">
          <a:xfrm>
            <a:off x="57150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4" name="Rectangle 20"/>
          <p:cNvSpPr>
            <a:spLocks noChangeArrowheads="1"/>
          </p:cNvSpPr>
          <p:nvPr/>
        </p:nvSpPr>
        <p:spPr bwMode="auto">
          <a:xfrm>
            <a:off x="6172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5" name="Rectangle 21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6" name="Rectangle 22"/>
          <p:cNvSpPr>
            <a:spLocks noChangeArrowheads="1"/>
          </p:cNvSpPr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7" name="Rectangle 23"/>
          <p:cNvSpPr>
            <a:spLocks noChangeArrowheads="1"/>
          </p:cNvSpPr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8" name="Rectangle 24"/>
          <p:cNvSpPr>
            <a:spLocks noChangeArrowheads="1"/>
          </p:cNvSpPr>
          <p:nvPr/>
        </p:nvSpPr>
        <p:spPr bwMode="auto">
          <a:xfrm>
            <a:off x="38862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9" name="Rectangle 25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0" name="Rectangle 26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1" name="Rectangle 27"/>
          <p:cNvSpPr>
            <a:spLocks noChangeArrowheads="1"/>
          </p:cNvSpPr>
          <p:nvPr/>
        </p:nvSpPr>
        <p:spPr bwMode="auto">
          <a:xfrm>
            <a:off x="38862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2" name="Rectangle 28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3" name="Rectangle 30"/>
          <p:cNvSpPr>
            <a:spLocks noChangeArrowheads="1"/>
          </p:cNvSpPr>
          <p:nvPr/>
        </p:nvSpPr>
        <p:spPr bwMode="auto">
          <a:xfrm>
            <a:off x="38862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4" name="Rectangle 31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5" name="Rectangle 32"/>
          <p:cNvSpPr>
            <a:spLocks noChangeArrowheads="1"/>
          </p:cNvSpPr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6" name="Rectangle 33"/>
          <p:cNvSpPr>
            <a:spLocks noChangeArrowheads="1"/>
          </p:cNvSpPr>
          <p:nvPr/>
        </p:nvSpPr>
        <p:spPr bwMode="auto">
          <a:xfrm>
            <a:off x="52578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7" name="Rectangle 34"/>
          <p:cNvSpPr>
            <a:spLocks noChangeArrowheads="1"/>
          </p:cNvSpPr>
          <p:nvPr/>
        </p:nvSpPr>
        <p:spPr bwMode="auto">
          <a:xfrm>
            <a:off x="57150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8" name="Rectangle 35"/>
          <p:cNvSpPr>
            <a:spLocks noChangeArrowheads="1"/>
          </p:cNvSpPr>
          <p:nvPr/>
        </p:nvSpPr>
        <p:spPr bwMode="auto">
          <a:xfrm>
            <a:off x="61722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9" name="Rectangle 36"/>
          <p:cNvSpPr>
            <a:spLocks noChangeArrowheads="1"/>
          </p:cNvSpPr>
          <p:nvPr/>
        </p:nvSpPr>
        <p:spPr bwMode="auto">
          <a:xfrm>
            <a:off x="52578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S</a:t>
            </a:r>
          </a:p>
        </p:txBody>
      </p:sp>
      <p:sp>
        <p:nvSpPr>
          <p:cNvPr id="29730" name="Rectangle 38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1" name="Rectangle 40"/>
          <p:cNvSpPr>
            <a:spLocks noChangeArrowheads="1"/>
          </p:cNvSpPr>
          <p:nvPr/>
        </p:nvSpPr>
        <p:spPr bwMode="auto">
          <a:xfrm>
            <a:off x="57150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2" name="Rectangle 41"/>
          <p:cNvSpPr>
            <a:spLocks noChangeArrowheads="1"/>
          </p:cNvSpPr>
          <p:nvPr/>
        </p:nvSpPr>
        <p:spPr bwMode="auto">
          <a:xfrm>
            <a:off x="6172200" y="47244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3" name="Rectangle 42"/>
          <p:cNvSpPr>
            <a:spLocks noChangeArrowheads="1"/>
          </p:cNvSpPr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4" name="Rectangle 43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5" name="Rectangle 44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6" name="Rectangle 45"/>
          <p:cNvSpPr>
            <a:spLocks noChangeArrowheads="1"/>
          </p:cNvSpPr>
          <p:nvPr/>
        </p:nvSpPr>
        <p:spPr bwMode="auto">
          <a:xfrm>
            <a:off x="7086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7" name="Rectangle 46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8" name="Rectangle 47"/>
          <p:cNvSpPr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9" name="Rectangle 48"/>
          <p:cNvSpPr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0" name="Rectangle 49"/>
          <p:cNvSpPr>
            <a:spLocks noChangeArrowheads="1"/>
          </p:cNvSpPr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1" name="Rectangle 50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2" name="Rectangle 51"/>
          <p:cNvSpPr>
            <a:spLocks noChangeArrowheads="1"/>
          </p:cNvSpPr>
          <p:nvPr/>
        </p:nvSpPr>
        <p:spPr bwMode="auto">
          <a:xfrm>
            <a:off x="70866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3" name="Rectangle 52"/>
          <p:cNvSpPr>
            <a:spLocks noChangeArrowheads="1"/>
          </p:cNvSpPr>
          <p:nvPr/>
        </p:nvSpPr>
        <p:spPr bwMode="auto">
          <a:xfrm>
            <a:off x="6629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4" name="Rectangle 53"/>
          <p:cNvSpPr>
            <a:spLocks noChangeArrowheads="1"/>
          </p:cNvSpPr>
          <p:nvPr/>
        </p:nvSpPr>
        <p:spPr bwMode="auto">
          <a:xfrm>
            <a:off x="7086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5" name="Rectangle 54"/>
          <p:cNvSpPr>
            <a:spLocks noChangeArrowheads="1"/>
          </p:cNvSpPr>
          <p:nvPr/>
        </p:nvSpPr>
        <p:spPr bwMode="auto">
          <a:xfrm>
            <a:off x="3886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6" name="Rectangle 55"/>
          <p:cNvSpPr>
            <a:spLocks noChangeArrowheads="1"/>
          </p:cNvSpPr>
          <p:nvPr/>
        </p:nvSpPr>
        <p:spPr bwMode="auto">
          <a:xfrm>
            <a:off x="4343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7" name="Rectangle 56"/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8" name="Rectangle 57"/>
          <p:cNvSpPr>
            <a:spLocks noChangeArrowheads="1"/>
          </p:cNvSpPr>
          <p:nvPr/>
        </p:nvSpPr>
        <p:spPr bwMode="auto">
          <a:xfrm>
            <a:off x="3886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9" name="Rectangle 58"/>
          <p:cNvSpPr>
            <a:spLocks noChangeArrowheads="1"/>
          </p:cNvSpPr>
          <p:nvPr/>
        </p:nvSpPr>
        <p:spPr bwMode="auto">
          <a:xfrm>
            <a:off x="4343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0" name="Rectangle 59"/>
          <p:cNvSpPr>
            <a:spLocks noChangeArrowheads="1"/>
          </p:cNvSpPr>
          <p:nvPr/>
        </p:nvSpPr>
        <p:spPr bwMode="auto">
          <a:xfrm>
            <a:off x="4800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1" name="Rectangle 60"/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2" name="Rectangle 61"/>
          <p:cNvSpPr>
            <a:spLocks noChangeArrowheads="1"/>
          </p:cNvSpPr>
          <p:nvPr/>
        </p:nvSpPr>
        <p:spPr bwMode="auto">
          <a:xfrm>
            <a:off x="57150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3" name="Rectangle 62"/>
          <p:cNvSpPr>
            <a:spLocks noChangeArrowheads="1"/>
          </p:cNvSpPr>
          <p:nvPr/>
        </p:nvSpPr>
        <p:spPr bwMode="auto">
          <a:xfrm>
            <a:off x="6172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4" name="Rectangle 63"/>
          <p:cNvSpPr>
            <a:spLocks noChangeArrowheads="1"/>
          </p:cNvSpPr>
          <p:nvPr/>
        </p:nvSpPr>
        <p:spPr bwMode="auto">
          <a:xfrm>
            <a:off x="52578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5" name="Rectangle 64"/>
          <p:cNvSpPr>
            <a:spLocks noChangeArrowheads="1"/>
          </p:cNvSpPr>
          <p:nvPr/>
        </p:nvSpPr>
        <p:spPr bwMode="auto">
          <a:xfrm>
            <a:off x="57150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6" name="Rectangle 65"/>
          <p:cNvSpPr>
            <a:spLocks noChangeArrowheads="1"/>
          </p:cNvSpPr>
          <p:nvPr/>
        </p:nvSpPr>
        <p:spPr bwMode="auto">
          <a:xfrm>
            <a:off x="6172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7" name="Rectangle 66"/>
          <p:cNvSpPr>
            <a:spLocks noChangeArrowheads="1"/>
          </p:cNvSpPr>
          <p:nvPr/>
        </p:nvSpPr>
        <p:spPr bwMode="auto">
          <a:xfrm>
            <a:off x="6629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8" name="Rectangle 67"/>
          <p:cNvSpPr>
            <a:spLocks noChangeArrowheads="1"/>
          </p:cNvSpPr>
          <p:nvPr/>
        </p:nvSpPr>
        <p:spPr bwMode="auto">
          <a:xfrm>
            <a:off x="7086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9" name="Rectangle 68"/>
          <p:cNvSpPr>
            <a:spLocks noChangeArrowheads="1"/>
          </p:cNvSpPr>
          <p:nvPr/>
        </p:nvSpPr>
        <p:spPr bwMode="auto">
          <a:xfrm>
            <a:off x="6629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G</a:t>
            </a:r>
          </a:p>
        </p:txBody>
      </p:sp>
      <p:sp>
        <p:nvSpPr>
          <p:cNvPr id="29760" name="Rectangle 69"/>
          <p:cNvSpPr>
            <a:spLocks noChangeArrowheads="1"/>
          </p:cNvSpPr>
          <p:nvPr/>
        </p:nvSpPr>
        <p:spPr bwMode="auto">
          <a:xfrm>
            <a:off x="7086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" name="Rectangle 70"/>
          <p:cNvSpPr/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5257800" y="4724400"/>
            <a:ext cx="457200" cy="4572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 bwMode="auto">
          <a:xfrm>
            <a:off x="7848600" y="3352800"/>
            <a:ext cx="11430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Closed List</a:t>
            </a: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7848600" y="4038600"/>
            <a:ext cx="11430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/>
              <a:t>Open List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7150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h=4,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4168949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and BFS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/>
              <a:t>BFS is A* using just the g value to choose which item to select and expand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38862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43434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3" name="Rectangle 9"/>
          <p:cNvSpPr>
            <a:spLocks noChangeArrowheads="1"/>
          </p:cNvSpPr>
          <p:nvPr/>
        </p:nvSpPr>
        <p:spPr bwMode="auto">
          <a:xfrm>
            <a:off x="3886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4343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5" name="Rectangle 11"/>
          <p:cNvSpPr>
            <a:spLocks noChangeArrowheads="1"/>
          </p:cNvSpPr>
          <p:nvPr/>
        </p:nvSpPr>
        <p:spPr bwMode="auto">
          <a:xfrm>
            <a:off x="4800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6" name="Rectangle 12"/>
          <p:cNvSpPr>
            <a:spLocks noChangeArrowheads="1"/>
          </p:cNvSpPr>
          <p:nvPr/>
        </p:nvSpPr>
        <p:spPr bwMode="auto">
          <a:xfrm>
            <a:off x="3886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7" name="Rectangle 13"/>
          <p:cNvSpPr>
            <a:spLocks noChangeArrowheads="1"/>
          </p:cNvSpPr>
          <p:nvPr/>
        </p:nvSpPr>
        <p:spPr bwMode="auto">
          <a:xfrm>
            <a:off x="4343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8" name="Rectangle 14"/>
          <p:cNvSpPr>
            <a:spLocks noChangeArrowheads="1"/>
          </p:cNvSpPr>
          <p:nvPr/>
        </p:nvSpPr>
        <p:spPr bwMode="auto">
          <a:xfrm>
            <a:off x="48006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5257800" y="3810000"/>
            <a:ext cx="457200" cy="4572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29710" name="Rectangle 16"/>
          <p:cNvSpPr>
            <a:spLocks noChangeArrowheads="1"/>
          </p:cNvSpPr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1" name="Rectangle 17"/>
          <p:cNvSpPr>
            <a:spLocks noChangeArrowheads="1"/>
          </p:cNvSpPr>
          <p:nvPr/>
        </p:nvSpPr>
        <p:spPr bwMode="auto">
          <a:xfrm>
            <a:off x="6172200" y="38100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2" name="Rectangle 18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3" name="Rectangle 19"/>
          <p:cNvSpPr>
            <a:spLocks noChangeArrowheads="1"/>
          </p:cNvSpPr>
          <p:nvPr/>
        </p:nvSpPr>
        <p:spPr bwMode="auto">
          <a:xfrm>
            <a:off x="57150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4" name="Rectangle 20"/>
          <p:cNvSpPr>
            <a:spLocks noChangeArrowheads="1"/>
          </p:cNvSpPr>
          <p:nvPr/>
        </p:nvSpPr>
        <p:spPr bwMode="auto">
          <a:xfrm>
            <a:off x="61722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5" name="Rectangle 21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6" name="Rectangle 22"/>
          <p:cNvSpPr>
            <a:spLocks noChangeArrowheads="1"/>
          </p:cNvSpPr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7" name="Rectangle 23"/>
          <p:cNvSpPr>
            <a:spLocks noChangeArrowheads="1"/>
          </p:cNvSpPr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8" name="Rectangle 24"/>
          <p:cNvSpPr>
            <a:spLocks noChangeArrowheads="1"/>
          </p:cNvSpPr>
          <p:nvPr/>
        </p:nvSpPr>
        <p:spPr bwMode="auto">
          <a:xfrm>
            <a:off x="38862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9" name="Rectangle 25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0" name="Rectangle 26"/>
          <p:cNvSpPr>
            <a:spLocks noChangeArrowheads="1"/>
          </p:cNvSpPr>
          <p:nvPr/>
        </p:nvSpPr>
        <p:spPr bwMode="auto">
          <a:xfrm>
            <a:off x="4800600" y="51816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1" name="Rectangle 27"/>
          <p:cNvSpPr>
            <a:spLocks noChangeArrowheads="1"/>
          </p:cNvSpPr>
          <p:nvPr/>
        </p:nvSpPr>
        <p:spPr bwMode="auto">
          <a:xfrm>
            <a:off x="3886200" y="42672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2" name="Rectangle 28"/>
          <p:cNvSpPr>
            <a:spLocks noChangeArrowheads="1"/>
          </p:cNvSpPr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3" name="Rectangle 30"/>
          <p:cNvSpPr>
            <a:spLocks noChangeArrowheads="1"/>
          </p:cNvSpPr>
          <p:nvPr/>
        </p:nvSpPr>
        <p:spPr bwMode="auto">
          <a:xfrm>
            <a:off x="38862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4" name="Rectangle 31"/>
          <p:cNvSpPr>
            <a:spLocks noChangeArrowheads="1"/>
          </p:cNvSpPr>
          <p:nvPr/>
        </p:nvSpPr>
        <p:spPr bwMode="auto">
          <a:xfrm>
            <a:off x="4343400" y="4724400"/>
            <a:ext cx="457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5" name="Rectangle 32"/>
          <p:cNvSpPr>
            <a:spLocks noChangeArrowheads="1"/>
          </p:cNvSpPr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6" name="Rectangle 33"/>
          <p:cNvSpPr>
            <a:spLocks noChangeArrowheads="1"/>
          </p:cNvSpPr>
          <p:nvPr/>
        </p:nvSpPr>
        <p:spPr bwMode="auto">
          <a:xfrm>
            <a:off x="52578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7" name="Rectangle 34"/>
          <p:cNvSpPr>
            <a:spLocks noChangeArrowheads="1"/>
          </p:cNvSpPr>
          <p:nvPr/>
        </p:nvSpPr>
        <p:spPr bwMode="auto">
          <a:xfrm>
            <a:off x="57150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8" name="Rectangle 35"/>
          <p:cNvSpPr>
            <a:spLocks noChangeArrowheads="1"/>
          </p:cNvSpPr>
          <p:nvPr/>
        </p:nvSpPr>
        <p:spPr bwMode="auto">
          <a:xfrm>
            <a:off x="6172200" y="51816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29" name="Rectangle 36"/>
          <p:cNvSpPr>
            <a:spLocks noChangeArrowheads="1"/>
          </p:cNvSpPr>
          <p:nvPr/>
        </p:nvSpPr>
        <p:spPr bwMode="auto">
          <a:xfrm>
            <a:off x="5257800" y="4267200"/>
            <a:ext cx="457200" cy="457200"/>
          </a:xfrm>
          <a:prstGeom prst="rect">
            <a:avLst/>
          </a:prstGeom>
          <a:solidFill>
            <a:srgbClr val="66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S</a:t>
            </a:r>
          </a:p>
        </p:txBody>
      </p:sp>
      <p:sp>
        <p:nvSpPr>
          <p:cNvPr id="29730" name="Rectangle 38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1" name="Rectangle 40"/>
          <p:cNvSpPr>
            <a:spLocks noChangeArrowheads="1"/>
          </p:cNvSpPr>
          <p:nvPr/>
        </p:nvSpPr>
        <p:spPr bwMode="auto">
          <a:xfrm>
            <a:off x="57150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2" name="Rectangle 41"/>
          <p:cNvSpPr>
            <a:spLocks noChangeArrowheads="1"/>
          </p:cNvSpPr>
          <p:nvPr/>
        </p:nvSpPr>
        <p:spPr bwMode="auto">
          <a:xfrm>
            <a:off x="6172200" y="4724400"/>
            <a:ext cx="457200" cy="4572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3" name="Rectangle 42"/>
          <p:cNvSpPr>
            <a:spLocks noChangeArrowheads="1"/>
          </p:cNvSpPr>
          <p:nvPr/>
        </p:nvSpPr>
        <p:spPr bwMode="auto">
          <a:xfrm>
            <a:off x="66294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4" name="Rectangle 43"/>
          <p:cNvSpPr>
            <a:spLocks noChangeArrowheads="1"/>
          </p:cNvSpPr>
          <p:nvPr/>
        </p:nvSpPr>
        <p:spPr bwMode="auto">
          <a:xfrm>
            <a:off x="7086600" y="3810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5" name="Rectangle 44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6" name="Rectangle 45"/>
          <p:cNvSpPr>
            <a:spLocks noChangeArrowheads="1"/>
          </p:cNvSpPr>
          <p:nvPr/>
        </p:nvSpPr>
        <p:spPr bwMode="auto">
          <a:xfrm>
            <a:off x="7086600" y="2895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7" name="Rectangle 46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8" name="Rectangle 47"/>
          <p:cNvSpPr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39" name="Rectangle 48"/>
          <p:cNvSpPr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0" name="Rectangle 49"/>
          <p:cNvSpPr>
            <a:spLocks noChangeArrowheads="1"/>
          </p:cNvSpPr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1" name="Rectangle 50"/>
          <p:cNvSpPr>
            <a:spLocks noChangeArrowheads="1"/>
          </p:cNvSpPr>
          <p:nvPr/>
        </p:nvSpPr>
        <p:spPr bwMode="auto">
          <a:xfrm>
            <a:off x="66294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2" name="Rectangle 51"/>
          <p:cNvSpPr>
            <a:spLocks noChangeArrowheads="1"/>
          </p:cNvSpPr>
          <p:nvPr/>
        </p:nvSpPr>
        <p:spPr bwMode="auto">
          <a:xfrm>
            <a:off x="7086600" y="42672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3" name="Rectangle 52"/>
          <p:cNvSpPr>
            <a:spLocks noChangeArrowheads="1"/>
          </p:cNvSpPr>
          <p:nvPr/>
        </p:nvSpPr>
        <p:spPr bwMode="auto">
          <a:xfrm>
            <a:off x="66294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4" name="Rectangle 53"/>
          <p:cNvSpPr>
            <a:spLocks noChangeArrowheads="1"/>
          </p:cNvSpPr>
          <p:nvPr/>
        </p:nvSpPr>
        <p:spPr bwMode="auto">
          <a:xfrm>
            <a:off x="7086600" y="47244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5" name="Rectangle 54"/>
          <p:cNvSpPr>
            <a:spLocks noChangeArrowheads="1"/>
          </p:cNvSpPr>
          <p:nvPr/>
        </p:nvSpPr>
        <p:spPr bwMode="auto">
          <a:xfrm>
            <a:off x="3886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6" name="Rectangle 55"/>
          <p:cNvSpPr>
            <a:spLocks noChangeArrowheads="1"/>
          </p:cNvSpPr>
          <p:nvPr/>
        </p:nvSpPr>
        <p:spPr bwMode="auto">
          <a:xfrm>
            <a:off x="4343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7" name="Rectangle 56"/>
          <p:cNvSpPr>
            <a:spLocks noChangeArrowheads="1"/>
          </p:cNvSpPr>
          <p:nvPr/>
        </p:nvSpPr>
        <p:spPr bwMode="auto">
          <a:xfrm>
            <a:off x="4800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8" name="Rectangle 57"/>
          <p:cNvSpPr>
            <a:spLocks noChangeArrowheads="1"/>
          </p:cNvSpPr>
          <p:nvPr/>
        </p:nvSpPr>
        <p:spPr bwMode="auto">
          <a:xfrm>
            <a:off x="3886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49" name="Rectangle 58"/>
          <p:cNvSpPr>
            <a:spLocks noChangeArrowheads="1"/>
          </p:cNvSpPr>
          <p:nvPr/>
        </p:nvSpPr>
        <p:spPr bwMode="auto">
          <a:xfrm>
            <a:off x="4343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0" name="Rectangle 59"/>
          <p:cNvSpPr>
            <a:spLocks noChangeArrowheads="1"/>
          </p:cNvSpPr>
          <p:nvPr/>
        </p:nvSpPr>
        <p:spPr bwMode="auto">
          <a:xfrm>
            <a:off x="4800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1" name="Rectangle 60"/>
          <p:cNvSpPr>
            <a:spLocks noChangeArrowheads="1"/>
          </p:cNvSpPr>
          <p:nvPr/>
        </p:nvSpPr>
        <p:spPr bwMode="auto">
          <a:xfrm>
            <a:off x="52578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2" name="Rectangle 61"/>
          <p:cNvSpPr>
            <a:spLocks noChangeArrowheads="1"/>
          </p:cNvSpPr>
          <p:nvPr/>
        </p:nvSpPr>
        <p:spPr bwMode="auto">
          <a:xfrm>
            <a:off x="57150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3" name="Rectangle 62"/>
          <p:cNvSpPr>
            <a:spLocks noChangeArrowheads="1"/>
          </p:cNvSpPr>
          <p:nvPr/>
        </p:nvSpPr>
        <p:spPr bwMode="auto">
          <a:xfrm>
            <a:off x="61722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4" name="Rectangle 63"/>
          <p:cNvSpPr>
            <a:spLocks noChangeArrowheads="1"/>
          </p:cNvSpPr>
          <p:nvPr/>
        </p:nvSpPr>
        <p:spPr bwMode="auto">
          <a:xfrm>
            <a:off x="52578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5" name="Rectangle 64"/>
          <p:cNvSpPr>
            <a:spLocks noChangeArrowheads="1"/>
          </p:cNvSpPr>
          <p:nvPr/>
        </p:nvSpPr>
        <p:spPr bwMode="auto">
          <a:xfrm>
            <a:off x="57150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6" name="Rectangle 65"/>
          <p:cNvSpPr>
            <a:spLocks noChangeArrowheads="1"/>
          </p:cNvSpPr>
          <p:nvPr/>
        </p:nvSpPr>
        <p:spPr bwMode="auto">
          <a:xfrm>
            <a:off x="61722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7" name="Rectangle 66"/>
          <p:cNvSpPr>
            <a:spLocks noChangeArrowheads="1"/>
          </p:cNvSpPr>
          <p:nvPr/>
        </p:nvSpPr>
        <p:spPr bwMode="auto">
          <a:xfrm>
            <a:off x="66294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8" name="Rectangle 67"/>
          <p:cNvSpPr>
            <a:spLocks noChangeArrowheads="1"/>
          </p:cNvSpPr>
          <p:nvPr/>
        </p:nvSpPr>
        <p:spPr bwMode="auto">
          <a:xfrm>
            <a:off x="7086600" y="60960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59" name="Rectangle 68"/>
          <p:cNvSpPr>
            <a:spLocks noChangeArrowheads="1"/>
          </p:cNvSpPr>
          <p:nvPr/>
        </p:nvSpPr>
        <p:spPr bwMode="auto">
          <a:xfrm>
            <a:off x="66294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/>
              <a:t>G</a:t>
            </a:r>
          </a:p>
        </p:txBody>
      </p:sp>
      <p:sp>
        <p:nvSpPr>
          <p:cNvPr id="29760" name="Rectangle 69"/>
          <p:cNvSpPr>
            <a:spLocks noChangeArrowheads="1"/>
          </p:cNvSpPr>
          <p:nvPr/>
        </p:nvSpPr>
        <p:spPr bwMode="auto">
          <a:xfrm>
            <a:off x="7086600" y="5638800"/>
            <a:ext cx="4572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" name="Rectangle 70"/>
          <p:cNvSpPr/>
          <p:nvPr/>
        </p:nvSpPr>
        <p:spPr bwMode="auto">
          <a:xfrm>
            <a:off x="5715000" y="4267200"/>
            <a:ext cx="457200" cy="4572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5257800" y="4724400"/>
            <a:ext cx="457200" cy="4572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h=5,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800600" y="4267200"/>
            <a:ext cx="457200" cy="4572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g=1,</a:t>
            </a:r>
            <a:br>
              <a:rPr lang="en-US" sz="900" dirty="0"/>
            </a:br>
            <a:r>
              <a:rPr lang="en-US" sz="900" dirty="0"/>
              <a:t>h=7,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 bwMode="auto">
          <a:xfrm>
            <a:off x="7848600" y="3352800"/>
            <a:ext cx="1143000" cy="381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>
                <a:latin typeface="+mn-lt"/>
                <a:cs typeface="+mn-cs"/>
              </a:rPr>
              <a:t>Closed List</a:t>
            </a:r>
          </a:p>
        </p:txBody>
      </p: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7848600" y="4038600"/>
            <a:ext cx="1143000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588" indent="-1588" algn="ctr" eaLnBrk="0" hangingPunct="0">
              <a:defRPr/>
            </a:pPr>
            <a:r>
              <a:rPr lang="en-US" sz="1400" b="1" kern="0" dirty="0"/>
              <a:t>Open List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4343400" y="4267200"/>
            <a:ext cx="457200" cy="4572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h=8,</a:t>
            </a:r>
            <a:br>
              <a:rPr lang="en-US" sz="900" dirty="0"/>
            </a:br>
            <a:r>
              <a:rPr lang="en-US" sz="900" dirty="0"/>
              <a:t>f=10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5715000" y="3810000"/>
            <a:ext cx="457200" cy="4572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4800600" y="4724400"/>
            <a:ext cx="457200" cy="4572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h=6,</a:t>
            </a:r>
            <a:br>
              <a:rPr lang="en-US" sz="900" dirty="0"/>
            </a:br>
            <a:r>
              <a:rPr lang="en-US" sz="900" dirty="0"/>
              <a:t>f=8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5715000" y="4724400"/>
            <a:ext cx="457200" cy="457200"/>
          </a:xfrm>
          <a:prstGeom prst="rect">
            <a:avLst/>
          </a:prstGeom>
          <a:solidFill>
            <a:srgbClr val="33CC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900" dirty="0"/>
              <a:t>g=2,</a:t>
            </a:r>
            <a:br>
              <a:rPr lang="en-US" sz="900" dirty="0"/>
            </a:br>
            <a:r>
              <a:rPr lang="en-US" sz="900" dirty="0"/>
              <a:t>h=4,</a:t>
            </a:r>
            <a:br>
              <a:rPr lang="en-US" sz="900" dirty="0"/>
            </a:br>
            <a:r>
              <a:rPr lang="en-US" sz="900" dirty="0"/>
              <a:t>f=6</a:t>
            </a:r>
          </a:p>
        </p:txBody>
      </p:sp>
    </p:spTree>
    <p:extLst>
      <p:ext uri="{BB962C8B-B14F-4D97-AF65-F5344CB8AC3E}">
        <p14:creationId xmlns:p14="http://schemas.microsoft.com/office/powerpoint/2010/main" val="230185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6811" y="1281299"/>
            <a:ext cx="6151796" cy="2362200"/>
          </a:xfrm>
        </p:spPr>
        <p:txBody>
          <a:bodyPr/>
          <a:lstStyle/>
          <a:p>
            <a:r>
              <a:rPr lang="en-US" sz="1800" dirty="0"/>
              <a:t>But remember we want the steady state solution</a:t>
            </a:r>
          </a:p>
          <a:p>
            <a:pPr lvl="1"/>
            <a:r>
              <a:rPr lang="en-US" sz="1400" dirty="0"/>
              <a:t>The solution where the probabilities don't change from one step to the next</a:t>
            </a:r>
          </a:p>
          <a:p>
            <a:r>
              <a:rPr lang="en-US" sz="1800" dirty="0"/>
              <a:t>So we want a solution to:  </a:t>
            </a:r>
            <a:r>
              <a:rPr lang="en-US" sz="1800" b="1" dirty="0" err="1"/>
              <a:t>A</a:t>
            </a:r>
            <a:r>
              <a:rPr lang="en-US" sz="1800" dirty="0" err="1"/>
              <a:t>p</a:t>
            </a:r>
            <a:r>
              <a:rPr lang="en-US" sz="1800" dirty="0"/>
              <a:t> = p</a:t>
            </a:r>
          </a:p>
          <a:p>
            <a:r>
              <a:rPr lang="en-US" sz="1800" dirty="0"/>
              <a:t>We can:</a:t>
            </a:r>
          </a:p>
          <a:p>
            <a:pPr lvl="1"/>
            <a:r>
              <a:rPr lang="en-US" sz="1400" dirty="0"/>
              <a:t>Use a linear system solver (Gaussian elimination)</a:t>
            </a:r>
          </a:p>
          <a:p>
            <a:pPr lvl="1"/>
            <a:r>
              <a:rPr lang="en-US" sz="1400" dirty="0"/>
              <a:t>Or we can just seed the problem with some probabilities and then just iterate until the solution settles down</a:t>
            </a:r>
          </a:p>
          <a:p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100" dirty="0"/>
          </a:p>
          <a:p>
            <a:endParaRPr lang="en-US" sz="1400" dirty="0"/>
          </a:p>
          <a:p>
            <a:pPr lvl="1">
              <a:buNone/>
            </a:pPr>
            <a:endParaRPr lang="en-US" sz="1400" dirty="0"/>
          </a:p>
        </p:txBody>
      </p:sp>
      <p:sp>
        <p:nvSpPr>
          <p:cNvPr id="4" name="Oval 3"/>
          <p:cNvSpPr/>
          <p:nvPr/>
        </p:nvSpPr>
        <p:spPr bwMode="auto">
          <a:xfrm>
            <a:off x="6978743" y="1942429"/>
            <a:ext cx="381000" cy="4050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978743" y="2958319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8187064" y="1954686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582903" y="2462399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8187064" y="2958319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cxnSp>
        <p:nvCxnSpPr>
          <p:cNvPr id="11" name="Straight Connector 10"/>
          <p:cNvCxnSpPr>
            <a:stCxn id="4" idx="5"/>
            <a:endCxn id="7" idx="1"/>
          </p:cNvCxnSpPr>
          <p:nvPr/>
        </p:nvCxnSpPr>
        <p:spPr bwMode="auto">
          <a:xfrm>
            <a:off x="7303947" y="2288162"/>
            <a:ext cx="334752" cy="230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4" name="Straight Connector 13"/>
          <p:cNvCxnSpPr>
            <a:stCxn id="4" idx="4"/>
            <a:endCxn id="5" idx="0"/>
          </p:cNvCxnSpPr>
          <p:nvPr/>
        </p:nvCxnSpPr>
        <p:spPr bwMode="auto">
          <a:xfrm>
            <a:off x="7169243" y="2347480"/>
            <a:ext cx="0" cy="6108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9" idx="0"/>
            <a:endCxn id="6" idx="4"/>
          </p:cNvCxnSpPr>
          <p:nvPr/>
        </p:nvCxnSpPr>
        <p:spPr bwMode="auto">
          <a:xfrm flipV="1">
            <a:off x="8377564" y="2335686"/>
            <a:ext cx="0" cy="6226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9" name="Straight Connector 18"/>
          <p:cNvCxnSpPr>
            <a:stCxn id="9" idx="1"/>
            <a:endCxn id="7" idx="5"/>
          </p:cNvCxnSpPr>
          <p:nvPr/>
        </p:nvCxnSpPr>
        <p:spPr bwMode="auto">
          <a:xfrm flipH="1" flipV="1">
            <a:off x="7908107" y="2787603"/>
            <a:ext cx="334753" cy="22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0" name="Straight Connector 19"/>
          <p:cNvCxnSpPr>
            <a:stCxn id="6" idx="3"/>
            <a:endCxn id="7" idx="7"/>
          </p:cNvCxnSpPr>
          <p:nvPr/>
        </p:nvCxnSpPr>
        <p:spPr bwMode="auto">
          <a:xfrm flipH="1">
            <a:off x="7908107" y="2279890"/>
            <a:ext cx="334753" cy="238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6" name="Straight Connector 65"/>
          <p:cNvCxnSpPr>
            <a:stCxn id="9" idx="2"/>
            <a:endCxn id="5" idx="6"/>
          </p:cNvCxnSpPr>
          <p:nvPr/>
        </p:nvCxnSpPr>
        <p:spPr bwMode="auto">
          <a:xfrm flipH="1">
            <a:off x="7359743" y="3148819"/>
            <a:ext cx="8273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stCxn id="7" idx="3"/>
            <a:endCxn id="5" idx="7"/>
          </p:cNvCxnSpPr>
          <p:nvPr/>
        </p:nvCxnSpPr>
        <p:spPr bwMode="auto">
          <a:xfrm flipH="1">
            <a:off x="7303947" y="2787603"/>
            <a:ext cx="334752" cy="22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6430029" y="5257800"/>
            <a:ext cx="2558139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Weighted Adjacency Matrix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[Divide by (</a:t>
            </a:r>
            <a:r>
              <a:rPr lang="en-US" sz="1400" dirty="0" err="1">
                <a:solidFill>
                  <a:srgbClr val="FF0000"/>
                </a:solidFill>
              </a:rPr>
              <a:t>a</a:t>
            </a:r>
            <a:r>
              <a:rPr lang="en-US" sz="1400" baseline="-25000" dirty="0" err="1">
                <a:solidFill>
                  <a:srgbClr val="FF0000"/>
                </a:solidFill>
              </a:rPr>
              <a:t>i,j</a:t>
            </a:r>
            <a:r>
              <a:rPr lang="en-US" sz="1400" dirty="0">
                <a:solidFill>
                  <a:srgbClr val="FF0000"/>
                </a:solidFill>
              </a:rPr>
              <a:t>)/degree(j)]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5562654" y="4610153"/>
            <a:ext cx="1371493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Target=</a:t>
            </a:r>
            <a:r>
              <a:rPr lang="en-US" sz="1200" dirty="0" err="1">
                <a:solidFill>
                  <a:srgbClr val="FF0000"/>
                </a:solidFill>
              </a:rPr>
              <a:t>i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633462" y="3369611"/>
            <a:ext cx="2286000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Source=j</a:t>
            </a: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406359"/>
              </p:ext>
            </p:extLst>
          </p:nvPr>
        </p:nvGraphicFramePr>
        <p:xfrm>
          <a:off x="6459804" y="3623787"/>
          <a:ext cx="2540796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3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4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61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92527"/>
              </p:ext>
            </p:extLst>
          </p:nvPr>
        </p:nvGraphicFramePr>
        <p:xfrm>
          <a:off x="1320800" y="3848100"/>
          <a:ext cx="18034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21703"/>
              </p:ext>
            </p:extLst>
          </p:nvPr>
        </p:nvGraphicFramePr>
        <p:xfrm>
          <a:off x="3530600" y="3848100"/>
          <a:ext cx="38768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149600" y="4381500"/>
            <a:ext cx="403482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*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22259"/>
              </p:ext>
            </p:extLst>
          </p:nvPr>
        </p:nvGraphicFramePr>
        <p:xfrm>
          <a:off x="4391282" y="3886200"/>
          <a:ext cx="38768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pA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pC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 err="1"/>
                        <a:t>pE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987800" y="4381500"/>
            <a:ext cx="403482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6941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30" grpId="0"/>
      <p:bldP spid="3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What data structure should we use for the open-list?</a:t>
            </a:r>
          </a:p>
          <a:p>
            <a:r>
              <a:rPr lang="en-US" sz="1800" dirty="0"/>
              <a:t>What data structure should we use for the closed-list?</a:t>
            </a:r>
          </a:p>
          <a:p>
            <a:r>
              <a:rPr lang="en-US" sz="1800" dirty="0"/>
              <a:t>What is the run time?</a:t>
            </a:r>
          </a:p>
          <a:p>
            <a:r>
              <a:rPr lang="en-US" sz="1800" dirty="0"/>
              <a:t>Run time is similar to </a:t>
            </a:r>
            <a:r>
              <a:rPr lang="en-US" sz="1800" dirty="0" err="1"/>
              <a:t>Dijkstra's</a:t>
            </a:r>
            <a:r>
              <a:rPr lang="en-US" sz="1800" dirty="0"/>
              <a:t> algorithm…</a:t>
            </a:r>
          </a:p>
          <a:p>
            <a:pPr lvl="1"/>
            <a:r>
              <a:rPr lang="en-US" sz="1400" dirty="0"/>
              <a:t>We pull out each node/state once from the open-list so that incurs N*O(remove-cost)</a:t>
            </a:r>
          </a:p>
          <a:p>
            <a:pPr lvl="1"/>
            <a:r>
              <a:rPr lang="en-US" sz="1400" dirty="0"/>
              <a:t>We then visit each successor which is like O(E) and perform an insert or decrease operation which is like E*max(O(insert), O(decrease)</a:t>
            </a:r>
          </a:p>
          <a:p>
            <a:pPr lvl="1"/>
            <a:r>
              <a:rPr lang="en-US" sz="1400" dirty="0"/>
              <a:t>E = Number of potential successors and this depends on the problem and the possible solution space</a:t>
            </a:r>
          </a:p>
          <a:p>
            <a:pPr lvl="1"/>
            <a:r>
              <a:rPr lang="en-US" sz="1400" dirty="0"/>
              <a:t>For the tile puzzle game, how many potential boards are there?</a:t>
            </a:r>
          </a:p>
          <a:p>
            <a:pPr lvl="1"/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133600" y="4191000"/>
            <a:ext cx="5867400" cy="260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588" indent="-1588" algn="l" eaLnBrk="0" hangingPunct="0">
              <a:spcBef>
                <a:spcPct val="20000"/>
              </a:spcBef>
            </a:pPr>
            <a:r>
              <a:rPr lang="en-US" sz="1400" b="1" dirty="0" err="1">
                <a:latin typeface="Calibri" panose="020F0502020204030204" pitchFamily="34" charset="0"/>
              </a:rPr>
              <a:t>open_list.push</a:t>
            </a:r>
            <a:r>
              <a:rPr lang="en-US" sz="1400" b="1" dirty="0">
                <a:latin typeface="Calibri" panose="020F0502020204030204" pitchFamily="34" charset="0"/>
              </a:rPr>
              <a:t>(Start State)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while(</a:t>
            </a:r>
            <a:r>
              <a:rPr lang="en-US" sz="1400" b="1" dirty="0" err="1">
                <a:latin typeface="Calibri" panose="020F0502020204030204" pitchFamily="34" charset="0"/>
              </a:rPr>
              <a:t>open_list</a:t>
            </a:r>
            <a:r>
              <a:rPr lang="en-US" sz="1400" b="1" dirty="0">
                <a:latin typeface="Calibri" panose="020F0502020204030204" pitchFamily="34" charset="0"/>
              </a:rPr>
              <a:t> is not empty)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   1. s ← remove min. f-value state from </a:t>
            </a:r>
            <a:r>
              <a:rPr lang="en-US" sz="1400" b="1" dirty="0" err="1">
                <a:latin typeface="Calibri" panose="020F0502020204030204" pitchFamily="34" charset="0"/>
              </a:rPr>
              <a:t>open_list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          (if tie in f-values, select one w/ larger g-value)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   2. Add s to closed list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   3a. if s = goal node then trace path back to start; STOP!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   3b. Generate successors/neighbors of s, compute their f 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         values, and add them to </a:t>
            </a:r>
            <a:r>
              <a:rPr lang="en-US" sz="1400" b="1" dirty="0" err="1">
                <a:latin typeface="Calibri" panose="020F0502020204030204" pitchFamily="34" charset="0"/>
              </a:rPr>
              <a:t>open_list</a:t>
            </a:r>
            <a:r>
              <a:rPr lang="en-US" sz="1400" b="1" dirty="0">
                <a:latin typeface="Calibri" panose="020F0502020204030204" pitchFamily="34" charset="0"/>
              </a:rPr>
              <a:t> if they are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         not in the </a:t>
            </a:r>
            <a:r>
              <a:rPr lang="en-US" sz="1400" b="1" dirty="0" err="1">
                <a:latin typeface="Calibri" panose="020F0502020204030204" pitchFamily="34" charset="0"/>
              </a:rPr>
              <a:t>closed_list</a:t>
            </a:r>
            <a:r>
              <a:rPr lang="en-US" sz="1400" b="1" dirty="0">
                <a:latin typeface="Calibri" panose="020F0502020204030204" pitchFamily="34" charset="0"/>
              </a:rPr>
              <a:t> (so we don’t re-explore), or 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         if they are already in the open list, update them if 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         they have a smaller f value</a:t>
            </a:r>
            <a:br>
              <a:rPr lang="en-US" sz="1400" b="1" dirty="0">
                <a:latin typeface="Calibri" panose="020F0502020204030204" pitchFamily="34" charset="0"/>
              </a:rPr>
            </a:br>
            <a:r>
              <a:rPr lang="en-US" sz="1400" b="1" dirty="0">
                <a:latin typeface="Calibri" panose="020F0502020204030204" pitchFamily="34" charset="0"/>
              </a:rPr>
              <a:t> </a:t>
            </a:r>
            <a:br>
              <a:rPr lang="en-US" sz="1400" b="1" dirty="0">
                <a:latin typeface="Calibri" panose="020F0502020204030204" pitchFamily="34" charset="0"/>
              </a:rPr>
            </a:br>
            <a:endParaRPr lang="en-US" sz="1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4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PageRank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172804" y="1039304"/>
            <a:ext cx="6151796" cy="2275395"/>
          </a:xfrm>
        </p:spPr>
        <p:txBody>
          <a:bodyPr/>
          <a:lstStyle/>
          <a:p>
            <a:r>
              <a:rPr lang="en-US" sz="1800" dirty="0"/>
              <a:t>But remember we want the steady state solution</a:t>
            </a:r>
          </a:p>
          <a:p>
            <a:pPr lvl="1"/>
            <a:r>
              <a:rPr lang="en-US" sz="1400" dirty="0"/>
              <a:t>The solution where the probabilities don't change from one step to the next</a:t>
            </a:r>
          </a:p>
          <a:p>
            <a:r>
              <a:rPr lang="en-US" sz="1800" dirty="0"/>
              <a:t>So we want a solution to:  </a:t>
            </a:r>
            <a:r>
              <a:rPr lang="en-US" sz="1800" b="1" dirty="0" err="1"/>
              <a:t>A</a:t>
            </a:r>
            <a:r>
              <a:rPr lang="en-US" sz="1800" dirty="0" err="1"/>
              <a:t>p</a:t>
            </a:r>
            <a:r>
              <a:rPr lang="en-US" sz="1800" dirty="0"/>
              <a:t> = p</a:t>
            </a:r>
          </a:p>
          <a:p>
            <a:r>
              <a:rPr lang="en-US" sz="1800" dirty="0"/>
              <a:t>We can:</a:t>
            </a:r>
          </a:p>
          <a:p>
            <a:pPr lvl="1"/>
            <a:r>
              <a:rPr lang="en-US" sz="1400" dirty="0"/>
              <a:t>Use a linear system solver (Gaussian elimination)</a:t>
            </a:r>
          </a:p>
          <a:p>
            <a:pPr lvl="1"/>
            <a:r>
              <a:rPr lang="en-US" sz="1400" dirty="0"/>
              <a:t>Or we can just seed the problem with some probabilities and then just iterate until the solution settles down</a:t>
            </a:r>
          </a:p>
          <a:p>
            <a:endParaRPr lang="en-US" sz="1800" dirty="0"/>
          </a:p>
          <a:p>
            <a:pPr lvl="1"/>
            <a:endParaRPr lang="en-US" sz="1400" dirty="0"/>
          </a:p>
          <a:p>
            <a:pPr lvl="1"/>
            <a:endParaRPr lang="en-US" sz="1100" dirty="0"/>
          </a:p>
          <a:p>
            <a:endParaRPr lang="en-US" sz="1400" dirty="0"/>
          </a:p>
          <a:p>
            <a:pPr lvl="1">
              <a:buNone/>
            </a:pPr>
            <a:endParaRPr lang="en-US" sz="1400" dirty="0"/>
          </a:p>
        </p:txBody>
      </p:sp>
      <p:sp>
        <p:nvSpPr>
          <p:cNvPr id="4" name="Oval 3"/>
          <p:cNvSpPr/>
          <p:nvPr/>
        </p:nvSpPr>
        <p:spPr bwMode="auto">
          <a:xfrm>
            <a:off x="6978743" y="1027048"/>
            <a:ext cx="381000" cy="4050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978743" y="2042938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8187064" y="1039305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582903" y="1547018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8187064" y="2042938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cxnSp>
        <p:nvCxnSpPr>
          <p:cNvPr id="11" name="Straight Connector 10"/>
          <p:cNvCxnSpPr>
            <a:stCxn id="4" idx="5"/>
            <a:endCxn id="7" idx="1"/>
          </p:cNvCxnSpPr>
          <p:nvPr/>
        </p:nvCxnSpPr>
        <p:spPr bwMode="auto">
          <a:xfrm>
            <a:off x="7303947" y="1372781"/>
            <a:ext cx="334752" cy="230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4" name="Straight Connector 13"/>
          <p:cNvCxnSpPr>
            <a:stCxn id="4" idx="4"/>
            <a:endCxn id="5" idx="0"/>
          </p:cNvCxnSpPr>
          <p:nvPr/>
        </p:nvCxnSpPr>
        <p:spPr bwMode="auto">
          <a:xfrm>
            <a:off x="7169243" y="1432099"/>
            <a:ext cx="0" cy="6108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9" idx="0"/>
            <a:endCxn id="6" idx="4"/>
          </p:cNvCxnSpPr>
          <p:nvPr/>
        </p:nvCxnSpPr>
        <p:spPr bwMode="auto">
          <a:xfrm flipV="1">
            <a:off x="8377564" y="1420305"/>
            <a:ext cx="0" cy="6226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9" name="Straight Connector 18"/>
          <p:cNvCxnSpPr>
            <a:stCxn id="9" idx="1"/>
            <a:endCxn id="7" idx="5"/>
          </p:cNvCxnSpPr>
          <p:nvPr/>
        </p:nvCxnSpPr>
        <p:spPr bwMode="auto">
          <a:xfrm flipH="1" flipV="1">
            <a:off x="7908107" y="1872222"/>
            <a:ext cx="334753" cy="22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0" name="Straight Connector 19"/>
          <p:cNvCxnSpPr>
            <a:stCxn id="6" idx="3"/>
            <a:endCxn id="7" idx="7"/>
          </p:cNvCxnSpPr>
          <p:nvPr/>
        </p:nvCxnSpPr>
        <p:spPr bwMode="auto">
          <a:xfrm flipH="1">
            <a:off x="7908107" y="1364509"/>
            <a:ext cx="334753" cy="238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6" name="Straight Connector 65"/>
          <p:cNvCxnSpPr>
            <a:stCxn id="9" idx="2"/>
            <a:endCxn id="5" idx="6"/>
          </p:cNvCxnSpPr>
          <p:nvPr/>
        </p:nvCxnSpPr>
        <p:spPr bwMode="auto">
          <a:xfrm flipH="1">
            <a:off x="7359743" y="2233438"/>
            <a:ext cx="8273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stCxn id="7" idx="3"/>
            <a:endCxn id="5" idx="7"/>
          </p:cNvCxnSpPr>
          <p:nvPr/>
        </p:nvCxnSpPr>
        <p:spPr bwMode="auto">
          <a:xfrm flipH="1">
            <a:off x="7303947" y="1872222"/>
            <a:ext cx="334752" cy="22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19612"/>
              </p:ext>
            </p:extLst>
          </p:nvPr>
        </p:nvGraphicFramePr>
        <p:xfrm>
          <a:off x="762001" y="3369611"/>
          <a:ext cx="18034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94057"/>
              </p:ext>
            </p:extLst>
          </p:nvPr>
        </p:nvGraphicFramePr>
        <p:xfrm>
          <a:off x="2971801" y="3369611"/>
          <a:ext cx="38768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2590801" y="3903011"/>
            <a:ext cx="403482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*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9603"/>
              </p:ext>
            </p:extLst>
          </p:nvPr>
        </p:nvGraphicFramePr>
        <p:xfrm>
          <a:off x="3832483" y="3407711"/>
          <a:ext cx="38768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429001" y="3903011"/>
            <a:ext cx="403482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89482" y="3119616"/>
            <a:ext cx="941259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Step 0 Sol.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0741" y="3119616"/>
            <a:ext cx="941259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Step 1 Sol.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36371"/>
              </p:ext>
            </p:extLst>
          </p:nvPr>
        </p:nvGraphicFramePr>
        <p:xfrm>
          <a:off x="762000" y="5105400"/>
          <a:ext cx="18034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590800" y="5638800"/>
            <a:ext cx="403482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*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731195"/>
              </p:ext>
            </p:extLst>
          </p:nvPr>
        </p:nvGraphicFramePr>
        <p:xfrm>
          <a:off x="3832481" y="5143500"/>
          <a:ext cx="485519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429000" y="5638800"/>
            <a:ext cx="403482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89481" y="4855405"/>
            <a:ext cx="941259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Step 1 Sol.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30740" y="4855405"/>
            <a:ext cx="941259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Step 2 Sol.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09736"/>
              </p:ext>
            </p:extLst>
          </p:nvPr>
        </p:nvGraphicFramePr>
        <p:xfrm>
          <a:off x="2966266" y="5131629"/>
          <a:ext cx="38768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43931"/>
              </p:ext>
            </p:extLst>
          </p:nvPr>
        </p:nvGraphicFramePr>
        <p:xfrm>
          <a:off x="5105400" y="3445811"/>
          <a:ext cx="18034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46594"/>
              </p:ext>
            </p:extLst>
          </p:nvPr>
        </p:nvGraphicFramePr>
        <p:xfrm>
          <a:off x="7315200" y="3445811"/>
          <a:ext cx="38768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6934200" y="3979211"/>
            <a:ext cx="403482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*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896696"/>
              </p:ext>
            </p:extLst>
          </p:nvPr>
        </p:nvGraphicFramePr>
        <p:xfrm>
          <a:off x="8175882" y="3483911"/>
          <a:ext cx="66331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3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.1507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.3078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.3126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.0783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.1507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7772400" y="3979211"/>
            <a:ext cx="403482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58001" y="3195816"/>
            <a:ext cx="1116140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Step 29 Sol.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08108" y="3195816"/>
            <a:ext cx="1083492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Step 30 Sol.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966335"/>
              </p:ext>
            </p:extLst>
          </p:nvPr>
        </p:nvGraphicFramePr>
        <p:xfrm>
          <a:off x="7517956" y="5257800"/>
          <a:ext cx="663318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3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.1538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.3077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.3077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.0769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611">
                <a:tc>
                  <a:txBody>
                    <a:bodyPr/>
                    <a:lstStyle/>
                    <a:p>
                      <a:r>
                        <a:rPr lang="en-US" sz="1200" dirty="0"/>
                        <a:t>.1538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334000" y="5331619"/>
            <a:ext cx="2082071" cy="419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Actual PageRank Solution from solving linear system:</a:t>
            </a:r>
          </a:p>
          <a:p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30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26" grpId="0"/>
      <p:bldP spid="27" grpId="0"/>
      <p:bldP spid="33" grpId="0"/>
      <p:bldP spid="37" grpId="0"/>
      <p:bldP spid="38" grpId="0"/>
      <p:bldP spid="39" grpId="0"/>
      <p:bldP spid="43" grpId="0"/>
      <p:bldP spid="45" grpId="0"/>
      <p:bldP spid="46" grpId="0"/>
      <p:bldP spid="47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29805"/>
                <a:ext cx="6477000" cy="5334000"/>
              </a:xfrm>
            </p:spPr>
            <p:txBody>
              <a:bodyPr/>
              <a:lstStyle/>
              <a:p>
                <a:r>
                  <a:rPr lang="en-US" sz="2000" dirty="0"/>
                  <a:t>What if we change the graph and now D has no incoming links…what is its PageRank?</a:t>
                </a:r>
              </a:p>
              <a:p>
                <a:pPr lvl="1"/>
                <a:r>
                  <a:rPr lang="en-US" sz="1800" dirty="0"/>
                  <a:t>0</a:t>
                </a:r>
              </a:p>
              <a:p>
                <a:r>
                  <a:rPr lang="en-US" sz="2000" dirty="0"/>
                  <a:t>Most PR algorithms add a probability that someone just enters that URL (i.e. enters the graph at that node)</a:t>
                </a:r>
              </a:p>
              <a:p>
                <a:pPr lvl="1"/>
                <a:r>
                  <a:rPr lang="en-US" sz="1800" dirty="0"/>
                  <a:t>Usually define something called the damping factor, </a:t>
                </a:r>
                <a:r>
                  <a:rPr lang="el-GR" sz="1800" dirty="0"/>
                  <a:t>α</a:t>
                </a:r>
                <a:r>
                  <a:rPr lang="en-US" sz="1800" dirty="0"/>
                  <a:t> (often chosen </a:t>
                </a:r>
                <a:r>
                  <a:rPr lang="en-US" sz="1800"/>
                  <a:t>around 0.15)</a:t>
                </a:r>
                <a:endParaRPr lang="en-US" sz="1800" dirty="0"/>
              </a:p>
              <a:p>
                <a:pPr lvl="1"/>
                <a:r>
                  <a:rPr lang="en-US" sz="1800" dirty="0"/>
                  <a:t>Probability of randomly starting or jumping somewhere = 1-</a:t>
                </a:r>
                <a:r>
                  <a:rPr lang="el-GR" sz="1800" dirty="0"/>
                  <a:t>α</a:t>
                </a:r>
                <a:endParaRPr lang="en-US" sz="1800" dirty="0"/>
              </a:p>
              <a:p>
                <a:r>
                  <a:rPr lang="en-US" sz="2000" dirty="0"/>
                  <a:t>So at each time step the next PR value for node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is given as: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(1−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∗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𝑃𝑟𝑒𝑑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  <a:ea typeface="Cambria Math"/>
                              </a:rPr>
                              <m:t>Pr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⁡(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𝑂𝑢𝑡𝐷𝑒𝑔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lvl="1"/>
                <a:r>
                  <a:rPr lang="en-US" sz="1800" dirty="0"/>
                  <a:t>N is the total number of vertices</a:t>
                </a:r>
              </a:p>
              <a:p>
                <a:pPr lvl="1"/>
                <a:r>
                  <a:rPr lang="en-US" sz="1800" dirty="0"/>
                  <a:t>Usually run 30 or so update steps</a:t>
                </a:r>
              </a:p>
              <a:p>
                <a:pPr lvl="1"/>
                <a:r>
                  <a:rPr lang="en-US" sz="1800" dirty="0"/>
                  <a:t>Start each </a:t>
                </a:r>
                <a:r>
                  <a:rPr lang="en-US" sz="1800" dirty="0" err="1"/>
                  <a:t>Pr</a:t>
                </a:r>
                <a:r>
                  <a:rPr lang="en-US" sz="1800" dirty="0"/>
                  <a:t>(</a:t>
                </a:r>
                <a:r>
                  <a:rPr lang="en-US" sz="1800" dirty="0" err="1"/>
                  <a:t>i</a:t>
                </a:r>
                <a:r>
                  <a:rPr lang="en-US" sz="1800" dirty="0"/>
                  <a:t>) = 1/N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29805"/>
                <a:ext cx="6477000" cy="5334000"/>
              </a:xfrm>
              <a:blipFill>
                <a:blip r:embed="rId2"/>
                <a:stretch>
                  <a:fillRect l="-847" t="-686" r="-564" b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 bwMode="auto">
          <a:xfrm>
            <a:off x="6978743" y="1027048"/>
            <a:ext cx="381000" cy="4050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978743" y="2042938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8187064" y="1039305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582903" y="1547018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187064" y="2042938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cxnSp>
        <p:nvCxnSpPr>
          <p:cNvPr id="9" name="Straight Connector 8"/>
          <p:cNvCxnSpPr>
            <a:stCxn id="4" idx="5"/>
            <a:endCxn id="7" idx="1"/>
          </p:cNvCxnSpPr>
          <p:nvPr/>
        </p:nvCxnSpPr>
        <p:spPr bwMode="auto">
          <a:xfrm>
            <a:off x="7303947" y="1372781"/>
            <a:ext cx="334752" cy="230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0" name="Straight Connector 9"/>
          <p:cNvCxnSpPr>
            <a:stCxn id="4" idx="4"/>
            <a:endCxn id="5" idx="0"/>
          </p:cNvCxnSpPr>
          <p:nvPr/>
        </p:nvCxnSpPr>
        <p:spPr bwMode="auto">
          <a:xfrm>
            <a:off x="7169243" y="1432099"/>
            <a:ext cx="0" cy="6108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8" idx="3"/>
            <a:endCxn id="5" idx="5"/>
          </p:cNvCxnSpPr>
          <p:nvPr/>
        </p:nvCxnSpPr>
        <p:spPr bwMode="auto">
          <a:xfrm flipH="1">
            <a:off x="7303947" y="2368142"/>
            <a:ext cx="9389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2" name="Straight Connector 11"/>
          <p:cNvCxnSpPr>
            <a:stCxn id="8" idx="1"/>
            <a:endCxn id="7" idx="5"/>
          </p:cNvCxnSpPr>
          <p:nvPr/>
        </p:nvCxnSpPr>
        <p:spPr bwMode="auto">
          <a:xfrm flipH="1" flipV="1">
            <a:off x="7908107" y="1872222"/>
            <a:ext cx="334753" cy="22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3" name="Straight Connector 12"/>
          <p:cNvCxnSpPr>
            <a:stCxn id="6" idx="3"/>
            <a:endCxn id="7" idx="7"/>
          </p:cNvCxnSpPr>
          <p:nvPr/>
        </p:nvCxnSpPr>
        <p:spPr bwMode="auto">
          <a:xfrm flipH="1">
            <a:off x="7908107" y="1364509"/>
            <a:ext cx="334753" cy="238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4" name="Straight Connector 13"/>
          <p:cNvCxnSpPr>
            <a:stCxn id="8" idx="2"/>
            <a:endCxn id="5" idx="6"/>
          </p:cNvCxnSpPr>
          <p:nvPr/>
        </p:nvCxnSpPr>
        <p:spPr bwMode="auto">
          <a:xfrm flipH="1">
            <a:off x="7359743" y="2233438"/>
            <a:ext cx="8273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3"/>
            <a:endCxn id="5" idx="7"/>
          </p:cNvCxnSpPr>
          <p:nvPr/>
        </p:nvCxnSpPr>
        <p:spPr bwMode="auto">
          <a:xfrm flipH="1">
            <a:off x="7303947" y="1872222"/>
            <a:ext cx="334752" cy="22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412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Web Search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42440"/>
            <a:ext cx="8229600" cy="4525963"/>
          </a:xfrm>
        </p:spPr>
        <p:txBody>
          <a:bodyPr/>
          <a:lstStyle/>
          <a:p>
            <a:r>
              <a:rPr lang="en-US" sz="1800" dirty="0"/>
              <a:t>Given some search keywords we could find the pages that have that matching keywords</a:t>
            </a:r>
          </a:p>
          <a:p>
            <a:r>
              <a:rPr lang="en-US" sz="1800" dirty="0"/>
              <a:t>We often expand that set of pages by including all successors and predecessors of those pages</a:t>
            </a:r>
          </a:p>
          <a:p>
            <a:pPr lvl="1"/>
            <a:r>
              <a:rPr lang="en-US" sz="1600" dirty="0"/>
              <a:t>Include all pages that are within a radius of 1 of the pages that actually have the keyword</a:t>
            </a:r>
          </a:p>
          <a:p>
            <a:r>
              <a:rPr lang="en-US" sz="1800" dirty="0"/>
              <a:t>Now consider that set of pages and the </a:t>
            </a:r>
            <a:r>
              <a:rPr lang="en-US" sz="1800" dirty="0" err="1"/>
              <a:t>subgraph</a:t>
            </a:r>
            <a:r>
              <a:rPr lang="en-US" sz="1800" dirty="0"/>
              <a:t> that it induces</a:t>
            </a:r>
          </a:p>
          <a:p>
            <a:r>
              <a:rPr lang="en-US" sz="1800" dirty="0"/>
              <a:t>Run PageRank on that </a:t>
            </a:r>
            <a:r>
              <a:rPr lang="en-US" sz="1800" dirty="0" err="1"/>
              <a:t>subgraph</a:t>
            </a:r>
            <a:endParaRPr lang="en-US" sz="1800" dirty="0"/>
          </a:p>
        </p:txBody>
      </p:sp>
      <p:sp>
        <p:nvSpPr>
          <p:cNvPr id="4" name="Oval 3"/>
          <p:cNvSpPr/>
          <p:nvPr/>
        </p:nvSpPr>
        <p:spPr bwMode="auto">
          <a:xfrm>
            <a:off x="5229128" y="4662013"/>
            <a:ext cx="381000" cy="40505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5229128" y="5677903"/>
            <a:ext cx="381000" cy="381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437449" y="4674270"/>
            <a:ext cx="381000" cy="381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833288" y="5181983"/>
            <a:ext cx="381000" cy="381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437449" y="5677903"/>
            <a:ext cx="381000" cy="381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cxnSp>
        <p:nvCxnSpPr>
          <p:cNvPr id="9" name="Straight Connector 8"/>
          <p:cNvCxnSpPr>
            <a:stCxn id="4" idx="5"/>
            <a:endCxn id="7" idx="1"/>
          </p:cNvCxnSpPr>
          <p:nvPr/>
        </p:nvCxnSpPr>
        <p:spPr bwMode="auto">
          <a:xfrm>
            <a:off x="5554332" y="5007746"/>
            <a:ext cx="334752" cy="230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0" name="Straight Connector 9"/>
          <p:cNvCxnSpPr>
            <a:stCxn id="4" idx="4"/>
            <a:endCxn id="5" idx="0"/>
          </p:cNvCxnSpPr>
          <p:nvPr/>
        </p:nvCxnSpPr>
        <p:spPr bwMode="auto">
          <a:xfrm>
            <a:off x="5419628" y="5067064"/>
            <a:ext cx="0" cy="6108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8" idx="0"/>
            <a:endCxn id="6" idx="4"/>
          </p:cNvCxnSpPr>
          <p:nvPr/>
        </p:nvCxnSpPr>
        <p:spPr bwMode="auto">
          <a:xfrm flipV="1">
            <a:off x="6627949" y="5055270"/>
            <a:ext cx="0" cy="6226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2" name="Straight Connector 11"/>
          <p:cNvCxnSpPr>
            <a:stCxn id="8" idx="1"/>
            <a:endCxn id="7" idx="5"/>
          </p:cNvCxnSpPr>
          <p:nvPr/>
        </p:nvCxnSpPr>
        <p:spPr bwMode="auto">
          <a:xfrm flipH="1" flipV="1">
            <a:off x="6158492" y="5507187"/>
            <a:ext cx="334753" cy="22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3" name="Straight Connector 12"/>
          <p:cNvCxnSpPr>
            <a:stCxn id="6" idx="3"/>
            <a:endCxn id="7" idx="7"/>
          </p:cNvCxnSpPr>
          <p:nvPr/>
        </p:nvCxnSpPr>
        <p:spPr bwMode="auto">
          <a:xfrm flipH="1">
            <a:off x="6158492" y="4999474"/>
            <a:ext cx="334753" cy="238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4" name="Straight Connector 13"/>
          <p:cNvCxnSpPr>
            <a:stCxn id="8" idx="2"/>
            <a:endCxn id="5" idx="6"/>
          </p:cNvCxnSpPr>
          <p:nvPr/>
        </p:nvCxnSpPr>
        <p:spPr bwMode="auto">
          <a:xfrm flipH="1">
            <a:off x="5610128" y="5868403"/>
            <a:ext cx="8273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3"/>
            <a:endCxn id="5" idx="7"/>
          </p:cNvCxnSpPr>
          <p:nvPr/>
        </p:nvCxnSpPr>
        <p:spPr bwMode="auto">
          <a:xfrm flipH="1">
            <a:off x="5554332" y="5507187"/>
            <a:ext cx="334752" cy="22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5833288" y="6211303"/>
            <a:ext cx="381000" cy="4050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9" name="Straight Connector 18"/>
          <p:cNvCxnSpPr>
            <a:stCxn id="18" idx="1"/>
            <a:endCxn id="5" idx="5"/>
          </p:cNvCxnSpPr>
          <p:nvPr/>
        </p:nvCxnSpPr>
        <p:spPr bwMode="auto">
          <a:xfrm flipH="1" flipV="1">
            <a:off x="5554332" y="6003107"/>
            <a:ext cx="334752" cy="26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18" idx="7"/>
            <a:endCxn id="8" idx="3"/>
          </p:cNvCxnSpPr>
          <p:nvPr/>
        </p:nvCxnSpPr>
        <p:spPr bwMode="auto">
          <a:xfrm flipV="1">
            <a:off x="6158492" y="6003107"/>
            <a:ext cx="334753" cy="26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4" idx="7"/>
            <a:endCxn id="35" idx="2"/>
          </p:cNvCxnSpPr>
          <p:nvPr/>
        </p:nvCxnSpPr>
        <p:spPr bwMode="auto">
          <a:xfrm flipV="1">
            <a:off x="5554332" y="4560978"/>
            <a:ext cx="278956" cy="1603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5" name="Oval 34"/>
          <p:cNvSpPr/>
          <p:nvPr/>
        </p:nvSpPr>
        <p:spPr bwMode="auto">
          <a:xfrm>
            <a:off x="5833288" y="4358452"/>
            <a:ext cx="381000" cy="4050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983784" y="4617830"/>
            <a:ext cx="381000" cy="4050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983784" y="563372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2192105" y="4630087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1587944" y="513780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2192105" y="563372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cxnSp>
        <p:nvCxnSpPr>
          <p:cNvPr id="44" name="Straight Connector 43"/>
          <p:cNvCxnSpPr>
            <a:stCxn id="39" idx="5"/>
            <a:endCxn id="42" idx="1"/>
          </p:cNvCxnSpPr>
          <p:nvPr/>
        </p:nvCxnSpPr>
        <p:spPr bwMode="auto">
          <a:xfrm>
            <a:off x="1308988" y="4963563"/>
            <a:ext cx="334752" cy="230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45" name="Straight Connector 44"/>
          <p:cNvCxnSpPr>
            <a:stCxn id="39" idx="4"/>
            <a:endCxn id="40" idx="0"/>
          </p:cNvCxnSpPr>
          <p:nvPr/>
        </p:nvCxnSpPr>
        <p:spPr bwMode="auto">
          <a:xfrm>
            <a:off x="1174284" y="5022881"/>
            <a:ext cx="0" cy="6108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3" idx="0"/>
            <a:endCxn id="41" idx="4"/>
          </p:cNvCxnSpPr>
          <p:nvPr/>
        </p:nvCxnSpPr>
        <p:spPr bwMode="auto">
          <a:xfrm flipV="1">
            <a:off x="2382605" y="5011087"/>
            <a:ext cx="0" cy="6226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47" name="Straight Connector 46"/>
          <p:cNvCxnSpPr>
            <a:stCxn id="43" idx="1"/>
            <a:endCxn id="42" idx="5"/>
          </p:cNvCxnSpPr>
          <p:nvPr/>
        </p:nvCxnSpPr>
        <p:spPr bwMode="auto">
          <a:xfrm flipH="1" flipV="1">
            <a:off x="1913148" y="5463004"/>
            <a:ext cx="334753" cy="22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48" name="Straight Connector 47"/>
          <p:cNvCxnSpPr>
            <a:stCxn id="41" idx="3"/>
            <a:endCxn id="42" idx="7"/>
          </p:cNvCxnSpPr>
          <p:nvPr/>
        </p:nvCxnSpPr>
        <p:spPr bwMode="auto">
          <a:xfrm flipH="1">
            <a:off x="1913148" y="4955291"/>
            <a:ext cx="334753" cy="238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49" name="Straight Connector 48"/>
          <p:cNvCxnSpPr>
            <a:stCxn id="43" idx="2"/>
            <a:endCxn id="40" idx="6"/>
          </p:cNvCxnSpPr>
          <p:nvPr/>
        </p:nvCxnSpPr>
        <p:spPr bwMode="auto">
          <a:xfrm flipH="1">
            <a:off x="1364784" y="5824220"/>
            <a:ext cx="8273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42" idx="3"/>
            <a:endCxn id="40" idx="7"/>
          </p:cNvCxnSpPr>
          <p:nvPr/>
        </p:nvCxnSpPr>
        <p:spPr bwMode="auto">
          <a:xfrm flipH="1">
            <a:off x="1308988" y="5463004"/>
            <a:ext cx="334752" cy="22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1" name="Oval 50"/>
          <p:cNvSpPr/>
          <p:nvPr/>
        </p:nvSpPr>
        <p:spPr bwMode="auto">
          <a:xfrm>
            <a:off x="1587944" y="6167120"/>
            <a:ext cx="381000" cy="4050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2" name="Straight Connector 51"/>
          <p:cNvCxnSpPr>
            <a:stCxn id="51" idx="1"/>
            <a:endCxn id="40" idx="5"/>
          </p:cNvCxnSpPr>
          <p:nvPr/>
        </p:nvCxnSpPr>
        <p:spPr bwMode="auto">
          <a:xfrm flipH="1" flipV="1">
            <a:off x="1308988" y="5958924"/>
            <a:ext cx="334752" cy="26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51" idx="7"/>
            <a:endCxn id="43" idx="3"/>
          </p:cNvCxnSpPr>
          <p:nvPr/>
        </p:nvCxnSpPr>
        <p:spPr bwMode="auto">
          <a:xfrm flipV="1">
            <a:off x="1913148" y="5958924"/>
            <a:ext cx="334753" cy="26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39" idx="7"/>
            <a:endCxn id="55" idx="2"/>
          </p:cNvCxnSpPr>
          <p:nvPr/>
        </p:nvCxnSpPr>
        <p:spPr bwMode="auto">
          <a:xfrm flipV="1">
            <a:off x="1308988" y="4516795"/>
            <a:ext cx="278956" cy="1603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1587944" y="4314269"/>
            <a:ext cx="381000" cy="4050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3135079" y="4620850"/>
            <a:ext cx="381000" cy="4050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3135079" y="563674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58" name="Oval 57"/>
          <p:cNvSpPr/>
          <p:nvPr/>
        </p:nvSpPr>
        <p:spPr bwMode="auto">
          <a:xfrm>
            <a:off x="4343400" y="4633107"/>
            <a:ext cx="381000" cy="381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3739239" y="5140820"/>
            <a:ext cx="381000" cy="3810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4343400" y="5636740"/>
            <a:ext cx="3810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cxnSp>
        <p:nvCxnSpPr>
          <p:cNvPr id="61" name="Straight Connector 60"/>
          <p:cNvCxnSpPr>
            <a:stCxn id="56" idx="5"/>
            <a:endCxn id="59" idx="1"/>
          </p:cNvCxnSpPr>
          <p:nvPr/>
        </p:nvCxnSpPr>
        <p:spPr bwMode="auto">
          <a:xfrm>
            <a:off x="3460283" y="4966583"/>
            <a:ext cx="334752" cy="230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2" name="Straight Connector 61"/>
          <p:cNvCxnSpPr>
            <a:stCxn id="56" idx="4"/>
            <a:endCxn id="57" idx="0"/>
          </p:cNvCxnSpPr>
          <p:nvPr/>
        </p:nvCxnSpPr>
        <p:spPr bwMode="auto">
          <a:xfrm>
            <a:off x="3325579" y="5025901"/>
            <a:ext cx="0" cy="6108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60" idx="0"/>
            <a:endCxn id="58" idx="4"/>
          </p:cNvCxnSpPr>
          <p:nvPr/>
        </p:nvCxnSpPr>
        <p:spPr bwMode="auto">
          <a:xfrm flipV="1">
            <a:off x="4533900" y="5014107"/>
            <a:ext cx="0" cy="6226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4" name="Straight Connector 63"/>
          <p:cNvCxnSpPr>
            <a:stCxn id="60" idx="1"/>
            <a:endCxn id="59" idx="5"/>
          </p:cNvCxnSpPr>
          <p:nvPr/>
        </p:nvCxnSpPr>
        <p:spPr bwMode="auto">
          <a:xfrm flipH="1" flipV="1">
            <a:off x="4064443" y="5466024"/>
            <a:ext cx="334753" cy="22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5" name="Straight Connector 64"/>
          <p:cNvCxnSpPr>
            <a:stCxn id="58" idx="3"/>
            <a:endCxn id="59" idx="7"/>
          </p:cNvCxnSpPr>
          <p:nvPr/>
        </p:nvCxnSpPr>
        <p:spPr bwMode="auto">
          <a:xfrm flipH="1">
            <a:off x="4064443" y="4958311"/>
            <a:ext cx="334753" cy="238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6" name="Straight Connector 65"/>
          <p:cNvCxnSpPr>
            <a:stCxn id="60" idx="2"/>
            <a:endCxn id="57" idx="6"/>
          </p:cNvCxnSpPr>
          <p:nvPr/>
        </p:nvCxnSpPr>
        <p:spPr bwMode="auto">
          <a:xfrm flipH="1">
            <a:off x="3516079" y="5827240"/>
            <a:ext cx="8273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stCxn id="59" idx="3"/>
            <a:endCxn id="57" idx="7"/>
          </p:cNvCxnSpPr>
          <p:nvPr/>
        </p:nvCxnSpPr>
        <p:spPr bwMode="auto">
          <a:xfrm flipH="1">
            <a:off x="3460283" y="5466024"/>
            <a:ext cx="334752" cy="22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3739239" y="6170140"/>
            <a:ext cx="381000" cy="4050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69" name="Straight Connector 68"/>
          <p:cNvCxnSpPr>
            <a:stCxn id="68" idx="1"/>
            <a:endCxn id="57" idx="5"/>
          </p:cNvCxnSpPr>
          <p:nvPr/>
        </p:nvCxnSpPr>
        <p:spPr bwMode="auto">
          <a:xfrm flipH="1" flipV="1">
            <a:off x="3460283" y="5961944"/>
            <a:ext cx="334752" cy="26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68" idx="7"/>
            <a:endCxn id="60" idx="3"/>
          </p:cNvCxnSpPr>
          <p:nvPr/>
        </p:nvCxnSpPr>
        <p:spPr bwMode="auto">
          <a:xfrm flipV="1">
            <a:off x="4064443" y="5961944"/>
            <a:ext cx="334753" cy="267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71" name="Straight Connector 70"/>
          <p:cNvCxnSpPr>
            <a:stCxn id="56" idx="7"/>
            <a:endCxn id="72" idx="2"/>
          </p:cNvCxnSpPr>
          <p:nvPr/>
        </p:nvCxnSpPr>
        <p:spPr bwMode="auto">
          <a:xfrm flipV="1">
            <a:off x="3460283" y="4519815"/>
            <a:ext cx="278956" cy="1603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72" name="Oval 71"/>
          <p:cNvSpPr/>
          <p:nvPr/>
        </p:nvSpPr>
        <p:spPr bwMode="auto">
          <a:xfrm>
            <a:off x="3739239" y="4317289"/>
            <a:ext cx="381000" cy="40505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3" name="Oval 92"/>
          <p:cNvSpPr/>
          <p:nvPr/>
        </p:nvSpPr>
        <p:spPr bwMode="auto">
          <a:xfrm>
            <a:off x="7332896" y="4680287"/>
            <a:ext cx="381000" cy="40505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4" name="Oval 93"/>
          <p:cNvSpPr/>
          <p:nvPr/>
        </p:nvSpPr>
        <p:spPr bwMode="auto">
          <a:xfrm>
            <a:off x="7332896" y="5696177"/>
            <a:ext cx="381000" cy="381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95" name="Oval 94"/>
          <p:cNvSpPr/>
          <p:nvPr/>
        </p:nvSpPr>
        <p:spPr bwMode="auto">
          <a:xfrm>
            <a:off x="8541217" y="4692544"/>
            <a:ext cx="381000" cy="381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96" name="Oval 95"/>
          <p:cNvSpPr/>
          <p:nvPr/>
        </p:nvSpPr>
        <p:spPr bwMode="auto">
          <a:xfrm>
            <a:off x="7937056" y="5200257"/>
            <a:ext cx="381000" cy="381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8541217" y="5696177"/>
            <a:ext cx="381000" cy="381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</a:t>
            </a:r>
          </a:p>
        </p:txBody>
      </p:sp>
      <p:cxnSp>
        <p:nvCxnSpPr>
          <p:cNvPr id="98" name="Straight Connector 97"/>
          <p:cNvCxnSpPr>
            <a:stCxn id="93" idx="5"/>
            <a:endCxn id="96" idx="1"/>
          </p:cNvCxnSpPr>
          <p:nvPr/>
        </p:nvCxnSpPr>
        <p:spPr bwMode="auto">
          <a:xfrm>
            <a:off x="7658100" y="5026020"/>
            <a:ext cx="334752" cy="2300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99" name="Straight Connector 98"/>
          <p:cNvCxnSpPr>
            <a:stCxn id="93" idx="4"/>
            <a:endCxn id="94" idx="0"/>
          </p:cNvCxnSpPr>
          <p:nvPr/>
        </p:nvCxnSpPr>
        <p:spPr bwMode="auto">
          <a:xfrm>
            <a:off x="7523396" y="5085338"/>
            <a:ext cx="0" cy="6108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00" name="Straight Connector 99"/>
          <p:cNvCxnSpPr>
            <a:stCxn id="97" idx="0"/>
            <a:endCxn id="95" idx="4"/>
          </p:cNvCxnSpPr>
          <p:nvPr/>
        </p:nvCxnSpPr>
        <p:spPr bwMode="auto">
          <a:xfrm flipV="1">
            <a:off x="8731717" y="5073544"/>
            <a:ext cx="0" cy="6226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01" name="Straight Connector 100"/>
          <p:cNvCxnSpPr>
            <a:stCxn id="97" idx="1"/>
            <a:endCxn id="96" idx="5"/>
          </p:cNvCxnSpPr>
          <p:nvPr/>
        </p:nvCxnSpPr>
        <p:spPr bwMode="auto">
          <a:xfrm flipH="1" flipV="1">
            <a:off x="8262260" y="5525461"/>
            <a:ext cx="334753" cy="22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02" name="Straight Connector 101"/>
          <p:cNvCxnSpPr>
            <a:stCxn id="95" idx="3"/>
            <a:endCxn id="96" idx="7"/>
          </p:cNvCxnSpPr>
          <p:nvPr/>
        </p:nvCxnSpPr>
        <p:spPr bwMode="auto">
          <a:xfrm flipH="1">
            <a:off x="8262260" y="5017748"/>
            <a:ext cx="334753" cy="23830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03" name="Straight Connector 102"/>
          <p:cNvCxnSpPr>
            <a:stCxn id="97" idx="2"/>
            <a:endCxn id="94" idx="6"/>
          </p:cNvCxnSpPr>
          <p:nvPr/>
        </p:nvCxnSpPr>
        <p:spPr bwMode="auto">
          <a:xfrm flipH="1">
            <a:off x="7713896" y="5886677"/>
            <a:ext cx="82732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04" name="Straight Connector 103"/>
          <p:cNvCxnSpPr>
            <a:stCxn id="96" idx="3"/>
            <a:endCxn id="94" idx="7"/>
          </p:cNvCxnSpPr>
          <p:nvPr/>
        </p:nvCxnSpPr>
        <p:spPr bwMode="auto">
          <a:xfrm flipH="1">
            <a:off x="7658100" y="5525461"/>
            <a:ext cx="334752" cy="2265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1066800" y="4038600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Full </a:t>
            </a:r>
            <a:r>
              <a:rPr lang="en-US" sz="1200" dirty="0" err="1">
                <a:solidFill>
                  <a:srgbClr val="FF0000"/>
                </a:solidFill>
              </a:rPr>
              <a:t>WebGraph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135078" y="3924300"/>
            <a:ext cx="1589321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Page Hits 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(Contain keyword)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29128" y="3918284"/>
            <a:ext cx="1589321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Expanded 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Preds</a:t>
            </a:r>
            <a:r>
              <a:rPr lang="en-US" sz="1200" dirty="0">
                <a:solidFill>
                  <a:srgbClr val="FF0000"/>
                </a:solidFill>
              </a:rPr>
              <a:t> &amp; </a:t>
            </a:r>
            <a:r>
              <a:rPr lang="en-US" sz="1200" dirty="0" err="1">
                <a:solidFill>
                  <a:srgbClr val="FF0000"/>
                </a:solidFill>
              </a:rPr>
              <a:t>Succs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32895" y="3936331"/>
            <a:ext cx="1589321" cy="228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Induced </a:t>
            </a:r>
            <a:r>
              <a:rPr lang="en-US" sz="1200" dirty="0" err="1">
                <a:solidFill>
                  <a:srgbClr val="FF0000"/>
                </a:solidFill>
              </a:rPr>
              <a:t>Subgraph</a:t>
            </a:r>
            <a:r>
              <a:rPr lang="en-US" sz="1200" dirty="0">
                <a:solidFill>
                  <a:srgbClr val="FF0000"/>
                </a:solidFill>
              </a:rPr>
              <a:t> to run PageRank</a:t>
            </a:r>
            <a:br>
              <a:rPr lang="en-US" sz="1200" dirty="0">
                <a:solidFill>
                  <a:srgbClr val="FF0000"/>
                </a:solidFill>
              </a:rPr>
            </a:b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04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18" grpId="0" animBg="1"/>
      <p:bldP spid="3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8" grpId="0" animBg="1"/>
      <p:bldP spid="7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07" grpId="0"/>
      <p:bldP spid="108" grpId="0"/>
      <p:bldP spid="1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Dijkstra's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5791200" cy="5334000"/>
          </a:xfrm>
        </p:spPr>
        <p:txBody>
          <a:bodyPr/>
          <a:lstStyle/>
          <a:p>
            <a:r>
              <a:rPr lang="en-US" sz="2800" dirty="0" err="1"/>
              <a:t>Dijkstra's</a:t>
            </a:r>
            <a:r>
              <a:rPr lang="en-US" sz="2800" dirty="0"/>
              <a:t> algorithm is similar to a BFS but pulls out the smallest distance vertex (from the source) rather than pulling vertices out in FIFO order (as in BFS)</a:t>
            </a:r>
          </a:p>
          <a:p>
            <a:r>
              <a:rPr lang="en-US" sz="2800" dirty="0"/>
              <a:t>Maintain a data structure that you can identify shortly</a:t>
            </a:r>
          </a:p>
          <a:p>
            <a:pPr lvl="1"/>
            <a:r>
              <a:rPr lang="en-US" sz="2400" dirty="0"/>
              <a:t>We'll show it as a table of all vertices with their currently 'known' distance from the source</a:t>
            </a:r>
          </a:p>
          <a:p>
            <a:pPr lvl="2"/>
            <a:r>
              <a:rPr lang="en-US" sz="2000" dirty="0"/>
              <a:t>Initially, a has </a:t>
            </a:r>
            <a:r>
              <a:rPr lang="en-US" sz="2000" dirty="0" err="1"/>
              <a:t>dist</a:t>
            </a:r>
            <a:r>
              <a:rPr lang="en-US" sz="2000" dirty="0"/>
              <a:t>=0 </a:t>
            </a:r>
          </a:p>
          <a:p>
            <a:pPr lvl="2"/>
            <a:r>
              <a:rPr lang="en-US" sz="2000" dirty="0"/>
              <a:t>All others = infinite distance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6188752" y="1892422"/>
            <a:ext cx="381000" cy="381000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645952" y="13590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7636552" y="22734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d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407952" y="15876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322352" y="12066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h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569752" y="29592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e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712752" y="31878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f</a:t>
            </a:r>
          </a:p>
        </p:txBody>
      </p:sp>
      <p:cxnSp>
        <p:nvCxnSpPr>
          <p:cNvPr id="11" name="Straight Connector 10"/>
          <p:cNvCxnSpPr>
            <a:stCxn id="4" idx="7"/>
            <a:endCxn id="7" idx="2"/>
          </p:cNvCxnSpPr>
          <p:nvPr/>
        </p:nvCxnSpPr>
        <p:spPr bwMode="auto">
          <a:xfrm rot="5400000" flipH="1" flipV="1">
            <a:off x="6875906" y="1416172"/>
            <a:ext cx="170096" cy="893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stCxn id="4" idx="4"/>
            <a:endCxn id="9" idx="0"/>
          </p:cNvCxnSpPr>
          <p:nvPr/>
        </p:nvCxnSpPr>
        <p:spPr bwMode="auto">
          <a:xfrm rot="16200000" flipH="1">
            <a:off x="6226852" y="2425822"/>
            <a:ext cx="6858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Oval 12"/>
          <p:cNvSpPr/>
          <p:nvPr/>
        </p:nvSpPr>
        <p:spPr bwMode="auto">
          <a:xfrm>
            <a:off x="8474752" y="2425822"/>
            <a:ext cx="381000" cy="381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charset="0"/>
              </a:rPr>
              <a:t>g</a:t>
            </a:r>
            <a:endParaRPr kumimoji="0" lang="en-US" sz="18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5" idx="6"/>
            <a:endCxn id="7" idx="1"/>
          </p:cNvCxnSpPr>
          <p:nvPr/>
        </p:nvCxnSpPr>
        <p:spPr bwMode="auto">
          <a:xfrm>
            <a:off x="7026952" y="1549522"/>
            <a:ext cx="4367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7" idx="5"/>
            <a:endCxn id="13" idx="1"/>
          </p:cNvCxnSpPr>
          <p:nvPr/>
        </p:nvCxnSpPr>
        <p:spPr bwMode="auto">
          <a:xfrm rot="16200000" flipH="1">
            <a:off x="7847456" y="1798526"/>
            <a:ext cx="568792" cy="797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8" idx="4"/>
            <a:endCxn id="13" idx="0"/>
          </p:cNvCxnSpPr>
          <p:nvPr/>
        </p:nvCxnSpPr>
        <p:spPr bwMode="auto">
          <a:xfrm rot="16200000" flipH="1">
            <a:off x="8169952" y="1930522"/>
            <a:ext cx="8382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3" idx="3"/>
            <a:endCxn id="10" idx="7"/>
          </p:cNvCxnSpPr>
          <p:nvPr/>
        </p:nvCxnSpPr>
        <p:spPr bwMode="auto">
          <a:xfrm rot="5400000">
            <a:off x="8037956" y="2751026"/>
            <a:ext cx="492592" cy="4925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0" idx="0"/>
          </p:cNvCxnSpPr>
          <p:nvPr/>
        </p:nvCxnSpPr>
        <p:spPr bwMode="auto">
          <a:xfrm rot="16200000" flipH="1">
            <a:off x="7598452" y="2883022"/>
            <a:ext cx="533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7" idx="3"/>
            <a:endCxn id="9" idx="7"/>
          </p:cNvCxnSpPr>
          <p:nvPr/>
        </p:nvCxnSpPr>
        <p:spPr bwMode="auto">
          <a:xfrm rot="5400000">
            <a:off x="6628256" y="2179526"/>
            <a:ext cx="1102192" cy="5687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7" idx="4"/>
            <a:endCxn id="6" idx="1"/>
          </p:cNvCxnSpPr>
          <p:nvPr/>
        </p:nvCxnSpPr>
        <p:spPr bwMode="auto">
          <a:xfrm rot="16200000" flipH="1">
            <a:off x="7465102" y="2101972"/>
            <a:ext cx="360596" cy="938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9" idx="6"/>
            <a:endCxn id="10" idx="2"/>
          </p:cNvCxnSpPr>
          <p:nvPr/>
        </p:nvCxnSpPr>
        <p:spPr bwMode="auto">
          <a:xfrm>
            <a:off x="6950752" y="3149722"/>
            <a:ext cx="762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5" idx="7"/>
            <a:endCxn id="8" idx="2"/>
          </p:cNvCxnSpPr>
          <p:nvPr/>
        </p:nvCxnSpPr>
        <p:spPr bwMode="auto">
          <a:xfrm rot="5400000" flipH="1" flipV="1">
            <a:off x="7637906" y="730372"/>
            <a:ext cx="17696" cy="1351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709452" y="1892421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6515100" y="2395114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7200900" y="2969525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7841769" y="2710218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7430644" y="2044821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8078452" y="19686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7026952" y="15114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7471452" y="10923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8534400" y="166382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8251148" y="2929082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6983646" y="2227928"/>
            <a:ext cx="2617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798352" y="3985145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a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f</a:t>
            </a:r>
            <a:br>
              <a:rPr lang="en-US" sz="2000" dirty="0"/>
            </a:br>
            <a:r>
              <a:rPr lang="en-US" sz="2000" dirty="0"/>
              <a:t>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</a:t>
            </a:r>
          </a:p>
        </p:txBody>
      </p:sp>
      <p:sp>
        <p:nvSpPr>
          <p:cNvPr id="35" name="TextBox 34"/>
          <p:cNvSpPr txBox="1"/>
          <p:nvPr/>
        </p:nvSpPr>
        <p:spPr>
          <a:xfrm rot="16200000">
            <a:off x="5502952" y="4975745"/>
            <a:ext cx="2286000" cy="304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List of Vertices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7331752" y="3985144"/>
            <a:ext cx="5334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0</a:t>
            </a:r>
          </a:p>
          <a:p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 err="1"/>
              <a:t>inf</a:t>
            </a:r>
            <a:br>
              <a:rPr lang="en-US" sz="2000" dirty="0"/>
            </a:br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 err="1"/>
              <a:t>inf</a:t>
            </a:r>
            <a:endParaRPr lang="en-US" sz="2000" dirty="0"/>
          </a:p>
          <a:p>
            <a:r>
              <a:rPr lang="en-US" sz="2000" dirty="0" err="1"/>
              <a:t>inf</a:t>
            </a:r>
            <a:endParaRPr lang="en-US" sz="2000" dirty="0"/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6798352" y="3678002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Vert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7331752" y="3678002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Dist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1313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Viterbi2013">
  <a:themeElements>
    <a:clrScheme name="USC2013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DDDDDD"/>
      </a:accent1>
      <a:accent2>
        <a:srgbClr val="FFFF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E7B9"/>
      </a:accent6>
      <a:hlink>
        <a:srgbClr val="990000"/>
      </a:hlink>
      <a:folHlink>
        <a:srgbClr val="FF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Viterbi2013</Template>
  <TotalTime>27412</TotalTime>
  <Words>10922</Words>
  <Application>Microsoft Office PowerPoint</Application>
  <PresentationFormat>On-screen Show (4:3)</PresentationFormat>
  <Paragraphs>1982</Paragraphs>
  <Slides>50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Britannic Bold</vt:lpstr>
      <vt:lpstr>Calibri</vt:lpstr>
      <vt:lpstr>Cambria Math</vt:lpstr>
      <vt:lpstr>Wingdings</vt:lpstr>
      <vt:lpstr>Viterbi2013</vt:lpstr>
      <vt:lpstr>CSCI 104 Graph Algorithms</vt:lpstr>
      <vt:lpstr>PageRank</vt:lpstr>
      <vt:lpstr>PageRank</vt:lpstr>
      <vt:lpstr>PageRank</vt:lpstr>
      <vt:lpstr>PageRank</vt:lpstr>
      <vt:lpstr>Iterative PageRank</vt:lpstr>
      <vt:lpstr>Additional Notes</vt:lpstr>
      <vt:lpstr>In a Web Search Setting</vt:lpstr>
      <vt:lpstr>Dijkstra's Algorithm</vt:lpstr>
      <vt:lpstr>Dijkstra's Algorithm</vt:lpstr>
      <vt:lpstr>Dijkstra's Algorithm</vt:lpstr>
      <vt:lpstr>Dijkstra's Algorithm</vt:lpstr>
      <vt:lpstr>Dijkstra's Algorithm</vt:lpstr>
      <vt:lpstr>Dijkstra's Algorithm</vt:lpstr>
      <vt:lpstr>Dijkstra's Algorithm</vt:lpstr>
      <vt:lpstr>Dijkstra's Algorithm</vt:lpstr>
      <vt:lpstr>Dijkstra's Algorithm</vt:lpstr>
      <vt:lpstr>Dijkstra's Algorithm</vt:lpstr>
      <vt:lpstr>Dijkstra's Run-time Analysis</vt:lpstr>
      <vt:lpstr>Dijkstra's Run-time Analysis</vt:lpstr>
      <vt:lpstr>Tangent on Heaps/PQs</vt:lpstr>
      <vt:lpstr>Tangent on Heaps/PQs</vt:lpstr>
      <vt:lpstr>Tangent on Heaps/PQs</vt:lpstr>
      <vt:lpstr>Search Methods </vt:lpstr>
      <vt:lpstr>Search Applied to 8-Tile Game</vt:lpstr>
      <vt:lpstr>Search Methods</vt:lpstr>
      <vt:lpstr>Brute Force Search</vt:lpstr>
      <vt:lpstr>Heuristics</vt:lpstr>
      <vt:lpstr>Heuristic Search</vt:lpstr>
      <vt:lpstr>Caution About Heuristics</vt:lpstr>
      <vt:lpstr>A-Star Algorithm</vt:lpstr>
      <vt:lpstr>A-Star Algorithm</vt:lpstr>
      <vt:lpstr>Path-Planning w/ A* Algorithm</vt:lpstr>
      <vt:lpstr>Path-Planning w/ A* Algorithm</vt:lpstr>
      <vt:lpstr>Path-Planning w/ A* Algorithm</vt:lpstr>
      <vt:lpstr>Path-Planning w/ A* Algorithm</vt:lpstr>
      <vt:lpstr>Path-Planning w/ A* Algorithm</vt:lpstr>
      <vt:lpstr>Path-Planning w/ A* Algorithm</vt:lpstr>
      <vt:lpstr>Path-Planning w/ A* Algorithm</vt:lpstr>
      <vt:lpstr>Path-Planning w/ A* Algorithm</vt:lpstr>
      <vt:lpstr>Path-Planning w/ A* Algorithm</vt:lpstr>
      <vt:lpstr>Path-Planning w/ A* Algorithm</vt:lpstr>
      <vt:lpstr>Path-Planning w/ A* Algorithm</vt:lpstr>
      <vt:lpstr>Path-Planning w/ A* Algorithm</vt:lpstr>
      <vt:lpstr>Path-Planning w/ A* Algorithm</vt:lpstr>
      <vt:lpstr>Path-Planning w/ A* Algorithm</vt:lpstr>
      <vt:lpstr>A* and BFS</vt:lpstr>
      <vt:lpstr>A* and BFS</vt:lpstr>
      <vt:lpstr>A* and BFS</vt:lpstr>
      <vt:lpstr>A*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CSCI104 - Graph Algorithms</dc:title>
  <dc:creator>Mark</dc:creator>
  <cp:lastModifiedBy>Aaron Daniel Cote</cp:lastModifiedBy>
  <cp:revision>226</cp:revision>
  <cp:lastPrinted>2015-03-26T15:49:34Z</cp:lastPrinted>
  <dcterms:created xsi:type="dcterms:W3CDTF">2012-12-23T22:24:17Z</dcterms:created>
  <dcterms:modified xsi:type="dcterms:W3CDTF">2021-02-20T05:18:26Z</dcterms:modified>
</cp:coreProperties>
</file>