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2"/>
  </p:notesMasterIdLst>
  <p:handoutMasterIdLst>
    <p:handoutMasterId r:id="rId23"/>
  </p:handoutMasterIdLst>
  <p:sldIdLst>
    <p:sldId id="256" r:id="rId2"/>
    <p:sldId id="814" r:id="rId3"/>
    <p:sldId id="812" r:id="rId4"/>
    <p:sldId id="833" r:id="rId5"/>
    <p:sldId id="834" r:id="rId6"/>
    <p:sldId id="790" r:id="rId7"/>
    <p:sldId id="791" r:id="rId8"/>
    <p:sldId id="838" r:id="rId9"/>
    <p:sldId id="792" r:id="rId10"/>
    <p:sldId id="821" r:id="rId11"/>
    <p:sldId id="793" r:id="rId12"/>
    <p:sldId id="822" r:id="rId13"/>
    <p:sldId id="824" r:id="rId14"/>
    <p:sldId id="826" r:id="rId15"/>
    <p:sldId id="827" r:id="rId16"/>
    <p:sldId id="828" r:id="rId17"/>
    <p:sldId id="829" r:id="rId18"/>
    <p:sldId id="831" r:id="rId19"/>
    <p:sldId id="837" r:id="rId20"/>
    <p:sldId id="815" r:id="rId21"/>
  </p:sldIdLst>
  <p:sldSz cx="9144000" cy="6858000" type="screen4x3"/>
  <p:notesSz cx="6881813" cy="9296400"/>
  <p:defaultTextStyle>
    <a:defPPr>
      <a:defRPr lang="en-US"/>
    </a:defPPr>
    <a:lvl1pPr algn="ctr" rtl="0" fontAlgn="base">
      <a:spcBef>
        <a:spcPct val="0"/>
      </a:spcBef>
      <a:spcAft>
        <a:spcPct val="0"/>
      </a:spcAft>
      <a:defRPr sz="3200" kern="1200">
        <a:solidFill>
          <a:schemeClr val="tx2"/>
        </a:solidFill>
        <a:latin typeface="Arial" charset="0"/>
        <a:ea typeface="+mn-ea"/>
        <a:cs typeface="+mn-cs"/>
      </a:defRPr>
    </a:lvl1pPr>
    <a:lvl2pPr marL="457200" algn="ctr" rtl="0" fontAlgn="base">
      <a:spcBef>
        <a:spcPct val="0"/>
      </a:spcBef>
      <a:spcAft>
        <a:spcPct val="0"/>
      </a:spcAft>
      <a:defRPr sz="3200" kern="1200">
        <a:solidFill>
          <a:schemeClr val="tx2"/>
        </a:solidFill>
        <a:latin typeface="Arial" charset="0"/>
        <a:ea typeface="+mn-ea"/>
        <a:cs typeface="+mn-cs"/>
      </a:defRPr>
    </a:lvl2pPr>
    <a:lvl3pPr marL="914400" algn="ctr" rtl="0" fontAlgn="base">
      <a:spcBef>
        <a:spcPct val="0"/>
      </a:spcBef>
      <a:spcAft>
        <a:spcPct val="0"/>
      </a:spcAft>
      <a:defRPr sz="3200" kern="1200">
        <a:solidFill>
          <a:schemeClr val="tx2"/>
        </a:solidFill>
        <a:latin typeface="Arial" charset="0"/>
        <a:ea typeface="+mn-ea"/>
        <a:cs typeface="+mn-cs"/>
      </a:defRPr>
    </a:lvl3pPr>
    <a:lvl4pPr marL="1371600" algn="ctr" rtl="0" fontAlgn="base">
      <a:spcBef>
        <a:spcPct val="0"/>
      </a:spcBef>
      <a:spcAft>
        <a:spcPct val="0"/>
      </a:spcAft>
      <a:defRPr sz="3200" kern="1200">
        <a:solidFill>
          <a:schemeClr val="tx2"/>
        </a:solidFill>
        <a:latin typeface="Arial" charset="0"/>
        <a:ea typeface="+mn-ea"/>
        <a:cs typeface="+mn-cs"/>
      </a:defRPr>
    </a:lvl4pPr>
    <a:lvl5pPr marL="1828800" algn="ctr" rtl="0" fontAlgn="base">
      <a:spcBef>
        <a:spcPct val="0"/>
      </a:spcBef>
      <a:spcAft>
        <a:spcPct val="0"/>
      </a:spcAft>
      <a:defRPr sz="3200" kern="1200">
        <a:solidFill>
          <a:schemeClr val="tx2"/>
        </a:solidFill>
        <a:latin typeface="Arial" charset="0"/>
        <a:ea typeface="+mn-ea"/>
        <a:cs typeface="+mn-cs"/>
      </a:defRPr>
    </a:lvl5pPr>
    <a:lvl6pPr marL="2286000" algn="l" defTabSz="914400" rtl="0" eaLnBrk="1" latinLnBrk="0" hangingPunct="1">
      <a:defRPr sz="3200" kern="1200">
        <a:solidFill>
          <a:schemeClr val="tx2"/>
        </a:solidFill>
        <a:latin typeface="Arial" charset="0"/>
        <a:ea typeface="+mn-ea"/>
        <a:cs typeface="+mn-cs"/>
      </a:defRPr>
    </a:lvl6pPr>
    <a:lvl7pPr marL="2743200" algn="l" defTabSz="914400" rtl="0" eaLnBrk="1" latinLnBrk="0" hangingPunct="1">
      <a:defRPr sz="3200" kern="1200">
        <a:solidFill>
          <a:schemeClr val="tx2"/>
        </a:solidFill>
        <a:latin typeface="Arial" charset="0"/>
        <a:ea typeface="+mn-ea"/>
        <a:cs typeface="+mn-cs"/>
      </a:defRPr>
    </a:lvl7pPr>
    <a:lvl8pPr marL="3200400" algn="l" defTabSz="914400" rtl="0" eaLnBrk="1" latinLnBrk="0" hangingPunct="1">
      <a:defRPr sz="3200" kern="1200">
        <a:solidFill>
          <a:schemeClr val="tx2"/>
        </a:solidFill>
        <a:latin typeface="Arial" charset="0"/>
        <a:ea typeface="+mn-ea"/>
        <a:cs typeface="+mn-cs"/>
      </a:defRPr>
    </a:lvl8pPr>
    <a:lvl9pPr marL="3657600" algn="l" defTabSz="914400" rtl="0" eaLnBrk="1" latinLnBrk="0" hangingPunct="1">
      <a:defRPr sz="32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0000FF"/>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8830" autoAdjust="0"/>
  </p:normalViewPr>
  <p:slideViewPr>
    <p:cSldViewPr>
      <p:cViewPr varScale="1">
        <p:scale>
          <a:sx n="76" d="100"/>
          <a:sy n="76" d="100"/>
        </p:scale>
        <p:origin x="374" y="53"/>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82119"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8102" y="1"/>
            <a:ext cx="2982119" cy="465138"/>
          </a:xfrm>
          <a:prstGeom prst="rect">
            <a:avLst/>
          </a:prstGeom>
        </p:spPr>
        <p:txBody>
          <a:bodyPr vert="horz" lIns="91440" tIns="45720" rIns="91440" bIns="45720" rtlCol="0"/>
          <a:lstStyle>
            <a:lvl1pPr algn="r">
              <a:defRPr sz="1200"/>
            </a:lvl1pPr>
          </a:lstStyle>
          <a:p>
            <a:fld id="{E84971C4-D6ED-436C-8B49-F7A3B8634A12}" type="datetimeFigureOut">
              <a:rPr lang="en-US" smtClean="0"/>
              <a:pPr/>
              <a:t>2/18/2021</a:t>
            </a:fld>
            <a:endParaRPr lang="en-US"/>
          </a:p>
        </p:txBody>
      </p:sp>
      <p:sp>
        <p:nvSpPr>
          <p:cNvPr id="4" name="Footer Placeholder 3"/>
          <p:cNvSpPr>
            <a:spLocks noGrp="1"/>
          </p:cNvSpPr>
          <p:nvPr>
            <p:ph type="ftr" sz="quarter" idx="2"/>
          </p:nvPr>
        </p:nvSpPr>
        <p:spPr>
          <a:xfrm>
            <a:off x="0" y="8829675"/>
            <a:ext cx="2982119"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8102" y="8829675"/>
            <a:ext cx="2982119" cy="465138"/>
          </a:xfrm>
          <a:prstGeom prst="rect">
            <a:avLst/>
          </a:prstGeom>
        </p:spPr>
        <p:txBody>
          <a:bodyPr vert="horz" lIns="91440" tIns="45720" rIns="91440" bIns="45720" rtlCol="0" anchor="b"/>
          <a:lstStyle>
            <a:lvl1pPr algn="r">
              <a:defRPr sz="1200"/>
            </a:lvl1pPr>
          </a:lstStyle>
          <a:p>
            <a:fld id="{CBE3900A-4DE4-4DE5-AC3D-688D9FC0597D}" type="slidenum">
              <a:rPr lang="en-US" smtClean="0"/>
              <a:pPr/>
              <a:t>‹#›</a:t>
            </a:fld>
            <a:endParaRPr lang="en-US"/>
          </a:p>
        </p:txBody>
      </p:sp>
    </p:spTree>
    <p:extLst>
      <p:ext uri="{BB962C8B-B14F-4D97-AF65-F5344CB8AC3E}">
        <p14:creationId xmlns:p14="http://schemas.microsoft.com/office/powerpoint/2010/main" val="747053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1"/>
            <a:ext cx="2982119"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endParaRPr lang="zh-CN" altLang="en-US"/>
          </a:p>
        </p:txBody>
      </p:sp>
      <p:sp>
        <p:nvSpPr>
          <p:cNvPr id="19459" name="Rectangle 3"/>
          <p:cNvSpPr>
            <a:spLocks noGrp="1" noChangeArrowheads="1"/>
          </p:cNvSpPr>
          <p:nvPr>
            <p:ph type="dt" idx="1"/>
          </p:nvPr>
        </p:nvSpPr>
        <p:spPr bwMode="auto">
          <a:xfrm>
            <a:off x="3898102" y="1"/>
            <a:ext cx="2982119"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zh-CN"/>
          </a:p>
        </p:txBody>
      </p:sp>
      <p:sp>
        <p:nvSpPr>
          <p:cNvPr id="19460" name="Rectangle 4"/>
          <p:cNvSpPr>
            <a:spLocks noGrp="1" noRot="1" noChangeAspect="1" noChangeArrowheads="1" noTextEdit="1"/>
          </p:cNvSpPr>
          <p:nvPr>
            <p:ph type="sldImg" idx="2"/>
          </p:nvPr>
        </p:nvSpPr>
        <p:spPr bwMode="auto">
          <a:xfrm>
            <a:off x="1116013" y="696913"/>
            <a:ext cx="4649787" cy="3487737"/>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9462" name="Rectangle 6"/>
          <p:cNvSpPr>
            <a:spLocks noGrp="1" noChangeArrowheads="1"/>
          </p:cNvSpPr>
          <p:nvPr>
            <p:ph type="ftr" sz="quarter" idx="4"/>
          </p:nvPr>
        </p:nvSpPr>
        <p:spPr bwMode="auto">
          <a:xfrm>
            <a:off x="0" y="8829968"/>
            <a:ext cx="2982119"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endParaRPr lang="en-US" altLang="zh-CN"/>
          </a:p>
        </p:txBody>
      </p:sp>
      <p:sp>
        <p:nvSpPr>
          <p:cNvPr id="19463" name="Rectangle 7"/>
          <p:cNvSpPr>
            <a:spLocks noGrp="1" noChangeArrowheads="1"/>
          </p:cNvSpPr>
          <p:nvPr>
            <p:ph type="sldNum" sz="quarter" idx="5"/>
          </p:nvPr>
        </p:nvSpPr>
        <p:spPr bwMode="auto">
          <a:xfrm>
            <a:off x="3898102" y="8829968"/>
            <a:ext cx="2982119"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253562A9-B6D5-4F95-B063-0AA816B5DBE7}" type="slidenum">
              <a:rPr lang="zh-CN" altLang="en-US"/>
              <a:pPr/>
              <a:t>‹#›</a:t>
            </a:fld>
            <a:endParaRPr lang="en-US" altLang="zh-CN"/>
          </a:p>
        </p:txBody>
      </p:sp>
    </p:spTree>
    <p:extLst>
      <p:ext uri="{BB962C8B-B14F-4D97-AF65-F5344CB8AC3E}">
        <p14:creationId xmlns:p14="http://schemas.microsoft.com/office/powerpoint/2010/main" val="103260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844B4-EE7D-4B21-BB4C-785978F15425}" type="slidenum">
              <a:rPr lang="zh-CN" altLang="en-US"/>
              <a:pPr/>
              <a:t>1</a:t>
            </a:fld>
            <a:endParaRPr lang="en-US" altLang="zh-CN"/>
          </a:p>
        </p:txBody>
      </p:sp>
      <p:sp>
        <p:nvSpPr>
          <p:cNvPr id="20482" name="Rectangle 2"/>
          <p:cNvSpPr>
            <a:spLocks noGrp="1" noRot="1" noChangeAspect="1" noChangeArrowheads="1" noTextEdit="1"/>
          </p:cNvSpPr>
          <p:nvPr>
            <p:ph type="sldImg"/>
            <p:custDataLst>
              <p:tags r:id="rId1"/>
            </p:custDataLst>
          </p:nvPr>
        </p:nvSpPr>
        <p:spPr>
          <a:ln/>
        </p:spPr>
      </p:sp>
      <p:sp>
        <p:nvSpPr>
          <p:cNvPr id="2048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10022040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6</a:t>
            </a:fld>
            <a:endParaRPr lang="en-US"/>
          </a:p>
        </p:txBody>
      </p:sp>
    </p:spTree>
    <p:extLst>
      <p:ext uri="{BB962C8B-B14F-4D97-AF65-F5344CB8AC3E}">
        <p14:creationId xmlns:p14="http://schemas.microsoft.com/office/powerpoint/2010/main" val="3426133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7</a:t>
            </a:fld>
            <a:endParaRPr lang="en-US"/>
          </a:p>
        </p:txBody>
      </p:sp>
    </p:spTree>
    <p:extLst>
      <p:ext uri="{BB962C8B-B14F-4D97-AF65-F5344CB8AC3E}">
        <p14:creationId xmlns:p14="http://schemas.microsoft.com/office/powerpoint/2010/main" val="565286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8</a:t>
            </a:fld>
            <a:endParaRPr lang="en-US"/>
          </a:p>
        </p:txBody>
      </p:sp>
    </p:spTree>
    <p:extLst>
      <p:ext uri="{BB962C8B-B14F-4D97-AF65-F5344CB8AC3E}">
        <p14:creationId xmlns:p14="http://schemas.microsoft.com/office/powerpoint/2010/main" val="2562971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9</a:t>
            </a:fld>
            <a:endParaRPr lang="en-US"/>
          </a:p>
        </p:txBody>
      </p:sp>
    </p:spTree>
    <p:extLst>
      <p:ext uri="{BB962C8B-B14F-4D97-AF65-F5344CB8AC3E}">
        <p14:creationId xmlns:p14="http://schemas.microsoft.com/office/powerpoint/2010/main" val="1560647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10</a:t>
            </a:fld>
            <a:endParaRPr lang="en-US"/>
          </a:p>
        </p:txBody>
      </p:sp>
    </p:spTree>
    <p:extLst>
      <p:ext uri="{BB962C8B-B14F-4D97-AF65-F5344CB8AC3E}">
        <p14:creationId xmlns:p14="http://schemas.microsoft.com/office/powerpoint/2010/main" val="2180868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11</a:t>
            </a:fld>
            <a:endParaRPr lang="en-US"/>
          </a:p>
        </p:txBody>
      </p:sp>
    </p:spTree>
    <p:extLst>
      <p:ext uri="{BB962C8B-B14F-4D97-AF65-F5344CB8AC3E}">
        <p14:creationId xmlns:p14="http://schemas.microsoft.com/office/powerpoint/2010/main" val="40955109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8BB3B750-368A-459C-8FCB-181CFC2C6FD4}" type="slidenum">
              <a:rPr lang="en-US" smtClean="0"/>
              <a:pPr>
                <a:defRPr/>
              </a:pPr>
              <a:t>20</a:t>
            </a:fld>
            <a:endParaRPr lang="en-US"/>
          </a:p>
        </p:txBody>
      </p:sp>
    </p:spTree>
    <p:extLst>
      <p:ext uri="{BB962C8B-B14F-4D97-AF65-F5344CB8AC3E}">
        <p14:creationId xmlns:p14="http://schemas.microsoft.com/office/powerpoint/2010/main" val="21834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9908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01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0842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25963"/>
          </a:xfrm>
        </p:spPr>
        <p:txBody>
          <a:bodyPr rtlCol="0">
            <a:normAutofit/>
          </a:bodyPr>
          <a:lstStyle/>
          <a:p>
            <a:pPr lvl="0"/>
            <a:r>
              <a:rPr lang="en-US" noProof="0"/>
              <a:t>Click icon to add chart</a:t>
            </a:r>
          </a:p>
        </p:txBody>
      </p:sp>
    </p:spTree>
    <p:extLst>
      <p:ext uri="{BB962C8B-B14F-4D97-AF65-F5344CB8AC3E}">
        <p14:creationId xmlns:p14="http://schemas.microsoft.com/office/powerpoint/2010/main" val="2267978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r>
              <a:rPr lang="en-US" noProof="0"/>
              <a:t>Click icon to add clip art</a:t>
            </a:r>
          </a:p>
        </p:txBody>
      </p:sp>
    </p:spTree>
    <p:extLst>
      <p:ext uri="{BB962C8B-B14F-4D97-AF65-F5344CB8AC3E}">
        <p14:creationId xmlns:p14="http://schemas.microsoft.com/office/powerpoint/2010/main" val="2688527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917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2435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642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62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4018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391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57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689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88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008313" cy="10541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381000"/>
            <a:ext cx="511175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398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827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p:cNvPicPr>
            <a:picLocks noChangeAspect="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0" y="0"/>
            <a:ext cx="2057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p:cNvSpPr>
          <p:nvPr/>
        </p:nvSpPr>
        <p:spPr>
          <a:xfrm>
            <a:off x="8610600" y="9525"/>
            <a:ext cx="533400" cy="365125"/>
          </a:xfrm>
          <a:prstGeom prst="rect">
            <a:avLst/>
          </a:prstGeom>
        </p:spPr>
        <p:txBody>
          <a:bodyPr anchor="ctr"/>
          <a:lstStyle>
            <a:defPPr>
              <a:defRPr lang="en-US"/>
            </a:defPPr>
            <a:lvl1pPr algn="r"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7D1862CD-D985-463F-A6EA-BA716BFFBD15}" type="slidenum">
              <a:rPr lang="en-US" smtClean="0"/>
              <a:pPr>
                <a:defRPr/>
              </a:pPr>
              <a:t>‹#›</a:t>
            </a:fld>
            <a:endParaRPr lang="en-US" dirty="0"/>
          </a:p>
        </p:txBody>
      </p:sp>
      <p:sp>
        <p:nvSpPr>
          <p:cNvPr id="1030" name="Rectangle 8"/>
          <p:cNvSpPr>
            <a:spLocks noChangeArrowheads="1"/>
          </p:cNvSpPr>
          <p:nvPr/>
        </p:nvSpPr>
        <p:spPr bwMode="auto">
          <a:xfrm>
            <a:off x="0" y="114300"/>
            <a:ext cx="6934200" cy="228600"/>
          </a:xfrm>
          <a:prstGeom prst="rect">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 name="Oval 1"/>
          <p:cNvSpPr/>
          <p:nvPr/>
        </p:nvSpPr>
        <p:spPr>
          <a:xfrm>
            <a:off x="8610600" y="9525"/>
            <a:ext cx="533400" cy="333375"/>
          </a:xfrm>
          <a:prstGeom prst="ellipse">
            <a:avLst/>
          </a:prstGeom>
          <a:no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txStyles>
    <p:titleStyle>
      <a:lvl1pPr algn="ctr" rtl="0" eaLnBrk="1" fontAlgn="base" hangingPunct="1">
        <a:spcBef>
          <a:spcPct val="0"/>
        </a:spcBef>
        <a:spcAft>
          <a:spcPct val="0"/>
        </a:spcAft>
        <a:defRPr sz="4400" kern="1200">
          <a:solidFill>
            <a:srgbClr val="A50021"/>
          </a:solidFill>
          <a:latin typeface="+mj-lt"/>
          <a:ea typeface="+mj-ea"/>
          <a:cs typeface="+mj-cs"/>
        </a:defRPr>
      </a:lvl1pPr>
      <a:lvl2pPr algn="ctr" rtl="0" eaLnBrk="1" fontAlgn="base" hangingPunct="1">
        <a:spcBef>
          <a:spcPct val="0"/>
        </a:spcBef>
        <a:spcAft>
          <a:spcPct val="0"/>
        </a:spcAft>
        <a:defRPr sz="4400">
          <a:solidFill>
            <a:srgbClr val="A50021"/>
          </a:solidFill>
          <a:latin typeface="Calibri" pitchFamily="34" charset="0"/>
        </a:defRPr>
      </a:lvl2pPr>
      <a:lvl3pPr algn="ctr" rtl="0" eaLnBrk="1" fontAlgn="base" hangingPunct="1">
        <a:spcBef>
          <a:spcPct val="0"/>
        </a:spcBef>
        <a:spcAft>
          <a:spcPct val="0"/>
        </a:spcAft>
        <a:defRPr sz="4400">
          <a:solidFill>
            <a:srgbClr val="A50021"/>
          </a:solidFill>
          <a:latin typeface="Calibri" pitchFamily="34" charset="0"/>
        </a:defRPr>
      </a:lvl3pPr>
      <a:lvl4pPr algn="ctr" rtl="0" eaLnBrk="1" fontAlgn="base" hangingPunct="1">
        <a:spcBef>
          <a:spcPct val="0"/>
        </a:spcBef>
        <a:spcAft>
          <a:spcPct val="0"/>
        </a:spcAft>
        <a:defRPr sz="4400">
          <a:solidFill>
            <a:srgbClr val="A50021"/>
          </a:solidFill>
          <a:latin typeface="Calibri" pitchFamily="34" charset="0"/>
        </a:defRPr>
      </a:lvl4pPr>
      <a:lvl5pPr algn="ctr" rtl="0" eaLnBrk="1" fontAlgn="base" hangingPunct="1">
        <a:spcBef>
          <a:spcPct val="0"/>
        </a:spcBef>
        <a:spcAft>
          <a:spcPct val="0"/>
        </a:spcAft>
        <a:defRPr sz="4400">
          <a:solidFill>
            <a:srgbClr val="A50021"/>
          </a:solidFill>
          <a:latin typeface="Calibri" pitchFamily="34" charset="0"/>
        </a:defRPr>
      </a:lvl5pPr>
      <a:lvl6pPr marL="457200" algn="ctr" rtl="0" eaLnBrk="1" fontAlgn="base" hangingPunct="1">
        <a:spcBef>
          <a:spcPct val="0"/>
        </a:spcBef>
        <a:spcAft>
          <a:spcPct val="0"/>
        </a:spcAft>
        <a:defRPr sz="4400">
          <a:solidFill>
            <a:srgbClr val="A50021"/>
          </a:solidFill>
          <a:latin typeface="Calibri" pitchFamily="34" charset="0"/>
        </a:defRPr>
      </a:lvl6pPr>
      <a:lvl7pPr marL="914400" algn="ctr" rtl="0" eaLnBrk="1" fontAlgn="base" hangingPunct="1">
        <a:spcBef>
          <a:spcPct val="0"/>
        </a:spcBef>
        <a:spcAft>
          <a:spcPct val="0"/>
        </a:spcAft>
        <a:defRPr sz="4400">
          <a:solidFill>
            <a:srgbClr val="A50021"/>
          </a:solidFill>
          <a:latin typeface="Calibri" pitchFamily="34" charset="0"/>
        </a:defRPr>
      </a:lvl7pPr>
      <a:lvl8pPr marL="1371600" algn="ctr" rtl="0" eaLnBrk="1" fontAlgn="base" hangingPunct="1">
        <a:spcBef>
          <a:spcPct val="0"/>
        </a:spcBef>
        <a:spcAft>
          <a:spcPct val="0"/>
        </a:spcAft>
        <a:defRPr sz="4400">
          <a:solidFill>
            <a:srgbClr val="A50021"/>
          </a:solidFill>
          <a:latin typeface="Calibri" pitchFamily="34" charset="0"/>
        </a:defRPr>
      </a:lvl8pPr>
      <a:lvl9pPr marL="1828800" algn="ctr" rtl="0" eaLnBrk="1" fontAlgn="base" hangingPunct="1">
        <a:spcBef>
          <a:spcPct val="0"/>
        </a:spcBef>
        <a:spcAft>
          <a:spcPct val="0"/>
        </a:spcAft>
        <a:defRPr sz="4400">
          <a:solidFill>
            <a:srgbClr val="A5002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cplusplus.com/reference/stl/priority_queue/push/"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CSCI 104</a:t>
            </a:r>
            <a:br>
              <a:rPr lang="en-US"/>
            </a:br>
            <a:r>
              <a:rPr lang="en-US"/>
              <a:t>Priority Queues / Heaps</a:t>
            </a:r>
            <a:endParaRPr lang="en-US" altLang="zh-CN" dirty="0"/>
          </a:p>
        </p:txBody>
      </p:sp>
      <p:sp>
        <p:nvSpPr>
          <p:cNvPr id="2051" name="Rectangle 3"/>
          <p:cNvSpPr>
            <a:spLocks noGrp="1" noChangeArrowheads="1"/>
          </p:cNvSpPr>
          <p:nvPr>
            <p:ph type="subTitle" idx="1"/>
          </p:nvPr>
        </p:nvSpPr>
        <p:spPr/>
        <p:txBody>
          <a:bodyPr/>
          <a:lstStyle/>
          <a:p>
            <a:r>
              <a:rPr lang="en-US" altLang="zh-CN" dirty="0"/>
              <a:t>Mark Redekopp</a:t>
            </a:r>
          </a:p>
          <a:p>
            <a:r>
              <a:rPr lang="en-US" altLang="zh-CN" dirty="0"/>
              <a:t>David Kempe</a:t>
            </a:r>
          </a:p>
          <a:p>
            <a:r>
              <a:rPr lang="en-US" altLang="zh-CN" dirty="0"/>
              <a:t>Sandra Batista</a:t>
            </a:r>
          </a:p>
          <a:p>
            <a:r>
              <a:rPr lang="en-US" altLang="zh-CN" dirty="0"/>
              <a:t>Aaron Cote’</a:t>
            </a:r>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top()</a:t>
            </a:r>
          </a:p>
        </p:txBody>
      </p:sp>
      <p:sp>
        <p:nvSpPr>
          <p:cNvPr id="3" name="Content Placeholder 2"/>
          <p:cNvSpPr>
            <a:spLocks noGrp="1"/>
          </p:cNvSpPr>
          <p:nvPr>
            <p:ph idx="1"/>
          </p:nvPr>
        </p:nvSpPr>
        <p:spPr>
          <a:xfrm>
            <a:off x="457200" y="1600200"/>
            <a:ext cx="4038600" cy="4525963"/>
          </a:xfrm>
        </p:spPr>
        <p:txBody>
          <a:bodyPr/>
          <a:lstStyle/>
          <a:p>
            <a:r>
              <a:rPr lang="en-US" dirty="0">
                <a:latin typeface="Consolas" panose="020B0609020204030204" pitchFamily="49" charset="0"/>
              </a:rPr>
              <a:t>top() </a:t>
            </a:r>
            <a:r>
              <a:rPr lang="en-US" dirty="0"/>
              <a:t>simply needs to return first item</a:t>
            </a:r>
          </a:p>
          <a:p>
            <a:endParaRPr lang="en-US" dirty="0"/>
          </a:p>
          <a:p>
            <a:endParaRPr lang="en-US" dirty="0"/>
          </a:p>
        </p:txBody>
      </p:sp>
      <p:sp>
        <p:nvSpPr>
          <p:cNvPr id="5" name="Oval 4"/>
          <p:cNvSpPr/>
          <p:nvPr/>
        </p:nvSpPr>
        <p:spPr bwMode="auto">
          <a:xfrm>
            <a:off x="6705600" y="4018592"/>
            <a:ext cx="304800" cy="304800"/>
          </a:xfrm>
          <a:prstGeom prst="ellipse">
            <a:avLst/>
          </a:prstGeom>
          <a:solidFill>
            <a:schemeClr val="tx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7315200" y="45519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6324600" y="52377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7010400" y="52377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7696200" y="52377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p:cNvSpPr/>
          <p:nvPr/>
        </p:nvSpPr>
        <p:spPr bwMode="auto">
          <a:xfrm>
            <a:off x="7162800" y="58473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Oval 14"/>
          <p:cNvSpPr/>
          <p:nvPr/>
        </p:nvSpPr>
        <p:spPr bwMode="auto">
          <a:xfrm>
            <a:off x="6858000" y="58473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6477000" y="58473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6172200" y="58473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6096000" y="45519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5638800" y="52377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5791200" y="58473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5486400" y="584739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stCxn id="5" idx="5"/>
            <a:endCxn id="6" idx="1"/>
          </p:cNvCxnSpPr>
          <p:nvPr/>
        </p:nvCxnSpPr>
        <p:spPr bwMode="auto">
          <a:xfrm rot="16200000" flipH="1">
            <a:off x="7003863" y="4240655"/>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5" idx="3"/>
            <a:endCxn id="18" idx="7"/>
          </p:cNvCxnSpPr>
          <p:nvPr/>
        </p:nvCxnSpPr>
        <p:spPr bwMode="auto">
          <a:xfrm rot="5400000">
            <a:off x="6394263" y="4240655"/>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endCxn id="11" idx="1"/>
          </p:cNvCxnSpPr>
          <p:nvPr/>
        </p:nvCxnSpPr>
        <p:spPr bwMode="auto">
          <a:xfrm rot="16200000" flipH="1">
            <a:off x="7429500" y="4971091"/>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2"/>
          <p:cNvCxnSpPr>
            <a:stCxn id="6" idx="3"/>
            <a:endCxn id="9" idx="0"/>
          </p:cNvCxnSpPr>
          <p:nvPr/>
        </p:nvCxnSpPr>
        <p:spPr bwMode="auto">
          <a:xfrm rot="5400000">
            <a:off x="7048501" y="4926455"/>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7"/>
          <p:cNvCxnSpPr>
            <a:stCxn id="18" idx="5"/>
            <a:endCxn id="8" idx="0"/>
          </p:cNvCxnSpPr>
          <p:nvPr/>
        </p:nvCxnSpPr>
        <p:spPr bwMode="auto">
          <a:xfrm rot="16200000" flipH="1">
            <a:off x="6203763" y="4964554"/>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2" name="Straight Arrow Connector 41"/>
          <p:cNvCxnSpPr>
            <a:stCxn id="18" idx="3"/>
            <a:endCxn id="19" idx="7"/>
          </p:cNvCxnSpPr>
          <p:nvPr/>
        </p:nvCxnSpPr>
        <p:spPr bwMode="auto">
          <a:xfrm rot="5400000">
            <a:off x="5784663" y="4926455"/>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4" name="Straight Arrow Connector 43"/>
          <p:cNvCxnSpPr>
            <a:stCxn id="19" idx="3"/>
            <a:endCxn id="21" idx="0"/>
          </p:cNvCxnSpPr>
          <p:nvPr/>
        </p:nvCxnSpPr>
        <p:spPr bwMode="auto">
          <a:xfrm rot="5400000">
            <a:off x="5486401" y="5650355"/>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a:stCxn id="19" idx="5"/>
            <a:endCxn id="20" idx="0"/>
          </p:cNvCxnSpPr>
          <p:nvPr/>
        </p:nvCxnSpPr>
        <p:spPr bwMode="auto">
          <a:xfrm rot="16200000" flipH="1">
            <a:off x="5746563" y="565035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a:stCxn id="8" idx="3"/>
            <a:endCxn id="17" idx="0"/>
          </p:cNvCxnSpPr>
          <p:nvPr/>
        </p:nvCxnSpPr>
        <p:spPr bwMode="auto">
          <a:xfrm rot="5400000">
            <a:off x="6172201" y="5650355"/>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49"/>
          <p:cNvCxnSpPr>
            <a:stCxn id="8" idx="5"/>
            <a:endCxn id="16" idx="0"/>
          </p:cNvCxnSpPr>
          <p:nvPr/>
        </p:nvCxnSpPr>
        <p:spPr bwMode="auto">
          <a:xfrm rot="16200000" flipH="1">
            <a:off x="6432363" y="565035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9" idx="3"/>
            <a:endCxn id="15" idx="0"/>
          </p:cNvCxnSpPr>
          <p:nvPr/>
        </p:nvCxnSpPr>
        <p:spPr bwMode="auto">
          <a:xfrm rot="5400000">
            <a:off x="6858001" y="5650355"/>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9" idx="5"/>
            <a:endCxn id="14" idx="0"/>
          </p:cNvCxnSpPr>
          <p:nvPr/>
        </p:nvCxnSpPr>
        <p:spPr bwMode="auto">
          <a:xfrm rot="16200000" flipH="1">
            <a:off x="7118163" y="565035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9" name="TextBox 38"/>
          <p:cNvSpPr txBox="1"/>
          <p:nvPr/>
        </p:nvSpPr>
        <p:spPr>
          <a:xfrm>
            <a:off x="6629400" y="4018592"/>
            <a:ext cx="457200" cy="307777"/>
          </a:xfrm>
          <a:prstGeom prst="rect">
            <a:avLst/>
          </a:prstGeom>
          <a:noFill/>
        </p:spPr>
        <p:txBody>
          <a:bodyPr wrap="square" rtlCol="0">
            <a:spAutoFit/>
          </a:bodyPr>
          <a:lstStyle/>
          <a:p>
            <a:r>
              <a:rPr lang="en-US" sz="1400" dirty="0">
                <a:solidFill>
                  <a:schemeClr val="bg1"/>
                </a:solidFill>
              </a:rPr>
              <a:t>  7</a:t>
            </a:r>
          </a:p>
        </p:txBody>
      </p:sp>
      <p:sp>
        <p:nvSpPr>
          <p:cNvPr id="40" name="TextBox 39"/>
          <p:cNvSpPr txBox="1"/>
          <p:nvPr/>
        </p:nvSpPr>
        <p:spPr>
          <a:xfrm>
            <a:off x="7239000" y="4551992"/>
            <a:ext cx="457200" cy="307777"/>
          </a:xfrm>
          <a:prstGeom prst="rect">
            <a:avLst/>
          </a:prstGeom>
          <a:noFill/>
        </p:spPr>
        <p:txBody>
          <a:bodyPr wrap="square" rtlCol="0">
            <a:spAutoFit/>
          </a:bodyPr>
          <a:lstStyle/>
          <a:p>
            <a:r>
              <a:rPr lang="en-US" sz="1400" dirty="0"/>
              <a:t>  9</a:t>
            </a:r>
          </a:p>
        </p:txBody>
      </p:sp>
      <p:sp>
        <p:nvSpPr>
          <p:cNvPr id="41" name="TextBox 40"/>
          <p:cNvSpPr txBox="1"/>
          <p:nvPr/>
        </p:nvSpPr>
        <p:spPr>
          <a:xfrm>
            <a:off x="6019800" y="4551992"/>
            <a:ext cx="457200" cy="307777"/>
          </a:xfrm>
          <a:prstGeom prst="rect">
            <a:avLst/>
          </a:prstGeom>
          <a:noFill/>
        </p:spPr>
        <p:txBody>
          <a:bodyPr wrap="square" rtlCol="0">
            <a:spAutoFit/>
          </a:bodyPr>
          <a:lstStyle/>
          <a:p>
            <a:r>
              <a:rPr lang="en-US" sz="1400" dirty="0"/>
              <a:t> 18</a:t>
            </a:r>
          </a:p>
        </p:txBody>
      </p:sp>
      <p:sp>
        <p:nvSpPr>
          <p:cNvPr id="43" name="TextBox 42"/>
          <p:cNvSpPr txBox="1"/>
          <p:nvPr/>
        </p:nvSpPr>
        <p:spPr>
          <a:xfrm>
            <a:off x="5562600" y="5237792"/>
            <a:ext cx="457200" cy="307777"/>
          </a:xfrm>
          <a:prstGeom prst="rect">
            <a:avLst/>
          </a:prstGeom>
          <a:noFill/>
        </p:spPr>
        <p:txBody>
          <a:bodyPr wrap="square" rtlCol="0">
            <a:spAutoFit/>
          </a:bodyPr>
          <a:lstStyle/>
          <a:p>
            <a:r>
              <a:rPr lang="en-US" sz="1400" dirty="0"/>
              <a:t>19</a:t>
            </a:r>
          </a:p>
        </p:txBody>
      </p:sp>
      <p:sp>
        <p:nvSpPr>
          <p:cNvPr id="45" name="TextBox 44"/>
          <p:cNvSpPr txBox="1"/>
          <p:nvPr/>
        </p:nvSpPr>
        <p:spPr>
          <a:xfrm>
            <a:off x="6248400" y="5237792"/>
            <a:ext cx="457200" cy="307777"/>
          </a:xfrm>
          <a:prstGeom prst="rect">
            <a:avLst/>
          </a:prstGeom>
          <a:noFill/>
        </p:spPr>
        <p:txBody>
          <a:bodyPr wrap="square" rtlCol="0">
            <a:spAutoFit/>
          </a:bodyPr>
          <a:lstStyle/>
          <a:p>
            <a:r>
              <a:rPr lang="en-US" sz="1400" dirty="0"/>
              <a:t> 35</a:t>
            </a:r>
          </a:p>
        </p:txBody>
      </p:sp>
      <p:sp>
        <p:nvSpPr>
          <p:cNvPr id="47" name="TextBox 46"/>
          <p:cNvSpPr txBox="1"/>
          <p:nvPr/>
        </p:nvSpPr>
        <p:spPr>
          <a:xfrm>
            <a:off x="6934200" y="5237792"/>
            <a:ext cx="457200" cy="307777"/>
          </a:xfrm>
          <a:prstGeom prst="rect">
            <a:avLst/>
          </a:prstGeom>
          <a:noFill/>
        </p:spPr>
        <p:txBody>
          <a:bodyPr wrap="square" rtlCol="0">
            <a:spAutoFit/>
          </a:bodyPr>
          <a:lstStyle/>
          <a:p>
            <a:r>
              <a:rPr lang="en-US" sz="1400" dirty="0"/>
              <a:t> 14</a:t>
            </a:r>
          </a:p>
        </p:txBody>
      </p:sp>
      <p:sp>
        <p:nvSpPr>
          <p:cNvPr id="49" name="TextBox 48"/>
          <p:cNvSpPr txBox="1"/>
          <p:nvPr/>
        </p:nvSpPr>
        <p:spPr>
          <a:xfrm>
            <a:off x="7620000" y="5237792"/>
            <a:ext cx="457200" cy="307777"/>
          </a:xfrm>
          <a:prstGeom prst="rect">
            <a:avLst/>
          </a:prstGeom>
          <a:noFill/>
        </p:spPr>
        <p:txBody>
          <a:bodyPr wrap="square" rtlCol="0">
            <a:spAutoFit/>
          </a:bodyPr>
          <a:lstStyle/>
          <a:p>
            <a:r>
              <a:rPr lang="en-US" sz="1400" dirty="0"/>
              <a:t>10</a:t>
            </a:r>
          </a:p>
        </p:txBody>
      </p:sp>
      <p:sp>
        <p:nvSpPr>
          <p:cNvPr id="51" name="TextBox 50"/>
          <p:cNvSpPr txBox="1"/>
          <p:nvPr/>
        </p:nvSpPr>
        <p:spPr>
          <a:xfrm>
            <a:off x="5410200" y="5847392"/>
            <a:ext cx="457200" cy="307777"/>
          </a:xfrm>
          <a:prstGeom prst="rect">
            <a:avLst/>
          </a:prstGeom>
          <a:noFill/>
        </p:spPr>
        <p:txBody>
          <a:bodyPr wrap="square" rtlCol="0">
            <a:spAutoFit/>
          </a:bodyPr>
          <a:lstStyle/>
          <a:p>
            <a:r>
              <a:rPr lang="en-US" sz="1400" dirty="0"/>
              <a:t> 28</a:t>
            </a:r>
          </a:p>
        </p:txBody>
      </p:sp>
      <p:sp>
        <p:nvSpPr>
          <p:cNvPr id="53" name="TextBox 52"/>
          <p:cNvSpPr txBox="1"/>
          <p:nvPr/>
        </p:nvSpPr>
        <p:spPr>
          <a:xfrm>
            <a:off x="5715000" y="5847392"/>
            <a:ext cx="457200" cy="307777"/>
          </a:xfrm>
          <a:prstGeom prst="rect">
            <a:avLst/>
          </a:prstGeom>
          <a:noFill/>
        </p:spPr>
        <p:txBody>
          <a:bodyPr wrap="square" rtlCol="0">
            <a:spAutoFit/>
          </a:bodyPr>
          <a:lstStyle/>
          <a:p>
            <a:r>
              <a:rPr lang="en-US" sz="1400" dirty="0"/>
              <a:t> 39</a:t>
            </a:r>
          </a:p>
        </p:txBody>
      </p:sp>
      <p:sp>
        <p:nvSpPr>
          <p:cNvPr id="55" name="TextBox 54"/>
          <p:cNvSpPr txBox="1"/>
          <p:nvPr/>
        </p:nvSpPr>
        <p:spPr>
          <a:xfrm>
            <a:off x="6096000" y="5847392"/>
            <a:ext cx="457200" cy="307777"/>
          </a:xfrm>
          <a:prstGeom prst="rect">
            <a:avLst/>
          </a:prstGeom>
          <a:noFill/>
        </p:spPr>
        <p:txBody>
          <a:bodyPr wrap="square" rtlCol="0">
            <a:spAutoFit/>
          </a:bodyPr>
          <a:lstStyle/>
          <a:p>
            <a:r>
              <a:rPr lang="en-US" sz="1400" dirty="0"/>
              <a:t> 36</a:t>
            </a:r>
          </a:p>
        </p:txBody>
      </p:sp>
      <p:sp>
        <p:nvSpPr>
          <p:cNvPr id="57" name="TextBox 56"/>
          <p:cNvSpPr txBox="1"/>
          <p:nvPr/>
        </p:nvSpPr>
        <p:spPr>
          <a:xfrm>
            <a:off x="6400800" y="5847392"/>
            <a:ext cx="457200" cy="307777"/>
          </a:xfrm>
          <a:prstGeom prst="rect">
            <a:avLst/>
          </a:prstGeom>
          <a:noFill/>
        </p:spPr>
        <p:txBody>
          <a:bodyPr wrap="square" rtlCol="0">
            <a:spAutoFit/>
          </a:bodyPr>
          <a:lstStyle/>
          <a:p>
            <a:r>
              <a:rPr lang="en-US" sz="1400" dirty="0"/>
              <a:t> 43</a:t>
            </a:r>
          </a:p>
        </p:txBody>
      </p:sp>
      <p:sp>
        <p:nvSpPr>
          <p:cNvPr id="65" name="TextBox 64"/>
          <p:cNvSpPr txBox="1"/>
          <p:nvPr/>
        </p:nvSpPr>
        <p:spPr>
          <a:xfrm>
            <a:off x="6781800" y="5847392"/>
            <a:ext cx="457200" cy="307777"/>
          </a:xfrm>
          <a:prstGeom prst="rect">
            <a:avLst/>
          </a:prstGeom>
          <a:noFill/>
        </p:spPr>
        <p:txBody>
          <a:bodyPr wrap="square" rtlCol="0">
            <a:spAutoFit/>
          </a:bodyPr>
          <a:lstStyle/>
          <a:p>
            <a:r>
              <a:rPr lang="en-US" sz="1400" dirty="0"/>
              <a:t> 16</a:t>
            </a:r>
          </a:p>
        </p:txBody>
      </p:sp>
      <p:sp>
        <p:nvSpPr>
          <p:cNvPr id="66" name="TextBox 65"/>
          <p:cNvSpPr txBox="1"/>
          <p:nvPr/>
        </p:nvSpPr>
        <p:spPr>
          <a:xfrm>
            <a:off x="7086600" y="5847392"/>
            <a:ext cx="457200" cy="307777"/>
          </a:xfrm>
          <a:prstGeom prst="rect">
            <a:avLst/>
          </a:prstGeom>
          <a:noFill/>
        </p:spPr>
        <p:txBody>
          <a:bodyPr wrap="square" rtlCol="0">
            <a:spAutoFit/>
          </a:bodyPr>
          <a:lstStyle/>
          <a:p>
            <a:r>
              <a:rPr lang="en-US" sz="1400" dirty="0"/>
              <a:t> 25</a:t>
            </a:r>
          </a:p>
        </p:txBody>
      </p:sp>
      <p:sp>
        <p:nvSpPr>
          <p:cNvPr id="112" name="TextBox 111"/>
          <p:cNvSpPr txBox="1"/>
          <p:nvPr/>
        </p:nvSpPr>
        <p:spPr>
          <a:xfrm>
            <a:off x="5144457" y="3668395"/>
            <a:ext cx="1408743" cy="276999"/>
          </a:xfrm>
          <a:prstGeom prst="rect">
            <a:avLst/>
          </a:prstGeom>
          <a:noFill/>
        </p:spPr>
        <p:txBody>
          <a:bodyPr wrap="square" rtlCol="0">
            <a:spAutoFit/>
          </a:bodyPr>
          <a:lstStyle/>
          <a:p>
            <a:pPr algn="l"/>
            <a:r>
              <a:rPr lang="en-US" sz="1200" b="1" dirty="0">
                <a:solidFill>
                  <a:srgbClr val="FF0000"/>
                </a:solidFill>
                <a:latin typeface="Arial"/>
              </a:rPr>
              <a:t>Top() returns 7</a:t>
            </a:r>
          </a:p>
        </p:txBody>
      </p:sp>
      <p:sp>
        <p:nvSpPr>
          <p:cNvPr id="168" name="Text Box 4"/>
          <p:cNvSpPr txBox="1">
            <a:spLocks noChangeArrowheads="1"/>
          </p:cNvSpPr>
          <p:nvPr/>
        </p:nvSpPr>
        <p:spPr bwMode="auto">
          <a:xfrm>
            <a:off x="4812436" y="1219200"/>
            <a:ext cx="4114799" cy="2286000"/>
          </a:xfrm>
          <a:prstGeom prst="rect">
            <a:avLst/>
          </a:prstGeom>
          <a:solidFill>
            <a:srgbClr val="FFFFCC"/>
          </a:solidFill>
          <a:ln w="9525">
            <a:solidFill>
              <a:schemeClr val="tx1"/>
            </a:solidFill>
            <a:miter lim="800000"/>
            <a:headEnd/>
            <a:tailEnd/>
          </a:ln>
          <a:effectLst/>
        </p:spPr>
        <p:txBody>
          <a:bodyPr/>
          <a:lstStyle/>
          <a:p>
            <a:pPr algn="l"/>
            <a:r>
              <a:rPr lang="en-US" sz="1400" dirty="0">
                <a:solidFill>
                  <a:schemeClr val="tx1"/>
                </a:solidFill>
                <a:latin typeface="Consolas" panose="020B0609020204030204" pitchFamily="49" charset="0"/>
              </a:rPr>
              <a:t>T const &amp; </a:t>
            </a:r>
            <a:r>
              <a:rPr lang="en-US" sz="1400" dirty="0" err="1">
                <a:solidFill>
                  <a:schemeClr val="tx1"/>
                </a:solidFill>
                <a:latin typeface="Consolas" panose="020B0609020204030204" pitchFamily="49" charset="0"/>
              </a:rPr>
              <a:t>MinHeap</a:t>
            </a:r>
            <a:r>
              <a:rPr lang="en-US" sz="1400" dirty="0">
                <a:solidFill>
                  <a:schemeClr val="tx1"/>
                </a:solidFill>
                <a:latin typeface="Consolas" panose="020B0609020204030204" pitchFamily="49" charset="0"/>
              </a:rPr>
              <a:t>&lt;T&gt;::top()</a:t>
            </a:r>
          </a:p>
          <a:p>
            <a:pPr algn="l"/>
            <a:r>
              <a:rPr lang="en-US" sz="1400" dirty="0">
                <a:solidFill>
                  <a:schemeClr val="tx1"/>
                </a:solidFill>
                <a:latin typeface="Consolas" panose="020B0609020204030204" pitchFamily="49" charset="0"/>
              </a:rPr>
              <a:t>{</a:t>
            </a:r>
          </a:p>
          <a:p>
            <a:pPr algn="l"/>
            <a:r>
              <a:rPr lang="en-US" sz="1400" dirty="0">
                <a:solidFill>
                  <a:schemeClr val="tx1"/>
                </a:solidFill>
                <a:latin typeface="Consolas" panose="020B0609020204030204" pitchFamily="49" charset="0"/>
              </a:rPr>
              <a:t>  if( empty() )</a:t>
            </a:r>
          </a:p>
          <a:p>
            <a:pPr algn="l"/>
            <a:r>
              <a:rPr lang="en-US" sz="1400" dirty="0">
                <a:solidFill>
                  <a:schemeClr val="tx1"/>
                </a:solidFill>
                <a:latin typeface="Consolas" panose="020B0609020204030204" pitchFamily="49" charset="0"/>
              </a:rPr>
              <a:t>    throw(</a:t>
            </a:r>
            <a:r>
              <a:rPr lang="en-US" sz="1400" dirty="0" err="1">
                <a:solidFill>
                  <a:schemeClr val="tx1"/>
                </a:solidFill>
                <a:latin typeface="Consolas" panose="020B0609020204030204" pitchFamily="49" charset="0"/>
              </a:rPr>
              <a:t>std</a:t>
            </a:r>
            <a:r>
              <a:rPr lang="en-US" sz="1400" dirty="0">
                <a:solidFill>
                  <a:schemeClr val="tx1"/>
                </a:solidFill>
                <a:latin typeface="Consolas" panose="020B0609020204030204" pitchFamily="49" charset="0"/>
              </a:rPr>
              <a:t>::</a:t>
            </a:r>
            <a:r>
              <a:rPr lang="en-US" sz="1400" dirty="0" err="1">
                <a:solidFill>
                  <a:schemeClr val="tx1"/>
                </a:solidFill>
                <a:latin typeface="Consolas" panose="020B0609020204030204" pitchFamily="49" charset="0"/>
              </a:rPr>
              <a:t>out_of_range</a:t>
            </a:r>
            <a:r>
              <a:rPr lang="en-US" sz="1400" dirty="0">
                <a:solidFill>
                  <a:schemeClr val="tx1"/>
                </a:solidFill>
                <a:latin typeface="Consolas" panose="020B0609020204030204" pitchFamily="49" charset="0"/>
              </a:rPr>
              <a:t>()); </a:t>
            </a:r>
          </a:p>
          <a:p>
            <a:pPr algn="l"/>
            <a:r>
              <a:rPr lang="en-US" sz="1400" dirty="0">
                <a:solidFill>
                  <a:schemeClr val="tx1"/>
                </a:solidFill>
                <a:latin typeface="Consolas" panose="020B0609020204030204" pitchFamily="49" charset="0"/>
              </a:rPr>
              <a:t>  return items_[0];</a:t>
            </a:r>
          </a:p>
          <a:p>
            <a:pPr algn="l"/>
            <a:r>
              <a:rPr lang="en-US" sz="1400" dirty="0">
                <a:solidFill>
                  <a:schemeClr val="tx1"/>
                </a:solidFill>
                <a:latin typeface="Consolas" panose="020B0609020204030204" pitchFamily="49" charset="0"/>
              </a:rPr>
              <a:t>}</a:t>
            </a:r>
          </a:p>
        </p:txBody>
      </p:sp>
    </p:spTree>
    <p:extLst>
      <p:ext uri="{BB962C8B-B14F-4D97-AF65-F5344CB8AC3E}">
        <p14:creationId xmlns:p14="http://schemas.microsoft.com/office/powerpoint/2010/main" val="222995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t>Pop Heap / </a:t>
            </a:r>
            <a:r>
              <a:rPr lang="en-US" dirty="0" err="1"/>
              <a:t>TrickleDown</a:t>
            </a:r>
            <a:endParaRPr lang="en-US" dirty="0"/>
          </a:p>
        </p:txBody>
      </p:sp>
      <p:sp>
        <p:nvSpPr>
          <p:cNvPr id="3" name="Content Placeholder 2"/>
          <p:cNvSpPr>
            <a:spLocks noGrp="1"/>
          </p:cNvSpPr>
          <p:nvPr>
            <p:ph idx="1"/>
          </p:nvPr>
        </p:nvSpPr>
        <p:spPr>
          <a:xfrm>
            <a:off x="409856" y="1263395"/>
            <a:ext cx="3993963" cy="4525963"/>
          </a:xfrm>
        </p:spPr>
        <p:txBody>
          <a:bodyPr/>
          <a:lstStyle/>
          <a:p>
            <a:r>
              <a:rPr lang="en-US" sz="2400" dirty="0"/>
              <a:t>Pop utilizes the "heapify" </a:t>
            </a:r>
            <a:r>
              <a:rPr lang="en-US" sz="2400" dirty="0" err="1"/>
              <a:t>algorith</a:t>
            </a:r>
            <a:r>
              <a:rPr lang="en-US" sz="2400" dirty="0"/>
              <a:t> (a.k.a. </a:t>
            </a:r>
            <a:r>
              <a:rPr lang="en-US" sz="2400" dirty="0" err="1"/>
              <a:t>trickleDown</a:t>
            </a:r>
            <a:r>
              <a:rPr lang="en-US" sz="2400" dirty="0"/>
              <a:t>)</a:t>
            </a:r>
          </a:p>
          <a:p>
            <a:r>
              <a:rPr lang="en-US" sz="2400" dirty="0"/>
              <a:t>Takes last (greatest) node puts it in the top location and then recursively swaps it for the smallest child until it is in its right place</a:t>
            </a:r>
          </a:p>
          <a:p>
            <a:endParaRPr lang="en-US" sz="2400" dirty="0"/>
          </a:p>
          <a:p>
            <a:endParaRPr lang="en-US" sz="2400" dirty="0"/>
          </a:p>
          <a:p>
            <a:endParaRPr lang="en-US" sz="2400" dirty="0"/>
          </a:p>
          <a:p>
            <a:endParaRPr lang="en-US" sz="2400" dirty="0"/>
          </a:p>
        </p:txBody>
      </p:sp>
      <p:sp>
        <p:nvSpPr>
          <p:cNvPr id="5" name="Oval 4"/>
          <p:cNvSpPr/>
          <p:nvPr/>
        </p:nvSpPr>
        <p:spPr bwMode="auto">
          <a:xfrm>
            <a:off x="1797238" y="45071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2406838" y="50405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1416238" y="57263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2102038" y="57263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2787838" y="57263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p:cNvSpPr/>
          <p:nvPr/>
        </p:nvSpPr>
        <p:spPr bwMode="auto">
          <a:xfrm>
            <a:off x="2254438" y="6335914"/>
            <a:ext cx="304800" cy="304800"/>
          </a:xfrm>
          <a:prstGeom prst="ellipse">
            <a:avLst/>
          </a:prstGeom>
          <a:solidFill>
            <a:schemeClr val="tx2"/>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bg1"/>
              </a:solidFill>
              <a:effectLst/>
              <a:latin typeface="Arial" charset="0"/>
            </a:endParaRPr>
          </a:p>
        </p:txBody>
      </p:sp>
      <p:sp>
        <p:nvSpPr>
          <p:cNvPr id="15" name="Oval 14"/>
          <p:cNvSpPr/>
          <p:nvPr/>
        </p:nvSpPr>
        <p:spPr bwMode="auto">
          <a:xfrm>
            <a:off x="1949638" y="63359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1568638" y="63359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1263838" y="63359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1187638" y="50405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730438" y="57263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882838" y="63359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578038" y="63359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stCxn id="5" idx="5"/>
            <a:endCxn id="6" idx="1"/>
          </p:cNvCxnSpPr>
          <p:nvPr/>
        </p:nvCxnSpPr>
        <p:spPr bwMode="auto">
          <a:xfrm rot="16200000" flipH="1">
            <a:off x="2095501" y="4729177"/>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5" idx="3"/>
            <a:endCxn id="18" idx="7"/>
          </p:cNvCxnSpPr>
          <p:nvPr/>
        </p:nvCxnSpPr>
        <p:spPr bwMode="auto">
          <a:xfrm rot="5400000">
            <a:off x="1485901" y="4729177"/>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endCxn id="11" idx="1"/>
          </p:cNvCxnSpPr>
          <p:nvPr/>
        </p:nvCxnSpPr>
        <p:spPr bwMode="auto">
          <a:xfrm rot="16200000" flipH="1">
            <a:off x="2521138" y="545961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2"/>
          <p:cNvCxnSpPr>
            <a:stCxn id="6" idx="3"/>
            <a:endCxn id="9" idx="0"/>
          </p:cNvCxnSpPr>
          <p:nvPr/>
        </p:nvCxnSpPr>
        <p:spPr bwMode="auto">
          <a:xfrm rot="5400000">
            <a:off x="2140139" y="5414977"/>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7"/>
          <p:cNvCxnSpPr>
            <a:stCxn id="18" idx="5"/>
            <a:endCxn id="8" idx="0"/>
          </p:cNvCxnSpPr>
          <p:nvPr/>
        </p:nvCxnSpPr>
        <p:spPr bwMode="auto">
          <a:xfrm rot="16200000" flipH="1">
            <a:off x="1295401" y="5453076"/>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2" name="Straight Arrow Connector 41"/>
          <p:cNvCxnSpPr>
            <a:stCxn id="18" idx="3"/>
            <a:endCxn id="19" idx="7"/>
          </p:cNvCxnSpPr>
          <p:nvPr/>
        </p:nvCxnSpPr>
        <p:spPr bwMode="auto">
          <a:xfrm rot="5400000">
            <a:off x="876301" y="5414977"/>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4" name="Straight Arrow Connector 43"/>
          <p:cNvCxnSpPr>
            <a:stCxn id="19" idx="3"/>
            <a:endCxn id="21" idx="0"/>
          </p:cNvCxnSpPr>
          <p:nvPr/>
        </p:nvCxnSpPr>
        <p:spPr bwMode="auto">
          <a:xfrm rot="5400000">
            <a:off x="578039" y="613887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a:stCxn id="19" idx="5"/>
            <a:endCxn id="20" idx="0"/>
          </p:cNvCxnSpPr>
          <p:nvPr/>
        </p:nvCxnSpPr>
        <p:spPr bwMode="auto">
          <a:xfrm rot="16200000" flipH="1">
            <a:off x="838201" y="6138876"/>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a:stCxn id="8" idx="3"/>
            <a:endCxn id="17" idx="0"/>
          </p:cNvCxnSpPr>
          <p:nvPr/>
        </p:nvCxnSpPr>
        <p:spPr bwMode="auto">
          <a:xfrm rot="5400000">
            <a:off x="1263839" y="613887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49"/>
          <p:cNvCxnSpPr>
            <a:stCxn id="8" idx="5"/>
            <a:endCxn id="16" idx="0"/>
          </p:cNvCxnSpPr>
          <p:nvPr/>
        </p:nvCxnSpPr>
        <p:spPr bwMode="auto">
          <a:xfrm rot="16200000" flipH="1">
            <a:off x="1524001" y="6138876"/>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9" idx="3"/>
            <a:endCxn id="15" idx="0"/>
          </p:cNvCxnSpPr>
          <p:nvPr/>
        </p:nvCxnSpPr>
        <p:spPr bwMode="auto">
          <a:xfrm rot="5400000">
            <a:off x="1949639" y="613887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9" idx="5"/>
            <a:endCxn id="14" idx="0"/>
          </p:cNvCxnSpPr>
          <p:nvPr/>
        </p:nvCxnSpPr>
        <p:spPr bwMode="auto">
          <a:xfrm rot="16200000" flipH="1">
            <a:off x="2209801" y="6138876"/>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9" name="TextBox 38"/>
          <p:cNvSpPr txBox="1"/>
          <p:nvPr/>
        </p:nvSpPr>
        <p:spPr>
          <a:xfrm>
            <a:off x="1721038" y="4507114"/>
            <a:ext cx="457200" cy="307777"/>
          </a:xfrm>
          <a:prstGeom prst="rect">
            <a:avLst/>
          </a:prstGeom>
          <a:noFill/>
        </p:spPr>
        <p:txBody>
          <a:bodyPr wrap="square" rtlCol="0">
            <a:spAutoFit/>
          </a:bodyPr>
          <a:lstStyle/>
          <a:p>
            <a:r>
              <a:rPr lang="en-US" sz="1400" dirty="0"/>
              <a:t>  7</a:t>
            </a:r>
          </a:p>
        </p:txBody>
      </p:sp>
      <p:sp>
        <p:nvSpPr>
          <p:cNvPr id="40" name="TextBox 39"/>
          <p:cNvSpPr txBox="1"/>
          <p:nvPr/>
        </p:nvSpPr>
        <p:spPr>
          <a:xfrm>
            <a:off x="2330638" y="5040514"/>
            <a:ext cx="457200" cy="307777"/>
          </a:xfrm>
          <a:prstGeom prst="rect">
            <a:avLst/>
          </a:prstGeom>
          <a:noFill/>
        </p:spPr>
        <p:txBody>
          <a:bodyPr wrap="square" rtlCol="0">
            <a:spAutoFit/>
          </a:bodyPr>
          <a:lstStyle/>
          <a:p>
            <a:r>
              <a:rPr lang="en-US" sz="1400" dirty="0"/>
              <a:t>  9</a:t>
            </a:r>
          </a:p>
        </p:txBody>
      </p:sp>
      <p:sp>
        <p:nvSpPr>
          <p:cNvPr id="41" name="TextBox 40"/>
          <p:cNvSpPr txBox="1"/>
          <p:nvPr/>
        </p:nvSpPr>
        <p:spPr>
          <a:xfrm>
            <a:off x="1111438" y="5040514"/>
            <a:ext cx="457200" cy="307777"/>
          </a:xfrm>
          <a:prstGeom prst="rect">
            <a:avLst/>
          </a:prstGeom>
          <a:noFill/>
        </p:spPr>
        <p:txBody>
          <a:bodyPr wrap="square" rtlCol="0">
            <a:spAutoFit/>
          </a:bodyPr>
          <a:lstStyle/>
          <a:p>
            <a:r>
              <a:rPr lang="en-US" sz="1400" dirty="0"/>
              <a:t> 18</a:t>
            </a:r>
          </a:p>
        </p:txBody>
      </p:sp>
      <p:sp>
        <p:nvSpPr>
          <p:cNvPr id="43" name="TextBox 42"/>
          <p:cNvSpPr txBox="1"/>
          <p:nvPr/>
        </p:nvSpPr>
        <p:spPr>
          <a:xfrm>
            <a:off x="654238" y="5726314"/>
            <a:ext cx="457200" cy="307777"/>
          </a:xfrm>
          <a:prstGeom prst="rect">
            <a:avLst/>
          </a:prstGeom>
          <a:noFill/>
        </p:spPr>
        <p:txBody>
          <a:bodyPr wrap="square" rtlCol="0">
            <a:spAutoFit/>
          </a:bodyPr>
          <a:lstStyle/>
          <a:p>
            <a:r>
              <a:rPr lang="en-US" sz="1400" dirty="0"/>
              <a:t>19</a:t>
            </a:r>
          </a:p>
        </p:txBody>
      </p:sp>
      <p:sp>
        <p:nvSpPr>
          <p:cNvPr id="45" name="TextBox 44"/>
          <p:cNvSpPr txBox="1"/>
          <p:nvPr/>
        </p:nvSpPr>
        <p:spPr>
          <a:xfrm>
            <a:off x="1340038" y="5726314"/>
            <a:ext cx="457200" cy="307777"/>
          </a:xfrm>
          <a:prstGeom prst="rect">
            <a:avLst/>
          </a:prstGeom>
          <a:noFill/>
        </p:spPr>
        <p:txBody>
          <a:bodyPr wrap="square" rtlCol="0">
            <a:spAutoFit/>
          </a:bodyPr>
          <a:lstStyle/>
          <a:p>
            <a:r>
              <a:rPr lang="en-US" sz="1400" dirty="0"/>
              <a:t> 35</a:t>
            </a:r>
          </a:p>
        </p:txBody>
      </p:sp>
      <p:sp>
        <p:nvSpPr>
          <p:cNvPr id="47" name="TextBox 46"/>
          <p:cNvSpPr txBox="1"/>
          <p:nvPr/>
        </p:nvSpPr>
        <p:spPr>
          <a:xfrm>
            <a:off x="2025838" y="5726314"/>
            <a:ext cx="457200" cy="307777"/>
          </a:xfrm>
          <a:prstGeom prst="rect">
            <a:avLst/>
          </a:prstGeom>
          <a:noFill/>
        </p:spPr>
        <p:txBody>
          <a:bodyPr wrap="square" rtlCol="0">
            <a:spAutoFit/>
          </a:bodyPr>
          <a:lstStyle/>
          <a:p>
            <a:r>
              <a:rPr lang="en-US" sz="1400" dirty="0"/>
              <a:t> 14</a:t>
            </a:r>
          </a:p>
        </p:txBody>
      </p:sp>
      <p:sp>
        <p:nvSpPr>
          <p:cNvPr id="49" name="TextBox 48"/>
          <p:cNvSpPr txBox="1"/>
          <p:nvPr/>
        </p:nvSpPr>
        <p:spPr>
          <a:xfrm>
            <a:off x="2711638" y="5726314"/>
            <a:ext cx="457200" cy="307777"/>
          </a:xfrm>
          <a:prstGeom prst="rect">
            <a:avLst/>
          </a:prstGeom>
          <a:noFill/>
        </p:spPr>
        <p:txBody>
          <a:bodyPr wrap="square" rtlCol="0">
            <a:spAutoFit/>
          </a:bodyPr>
          <a:lstStyle/>
          <a:p>
            <a:r>
              <a:rPr lang="en-US" sz="1400" dirty="0"/>
              <a:t>10</a:t>
            </a:r>
          </a:p>
        </p:txBody>
      </p:sp>
      <p:sp>
        <p:nvSpPr>
          <p:cNvPr id="51" name="TextBox 50"/>
          <p:cNvSpPr txBox="1"/>
          <p:nvPr/>
        </p:nvSpPr>
        <p:spPr>
          <a:xfrm>
            <a:off x="501838" y="6335914"/>
            <a:ext cx="457200" cy="307777"/>
          </a:xfrm>
          <a:prstGeom prst="rect">
            <a:avLst/>
          </a:prstGeom>
          <a:noFill/>
        </p:spPr>
        <p:txBody>
          <a:bodyPr wrap="square" rtlCol="0">
            <a:spAutoFit/>
          </a:bodyPr>
          <a:lstStyle/>
          <a:p>
            <a:r>
              <a:rPr lang="en-US" sz="1400" dirty="0"/>
              <a:t> 28</a:t>
            </a:r>
          </a:p>
        </p:txBody>
      </p:sp>
      <p:sp>
        <p:nvSpPr>
          <p:cNvPr id="53" name="TextBox 52"/>
          <p:cNvSpPr txBox="1"/>
          <p:nvPr/>
        </p:nvSpPr>
        <p:spPr>
          <a:xfrm>
            <a:off x="806638" y="6335914"/>
            <a:ext cx="457200" cy="307777"/>
          </a:xfrm>
          <a:prstGeom prst="rect">
            <a:avLst/>
          </a:prstGeom>
          <a:noFill/>
        </p:spPr>
        <p:txBody>
          <a:bodyPr wrap="square" rtlCol="0">
            <a:spAutoFit/>
          </a:bodyPr>
          <a:lstStyle/>
          <a:p>
            <a:r>
              <a:rPr lang="en-US" sz="1400" dirty="0"/>
              <a:t> 39</a:t>
            </a:r>
          </a:p>
        </p:txBody>
      </p:sp>
      <p:sp>
        <p:nvSpPr>
          <p:cNvPr id="55" name="TextBox 54"/>
          <p:cNvSpPr txBox="1"/>
          <p:nvPr/>
        </p:nvSpPr>
        <p:spPr>
          <a:xfrm>
            <a:off x="1187638" y="6335914"/>
            <a:ext cx="457200" cy="307777"/>
          </a:xfrm>
          <a:prstGeom prst="rect">
            <a:avLst/>
          </a:prstGeom>
          <a:noFill/>
        </p:spPr>
        <p:txBody>
          <a:bodyPr wrap="square" rtlCol="0">
            <a:spAutoFit/>
          </a:bodyPr>
          <a:lstStyle/>
          <a:p>
            <a:r>
              <a:rPr lang="en-US" sz="1400" dirty="0"/>
              <a:t> 36</a:t>
            </a:r>
          </a:p>
        </p:txBody>
      </p:sp>
      <p:sp>
        <p:nvSpPr>
          <p:cNvPr id="57" name="TextBox 56"/>
          <p:cNvSpPr txBox="1"/>
          <p:nvPr/>
        </p:nvSpPr>
        <p:spPr>
          <a:xfrm>
            <a:off x="1492438" y="6335914"/>
            <a:ext cx="457200" cy="307777"/>
          </a:xfrm>
          <a:prstGeom prst="rect">
            <a:avLst/>
          </a:prstGeom>
          <a:noFill/>
        </p:spPr>
        <p:txBody>
          <a:bodyPr wrap="square" rtlCol="0">
            <a:spAutoFit/>
          </a:bodyPr>
          <a:lstStyle/>
          <a:p>
            <a:r>
              <a:rPr lang="en-US" sz="1400" dirty="0"/>
              <a:t> 43</a:t>
            </a:r>
          </a:p>
        </p:txBody>
      </p:sp>
      <p:sp>
        <p:nvSpPr>
          <p:cNvPr id="65" name="TextBox 64"/>
          <p:cNvSpPr txBox="1"/>
          <p:nvPr/>
        </p:nvSpPr>
        <p:spPr>
          <a:xfrm>
            <a:off x="1873438" y="6335914"/>
            <a:ext cx="457200" cy="307777"/>
          </a:xfrm>
          <a:prstGeom prst="rect">
            <a:avLst/>
          </a:prstGeom>
          <a:noFill/>
        </p:spPr>
        <p:txBody>
          <a:bodyPr wrap="square" rtlCol="0">
            <a:spAutoFit/>
          </a:bodyPr>
          <a:lstStyle/>
          <a:p>
            <a:r>
              <a:rPr lang="en-US" sz="1400" dirty="0"/>
              <a:t> 16</a:t>
            </a:r>
          </a:p>
        </p:txBody>
      </p:sp>
      <p:sp>
        <p:nvSpPr>
          <p:cNvPr id="66" name="TextBox 65"/>
          <p:cNvSpPr txBox="1"/>
          <p:nvPr/>
        </p:nvSpPr>
        <p:spPr>
          <a:xfrm>
            <a:off x="2178238" y="6335914"/>
            <a:ext cx="457200" cy="307777"/>
          </a:xfrm>
          <a:prstGeom prst="rect">
            <a:avLst/>
          </a:prstGeom>
          <a:noFill/>
        </p:spPr>
        <p:txBody>
          <a:bodyPr wrap="square" rtlCol="0">
            <a:spAutoFit/>
          </a:bodyPr>
          <a:lstStyle/>
          <a:p>
            <a:r>
              <a:rPr lang="en-US" sz="1400" dirty="0">
                <a:solidFill>
                  <a:schemeClr val="bg1"/>
                </a:solidFill>
              </a:rPr>
              <a:t> 25</a:t>
            </a:r>
          </a:p>
        </p:txBody>
      </p:sp>
      <p:sp>
        <p:nvSpPr>
          <p:cNvPr id="56" name="Oval 55"/>
          <p:cNvSpPr/>
          <p:nvPr/>
        </p:nvSpPr>
        <p:spPr bwMode="auto">
          <a:xfrm>
            <a:off x="8001000" y="4572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8" name="Oval 57"/>
          <p:cNvSpPr/>
          <p:nvPr/>
        </p:nvSpPr>
        <p:spPr bwMode="auto">
          <a:xfrm>
            <a:off x="8610600" y="5105400"/>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9" name="Oval 58"/>
          <p:cNvSpPr/>
          <p:nvPr/>
        </p:nvSpPr>
        <p:spPr bwMode="auto">
          <a:xfrm>
            <a:off x="7620000" y="57912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0" name="Oval 59"/>
          <p:cNvSpPr/>
          <p:nvPr/>
        </p:nvSpPr>
        <p:spPr bwMode="auto">
          <a:xfrm>
            <a:off x="8305800" y="57912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2" name="Oval 61"/>
          <p:cNvSpPr/>
          <p:nvPr/>
        </p:nvSpPr>
        <p:spPr bwMode="auto">
          <a:xfrm>
            <a:off x="4343400" y="4507114"/>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4" name="Oval 63"/>
          <p:cNvSpPr/>
          <p:nvPr/>
        </p:nvSpPr>
        <p:spPr bwMode="auto">
          <a:xfrm>
            <a:off x="8153400" y="64008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7" name="Oval 66"/>
          <p:cNvSpPr/>
          <p:nvPr/>
        </p:nvSpPr>
        <p:spPr bwMode="auto">
          <a:xfrm>
            <a:off x="7772400" y="64008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8" name="Oval 67"/>
          <p:cNvSpPr/>
          <p:nvPr/>
        </p:nvSpPr>
        <p:spPr bwMode="auto">
          <a:xfrm>
            <a:off x="7467600" y="64008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9" name="Oval 68"/>
          <p:cNvSpPr/>
          <p:nvPr/>
        </p:nvSpPr>
        <p:spPr bwMode="auto">
          <a:xfrm>
            <a:off x="7391400"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0" name="Oval 69"/>
          <p:cNvSpPr/>
          <p:nvPr/>
        </p:nvSpPr>
        <p:spPr bwMode="auto">
          <a:xfrm>
            <a:off x="6934200" y="57912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1" name="Oval 70"/>
          <p:cNvSpPr/>
          <p:nvPr/>
        </p:nvSpPr>
        <p:spPr bwMode="auto">
          <a:xfrm>
            <a:off x="7086600" y="64008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2" name="Oval 71"/>
          <p:cNvSpPr/>
          <p:nvPr/>
        </p:nvSpPr>
        <p:spPr bwMode="auto">
          <a:xfrm>
            <a:off x="6781800" y="64008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73" name="Straight Arrow Connector 72"/>
          <p:cNvCxnSpPr>
            <a:stCxn id="56" idx="5"/>
            <a:endCxn id="58" idx="1"/>
          </p:cNvCxnSpPr>
          <p:nvPr/>
        </p:nvCxnSpPr>
        <p:spPr bwMode="auto">
          <a:xfrm rot="16200000" flipH="1">
            <a:off x="8299263" y="47940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4" name="Straight Arrow Connector 73"/>
          <p:cNvCxnSpPr>
            <a:stCxn id="56" idx="3"/>
            <a:endCxn id="69" idx="7"/>
          </p:cNvCxnSpPr>
          <p:nvPr/>
        </p:nvCxnSpPr>
        <p:spPr bwMode="auto">
          <a:xfrm rot="5400000">
            <a:off x="7689663" y="47940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6" name="Straight Arrow Connector 75"/>
          <p:cNvCxnSpPr>
            <a:stCxn id="58" idx="3"/>
            <a:endCxn id="60" idx="0"/>
          </p:cNvCxnSpPr>
          <p:nvPr/>
        </p:nvCxnSpPr>
        <p:spPr bwMode="auto">
          <a:xfrm rot="5400000">
            <a:off x="8343901" y="547986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7" name="Straight Arrow Connector 76"/>
          <p:cNvCxnSpPr>
            <a:stCxn id="69" idx="5"/>
            <a:endCxn id="59" idx="0"/>
          </p:cNvCxnSpPr>
          <p:nvPr/>
        </p:nvCxnSpPr>
        <p:spPr bwMode="auto">
          <a:xfrm rot="16200000" flipH="1">
            <a:off x="7499163" y="5517962"/>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8" name="Straight Arrow Connector 77"/>
          <p:cNvCxnSpPr>
            <a:stCxn id="69" idx="3"/>
            <a:endCxn id="70" idx="7"/>
          </p:cNvCxnSpPr>
          <p:nvPr/>
        </p:nvCxnSpPr>
        <p:spPr bwMode="auto">
          <a:xfrm rot="5400000">
            <a:off x="7080063" y="5479863"/>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9" name="Straight Arrow Connector 78"/>
          <p:cNvCxnSpPr>
            <a:stCxn id="70" idx="3"/>
            <a:endCxn id="72" idx="0"/>
          </p:cNvCxnSpPr>
          <p:nvPr/>
        </p:nvCxnSpPr>
        <p:spPr bwMode="auto">
          <a:xfrm rot="5400000">
            <a:off x="6781801" y="62037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0" name="Straight Arrow Connector 79"/>
          <p:cNvCxnSpPr>
            <a:stCxn id="70" idx="5"/>
            <a:endCxn id="71" idx="0"/>
          </p:cNvCxnSpPr>
          <p:nvPr/>
        </p:nvCxnSpPr>
        <p:spPr bwMode="auto">
          <a:xfrm rot="16200000" flipH="1">
            <a:off x="7041963" y="620376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1" name="Straight Arrow Connector 80"/>
          <p:cNvCxnSpPr>
            <a:stCxn id="59" idx="3"/>
            <a:endCxn id="68" idx="0"/>
          </p:cNvCxnSpPr>
          <p:nvPr/>
        </p:nvCxnSpPr>
        <p:spPr bwMode="auto">
          <a:xfrm rot="5400000">
            <a:off x="7467601" y="62037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2" name="Straight Arrow Connector 81"/>
          <p:cNvCxnSpPr>
            <a:stCxn id="59" idx="5"/>
            <a:endCxn id="67" idx="0"/>
          </p:cNvCxnSpPr>
          <p:nvPr/>
        </p:nvCxnSpPr>
        <p:spPr bwMode="auto">
          <a:xfrm rot="16200000" flipH="1">
            <a:off x="7727763" y="620376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3" name="Straight Arrow Connector 82"/>
          <p:cNvCxnSpPr>
            <a:stCxn id="60" idx="3"/>
            <a:endCxn id="64" idx="0"/>
          </p:cNvCxnSpPr>
          <p:nvPr/>
        </p:nvCxnSpPr>
        <p:spPr bwMode="auto">
          <a:xfrm rot="5400000">
            <a:off x="8153401" y="62037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85" name="TextBox 84"/>
          <p:cNvSpPr txBox="1"/>
          <p:nvPr/>
        </p:nvSpPr>
        <p:spPr>
          <a:xfrm>
            <a:off x="7924800" y="4572000"/>
            <a:ext cx="457200" cy="307777"/>
          </a:xfrm>
          <a:prstGeom prst="rect">
            <a:avLst/>
          </a:prstGeom>
          <a:noFill/>
        </p:spPr>
        <p:txBody>
          <a:bodyPr wrap="square" rtlCol="0">
            <a:spAutoFit/>
          </a:bodyPr>
          <a:lstStyle/>
          <a:p>
            <a:r>
              <a:rPr lang="en-US" sz="1400" dirty="0"/>
              <a:t> 9</a:t>
            </a:r>
          </a:p>
        </p:txBody>
      </p:sp>
      <p:sp>
        <p:nvSpPr>
          <p:cNvPr id="86" name="TextBox 85"/>
          <p:cNvSpPr txBox="1"/>
          <p:nvPr/>
        </p:nvSpPr>
        <p:spPr>
          <a:xfrm>
            <a:off x="8534400" y="5105400"/>
            <a:ext cx="457200" cy="307777"/>
          </a:xfrm>
          <a:prstGeom prst="rect">
            <a:avLst/>
          </a:prstGeom>
          <a:noFill/>
        </p:spPr>
        <p:txBody>
          <a:bodyPr wrap="square" rtlCol="0">
            <a:spAutoFit/>
          </a:bodyPr>
          <a:lstStyle/>
          <a:p>
            <a:r>
              <a:rPr lang="en-US" sz="1400" dirty="0">
                <a:solidFill>
                  <a:schemeClr val="bg1"/>
                </a:solidFill>
              </a:rPr>
              <a:t>10</a:t>
            </a:r>
          </a:p>
        </p:txBody>
      </p:sp>
      <p:sp>
        <p:nvSpPr>
          <p:cNvPr id="87" name="TextBox 86"/>
          <p:cNvSpPr txBox="1"/>
          <p:nvPr/>
        </p:nvSpPr>
        <p:spPr>
          <a:xfrm>
            <a:off x="7315200" y="5105400"/>
            <a:ext cx="457200" cy="307777"/>
          </a:xfrm>
          <a:prstGeom prst="rect">
            <a:avLst/>
          </a:prstGeom>
          <a:noFill/>
        </p:spPr>
        <p:txBody>
          <a:bodyPr wrap="square" rtlCol="0">
            <a:spAutoFit/>
          </a:bodyPr>
          <a:lstStyle/>
          <a:p>
            <a:r>
              <a:rPr lang="en-US" sz="1400" dirty="0"/>
              <a:t> 18</a:t>
            </a:r>
          </a:p>
        </p:txBody>
      </p:sp>
      <p:sp>
        <p:nvSpPr>
          <p:cNvPr id="88" name="TextBox 87"/>
          <p:cNvSpPr txBox="1"/>
          <p:nvPr/>
        </p:nvSpPr>
        <p:spPr>
          <a:xfrm>
            <a:off x="6858000" y="5791200"/>
            <a:ext cx="457200" cy="307777"/>
          </a:xfrm>
          <a:prstGeom prst="rect">
            <a:avLst/>
          </a:prstGeom>
          <a:noFill/>
        </p:spPr>
        <p:txBody>
          <a:bodyPr wrap="square" rtlCol="0">
            <a:spAutoFit/>
          </a:bodyPr>
          <a:lstStyle/>
          <a:p>
            <a:r>
              <a:rPr lang="en-US" sz="1400" dirty="0"/>
              <a:t>19</a:t>
            </a:r>
          </a:p>
        </p:txBody>
      </p:sp>
      <p:sp>
        <p:nvSpPr>
          <p:cNvPr id="89" name="TextBox 88"/>
          <p:cNvSpPr txBox="1"/>
          <p:nvPr/>
        </p:nvSpPr>
        <p:spPr>
          <a:xfrm>
            <a:off x="7543800" y="5791200"/>
            <a:ext cx="457200" cy="307777"/>
          </a:xfrm>
          <a:prstGeom prst="rect">
            <a:avLst/>
          </a:prstGeom>
          <a:noFill/>
        </p:spPr>
        <p:txBody>
          <a:bodyPr wrap="square" rtlCol="0">
            <a:spAutoFit/>
          </a:bodyPr>
          <a:lstStyle/>
          <a:p>
            <a:r>
              <a:rPr lang="en-US" sz="1400" dirty="0"/>
              <a:t> 35</a:t>
            </a:r>
          </a:p>
        </p:txBody>
      </p:sp>
      <p:sp>
        <p:nvSpPr>
          <p:cNvPr id="90" name="TextBox 89"/>
          <p:cNvSpPr txBox="1"/>
          <p:nvPr/>
        </p:nvSpPr>
        <p:spPr>
          <a:xfrm>
            <a:off x="8229600" y="5791200"/>
            <a:ext cx="457200" cy="307777"/>
          </a:xfrm>
          <a:prstGeom prst="rect">
            <a:avLst/>
          </a:prstGeom>
          <a:noFill/>
        </p:spPr>
        <p:txBody>
          <a:bodyPr wrap="square" rtlCol="0">
            <a:spAutoFit/>
          </a:bodyPr>
          <a:lstStyle/>
          <a:p>
            <a:r>
              <a:rPr lang="en-US" sz="1400" dirty="0"/>
              <a:t> 14</a:t>
            </a:r>
          </a:p>
        </p:txBody>
      </p:sp>
      <p:sp>
        <p:nvSpPr>
          <p:cNvPr id="91" name="TextBox 90"/>
          <p:cNvSpPr txBox="1"/>
          <p:nvPr/>
        </p:nvSpPr>
        <p:spPr>
          <a:xfrm>
            <a:off x="4267200" y="4507114"/>
            <a:ext cx="457200" cy="307777"/>
          </a:xfrm>
          <a:prstGeom prst="rect">
            <a:avLst/>
          </a:prstGeom>
          <a:noFill/>
        </p:spPr>
        <p:txBody>
          <a:bodyPr wrap="square" rtlCol="0">
            <a:spAutoFit/>
          </a:bodyPr>
          <a:lstStyle/>
          <a:p>
            <a:r>
              <a:rPr lang="en-US" sz="1400" dirty="0">
                <a:solidFill>
                  <a:schemeClr val="bg1"/>
                </a:solidFill>
              </a:rPr>
              <a:t>  7</a:t>
            </a:r>
          </a:p>
        </p:txBody>
      </p:sp>
      <p:sp>
        <p:nvSpPr>
          <p:cNvPr id="92" name="TextBox 91"/>
          <p:cNvSpPr txBox="1"/>
          <p:nvPr/>
        </p:nvSpPr>
        <p:spPr>
          <a:xfrm>
            <a:off x="6705600" y="6397823"/>
            <a:ext cx="457200" cy="307777"/>
          </a:xfrm>
          <a:prstGeom prst="rect">
            <a:avLst/>
          </a:prstGeom>
          <a:noFill/>
        </p:spPr>
        <p:txBody>
          <a:bodyPr wrap="square" rtlCol="0">
            <a:spAutoFit/>
          </a:bodyPr>
          <a:lstStyle/>
          <a:p>
            <a:r>
              <a:rPr lang="en-US" sz="1400" dirty="0"/>
              <a:t> 28</a:t>
            </a:r>
          </a:p>
        </p:txBody>
      </p:sp>
      <p:sp>
        <p:nvSpPr>
          <p:cNvPr id="93" name="TextBox 92"/>
          <p:cNvSpPr txBox="1"/>
          <p:nvPr/>
        </p:nvSpPr>
        <p:spPr>
          <a:xfrm>
            <a:off x="7010400" y="6400800"/>
            <a:ext cx="457200" cy="307777"/>
          </a:xfrm>
          <a:prstGeom prst="rect">
            <a:avLst/>
          </a:prstGeom>
          <a:noFill/>
        </p:spPr>
        <p:txBody>
          <a:bodyPr wrap="square" rtlCol="0">
            <a:spAutoFit/>
          </a:bodyPr>
          <a:lstStyle/>
          <a:p>
            <a:r>
              <a:rPr lang="en-US" sz="1400" dirty="0"/>
              <a:t> 39</a:t>
            </a:r>
          </a:p>
        </p:txBody>
      </p:sp>
      <p:sp>
        <p:nvSpPr>
          <p:cNvPr id="94" name="TextBox 93"/>
          <p:cNvSpPr txBox="1"/>
          <p:nvPr/>
        </p:nvSpPr>
        <p:spPr>
          <a:xfrm>
            <a:off x="7391400" y="6400800"/>
            <a:ext cx="457200" cy="307777"/>
          </a:xfrm>
          <a:prstGeom prst="rect">
            <a:avLst/>
          </a:prstGeom>
          <a:noFill/>
        </p:spPr>
        <p:txBody>
          <a:bodyPr wrap="square" rtlCol="0">
            <a:spAutoFit/>
          </a:bodyPr>
          <a:lstStyle/>
          <a:p>
            <a:r>
              <a:rPr lang="en-US" sz="1400" dirty="0"/>
              <a:t> 36</a:t>
            </a:r>
          </a:p>
        </p:txBody>
      </p:sp>
      <p:sp>
        <p:nvSpPr>
          <p:cNvPr id="95" name="TextBox 94"/>
          <p:cNvSpPr txBox="1"/>
          <p:nvPr/>
        </p:nvSpPr>
        <p:spPr>
          <a:xfrm>
            <a:off x="7696200" y="6400800"/>
            <a:ext cx="457200" cy="307777"/>
          </a:xfrm>
          <a:prstGeom prst="rect">
            <a:avLst/>
          </a:prstGeom>
          <a:noFill/>
        </p:spPr>
        <p:txBody>
          <a:bodyPr wrap="square" rtlCol="0">
            <a:spAutoFit/>
          </a:bodyPr>
          <a:lstStyle/>
          <a:p>
            <a:r>
              <a:rPr lang="en-US" sz="1400" dirty="0"/>
              <a:t> 43</a:t>
            </a:r>
          </a:p>
        </p:txBody>
      </p:sp>
      <p:sp>
        <p:nvSpPr>
          <p:cNvPr id="96" name="TextBox 95"/>
          <p:cNvSpPr txBox="1"/>
          <p:nvPr/>
        </p:nvSpPr>
        <p:spPr>
          <a:xfrm>
            <a:off x="8077200" y="6400800"/>
            <a:ext cx="457200" cy="307777"/>
          </a:xfrm>
          <a:prstGeom prst="rect">
            <a:avLst/>
          </a:prstGeom>
          <a:noFill/>
        </p:spPr>
        <p:txBody>
          <a:bodyPr wrap="square" rtlCol="0">
            <a:spAutoFit/>
          </a:bodyPr>
          <a:lstStyle/>
          <a:p>
            <a:r>
              <a:rPr lang="en-US" sz="1400" dirty="0"/>
              <a:t> 16</a:t>
            </a:r>
          </a:p>
        </p:txBody>
      </p:sp>
      <p:sp>
        <p:nvSpPr>
          <p:cNvPr id="107" name="Oval 106"/>
          <p:cNvSpPr/>
          <p:nvPr/>
        </p:nvSpPr>
        <p:spPr bwMode="auto">
          <a:xfrm>
            <a:off x="8001000" y="4572000"/>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9" name="Right Arrow 108"/>
          <p:cNvSpPr/>
          <p:nvPr/>
        </p:nvSpPr>
        <p:spPr bwMode="auto">
          <a:xfrm>
            <a:off x="6537419" y="5096660"/>
            <a:ext cx="488762" cy="316517"/>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2" name="TextBox 111"/>
          <p:cNvSpPr txBox="1"/>
          <p:nvPr/>
        </p:nvSpPr>
        <p:spPr>
          <a:xfrm>
            <a:off x="236095" y="4156917"/>
            <a:ext cx="1408743" cy="276999"/>
          </a:xfrm>
          <a:prstGeom prst="rect">
            <a:avLst/>
          </a:prstGeom>
          <a:noFill/>
        </p:spPr>
        <p:txBody>
          <a:bodyPr wrap="square" rtlCol="0">
            <a:spAutoFit/>
          </a:bodyPr>
          <a:lstStyle/>
          <a:p>
            <a:pPr algn="l"/>
            <a:r>
              <a:rPr lang="en-US" sz="1200" b="1" dirty="0">
                <a:solidFill>
                  <a:srgbClr val="FF0000"/>
                </a:solidFill>
                <a:latin typeface="Arial"/>
              </a:rPr>
              <a:t>Original</a:t>
            </a:r>
            <a:endParaRPr lang="en-US" sz="1200" dirty="0"/>
          </a:p>
        </p:txBody>
      </p:sp>
      <p:sp>
        <p:nvSpPr>
          <p:cNvPr id="104" name="TextBox 103"/>
          <p:cNvSpPr txBox="1"/>
          <p:nvPr/>
        </p:nvSpPr>
        <p:spPr>
          <a:xfrm>
            <a:off x="8001000" y="4572000"/>
            <a:ext cx="457200" cy="338554"/>
          </a:xfrm>
          <a:prstGeom prst="rect">
            <a:avLst/>
          </a:prstGeom>
          <a:noFill/>
        </p:spPr>
        <p:txBody>
          <a:bodyPr wrap="square" rtlCol="0">
            <a:spAutoFit/>
          </a:bodyPr>
          <a:lstStyle/>
          <a:p>
            <a:r>
              <a:rPr lang="en-US" sz="1600" dirty="0">
                <a:solidFill>
                  <a:schemeClr val="bg1"/>
                </a:solidFill>
              </a:rPr>
              <a:t>9</a:t>
            </a:r>
          </a:p>
        </p:txBody>
      </p:sp>
      <p:sp>
        <p:nvSpPr>
          <p:cNvPr id="98" name="Oval 97"/>
          <p:cNvSpPr/>
          <p:nvPr/>
        </p:nvSpPr>
        <p:spPr bwMode="auto">
          <a:xfrm>
            <a:off x="5257800" y="45833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9" name="Oval 98"/>
          <p:cNvSpPr/>
          <p:nvPr/>
        </p:nvSpPr>
        <p:spPr bwMode="auto">
          <a:xfrm>
            <a:off x="5867400" y="51167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0" name="Oval 99"/>
          <p:cNvSpPr/>
          <p:nvPr/>
        </p:nvSpPr>
        <p:spPr bwMode="auto">
          <a:xfrm>
            <a:off x="4876800" y="58025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1" name="Oval 100"/>
          <p:cNvSpPr/>
          <p:nvPr/>
        </p:nvSpPr>
        <p:spPr bwMode="auto">
          <a:xfrm>
            <a:off x="5562600" y="58025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2" name="Oval 101"/>
          <p:cNvSpPr/>
          <p:nvPr/>
        </p:nvSpPr>
        <p:spPr bwMode="auto">
          <a:xfrm>
            <a:off x="6248400" y="58025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5" name="Oval 104"/>
          <p:cNvSpPr/>
          <p:nvPr/>
        </p:nvSpPr>
        <p:spPr bwMode="auto">
          <a:xfrm>
            <a:off x="5410200" y="64121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08" name="Oval 107"/>
          <p:cNvSpPr/>
          <p:nvPr/>
        </p:nvSpPr>
        <p:spPr bwMode="auto">
          <a:xfrm>
            <a:off x="5029200" y="64121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0" name="Oval 109"/>
          <p:cNvSpPr/>
          <p:nvPr/>
        </p:nvSpPr>
        <p:spPr bwMode="auto">
          <a:xfrm>
            <a:off x="4724400" y="64121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1" name="Oval 110"/>
          <p:cNvSpPr/>
          <p:nvPr/>
        </p:nvSpPr>
        <p:spPr bwMode="auto">
          <a:xfrm>
            <a:off x="4648200" y="51167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3" name="Oval 112"/>
          <p:cNvSpPr/>
          <p:nvPr/>
        </p:nvSpPr>
        <p:spPr bwMode="auto">
          <a:xfrm>
            <a:off x="4191000" y="58025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4" name="Oval 113"/>
          <p:cNvSpPr/>
          <p:nvPr/>
        </p:nvSpPr>
        <p:spPr bwMode="auto">
          <a:xfrm>
            <a:off x="4343400" y="64121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5" name="Oval 114"/>
          <p:cNvSpPr/>
          <p:nvPr/>
        </p:nvSpPr>
        <p:spPr bwMode="auto">
          <a:xfrm>
            <a:off x="4038600" y="641211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6" name="Straight Arrow Connector 115"/>
          <p:cNvCxnSpPr>
            <a:stCxn id="98" idx="5"/>
            <a:endCxn id="99" idx="1"/>
          </p:cNvCxnSpPr>
          <p:nvPr/>
        </p:nvCxnSpPr>
        <p:spPr bwMode="auto">
          <a:xfrm rot="16200000" flipH="1">
            <a:off x="5556063" y="4805377"/>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7" name="Straight Arrow Connector 116"/>
          <p:cNvCxnSpPr>
            <a:stCxn id="98" idx="3"/>
            <a:endCxn id="111" idx="7"/>
          </p:cNvCxnSpPr>
          <p:nvPr/>
        </p:nvCxnSpPr>
        <p:spPr bwMode="auto">
          <a:xfrm rot="5400000">
            <a:off x="4946463" y="4805377"/>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8" name="Straight Arrow Connector 117"/>
          <p:cNvCxnSpPr>
            <a:endCxn id="102" idx="1"/>
          </p:cNvCxnSpPr>
          <p:nvPr/>
        </p:nvCxnSpPr>
        <p:spPr bwMode="auto">
          <a:xfrm rot="16200000" flipH="1">
            <a:off x="5981700" y="553581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9" name="Straight Arrow Connector 118"/>
          <p:cNvCxnSpPr>
            <a:stCxn id="99" idx="3"/>
            <a:endCxn id="101" idx="0"/>
          </p:cNvCxnSpPr>
          <p:nvPr/>
        </p:nvCxnSpPr>
        <p:spPr bwMode="auto">
          <a:xfrm rot="5400000">
            <a:off x="5600701" y="5491177"/>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0" name="Straight Arrow Connector 119"/>
          <p:cNvCxnSpPr>
            <a:stCxn id="111" idx="5"/>
            <a:endCxn id="100" idx="0"/>
          </p:cNvCxnSpPr>
          <p:nvPr/>
        </p:nvCxnSpPr>
        <p:spPr bwMode="auto">
          <a:xfrm rot="16200000" flipH="1">
            <a:off x="4755963" y="5529276"/>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1" name="Straight Arrow Connector 120"/>
          <p:cNvCxnSpPr>
            <a:stCxn id="111" idx="3"/>
            <a:endCxn id="113" idx="7"/>
          </p:cNvCxnSpPr>
          <p:nvPr/>
        </p:nvCxnSpPr>
        <p:spPr bwMode="auto">
          <a:xfrm rot="5400000">
            <a:off x="4336863" y="5491177"/>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2" name="Straight Arrow Connector 121"/>
          <p:cNvCxnSpPr>
            <a:stCxn id="113" idx="3"/>
            <a:endCxn id="115" idx="0"/>
          </p:cNvCxnSpPr>
          <p:nvPr/>
        </p:nvCxnSpPr>
        <p:spPr bwMode="auto">
          <a:xfrm rot="5400000">
            <a:off x="4038601" y="621507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3" name="Straight Arrow Connector 122"/>
          <p:cNvCxnSpPr>
            <a:stCxn id="113" idx="5"/>
            <a:endCxn id="114" idx="0"/>
          </p:cNvCxnSpPr>
          <p:nvPr/>
        </p:nvCxnSpPr>
        <p:spPr bwMode="auto">
          <a:xfrm rot="16200000" flipH="1">
            <a:off x="4298763" y="6215076"/>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4" name="Straight Arrow Connector 123"/>
          <p:cNvCxnSpPr>
            <a:stCxn id="100" idx="3"/>
            <a:endCxn id="110" idx="0"/>
          </p:cNvCxnSpPr>
          <p:nvPr/>
        </p:nvCxnSpPr>
        <p:spPr bwMode="auto">
          <a:xfrm rot="5400000">
            <a:off x="4724401" y="621507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5" name="Straight Arrow Connector 124"/>
          <p:cNvCxnSpPr>
            <a:stCxn id="100" idx="5"/>
            <a:endCxn id="108" idx="0"/>
          </p:cNvCxnSpPr>
          <p:nvPr/>
        </p:nvCxnSpPr>
        <p:spPr bwMode="auto">
          <a:xfrm rot="16200000" flipH="1">
            <a:off x="4984563" y="6215076"/>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6" name="Straight Arrow Connector 125"/>
          <p:cNvCxnSpPr>
            <a:stCxn id="101" idx="3"/>
            <a:endCxn id="105" idx="0"/>
          </p:cNvCxnSpPr>
          <p:nvPr/>
        </p:nvCxnSpPr>
        <p:spPr bwMode="auto">
          <a:xfrm rot="5400000">
            <a:off x="5410201" y="621507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28" name="TextBox 127"/>
          <p:cNvSpPr txBox="1"/>
          <p:nvPr/>
        </p:nvSpPr>
        <p:spPr>
          <a:xfrm>
            <a:off x="5156200" y="4583314"/>
            <a:ext cx="533400" cy="307777"/>
          </a:xfrm>
          <a:prstGeom prst="rect">
            <a:avLst/>
          </a:prstGeom>
          <a:noFill/>
        </p:spPr>
        <p:txBody>
          <a:bodyPr wrap="square" rtlCol="0">
            <a:spAutoFit/>
          </a:bodyPr>
          <a:lstStyle/>
          <a:p>
            <a:r>
              <a:rPr lang="en-US" sz="1400" dirty="0"/>
              <a:t>  25</a:t>
            </a:r>
          </a:p>
        </p:txBody>
      </p:sp>
      <p:sp>
        <p:nvSpPr>
          <p:cNvPr id="129" name="TextBox 128"/>
          <p:cNvSpPr txBox="1"/>
          <p:nvPr/>
        </p:nvSpPr>
        <p:spPr>
          <a:xfrm>
            <a:off x="5791200" y="5116714"/>
            <a:ext cx="457200" cy="307777"/>
          </a:xfrm>
          <a:prstGeom prst="rect">
            <a:avLst/>
          </a:prstGeom>
          <a:noFill/>
        </p:spPr>
        <p:txBody>
          <a:bodyPr wrap="square" rtlCol="0">
            <a:spAutoFit/>
          </a:bodyPr>
          <a:lstStyle/>
          <a:p>
            <a:r>
              <a:rPr lang="en-US" sz="1400" dirty="0"/>
              <a:t>  9</a:t>
            </a:r>
          </a:p>
        </p:txBody>
      </p:sp>
      <p:sp>
        <p:nvSpPr>
          <p:cNvPr id="130" name="TextBox 129"/>
          <p:cNvSpPr txBox="1"/>
          <p:nvPr/>
        </p:nvSpPr>
        <p:spPr>
          <a:xfrm>
            <a:off x="4572000" y="5116714"/>
            <a:ext cx="457200" cy="307777"/>
          </a:xfrm>
          <a:prstGeom prst="rect">
            <a:avLst/>
          </a:prstGeom>
          <a:noFill/>
        </p:spPr>
        <p:txBody>
          <a:bodyPr wrap="square" rtlCol="0">
            <a:spAutoFit/>
          </a:bodyPr>
          <a:lstStyle/>
          <a:p>
            <a:r>
              <a:rPr lang="en-US" sz="1400" dirty="0"/>
              <a:t> 18</a:t>
            </a:r>
          </a:p>
        </p:txBody>
      </p:sp>
      <p:sp>
        <p:nvSpPr>
          <p:cNvPr id="131" name="TextBox 130"/>
          <p:cNvSpPr txBox="1"/>
          <p:nvPr/>
        </p:nvSpPr>
        <p:spPr>
          <a:xfrm>
            <a:off x="4114800" y="5802514"/>
            <a:ext cx="457200" cy="307777"/>
          </a:xfrm>
          <a:prstGeom prst="rect">
            <a:avLst/>
          </a:prstGeom>
          <a:noFill/>
        </p:spPr>
        <p:txBody>
          <a:bodyPr wrap="square" rtlCol="0">
            <a:spAutoFit/>
          </a:bodyPr>
          <a:lstStyle/>
          <a:p>
            <a:r>
              <a:rPr lang="en-US" sz="1400" dirty="0"/>
              <a:t>19</a:t>
            </a:r>
          </a:p>
        </p:txBody>
      </p:sp>
      <p:sp>
        <p:nvSpPr>
          <p:cNvPr id="132" name="TextBox 131"/>
          <p:cNvSpPr txBox="1"/>
          <p:nvPr/>
        </p:nvSpPr>
        <p:spPr>
          <a:xfrm>
            <a:off x="4800600" y="5802514"/>
            <a:ext cx="457200" cy="307777"/>
          </a:xfrm>
          <a:prstGeom prst="rect">
            <a:avLst/>
          </a:prstGeom>
          <a:noFill/>
        </p:spPr>
        <p:txBody>
          <a:bodyPr wrap="square" rtlCol="0">
            <a:spAutoFit/>
          </a:bodyPr>
          <a:lstStyle/>
          <a:p>
            <a:r>
              <a:rPr lang="en-US" sz="1400" dirty="0"/>
              <a:t> 35</a:t>
            </a:r>
          </a:p>
        </p:txBody>
      </p:sp>
      <p:sp>
        <p:nvSpPr>
          <p:cNvPr id="133" name="TextBox 132"/>
          <p:cNvSpPr txBox="1"/>
          <p:nvPr/>
        </p:nvSpPr>
        <p:spPr>
          <a:xfrm>
            <a:off x="5486400" y="5802514"/>
            <a:ext cx="457200" cy="307777"/>
          </a:xfrm>
          <a:prstGeom prst="rect">
            <a:avLst/>
          </a:prstGeom>
          <a:noFill/>
        </p:spPr>
        <p:txBody>
          <a:bodyPr wrap="square" rtlCol="0">
            <a:spAutoFit/>
          </a:bodyPr>
          <a:lstStyle/>
          <a:p>
            <a:r>
              <a:rPr lang="en-US" sz="1400" dirty="0"/>
              <a:t> 14</a:t>
            </a:r>
          </a:p>
        </p:txBody>
      </p:sp>
      <p:sp>
        <p:nvSpPr>
          <p:cNvPr id="134" name="TextBox 133"/>
          <p:cNvSpPr txBox="1"/>
          <p:nvPr/>
        </p:nvSpPr>
        <p:spPr>
          <a:xfrm>
            <a:off x="6172200" y="5802514"/>
            <a:ext cx="457200" cy="307777"/>
          </a:xfrm>
          <a:prstGeom prst="rect">
            <a:avLst/>
          </a:prstGeom>
          <a:noFill/>
        </p:spPr>
        <p:txBody>
          <a:bodyPr wrap="square" rtlCol="0">
            <a:spAutoFit/>
          </a:bodyPr>
          <a:lstStyle/>
          <a:p>
            <a:r>
              <a:rPr lang="en-US" sz="1400" dirty="0"/>
              <a:t>10</a:t>
            </a:r>
          </a:p>
        </p:txBody>
      </p:sp>
      <p:sp>
        <p:nvSpPr>
          <p:cNvPr id="135" name="TextBox 134"/>
          <p:cNvSpPr txBox="1"/>
          <p:nvPr/>
        </p:nvSpPr>
        <p:spPr>
          <a:xfrm>
            <a:off x="3962400" y="6412114"/>
            <a:ext cx="457200" cy="307777"/>
          </a:xfrm>
          <a:prstGeom prst="rect">
            <a:avLst/>
          </a:prstGeom>
          <a:noFill/>
        </p:spPr>
        <p:txBody>
          <a:bodyPr wrap="square" rtlCol="0">
            <a:spAutoFit/>
          </a:bodyPr>
          <a:lstStyle/>
          <a:p>
            <a:r>
              <a:rPr lang="en-US" sz="1400" dirty="0"/>
              <a:t> 28</a:t>
            </a:r>
          </a:p>
        </p:txBody>
      </p:sp>
      <p:sp>
        <p:nvSpPr>
          <p:cNvPr id="136" name="TextBox 135"/>
          <p:cNvSpPr txBox="1"/>
          <p:nvPr/>
        </p:nvSpPr>
        <p:spPr>
          <a:xfrm>
            <a:off x="4267200" y="6412114"/>
            <a:ext cx="457200" cy="307777"/>
          </a:xfrm>
          <a:prstGeom prst="rect">
            <a:avLst/>
          </a:prstGeom>
          <a:noFill/>
        </p:spPr>
        <p:txBody>
          <a:bodyPr wrap="square" rtlCol="0">
            <a:spAutoFit/>
          </a:bodyPr>
          <a:lstStyle/>
          <a:p>
            <a:r>
              <a:rPr lang="en-US" sz="1400" dirty="0"/>
              <a:t> 39</a:t>
            </a:r>
          </a:p>
        </p:txBody>
      </p:sp>
      <p:sp>
        <p:nvSpPr>
          <p:cNvPr id="137" name="TextBox 136"/>
          <p:cNvSpPr txBox="1"/>
          <p:nvPr/>
        </p:nvSpPr>
        <p:spPr>
          <a:xfrm>
            <a:off x="4648200" y="6412114"/>
            <a:ext cx="457200" cy="307777"/>
          </a:xfrm>
          <a:prstGeom prst="rect">
            <a:avLst/>
          </a:prstGeom>
          <a:noFill/>
        </p:spPr>
        <p:txBody>
          <a:bodyPr wrap="square" rtlCol="0">
            <a:spAutoFit/>
          </a:bodyPr>
          <a:lstStyle/>
          <a:p>
            <a:r>
              <a:rPr lang="en-US" sz="1400" dirty="0"/>
              <a:t> 36</a:t>
            </a:r>
          </a:p>
        </p:txBody>
      </p:sp>
      <p:sp>
        <p:nvSpPr>
          <p:cNvPr id="138" name="TextBox 137"/>
          <p:cNvSpPr txBox="1"/>
          <p:nvPr/>
        </p:nvSpPr>
        <p:spPr>
          <a:xfrm>
            <a:off x="4953000" y="6412114"/>
            <a:ext cx="457200" cy="307777"/>
          </a:xfrm>
          <a:prstGeom prst="rect">
            <a:avLst/>
          </a:prstGeom>
          <a:noFill/>
        </p:spPr>
        <p:txBody>
          <a:bodyPr wrap="square" rtlCol="0">
            <a:spAutoFit/>
          </a:bodyPr>
          <a:lstStyle/>
          <a:p>
            <a:r>
              <a:rPr lang="en-US" sz="1400" dirty="0"/>
              <a:t> 43</a:t>
            </a:r>
          </a:p>
        </p:txBody>
      </p:sp>
      <p:sp>
        <p:nvSpPr>
          <p:cNvPr id="139" name="TextBox 138"/>
          <p:cNvSpPr txBox="1"/>
          <p:nvPr/>
        </p:nvSpPr>
        <p:spPr>
          <a:xfrm>
            <a:off x="5334000" y="6412114"/>
            <a:ext cx="457200" cy="307777"/>
          </a:xfrm>
          <a:prstGeom prst="rect">
            <a:avLst/>
          </a:prstGeom>
          <a:noFill/>
        </p:spPr>
        <p:txBody>
          <a:bodyPr wrap="square" rtlCol="0">
            <a:spAutoFit/>
          </a:bodyPr>
          <a:lstStyle/>
          <a:p>
            <a:r>
              <a:rPr lang="en-US" sz="1400" dirty="0"/>
              <a:t> 16</a:t>
            </a:r>
          </a:p>
        </p:txBody>
      </p:sp>
      <p:sp>
        <p:nvSpPr>
          <p:cNvPr id="142" name="Oval 141"/>
          <p:cNvSpPr/>
          <p:nvPr/>
        </p:nvSpPr>
        <p:spPr bwMode="auto">
          <a:xfrm>
            <a:off x="8763000" y="5794177"/>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dirty="0">
              <a:solidFill>
                <a:schemeClr val="bg1"/>
              </a:solidFill>
              <a:latin typeface="Arial" charset="0"/>
            </a:endParaRPr>
          </a:p>
        </p:txBody>
      </p:sp>
      <p:sp>
        <p:nvSpPr>
          <p:cNvPr id="143" name="TextBox 142"/>
          <p:cNvSpPr txBox="1"/>
          <p:nvPr/>
        </p:nvSpPr>
        <p:spPr>
          <a:xfrm>
            <a:off x="8686800" y="5794177"/>
            <a:ext cx="457200" cy="307777"/>
          </a:xfrm>
          <a:prstGeom prst="rect">
            <a:avLst/>
          </a:prstGeom>
          <a:noFill/>
        </p:spPr>
        <p:txBody>
          <a:bodyPr wrap="square" rtlCol="0">
            <a:spAutoFit/>
          </a:bodyPr>
          <a:lstStyle/>
          <a:p>
            <a:r>
              <a:rPr lang="en-US" sz="1400" dirty="0">
                <a:solidFill>
                  <a:schemeClr val="bg1"/>
                </a:solidFill>
              </a:rPr>
              <a:t> 25</a:t>
            </a:r>
          </a:p>
        </p:txBody>
      </p:sp>
      <p:cxnSp>
        <p:nvCxnSpPr>
          <p:cNvPr id="144" name="Straight Arrow Connector 143"/>
          <p:cNvCxnSpPr>
            <a:stCxn id="58" idx="5"/>
            <a:endCxn id="143" idx="0"/>
          </p:cNvCxnSpPr>
          <p:nvPr/>
        </p:nvCxnSpPr>
        <p:spPr bwMode="auto">
          <a:xfrm>
            <a:off x="8870763" y="5365563"/>
            <a:ext cx="44637" cy="42861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70" name="Right Arrow 169"/>
          <p:cNvSpPr/>
          <p:nvPr/>
        </p:nvSpPr>
        <p:spPr bwMode="auto">
          <a:xfrm>
            <a:off x="3380699" y="5062149"/>
            <a:ext cx="488762" cy="316517"/>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1" name="Text Box 4"/>
          <p:cNvSpPr txBox="1">
            <a:spLocks noChangeArrowheads="1"/>
          </p:cNvSpPr>
          <p:nvPr/>
        </p:nvSpPr>
        <p:spPr bwMode="auto">
          <a:xfrm>
            <a:off x="4416614" y="990600"/>
            <a:ext cx="4498786" cy="903086"/>
          </a:xfrm>
          <a:prstGeom prst="rect">
            <a:avLst/>
          </a:prstGeom>
          <a:solidFill>
            <a:srgbClr val="FFFFCC"/>
          </a:solidFill>
          <a:ln w="9525">
            <a:solidFill>
              <a:schemeClr val="tx1"/>
            </a:solidFill>
            <a:miter lim="800000"/>
            <a:headEnd/>
            <a:tailEnd/>
          </a:ln>
          <a:effectLst/>
        </p:spPr>
        <p:txBody>
          <a:bodyPr/>
          <a:lstStyle/>
          <a:p>
            <a:pPr algn="l"/>
            <a:r>
              <a:rPr lang="en-US" sz="1200" dirty="0">
                <a:solidFill>
                  <a:schemeClr val="tx1"/>
                </a:solidFill>
                <a:latin typeface="Consolas" panose="020B0609020204030204" pitchFamily="49" charset="0"/>
              </a:rPr>
              <a:t>void </a:t>
            </a:r>
            <a:r>
              <a:rPr lang="en-US" sz="1200" dirty="0" err="1">
                <a:solidFill>
                  <a:schemeClr val="tx1"/>
                </a:solidFill>
                <a:latin typeface="Consolas" panose="020B0609020204030204" pitchFamily="49" charset="0"/>
              </a:rPr>
              <a:t>MinHeap</a:t>
            </a:r>
            <a:r>
              <a:rPr lang="en-US" sz="1200" dirty="0">
                <a:solidFill>
                  <a:schemeClr val="tx1"/>
                </a:solidFill>
                <a:latin typeface="Consolas" panose="020B0609020204030204" pitchFamily="49" charset="0"/>
              </a:rPr>
              <a:t>&lt;T&gt;::pop()</a:t>
            </a:r>
          </a:p>
          <a:p>
            <a:pPr algn="l"/>
            <a:r>
              <a:rPr lang="en-US" sz="1200" dirty="0">
                <a:solidFill>
                  <a:schemeClr val="tx1"/>
                </a:solidFill>
                <a:latin typeface="Consolas" panose="020B0609020204030204" pitchFamily="49" charset="0"/>
              </a:rPr>
              <a:t>{ items_[0] = </a:t>
            </a:r>
            <a:r>
              <a:rPr lang="en-US" sz="1200" dirty="0" err="1">
                <a:solidFill>
                  <a:schemeClr val="tx1"/>
                </a:solidFill>
                <a:latin typeface="Consolas" panose="020B0609020204030204" pitchFamily="49" charset="0"/>
              </a:rPr>
              <a:t>items_.back</a:t>
            </a:r>
            <a:r>
              <a:rPr lang="en-US" sz="1200" dirty="0">
                <a:solidFill>
                  <a:schemeClr val="tx1"/>
                </a:solidFill>
                <a:latin typeface="Consolas" panose="020B0609020204030204" pitchFamily="49" charset="0"/>
              </a:rPr>
              <a:t>(); items_.</a:t>
            </a:r>
            <a:r>
              <a:rPr lang="en-US" sz="1200" dirty="0" err="1">
                <a:solidFill>
                  <a:schemeClr val="tx1"/>
                </a:solidFill>
                <a:latin typeface="Consolas" panose="020B0609020204030204" pitchFamily="49" charset="0"/>
              </a:rPr>
              <a:t>pop_back</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trickleDown</a:t>
            </a:r>
            <a:r>
              <a:rPr lang="en-US" sz="1200" dirty="0">
                <a:solidFill>
                  <a:schemeClr val="tx1"/>
                </a:solidFill>
                <a:latin typeface="Consolas" panose="020B0609020204030204" pitchFamily="49" charset="0"/>
              </a:rPr>
              <a:t>(0); // a.k.a. </a:t>
            </a:r>
            <a:r>
              <a:rPr lang="en-US" sz="1200" dirty="0" err="1">
                <a:solidFill>
                  <a:schemeClr val="tx1"/>
                </a:solidFill>
                <a:latin typeface="Consolas" panose="020B0609020204030204" pitchFamily="49" charset="0"/>
              </a:rPr>
              <a:t>trickleDown</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a:t>
            </a:r>
          </a:p>
        </p:txBody>
      </p:sp>
      <p:sp>
        <p:nvSpPr>
          <p:cNvPr id="172" name="Text Box 4"/>
          <p:cNvSpPr txBox="1">
            <a:spLocks noChangeArrowheads="1"/>
          </p:cNvSpPr>
          <p:nvPr/>
        </p:nvSpPr>
        <p:spPr bwMode="auto">
          <a:xfrm>
            <a:off x="4416614" y="1969884"/>
            <a:ext cx="4510518" cy="2449716"/>
          </a:xfrm>
          <a:prstGeom prst="rect">
            <a:avLst/>
          </a:prstGeom>
          <a:solidFill>
            <a:srgbClr val="FFFFCC"/>
          </a:solidFill>
          <a:ln w="9525">
            <a:solidFill>
              <a:schemeClr val="tx1"/>
            </a:solidFill>
            <a:miter lim="800000"/>
            <a:headEnd/>
            <a:tailEnd/>
          </a:ln>
          <a:effectLst/>
        </p:spPr>
        <p:txBody>
          <a:bodyPr/>
          <a:lstStyle/>
          <a:p>
            <a:pPr algn="l"/>
            <a:r>
              <a:rPr lang="en-US" sz="1200" dirty="0">
                <a:solidFill>
                  <a:schemeClr val="tx1"/>
                </a:solidFill>
                <a:latin typeface="Consolas" panose="020B0609020204030204" pitchFamily="49" charset="0"/>
              </a:rPr>
              <a:t>void </a:t>
            </a:r>
            <a:r>
              <a:rPr lang="en-US" sz="1200" dirty="0" err="1">
                <a:solidFill>
                  <a:schemeClr val="tx1"/>
                </a:solidFill>
                <a:latin typeface="Consolas" panose="020B0609020204030204" pitchFamily="49" charset="0"/>
              </a:rPr>
              <a:t>MinHeap</a:t>
            </a:r>
            <a:r>
              <a:rPr lang="en-US" sz="1200" dirty="0">
                <a:solidFill>
                  <a:schemeClr val="tx1"/>
                </a:solidFill>
                <a:latin typeface="Consolas" panose="020B0609020204030204" pitchFamily="49" charset="0"/>
              </a:rPr>
              <a:t>&lt;T&gt;::</a:t>
            </a:r>
            <a:r>
              <a:rPr lang="en-US" sz="1200" dirty="0" err="1">
                <a:solidFill>
                  <a:schemeClr val="tx1"/>
                </a:solidFill>
                <a:latin typeface="Consolas" panose="020B0609020204030204" pitchFamily="49" charset="0"/>
              </a:rPr>
              <a:t>trickleDown</a:t>
            </a:r>
            <a:r>
              <a:rPr lang="en-US" sz="1200" dirty="0">
                <a:solidFill>
                  <a:schemeClr val="tx1"/>
                </a:solidFill>
                <a:latin typeface="Consolas" panose="020B0609020204030204" pitchFamily="49" charset="0"/>
              </a:rPr>
              <a:t>(int </a:t>
            </a:r>
            <a:r>
              <a:rPr lang="en-US" sz="1200" dirty="0" err="1">
                <a:solidFill>
                  <a:schemeClr val="tx1"/>
                </a:solidFill>
                <a:latin typeface="Consolas" panose="020B0609020204030204" pitchFamily="49" charset="0"/>
              </a:rPr>
              <a:t>idx</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a:t>
            </a:r>
          </a:p>
          <a:p>
            <a:pPr algn="l"/>
            <a:r>
              <a:rPr lang="en-US" sz="1200" dirty="0">
                <a:solidFill>
                  <a:schemeClr val="tx1"/>
                </a:solidFill>
                <a:latin typeface="Consolas" panose="020B0609020204030204" pitchFamily="49" charset="0"/>
              </a:rPr>
              <a:t>  if(2*idx+1 &gt;= size()) return;</a:t>
            </a:r>
          </a:p>
          <a:p>
            <a:pPr algn="l"/>
            <a:r>
              <a:rPr lang="en-US" sz="1200" dirty="0">
                <a:solidFill>
                  <a:schemeClr val="tx1"/>
                </a:solidFill>
                <a:latin typeface="Consolas" panose="020B0609020204030204" pitchFamily="49" charset="0"/>
              </a:rPr>
              <a:t>  int </a:t>
            </a:r>
            <a:r>
              <a:rPr lang="en-US" sz="1200" dirty="0" err="1">
                <a:solidFill>
                  <a:schemeClr val="tx1"/>
                </a:solidFill>
                <a:latin typeface="Consolas" panose="020B0609020204030204" pitchFamily="49" charset="0"/>
              </a:rPr>
              <a:t>smallerChild</a:t>
            </a:r>
            <a:r>
              <a:rPr lang="en-US" sz="1200" dirty="0">
                <a:solidFill>
                  <a:schemeClr val="tx1"/>
                </a:solidFill>
                <a:latin typeface="Consolas" panose="020B0609020204030204" pitchFamily="49" charset="0"/>
              </a:rPr>
              <a:t> = 2*idx+1; // start w/ left</a:t>
            </a:r>
            <a:br>
              <a:rPr lang="en-US" sz="1200" dirty="0">
                <a:solidFill>
                  <a:schemeClr val="tx1"/>
                </a:solidFill>
                <a:latin typeface="Consolas" panose="020B0609020204030204" pitchFamily="49" charset="0"/>
              </a:rPr>
            </a:br>
            <a:r>
              <a:rPr lang="en-US" sz="1200" dirty="0">
                <a:solidFill>
                  <a:schemeClr val="tx1"/>
                </a:solidFill>
                <a:latin typeface="Consolas" panose="020B0609020204030204" pitchFamily="49" charset="0"/>
              </a:rPr>
              <a:t>  if(smallerChild+1 &lt; size()) {</a:t>
            </a:r>
          </a:p>
          <a:p>
            <a:pPr algn="l"/>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int</a:t>
            </a:r>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rChild</a:t>
            </a:r>
            <a:r>
              <a:rPr lang="en-US" sz="1200" dirty="0">
                <a:solidFill>
                  <a:schemeClr val="tx1"/>
                </a:solidFill>
                <a:latin typeface="Consolas" panose="020B0609020204030204" pitchFamily="49" charset="0"/>
              </a:rPr>
              <a:t> = smallerChild+1;</a:t>
            </a:r>
          </a:p>
          <a:p>
            <a:pPr algn="l"/>
            <a:r>
              <a:rPr lang="en-US" sz="1200" dirty="0">
                <a:solidFill>
                  <a:schemeClr val="tx1"/>
                </a:solidFill>
                <a:latin typeface="Consolas" panose="020B0609020204030204" pitchFamily="49" charset="0"/>
              </a:rPr>
              <a:t>    if(items_[</a:t>
            </a:r>
            <a:r>
              <a:rPr lang="en-US" sz="1200" dirty="0" err="1">
                <a:solidFill>
                  <a:schemeClr val="tx1"/>
                </a:solidFill>
                <a:latin typeface="Consolas" panose="020B0609020204030204" pitchFamily="49" charset="0"/>
              </a:rPr>
              <a:t>rChild</a:t>
            </a:r>
            <a:r>
              <a:rPr lang="en-US" sz="1200" dirty="0">
                <a:solidFill>
                  <a:schemeClr val="tx1"/>
                </a:solidFill>
                <a:latin typeface="Consolas" panose="020B0609020204030204" pitchFamily="49" charset="0"/>
              </a:rPr>
              <a:t>] &lt; items_[</a:t>
            </a:r>
            <a:r>
              <a:rPr lang="en-US" sz="1200" dirty="0" err="1">
                <a:solidFill>
                  <a:schemeClr val="tx1"/>
                </a:solidFill>
                <a:latin typeface="Consolas" panose="020B0609020204030204" pitchFamily="49" charset="0"/>
              </a:rPr>
              <a:t>smallerChild</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smallerChild</a:t>
            </a:r>
            <a:r>
              <a:rPr lang="en-US" sz="1200" dirty="0">
                <a:solidFill>
                  <a:schemeClr val="tx1"/>
                </a:solidFill>
                <a:latin typeface="Consolas" panose="020B0609020204030204" pitchFamily="49" charset="0"/>
              </a:rPr>
              <a:t> = </a:t>
            </a:r>
            <a:r>
              <a:rPr lang="en-US" sz="1200" dirty="0" err="1">
                <a:solidFill>
                  <a:schemeClr val="tx1"/>
                </a:solidFill>
                <a:latin typeface="Consolas" panose="020B0609020204030204" pitchFamily="49" charset="0"/>
              </a:rPr>
              <a:t>rChild</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 }</a:t>
            </a:r>
          </a:p>
          <a:p>
            <a:pPr algn="l"/>
            <a:r>
              <a:rPr lang="en-US" sz="1200" dirty="0">
                <a:solidFill>
                  <a:schemeClr val="tx1"/>
                </a:solidFill>
                <a:latin typeface="Consolas" panose="020B0609020204030204" pitchFamily="49" charset="0"/>
              </a:rPr>
              <a:t>  if(items_[</a:t>
            </a:r>
            <a:r>
              <a:rPr lang="en-US" sz="1200" dirty="0" err="1">
                <a:solidFill>
                  <a:schemeClr val="tx1"/>
                </a:solidFill>
                <a:latin typeface="Consolas" panose="020B0609020204030204" pitchFamily="49" charset="0"/>
              </a:rPr>
              <a:t>idx</a:t>
            </a:r>
            <a:r>
              <a:rPr lang="en-US" sz="1200" dirty="0">
                <a:solidFill>
                  <a:schemeClr val="tx1"/>
                </a:solidFill>
                <a:latin typeface="Consolas" panose="020B0609020204030204" pitchFamily="49" charset="0"/>
              </a:rPr>
              <a:t>] &gt; items_[</a:t>
            </a:r>
            <a:r>
              <a:rPr lang="en-US" sz="1200" dirty="0" err="1">
                <a:solidFill>
                  <a:schemeClr val="tx1"/>
                </a:solidFill>
                <a:latin typeface="Consolas" panose="020B0609020204030204" pitchFamily="49" charset="0"/>
              </a:rPr>
              <a:t>smallerChild</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swap(items_[</a:t>
            </a:r>
            <a:r>
              <a:rPr lang="en-US" sz="1200" dirty="0" err="1">
                <a:solidFill>
                  <a:schemeClr val="tx1"/>
                </a:solidFill>
                <a:latin typeface="Consolas" panose="020B0609020204030204" pitchFamily="49" charset="0"/>
              </a:rPr>
              <a:t>idx</a:t>
            </a:r>
            <a:r>
              <a:rPr lang="en-US" sz="1200" dirty="0">
                <a:solidFill>
                  <a:schemeClr val="tx1"/>
                </a:solidFill>
                <a:latin typeface="Consolas" panose="020B0609020204030204" pitchFamily="49" charset="0"/>
              </a:rPr>
              <a:t>], items_[</a:t>
            </a:r>
            <a:r>
              <a:rPr lang="en-US" sz="1200" dirty="0" err="1">
                <a:solidFill>
                  <a:schemeClr val="tx1"/>
                </a:solidFill>
                <a:latin typeface="Consolas" panose="020B0609020204030204" pitchFamily="49" charset="0"/>
              </a:rPr>
              <a:t>smallerChild</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trickleDown</a:t>
            </a:r>
            <a:r>
              <a:rPr lang="en-US" sz="1200" dirty="0">
                <a:solidFill>
                  <a:schemeClr val="tx1"/>
                </a:solidFill>
                <a:latin typeface="Consolas" panose="020B0609020204030204" pitchFamily="49" charset="0"/>
              </a:rPr>
              <a:t>(</a:t>
            </a:r>
            <a:r>
              <a:rPr lang="en-US" sz="1200" dirty="0" err="1">
                <a:solidFill>
                  <a:schemeClr val="tx1"/>
                </a:solidFill>
                <a:latin typeface="Consolas" panose="020B0609020204030204" pitchFamily="49" charset="0"/>
              </a:rPr>
              <a:t>smallerChild</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a:t>
            </a:r>
          </a:p>
          <a:p>
            <a:pPr algn="l"/>
            <a:endParaRPr lang="en-US" sz="1200" dirty="0">
              <a:solidFill>
                <a:schemeClr val="tx1"/>
              </a:solidFill>
              <a:latin typeface="Consolas" panose="020B06090202040302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 grpId="0" animBg="1"/>
      <p:bldP spid="1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55" name="Oval 54"/>
          <p:cNvSpPr/>
          <p:nvPr/>
        </p:nvSpPr>
        <p:spPr bwMode="auto">
          <a:xfrm>
            <a:off x="2743200" y="45113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56" name="Oval 55"/>
          <p:cNvSpPr/>
          <p:nvPr/>
        </p:nvSpPr>
        <p:spPr bwMode="auto">
          <a:xfrm>
            <a:off x="3352800" y="50447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21</a:t>
            </a:r>
          </a:p>
        </p:txBody>
      </p:sp>
      <p:sp>
        <p:nvSpPr>
          <p:cNvPr id="57" name="Oval 56"/>
          <p:cNvSpPr/>
          <p:nvPr/>
        </p:nvSpPr>
        <p:spPr bwMode="auto">
          <a:xfrm>
            <a:off x="2362200" y="57305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58" name="Oval 57"/>
          <p:cNvSpPr/>
          <p:nvPr/>
        </p:nvSpPr>
        <p:spPr bwMode="auto">
          <a:xfrm>
            <a:off x="3048000" y="57305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26</a:t>
            </a:r>
          </a:p>
        </p:txBody>
      </p:sp>
      <p:sp>
        <p:nvSpPr>
          <p:cNvPr id="59" name="Oval 58"/>
          <p:cNvSpPr/>
          <p:nvPr/>
        </p:nvSpPr>
        <p:spPr bwMode="auto">
          <a:xfrm>
            <a:off x="3733800" y="57305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a:t>
            </a:r>
          </a:p>
        </p:txBody>
      </p:sp>
      <p:sp>
        <p:nvSpPr>
          <p:cNvPr id="60" name="Oval 59"/>
          <p:cNvSpPr/>
          <p:nvPr/>
        </p:nvSpPr>
        <p:spPr bwMode="auto">
          <a:xfrm>
            <a:off x="3200400" y="63401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tx1"/>
                </a:solidFill>
              </a:rPr>
              <a:t>50</a:t>
            </a:r>
          </a:p>
        </p:txBody>
      </p:sp>
      <p:sp>
        <p:nvSpPr>
          <p:cNvPr id="61" name="Oval 60"/>
          <p:cNvSpPr/>
          <p:nvPr/>
        </p:nvSpPr>
        <p:spPr bwMode="auto">
          <a:xfrm>
            <a:off x="2895600" y="63401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29</a:t>
            </a:r>
          </a:p>
        </p:txBody>
      </p:sp>
      <p:sp>
        <p:nvSpPr>
          <p:cNvPr id="62" name="Oval 61"/>
          <p:cNvSpPr/>
          <p:nvPr/>
        </p:nvSpPr>
        <p:spPr bwMode="auto">
          <a:xfrm>
            <a:off x="2514600" y="63401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43</a:t>
            </a:r>
          </a:p>
        </p:txBody>
      </p:sp>
      <p:sp>
        <p:nvSpPr>
          <p:cNvPr id="63" name="Oval 62"/>
          <p:cNvSpPr/>
          <p:nvPr/>
        </p:nvSpPr>
        <p:spPr bwMode="auto">
          <a:xfrm>
            <a:off x="2209800" y="63401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36</a:t>
            </a:r>
          </a:p>
        </p:txBody>
      </p:sp>
      <p:sp>
        <p:nvSpPr>
          <p:cNvPr id="64" name="Oval 63"/>
          <p:cNvSpPr/>
          <p:nvPr/>
        </p:nvSpPr>
        <p:spPr bwMode="auto">
          <a:xfrm>
            <a:off x="2133600" y="50447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65" name="Oval 64"/>
          <p:cNvSpPr/>
          <p:nvPr/>
        </p:nvSpPr>
        <p:spPr bwMode="auto">
          <a:xfrm>
            <a:off x="1676400" y="57305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sp>
        <p:nvSpPr>
          <p:cNvPr id="66" name="Oval 65"/>
          <p:cNvSpPr/>
          <p:nvPr/>
        </p:nvSpPr>
        <p:spPr bwMode="auto">
          <a:xfrm>
            <a:off x="1828800" y="63401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39</a:t>
            </a:r>
          </a:p>
        </p:txBody>
      </p:sp>
      <p:sp>
        <p:nvSpPr>
          <p:cNvPr id="67" name="Oval 66"/>
          <p:cNvSpPr/>
          <p:nvPr/>
        </p:nvSpPr>
        <p:spPr bwMode="auto">
          <a:xfrm>
            <a:off x="1524000" y="634015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cxnSp>
        <p:nvCxnSpPr>
          <p:cNvPr id="68" name="Straight Arrow Connector 67"/>
          <p:cNvCxnSpPr>
            <a:stCxn id="55" idx="5"/>
            <a:endCxn id="56" idx="1"/>
          </p:cNvCxnSpPr>
          <p:nvPr/>
        </p:nvCxnSpPr>
        <p:spPr bwMode="auto">
          <a:xfrm rot="16200000" flipH="1">
            <a:off x="3041463" y="4733420"/>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69" name="Straight Arrow Connector 68"/>
          <p:cNvCxnSpPr>
            <a:stCxn id="55" idx="3"/>
            <a:endCxn id="64" idx="7"/>
          </p:cNvCxnSpPr>
          <p:nvPr/>
        </p:nvCxnSpPr>
        <p:spPr bwMode="auto">
          <a:xfrm rot="5400000">
            <a:off x="2431863" y="4733420"/>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0" name="Straight Arrow Connector 69"/>
          <p:cNvCxnSpPr>
            <a:endCxn id="59" idx="1"/>
          </p:cNvCxnSpPr>
          <p:nvPr/>
        </p:nvCxnSpPr>
        <p:spPr bwMode="auto">
          <a:xfrm rot="16200000" flipH="1">
            <a:off x="3467100" y="5463856"/>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1" name="Straight Arrow Connector 70"/>
          <p:cNvCxnSpPr>
            <a:stCxn id="56" idx="3"/>
            <a:endCxn id="58" idx="0"/>
          </p:cNvCxnSpPr>
          <p:nvPr/>
        </p:nvCxnSpPr>
        <p:spPr bwMode="auto">
          <a:xfrm rot="5400000">
            <a:off x="3086101" y="5419220"/>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2" name="Straight Arrow Connector 71"/>
          <p:cNvCxnSpPr>
            <a:stCxn id="64" idx="5"/>
            <a:endCxn id="57" idx="0"/>
          </p:cNvCxnSpPr>
          <p:nvPr/>
        </p:nvCxnSpPr>
        <p:spPr bwMode="auto">
          <a:xfrm rot="16200000" flipH="1">
            <a:off x="2241363" y="5457319"/>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3" name="Straight Arrow Connector 72"/>
          <p:cNvCxnSpPr>
            <a:stCxn id="64" idx="3"/>
            <a:endCxn id="65" idx="7"/>
          </p:cNvCxnSpPr>
          <p:nvPr/>
        </p:nvCxnSpPr>
        <p:spPr bwMode="auto">
          <a:xfrm rot="5400000">
            <a:off x="1822263" y="5419220"/>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4" name="Straight Arrow Connector 73"/>
          <p:cNvCxnSpPr>
            <a:stCxn id="65" idx="3"/>
            <a:endCxn id="67" idx="0"/>
          </p:cNvCxnSpPr>
          <p:nvPr/>
        </p:nvCxnSpPr>
        <p:spPr bwMode="auto">
          <a:xfrm rot="5400000">
            <a:off x="1524001" y="6143120"/>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5" name="Straight Arrow Connector 74"/>
          <p:cNvCxnSpPr>
            <a:stCxn id="65" idx="5"/>
            <a:endCxn id="66" idx="0"/>
          </p:cNvCxnSpPr>
          <p:nvPr/>
        </p:nvCxnSpPr>
        <p:spPr bwMode="auto">
          <a:xfrm rot="16200000" flipH="1">
            <a:off x="1784163" y="614311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6" name="Straight Arrow Connector 75"/>
          <p:cNvCxnSpPr>
            <a:stCxn id="57" idx="3"/>
            <a:endCxn id="63" idx="0"/>
          </p:cNvCxnSpPr>
          <p:nvPr/>
        </p:nvCxnSpPr>
        <p:spPr bwMode="auto">
          <a:xfrm rot="5400000">
            <a:off x="2209801" y="6143120"/>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7" name="Straight Arrow Connector 76"/>
          <p:cNvCxnSpPr>
            <a:stCxn id="57" idx="5"/>
            <a:endCxn id="62" idx="0"/>
          </p:cNvCxnSpPr>
          <p:nvPr/>
        </p:nvCxnSpPr>
        <p:spPr bwMode="auto">
          <a:xfrm rot="16200000" flipH="1">
            <a:off x="2469963" y="614311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8" name="Straight Arrow Connector 77"/>
          <p:cNvCxnSpPr>
            <a:stCxn id="58" idx="3"/>
            <a:endCxn id="61" idx="0"/>
          </p:cNvCxnSpPr>
          <p:nvPr/>
        </p:nvCxnSpPr>
        <p:spPr bwMode="auto">
          <a:xfrm rot="5400000">
            <a:off x="2895601" y="6143120"/>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9" name="Straight Arrow Connector 78"/>
          <p:cNvCxnSpPr>
            <a:stCxn id="58" idx="5"/>
            <a:endCxn id="60" idx="0"/>
          </p:cNvCxnSpPr>
          <p:nvPr/>
        </p:nvCxnSpPr>
        <p:spPr bwMode="auto">
          <a:xfrm rot="16200000" flipH="1">
            <a:off x="3155763" y="614311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06" name="Oval 105"/>
          <p:cNvSpPr/>
          <p:nvPr/>
        </p:nvSpPr>
        <p:spPr bwMode="auto">
          <a:xfrm>
            <a:off x="2743200" y="15054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107" name="Oval 106"/>
          <p:cNvSpPr/>
          <p:nvPr/>
        </p:nvSpPr>
        <p:spPr bwMode="auto">
          <a:xfrm>
            <a:off x="3352800" y="20388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108" name="Oval 107"/>
          <p:cNvSpPr/>
          <p:nvPr/>
        </p:nvSpPr>
        <p:spPr bwMode="auto">
          <a:xfrm>
            <a:off x="2362200" y="27246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109" name="Oval 108"/>
          <p:cNvSpPr/>
          <p:nvPr/>
        </p:nvSpPr>
        <p:spPr bwMode="auto">
          <a:xfrm>
            <a:off x="3048000" y="27246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110" name="Oval 109"/>
          <p:cNvSpPr/>
          <p:nvPr/>
        </p:nvSpPr>
        <p:spPr bwMode="auto">
          <a:xfrm>
            <a:off x="3733800" y="27246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114" name="Oval 113"/>
          <p:cNvSpPr/>
          <p:nvPr/>
        </p:nvSpPr>
        <p:spPr bwMode="auto">
          <a:xfrm>
            <a:off x="2209800" y="33342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36</a:t>
            </a:r>
          </a:p>
        </p:txBody>
      </p:sp>
      <p:sp>
        <p:nvSpPr>
          <p:cNvPr id="115" name="Oval 114"/>
          <p:cNvSpPr/>
          <p:nvPr/>
        </p:nvSpPr>
        <p:spPr bwMode="auto">
          <a:xfrm>
            <a:off x="2133600" y="20388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116" name="Oval 115"/>
          <p:cNvSpPr/>
          <p:nvPr/>
        </p:nvSpPr>
        <p:spPr bwMode="auto">
          <a:xfrm>
            <a:off x="1676400" y="27246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sp>
        <p:nvSpPr>
          <p:cNvPr id="117" name="Oval 116"/>
          <p:cNvSpPr/>
          <p:nvPr/>
        </p:nvSpPr>
        <p:spPr bwMode="auto">
          <a:xfrm>
            <a:off x="1828800" y="33342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39</a:t>
            </a:r>
          </a:p>
        </p:txBody>
      </p:sp>
      <p:sp>
        <p:nvSpPr>
          <p:cNvPr id="118" name="Oval 117"/>
          <p:cNvSpPr/>
          <p:nvPr/>
        </p:nvSpPr>
        <p:spPr bwMode="auto">
          <a:xfrm>
            <a:off x="1524000" y="333427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cxnSp>
        <p:nvCxnSpPr>
          <p:cNvPr id="119" name="Straight Arrow Connector 118"/>
          <p:cNvCxnSpPr>
            <a:stCxn id="106" idx="5"/>
            <a:endCxn id="107" idx="1"/>
          </p:cNvCxnSpPr>
          <p:nvPr/>
        </p:nvCxnSpPr>
        <p:spPr bwMode="auto">
          <a:xfrm rot="16200000" flipH="1">
            <a:off x="3041463" y="1727534"/>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0" name="Straight Arrow Connector 119"/>
          <p:cNvCxnSpPr>
            <a:stCxn id="106" idx="3"/>
            <a:endCxn id="115" idx="7"/>
          </p:cNvCxnSpPr>
          <p:nvPr/>
        </p:nvCxnSpPr>
        <p:spPr bwMode="auto">
          <a:xfrm rot="5400000">
            <a:off x="2431863" y="1727534"/>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1" name="Straight Arrow Connector 120"/>
          <p:cNvCxnSpPr>
            <a:endCxn id="110" idx="1"/>
          </p:cNvCxnSpPr>
          <p:nvPr/>
        </p:nvCxnSpPr>
        <p:spPr bwMode="auto">
          <a:xfrm rot="16200000" flipH="1">
            <a:off x="3467100" y="2457970"/>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2" name="Straight Arrow Connector 121"/>
          <p:cNvCxnSpPr>
            <a:stCxn id="107" idx="3"/>
            <a:endCxn id="109" idx="0"/>
          </p:cNvCxnSpPr>
          <p:nvPr/>
        </p:nvCxnSpPr>
        <p:spPr bwMode="auto">
          <a:xfrm rot="5400000">
            <a:off x="3086101" y="241333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3" name="Straight Arrow Connector 122"/>
          <p:cNvCxnSpPr>
            <a:stCxn id="115" idx="5"/>
            <a:endCxn id="108" idx="0"/>
          </p:cNvCxnSpPr>
          <p:nvPr/>
        </p:nvCxnSpPr>
        <p:spPr bwMode="auto">
          <a:xfrm rot="16200000" flipH="1">
            <a:off x="2241363" y="2451433"/>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4" name="Straight Arrow Connector 123"/>
          <p:cNvCxnSpPr>
            <a:stCxn id="115" idx="3"/>
            <a:endCxn id="116" idx="7"/>
          </p:cNvCxnSpPr>
          <p:nvPr/>
        </p:nvCxnSpPr>
        <p:spPr bwMode="auto">
          <a:xfrm rot="5400000">
            <a:off x="1822263" y="2413334"/>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5" name="Straight Arrow Connector 124"/>
          <p:cNvCxnSpPr>
            <a:stCxn id="116" idx="3"/>
            <a:endCxn id="118" idx="0"/>
          </p:cNvCxnSpPr>
          <p:nvPr/>
        </p:nvCxnSpPr>
        <p:spPr bwMode="auto">
          <a:xfrm rot="5400000">
            <a:off x="1524001" y="313723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6" name="Straight Arrow Connector 125"/>
          <p:cNvCxnSpPr>
            <a:stCxn id="116" idx="5"/>
            <a:endCxn id="117" idx="0"/>
          </p:cNvCxnSpPr>
          <p:nvPr/>
        </p:nvCxnSpPr>
        <p:spPr bwMode="auto">
          <a:xfrm rot="16200000" flipH="1">
            <a:off x="1784163" y="313723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7" name="Straight Arrow Connector 126"/>
          <p:cNvCxnSpPr>
            <a:stCxn id="108" idx="3"/>
            <a:endCxn id="114" idx="0"/>
          </p:cNvCxnSpPr>
          <p:nvPr/>
        </p:nvCxnSpPr>
        <p:spPr bwMode="auto">
          <a:xfrm rot="5400000">
            <a:off x="2209801" y="3137234"/>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44" name="TextBox 143"/>
          <p:cNvSpPr txBox="1"/>
          <p:nvPr/>
        </p:nvSpPr>
        <p:spPr>
          <a:xfrm>
            <a:off x="1372755" y="1066800"/>
            <a:ext cx="1408743" cy="276999"/>
          </a:xfrm>
          <a:prstGeom prst="rect">
            <a:avLst/>
          </a:prstGeom>
          <a:noFill/>
        </p:spPr>
        <p:txBody>
          <a:bodyPr wrap="square" rtlCol="0">
            <a:spAutoFit/>
          </a:bodyPr>
          <a:lstStyle/>
          <a:p>
            <a:pPr algn="l"/>
            <a:r>
              <a:rPr lang="en-US" sz="1200" b="1" dirty="0">
                <a:solidFill>
                  <a:srgbClr val="FF0000"/>
                </a:solidFill>
                <a:latin typeface="Arial"/>
              </a:rPr>
              <a:t>Push(11)</a:t>
            </a:r>
            <a:endParaRPr lang="en-US" sz="1200" dirty="0"/>
          </a:p>
        </p:txBody>
      </p:sp>
      <p:sp>
        <p:nvSpPr>
          <p:cNvPr id="145" name="TextBox 144"/>
          <p:cNvSpPr txBox="1"/>
          <p:nvPr/>
        </p:nvSpPr>
        <p:spPr>
          <a:xfrm>
            <a:off x="1554886" y="4072685"/>
            <a:ext cx="1408743" cy="276999"/>
          </a:xfrm>
          <a:prstGeom prst="rect">
            <a:avLst/>
          </a:prstGeom>
          <a:noFill/>
        </p:spPr>
        <p:txBody>
          <a:bodyPr wrap="square" rtlCol="0">
            <a:spAutoFit/>
          </a:bodyPr>
          <a:lstStyle/>
          <a:p>
            <a:pPr algn="l"/>
            <a:r>
              <a:rPr lang="en-US" sz="1200" b="1" dirty="0">
                <a:solidFill>
                  <a:srgbClr val="FF0000"/>
                </a:solidFill>
                <a:latin typeface="Arial"/>
              </a:rPr>
              <a:t>Pop()</a:t>
            </a:r>
            <a:endParaRPr lang="en-US" sz="1200" dirty="0"/>
          </a:p>
        </p:txBody>
      </p:sp>
      <p:cxnSp>
        <p:nvCxnSpPr>
          <p:cNvPr id="147" name="Straight Connector 146"/>
          <p:cNvCxnSpPr/>
          <p:nvPr/>
        </p:nvCxnSpPr>
        <p:spPr bwMode="auto">
          <a:xfrm>
            <a:off x="4475793" y="1231288"/>
            <a:ext cx="0" cy="2743200"/>
          </a:xfrm>
          <a:prstGeom prst="line">
            <a:avLst/>
          </a:prstGeom>
          <a:noFill/>
          <a:ln w="9525" cap="flat" cmpd="sng" algn="ctr">
            <a:solidFill>
              <a:schemeClr val="tx1"/>
            </a:solidFill>
            <a:prstDash val="solid"/>
            <a:round/>
            <a:headEnd type="none" w="med" len="med"/>
            <a:tailEnd type="none" w="med" len="med"/>
          </a:ln>
          <a:effectLst/>
        </p:spPr>
      </p:cxnSp>
      <p:cxnSp>
        <p:nvCxnSpPr>
          <p:cNvPr id="148" name="Straight Connector 147"/>
          <p:cNvCxnSpPr/>
          <p:nvPr/>
        </p:nvCxnSpPr>
        <p:spPr bwMode="auto">
          <a:xfrm>
            <a:off x="4475793" y="4072685"/>
            <a:ext cx="0" cy="2743200"/>
          </a:xfrm>
          <a:prstGeom prst="line">
            <a:avLst/>
          </a:prstGeom>
          <a:noFill/>
          <a:ln w="9525" cap="flat" cmpd="sng" algn="ctr">
            <a:solidFill>
              <a:schemeClr val="tx1"/>
            </a:solidFill>
            <a:prstDash val="solid"/>
            <a:round/>
            <a:headEnd type="none" w="med" len="med"/>
            <a:tailEnd type="none" w="med" len="med"/>
          </a:ln>
          <a:effectLst/>
        </p:spPr>
      </p:cxnSp>
      <p:sp>
        <p:nvSpPr>
          <p:cNvPr id="149" name="Oval 148"/>
          <p:cNvSpPr/>
          <p:nvPr/>
        </p:nvSpPr>
        <p:spPr bwMode="auto">
          <a:xfrm>
            <a:off x="6312764" y="45304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a:t>
            </a:r>
          </a:p>
        </p:txBody>
      </p:sp>
      <p:sp>
        <p:nvSpPr>
          <p:cNvPr id="150" name="Oval 149"/>
          <p:cNvSpPr/>
          <p:nvPr/>
        </p:nvSpPr>
        <p:spPr bwMode="auto">
          <a:xfrm>
            <a:off x="6922364" y="50638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8</a:t>
            </a:r>
          </a:p>
        </p:txBody>
      </p:sp>
      <p:sp>
        <p:nvSpPr>
          <p:cNvPr id="151" name="Oval 150"/>
          <p:cNvSpPr/>
          <p:nvPr/>
        </p:nvSpPr>
        <p:spPr bwMode="auto">
          <a:xfrm>
            <a:off x="5931764" y="57496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152" name="Oval 151"/>
          <p:cNvSpPr/>
          <p:nvPr/>
        </p:nvSpPr>
        <p:spPr bwMode="auto">
          <a:xfrm>
            <a:off x="6617564" y="57496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26</a:t>
            </a:r>
          </a:p>
        </p:txBody>
      </p:sp>
      <p:sp>
        <p:nvSpPr>
          <p:cNvPr id="153" name="Oval 152"/>
          <p:cNvSpPr/>
          <p:nvPr/>
        </p:nvSpPr>
        <p:spPr bwMode="auto">
          <a:xfrm>
            <a:off x="7303364" y="57496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a:t>
            </a:r>
          </a:p>
        </p:txBody>
      </p:sp>
      <p:sp>
        <p:nvSpPr>
          <p:cNvPr id="157" name="Oval 156"/>
          <p:cNvSpPr/>
          <p:nvPr/>
        </p:nvSpPr>
        <p:spPr bwMode="auto">
          <a:xfrm>
            <a:off x="5779364" y="63592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36</a:t>
            </a:r>
          </a:p>
        </p:txBody>
      </p:sp>
      <p:sp>
        <p:nvSpPr>
          <p:cNvPr id="158" name="Oval 157"/>
          <p:cNvSpPr/>
          <p:nvPr/>
        </p:nvSpPr>
        <p:spPr bwMode="auto">
          <a:xfrm>
            <a:off x="5703164" y="50638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lang="en-US" sz="1800" dirty="0">
                <a:solidFill>
                  <a:schemeClr val="tx1"/>
                </a:solidFill>
              </a:rPr>
              <a:t>17</a:t>
            </a:r>
            <a:endParaRPr kumimoji="0" lang="en-US" sz="1800" b="0" i="0" u="none" strike="noStrike" cap="none" normalizeH="0" baseline="0" dirty="0">
              <a:ln>
                <a:noFill/>
              </a:ln>
              <a:solidFill>
                <a:schemeClr val="tx1"/>
              </a:solidFill>
              <a:effectLst/>
              <a:latin typeface="Arial" charset="0"/>
            </a:endParaRPr>
          </a:p>
        </p:txBody>
      </p:sp>
      <p:sp>
        <p:nvSpPr>
          <p:cNvPr id="159" name="Oval 158"/>
          <p:cNvSpPr/>
          <p:nvPr/>
        </p:nvSpPr>
        <p:spPr bwMode="auto">
          <a:xfrm>
            <a:off x="5245964" y="57496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sp>
        <p:nvSpPr>
          <p:cNvPr id="160" name="Oval 159"/>
          <p:cNvSpPr/>
          <p:nvPr/>
        </p:nvSpPr>
        <p:spPr bwMode="auto">
          <a:xfrm>
            <a:off x="5398364" y="63592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39</a:t>
            </a:r>
          </a:p>
        </p:txBody>
      </p:sp>
      <p:sp>
        <p:nvSpPr>
          <p:cNvPr id="161" name="Oval 160"/>
          <p:cNvSpPr/>
          <p:nvPr/>
        </p:nvSpPr>
        <p:spPr bwMode="auto">
          <a:xfrm>
            <a:off x="5093564" y="63592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cxnSp>
        <p:nvCxnSpPr>
          <p:cNvPr id="162" name="Straight Arrow Connector 161"/>
          <p:cNvCxnSpPr>
            <a:stCxn id="149" idx="5"/>
            <a:endCxn id="150" idx="1"/>
          </p:cNvCxnSpPr>
          <p:nvPr/>
        </p:nvCxnSpPr>
        <p:spPr bwMode="auto">
          <a:xfrm rot="16200000" flipH="1">
            <a:off x="6611027" y="4752470"/>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3" name="Straight Arrow Connector 162"/>
          <p:cNvCxnSpPr>
            <a:stCxn id="149" idx="3"/>
            <a:endCxn id="158" idx="7"/>
          </p:cNvCxnSpPr>
          <p:nvPr/>
        </p:nvCxnSpPr>
        <p:spPr bwMode="auto">
          <a:xfrm rot="5400000">
            <a:off x="6001427" y="4752470"/>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4" name="Straight Arrow Connector 163"/>
          <p:cNvCxnSpPr>
            <a:endCxn id="153" idx="1"/>
          </p:cNvCxnSpPr>
          <p:nvPr/>
        </p:nvCxnSpPr>
        <p:spPr bwMode="auto">
          <a:xfrm rot="16200000" flipH="1">
            <a:off x="7036664" y="5482906"/>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5" name="Straight Arrow Connector 164"/>
          <p:cNvCxnSpPr>
            <a:stCxn id="150" idx="3"/>
            <a:endCxn id="152" idx="0"/>
          </p:cNvCxnSpPr>
          <p:nvPr/>
        </p:nvCxnSpPr>
        <p:spPr bwMode="auto">
          <a:xfrm rot="5400000">
            <a:off x="6655665" y="5438270"/>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6" name="Straight Arrow Connector 165"/>
          <p:cNvCxnSpPr>
            <a:stCxn id="158" idx="5"/>
            <a:endCxn id="151" idx="0"/>
          </p:cNvCxnSpPr>
          <p:nvPr/>
        </p:nvCxnSpPr>
        <p:spPr bwMode="auto">
          <a:xfrm rot="16200000" flipH="1">
            <a:off x="5810927" y="5476369"/>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7" name="Straight Arrow Connector 166"/>
          <p:cNvCxnSpPr>
            <a:stCxn id="158" idx="3"/>
            <a:endCxn id="159" idx="7"/>
          </p:cNvCxnSpPr>
          <p:nvPr/>
        </p:nvCxnSpPr>
        <p:spPr bwMode="auto">
          <a:xfrm rot="5400000">
            <a:off x="5391827" y="5438270"/>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8" name="Straight Arrow Connector 167"/>
          <p:cNvCxnSpPr>
            <a:stCxn id="159" idx="3"/>
            <a:endCxn id="161" idx="0"/>
          </p:cNvCxnSpPr>
          <p:nvPr/>
        </p:nvCxnSpPr>
        <p:spPr bwMode="auto">
          <a:xfrm rot="5400000">
            <a:off x="5093565" y="6162170"/>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9" name="Straight Arrow Connector 168"/>
          <p:cNvCxnSpPr>
            <a:stCxn id="159" idx="5"/>
            <a:endCxn id="160" idx="0"/>
          </p:cNvCxnSpPr>
          <p:nvPr/>
        </p:nvCxnSpPr>
        <p:spPr bwMode="auto">
          <a:xfrm rot="16200000" flipH="1">
            <a:off x="5353727" y="616216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0" name="Straight Arrow Connector 169"/>
          <p:cNvCxnSpPr>
            <a:stCxn id="151" idx="3"/>
            <a:endCxn id="157" idx="0"/>
          </p:cNvCxnSpPr>
          <p:nvPr/>
        </p:nvCxnSpPr>
        <p:spPr bwMode="auto">
          <a:xfrm rot="5400000">
            <a:off x="5779365" y="6162170"/>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85" name="TextBox 184"/>
          <p:cNvSpPr txBox="1"/>
          <p:nvPr/>
        </p:nvSpPr>
        <p:spPr>
          <a:xfrm>
            <a:off x="5124450" y="4091735"/>
            <a:ext cx="1408743" cy="276999"/>
          </a:xfrm>
          <a:prstGeom prst="rect">
            <a:avLst/>
          </a:prstGeom>
          <a:noFill/>
        </p:spPr>
        <p:txBody>
          <a:bodyPr wrap="square" rtlCol="0">
            <a:spAutoFit/>
          </a:bodyPr>
          <a:lstStyle/>
          <a:p>
            <a:pPr algn="l"/>
            <a:r>
              <a:rPr lang="en-US" sz="1200" b="1" dirty="0">
                <a:solidFill>
                  <a:srgbClr val="FF0000"/>
                </a:solidFill>
                <a:latin typeface="Arial"/>
              </a:rPr>
              <a:t>Pop()</a:t>
            </a:r>
            <a:endParaRPr lang="en-US" sz="1200" dirty="0"/>
          </a:p>
        </p:txBody>
      </p:sp>
      <p:sp>
        <p:nvSpPr>
          <p:cNvPr id="217" name="Oval 216"/>
          <p:cNvSpPr/>
          <p:nvPr/>
        </p:nvSpPr>
        <p:spPr bwMode="auto">
          <a:xfrm>
            <a:off x="6359432" y="15083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218" name="Oval 217"/>
          <p:cNvSpPr/>
          <p:nvPr/>
        </p:nvSpPr>
        <p:spPr bwMode="auto">
          <a:xfrm>
            <a:off x="6969032" y="20417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21</a:t>
            </a:r>
          </a:p>
        </p:txBody>
      </p:sp>
      <p:sp>
        <p:nvSpPr>
          <p:cNvPr id="219" name="Oval 218"/>
          <p:cNvSpPr/>
          <p:nvPr/>
        </p:nvSpPr>
        <p:spPr bwMode="auto">
          <a:xfrm>
            <a:off x="5978432" y="27275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220" name="Oval 219"/>
          <p:cNvSpPr/>
          <p:nvPr/>
        </p:nvSpPr>
        <p:spPr bwMode="auto">
          <a:xfrm>
            <a:off x="6664232" y="27275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26</a:t>
            </a:r>
          </a:p>
        </p:txBody>
      </p:sp>
      <p:sp>
        <p:nvSpPr>
          <p:cNvPr id="221" name="Oval 220"/>
          <p:cNvSpPr/>
          <p:nvPr/>
        </p:nvSpPr>
        <p:spPr bwMode="auto">
          <a:xfrm>
            <a:off x="7350032" y="27275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24</a:t>
            </a:r>
          </a:p>
        </p:txBody>
      </p:sp>
      <p:sp>
        <p:nvSpPr>
          <p:cNvPr id="222" name="Oval 221"/>
          <p:cNvSpPr/>
          <p:nvPr/>
        </p:nvSpPr>
        <p:spPr bwMode="auto">
          <a:xfrm>
            <a:off x="6816632" y="33371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tx1"/>
                </a:solidFill>
              </a:rPr>
              <a:t>50</a:t>
            </a:r>
          </a:p>
        </p:txBody>
      </p:sp>
      <p:sp>
        <p:nvSpPr>
          <p:cNvPr id="223" name="Oval 222"/>
          <p:cNvSpPr/>
          <p:nvPr/>
        </p:nvSpPr>
        <p:spPr bwMode="auto">
          <a:xfrm>
            <a:off x="6511832" y="33371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29</a:t>
            </a:r>
          </a:p>
        </p:txBody>
      </p:sp>
      <p:sp>
        <p:nvSpPr>
          <p:cNvPr id="224" name="Oval 223"/>
          <p:cNvSpPr/>
          <p:nvPr/>
        </p:nvSpPr>
        <p:spPr bwMode="auto">
          <a:xfrm>
            <a:off x="6130832" y="33371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43</a:t>
            </a:r>
          </a:p>
        </p:txBody>
      </p:sp>
      <p:sp>
        <p:nvSpPr>
          <p:cNvPr id="225" name="Oval 224"/>
          <p:cNvSpPr/>
          <p:nvPr/>
        </p:nvSpPr>
        <p:spPr bwMode="auto">
          <a:xfrm>
            <a:off x="5826032" y="33371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36</a:t>
            </a:r>
          </a:p>
        </p:txBody>
      </p:sp>
      <p:sp>
        <p:nvSpPr>
          <p:cNvPr id="226" name="Oval 225"/>
          <p:cNvSpPr/>
          <p:nvPr/>
        </p:nvSpPr>
        <p:spPr bwMode="auto">
          <a:xfrm>
            <a:off x="5749832" y="20417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227" name="Oval 226"/>
          <p:cNvSpPr/>
          <p:nvPr/>
        </p:nvSpPr>
        <p:spPr bwMode="auto">
          <a:xfrm>
            <a:off x="5292632" y="27275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sp>
        <p:nvSpPr>
          <p:cNvPr id="228" name="Oval 227"/>
          <p:cNvSpPr/>
          <p:nvPr/>
        </p:nvSpPr>
        <p:spPr bwMode="auto">
          <a:xfrm>
            <a:off x="5445032" y="33371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39</a:t>
            </a:r>
          </a:p>
        </p:txBody>
      </p:sp>
      <p:sp>
        <p:nvSpPr>
          <p:cNvPr id="229" name="Oval 228"/>
          <p:cNvSpPr/>
          <p:nvPr/>
        </p:nvSpPr>
        <p:spPr bwMode="auto">
          <a:xfrm>
            <a:off x="5140232" y="333711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cxnSp>
        <p:nvCxnSpPr>
          <p:cNvPr id="230" name="Straight Arrow Connector 229"/>
          <p:cNvCxnSpPr>
            <a:stCxn id="217" idx="5"/>
            <a:endCxn id="218" idx="1"/>
          </p:cNvCxnSpPr>
          <p:nvPr/>
        </p:nvCxnSpPr>
        <p:spPr bwMode="auto">
          <a:xfrm rot="16200000" flipH="1">
            <a:off x="6657695" y="173037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1" name="Straight Arrow Connector 230"/>
          <p:cNvCxnSpPr>
            <a:stCxn id="217" idx="3"/>
            <a:endCxn id="226" idx="7"/>
          </p:cNvCxnSpPr>
          <p:nvPr/>
        </p:nvCxnSpPr>
        <p:spPr bwMode="auto">
          <a:xfrm rot="5400000">
            <a:off x="6048095" y="173037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2" name="Straight Arrow Connector 231"/>
          <p:cNvCxnSpPr>
            <a:endCxn id="221" idx="1"/>
          </p:cNvCxnSpPr>
          <p:nvPr/>
        </p:nvCxnSpPr>
        <p:spPr bwMode="auto">
          <a:xfrm rot="16200000" flipH="1">
            <a:off x="7083332" y="246080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3" name="Straight Arrow Connector 232"/>
          <p:cNvCxnSpPr>
            <a:stCxn id="218" idx="3"/>
            <a:endCxn id="220" idx="0"/>
          </p:cNvCxnSpPr>
          <p:nvPr/>
        </p:nvCxnSpPr>
        <p:spPr bwMode="auto">
          <a:xfrm rot="5400000">
            <a:off x="6702333" y="241617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4" name="Straight Arrow Connector 233"/>
          <p:cNvCxnSpPr>
            <a:stCxn id="226" idx="5"/>
            <a:endCxn id="219" idx="0"/>
          </p:cNvCxnSpPr>
          <p:nvPr/>
        </p:nvCxnSpPr>
        <p:spPr bwMode="auto">
          <a:xfrm rot="16200000" flipH="1">
            <a:off x="5857595" y="2454272"/>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5" name="Straight Arrow Connector 234"/>
          <p:cNvCxnSpPr>
            <a:stCxn id="226" idx="3"/>
            <a:endCxn id="227" idx="7"/>
          </p:cNvCxnSpPr>
          <p:nvPr/>
        </p:nvCxnSpPr>
        <p:spPr bwMode="auto">
          <a:xfrm rot="5400000">
            <a:off x="5438495" y="2416173"/>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6" name="Straight Arrow Connector 235"/>
          <p:cNvCxnSpPr>
            <a:stCxn id="227" idx="3"/>
            <a:endCxn id="229" idx="0"/>
          </p:cNvCxnSpPr>
          <p:nvPr/>
        </p:nvCxnSpPr>
        <p:spPr bwMode="auto">
          <a:xfrm rot="5400000">
            <a:off x="5140233" y="314007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7" name="Straight Arrow Connector 236"/>
          <p:cNvCxnSpPr>
            <a:stCxn id="227" idx="5"/>
            <a:endCxn id="228" idx="0"/>
          </p:cNvCxnSpPr>
          <p:nvPr/>
        </p:nvCxnSpPr>
        <p:spPr bwMode="auto">
          <a:xfrm rot="16200000" flipH="1">
            <a:off x="5400395" y="314007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8" name="Straight Arrow Connector 237"/>
          <p:cNvCxnSpPr>
            <a:stCxn id="219" idx="3"/>
            <a:endCxn id="225" idx="0"/>
          </p:cNvCxnSpPr>
          <p:nvPr/>
        </p:nvCxnSpPr>
        <p:spPr bwMode="auto">
          <a:xfrm rot="5400000">
            <a:off x="5826033" y="314007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39" name="Straight Arrow Connector 238"/>
          <p:cNvCxnSpPr>
            <a:stCxn id="219" idx="5"/>
            <a:endCxn id="224" idx="0"/>
          </p:cNvCxnSpPr>
          <p:nvPr/>
        </p:nvCxnSpPr>
        <p:spPr bwMode="auto">
          <a:xfrm rot="16200000" flipH="1">
            <a:off x="6086195" y="314007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0" name="Straight Arrow Connector 239"/>
          <p:cNvCxnSpPr>
            <a:stCxn id="220" idx="3"/>
            <a:endCxn id="223" idx="0"/>
          </p:cNvCxnSpPr>
          <p:nvPr/>
        </p:nvCxnSpPr>
        <p:spPr bwMode="auto">
          <a:xfrm rot="5400000">
            <a:off x="6511833" y="314007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1" name="Straight Arrow Connector 240"/>
          <p:cNvCxnSpPr>
            <a:stCxn id="220" idx="5"/>
            <a:endCxn id="222" idx="0"/>
          </p:cNvCxnSpPr>
          <p:nvPr/>
        </p:nvCxnSpPr>
        <p:spPr bwMode="auto">
          <a:xfrm rot="16200000" flipH="1">
            <a:off x="6771995" y="314007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54" name="TextBox 253"/>
          <p:cNvSpPr txBox="1"/>
          <p:nvPr/>
        </p:nvSpPr>
        <p:spPr>
          <a:xfrm>
            <a:off x="4611057" y="1066800"/>
            <a:ext cx="1408743" cy="276999"/>
          </a:xfrm>
          <a:prstGeom prst="rect">
            <a:avLst/>
          </a:prstGeom>
          <a:noFill/>
        </p:spPr>
        <p:txBody>
          <a:bodyPr wrap="square" rtlCol="0">
            <a:spAutoFit/>
          </a:bodyPr>
          <a:lstStyle/>
          <a:p>
            <a:pPr algn="l"/>
            <a:r>
              <a:rPr lang="en-US" sz="1200" b="1" dirty="0">
                <a:solidFill>
                  <a:srgbClr val="FF0000"/>
                </a:solidFill>
                <a:latin typeface="Arial"/>
              </a:rPr>
              <a:t>Push(23)</a:t>
            </a:r>
            <a:endParaRPr lang="en-US" sz="1200" dirty="0"/>
          </a:p>
        </p:txBody>
      </p:sp>
    </p:spTree>
    <p:extLst>
      <p:ext uri="{BB962C8B-B14F-4D97-AF65-F5344CB8AC3E}">
        <p14:creationId xmlns:p14="http://schemas.microsoft.com/office/powerpoint/2010/main" val="9631699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p:txBody>
          <a:bodyPr/>
          <a:lstStyle/>
          <a:p>
            <a:r>
              <a:rPr lang="en-US" dirty="0"/>
              <a:t>Using a Heap to Sort</a:t>
            </a:r>
          </a:p>
        </p:txBody>
      </p:sp>
      <p:sp>
        <p:nvSpPr>
          <p:cNvPr id="71" name="Content Placeholder 70"/>
          <p:cNvSpPr>
            <a:spLocks noGrp="1"/>
          </p:cNvSpPr>
          <p:nvPr>
            <p:ph idx="1"/>
          </p:nvPr>
        </p:nvSpPr>
        <p:spPr>
          <a:xfrm>
            <a:off x="304800" y="1276744"/>
            <a:ext cx="8482154" cy="2120444"/>
          </a:xfrm>
        </p:spPr>
        <p:txBody>
          <a:bodyPr/>
          <a:lstStyle/>
          <a:p>
            <a:r>
              <a:rPr lang="en-US" sz="1800" dirty="0"/>
              <a:t>If we could make a valid heap out of an </a:t>
            </a:r>
            <a:r>
              <a:rPr lang="en-US" sz="1800" b="1" dirty="0">
                <a:solidFill>
                  <a:srgbClr val="0070C0"/>
                </a:solidFill>
              </a:rPr>
              <a:t>arbitrary array</a:t>
            </a:r>
            <a:r>
              <a:rPr lang="en-US" sz="1800" dirty="0"/>
              <a:t>, could we use that heap to </a:t>
            </a:r>
            <a:r>
              <a:rPr lang="en-US" sz="1800" b="1" i="1" dirty="0"/>
              <a:t>sort</a:t>
            </a:r>
            <a:r>
              <a:rPr lang="en-US" sz="1800" dirty="0"/>
              <a:t> our data?</a:t>
            </a:r>
          </a:p>
          <a:p>
            <a:r>
              <a:rPr lang="en-US" sz="1800" dirty="0"/>
              <a:t>Sure, just call top() and pop() </a:t>
            </a:r>
            <a:r>
              <a:rPr lang="en-US" sz="1800" b="1" i="1" dirty="0"/>
              <a:t>n</a:t>
            </a:r>
            <a:r>
              <a:rPr lang="en-US" sz="1800" dirty="0"/>
              <a:t> times to get data in sorted order</a:t>
            </a:r>
          </a:p>
          <a:p>
            <a:r>
              <a:rPr lang="en-US" sz="1800" dirty="0"/>
              <a:t>How long would that take?</a:t>
            </a:r>
          </a:p>
          <a:p>
            <a:pPr lvl="1"/>
            <a:r>
              <a:rPr lang="en-US" sz="1600" b="1" dirty="0"/>
              <a:t>n</a:t>
            </a:r>
            <a:r>
              <a:rPr lang="en-US" sz="1600" dirty="0"/>
              <a:t> calls to:   </a:t>
            </a:r>
            <a:r>
              <a:rPr lang="en-US" sz="1600" dirty="0">
                <a:solidFill>
                  <a:srgbClr val="00B050"/>
                </a:solidFill>
              </a:rPr>
              <a:t>top()=</a:t>
            </a:r>
            <a:r>
              <a:rPr lang="el-GR" sz="1600" dirty="0">
                <a:solidFill>
                  <a:srgbClr val="00B050"/>
                </a:solidFill>
              </a:rPr>
              <a:t>Θ</a:t>
            </a:r>
            <a:r>
              <a:rPr lang="en-US" sz="1600" dirty="0">
                <a:solidFill>
                  <a:srgbClr val="00B050"/>
                </a:solidFill>
              </a:rPr>
              <a:t>(1) </a:t>
            </a:r>
            <a:r>
              <a:rPr lang="en-US" sz="1600" dirty="0"/>
              <a:t>and </a:t>
            </a:r>
            <a:r>
              <a:rPr lang="en-US" sz="1600" dirty="0">
                <a:solidFill>
                  <a:srgbClr val="FF00FF"/>
                </a:solidFill>
              </a:rPr>
              <a:t>pop()=</a:t>
            </a:r>
            <a:r>
              <a:rPr lang="el-GR" sz="1600" dirty="0">
                <a:solidFill>
                  <a:srgbClr val="FF00FF"/>
                </a:solidFill>
              </a:rPr>
              <a:t> Θ</a:t>
            </a:r>
            <a:r>
              <a:rPr lang="en-US" sz="1600" dirty="0">
                <a:solidFill>
                  <a:srgbClr val="FF00FF"/>
                </a:solidFill>
              </a:rPr>
              <a:t>(log n)</a:t>
            </a:r>
          </a:p>
          <a:p>
            <a:pPr lvl="1"/>
            <a:r>
              <a:rPr lang="en-US" sz="1600" dirty="0"/>
              <a:t>Thus total time = </a:t>
            </a:r>
            <a:r>
              <a:rPr lang="el-GR" sz="1600" b="1" dirty="0"/>
              <a:t>Θ</a:t>
            </a:r>
            <a:r>
              <a:rPr lang="en-US" sz="1600" b="1" dirty="0"/>
              <a:t>(n * log n)</a:t>
            </a:r>
          </a:p>
          <a:p>
            <a:r>
              <a:rPr lang="en-US" sz="1800" dirty="0"/>
              <a:t>But how long does it take to convert the </a:t>
            </a:r>
            <a:r>
              <a:rPr lang="en-US" sz="1800" dirty="0">
                <a:solidFill>
                  <a:srgbClr val="0070C0"/>
                </a:solidFill>
              </a:rPr>
              <a:t>array</a:t>
            </a:r>
            <a:br>
              <a:rPr lang="en-US" sz="1800" dirty="0"/>
            </a:br>
            <a:r>
              <a:rPr lang="en-US" sz="1800" dirty="0"/>
              <a:t>to a </a:t>
            </a:r>
            <a:r>
              <a:rPr lang="en-US" sz="1800" dirty="0">
                <a:solidFill>
                  <a:srgbClr val="7030A0"/>
                </a:solidFill>
              </a:rPr>
              <a:t>valid heap</a:t>
            </a:r>
            <a:r>
              <a:rPr lang="en-US" sz="1800" dirty="0"/>
              <a:t>?</a:t>
            </a:r>
          </a:p>
        </p:txBody>
      </p:sp>
      <p:sp>
        <p:nvSpPr>
          <p:cNvPr id="46" name="Rectangle 14"/>
          <p:cNvSpPr>
            <a:spLocks noChangeArrowheads="1"/>
          </p:cNvSpPr>
          <p:nvPr/>
        </p:nvSpPr>
        <p:spPr bwMode="auto">
          <a:xfrm>
            <a:off x="6624100" y="3235624"/>
            <a:ext cx="1371600" cy="228600"/>
          </a:xfrm>
          <a:prstGeom prst="rect">
            <a:avLst/>
          </a:prstGeom>
          <a:noFill/>
          <a:ln w="9525">
            <a:noFill/>
            <a:miter lim="800000"/>
            <a:headEnd/>
            <a:tailEnd/>
          </a:ln>
        </p:spPr>
        <p:txBody>
          <a:bodyPr wrap="none" anchor="ctr"/>
          <a:lstStyle/>
          <a:p>
            <a:pPr algn="ctr"/>
            <a:r>
              <a:rPr lang="en-US" sz="1200" b="1" dirty="0">
                <a:solidFill>
                  <a:srgbClr val="7030A0"/>
                </a:solidFill>
              </a:rPr>
              <a:t>Array Converted to Valid Heap</a:t>
            </a:r>
          </a:p>
        </p:txBody>
      </p:sp>
      <p:sp>
        <p:nvSpPr>
          <p:cNvPr id="90" name="Oval 89"/>
          <p:cNvSpPr/>
          <p:nvPr/>
        </p:nvSpPr>
        <p:spPr bwMode="auto">
          <a:xfrm>
            <a:off x="7467600" y="35052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91" name="Oval 90"/>
          <p:cNvSpPr/>
          <p:nvPr/>
        </p:nvSpPr>
        <p:spPr bwMode="auto">
          <a:xfrm>
            <a:off x="8077200" y="4038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92" name="Oval 91"/>
          <p:cNvSpPr/>
          <p:nvPr/>
        </p:nvSpPr>
        <p:spPr bwMode="auto">
          <a:xfrm>
            <a:off x="7086600" y="4724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93" name="Oval 92"/>
          <p:cNvSpPr/>
          <p:nvPr/>
        </p:nvSpPr>
        <p:spPr bwMode="auto">
          <a:xfrm>
            <a:off x="7772400" y="4724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94" name="Oval 93"/>
          <p:cNvSpPr/>
          <p:nvPr/>
        </p:nvSpPr>
        <p:spPr bwMode="auto">
          <a:xfrm>
            <a:off x="8458200" y="4724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95" name="Oval 94"/>
          <p:cNvSpPr/>
          <p:nvPr/>
        </p:nvSpPr>
        <p:spPr bwMode="auto">
          <a:xfrm>
            <a:off x="6858000" y="4038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96" name="Oval 95"/>
          <p:cNvSpPr/>
          <p:nvPr/>
        </p:nvSpPr>
        <p:spPr bwMode="auto">
          <a:xfrm>
            <a:off x="6400800" y="4724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97" name="Oval 96"/>
          <p:cNvSpPr/>
          <p:nvPr/>
        </p:nvSpPr>
        <p:spPr bwMode="auto">
          <a:xfrm>
            <a:off x="6248400" y="5334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98" name="Straight Arrow Connector 97"/>
          <p:cNvCxnSpPr>
            <a:stCxn id="90" idx="5"/>
            <a:endCxn id="91" idx="1"/>
          </p:cNvCxnSpPr>
          <p:nvPr/>
        </p:nvCxnSpPr>
        <p:spPr bwMode="auto">
          <a:xfrm rot="16200000" flipH="1">
            <a:off x="7765863" y="37272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99" name="Straight Arrow Connector 98"/>
          <p:cNvCxnSpPr>
            <a:stCxn id="90" idx="3"/>
            <a:endCxn id="95" idx="7"/>
          </p:cNvCxnSpPr>
          <p:nvPr/>
        </p:nvCxnSpPr>
        <p:spPr bwMode="auto">
          <a:xfrm rot="5400000">
            <a:off x="7156263" y="37272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0" name="Straight Arrow Connector 99"/>
          <p:cNvCxnSpPr>
            <a:endCxn id="94" idx="1"/>
          </p:cNvCxnSpPr>
          <p:nvPr/>
        </p:nvCxnSpPr>
        <p:spPr bwMode="auto">
          <a:xfrm rot="16200000" flipH="1">
            <a:off x="8191500" y="445769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1" name="Straight Arrow Connector 100"/>
          <p:cNvCxnSpPr>
            <a:stCxn id="91" idx="3"/>
            <a:endCxn id="93" idx="0"/>
          </p:cNvCxnSpPr>
          <p:nvPr/>
        </p:nvCxnSpPr>
        <p:spPr bwMode="auto">
          <a:xfrm rot="5400000">
            <a:off x="7810501" y="441306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2" name="Straight Arrow Connector 101"/>
          <p:cNvCxnSpPr>
            <a:stCxn id="95" idx="5"/>
            <a:endCxn id="92" idx="0"/>
          </p:cNvCxnSpPr>
          <p:nvPr/>
        </p:nvCxnSpPr>
        <p:spPr bwMode="auto">
          <a:xfrm rot="16200000" flipH="1">
            <a:off x="6965763" y="4451162"/>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3" name="Straight Arrow Connector 102"/>
          <p:cNvCxnSpPr>
            <a:stCxn id="95" idx="3"/>
            <a:endCxn id="96" idx="7"/>
          </p:cNvCxnSpPr>
          <p:nvPr/>
        </p:nvCxnSpPr>
        <p:spPr bwMode="auto">
          <a:xfrm rot="5400000">
            <a:off x="6546663" y="4413063"/>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4" name="Straight Arrow Connector 103"/>
          <p:cNvCxnSpPr>
            <a:stCxn id="96" idx="3"/>
            <a:endCxn id="97" idx="0"/>
          </p:cNvCxnSpPr>
          <p:nvPr/>
        </p:nvCxnSpPr>
        <p:spPr bwMode="auto">
          <a:xfrm rot="5400000">
            <a:off x="6248401" y="51369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13" name="Rectangle 14"/>
          <p:cNvSpPr>
            <a:spLocks noChangeArrowheads="1"/>
          </p:cNvSpPr>
          <p:nvPr/>
        </p:nvSpPr>
        <p:spPr bwMode="auto">
          <a:xfrm>
            <a:off x="6931890" y="5327422"/>
            <a:ext cx="1371600" cy="228600"/>
          </a:xfrm>
          <a:prstGeom prst="rect">
            <a:avLst/>
          </a:prstGeom>
          <a:noFill/>
          <a:ln w="9525">
            <a:noFill/>
            <a:miter lim="800000"/>
            <a:headEnd/>
            <a:tailEnd/>
          </a:ln>
        </p:spPr>
        <p:txBody>
          <a:bodyPr wrap="none" anchor="ctr"/>
          <a:lstStyle/>
          <a:p>
            <a:pPr algn="ctr"/>
            <a:r>
              <a:rPr lang="en-US" sz="1200" b="1" dirty="0">
                <a:solidFill>
                  <a:srgbClr val="7030A0"/>
                </a:solidFill>
              </a:rPr>
              <a:t>Valid Heap</a:t>
            </a:r>
          </a:p>
        </p:txBody>
      </p:sp>
      <p:sp>
        <p:nvSpPr>
          <p:cNvPr id="115" name="Rectangle 14"/>
          <p:cNvSpPr>
            <a:spLocks noChangeArrowheads="1"/>
          </p:cNvSpPr>
          <p:nvPr/>
        </p:nvSpPr>
        <p:spPr bwMode="auto">
          <a:xfrm>
            <a:off x="61649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7</a:t>
            </a:r>
          </a:p>
        </p:txBody>
      </p:sp>
      <p:sp>
        <p:nvSpPr>
          <p:cNvPr id="116" name="Rectangle 14"/>
          <p:cNvSpPr>
            <a:spLocks noChangeArrowheads="1"/>
          </p:cNvSpPr>
          <p:nvPr/>
        </p:nvSpPr>
        <p:spPr bwMode="auto">
          <a:xfrm>
            <a:off x="64697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117" name="Rectangle 14"/>
          <p:cNvSpPr>
            <a:spLocks noChangeArrowheads="1"/>
          </p:cNvSpPr>
          <p:nvPr/>
        </p:nvSpPr>
        <p:spPr bwMode="auto">
          <a:xfrm>
            <a:off x="67745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118" name="Rectangle 14"/>
          <p:cNvSpPr>
            <a:spLocks noChangeArrowheads="1"/>
          </p:cNvSpPr>
          <p:nvPr/>
        </p:nvSpPr>
        <p:spPr bwMode="auto">
          <a:xfrm>
            <a:off x="70793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19" name="Rectangle 14"/>
          <p:cNvSpPr>
            <a:spLocks noChangeArrowheads="1"/>
          </p:cNvSpPr>
          <p:nvPr/>
        </p:nvSpPr>
        <p:spPr bwMode="auto">
          <a:xfrm>
            <a:off x="61722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120" name="Rectangle 14"/>
          <p:cNvSpPr>
            <a:spLocks noChangeArrowheads="1"/>
          </p:cNvSpPr>
          <p:nvPr/>
        </p:nvSpPr>
        <p:spPr bwMode="auto">
          <a:xfrm>
            <a:off x="64770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121" name="Rectangle 14"/>
          <p:cNvSpPr>
            <a:spLocks noChangeArrowheads="1"/>
          </p:cNvSpPr>
          <p:nvPr/>
        </p:nvSpPr>
        <p:spPr bwMode="auto">
          <a:xfrm>
            <a:off x="67818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122" name="Rectangle 14"/>
          <p:cNvSpPr>
            <a:spLocks noChangeArrowheads="1"/>
          </p:cNvSpPr>
          <p:nvPr/>
        </p:nvSpPr>
        <p:spPr bwMode="auto">
          <a:xfrm>
            <a:off x="70866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123" name="Rectangle 14"/>
          <p:cNvSpPr>
            <a:spLocks noChangeArrowheads="1"/>
          </p:cNvSpPr>
          <p:nvPr/>
        </p:nvSpPr>
        <p:spPr bwMode="auto">
          <a:xfrm>
            <a:off x="73914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124" name="Rectangle 14"/>
          <p:cNvSpPr>
            <a:spLocks noChangeArrowheads="1"/>
          </p:cNvSpPr>
          <p:nvPr/>
        </p:nvSpPr>
        <p:spPr bwMode="auto">
          <a:xfrm>
            <a:off x="73841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125" name="Rectangle 14"/>
          <p:cNvSpPr>
            <a:spLocks noChangeArrowheads="1"/>
          </p:cNvSpPr>
          <p:nvPr/>
        </p:nvSpPr>
        <p:spPr bwMode="auto">
          <a:xfrm>
            <a:off x="76889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26" name="Rectangle 125"/>
          <p:cNvSpPr>
            <a:spLocks noChangeArrowheads="1"/>
          </p:cNvSpPr>
          <p:nvPr/>
        </p:nvSpPr>
        <p:spPr bwMode="auto">
          <a:xfrm>
            <a:off x="79937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127" name="Rectangle 14"/>
          <p:cNvSpPr>
            <a:spLocks noChangeArrowheads="1"/>
          </p:cNvSpPr>
          <p:nvPr/>
        </p:nvSpPr>
        <p:spPr bwMode="auto">
          <a:xfrm>
            <a:off x="8298586" y="6155929"/>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28" name="Rectangle 14"/>
          <p:cNvSpPr>
            <a:spLocks noChangeArrowheads="1"/>
          </p:cNvSpPr>
          <p:nvPr/>
        </p:nvSpPr>
        <p:spPr bwMode="auto">
          <a:xfrm>
            <a:off x="76962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129" name="Rectangle 14"/>
          <p:cNvSpPr>
            <a:spLocks noChangeArrowheads="1"/>
          </p:cNvSpPr>
          <p:nvPr/>
        </p:nvSpPr>
        <p:spPr bwMode="auto">
          <a:xfrm>
            <a:off x="80010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130" name="Rectangle 14"/>
          <p:cNvSpPr>
            <a:spLocks noChangeArrowheads="1"/>
          </p:cNvSpPr>
          <p:nvPr/>
        </p:nvSpPr>
        <p:spPr bwMode="auto">
          <a:xfrm>
            <a:off x="8305800" y="5943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132" name="Rectangle 14"/>
          <p:cNvSpPr>
            <a:spLocks noChangeArrowheads="1"/>
          </p:cNvSpPr>
          <p:nvPr/>
        </p:nvSpPr>
        <p:spPr bwMode="auto">
          <a:xfrm>
            <a:off x="6597836" y="6536929"/>
            <a:ext cx="1371600" cy="228600"/>
          </a:xfrm>
          <a:prstGeom prst="rect">
            <a:avLst/>
          </a:prstGeom>
          <a:noFill/>
          <a:ln w="9525">
            <a:noFill/>
            <a:miter lim="800000"/>
            <a:headEnd/>
            <a:tailEnd/>
          </a:ln>
        </p:spPr>
        <p:txBody>
          <a:bodyPr wrap="none" anchor="ctr"/>
          <a:lstStyle/>
          <a:p>
            <a:pPr algn="ctr"/>
            <a:r>
              <a:rPr lang="en-US" sz="1200" b="1" dirty="0">
                <a:solidFill>
                  <a:srgbClr val="7030A0"/>
                </a:solidFill>
              </a:rPr>
              <a:t>Array after top/popping the heap n times</a:t>
            </a:r>
          </a:p>
        </p:txBody>
      </p:sp>
      <p:sp>
        <p:nvSpPr>
          <p:cNvPr id="134" name="Rectangle 14"/>
          <p:cNvSpPr>
            <a:spLocks noChangeArrowheads="1"/>
          </p:cNvSpPr>
          <p:nvPr/>
        </p:nvSpPr>
        <p:spPr bwMode="auto">
          <a:xfrm>
            <a:off x="61722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7</a:t>
            </a:r>
          </a:p>
        </p:txBody>
      </p:sp>
      <p:sp>
        <p:nvSpPr>
          <p:cNvPr id="135" name="Rectangle 14"/>
          <p:cNvSpPr>
            <a:spLocks noChangeArrowheads="1"/>
          </p:cNvSpPr>
          <p:nvPr/>
        </p:nvSpPr>
        <p:spPr bwMode="auto">
          <a:xfrm>
            <a:off x="64770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136" name="Rectangle 14"/>
          <p:cNvSpPr>
            <a:spLocks noChangeArrowheads="1"/>
          </p:cNvSpPr>
          <p:nvPr/>
        </p:nvSpPr>
        <p:spPr bwMode="auto">
          <a:xfrm>
            <a:off x="67818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37" name="Rectangle 14"/>
          <p:cNvSpPr>
            <a:spLocks noChangeArrowheads="1"/>
          </p:cNvSpPr>
          <p:nvPr/>
        </p:nvSpPr>
        <p:spPr bwMode="auto">
          <a:xfrm>
            <a:off x="70866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138" name="Rectangle 14"/>
          <p:cNvSpPr>
            <a:spLocks noChangeArrowheads="1"/>
          </p:cNvSpPr>
          <p:nvPr/>
        </p:nvSpPr>
        <p:spPr bwMode="auto">
          <a:xfrm>
            <a:off x="61722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139" name="Rectangle 14"/>
          <p:cNvSpPr>
            <a:spLocks noChangeArrowheads="1"/>
          </p:cNvSpPr>
          <p:nvPr/>
        </p:nvSpPr>
        <p:spPr bwMode="auto">
          <a:xfrm>
            <a:off x="64770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140" name="Rectangle 14"/>
          <p:cNvSpPr>
            <a:spLocks noChangeArrowheads="1"/>
          </p:cNvSpPr>
          <p:nvPr/>
        </p:nvSpPr>
        <p:spPr bwMode="auto">
          <a:xfrm>
            <a:off x="67818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141" name="Rectangle 14"/>
          <p:cNvSpPr>
            <a:spLocks noChangeArrowheads="1"/>
          </p:cNvSpPr>
          <p:nvPr/>
        </p:nvSpPr>
        <p:spPr bwMode="auto">
          <a:xfrm>
            <a:off x="70866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142" name="Rectangle 14"/>
          <p:cNvSpPr>
            <a:spLocks noChangeArrowheads="1"/>
          </p:cNvSpPr>
          <p:nvPr/>
        </p:nvSpPr>
        <p:spPr bwMode="auto">
          <a:xfrm>
            <a:off x="73914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143" name="Rectangle 14"/>
          <p:cNvSpPr>
            <a:spLocks noChangeArrowheads="1"/>
          </p:cNvSpPr>
          <p:nvPr/>
        </p:nvSpPr>
        <p:spPr bwMode="auto">
          <a:xfrm>
            <a:off x="73914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44" name="Rectangle 14"/>
          <p:cNvSpPr>
            <a:spLocks noChangeArrowheads="1"/>
          </p:cNvSpPr>
          <p:nvPr/>
        </p:nvSpPr>
        <p:spPr bwMode="auto">
          <a:xfrm>
            <a:off x="76962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145" name="Rectangle 144"/>
          <p:cNvSpPr>
            <a:spLocks noChangeArrowheads="1"/>
          </p:cNvSpPr>
          <p:nvPr/>
        </p:nvSpPr>
        <p:spPr bwMode="auto">
          <a:xfrm>
            <a:off x="80010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146" name="Rectangle 14"/>
          <p:cNvSpPr>
            <a:spLocks noChangeArrowheads="1"/>
          </p:cNvSpPr>
          <p:nvPr/>
        </p:nvSpPr>
        <p:spPr bwMode="auto">
          <a:xfrm>
            <a:off x="8305800" y="2854624"/>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47" name="Rectangle 14"/>
          <p:cNvSpPr>
            <a:spLocks noChangeArrowheads="1"/>
          </p:cNvSpPr>
          <p:nvPr/>
        </p:nvSpPr>
        <p:spPr bwMode="auto">
          <a:xfrm>
            <a:off x="76962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148" name="Rectangle 14"/>
          <p:cNvSpPr>
            <a:spLocks noChangeArrowheads="1"/>
          </p:cNvSpPr>
          <p:nvPr/>
        </p:nvSpPr>
        <p:spPr bwMode="auto">
          <a:xfrm>
            <a:off x="80010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149" name="Rectangle 14"/>
          <p:cNvSpPr>
            <a:spLocks noChangeArrowheads="1"/>
          </p:cNvSpPr>
          <p:nvPr/>
        </p:nvSpPr>
        <p:spPr bwMode="auto">
          <a:xfrm>
            <a:off x="8305800" y="2625651"/>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85" name="Rectangle 14">
            <a:extLst>
              <a:ext uri="{FF2B5EF4-FFF2-40B4-BE49-F238E27FC236}">
                <a16:creationId xmlns:a16="http://schemas.microsoft.com/office/drawing/2014/main" id="{ECFCBFE1-81EE-4591-90FA-3079113B526D}"/>
              </a:ext>
            </a:extLst>
          </p:cNvPr>
          <p:cNvSpPr>
            <a:spLocks noChangeArrowheads="1"/>
          </p:cNvSpPr>
          <p:nvPr/>
        </p:nvSpPr>
        <p:spPr bwMode="auto">
          <a:xfrm>
            <a:off x="9906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86" name="Rectangle 14">
            <a:extLst>
              <a:ext uri="{FF2B5EF4-FFF2-40B4-BE49-F238E27FC236}">
                <a16:creationId xmlns:a16="http://schemas.microsoft.com/office/drawing/2014/main" id="{BCB4F931-C041-42AA-B853-723D80D25AA1}"/>
              </a:ext>
            </a:extLst>
          </p:cNvPr>
          <p:cNvSpPr>
            <a:spLocks noChangeArrowheads="1"/>
          </p:cNvSpPr>
          <p:nvPr/>
        </p:nvSpPr>
        <p:spPr bwMode="auto">
          <a:xfrm>
            <a:off x="12954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87" name="Rectangle 14">
            <a:extLst>
              <a:ext uri="{FF2B5EF4-FFF2-40B4-BE49-F238E27FC236}">
                <a16:creationId xmlns:a16="http://schemas.microsoft.com/office/drawing/2014/main" id="{DD19D66D-3102-460D-868B-17A88C1FA8DA}"/>
              </a:ext>
            </a:extLst>
          </p:cNvPr>
          <p:cNvSpPr>
            <a:spLocks noChangeArrowheads="1"/>
          </p:cNvSpPr>
          <p:nvPr/>
        </p:nvSpPr>
        <p:spPr bwMode="auto">
          <a:xfrm>
            <a:off x="16002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88" name="Rectangle 14">
            <a:extLst>
              <a:ext uri="{FF2B5EF4-FFF2-40B4-BE49-F238E27FC236}">
                <a16:creationId xmlns:a16="http://schemas.microsoft.com/office/drawing/2014/main" id="{943E3904-C1F8-427C-893A-CEAC429D273A}"/>
              </a:ext>
            </a:extLst>
          </p:cNvPr>
          <p:cNvSpPr>
            <a:spLocks noChangeArrowheads="1"/>
          </p:cNvSpPr>
          <p:nvPr/>
        </p:nvSpPr>
        <p:spPr bwMode="auto">
          <a:xfrm>
            <a:off x="19050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89" name="Rectangle 14">
            <a:extLst>
              <a:ext uri="{FF2B5EF4-FFF2-40B4-BE49-F238E27FC236}">
                <a16:creationId xmlns:a16="http://schemas.microsoft.com/office/drawing/2014/main" id="{B5E718CA-74F7-48BF-BE85-CF85E51AFB88}"/>
              </a:ext>
            </a:extLst>
          </p:cNvPr>
          <p:cNvSpPr>
            <a:spLocks noChangeArrowheads="1"/>
          </p:cNvSpPr>
          <p:nvPr/>
        </p:nvSpPr>
        <p:spPr bwMode="auto">
          <a:xfrm>
            <a:off x="9906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0</a:t>
            </a:r>
          </a:p>
        </p:txBody>
      </p:sp>
      <p:sp>
        <p:nvSpPr>
          <p:cNvPr id="151" name="Rectangle 14">
            <a:extLst>
              <a:ext uri="{FF2B5EF4-FFF2-40B4-BE49-F238E27FC236}">
                <a16:creationId xmlns:a16="http://schemas.microsoft.com/office/drawing/2014/main" id="{E6CEEDE1-3D98-4108-9226-106DC8CDC728}"/>
              </a:ext>
            </a:extLst>
          </p:cNvPr>
          <p:cNvSpPr>
            <a:spLocks noChangeArrowheads="1"/>
          </p:cNvSpPr>
          <p:nvPr/>
        </p:nvSpPr>
        <p:spPr bwMode="auto">
          <a:xfrm>
            <a:off x="12954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1</a:t>
            </a:r>
          </a:p>
        </p:txBody>
      </p:sp>
      <p:sp>
        <p:nvSpPr>
          <p:cNvPr id="152" name="Rectangle 14">
            <a:extLst>
              <a:ext uri="{FF2B5EF4-FFF2-40B4-BE49-F238E27FC236}">
                <a16:creationId xmlns:a16="http://schemas.microsoft.com/office/drawing/2014/main" id="{5167CB65-B1C2-444A-839E-0F70FD576CBE}"/>
              </a:ext>
            </a:extLst>
          </p:cNvPr>
          <p:cNvSpPr>
            <a:spLocks noChangeArrowheads="1"/>
          </p:cNvSpPr>
          <p:nvPr/>
        </p:nvSpPr>
        <p:spPr bwMode="auto">
          <a:xfrm>
            <a:off x="16002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2</a:t>
            </a:r>
          </a:p>
        </p:txBody>
      </p:sp>
      <p:sp>
        <p:nvSpPr>
          <p:cNvPr id="153" name="Rectangle 14">
            <a:extLst>
              <a:ext uri="{FF2B5EF4-FFF2-40B4-BE49-F238E27FC236}">
                <a16:creationId xmlns:a16="http://schemas.microsoft.com/office/drawing/2014/main" id="{7A40203D-D452-438B-A7EC-1CAF0648B2DF}"/>
              </a:ext>
            </a:extLst>
          </p:cNvPr>
          <p:cNvSpPr>
            <a:spLocks noChangeArrowheads="1"/>
          </p:cNvSpPr>
          <p:nvPr/>
        </p:nvSpPr>
        <p:spPr bwMode="auto">
          <a:xfrm>
            <a:off x="19050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3</a:t>
            </a:r>
          </a:p>
        </p:txBody>
      </p:sp>
      <p:sp>
        <p:nvSpPr>
          <p:cNvPr id="154" name="Rectangle 14">
            <a:extLst>
              <a:ext uri="{FF2B5EF4-FFF2-40B4-BE49-F238E27FC236}">
                <a16:creationId xmlns:a16="http://schemas.microsoft.com/office/drawing/2014/main" id="{57827DB7-9C8A-4377-8C75-6802F45260F7}"/>
              </a:ext>
            </a:extLst>
          </p:cNvPr>
          <p:cNvSpPr>
            <a:spLocks noChangeArrowheads="1"/>
          </p:cNvSpPr>
          <p:nvPr/>
        </p:nvSpPr>
        <p:spPr bwMode="auto">
          <a:xfrm>
            <a:off x="22098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4</a:t>
            </a:r>
          </a:p>
        </p:txBody>
      </p:sp>
      <p:sp>
        <p:nvSpPr>
          <p:cNvPr id="155" name="Rectangle 14">
            <a:extLst>
              <a:ext uri="{FF2B5EF4-FFF2-40B4-BE49-F238E27FC236}">
                <a16:creationId xmlns:a16="http://schemas.microsoft.com/office/drawing/2014/main" id="{38C64A77-CF21-4E9E-A4FC-A2F9027FE1FF}"/>
              </a:ext>
            </a:extLst>
          </p:cNvPr>
          <p:cNvSpPr>
            <a:spLocks noChangeArrowheads="1"/>
          </p:cNvSpPr>
          <p:nvPr/>
        </p:nvSpPr>
        <p:spPr bwMode="auto">
          <a:xfrm>
            <a:off x="22098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56" name="Rectangle 14">
            <a:extLst>
              <a:ext uri="{FF2B5EF4-FFF2-40B4-BE49-F238E27FC236}">
                <a16:creationId xmlns:a16="http://schemas.microsoft.com/office/drawing/2014/main" id="{92C41FF5-43CB-4D1B-B72C-89E35D5C754B}"/>
              </a:ext>
            </a:extLst>
          </p:cNvPr>
          <p:cNvSpPr>
            <a:spLocks noChangeArrowheads="1"/>
          </p:cNvSpPr>
          <p:nvPr/>
        </p:nvSpPr>
        <p:spPr bwMode="auto">
          <a:xfrm>
            <a:off x="25146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57" name="Rectangle 156">
            <a:extLst>
              <a:ext uri="{FF2B5EF4-FFF2-40B4-BE49-F238E27FC236}">
                <a16:creationId xmlns:a16="http://schemas.microsoft.com/office/drawing/2014/main" id="{7CDAB118-C893-4B8E-A3EA-F8FE2DEC2889}"/>
              </a:ext>
            </a:extLst>
          </p:cNvPr>
          <p:cNvSpPr>
            <a:spLocks noChangeArrowheads="1"/>
          </p:cNvSpPr>
          <p:nvPr/>
        </p:nvSpPr>
        <p:spPr bwMode="auto">
          <a:xfrm>
            <a:off x="28194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7</a:t>
            </a:r>
          </a:p>
        </p:txBody>
      </p:sp>
      <p:sp>
        <p:nvSpPr>
          <p:cNvPr id="158" name="Rectangle 14">
            <a:extLst>
              <a:ext uri="{FF2B5EF4-FFF2-40B4-BE49-F238E27FC236}">
                <a16:creationId xmlns:a16="http://schemas.microsoft.com/office/drawing/2014/main" id="{49E149A1-61CC-46FD-97CD-852AD76C8284}"/>
              </a:ext>
            </a:extLst>
          </p:cNvPr>
          <p:cNvSpPr>
            <a:spLocks noChangeArrowheads="1"/>
          </p:cNvSpPr>
          <p:nvPr/>
        </p:nvSpPr>
        <p:spPr bwMode="auto">
          <a:xfrm>
            <a:off x="3124200" y="403860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59" name="Rectangle 14">
            <a:extLst>
              <a:ext uri="{FF2B5EF4-FFF2-40B4-BE49-F238E27FC236}">
                <a16:creationId xmlns:a16="http://schemas.microsoft.com/office/drawing/2014/main" id="{2281D7F6-F791-479D-81FA-C437CE803575}"/>
              </a:ext>
            </a:extLst>
          </p:cNvPr>
          <p:cNvSpPr>
            <a:spLocks noChangeArrowheads="1"/>
          </p:cNvSpPr>
          <p:nvPr/>
        </p:nvSpPr>
        <p:spPr bwMode="auto">
          <a:xfrm>
            <a:off x="25146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5</a:t>
            </a:r>
          </a:p>
        </p:txBody>
      </p:sp>
      <p:sp>
        <p:nvSpPr>
          <p:cNvPr id="160" name="Rectangle 14">
            <a:extLst>
              <a:ext uri="{FF2B5EF4-FFF2-40B4-BE49-F238E27FC236}">
                <a16:creationId xmlns:a16="http://schemas.microsoft.com/office/drawing/2014/main" id="{5DCA6569-6581-4E0E-8EF7-0A6E10EAE4AB}"/>
              </a:ext>
            </a:extLst>
          </p:cNvPr>
          <p:cNvSpPr>
            <a:spLocks noChangeArrowheads="1"/>
          </p:cNvSpPr>
          <p:nvPr/>
        </p:nvSpPr>
        <p:spPr bwMode="auto">
          <a:xfrm>
            <a:off x="28194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6</a:t>
            </a:r>
          </a:p>
        </p:txBody>
      </p:sp>
      <p:sp>
        <p:nvSpPr>
          <p:cNvPr id="161" name="Rectangle 14">
            <a:extLst>
              <a:ext uri="{FF2B5EF4-FFF2-40B4-BE49-F238E27FC236}">
                <a16:creationId xmlns:a16="http://schemas.microsoft.com/office/drawing/2014/main" id="{CD3AC5A9-317A-49F1-B796-BD098C91D368}"/>
              </a:ext>
            </a:extLst>
          </p:cNvPr>
          <p:cNvSpPr>
            <a:spLocks noChangeArrowheads="1"/>
          </p:cNvSpPr>
          <p:nvPr/>
        </p:nvSpPr>
        <p:spPr bwMode="auto">
          <a:xfrm>
            <a:off x="3124200" y="3810000"/>
            <a:ext cx="304800" cy="228600"/>
          </a:xfrm>
          <a:prstGeom prst="rect">
            <a:avLst/>
          </a:prstGeom>
          <a:noFill/>
          <a:ln w="9525">
            <a:noFill/>
            <a:miter lim="800000"/>
            <a:headEnd/>
            <a:tailEnd/>
          </a:ln>
        </p:spPr>
        <p:txBody>
          <a:bodyPr wrap="none" anchor="ctr"/>
          <a:lstStyle/>
          <a:p>
            <a:pPr algn="ctr"/>
            <a:r>
              <a:rPr lang="en-US" sz="1200" b="1" dirty="0">
                <a:solidFill>
                  <a:srgbClr val="0070C0"/>
                </a:solidFill>
              </a:rPr>
              <a:t>7</a:t>
            </a:r>
          </a:p>
        </p:txBody>
      </p:sp>
      <p:sp>
        <p:nvSpPr>
          <p:cNvPr id="163" name="Oval 162">
            <a:extLst>
              <a:ext uri="{FF2B5EF4-FFF2-40B4-BE49-F238E27FC236}">
                <a16:creationId xmlns:a16="http://schemas.microsoft.com/office/drawing/2014/main" id="{BDD62F93-481A-46D2-B480-4FE7F2CB2598}"/>
              </a:ext>
            </a:extLst>
          </p:cNvPr>
          <p:cNvSpPr/>
          <p:nvPr/>
        </p:nvSpPr>
        <p:spPr bwMode="auto">
          <a:xfrm>
            <a:off x="2151693" y="475308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164" name="Oval 163">
            <a:extLst>
              <a:ext uri="{FF2B5EF4-FFF2-40B4-BE49-F238E27FC236}">
                <a16:creationId xmlns:a16="http://schemas.microsoft.com/office/drawing/2014/main" id="{8D2B88AF-5A7D-4698-8086-40DFCD61A13C}"/>
              </a:ext>
            </a:extLst>
          </p:cNvPr>
          <p:cNvSpPr/>
          <p:nvPr/>
        </p:nvSpPr>
        <p:spPr bwMode="auto">
          <a:xfrm>
            <a:off x="2761293" y="521572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165" name="Oval 164">
            <a:extLst>
              <a:ext uri="{FF2B5EF4-FFF2-40B4-BE49-F238E27FC236}">
                <a16:creationId xmlns:a16="http://schemas.microsoft.com/office/drawing/2014/main" id="{47CA3D21-10CF-4455-A545-C2C772C29540}"/>
              </a:ext>
            </a:extLst>
          </p:cNvPr>
          <p:cNvSpPr/>
          <p:nvPr/>
        </p:nvSpPr>
        <p:spPr bwMode="auto">
          <a:xfrm>
            <a:off x="1770693" y="583107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166" name="Oval 165">
            <a:extLst>
              <a:ext uri="{FF2B5EF4-FFF2-40B4-BE49-F238E27FC236}">
                <a16:creationId xmlns:a16="http://schemas.microsoft.com/office/drawing/2014/main" id="{101EFEF4-8404-424D-BC11-F8A8DBD5AEF7}"/>
              </a:ext>
            </a:extLst>
          </p:cNvPr>
          <p:cNvSpPr/>
          <p:nvPr/>
        </p:nvSpPr>
        <p:spPr bwMode="auto">
          <a:xfrm>
            <a:off x="2456493" y="583107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167" name="Oval 166">
            <a:extLst>
              <a:ext uri="{FF2B5EF4-FFF2-40B4-BE49-F238E27FC236}">
                <a16:creationId xmlns:a16="http://schemas.microsoft.com/office/drawing/2014/main" id="{2C6C68A6-C600-4D16-A97E-12BB41B567BB}"/>
              </a:ext>
            </a:extLst>
          </p:cNvPr>
          <p:cNvSpPr/>
          <p:nvPr/>
        </p:nvSpPr>
        <p:spPr bwMode="auto">
          <a:xfrm>
            <a:off x="3142293" y="583107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168" name="Oval 167">
            <a:extLst>
              <a:ext uri="{FF2B5EF4-FFF2-40B4-BE49-F238E27FC236}">
                <a16:creationId xmlns:a16="http://schemas.microsoft.com/office/drawing/2014/main" id="{B108ED7D-E9C6-4AAD-9114-71A4EE21AB7F}"/>
              </a:ext>
            </a:extLst>
          </p:cNvPr>
          <p:cNvSpPr/>
          <p:nvPr/>
        </p:nvSpPr>
        <p:spPr bwMode="auto">
          <a:xfrm>
            <a:off x="1542093" y="521572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169" name="Oval 168">
            <a:extLst>
              <a:ext uri="{FF2B5EF4-FFF2-40B4-BE49-F238E27FC236}">
                <a16:creationId xmlns:a16="http://schemas.microsoft.com/office/drawing/2014/main" id="{573F05AA-D991-4B90-9A64-49DF93CB97B7}"/>
              </a:ext>
            </a:extLst>
          </p:cNvPr>
          <p:cNvSpPr/>
          <p:nvPr/>
        </p:nvSpPr>
        <p:spPr bwMode="auto">
          <a:xfrm>
            <a:off x="1084893" y="5831073"/>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170" name="Oval 169">
            <a:extLst>
              <a:ext uri="{FF2B5EF4-FFF2-40B4-BE49-F238E27FC236}">
                <a16:creationId xmlns:a16="http://schemas.microsoft.com/office/drawing/2014/main" id="{9DF7A4FF-A8B3-43B0-9D89-007BBAAF445B}"/>
              </a:ext>
            </a:extLst>
          </p:cNvPr>
          <p:cNvSpPr/>
          <p:nvPr/>
        </p:nvSpPr>
        <p:spPr bwMode="auto">
          <a:xfrm>
            <a:off x="932493" y="635710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171" name="Straight Arrow Connector 170">
            <a:extLst>
              <a:ext uri="{FF2B5EF4-FFF2-40B4-BE49-F238E27FC236}">
                <a16:creationId xmlns:a16="http://schemas.microsoft.com/office/drawing/2014/main" id="{504C1BC8-0922-482D-9A41-5C13BF025103}"/>
              </a:ext>
            </a:extLst>
          </p:cNvPr>
          <p:cNvCxnSpPr>
            <a:stCxn id="163" idx="5"/>
            <a:endCxn id="164" idx="1"/>
          </p:cNvCxnSpPr>
          <p:nvPr/>
        </p:nvCxnSpPr>
        <p:spPr bwMode="auto">
          <a:xfrm>
            <a:off x="2411856" y="5013246"/>
            <a:ext cx="394074" cy="24711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2" name="Straight Arrow Connector 171">
            <a:extLst>
              <a:ext uri="{FF2B5EF4-FFF2-40B4-BE49-F238E27FC236}">
                <a16:creationId xmlns:a16="http://schemas.microsoft.com/office/drawing/2014/main" id="{0ADF457A-C751-4C97-8A08-2D8BF37B993D}"/>
              </a:ext>
            </a:extLst>
          </p:cNvPr>
          <p:cNvCxnSpPr>
            <a:stCxn id="163" idx="3"/>
            <a:endCxn id="168" idx="7"/>
          </p:cNvCxnSpPr>
          <p:nvPr/>
        </p:nvCxnSpPr>
        <p:spPr bwMode="auto">
          <a:xfrm flipH="1">
            <a:off x="1802256" y="5013246"/>
            <a:ext cx="394074" cy="24711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3" name="Straight Arrow Connector 172">
            <a:extLst>
              <a:ext uri="{FF2B5EF4-FFF2-40B4-BE49-F238E27FC236}">
                <a16:creationId xmlns:a16="http://schemas.microsoft.com/office/drawing/2014/main" id="{EF081628-7165-475D-993C-886C746A0B70}"/>
              </a:ext>
            </a:extLst>
          </p:cNvPr>
          <p:cNvCxnSpPr>
            <a:endCxn id="167" idx="1"/>
          </p:cNvCxnSpPr>
          <p:nvPr/>
        </p:nvCxnSpPr>
        <p:spPr bwMode="auto">
          <a:xfrm rot="16200000" flipH="1">
            <a:off x="2875593" y="5564372"/>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4" name="Straight Arrow Connector 173">
            <a:extLst>
              <a:ext uri="{FF2B5EF4-FFF2-40B4-BE49-F238E27FC236}">
                <a16:creationId xmlns:a16="http://schemas.microsoft.com/office/drawing/2014/main" id="{37462767-FAA6-4348-BAAC-D1149B47B199}"/>
              </a:ext>
            </a:extLst>
          </p:cNvPr>
          <p:cNvCxnSpPr>
            <a:cxnSpLocks/>
            <a:endCxn id="166" idx="0"/>
          </p:cNvCxnSpPr>
          <p:nvPr/>
        </p:nvCxnSpPr>
        <p:spPr bwMode="auto">
          <a:xfrm rot="5400000">
            <a:off x="2494594" y="5519736"/>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5" name="Straight Arrow Connector 174">
            <a:extLst>
              <a:ext uri="{FF2B5EF4-FFF2-40B4-BE49-F238E27FC236}">
                <a16:creationId xmlns:a16="http://schemas.microsoft.com/office/drawing/2014/main" id="{4DFC80A5-5C7E-40A9-ABA1-A513A12D032F}"/>
              </a:ext>
            </a:extLst>
          </p:cNvPr>
          <p:cNvCxnSpPr>
            <a:cxnSpLocks/>
            <a:endCxn id="165" idx="0"/>
          </p:cNvCxnSpPr>
          <p:nvPr/>
        </p:nvCxnSpPr>
        <p:spPr bwMode="auto">
          <a:xfrm rot="16200000" flipH="1">
            <a:off x="1649856" y="5557835"/>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6" name="Straight Arrow Connector 175">
            <a:extLst>
              <a:ext uri="{FF2B5EF4-FFF2-40B4-BE49-F238E27FC236}">
                <a16:creationId xmlns:a16="http://schemas.microsoft.com/office/drawing/2014/main" id="{BE4A2DEA-2150-468E-AC59-88F920DF9EB9}"/>
              </a:ext>
            </a:extLst>
          </p:cNvPr>
          <p:cNvCxnSpPr>
            <a:cxnSpLocks/>
            <a:endCxn id="169" idx="7"/>
          </p:cNvCxnSpPr>
          <p:nvPr/>
        </p:nvCxnSpPr>
        <p:spPr bwMode="auto">
          <a:xfrm rot="5400000">
            <a:off x="1230756" y="5519736"/>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7" name="Straight Arrow Connector 176">
            <a:extLst>
              <a:ext uri="{FF2B5EF4-FFF2-40B4-BE49-F238E27FC236}">
                <a16:creationId xmlns:a16="http://schemas.microsoft.com/office/drawing/2014/main" id="{060BFA3F-FAF2-4F13-9239-D98DF6AC6FF8}"/>
              </a:ext>
            </a:extLst>
          </p:cNvPr>
          <p:cNvCxnSpPr>
            <a:stCxn id="169" idx="3"/>
            <a:endCxn id="170" idx="0"/>
          </p:cNvCxnSpPr>
          <p:nvPr/>
        </p:nvCxnSpPr>
        <p:spPr bwMode="auto">
          <a:xfrm flipH="1">
            <a:off x="1084893" y="6091236"/>
            <a:ext cx="44637" cy="26587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86" name="Rectangle 14">
            <a:extLst>
              <a:ext uri="{FF2B5EF4-FFF2-40B4-BE49-F238E27FC236}">
                <a16:creationId xmlns:a16="http://schemas.microsoft.com/office/drawing/2014/main" id="{35843EFC-6F8D-40BB-BB94-193C1B5ABF86}"/>
              </a:ext>
            </a:extLst>
          </p:cNvPr>
          <p:cNvSpPr>
            <a:spLocks noChangeArrowheads="1"/>
          </p:cNvSpPr>
          <p:nvPr/>
        </p:nvSpPr>
        <p:spPr bwMode="auto">
          <a:xfrm>
            <a:off x="1423450" y="4419600"/>
            <a:ext cx="1371600" cy="228600"/>
          </a:xfrm>
          <a:prstGeom prst="rect">
            <a:avLst/>
          </a:prstGeom>
          <a:noFill/>
          <a:ln w="9525">
            <a:noFill/>
            <a:miter lim="800000"/>
            <a:headEnd/>
            <a:tailEnd/>
          </a:ln>
        </p:spPr>
        <p:txBody>
          <a:bodyPr wrap="none" anchor="ctr"/>
          <a:lstStyle/>
          <a:p>
            <a:pPr algn="ctr"/>
            <a:r>
              <a:rPr lang="en-US" sz="1200" b="1" dirty="0">
                <a:solidFill>
                  <a:srgbClr val="0070C0"/>
                </a:solidFill>
              </a:rPr>
              <a:t>Arbitrary Array</a:t>
            </a:r>
          </a:p>
        </p:txBody>
      </p:sp>
      <p:sp>
        <p:nvSpPr>
          <p:cNvPr id="187" name="Rectangle 14">
            <a:extLst>
              <a:ext uri="{FF2B5EF4-FFF2-40B4-BE49-F238E27FC236}">
                <a16:creationId xmlns:a16="http://schemas.microsoft.com/office/drawing/2014/main" id="{BEC981C5-6983-49AC-BC56-37F6BAD34460}"/>
              </a:ext>
            </a:extLst>
          </p:cNvPr>
          <p:cNvSpPr>
            <a:spLocks noChangeArrowheads="1"/>
          </p:cNvSpPr>
          <p:nvPr/>
        </p:nvSpPr>
        <p:spPr bwMode="auto">
          <a:xfrm>
            <a:off x="1722786" y="6495515"/>
            <a:ext cx="1371600" cy="228600"/>
          </a:xfrm>
          <a:prstGeom prst="rect">
            <a:avLst/>
          </a:prstGeom>
          <a:noFill/>
          <a:ln w="9525">
            <a:noFill/>
            <a:miter lim="800000"/>
            <a:headEnd/>
            <a:tailEnd/>
          </a:ln>
        </p:spPr>
        <p:txBody>
          <a:bodyPr wrap="none" anchor="ctr"/>
          <a:lstStyle/>
          <a:p>
            <a:pPr algn="ctr"/>
            <a:r>
              <a:rPr lang="en-US" sz="1200" b="1" dirty="0">
                <a:solidFill>
                  <a:srgbClr val="0070C0"/>
                </a:solidFill>
              </a:rPr>
              <a:t>Complete Tree View of </a:t>
            </a:r>
            <a:br>
              <a:rPr lang="en-US" sz="1200" b="1" dirty="0">
                <a:solidFill>
                  <a:srgbClr val="0070C0"/>
                </a:solidFill>
              </a:rPr>
            </a:br>
            <a:r>
              <a:rPr lang="en-US" sz="1200" b="1" dirty="0">
                <a:solidFill>
                  <a:srgbClr val="0070C0"/>
                </a:solidFill>
              </a:rPr>
              <a:t>Arbitrary Array</a:t>
            </a:r>
          </a:p>
        </p:txBody>
      </p:sp>
      <p:sp>
        <p:nvSpPr>
          <p:cNvPr id="2" name="Arrow: Right 1">
            <a:extLst>
              <a:ext uri="{FF2B5EF4-FFF2-40B4-BE49-F238E27FC236}">
                <a16:creationId xmlns:a16="http://schemas.microsoft.com/office/drawing/2014/main" id="{B775A3FF-04FC-449A-BDB7-10326719B6A1}"/>
              </a:ext>
            </a:extLst>
          </p:cNvPr>
          <p:cNvSpPr/>
          <p:nvPr/>
        </p:nvSpPr>
        <p:spPr>
          <a:xfrm>
            <a:off x="4431436" y="4905483"/>
            <a:ext cx="642402" cy="4208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7790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a:extLst>
              <a:ext uri="{FF2B5EF4-FFF2-40B4-BE49-F238E27FC236}">
                <a16:creationId xmlns:a16="http://schemas.microsoft.com/office/drawing/2014/main" id="{C356207C-78E5-4F94-A52E-804D8B395DF6}"/>
              </a:ext>
            </a:extLst>
          </p:cNvPr>
          <p:cNvSpPr/>
          <p:nvPr/>
        </p:nvSpPr>
        <p:spPr>
          <a:xfrm>
            <a:off x="7391400" y="3671714"/>
            <a:ext cx="1383436" cy="2029171"/>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CA3A8DF0-1B3D-4999-B133-DB05C0F652AA}"/>
              </a:ext>
            </a:extLst>
          </p:cNvPr>
          <p:cNvSpPr/>
          <p:nvPr/>
        </p:nvSpPr>
        <p:spPr>
          <a:xfrm>
            <a:off x="5869431" y="3685829"/>
            <a:ext cx="1383436" cy="2029171"/>
          </a:xfrm>
          <a:prstGeom prst="rect">
            <a:avLst/>
          </a:prstGeom>
          <a:solidFill>
            <a:schemeClr val="bg1"/>
          </a:solid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Title 69"/>
          <p:cNvSpPr>
            <a:spLocks noGrp="1"/>
          </p:cNvSpPr>
          <p:nvPr>
            <p:ph type="title"/>
          </p:nvPr>
        </p:nvSpPr>
        <p:spPr/>
        <p:txBody>
          <a:bodyPr/>
          <a:lstStyle/>
          <a:p>
            <a:r>
              <a:rPr lang="en-US" sz="3600" dirty="0" err="1"/>
              <a:t>make_heap</a:t>
            </a:r>
            <a:r>
              <a:rPr lang="en-US" sz="3600" dirty="0"/>
              <a:t>(): Converting An Unordered Array to a Heap</a:t>
            </a:r>
          </a:p>
        </p:txBody>
      </p:sp>
      <p:sp>
        <p:nvSpPr>
          <p:cNvPr id="71" name="Content Placeholder 70"/>
          <p:cNvSpPr>
            <a:spLocks noGrp="1"/>
          </p:cNvSpPr>
          <p:nvPr>
            <p:ph idx="1"/>
          </p:nvPr>
        </p:nvSpPr>
        <p:spPr>
          <a:xfrm>
            <a:off x="271324" y="1485086"/>
            <a:ext cx="5334000" cy="5100135"/>
          </a:xfrm>
        </p:spPr>
        <p:txBody>
          <a:bodyPr/>
          <a:lstStyle/>
          <a:p>
            <a:r>
              <a:rPr lang="en-US" sz="2400" dirty="0"/>
              <a:t>We can convert an unordered array to a heap</a:t>
            </a:r>
          </a:p>
          <a:p>
            <a:pPr lvl="1"/>
            <a:r>
              <a:rPr lang="en-US" sz="2000" dirty="0"/>
              <a:t>std::</a:t>
            </a:r>
            <a:r>
              <a:rPr lang="en-US" sz="2000" dirty="0" err="1"/>
              <a:t>make_heap</a:t>
            </a:r>
            <a:r>
              <a:rPr lang="en-US" sz="2000" dirty="0"/>
              <a:t>() does this</a:t>
            </a:r>
          </a:p>
          <a:p>
            <a:pPr lvl="1"/>
            <a:r>
              <a:rPr lang="en-US" sz="2000" dirty="0"/>
              <a:t>Let's see how…</a:t>
            </a:r>
          </a:p>
          <a:p>
            <a:r>
              <a:rPr lang="en-US" sz="2400" dirty="0"/>
              <a:t>Basic operation: Given two heaps we can try to make one heap by unifying them with some new, arbitrary value but it likely won't be a heap</a:t>
            </a:r>
          </a:p>
          <a:p>
            <a:r>
              <a:rPr lang="en-US" sz="2400" dirty="0"/>
              <a:t>How can we make a heap from this non-heap</a:t>
            </a:r>
          </a:p>
          <a:p>
            <a:r>
              <a:rPr lang="en-US" sz="2400" dirty="0" err="1"/>
              <a:t>TrickleDown</a:t>
            </a:r>
            <a:r>
              <a:rPr lang="en-US" sz="2400" dirty="0"/>
              <a:t>!! (we did this in pop() )</a:t>
            </a:r>
          </a:p>
          <a:p>
            <a:endParaRPr lang="en-US" sz="2400" dirty="0"/>
          </a:p>
        </p:txBody>
      </p:sp>
      <p:sp>
        <p:nvSpPr>
          <p:cNvPr id="4" name="Rectangle 14"/>
          <p:cNvSpPr>
            <a:spLocks noChangeArrowheads="1"/>
          </p:cNvSpPr>
          <p:nvPr/>
        </p:nvSpPr>
        <p:spPr bwMode="auto">
          <a:xfrm>
            <a:off x="59482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5" name="Rectangle 14"/>
          <p:cNvSpPr>
            <a:spLocks noChangeArrowheads="1"/>
          </p:cNvSpPr>
          <p:nvPr/>
        </p:nvSpPr>
        <p:spPr bwMode="auto">
          <a:xfrm>
            <a:off x="62530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6" name="Rectangle 14"/>
          <p:cNvSpPr>
            <a:spLocks noChangeArrowheads="1"/>
          </p:cNvSpPr>
          <p:nvPr/>
        </p:nvSpPr>
        <p:spPr bwMode="auto">
          <a:xfrm>
            <a:off x="65578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7</a:t>
            </a:r>
          </a:p>
        </p:txBody>
      </p:sp>
      <p:sp>
        <p:nvSpPr>
          <p:cNvPr id="7" name="Rectangle 14"/>
          <p:cNvSpPr>
            <a:spLocks noChangeArrowheads="1"/>
          </p:cNvSpPr>
          <p:nvPr/>
        </p:nvSpPr>
        <p:spPr bwMode="auto">
          <a:xfrm>
            <a:off x="68626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8" name="Rectangle 14"/>
          <p:cNvSpPr>
            <a:spLocks noChangeArrowheads="1"/>
          </p:cNvSpPr>
          <p:nvPr/>
        </p:nvSpPr>
        <p:spPr bwMode="auto">
          <a:xfrm>
            <a:off x="59482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9" name="Rectangle 14"/>
          <p:cNvSpPr>
            <a:spLocks noChangeArrowheads="1"/>
          </p:cNvSpPr>
          <p:nvPr/>
        </p:nvSpPr>
        <p:spPr bwMode="auto">
          <a:xfrm>
            <a:off x="62530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10" name="Rectangle 14"/>
          <p:cNvSpPr>
            <a:spLocks noChangeArrowheads="1"/>
          </p:cNvSpPr>
          <p:nvPr/>
        </p:nvSpPr>
        <p:spPr bwMode="auto">
          <a:xfrm>
            <a:off x="65578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11" name="Rectangle 14"/>
          <p:cNvSpPr>
            <a:spLocks noChangeArrowheads="1"/>
          </p:cNvSpPr>
          <p:nvPr/>
        </p:nvSpPr>
        <p:spPr bwMode="auto">
          <a:xfrm>
            <a:off x="68626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12" name="Rectangle 14"/>
          <p:cNvSpPr>
            <a:spLocks noChangeArrowheads="1"/>
          </p:cNvSpPr>
          <p:nvPr/>
        </p:nvSpPr>
        <p:spPr bwMode="auto">
          <a:xfrm>
            <a:off x="71674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13" name="Rectangle 14"/>
          <p:cNvSpPr>
            <a:spLocks noChangeArrowheads="1"/>
          </p:cNvSpPr>
          <p:nvPr/>
        </p:nvSpPr>
        <p:spPr bwMode="auto">
          <a:xfrm>
            <a:off x="71674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4" name="Rectangle 14"/>
          <p:cNvSpPr>
            <a:spLocks noChangeArrowheads="1"/>
          </p:cNvSpPr>
          <p:nvPr/>
        </p:nvSpPr>
        <p:spPr bwMode="auto">
          <a:xfrm>
            <a:off x="74722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15" name="Rectangle 14"/>
          <p:cNvSpPr>
            <a:spLocks noChangeArrowheads="1"/>
          </p:cNvSpPr>
          <p:nvPr/>
        </p:nvSpPr>
        <p:spPr bwMode="auto">
          <a:xfrm>
            <a:off x="77770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6" name="Rectangle 14"/>
          <p:cNvSpPr>
            <a:spLocks noChangeArrowheads="1"/>
          </p:cNvSpPr>
          <p:nvPr/>
        </p:nvSpPr>
        <p:spPr bwMode="auto">
          <a:xfrm>
            <a:off x="8081824" y="222459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7" name="Rectangle 14"/>
          <p:cNvSpPr>
            <a:spLocks noChangeArrowheads="1"/>
          </p:cNvSpPr>
          <p:nvPr/>
        </p:nvSpPr>
        <p:spPr bwMode="auto">
          <a:xfrm>
            <a:off x="74722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18" name="Rectangle 14"/>
          <p:cNvSpPr>
            <a:spLocks noChangeArrowheads="1"/>
          </p:cNvSpPr>
          <p:nvPr/>
        </p:nvSpPr>
        <p:spPr bwMode="auto">
          <a:xfrm>
            <a:off x="77770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19" name="Rectangle 14"/>
          <p:cNvSpPr>
            <a:spLocks noChangeArrowheads="1"/>
          </p:cNvSpPr>
          <p:nvPr/>
        </p:nvSpPr>
        <p:spPr bwMode="auto">
          <a:xfrm>
            <a:off x="8081824" y="199599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42" name="Oval 41"/>
          <p:cNvSpPr/>
          <p:nvPr/>
        </p:nvSpPr>
        <p:spPr bwMode="auto">
          <a:xfrm>
            <a:off x="7819068" y="38481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43" name="Oval 42"/>
          <p:cNvSpPr/>
          <p:nvPr/>
        </p:nvSpPr>
        <p:spPr bwMode="auto">
          <a:xfrm>
            <a:off x="6828468" y="45339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44" name="Oval 43"/>
          <p:cNvSpPr/>
          <p:nvPr/>
        </p:nvSpPr>
        <p:spPr bwMode="auto">
          <a:xfrm>
            <a:off x="7514268" y="45339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45" name="Oval 44"/>
          <p:cNvSpPr/>
          <p:nvPr/>
        </p:nvSpPr>
        <p:spPr bwMode="auto">
          <a:xfrm>
            <a:off x="8200068" y="45339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47" name="Oval 46"/>
          <p:cNvSpPr/>
          <p:nvPr/>
        </p:nvSpPr>
        <p:spPr bwMode="auto">
          <a:xfrm>
            <a:off x="6599868" y="38481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48" name="Oval 47"/>
          <p:cNvSpPr/>
          <p:nvPr/>
        </p:nvSpPr>
        <p:spPr bwMode="auto">
          <a:xfrm>
            <a:off x="6142668" y="45339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50" name="Oval 49"/>
          <p:cNvSpPr/>
          <p:nvPr/>
        </p:nvSpPr>
        <p:spPr bwMode="auto">
          <a:xfrm>
            <a:off x="5990268" y="51435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53" name="Straight Arrow Connector 52"/>
          <p:cNvCxnSpPr>
            <a:endCxn id="45" idx="1"/>
          </p:cNvCxnSpPr>
          <p:nvPr/>
        </p:nvCxnSpPr>
        <p:spPr bwMode="auto">
          <a:xfrm rot="16200000" flipH="1">
            <a:off x="7933368" y="426719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42" idx="3"/>
            <a:endCxn id="44" idx="0"/>
          </p:cNvCxnSpPr>
          <p:nvPr/>
        </p:nvCxnSpPr>
        <p:spPr bwMode="auto">
          <a:xfrm rot="5400000">
            <a:off x="7552369" y="422256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5" name="Straight Arrow Connector 54"/>
          <p:cNvCxnSpPr>
            <a:stCxn id="47" idx="5"/>
            <a:endCxn id="43" idx="0"/>
          </p:cNvCxnSpPr>
          <p:nvPr/>
        </p:nvCxnSpPr>
        <p:spPr bwMode="auto">
          <a:xfrm rot="16200000" flipH="1">
            <a:off x="6707631" y="4260662"/>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6" name="Straight Arrow Connector 55"/>
          <p:cNvCxnSpPr>
            <a:stCxn id="47" idx="3"/>
            <a:endCxn id="48" idx="7"/>
          </p:cNvCxnSpPr>
          <p:nvPr/>
        </p:nvCxnSpPr>
        <p:spPr bwMode="auto">
          <a:xfrm rot="5400000">
            <a:off x="6288531" y="4222563"/>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7" name="Straight Arrow Connector 56"/>
          <p:cNvCxnSpPr>
            <a:stCxn id="48" idx="3"/>
            <a:endCxn id="50" idx="0"/>
          </p:cNvCxnSpPr>
          <p:nvPr/>
        </p:nvCxnSpPr>
        <p:spPr bwMode="auto">
          <a:xfrm rot="5400000">
            <a:off x="5990269" y="49464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95" name="Rectangle 14"/>
          <p:cNvSpPr>
            <a:spLocks noChangeArrowheads="1"/>
          </p:cNvSpPr>
          <p:nvPr/>
        </p:nvSpPr>
        <p:spPr bwMode="auto">
          <a:xfrm>
            <a:off x="6710224" y="5938744"/>
            <a:ext cx="1371600" cy="228600"/>
          </a:xfrm>
          <a:prstGeom prst="rect">
            <a:avLst/>
          </a:prstGeom>
          <a:noFill/>
          <a:ln w="9525">
            <a:noFill/>
            <a:miter lim="800000"/>
            <a:headEnd/>
            <a:tailEnd/>
          </a:ln>
        </p:spPr>
        <p:txBody>
          <a:bodyPr wrap="none" anchor="ctr"/>
          <a:lstStyle/>
          <a:p>
            <a:pPr algn="ctr"/>
            <a:r>
              <a:rPr lang="en-US" sz="1200" b="1" dirty="0">
                <a:solidFill>
                  <a:srgbClr val="0070C0"/>
                </a:solidFill>
              </a:rPr>
              <a:t>Tree View of Array</a:t>
            </a:r>
          </a:p>
        </p:txBody>
      </p:sp>
      <p:sp>
        <p:nvSpPr>
          <p:cNvPr id="96" name="Rectangle 14"/>
          <p:cNvSpPr>
            <a:spLocks noChangeArrowheads="1"/>
          </p:cNvSpPr>
          <p:nvPr/>
        </p:nvSpPr>
        <p:spPr bwMode="auto">
          <a:xfrm>
            <a:off x="6634024" y="2615114"/>
            <a:ext cx="1413644" cy="348385"/>
          </a:xfrm>
          <a:prstGeom prst="rect">
            <a:avLst/>
          </a:prstGeom>
          <a:noFill/>
          <a:ln w="9525">
            <a:noFill/>
            <a:miter lim="800000"/>
            <a:headEnd/>
            <a:tailEnd/>
          </a:ln>
        </p:spPr>
        <p:txBody>
          <a:bodyPr wrap="none" anchor="ctr"/>
          <a:lstStyle/>
          <a:p>
            <a:pPr algn="ctr"/>
            <a:r>
              <a:rPr lang="en-US" sz="1200" b="1" dirty="0">
                <a:solidFill>
                  <a:srgbClr val="7030A0"/>
                </a:solidFill>
                <a:highlight>
                  <a:srgbClr val="FFFF00"/>
                </a:highlight>
              </a:rPr>
              <a:t>Array not fulfilling heap property</a:t>
            </a:r>
            <a:br>
              <a:rPr lang="en-US" sz="1200" b="1" dirty="0">
                <a:solidFill>
                  <a:srgbClr val="7030A0"/>
                </a:solidFill>
                <a:highlight>
                  <a:srgbClr val="FFFF00"/>
                </a:highlight>
              </a:rPr>
            </a:br>
            <a:r>
              <a:rPr lang="en-US" sz="1200" b="1" dirty="0">
                <a:solidFill>
                  <a:srgbClr val="7030A0"/>
                </a:solidFill>
                <a:highlight>
                  <a:srgbClr val="FFFF00"/>
                </a:highlight>
              </a:rPr>
              <a:t>(issue is 28 at index 0)</a:t>
            </a:r>
          </a:p>
        </p:txBody>
      </p:sp>
      <p:sp>
        <p:nvSpPr>
          <p:cNvPr id="49" name="Oval 48"/>
          <p:cNvSpPr/>
          <p:nvPr/>
        </p:nvSpPr>
        <p:spPr bwMode="auto">
          <a:xfrm>
            <a:off x="7785652" y="305145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21" name="Freeform 20"/>
          <p:cNvSpPr/>
          <p:nvPr/>
        </p:nvSpPr>
        <p:spPr bwMode="auto">
          <a:xfrm>
            <a:off x="7328964" y="3162975"/>
            <a:ext cx="468374" cy="522854"/>
          </a:xfrm>
          <a:custGeom>
            <a:avLst/>
            <a:gdLst>
              <a:gd name="connsiteX0" fmla="*/ 468374 w 468374"/>
              <a:gd name="connsiteY0" fmla="*/ 0 h 565266"/>
              <a:gd name="connsiteX1" fmla="*/ 69363 w 468374"/>
              <a:gd name="connsiteY1" fmla="*/ 332509 h 565266"/>
              <a:gd name="connsiteX2" fmla="*/ 2861 w 468374"/>
              <a:gd name="connsiteY2" fmla="*/ 565266 h 565266"/>
            </a:gdLst>
            <a:ahLst/>
            <a:cxnLst>
              <a:cxn ang="0">
                <a:pos x="connsiteX0" y="connsiteY0"/>
              </a:cxn>
              <a:cxn ang="0">
                <a:pos x="connsiteX1" y="connsiteY1"/>
              </a:cxn>
              <a:cxn ang="0">
                <a:pos x="connsiteX2" y="connsiteY2"/>
              </a:cxn>
            </a:cxnLst>
            <a:rect l="l" t="t" r="r" b="b"/>
            <a:pathLst>
              <a:path w="468374" h="565266">
                <a:moveTo>
                  <a:pt x="468374" y="0"/>
                </a:moveTo>
                <a:cubicBezTo>
                  <a:pt x="307661" y="119149"/>
                  <a:pt x="146949" y="238298"/>
                  <a:pt x="69363" y="332509"/>
                </a:cubicBezTo>
                <a:cubicBezTo>
                  <a:pt x="-8223" y="426720"/>
                  <a:pt x="-2681" y="495993"/>
                  <a:pt x="2861" y="565266"/>
                </a:cubicBezTo>
              </a:path>
            </a:pathLst>
          </a:custGeom>
          <a:noFill/>
          <a:ln w="9525" cap="flat" cmpd="sng" algn="ctr">
            <a:solidFill>
              <a:schemeClr val="tx1"/>
            </a:solidFill>
            <a:prstDash val="solid"/>
            <a:round/>
            <a:headEnd type="none" w="med" len="med"/>
            <a:tailEnd type="triangl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51" name="Rectangle 14">
            <a:extLst>
              <a:ext uri="{FF2B5EF4-FFF2-40B4-BE49-F238E27FC236}">
                <a16:creationId xmlns:a16="http://schemas.microsoft.com/office/drawing/2014/main" id="{99D8252E-3648-430B-8151-C2B69114EFE4}"/>
              </a:ext>
            </a:extLst>
          </p:cNvPr>
          <p:cNvSpPr>
            <a:spLocks noChangeArrowheads="1"/>
          </p:cNvSpPr>
          <p:nvPr/>
        </p:nvSpPr>
        <p:spPr bwMode="auto">
          <a:xfrm>
            <a:off x="5872024" y="5481544"/>
            <a:ext cx="1371600" cy="228600"/>
          </a:xfrm>
          <a:prstGeom prst="rect">
            <a:avLst/>
          </a:prstGeom>
          <a:noFill/>
          <a:ln w="9525">
            <a:noFill/>
            <a:miter lim="800000"/>
            <a:headEnd/>
            <a:tailEnd/>
          </a:ln>
        </p:spPr>
        <p:txBody>
          <a:bodyPr wrap="none" anchor="ctr"/>
          <a:lstStyle/>
          <a:p>
            <a:pPr algn="ctr"/>
            <a:r>
              <a:rPr lang="en-US" sz="1200" b="1" dirty="0">
                <a:solidFill>
                  <a:srgbClr val="0070C0"/>
                </a:solidFill>
              </a:rPr>
              <a:t>A Valid Heap</a:t>
            </a:r>
          </a:p>
        </p:txBody>
      </p:sp>
      <p:sp>
        <p:nvSpPr>
          <p:cNvPr id="52" name="Rectangle 14">
            <a:extLst>
              <a:ext uri="{FF2B5EF4-FFF2-40B4-BE49-F238E27FC236}">
                <a16:creationId xmlns:a16="http://schemas.microsoft.com/office/drawing/2014/main" id="{186F4E47-11A3-4658-A3B0-4450E925EE95}"/>
              </a:ext>
            </a:extLst>
          </p:cNvPr>
          <p:cNvSpPr>
            <a:spLocks noChangeArrowheads="1"/>
          </p:cNvSpPr>
          <p:nvPr/>
        </p:nvSpPr>
        <p:spPr bwMode="auto">
          <a:xfrm>
            <a:off x="7386079" y="5472285"/>
            <a:ext cx="1371600" cy="228600"/>
          </a:xfrm>
          <a:prstGeom prst="rect">
            <a:avLst/>
          </a:prstGeom>
          <a:noFill/>
          <a:ln w="9525">
            <a:noFill/>
            <a:miter lim="800000"/>
            <a:headEnd/>
            <a:tailEnd/>
          </a:ln>
        </p:spPr>
        <p:txBody>
          <a:bodyPr wrap="none" anchor="ctr"/>
          <a:lstStyle/>
          <a:p>
            <a:pPr algn="ctr"/>
            <a:r>
              <a:rPr lang="en-US" sz="1200" b="1" dirty="0">
                <a:solidFill>
                  <a:srgbClr val="0070C0"/>
                </a:solidFill>
              </a:rPr>
              <a:t>A Valid Heap</a:t>
            </a:r>
          </a:p>
        </p:txBody>
      </p:sp>
    </p:spTree>
    <p:extLst>
      <p:ext uri="{BB962C8B-B14F-4D97-AF65-F5344CB8AC3E}">
        <p14:creationId xmlns:p14="http://schemas.microsoft.com/office/powerpoint/2010/main" val="4196707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p:txBody>
          <a:bodyPr/>
          <a:lstStyle/>
          <a:p>
            <a:r>
              <a:rPr lang="en-US" dirty="0"/>
              <a:t>Converting An Array to a Heap</a:t>
            </a:r>
          </a:p>
        </p:txBody>
      </p:sp>
      <p:sp>
        <p:nvSpPr>
          <p:cNvPr id="71" name="Content Placeholder 70"/>
          <p:cNvSpPr>
            <a:spLocks noGrp="1"/>
          </p:cNvSpPr>
          <p:nvPr>
            <p:ph idx="1"/>
          </p:nvPr>
        </p:nvSpPr>
        <p:spPr>
          <a:xfrm>
            <a:off x="304800" y="1300664"/>
            <a:ext cx="5334000" cy="5100135"/>
          </a:xfrm>
        </p:spPr>
        <p:txBody>
          <a:bodyPr/>
          <a:lstStyle/>
          <a:p>
            <a:r>
              <a:rPr lang="en-US" sz="2400" dirty="0"/>
              <a:t>To convert an array to a heap we can use the idea of first making heaps of both sub-trees and then combining the sub-trees (a.k.a. semi heaps) into one unified heap by calling </a:t>
            </a:r>
            <a:r>
              <a:rPr lang="en-US" sz="2400" dirty="0" err="1"/>
              <a:t>trickleDown</a:t>
            </a:r>
            <a:r>
              <a:rPr lang="en-US" sz="2400" dirty="0"/>
              <a:t>() on their parent()</a:t>
            </a:r>
          </a:p>
          <a:p>
            <a:endParaRPr lang="en-US" sz="2400" dirty="0"/>
          </a:p>
          <a:p>
            <a:r>
              <a:rPr lang="en-US" sz="2400" dirty="0"/>
              <a:t>First consider all leaf nodes, are they valid heaps if you think of them as the root of a tree?</a:t>
            </a:r>
          </a:p>
          <a:p>
            <a:pPr lvl="1"/>
            <a:r>
              <a:rPr lang="en-US" sz="2000" dirty="0"/>
              <a:t>Yes!!</a:t>
            </a:r>
          </a:p>
          <a:p>
            <a:r>
              <a:rPr lang="en-US" sz="2400" dirty="0"/>
              <a:t>So just start at the first non-leaf</a:t>
            </a:r>
          </a:p>
        </p:txBody>
      </p:sp>
      <p:sp>
        <p:nvSpPr>
          <p:cNvPr id="4" name="Rectangle 14"/>
          <p:cNvSpPr>
            <a:spLocks noChangeArrowheads="1"/>
          </p:cNvSpPr>
          <p:nvPr/>
        </p:nvSpPr>
        <p:spPr bwMode="auto">
          <a:xfrm>
            <a:off x="59412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5" name="Rectangle 14"/>
          <p:cNvSpPr>
            <a:spLocks noChangeArrowheads="1"/>
          </p:cNvSpPr>
          <p:nvPr/>
        </p:nvSpPr>
        <p:spPr bwMode="auto">
          <a:xfrm>
            <a:off x="62460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6" name="Rectangle 14"/>
          <p:cNvSpPr>
            <a:spLocks noChangeArrowheads="1"/>
          </p:cNvSpPr>
          <p:nvPr/>
        </p:nvSpPr>
        <p:spPr bwMode="auto">
          <a:xfrm>
            <a:off x="65508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7" name="Rectangle 14"/>
          <p:cNvSpPr>
            <a:spLocks noChangeArrowheads="1"/>
          </p:cNvSpPr>
          <p:nvPr/>
        </p:nvSpPr>
        <p:spPr bwMode="auto">
          <a:xfrm>
            <a:off x="68556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8" name="Rectangle 14"/>
          <p:cNvSpPr>
            <a:spLocks noChangeArrowheads="1"/>
          </p:cNvSpPr>
          <p:nvPr/>
        </p:nvSpPr>
        <p:spPr bwMode="auto">
          <a:xfrm>
            <a:off x="59482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9" name="Rectangle 14"/>
          <p:cNvSpPr>
            <a:spLocks noChangeArrowheads="1"/>
          </p:cNvSpPr>
          <p:nvPr/>
        </p:nvSpPr>
        <p:spPr bwMode="auto">
          <a:xfrm>
            <a:off x="62530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10" name="Rectangle 14"/>
          <p:cNvSpPr>
            <a:spLocks noChangeArrowheads="1"/>
          </p:cNvSpPr>
          <p:nvPr/>
        </p:nvSpPr>
        <p:spPr bwMode="auto">
          <a:xfrm>
            <a:off x="65578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11" name="Rectangle 14"/>
          <p:cNvSpPr>
            <a:spLocks noChangeArrowheads="1"/>
          </p:cNvSpPr>
          <p:nvPr/>
        </p:nvSpPr>
        <p:spPr bwMode="auto">
          <a:xfrm>
            <a:off x="68626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12" name="Rectangle 14"/>
          <p:cNvSpPr>
            <a:spLocks noChangeArrowheads="1"/>
          </p:cNvSpPr>
          <p:nvPr/>
        </p:nvSpPr>
        <p:spPr bwMode="auto">
          <a:xfrm>
            <a:off x="71674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13" name="Rectangle 14"/>
          <p:cNvSpPr>
            <a:spLocks noChangeArrowheads="1"/>
          </p:cNvSpPr>
          <p:nvPr/>
        </p:nvSpPr>
        <p:spPr bwMode="auto">
          <a:xfrm>
            <a:off x="71604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4" name="Rectangle 14"/>
          <p:cNvSpPr>
            <a:spLocks noChangeArrowheads="1"/>
          </p:cNvSpPr>
          <p:nvPr/>
        </p:nvSpPr>
        <p:spPr bwMode="auto">
          <a:xfrm>
            <a:off x="74652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5" name="Rectangle 14"/>
          <p:cNvSpPr>
            <a:spLocks noChangeArrowheads="1"/>
          </p:cNvSpPr>
          <p:nvPr/>
        </p:nvSpPr>
        <p:spPr bwMode="auto">
          <a:xfrm>
            <a:off x="77700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7</a:t>
            </a:r>
          </a:p>
        </p:txBody>
      </p:sp>
      <p:sp>
        <p:nvSpPr>
          <p:cNvPr id="16" name="Rectangle 14"/>
          <p:cNvSpPr>
            <a:spLocks noChangeArrowheads="1"/>
          </p:cNvSpPr>
          <p:nvPr/>
        </p:nvSpPr>
        <p:spPr bwMode="auto">
          <a:xfrm>
            <a:off x="8074897" y="141496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7" name="Rectangle 14"/>
          <p:cNvSpPr>
            <a:spLocks noChangeArrowheads="1"/>
          </p:cNvSpPr>
          <p:nvPr/>
        </p:nvSpPr>
        <p:spPr bwMode="auto">
          <a:xfrm>
            <a:off x="74722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18" name="Rectangle 14"/>
          <p:cNvSpPr>
            <a:spLocks noChangeArrowheads="1"/>
          </p:cNvSpPr>
          <p:nvPr/>
        </p:nvSpPr>
        <p:spPr bwMode="auto">
          <a:xfrm>
            <a:off x="77770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19" name="Rectangle 14"/>
          <p:cNvSpPr>
            <a:spLocks noChangeArrowheads="1"/>
          </p:cNvSpPr>
          <p:nvPr/>
        </p:nvSpPr>
        <p:spPr bwMode="auto">
          <a:xfrm>
            <a:off x="8081824" y="1186365"/>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41" name="Oval 40"/>
          <p:cNvSpPr/>
          <p:nvPr/>
        </p:nvSpPr>
        <p:spPr bwMode="auto">
          <a:xfrm>
            <a:off x="7209468" y="25050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42" name="Oval 41"/>
          <p:cNvSpPr/>
          <p:nvPr/>
        </p:nvSpPr>
        <p:spPr bwMode="auto">
          <a:xfrm>
            <a:off x="7819068" y="30384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43" name="Oval 42"/>
          <p:cNvSpPr/>
          <p:nvPr/>
        </p:nvSpPr>
        <p:spPr bwMode="auto">
          <a:xfrm>
            <a:off x="6828468" y="37242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44" name="Oval 43"/>
          <p:cNvSpPr/>
          <p:nvPr/>
        </p:nvSpPr>
        <p:spPr bwMode="auto">
          <a:xfrm>
            <a:off x="7514268" y="37242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45" name="Oval 44"/>
          <p:cNvSpPr/>
          <p:nvPr/>
        </p:nvSpPr>
        <p:spPr bwMode="auto">
          <a:xfrm>
            <a:off x="8200068" y="37242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7</a:t>
            </a:r>
          </a:p>
        </p:txBody>
      </p:sp>
      <p:sp>
        <p:nvSpPr>
          <p:cNvPr id="47" name="Oval 46"/>
          <p:cNvSpPr/>
          <p:nvPr/>
        </p:nvSpPr>
        <p:spPr bwMode="auto">
          <a:xfrm>
            <a:off x="6599868" y="30384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48" name="Oval 47"/>
          <p:cNvSpPr/>
          <p:nvPr/>
        </p:nvSpPr>
        <p:spPr bwMode="auto">
          <a:xfrm>
            <a:off x="6142668" y="37242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50" name="Oval 49"/>
          <p:cNvSpPr/>
          <p:nvPr/>
        </p:nvSpPr>
        <p:spPr bwMode="auto">
          <a:xfrm>
            <a:off x="5990268" y="433387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51" name="Straight Arrow Connector 50"/>
          <p:cNvCxnSpPr>
            <a:stCxn id="41" idx="5"/>
            <a:endCxn id="42" idx="1"/>
          </p:cNvCxnSpPr>
          <p:nvPr/>
        </p:nvCxnSpPr>
        <p:spPr bwMode="auto">
          <a:xfrm rot="16200000" flipH="1">
            <a:off x="7507731" y="272713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41" idx="3"/>
            <a:endCxn id="47" idx="7"/>
          </p:cNvCxnSpPr>
          <p:nvPr/>
        </p:nvCxnSpPr>
        <p:spPr bwMode="auto">
          <a:xfrm rot="5400000">
            <a:off x="6898131" y="272713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3" name="Straight Arrow Connector 52"/>
          <p:cNvCxnSpPr>
            <a:endCxn id="45" idx="1"/>
          </p:cNvCxnSpPr>
          <p:nvPr/>
        </p:nvCxnSpPr>
        <p:spPr bwMode="auto">
          <a:xfrm rot="16200000" flipH="1">
            <a:off x="7933368" y="345757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42" idx="3"/>
            <a:endCxn id="44" idx="0"/>
          </p:cNvCxnSpPr>
          <p:nvPr/>
        </p:nvCxnSpPr>
        <p:spPr bwMode="auto">
          <a:xfrm rot="5400000">
            <a:off x="7552369" y="3412938"/>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5" name="Straight Arrow Connector 54"/>
          <p:cNvCxnSpPr>
            <a:stCxn id="47" idx="5"/>
            <a:endCxn id="43" idx="0"/>
          </p:cNvCxnSpPr>
          <p:nvPr/>
        </p:nvCxnSpPr>
        <p:spPr bwMode="auto">
          <a:xfrm rot="16200000" flipH="1">
            <a:off x="6707631" y="3451037"/>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6" name="Straight Arrow Connector 55"/>
          <p:cNvCxnSpPr>
            <a:stCxn id="47" idx="3"/>
            <a:endCxn id="48" idx="7"/>
          </p:cNvCxnSpPr>
          <p:nvPr/>
        </p:nvCxnSpPr>
        <p:spPr bwMode="auto">
          <a:xfrm rot="5400000">
            <a:off x="6288531" y="3412938"/>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7" name="Straight Arrow Connector 56"/>
          <p:cNvCxnSpPr>
            <a:stCxn id="48" idx="3"/>
            <a:endCxn id="50" idx="0"/>
          </p:cNvCxnSpPr>
          <p:nvPr/>
        </p:nvCxnSpPr>
        <p:spPr bwMode="auto">
          <a:xfrm rot="5400000">
            <a:off x="5990269" y="413683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95" name="Rectangle 14"/>
          <p:cNvSpPr>
            <a:spLocks noChangeArrowheads="1"/>
          </p:cNvSpPr>
          <p:nvPr/>
        </p:nvSpPr>
        <p:spPr bwMode="auto">
          <a:xfrm>
            <a:off x="6752268" y="4524375"/>
            <a:ext cx="1371600" cy="228600"/>
          </a:xfrm>
          <a:prstGeom prst="rect">
            <a:avLst/>
          </a:prstGeom>
          <a:noFill/>
          <a:ln w="9525">
            <a:noFill/>
            <a:miter lim="800000"/>
            <a:headEnd/>
            <a:tailEnd/>
          </a:ln>
        </p:spPr>
        <p:txBody>
          <a:bodyPr wrap="none" anchor="ctr"/>
          <a:lstStyle/>
          <a:p>
            <a:pPr algn="ctr"/>
            <a:r>
              <a:rPr lang="en-US" sz="1200" b="1" dirty="0">
                <a:solidFill>
                  <a:srgbClr val="7030A0"/>
                </a:solidFill>
              </a:rPr>
              <a:t>Tree View of Array</a:t>
            </a:r>
          </a:p>
        </p:txBody>
      </p:sp>
      <p:sp>
        <p:nvSpPr>
          <p:cNvPr id="96" name="Rectangle 14"/>
          <p:cNvSpPr>
            <a:spLocks noChangeArrowheads="1"/>
          </p:cNvSpPr>
          <p:nvPr/>
        </p:nvSpPr>
        <p:spPr bwMode="auto">
          <a:xfrm>
            <a:off x="6322297" y="1805490"/>
            <a:ext cx="1371600" cy="228600"/>
          </a:xfrm>
          <a:prstGeom prst="rect">
            <a:avLst/>
          </a:prstGeom>
          <a:noFill/>
          <a:ln w="9525">
            <a:noFill/>
            <a:miter lim="800000"/>
            <a:headEnd/>
            <a:tailEnd/>
          </a:ln>
        </p:spPr>
        <p:txBody>
          <a:bodyPr wrap="none" anchor="ctr"/>
          <a:lstStyle/>
          <a:p>
            <a:pPr algn="ctr"/>
            <a:r>
              <a:rPr lang="en-US" sz="1200" b="1" dirty="0">
                <a:solidFill>
                  <a:srgbClr val="7030A0"/>
                </a:solidFill>
              </a:rPr>
              <a:t>Original Array</a:t>
            </a:r>
          </a:p>
        </p:txBody>
      </p:sp>
    </p:spTree>
    <p:extLst>
      <p:ext uri="{BB962C8B-B14F-4D97-AF65-F5344CB8AC3E}">
        <p14:creationId xmlns:p14="http://schemas.microsoft.com/office/powerpoint/2010/main" val="4157027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p:txBody>
          <a:bodyPr/>
          <a:lstStyle/>
          <a:p>
            <a:r>
              <a:rPr lang="en-US" dirty="0"/>
              <a:t>Converting An Array to a Heap</a:t>
            </a:r>
          </a:p>
        </p:txBody>
      </p:sp>
      <p:sp>
        <p:nvSpPr>
          <p:cNvPr id="71" name="Content Placeholder 70"/>
          <p:cNvSpPr>
            <a:spLocks noGrp="1"/>
          </p:cNvSpPr>
          <p:nvPr>
            <p:ph idx="1"/>
          </p:nvPr>
        </p:nvSpPr>
        <p:spPr>
          <a:xfrm>
            <a:off x="304800" y="1294688"/>
            <a:ext cx="5334000" cy="2820112"/>
          </a:xfrm>
        </p:spPr>
        <p:txBody>
          <a:bodyPr/>
          <a:lstStyle/>
          <a:p>
            <a:r>
              <a:rPr lang="en-US" sz="2400" dirty="0"/>
              <a:t>First consider all leaf nodes, are they valid heaps if you think of them as the root of a tree?</a:t>
            </a:r>
          </a:p>
          <a:p>
            <a:pPr lvl="1"/>
            <a:r>
              <a:rPr lang="en-US" sz="2000" dirty="0"/>
              <a:t>Yes!!</a:t>
            </a:r>
          </a:p>
          <a:p>
            <a:r>
              <a:rPr lang="en-US" sz="2400" dirty="0"/>
              <a:t>So just start at the first non-leaf</a:t>
            </a:r>
          </a:p>
          <a:p>
            <a:pPr lvl="1"/>
            <a:r>
              <a:rPr lang="en-US" sz="2000" dirty="0" err="1"/>
              <a:t>TrickleDown</a:t>
            </a:r>
            <a:r>
              <a:rPr lang="en-US" sz="2000" dirty="0"/>
              <a:t>(Loc. 3)</a:t>
            </a:r>
          </a:p>
        </p:txBody>
      </p:sp>
      <p:sp>
        <p:nvSpPr>
          <p:cNvPr id="41" name="Oval 40"/>
          <p:cNvSpPr/>
          <p:nvPr/>
        </p:nvSpPr>
        <p:spPr bwMode="auto">
          <a:xfrm>
            <a:off x="7164831" y="10345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42" name="Oval 41"/>
          <p:cNvSpPr/>
          <p:nvPr/>
        </p:nvSpPr>
        <p:spPr bwMode="auto">
          <a:xfrm>
            <a:off x="7774431" y="15679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43" name="Oval 42"/>
          <p:cNvSpPr/>
          <p:nvPr/>
        </p:nvSpPr>
        <p:spPr bwMode="auto">
          <a:xfrm>
            <a:off x="6783831" y="225372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35</a:t>
            </a:r>
          </a:p>
        </p:txBody>
      </p:sp>
      <p:sp>
        <p:nvSpPr>
          <p:cNvPr id="44" name="Oval 43"/>
          <p:cNvSpPr/>
          <p:nvPr/>
        </p:nvSpPr>
        <p:spPr bwMode="auto">
          <a:xfrm>
            <a:off x="7469631" y="225372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14</a:t>
            </a:r>
          </a:p>
        </p:txBody>
      </p:sp>
      <p:sp>
        <p:nvSpPr>
          <p:cNvPr id="45" name="Oval 44"/>
          <p:cNvSpPr/>
          <p:nvPr/>
        </p:nvSpPr>
        <p:spPr bwMode="auto">
          <a:xfrm>
            <a:off x="8155431" y="225372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7</a:t>
            </a:r>
          </a:p>
        </p:txBody>
      </p:sp>
      <p:sp>
        <p:nvSpPr>
          <p:cNvPr id="47" name="Oval 46"/>
          <p:cNvSpPr/>
          <p:nvPr/>
        </p:nvSpPr>
        <p:spPr bwMode="auto">
          <a:xfrm>
            <a:off x="6555231" y="15679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48" name="Oval 47"/>
          <p:cNvSpPr/>
          <p:nvPr/>
        </p:nvSpPr>
        <p:spPr bwMode="auto">
          <a:xfrm>
            <a:off x="6098031" y="22537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50" name="Oval 49"/>
          <p:cNvSpPr/>
          <p:nvPr/>
        </p:nvSpPr>
        <p:spPr bwMode="auto">
          <a:xfrm>
            <a:off x="5945631" y="286332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19</a:t>
            </a:r>
          </a:p>
        </p:txBody>
      </p:sp>
      <p:cxnSp>
        <p:nvCxnSpPr>
          <p:cNvPr id="51" name="Straight Arrow Connector 50"/>
          <p:cNvCxnSpPr>
            <a:stCxn id="41" idx="5"/>
            <a:endCxn id="42" idx="1"/>
          </p:cNvCxnSpPr>
          <p:nvPr/>
        </p:nvCxnSpPr>
        <p:spPr bwMode="auto">
          <a:xfrm rot="16200000" flipH="1">
            <a:off x="7463094" y="125658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41" idx="3"/>
            <a:endCxn id="47" idx="7"/>
          </p:cNvCxnSpPr>
          <p:nvPr/>
        </p:nvCxnSpPr>
        <p:spPr bwMode="auto">
          <a:xfrm rot="5400000">
            <a:off x="6853494" y="125658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3" name="Straight Arrow Connector 52"/>
          <p:cNvCxnSpPr>
            <a:endCxn id="45" idx="1"/>
          </p:cNvCxnSpPr>
          <p:nvPr/>
        </p:nvCxnSpPr>
        <p:spPr bwMode="auto">
          <a:xfrm rot="16200000" flipH="1">
            <a:off x="7888731" y="198702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42" idx="3"/>
            <a:endCxn id="44" idx="0"/>
          </p:cNvCxnSpPr>
          <p:nvPr/>
        </p:nvCxnSpPr>
        <p:spPr bwMode="auto">
          <a:xfrm rot="5400000">
            <a:off x="7507732" y="1942388"/>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5" name="Straight Arrow Connector 54"/>
          <p:cNvCxnSpPr>
            <a:stCxn id="47" idx="5"/>
            <a:endCxn id="43" idx="0"/>
          </p:cNvCxnSpPr>
          <p:nvPr/>
        </p:nvCxnSpPr>
        <p:spPr bwMode="auto">
          <a:xfrm rot="16200000" flipH="1">
            <a:off x="6662994" y="1980487"/>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6" name="Straight Arrow Connector 55"/>
          <p:cNvCxnSpPr>
            <a:stCxn id="47" idx="3"/>
            <a:endCxn id="48" idx="7"/>
          </p:cNvCxnSpPr>
          <p:nvPr/>
        </p:nvCxnSpPr>
        <p:spPr bwMode="auto">
          <a:xfrm rot="5400000">
            <a:off x="6243894" y="1942388"/>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7" name="Straight Arrow Connector 56"/>
          <p:cNvCxnSpPr>
            <a:stCxn id="48" idx="3"/>
            <a:endCxn id="50" idx="0"/>
          </p:cNvCxnSpPr>
          <p:nvPr/>
        </p:nvCxnSpPr>
        <p:spPr bwMode="auto">
          <a:xfrm rot="5400000">
            <a:off x="5945632" y="266628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95" name="Rectangle 14"/>
          <p:cNvSpPr>
            <a:spLocks noChangeArrowheads="1"/>
          </p:cNvSpPr>
          <p:nvPr/>
        </p:nvSpPr>
        <p:spPr bwMode="auto">
          <a:xfrm>
            <a:off x="6702447" y="3282425"/>
            <a:ext cx="1371600" cy="228600"/>
          </a:xfrm>
          <a:prstGeom prst="rect">
            <a:avLst/>
          </a:prstGeom>
          <a:noFill/>
          <a:ln w="9525">
            <a:noFill/>
            <a:miter lim="800000"/>
            <a:headEnd/>
            <a:tailEnd/>
          </a:ln>
        </p:spPr>
        <p:txBody>
          <a:bodyPr wrap="none" anchor="ctr"/>
          <a:lstStyle/>
          <a:p>
            <a:pPr algn="ctr"/>
            <a:r>
              <a:rPr lang="en-US" sz="1200" b="1" dirty="0">
                <a:solidFill>
                  <a:srgbClr val="FF0000"/>
                </a:solidFill>
              </a:rPr>
              <a:t>Leafs are valid heaps by definition</a:t>
            </a:r>
          </a:p>
        </p:txBody>
      </p:sp>
      <p:sp>
        <p:nvSpPr>
          <p:cNvPr id="91" name="Oval 90"/>
          <p:cNvSpPr/>
          <p:nvPr/>
        </p:nvSpPr>
        <p:spPr bwMode="auto">
          <a:xfrm>
            <a:off x="415747" y="499735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92" name="Oval 91"/>
          <p:cNvSpPr/>
          <p:nvPr/>
        </p:nvSpPr>
        <p:spPr bwMode="auto">
          <a:xfrm>
            <a:off x="263347" y="560695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19</a:t>
            </a:r>
          </a:p>
        </p:txBody>
      </p:sp>
      <p:cxnSp>
        <p:nvCxnSpPr>
          <p:cNvPr id="93" name="Straight Arrow Connector 92"/>
          <p:cNvCxnSpPr>
            <a:stCxn id="91" idx="3"/>
            <a:endCxn id="92" idx="0"/>
          </p:cNvCxnSpPr>
          <p:nvPr/>
        </p:nvCxnSpPr>
        <p:spPr bwMode="auto">
          <a:xfrm rot="5400000">
            <a:off x="263348" y="540991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98" name="Rectangle 14"/>
          <p:cNvSpPr>
            <a:spLocks noChangeArrowheads="1"/>
          </p:cNvSpPr>
          <p:nvPr/>
        </p:nvSpPr>
        <p:spPr bwMode="auto">
          <a:xfrm>
            <a:off x="356566" y="3997230"/>
            <a:ext cx="1301773" cy="228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200" b="1" dirty="0" err="1">
                <a:solidFill>
                  <a:srgbClr val="FF0000"/>
                </a:solidFill>
              </a:rPr>
              <a:t>trickleDown</a:t>
            </a:r>
            <a:r>
              <a:rPr lang="en-US" sz="1200" b="1" dirty="0">
                <a:solidFill>
                  <a:srgbClr val="FF0000"/>
                </a:solidFill>
              </a:rPr>
              <a:t>(3)</a:t>
            </a:r>
          </a:p>
        </p:txBody>
      </p:sp>
      <p:sp>
        <p:nvSpPr>
          <p:cNvPr id="21" name="Right Arrow 20"/>
          <p:cNvSpPr/>
          <p:nvPr/>
        </p:nvSpPr>
        <p:spPr bwMode="auto">
          <a:xfrm>
            <a:off x="743146" y="5302155"/>
            <a:ext cx="381000" cy="236380"/>
          </a:xfrm>
          <a:prstGeom prst="right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99" name="Oval 98"/>
          <p:cNvSpPr/>
          <p:nvPr/>
        </p:nvSpPr>
        <p:spPr bwMode="auto">
          <a:xfrm>
            <a:off x="1428945" y="501640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10</a:t>
            </a:r>
          </a:p>
        </p:txBody>
      </p:sp>
      <p:sp>
        <p:nvSpPr>
          <p:cNvPr id="100" name="Oval 99"/>
          <p:cNvSpPr/>
          <p:nvPr/>
        </p:nvSpPr>
        <p:spPr bwMode="auto">
          <a:xfrm>
            <a:off x="1276545" y="562600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19</a:t>
            </a:r>
          </a:p>
        </p:txBody>
      </p:sp>
      <p:cxnSp>
        <p:nvCxnSpPr>
          <p:cNvPr id="101" name="Straight Arrow Connector 100"/>
          <p:cNvCxnSpPr>
            <a:stCxn id="99" idx="3"/>
            <a:endCxn id="100" idx="0"/>
          </p:cNvCxnSpPr>
          <p:nvPr/>
        </p:nvCxnSpPr>
        <p:spPr bwMode="auto">
          <a:xfrm rot="5400000">
            <a:off x="1276546" y="542896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04" name="Rectangle 14"/>
          <p:cNvSpPr>
            <a:spLocks noChangeArrowheads="1"/>
          </p:cNvSpPr>
          <p:nvPr/>
        </p:nvSpPr>
        <p:spPr bwMode="auto">
          <a:xfrm>
            <a:off x="337236" y="4345955"/>
            <a:ext cx="1297431" cy="508525"/>
          </a:xfrm>
          <a:prstGeom prst="rect">
            <a:avLst/>
          </a:prstGeom>
          <a:noFill/>
          <a:ln w="9525">
            <a:noFill/>
            <a:miter lim="800000"/>
            <a:headEnd/>
            <a:tailEnd/>
          </a:ln>
        </p:spPr>
        <p:txBody>
          <a:bodyPr wrap="square" anchor="ctr"/>
          <a:lstStyle/>
          <a:p>
            <a:pPr algn="ctr"/>
            <a:r>
              <a:rPr lang="en-US" sz="1200" b="1" dirty="0">
                <a:solidFill>
                  <a:srgbClr val="FF0000"/>
                </a:solidFill>
              </a:rPr>
              <a:t>Already in the right order</a:t>
            </a:r>
          </a:p>
        </p:txBody>
      </p:sp>
      <p:sp>
        <p:nvSpPr>
          <p:cNvPr id="110" name="Rectangle 14"/>
          <p:cNvSpPr>
            <a:spLocks noChangeArrowheads="1"/>
          </p:cNvSpPr>
          <p:nvPr/>
        </p:nvSpPr>
        <p:spPr bwMode="auto">
          <a:xfrm>
            <a:off x="2634677" y="3997230"/>
            <a:ext cx="1301773" cy="228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200" b="1" dirty="0" err="1">
                <a:solidFill>
                  <a:srgbClr val="FF0000"/>
                </a:solidFill>
              </a:rPr>
              <a:t>trickleDown</a:t>
            </a:r>
            <a:r>
              <a:rPr lang="en-US" sz="1200" b="1" dirty="0">
                <a:solidFill>
                  <a:srgbClr val="FF0000"/>
                </a:solidFill>
              </a:rPr>
              <a:t>(2)</a:t>
            </a:r>
          </a:p>
        </p:txBody>
      </p:sp>
      <p:sp>
        <p:nvSpPr>
          <p:cNvPr id="117" name="Rectangle 14"/>
          <p:cNvSpPr>
            <a:spLocks noChangeArrowheads="1"/>
          </p:cNvSpPr>
          <p:nvPr/>
        </p:nvSpPr>
        <p:spPr bwMode="auto">
          <a:xfrm>
            <a:off x="2643243" y="4345955"/>
            <a:ext cx="1297431" cy="508525"/>
          </a:xfrm>
          <a:prstGeom prst="rect">
            <a:avLst/>
          </a:prstGeom>
          <a:noFill/>
          <a:ln w="9525">
            <a:noFill/>
            <a:miter lim="800000"/>
            <a:headEnd/>
            <a:tailEnd/>
          </a:ln>
        </p:spPr>
        <p:txBody>
          <a:bodyPr wrap="square" anchor="ctr"/>
          <a:lstStyle/>
          <a:p>
            <a:pPr algn="ctr"/>
            <a:r>
              <a:rPr lang="en-US" sz="1200" b="1" dirty="0">
                <a:solidFill>
                  <a:srgbClr val="FF0000"/>
                </a:solidFill>
              </a:rPr>
              <a:t>Swap 18 &amp; 7</a:t>
            </a:r>
          </a:p>
        </p:txBody>
      </p:sp>
      <p:sp>
        <p:nvSpPr>
          <p:cNvPr id="118" name="Oval 117"/>
          <p:cNvSpPr/>
          <p:nvPr/>
        </p:nvSpPr>
        <p:spPr bwMode="auto">
          <a:xfrm>
            <a:off x="2396947" y="4971768"/>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119" name="Oval 118"/>
          <p:cNvSpPr/>
          <p:nvPr/>
        </p:nvSpPr>
        <p:spPr bwMode="auto">
          <a:xfrm>
            <a:off x="2092147" y="5657568"/>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14</a:t>
            </a:r>
          </a:p>
        </p:txBody>
      </p:sp>
      <p:sp>
        <p:nvSpPr>
          <p:cNvPr id="120" name="Oval 119"/>
          <p:cNvSpPr/>
          <p:nvPr/>
        </p:nvSpPr>
        <p:spPr bwMode="auto">
          <a:xfrm>
            <a:off x="2777947" y="5657568"/>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7</a:t>
            </a:r>
          </a:p>
        </p:txBody>
      </p:sp>
      <p:cxnSp>
        <p:nvCxnSpPr>
          <p:cNvPr id="121" name="Straight Arrow Connector 120"/>
          <p:cNvCxnSpPr>
            <a:endCxn id="120" idx="1"/>
          </p:cNvCxnSpPr>
          <p:nvPr/>
        </p:nvCxnSpPr>
        <p:spPr bwMode="auto">
          <a:xfrm rot="16200000" flipH="1">
            <a:off x="2511247" y="5390867"/>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22" name="Straight Arrow Connector 121"/>
          <p:cNvCxnSpPr>
            <a:stCxn id="118" idx="3"/>
            <a:endCxn id="119" idx="0"/>
          </p:cNvCxnSpPr>
          <p:nvPr/>
        </p:nvCxnSpPr>
        <p:spPr bwMode="auto">
          <a:xfrm rot="5400000">
            <a:off x="2130248" y="5346231"/>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26" name="Right Arrow 125"/>
          <p:cNvSpPr/>
          <p:nvPr/>
        </p:nvSpPr>
        <p:spPr bwMode="auto">
          <a:xfrm>
            <a:off x="3082747" y="5288385"/>
            <a:ext cx="381000" cy="236380"/>
          </a:xfrm>
          <a:prstGeom prst="right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
        <p:nvSpPr>
          <p:cNvPr id="127" name="Oval 126"/>
          <p:cNvSpPr/>
          <p:nvPr/>
        </p:nvSpPr>
        <p:spPr bwMode="auto">
          <a:xfrm>
            <a:off x="3784050" y="498358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128" name="Oval 127"/>
          <p:cNvSpPr/>
          <p:nvPr/>
        </p:nvSpPr>
        <p:spPr bwMode="auto">
          <a:xfrm>
            <a:off x="3479250" y="566938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14</a:t>
            </a:r>
          </a:p>
        </p:txBody>
      </p:sp>
      <p:sp>
        <p:nvSpPr>
          <p:cNvPr id="129" name="Oval 128"/>
          <p:cNvSpPr/>
          <p:nvPr/>
        </p:nvSpPr>
        <p:spPr bwMode="auto">
          <a:xfrm>
            <a:off x="4165050" y="566938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18</a:t>
            </a:r>
          </a:p>
        </p:txBody>
      </p:sp>
      <p:cxnSp>
        <p:nvCxnSpPr>
          <p:cNvPr id="130" name="Straight Arrow Connector 129"/>
          <p:cNvCxnSpPr>
            <a:endCxn id="129" idx="1"/>
          </p:cNvCxnSpPr>
          <p:nvPr/>
        </p:nvCxnSpPr>
        <p:spPr bwMode="auto">
          <a:xfrm rot="16200000" flipH="1">
            <a:off x="3898350" y="540268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31" name="Straight Arrow Connector 130"/>
          <p:cNvCxnSpPr>
            <a:stCxn id="127" idx="3"/>
            <a:endCxn id="128" idx="0"/>
          </p:cNvCxnSpPr>
          <p:nvPr/>
        </p:nvCxnSpPr>
        <p:spPr bwMode="auto">
          <a:xfrm rot="5400000">
            <a:off x="3517351" y="5358048"/>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35" name="Rectangle 14"/>
          <p:cNvSpPr>
            <a:spLocks noChangeArrowheads="1"/>
          </p:cNvSpPr>
          <p:nvPr/>
        </p:nvSpPr>
        <p:spPr bwMode="auto">
          <a:xfrm>
            <a:off x="4772900" y="3997230"/>
            <a:ext cx="1301773" cy="228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200" b="1" dirty="0" err="1">
                <a:solidFill>
                  <a:srgbClr val="FF0000"/>
                </a:solidFill>
              </a:rPr>
              <a:t>trickleDown</a:t>
            </a:r>
            <a:r>
              <a:rPr lang="en-US" sz="1200" b="1" dirty="0">
                <a:solidFill>
                  <a:srgbClr val="FF0000"/>
                </a:solidFill>
              </a:rPr>
              <a:t>(1)</a:t>
            </a:r>
          </a:p>
        </p:txBody>
      </p:sp>
      <p:sp>
        <p:nvSpPr>
          <p:cNvPr id="136" name="Rectangle 14"/>
          <p:cNvSpPr>
            <a:spLocks noChangeArrowheads="1"/>
          </p:cNvSpPr>
          <p:nvPr/>
        </p:nvSpPr>
        <p:spPr bwMode="auto">
          <a:xfrm>
            <a:off x="4781466" y="4345955"/>
            <a:ext cx="1297431" cy="508525"/>
          </a:xfrm>
          <a:prstGeom prst="rect">
            <a:avLst/>
          </a:prstGeom>
          <a:noFill/>
          <a:ln w="9525">
            <a:noFill/>
            <a:miter lim="800000"/>
            <a:headEnd/>
            <a:tailEnd/>
          </a:ln>
        </p:spPr>
        <p:txBody>
          <a:bodyPr wrap="square" anchor="ctr"/>
          <a:lstStyle/>
          <a:p>
            <a:pPr algn="ctr"/>
            <a:r>
              <a:rPr lang="en-US" sz="1200" b="1" dirty="0">
                <a:solidFill>
                  <a:srgbClr val="FF0000"/>
                </a:solidFill>
              </a:rPr>
              <a:t>Already a heap</a:t>
            </a:r>
          </a:p>
        </p:txBody>
      </p:sp>
      <p:sp>
        <p:nvSpPr>
          <p:cNvPr id="137" name="Oval 136"/>
          <p:cNvSpPr/>
          <p:nvPr/>
        </p:nvSpPr>
        <p:spPr bwMode="auto">
          <a:xfrm>
            <a:off x="5763334" y="524500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35</a:t>
            </a:r>
          </a:p>
        </p:txBody>
      </p:sp>
      <p:sp>
        <p:nvSpPr>
          <p:cNvPr id="138" name="Oval 137"/>
          <p:cNvSpPr/>
          <p:nvPr/>
        </p:nvSpPr>
        <p:spPr bwMode="auto">
          <a:xfrm>
            <a:off x="5444947" y="478780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139" name="Oval 138"/>
          <p:cNvSpPr/>
          <p:nvPr/>
        </p:nvSpPr>
        <p:spPr bwMode="auto">
          <a:xfrm>
            <a:off x="5077534" y="524500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10</a:t>
            </a:r>
          </a:p>
        </p:txBody>
      </p:sp>
      <p:sp>
        <p:nvSpPr>
          <p:cNvPr id="140" name="Oval 139"/>
          <p:cNvSpPr/>
          <p:nvPr/>
        </p:nvSpPr>
        <p:spPr bwMode="auto">
          <a:xfrm>
            <a:off x="4925134" y="5702205"/>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19</a:t>
            </a:r>
          </a:p>
        </p:txBody>
      </p:sp>
      <p:cxnSp>
        <p:nvCxnSpPr>
          <p:cNvPr id="141" name="Straight Arrow Connector 140"/>
          <p:cNvCxnSpPr>
            <a:stCxn id="138" idx="5"/>
            <a:endCxn id="137" idx="0"/>
          </p:cNvCxnSpPr>
          <p:nvPr/>
        </p:nvCxnSpPr>
        <p:spPr bwMode="auto">
          <a:xfrm>
            <a:off x="5705110" y="5047968"/>
            <a:ext cx="210624"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42" name="Straight Arrow Connector 141"/>
          <p:cNvCxnSpPr>
            <a:stCxn id="138" idx="3"/>
            <a:endCxn id="139" idx="7"/>
          </p:cNvCxnSpPr>
          <p:nvPr/>
        </p:nvCxnSpPr>
        <p:spPr bwMode="auto">
          <a:xfrm flipH="1">
            <a:off x="5337697" y="5047968"/>
            <a:ext cx="151887"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43" name="Straight Arrow Connector 142"/>
          <p:cNvCxnSpPr>
            <a:stCxn id="139" idx="3"/>
            <a:endCxn id="140" idx="0"/>
          </p:cNvCxnSpPr>
          <p:nvPr/>
        </p:nvCxnSpPr>
        <p:spPr bwMode="auto">
          <a:xfrm flipH="1">
            <a:off x="5077534" y="5505168"/>
            <a:ext cx="44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47" name="Rectangle 14"/>
          <p:cNvSpPr>
            <a:spLocks noChangeArrowheads="1"/>
          </p:cNvSpPr>
          <p:nvPr/>
        </p:nvSpPr>
        <p:spPr bwMode="auto">
          <a:xfrm>
            <a:off x="7140085" y="3997230"/>
            <a:ext cx="1301773" cy="228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200" b="1" dirty="0" err="1">
                <a:solidFill>
                  <a:srgbClr val="FF0000"/>
                </a:solidFill>
              </a:rPr>
              <a:t>trickleDown</a:t>
            </a:r>
            <a:r>
              <a:rPr lang="en-US" sz="1200" b="1" dirty="0">
                <a:solidFill>
                  <a:srgbClr val="FF0000"/>
                </a:solidFill>
              </a:rPr>
              <a:t>(0)</a:t>
            </a:r>
          </a:p>
        </p:txBody>
      </p:sp>
      <p:sp>
        <p:nvSpPr>
          <p:cNvPr id="148" name="Oval 147"/>
          <p:cNvSpPr/>
          <p:nvPr/>
        </p:nvSpPr>
        <p:spPr bwMode="auto">
          <a:xfrm>
            <a:off x="7620956" y="4800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149" name="Oval 148"/>
          <p:cNvSpPr/>
          <p:nvPr/>
        </p:nvSpPr>
        <p:spPr bwMode="auto">
          <a:xfrm>
            <a:off x="8261722" y="5188357"/>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150" name="Oval 149"/>
          <p:cNvSpPr/>
          <p:nvPr/>
        </p:nvSpPr>
        <p:spPr bwMode="auto">
          <a:xfrm>
            <a:off x="7271122" y="5715000"/>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35</a:t>
            </a:r>
          </a:p>
        </p:txBody>
      </p:sp>
      <p:sp>
        <p:nvSpPr>
          <p:cNvPr id="151" name="Oval 150"/>
          <p:cNvSpPr/>
          <p:nvPr/>
        </p:nvSpPr>
        <p:spPr bwMode="auto">
          <a:xfrm>
            <a:off x="7956922" y="5715000"/>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14</a:t>
            </a:r>
          </a:p>
        </p:txBody>
      </p:sp>
      <p:sp>
        <p:nvSpPr>
          <p:cNvPr id="152" name="Oval 151"/>
          <p:cNvSpPr/>
          <p:nvPr/>
        </p:nvSpPr>
        <p:spPr bwMode="auto">
          <a:xfrm>
            <a:off x="8642722" y="5715000"/>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18</a:t>
            </a:r>
          </a:p>
        </p:txBody>
      </p:sp>
      <p:sp>
        <p:nvSpPr>
          <p:cNvPr id="153" name="Oval 152"/>
          <p:cNvSpPr/>
          <p:nvPr/>
        </p:nvSpPr>
        <p:spPr bwMode="auto">
          <a:xfrm>
            <a:off x="7042522" y="5188357"/>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154" name="Oval 153"/>
          <p:cNvSpPr/>
          <p:nvPr/>
        </p:nvSpPr>
        <p:spPr bwMode="auto">
          <a:xfrm>
            <a:off x="6585322" y="5715000"/>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10</a:t>
            </a:r>
          </a:p>
        </p:txBody>
      </p:sp>
      <p:sp>
        <p:nvSpPr>
          <p:cNvPr id="155" name="Oval 154"/>
          <p:cNvSpPr/>
          <p:nvPr/>
        </p:nvSpPr>
        <p:spPr bwMode="auto">
          <a:xfrm>
            <a:off x="6432922" y="6203722"/>
            <a:ext cx="304800" cy="304800"/>
          </a:xfrm>
          <a:prstGeom prst="ellipse">
            <a:avLst/>
          </a:prstGeom>
          <a:solidFill>
            <a:srgbClr val="FF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19</a:t>
            </a:r>
          </a:p>
        </p:txBody>
      </p:sp>
      <p:cxnSp>
        <p:nvCxnSpPr>
          <p:cNvPr id="156" name="Straight Arrow Connector 155"/>
          <p:cNvCxnSpPr>
            <a:stCxn id="148" idx="5"/>
            <a:endCxn id="149" idx="1"/>
          </p:cNvCxnSpPr>
          <p:nvPr/>
        </p:nvCxnSpPr>
        <p:spPr bwMode="auto">
          <a:xfrm>
            <a:off x="7881119" y="5060763"/>
            <a:ext cx="425240" cy="17223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57" name="Straight Arrow Connector 156"/>
          <p:cNvCxnSpPr>
            <a:stCxn id="148" idx="3"/>
            <a:endCxn id="153" idx="7"/>
          </p:cNvCxnSpPr>
          <p:nvPr/>
        </p:nvCxnSpPr>
        <p:spPr bwMode="auto">
          <a:xfrm flipH="1">
            <a:off x="7302685" y="5060763"/>
            <a:ext cx="362908" cy="17223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58" name="Straight Arrow Connector 157"/>
          <p:cNvCxnSpPr>
            <a:endCxn id="152" idx="1"/>
          </p:cNvCxnSpPr>
          <p:nvPr/>
        </p:nvCxnSpPr>
        <p:spPr bwMode="auto">
          <a:xfrm rot="16200000" flipH="1">
            <a:off x="8376022" y="544829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59" name="Straight Arrow Connector 158"/>
          <p:cNvCxnSpPr>
            <a:stCxn id="149" idx="3"/>
            <a:endCxn id="151" idx="0"/>
          </p:cNvCxnSpPr>
          <p:nvPr/>
        </p:nvCxnSpPr>
        <p:spPr bwMode="auto">
          <a:xfrm flipH="1">
            <a:off x="8109322" y="5448520"/>
            <a:ext cx="197037" cy="26648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0" name="Straight Arrow Connector 159"/>
          <p:cNvCxnSpPr>
            <a:stCxn id="153" idx="5"/>
            <a:endCxn id="150" idx="0"/>
          </p:cNvCxnSpPr>
          <p:nvPr/>
        </p:nvCxnSpPr>
        <p:spPr bwMode="auto">
          <a:xfrm>
            <a:off x="7302685" y="5448520"/>
            <a:ext cx="120837" cy="266480"/>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1" name="Straight Arrow Connector 160"/>
          <p:cNvCxnSpPr>
            <a:stCxn id="153" idx="3"/>
            <a:endCxn id="154" idx="7"/>
          </p:cNvCxnSpPr>
          <p:nvPr/>
        </p:nvCxnSpPr>
        <p:spPr bwMode="auto">
          <a:xfrm flipH="1">
            <a:off x="6845485" y="5448520"/>
            <a:ext cx="241674" cy="31111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2" name="Straight Arrow Connector 161"/>
          <p:cNvCxnSpPr>
            <a:stCxn id="154" idx="3"/>
            <a:endCxn id="155" idx="0"/>
          </p:cNvCxnSpPr>
          <p:nvPr/>
        </p:nvCxnSpPr>
        <p:spPr bwMode="auto">
          <a:xfrm flipH="1">
            <a:off x="6585322" y="5975163"/>
            <a:ext cx="44637" cy="22855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71" name="Rectangle 14"/>
          <p:cNvSpPr>
            <a:spLocks noChangeArrowheads="1"/>
          </p:cNvSpPr>
          <p:nvPr/>
        </p:nvSpPr>
        <p:spPr bwMode="auto">
          <a:xfrm>
            <a:off x="7144427" y="4256530"/>
            <a:ext cx="1297431" cy="508525"/>
          </a:xfrm>
          <a:prstGeom prst="rect">
            <a:avLst/>
          </a:prstGeom>
          <a:noFill/>
          <a:ln w="9525">
            <a:noFill/>
            <a:miter lim="800000"/>
            <a:headEnd/>
            <a:tailEnd/>
          </a:ln>
        </p:spPr>
        <p:txBody>
          <a:bodyPr wrap="square" anchor="ctr"/>
          <a:lstStyle/>
          <a:p>
            <a:pPr algn="ctr"/>
            <a:r>
              <a:rPr lang="en-US" sz="1200" b="1" dirty="0">
                <a:solidFill>
                  <a:srgbClr val="FF0000"/>
                </a:solidFill>
              </a:rPr>
              <a:t>Swap 28 &lt;-&gt; 7</a:t>
            </a:r>
          </a:p>
          <a:p>
            <a:pPr algn="ctr"/>
            <a:r>
              <a:rPr lang="en-US" sz="1200" b="1" dirty="0">
                <a:solidFill>
                  <a:srgbClr val="FF0000"/>
                </a:solidFill>
              </a:rPr>
              <a:t>Swap 28 &lt;-&gt; 14</a:t>
            </a:r>
          </a:p>
        </p:txBody>
      </p:sp>
    </p:spTree>
    <p:extLst>
      <p:ext uri="{BB962C8B-B14F-4D97-AF65-F5344CB8AC3E}">
        <p14:creationId xmlns:p14="http://schemas.microsoft.com/office/powerpoint/2010/main" val="322238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p:cNvSpPr>
            <a:spLocks noGrp="1"/>
          </p:cNvSpPr>
          <p:nvPr>
            <p:ph type="title"/>
          </p:nvPr>
        </p:nvSpPr>
        <p:spPr/>
        <p:txBody>
          <a:bodyPr/>
          <a:lstStyle/>
          <a:p>
            <a:r>
              <a:rPr lang="en-US" dirty="0"/>
              <a:t>Converting An Array to a Heap</a:t>
            </a:r>
          </a:p>
        </p:txBody>
      </p:sp>
      <p:sp>
        <p:nvSpPr>
          <p:cNvPr id="71" name="Content Placeholder 70"/>
          <p:cNvSpPr>
            <a:spLocks noGrp="1"/>
          </p:cNvSpPr>
          <p:nvPr>
            <p:ph idx="1"/>
          </p:nvPr>
        </p:nvSpPr>
        <p:spPr>
          <a:xfrm>
            <a:off x="304800" y="1194650"/>
            <a:ext cx="8363907" cy="1066800"/>
          </a:xfrm>
        </p:spPr>
        <p:txBody>
          <a:bodyPr/>
          <a:lstStyle/>
          <a:p>
            <a:r>
              <a:rPr lang="en-US" sz="2000" dirty="0"/>
              <a:t>Now that we have a valid heap, we can sort by top and popping…</a:t>
            </a:r>
          </a:p>
          <a:p>
            <a:r>
              <a:rPr lang="en-US" sz="2000" dirty="0"/>
              <a:t>Can we do it in place?</a:t>
            </a:r>
          </a:p>
          <a:p>
            <a:pPr lvl="1"/>
            <a:r>
              <a:rPr lang="en-US" sz="1600" dirty="0"/>
              <a:t>Yes, Break the array into "heap" and "sorted" areas, iteratively adding to the "sorted" area </a:t>
            </a:r>
          </a:p>
        </p:txBody>
      </p:sp>
      <p:sp>
        <p:nvSpPr>
          <p:cNvPr id="106" name="Oval 105"/>
          <p:cNvSpPr/>
          <p:nvPr/>
        </p:nvSpPr>
        <p:spPr bwMode="auto">
          <a:xfrm>
            <a:off x="2895600" y="2369172"/>
            <a:ext cx="304800" cy="304800"/>
          </a:xfrm>
          <a:prstGeom prst="ellipse">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7</a:t>
            </a:r>
          </a:p>
        </p:txBody>
      </p:sp>
      <p:sp>
        <p:nvSpPr>
          <p:cNvPr id="107" name="Oval 106"/>
          <p:cNvSpPr/>
          <p:nvPr/>
        </p:nvSpPr>
        <p:spPr bwMode="auto">
          <a:xfrm>
            <a:off x="3505200" y="2746159"/>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108" name="Oval 107"/>
          <p:cNvSpPr/>
          <p:nvPr/>
        </p:nvSpPr>
        <p:spPr bwMode="auto">
          <a:xfrm>
            <a:off x="2514600"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109" name="Oval 108"/>
          <p:cNvSpPr/>
          <p:nvPr/>
        </p:nvSpPr>
        <p:spPr bwMode="auto">
          <a:xfrm>
            <a:off x="3200400"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111" name="Oval 110"/>
          <p:cNvSpPr/>
          <p:nvPr/>
        </p:nvSpPr>
        <p:spPr bwMode="auto">
          <a:xfrm>
            <a:off x="3886200"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112" name="Oval 111"/>
          <p:cNvSpPr/>
          <p:nvPr/>
        </p:nvSpPr>
        <p:spPr bwMode="auto">
          <a:xfrm>
            <a:off x="2286000" y="2746159"/>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113" name="Oval 112"/>
          <p:cNvSpPr/>
          <p:nvPr/>
        </p:nvSpPr>
        <p:spPr bwMode="auto">
          <a:xfrm>
            <a:off x="1828800"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114" name="Oval 113"/>
          <p:cNvSpPr/>
          <p:nvPr/>
        </p:nvSpPr>
        <p:spPr bwMode="auto">
          <a:xfrm>
            <a:off x="1676400" y="3723953"/>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19</a:t>
            </a:r>
          </a:p>
        </p:txBody>
      </p:sp>
      <p:cxnSp>
        <p:nvCxnSpPr>
          <p:cNvPr id="115" name="Straight Arrow Connector 114"/>
          <p:cNvCxnSpPr>
            <a:stCxn id="106" idx="5"/>
            <a:endCxn id="107" idx="1"/>
          </p:cNvCxnSpPr>
          <p:nvPr/>
        </p:nvCxnSpPr>
        <p:spPr bwMode="auto">
          <a:xfrm>
            <a:off x="3155763" y="2629335"/>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16" name="Straight Arrow Connector 115"/>
          <p:cNvCxnSpPr>
            <a:stCxn id="106" idx="3"/>
            <a:endCxn id="112" idx="7"/>
          </p:cNvCxnSpPr>
          <p:nvPr/>
        </p:nvCxnSpPr>
        <p:spPr bwMode="auto">
          <a:xfrm flipH="1">
            <a:off x="2546163" y="2629335"/>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2" name="Straight Arrow Connector 171"/>
          <p:cNvCxnSpPr>
            <a:stCxn id="107" idx="5"/>
            <a:endCxn id="111" idx="1"/>
          </p:cNvCxnSpPr>
          <p:nvPr/>
        </p:nvCxnSpPr>
        <p:spPr bwMode="auto">
          <a:xfrm>
            <a:off x="3765363" y="3006322"/>
            <a:ext cx="1654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3" name="Straight Arrow Connector 172"/>
          <p:cNvCxnSpPr>
            <a:stCxn id="107" idx="3"/>
            <a:endCxn id="109" idx="0"/>
          </p:cNvCxnSpPr>
          <p:nvPr/>
        </p:nvCxnSpPr>
        <p:spPr bwMode="auto">
          <a:xfrm flipH="1">
            <a:off x="3352800" y="3006322"/>
            <a:ext cx="1970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4" name="Straight Arrow Connector 173"/>
          <p:cNvCxnSpPr>
            <a:stCxn id="112" idx="5"/>
            <a:endCxn id="108" idx="0"/>
          </p:cNvCxnSpPr>
          <p:nvPr/>
        </p:nvCxnSpPr>
        <p:spPr bwMode="auto">
          <a:xfrm>
            <a:off x="2546163" y="3006322"/>
            <a:ext cx="1208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5" name="Straight Arrow Connector 174"/>
          <p:cNvCxnSpPr>
            <a:stCxn id="112" idx="3"/>
            <a:endCxn id="113" idx="7"/>
          </p:cNvCxnSpPr>
          <p:nvPr/>
        </p:nvCxnSpPr>
        <p:spPr bwMode="auto">
          <a:xfrm flipH="1">
            <a:off x="2088963" y="3006322"/>
            <a:ext cx="2416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6" name="Straight Arrow Connector 175"/>
          <p:cNvCxnSpPr>
            <a:stCxn id="113" idx="3"/>
            <a:endCxn id="114" idx="0"/>
          </p:cNvCxnSpPr>
          <p:nvPr/>
        </p:nvCxnSpPr>
        <p:spPr bwMode="auto">
          <a:xfrm flipH="1">
            <a:off x="1828800" y="3495394"/>
            <a:ext cx="44637" cy="22855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86" name="Rectangle 14"/>
          <p:cNvSpPr>
            <a:spLocks noChangeArrowheads="1"/>
          </p:cNvSpPr>
          <p:nvPr/>
        </p:nvSpPr>
        <p:spPr bwMode="auto">
          <a:xfrm>
            <a:off x="16032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87" name="Rectangle 14"/>
          <p:cNvSpPr>
            <a:spLocks noChangeArrowheads="1"/>
          </p:cNvSpPr>
          <p:nvPr/>
        </p:nvSpPr>
        <p:spPr bwMode="auto">
          <a:xfrm>
            <a:off x="19080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188" name="Rectangle 14"/>
          <p:cNvSpPr>
            <a:spLocks noChangeArrowheads="1"/>
          </p:cNvSpPr>
          <p:nvPr/>
        </p:nvSpPr>
        <p:spPr bwMode="auto">
          <a:xfrm>
            <a:off x="22128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89" name="Rectangle 14"/>
          <p:cNvSpPr>
            <a:spLocks noChangeArrowheads="1"/>
          </p:cNvSpPr>
          <p:nvPr/>
        </p:nvSpPr>
        <p:spPr bwMode="auto">
          <a:xfrm>
            <a:off x="25176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190" name="Rectangle 14"/>
          <p:cNvSpPr>
            <a:spLocks noChangeArrowheads="1"/>
          </p:cNvSpPr>
          <p:nvPr/>
        </p:nvSpPr>
        <p:spPr bwMode="auto">
          <a:xfrm>
            <a:off x="16002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191" name="Rectangle 14"/>
          <p:cNvSpPr>
            <a:spLocks noChangeArrowheads="1"/>
          </p:cNvSpPr>
          <p:nvPr/>
        </p:nvSpPr>
        <p:spPr bwMode="auto">
          <a:xfrm>
            <a:off x="19050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192" name="Rectangle 14"/>
          <p:cNvSpPr>
            <a:spLocks noChangeArrowheads="1"/>
          </p:cNvSpPr>
          <p:nvPr/>
        </p:nvSpPr>
        <p:spPr bwMode="auto">
          <a:xfrm>
            <a:off x="22098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193" name="Rectangle 14"/>
          <p:cNvSpPr>
            <a:spLocks noChangeArrowheads="1"/>
          </p:cNvSpPr>
          <p:nvPr/>
        </p:nvSpPr>
        <p:spPr bwMode="auto">
          <a:xfrm>
            <a:off x="25146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194" name="Rectangle 14"/>
          <p:cNvSpPr>
            <a:spLocks noChangeArrowheads="1"/>
          </p:cNvSpPr>
          <p:nvPr/>
        </p:nvSpPr>
        <p:spPr bwMode="auto">
          <a:xfrm>
            <a:off x="28194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195" name="Rectangle 14"/>
          <p:cNvSpPr>
            <a:spLocks noChangeArrowheads="1"/>
          </p:cNvSpPr>
          <p:nvPr/>
        </p:nvSpPr>
        <p:spPr bwMode="auto">
          <a:xfrm>
            <a:off x="28224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96" name="Rectangle 14"/>
          <p:cNvSpPr>
            <a:spLocks noChangeArrowheads="1"/>
          </p:cNvSpPr>
          <p:nvPr/>
        </p:nvSpPr>
        <p:spPr bwMode="auto">
          <a:xfrm>
            <a:off x="31272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197" name="Rectangle 196"/>
          <p:cNvSpPr>
            <a:spLocks noChangeArrowheads="1"/>
          </p:cNvSpPr>
          <p:nvPr/>
        </p:nvSpPr>
        <p:spPr bwMode="auto">
          <a:xfrm>
            <a:off x="3432073"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198" name="Rectangle 14"/>
          <p:cNvSpPr>
            <a:spLocks noChangeArrowheads="1"/>
          </p:cNvSpPr>
          <p:nvPr/>
        </p:nvSpPr>
        <p:spPr bwMode="auto">
          <a:xfrm>
            <a:off x="3736873" y="4256955"/>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199" name="Rectangle 14"/>
          <p:cNvSpPr>
            <a:spLocks noChangeArrowheads="1"/>
          </p:cNvSpPr>
          <p:nvPr/>
        </p:nvSpPr>
        <p:spPr bwMode="auto">
          <a:xfrm>
            <a:off x="31242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200" name="Rectangle 14"/>
          <p:cNvSpPr>
            <a:spLocks noChangeArrowheads="1"/>
          </p:cNvSpPr>
          <p:nvPr/>
        </p:nvSpPr>
        <p:spPr bwMode="auto">
          <a:xfrm>
            <a:off x="34290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201" name="Rectangle 14"/>
          <p:cNvSpPr>
            <a:spLocks noChangeArrowheads="1"/>
          </p:cNvSpPr>
          <p:nvPr/>
        </p:nvSpPr>
        <p:spPr bwMode="auto">
          <a:xfrm>
            <a:off x="3733800"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203" name="Oval 202"/>
          <p:cNvSpPr/>
          <p:nvPr/>
        </p:nvSpPr>
        <p:spPr bwMode="auto">
          <a:xfrm>
            <a:off x="6167017" y="236917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204" name="Oval 203"/>
          <p:cNvSpPr/>
          <p:nvPr/>
        </p:nvSpPr>
        <p:spPr bwMode="auto">
          <a:xfrm>
            <a:off x="6776617" y="2746159"/>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205" name="Oval 204"/>
          <p:cNvSpPr/>
          <p:nvPr/>
        </p:nvSpPr>
        <p:spPr bwMode="auto">
          <a:xfrm>
            <a:off x="5786017"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206" name="Oval 205"/>
          <p:cNvSpPr/>
          <p:nvPr/>
        </p:nvSpPr>
        <p:spPr bwMode="auto">
          <a:xfrm>
            <a:off x="6471817"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207" name="Oval 206"/>
          <p:cNvSpPr/>
          <p:nvPr/>
        </p:nvSpPr>
        <p:spPr bwMode="auto">
          <a:xfrm>
            <a:off x="7157617"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208" name="Oval 207"/>
          <p:cNvSpPr/>
          <p:nvPr/>
        </p:nvSpPr>
        <p:spPr bwMode="auto">
          <a:xfrm>
            <a:off x="5557417" y="2746159"/>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209" name="Oval 208"/>
          <p:cNvSpPr/>
          <p:nvPr/>
        </p:nvSpPr>
        <p:spPr bwMode="auto">
          <a:xfrm>
            <a:off x="5100217" y="3235231"/>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211" name="Straight Arrow Connector 210"/>
          <p:cNvCxnSpPr>
            <a:stCxn id="203" idx="5"/>
            <a:endCxn id="204" idx="1"/>
          </p:cNvCxnSpPr>
          <p:nvPr/>
        </p:nvCxnSpPr>
        <p:spPr bwMode="auto">
          <a:xfrm>
            <a:off x="6427180" y="2629335"/>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2" name="Straight Arrow Connector 211"/>
          <p:cNvCxnSpPr>
            <a:stCxn id="203" idx="3"/>
            <a:endCxn id="208" idx="7"/>
          </p:cNvCxnSpPr>
          <p:nvPr/>
        </p:nvCxnSpPr>
        <p:spPr bwMode="auto">
          <a:xfrm flipH="1">
            <a:off x="5817580" y="2629335"/>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3" name="Straight Arrow Connector 212"/>
          <p:cNvCxnSpPr>
            <a:stCxn id="204" idx="5"/>
            <a:endCxn id="207" idx="1"/>
          </p:cNvCxnSpPr>
          <p:nvPr/>
        </p:nvCxnSpPr>
        <p:spPr bwMode="auto">
          <a:xfrm>
            <a:off x="7036780" y="3006322"/>
            <a:ext cx="1654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4" name="Straight Arrow Connector 213"/>
          <p:cNvCxnSpPr>
            <a:stCxn id="204" idx="3"/>
            <a:endCxn id="206" idx="0"/>
          </p:cNvCxnSpPr>
          <p:nvPr/>
        </p:nvCxnSpPr>
        <p:spPr bwMode="auto">
          <a:xfrm flipH="1">
            <a:off x="6624217" y="3006322"/>
            <a:ext cx="1970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5" name="Straight Arrow Connector 214"/>
          <p:cNvCxnSpPr>
            <a:stCxn id="208" idx="5"/>
            <a:endCxn id="205" idx="0"/>
          </p:cNvCxnSpPr>
          <p:nvPr/>
        </p:nvCxnSpPr>
        <p:spPr bwMode="auto">
          <a:xfrm>
            <a:off x="5817580" y="3006322"/>
            <a:ext cx="1208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16" name="Straight Arrow Connector 215"/>
          <p:cNvCxnSpPr>
            <a:stCxn id="208" idx="3"/>
            <a:endCxn id="209" idx="7"/>
          </p:cNvCxnSpPr>
          <p:nvPr/>
        </p:nvCxnSpPr>
        <p:spPr bwMode="auto">
          <a:xfrm flipH="1">
            <a:off x="5360380" y="3006322"/>
            <a:ext cx="2416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27" name="Rectangle 14"/>
          <p:cNvSpPr>
            <a:spLocks noChangeArrowheads="1"/>
          </p:cNvSpPr>
          <p:nvPr/>
        </p:nvSpPr>
        <p:spPr bwMode="auto">
          <a:xfrm>
            <a:off x="48746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228" name="Rectangle 14"/>
          <p:cNvSpPr>
            <a:spLocks noChangeArrowheads="1"/>
          </p:cNvSpPr>
          <p:nvPr/>
        </p:nvSpPr>
        <p:spPr bwMode="auto">
          <a:xfrm>
            <a:off x="51794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229" name="Rectangle 14"/>
          <p:cNvSpPr>
            <a:spLocks noChangeArrowheads="1"/>
          </p:cNvSpPr>
          <p:nvPr/>
        </p:nvSpPr>
        <p:spPr bwMode="auto">
          <a:xfrm>
            <a:off x="54842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230" name="Rectangle 14"/>
          <p:cNvSpPr>
            <a:spLocks noChangeArrowheads="1"/>
          </p:cNvSpPr>
          <p:nvPr/>
        </p:nvSpPr>
        <p:spPr bwMode="auto">
          <a:xfrm>
            <a:off x="57890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231" name="Rectangle 14"/>
          <p:cNvSpPr>
            <a:spLocks noChangeArrowheads="1"/>
          </p:cNvSpPr>
          <p:nvPr/>
        </p:nvSpPr>
        <p:spPr bwMode="auto">
          <a:xfrm>
            <a:off x="48716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232" name="Rectangle 14"/>
          <p:cNvSpPr>
            <a:spLocks noChangeArrowheads="1"/>
          </p:cNvSpPr>
          <p:nvPr/>
        </p:nvSpPr>
        <p:spPr bwMode="auto">
          <a:xfrm>
            <a:off x="51764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233" name="Rectangle 14"/>
          <p:cNvSpPr>
            <a:spLocks noChangeArrowheads="1"/>
          </p:cNvSpPr>
          <p:nvPr/>
        </p:nvSpPr>
        <p:spPr bwMode="auto">
          <a:xfrm>
            <a:off x="54812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234" name="Rectangle 14"/>
          <p:cNvSpPr>
            <a:spLocks noChangeArrowheads="1"/>
          </p:cNvSpPr>
          <p:nvPr/>
        </p:nvSpPr>
        <p:spPr bwMode="auto">
          <a:xfrm>
            <a:off x="57860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235" name="Rectangle 14"/>
          <p:cNvSpPr>
            <a:spLocks noChangeArrowheads="1"/>
          </p:cNvSpPr>
          <p:nvPr/>
        </p:nvSpPr>
        <p:spPr bwMode="auto">
          <a:xfrm>
            <a:off x="60908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236" name="Rectangle 14"/>
          <p:cNvSpPr>
            <a:spLocks noChangeArrowheads="1"/>
          </p:cNvSpPr>
          <p:nvPr/>
        </p:nvSpPr>
        <p:spPr bwMode="auto">
          <a:xfrm>
            <a:off x="60938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237" name="Rectangle 14"/>
          <p:cNvSpPr>
            <a:spLocks noChangeArrowheads="1"/>
          </p:cNvSpPr>
          <p:nvPr/>
        </p:nvSpPr>
        <p:spPr bwMode="auto">
          <a:xfrm>
            <a:off x="63986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238" name="Rectangle 237"/>
          <p:cNvSpPr>
            <a:spLocks noChangeArrowheads="1"/>
          </p:cNvSpPr>
          <p:nvPr/>
        </p:nvSpPr>
        <p:spPr bwMode="auto">
          <a:xfrm>
            <a:off x="6703490" y="4256955"/>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239" name="Rectangle 14"/>
          <p:cNvSpPr>
            <a:spLocks noChangeArrowheads="1"/>
          </p:cNvSpPr>
          <p:nvPr/>
        </p:nvSpPr>
        <p:spPr bwMode="auto">
          <a:xfrm>
            <a:off x="7008290" y="4256955"/>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240" name="Rectangle 14"/>
          <p:cNvSpPr>
            <a:spLocks noChangeArrowheads="1"/>
          </p:cNvSpPr>
          <p:nvPr/>
        </p:nvSpPr>
        <p:spPr bwMode="auto">
          <a:xfrm>
            <a:off x="63956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241" name="Rectangle 14"/>
          <p:cNvSpPr>
            <a:spLocks noChangeArrowheads="1"/>
          </p:cNvSpPr>
          <p:nvPr/>
        </p:nvSpPr>
        <p:spPr bwMode="auto">
          <a:xfrm>
            <a:off x="67004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242" name="Rectangle 14"/>
          <p:cNvSpPr>
            <a:spLocks noChangeArrowheads="1"/>
          </p:cNvSpPr>
          <p:nvPr/>
        </p:nvSpPr>
        <p:spPr bwMode="auto">
          <a:xfrm>
            <a:off x="7005217" y="403860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244" name="Oval 243"/>
          <p:cNvSpPr/>
          <p:nvPr/>
        </p:nvSpPr>
        <p:spPr bwMode="auto">
          <a:xfrm>
            <a:off x="2856823" y="4813225"/>
            <a:ext cx="304800" cy="304800"/>
          </a:xfrm>
          <a:prstGeom prst="ellipse">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245" name="Oval 244"/>
          <p:cNvSpPr/>
          <p:nvPr/>
        </p:nvSpPr>
        <p:spPr bwMode="auto">
          <a:xfrm>
            <a:off x="3466423" y="519021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246" name="Oval 245"/>
          <p:cNvSpPr/>
          <p:nvPr/>
        </p:nvSpPr>
        <p:spPr bwMode="auto">
          <a:xfrm>
            <a:off x="2475823" y="567928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247" name="Oval 246"/>
          <p:cNvSpPr/>
          <p:nvPr/>
        </p:nvSpPr>
        <p:spPr bwMode="auto">
          <a:xfrm>
            <a:off x="3161623" y="567928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248" name="Oval 247"/>
          <p:cNvSpPr/>
          <p:nvPr/>
        </p:nvSpPr>
        <p:spPr bwMode="auto">
          <a:xfrm>
            <a:off x="3847423" y="5679284"/>
            <a:ext cx="304800" cy="304800"/>
          </a:xfrm>
          <a:prstGeom prst="ellipse">
            <a:avLst/>
          </a:prstGeom>
          <a:solidFill>
            <a:srgbClr val="C0000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18</a:t>
            </a:r>
          </a:p>
        </p:txBody>
      </p:sp>
      <p:sp>
        <p:nvSpPr>
          <p:cNvPr id="249" name="Oval 248"/>
          <p:cNvSpPr/>
          <p:nvPr/>
        </p:nvSpPr>
        <p:spPr bwMode="auto">
          <a:xfrm>
            <a:off x="2247223" y="5190212"/>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250" name="Oval 249"/>
          <p:cNvSpPr/>
          <p:nvPr/>
        </p:nvSpPr>
        <p:spPr bwMode="auto">
          <a:xfrm>
            <a:off x="1790023" y="5679284"/>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252" name="Straight Arrow Connector 251"/>
          <p:cNvCxnSpPr>
            <a:stCxn id="244" idx="5"/>
            <a:endCxn id="245" idx="1"/>
          </p:cNvCxnSpPr>
          <p:nvPr/>
        </p:nvCxnSpPr>
        <p:spPr bwMode="auto">
          <a:xfrm>
            <a:off x="3116986" y="5073388"/>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3" name="Straight Arrow Connector 252"/>
          <p:cNvCxnSpPr>
            <a:stCxn id="244" idx="3"/>
            <a:endCxn id="249" idx="7"/>
          </p:cNvCxnSpPr>
          <p:nvPr/>
        </p:nvCxnSpPr>
        <p:spPr bwMode="auto">
          <a:xfrm flipH="1">
            <a:off x="2507386" y="5073388"/>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4" name="Straight Arrow Connector 253"/>
          <p:cNvCxnSpPr>
            <a:stCxn id="245" idx="5"/>
            <a:endCxn id="248" idx="1"/>
          </p:cNvCxnSpPr>
          <p:nvPr/>
        </p:nvCxnSpPr>
        <p:spPr bwMode="auto">
          <a:xfrm>
            <a:off x="3726586" y="5450375"/>
            <a:ext cx="1654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5" name="Straight Arrow Connector 254"/>
          <p:cNvCxnSpPr>
            <a:stCxn id="245" idx="3"/>
            <a:endCxn id="247" idx="0"/>
          </p:cNvCxnSpPr>
          <p:nvPr/>
        </p:nvCxnSpPr>
        <p:spPr bwMode="auto">
          <a:xfrm flipH="1">
            <a:off x="3314023" y="5450375"/>
            <a:ext cx="1970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6" name="Straight Arrow Connector 255"/>
          <p:cNvCxnSpPr>
            <a:stCxn id="249" idx="5"/>
            <a:endCxn id="246" idx="0"/>
          </p:cNvCxnSpPr>
          <p:nvPr/>
        </p:nvCxnSpPr>
        <p:spPr bwMode="auto">
          <a:xfrm>
            <a:off x="2507386" y="5450375"/>
            <a:ext cx="1208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57" name="Straight Arrow Connector 256"/>
          <p:cNvCxnSpPr>
            <a:stCxn id="249" idx="3"/>
            <a:endCxn id="250" idx="7"/>
          </p:cNvCxnSpPr>
          <p:nvPr/>
        </p:nvCxnSpPr>
        <p:spPr bwMode="auto">
          <a:xfrm flipH="1">
            <a:off x="2050186" y="5450375"/>
            <a:ext cx="2416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268" name="Rectangle 14"/>
          <p:cNvSpPr>
            <a:spLocks noChangeArrowheads="1"/>
          </p:cNvSpPr>
          <p:nvPr/>
        </p:nvSpPr>
        <p:spPr bwMode="auto">
          <a:xfrm>
            <a:off x="1602896" y="627295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269" name="Rectangle 14"/>
          <p:cNvSpPr>
            <a:spLocks noChangeArrowheads="1"/>
          </p:cNvSpPr>
          <p:nvPr/>
        </p:nvSpPr>
        <p:spPr bwMode="auto">
          <a:xfrm>
            <a:off x="1907696" y="627295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270" name="Rectangle 14"/>
          <p:cNvSpPr>
            <a:spLocks noChangeArrowheads="1"/>
          </p:cNvSpPr>
          <p:nvPr/>
        </p:nvSpPr>
        <p:spPr bwMode="auto">
          <a:xfrm>
            <a:off x="2212496" y="627295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271" name="Rectangle 14"/>
          <p:cNvSpPr>
            <a:spLocks noChangeArrowheads="1"/>
          </p:cNvSpPr>
          <p:nvPr/>
        </p:nvSpPr>
        <p:spPr bwMode="auto">
          <a:xfrm>
            <a:off x="2517296" y="627295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272" name="Rectangle 14"/>
          <p:cNvSpPr>
            <a:spLocks noChangeArrowheads="1"/>
          </p:cNvSpPr>
          <p:nvPr/>
        </p:nvSpPr>
        <p:spPr bwMode="auto">
          <a:xfrm>
            <a:off x="15972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273" name="Rectangle 14"/>
          <p:cNvSpPr>
            <a:spLocks noChangeArrowheads="1"/>
          </p:cNvSpPr>
          <p:nvPr/>
        </p:nvSpPr>
        <p:spPr bwMode="auto">
          <a:xfrm>
            <a:off x="19020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274" name="Rectangle 14"/>
          <p:cNvSpPr>
            <a:spLocks noChangeArrowheads="1"/>
          </p:cNvSpPr>
          <p:nvPr/>
        </p:nvSpPr>
        <p:spPr bwMode="auto">
          <a:xfrm>
            <a:off x="22068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275" name="Rectangle 14"/>
          <p:cNvSpPr>
            <a:spLocks noChangeArrowheads="1"/>
          </p:cNvSpPr>
          <p:nvPr/>
        </p:nvSpPr>
        <p:spPr bwMode="auto">
          <a:xfrm>
            <a:off x="25116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276" name="Rectangle 14"/>
          <p:cNvSpPr>
            <a:spLocks noChangeArrowheads="1"/>
          </p:cNvSpPr>
          <p:nvPr/>
        </p:nvSpPr>
        <p:spPr bwMode="auto">
          <a:xfrm>
            <a:off x="28164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277" name="Rectangle 14"/>
          <p:cNvSpPr>
            <a:spLocks noChangeArrowheads="1"/>
          </p:cNvSpPr>
          <p:nvPr/>
        </p:nvSpPr>
        <p:spPr bwMode="auto">
          <a:xfrm>
            <a:off x="2822096" y="627295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278" name="Rectangle 14"/>
          <p:cNvSpPr>
            <a:spLocks noChangeArrowheads="1"/>
          </p:cNvSpPr>
          <p:nvPr/>
        </p:nvSpPr>
        <p:spPr bwMode="auto">
          <a:xfrm>
            <a:off x="3126896" y="627295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279" name="Rectangle 278"/>
          <p:cNvSpPr>
            <a:spLocks noChangeArrowheads="1"/>
          </p:cNvSpPr>
          <p:nvPr/>
        </p:nvSpPr>
        <p:spPr bwMode="auto">
          <a:xfrm>
            <a:off x="3431696" y="6272950"/>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280" name="Rectangle 14"/>
          <p:cNvSpPr>
            <a:spLocks noChangeArrowheads="1"/>
          </p:cNvSpPr>
          <p:nvPr/>
        </p:nvSpPr>
        <p:spPr bwMode="auto">
          <a:xfrm>
            <a:off x="3736496" y="6272950"/>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281" name="Rectangle 14"/>
          <p:cNvSpPr>
            <a:spLocks noChangeArrowheads="1"/>
          </p:cNvSpPr>
          <p:nvPr/>
        </p:nvSpPr>
        <p:spPr bwMode="auto">
          <a:xfrm>
            <a:off x="31212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282" name="Rectangle 14"/>
          <p:cNvSpPr>
            <a:spLocks noChangeArrowheads="1"/>
          </p:cNvSpPr>
          <p:nvPr/>
        </p:nvSpPr>
        <p:spPr bwMode="auto">
          <a:xfrm>
            <a:off x="34260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283" name="Rectangle 14"/>
          <p:cNvSpPr>
            <a:spLocks noChangeArrowheads="1"/>
          </p:cNvSpPr>
          <p:nvPr/>
        </p:nvSpPr>
        <p:spPr bwMode="auto">
          <a:xfrm>
            <a:off x="3730812" y="6054197"/>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285" name="Rectangle 14"/>
          <p:cNvSpPr>
            <a:spLocks noChangeArrowheads="1"/>
          </p:cNvSpPr>
          <p:nvPr/>
        </p:nvSpPr>
        <p:spPr bwMode="auto">
          <a:xfrm>
            <a:off x="76200" y="2996350"/>
            <a:ext cx="1301773" cy="228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200" b="1" dirty="0" err="1">
                <a:solidFill>
                  <a:srgbClr val="FF0000"/>
                </a:solidFill>
              </a:rPr>
              <a:t>trickleDown</a:t>
            </a:r>
            <a:r>
              <a:rPr lang="en-US" sz="1200" b="1" dirty="0">
                <a:solidFill>
                  <a:srgbClr val="7030A0"/>
                </a:solidFill>
              </a:rPr>
              <a:t>(0)</a:t>
            </a:r>
          </a:p>
        </p:txBody>
      </p:sp>
      <p:sp>
        <p:nvSpPr>
          <p:cNvPr id="286" name="Rectangle 14"/>
          <p:cNvSpPr>
            <a:spLocks noChangeArrowheads="1"/>
          </p:cNvSpPr>
          <p:nvPr/>
        </p:nvSpPr>
        <p:spPr bwMode="auto">
          <a:xfrm>
            <a:off x="76200" y="2462950"/>
            <a:ext cx="1297431" cy="508525"/>
          </a:xfrm>
          <a:prstGeom prst="rect">
            <a:avLst/>
          </a:prstGeom>
          <a:noFill/>
          <a:ln w="9525">
            <a:noFill/>
            <a:miter lim="800000"/>
            <a:headEnd/>
            <a:tailEnd/>
          </a:ln>
        </p:spPr>
        <p:txBody>
          <a:bodyPr wrap="square" anchor="ctr"/>
          <a:lstStyle/>
          <a:p>
            <a:pPr algn="ctr"/>
            <a:r>
              <a:rPr lang="en-US" sz="1200" b="1" dirty="0">
                <a:solidFill>
                  <a:srgbClr val="7030A0"/>
                </a:solidFill>
              </a:rPr>
              <a:t>Swap top &amp; last</a:t>
            </a:r>
          </a:p>
        </p:txBody>
      </p:sp>
      <p:sp>
        <p:nvSpPr>
          <p:cNvPr id="287" name="Oval 286"/>
          <p:cNvSpPr/>
          <p:nvPr/>
        </p:nvSpPr>
        <p:spPr bwMode="auto">
          <a:xfrm>
            <a:off x="6136411" y="4822368"/>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tx1"/>
                </a:solidFill>
              </a:rPr>
              <a:t>10</a:t>
            </a:r>
          </a:p>
        </p:txBody>
      </p:sp>
      <p:sp>
        <p:nvSpPr>
          <p:cNvPr id="288" name="Oval 287"/>
          <p:cNvSpPr/>
          <p:nvPr/>
        </p:nvSpPr>
        <p:spPr bwMode="auto">
          <a:xfrm>
            <a:off x="6746011" y="519935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14</a:t>
            </a:r>
          </a:p>
        </p:txBody>
      </p:sp>
      <p:sp>
        <p:nvSpPr>
          <p:cNvPr id="289" name="Oval 288"/>
          <p:cNvSpPr/>
          <p:nvPr/>
        </p:nvSpPr>
        <p:spPr bwMode="auto">
          <a:xfrm>
            <a:off x="5755411" y="568842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sp>
        <p:nvSpPr>
          <p:cNvPr id="290" name="Oval 289"/>
          <p:cNvSpPr/>
          <p:nvPr/>
        </p:nvSpPr>
        <p:spPr bwMode="auto">
          <a:xfrm>
            <a:off x="6441211" y="568842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292" name="Oval 291"/>
          <p:cNvSpPr/>
          <p:nvPr/>
        </p:nvSpPr>
        <p:spPr bwMode="auto">
          <a:xfrm>
            <a:off x="5526811" y="519935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293" name="Oval 292"/>
          <p:cNvSpPr/>
          <p:nvPr/>
        </p:nvSpPr>
        <p:spPr bwMode="auto">
          <a:xfrm>
            <a:off x="5069611" y="568842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cxnSp>
        <p:nvCxnSpPr>
          <p:cNvPr id="294" name="Straight Arrow Connector 293"/>
          <p:cNvCxnSpPr>
            <a:stCxn id="287" idx="5"/>
            <a:endCxn id="288" idx="1"/>
          </p:cNvCxnSpPr>
          <p:nvPr/>
        </p:nvCxnSpPr>
        <p:spPr bwMode="auto">
          <a:xfrm>
            <a:off x="6396574" y="5082531"/>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5" name="Straight Arrow Connector 294"/>
          <p:cNvCxnSpPr>
            <a:stCxn id="287" idx="3"/>
            <a:endCxn id="292" idx="7"/>
          </p:cNvCxnSpPr>
          <p:nvPr/>
        </p:nvCxnSpPr>
        <p:spPr bwMode="auto">
          <a:xfrm flipH="1">
            <a:off x="5786974" y="5082531"/>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7" name="Straight Arrow Connector 296"/>
          <p:cNvCxnSpPr>
            <a:stCxn id="288" idx="3"/>
            <a:endCxn id="290" idx="0"/>
          </p:cNvCxnSpPr>
          <p:nvPr/>
        </p:nvCxnSpPr>
        <p:spPr bwMode="auto">
          <a:xfrm flipH="1">
            <a:off x="6593611" y="5459518"/>
            <a:ext cx="1970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8" name="Straight Arrow Connector 297"/>
          <p:cNvCxnSpPr>
            <a:stCxn id="292" idx="5"/>
            <a:endCxn id="289" idx="0"/>
          </p:cNvCxnSpPr>
          <p:nvPr/>
        </p:nvCxnSpPr>
        <p:spPr bwMode="auto">
          <a:xfrm>
            <a:off x="5786974" y="5459518"/>
            <a:ext cx="120837" cy="228909"/>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99" name="Straight Arrow Connector 298"/>
          <p:cNvCxnSpPr>
            <a:stCxn id="292" idx="3"/>
            <a:endCxn id="293" idx="7"/>
          </p:cNvCxnSpPr>
          <p:nvPr/>
        </p:nvCxnSpPr>
        <p:spPr bwMode="auto">
          <a:xfrm flipH="1">
            <a:off x="5329774" y="5459518"/>
            <a:ext cx="2416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08" name="Rectangle 14"/>
          <p:cNvSpPr>
            <a:spLocks noChangeArrowheads="1"/>
          </p:cNvSpPr>
          <p:nvPr/>
        </p:nvSpPr>
        <p:spPr bwMode="auto">
          <a:xfrm>
            <a:off x="4882484" y="6282093"/>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309" name="Rectangle 14"/>
          <p:cNvSpPr>
            <a:spLocks noChangeArrowheads="1"/>
          </p:cNvSpPr>
          <p:nvPr/>
        </p:nvSpPr>
        <p:spPr bwMode="auto">
          <a:xfrm>
            <a:off x="5187284" y="6282093"/>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310" name="Rectangle 14"/>
          <p:cNvSpPr>
            <a:spLocks noChangeArrowheads="1"/>
          </p:cNvSpPr>
          <p:nvPr/>
        </p:nvSpPr>
        <p:spPr bwMode="auto">
          <a:xfrm>
            <a:off x="5492084" y="6282093"/>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311" name="Rectangle 14"/>
          <p:cNvSpPr>
            <a:spLocks noChangeArrowheads="1"/>
          </p:cNvSpPr>
          <p:nvPr/>
        </p:nvSpPr>
        <p:spPr bwMode="auto">
          <a:xfrm>
            <a:off x="5796884" y="6282093"/>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312" name="Rectangle 14"/>
          <p:cNvSpPr>
            <a:spLocks noChangeArrowheads="1"/>
          </p:cNvSpPr>
          <p:nvPr/>
        </p:nvSpPr>
        <p:spPr bwMode="auto">
          <a:xfrm>
            <a:off x="48768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313" name="Rectangle 14"/>
          <p:cNvSpPr>
            <a:spLocks noChangeArrowheads="1"/>
          </p:cNvSpPr>
          <p:nvPr/>
        </p:nvSpPr>
        <p:spPr bwMode="auto">
          <a:xfrm>
            <a:off x="51816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314" name="Rectangle 14"/>
          <p:cNvSpPr>
            <a:spLocks noChangeArrowheads="1"/>
          </p:cNvSpPr>
          <p:nvPr/>
        </p:nvSpPr>
        <p:spPr bwMode="auto">
          <a:xfrm>
            <a:off x="54864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315" name="Rectangle 14"/>
          <p:cNvSpPr>
            <a:spLocks noChangeArrowheads="1"/>
          </p:cNvSpPr>
          <p:nvPr/>
        </p:nvSpPr>
        <p:spPr bwMode="auto">
          <a:xfrm>
            <a:off x="57912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316" name="Rectangle 14"/>
          <p:cNvSpPr>
            <a:spLocks noChangeArrowheads="1"/>
          </p:cNvSpPr>
          <p:nvPr/>
        </p:nvSpPr>
        <p:spPr bwMode="auto">
          <a:xfrm>
            <a:off x="60960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317" name="Rectangle 14"/>
          <p:cNvSpPr>
            <a:spLocks noChangeArrowheads="1"/>
          </p:cNvSpPr>
          <p:nvPr/>
        </p:nvSpPr>
        <p:spPr bwMode="auto">
          <a:xfrm>
            <a:off x="6101684" y="6282093"/>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318" name="Rectangle 14"/>
          <p:cNvSpPr>
            <a:spLocks noChangeArrowheads="1"/>
          </p:cNvSpPr>
          <p:nvPr/>
        </p:nvSpPr>
        <p:spPr bwMode="auto">
          <a:xfrm>
            <a:off x="6406484" y="6282093"/>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319" name="Rectangle 318"/>
          <p:cNvSpPr>
            <a:spLocks noChangeArrowheads="1"/>
          </p:cNvSpPr>
          <p:nvPr/>
        </p:nvSpPr>
        <p:spPr bwMode="auto">
          <a:xfrm>
            <a:off x="6711284" y="628209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320" name="Rectangle 14"/>
          <p:cNvSpPr>
            <a:spLocks noChangeArrowheads="1"/>
          </p:cNvSpPr>
          <p:nvPr/>
        </p:nvSpPr>
        <p:spPr bwMode="auto">
          <a:xfrm>
            <a:off x="7016084" y="628209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321" name="Rectangle 14"/>
          <p:cNvSpPr>
            <a:spLocks noChangeArrowheads="1"/>
          </p:cNvSpPr>
          <p:nvPr/>
        </p:nvSpPr>
        <p:spPr bwMode="auto">
          <a:xfrm>
            <a:off x="64008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322" name="Rectangle 14"/>
          <p:cNvSpPr>
            <a:spLocks noChangeArrowheads="1"/>
          </p:cNvSpPr>
          <p:nvPr/>
        </p:nvSpPr>
        <p:spPr bwMode="auto">
          <a:xfrm>
            <a:off x="67056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323" name="Rectangle 14"/>
          <p:cNvSpPr>
            <a:spLocks noChangeArrowheads="1"/>
          </p:cNvSpPr>
          <p:nvPr/>
        </p:nvSpPr>
        <p:spPr bwMode="auto">
          <a:xfrm>
            <a:off x="7010400" y="606334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325" name="Rectangle 14"/>
          <p:cNvSpPr>
            <a:spLocks noChangeArrowheads="1"/>
          </p:cNvSpPr>
          <p:nvPr/>
        </p:nvSpPr>
        <p:spPr bwMode="auto">
          <a:xfrm>
            <a:off x="76199" y="5552375"/>
            <a:ext cx="1301773" cy="228600"/>
          </a:xfrm>
          <a:prstGeom prst="rect">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pPr algn="ctr"/>
            <a:r>
              <a:rPr lang="en-US" sz="1200" b="1" dirty="0" err="1">
                <a:solidFill>
                  <a:srgbClr val="FF0000"/>
                </a:solidFill>
              </a:rPr>
              <a:t>trickleDown</a:t>
            </a:r>
            <a:r>
              <a:rPr lang="en-US" sz="1200" b="1" dirty="0">
                <a:solidFill>
                  <a:srgbClr val="7030A0"/>
                </a:solidFill>
              </a:rPr>
              <a:t>(0)</a:t>
            </a:r>
          </a:p>
        </p:txBody>
      </p:sp>
      <p:sp>
        <p:nvSpPr>
          <p:cNvPr id="326" name="Rectangle 14"/>
          <p:cNvSpPr>
            <a:spLocks noChangeArrowheads="1"/>
          </p:cNvSpPr>
          <p:nvPr/>
        </p:nvSpPr>
        <p:spPr bwMode="auto">
          <a:xfrm>
            <a:off x="76199" y="5018975"/>
            <a:ext cx="1297431" cy="508525"/>
          </a:xfrm>
          <a:prstGeom prst="rect">
            <a:avLst/>
          </a:prstGeom>
          <a:noFill/>
          <a:ln w="9525">
            <a:noFill/>
            <a:miter lim="800000"/>
            <a:headEnd/>
            <a:tailEnd/>
          </a:ln>
        </p:spPr>
        <p:txBody>
          <a:bodyPr wrap="square" anchor="ctr"/>
          <a:lstStyle/>
          <a:p>
            <a:pPr algn="ctr"/>
            <a:r>
              <a:rPr lang="en-US" sz="1200" b="1" dirty="0">
                <a:solidFill>
                  <a:srgbClr val="7030A0"/>
                </a:solidFill>
              </a:rPr>
              <a:t>Swap top &amp; last</a:t>
            </a:r>
          </a:p>
        </p:txBody>
      </p:sp>
    </p:spTree>
    <p:extLst>
      <p:ext uri="{BB962C8B-B14F-4D97-AF65-F5344CB8AC3E}">
        <p14:creationId xmlns:p14="http://schemas.microsoft.com/office/powerpoint/2010/main" val="36807226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Using a Heap</a:t>
            </a:r>
          </a:p>
        </p:txBody>
      </p:sp>
      <p:sp>
        <p:nvSpPr>
          <p:cNvPr id="3" name="Content Placeholder 2"/>
          <p:cNvSpPr>
            <a:spLocks noGrp="1"/>
          </p:cNvSpPr>
          <p:nvPr>
            <p:ph idx="1"/>
          </p:nvPr>
        </p:nvSpPr>
        <p:spPr>
          <a:xfrm>
            <a:off x="288061" y="4419600"/>
            <a:ext cx="8534400" cy="1600200"/>
          </a:xfrm>
        </p:spPr>
        <p:txBody>
          <a:bodyPr/>
          <a:lstStyle/>
          <a:p>
            <a:r>
              <a:rPr lang="en-US" dirty="0"/>
              <a:t>Notice the result is in descending order.</a:t>
            </a:r>
          </a:p>
          <a:p>
            <a:r>
              <a:rPr lang="en-US" dirty="0"/>
              <a:t>How could we make it ascending order?</a:t>
            </a:r>
          </a:p>
          <a:p>
            <a:pPr lvl="1"/>
            <a:r>
              <a:rPr lang="en-US" dirty="0"/>
              <a:t>Create a max heap rather than min heap.</a:t>
            </a:r>
          </a:p>
        </p:txBody>
      </p:sp>
      <p:sp>
        <p:nvSpPr>
          <p:cNvPr id="4" name="Oval 3"/>
          <p:cNvSpPr/>
          <p:nvPr/>
        </p:nvSpPr>
        <p:spPr bwMode="auto">
          <a:xfrm>
            <a:off x="1773003" y="1297438"/>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tx1"/>
                </a:solidFill>
              </a:rPr>
              <a:t>18</a:t>
            </a:r>
          </a:p>
        </p:txBody>
      </p:sp>
      <p:sp>
        <p:nvSpPr>
          <p:cNvPr id="5" name="Oval 4"/>
          <p:cNvSpPr/>
          <p:nvPr/>
        </p:nvSpPr>
        <p:spPr bwMode="auto">
          <a:xfrm>
            <a:off x="2382603" y="16744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6" name="Oval 5"/>
          <p:cNvSpPr/>
          <p:nvPr/>
        </p:nvSpPr>
        <p:spPr bwMode="auto">
          <a:xfrm>
            <a:off x="1163403" y="167442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19</a:t>
            </a:r>
          </a:p>
        </p:txBody>
      </p:sp>
      <p:sp>
        <p:nvSpPr>
          <p:cNvPr id="7" name="Oval 6"/>
          <p:cNvSpPr/>
          <p:nvPr/>
        </p:nvSpPr>
        <p:spPr bwMode="auto">
          <a:xfrm>
            <a:off x="706203" y="2163497"/>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35</a:t>
            </a:r>
          </a:p>
        </p:txBody>
      </p:sp>
      <p:cxnSp>
        <p:nvCxnSpPr>
          <p:cNvPr id="8" name="Straight Arrow Connector 7"/>
          <p:cNvCxnSpPr>
            <a:stCxn id="4" idx="5"/>
            <a:endCxn id="5" idx="1"/>
          </p:cNvCxnSpPr>
          <p:nvPr/>
        </p:nvCxnSpPr>
        <p:spPr bwMode="auto">
          <a:xfrm>
            <a:off x="2033166" y="1557601"/>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9" name="Straight Arrow Connector 8"/>
          <p:cNvCxnSpPr>
            <a:stCxn id="4" idx="3"/>
            <a:endCxn id="6" idx="7"/>
          </p:cNvCxnSpPr>
          <p:nvPr/>
        </p:nvCxnSpPr>
        <p:spPr bwMode="auto">
          <a:xfrm flipH="1">
            <a:off x="1423566" y="1557601"/>
            <a:ext cx="394074" cy="161461"/>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0" name="Straight Arrow Connector 9"/>
          <p:cNvCxnSpPr>
            <a:stCxn id="6" idx="3"/>
            <a:endCxn id="7" idx="7"/>
          </p:cNvCxnSpPr>
          <p:nvPr/>
        </p:nvCxnSpPr>
        <p:spPr bwMode="auto">
          <a:xfrm flipH="1">
            <a:off x="966366" y="1934588"/>
            <a:ext cx="241674" cy="273546"/>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6" name="Rectangle 14"/>
          <p:cNvSpPr>
            <a:spLocks noChangeArrowheads="1"/>
          </p:cNvSpPr>
          <p:nvPr/>
        </p:nvSpPr>
        <p:spPr bwMode="auto">
          <a:xfrm>
            <a:off x="513392" y="276701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18</a:t>
            </a:r>
          </a:p>
        </p:txBody>
      </p:sp>
      <p:sp>
        <p:nvSpPr>
          <p:cNvPr id="17" name="Rectangle 14"/>
          <p:cNvSpPr>
            <a:spLocks noChangeArrowheads="1"/>
          </p:cNvSpPr>
          <p:nvPr/>
        </p:nvSpPr>
        <p:spPr bwMode="auto">
          <a:xfrm>
            <a:off x="818192" y="276701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19</a:t>
            </a:r>
          </a:p>
        </p:txBody>
      </p:sp>
      <p:sp>
        <p:nvSpPr>
          <p:cNvPr id="18" name="Rectangle 14"/>
          <p:cNvSpPr>
            <a:spLocks noChangeArrowheads="1"/>
          </p:cNvSpPr>
          <p:nvPr/>
        </p:nvSpPr>
        <p:spPr bwMode="auto">
          <a:xfrm>
            <a:off x="1122992" y="276701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28</a:t>
            </a:r>
          </a:p>
        </p:txBody>
      </p:sp>
      <p:sp>
        <p:nvSpPr>
          <p:cNvPr id="19" name="Rectangle 14"/>
          <p:cNvSpPr>
            <a:spLocks noChangeArrowheads="1"/>
          </p:cNvSpPr>
          <p:nvPr/>
        </p:nvSpPr>
        <p:spPr bwMode="auto">
          <a:xfrm>
            <a:off x="1427792" y="2767010"/>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t>35</a:t>
            </a:r>
          </a:p>
        </p:txBody>
      </p:sp>
      <p:sp>
        <p:nvSpPr>
          <p:cNvPr id="20" name="Rectangle 14"/>
          <p:cNvSpPr>
            <a:spLocks noChangeArrowheads="1"/>
          </p:cNvSpPr>
          <p:nvPr/>
        </p:nvSpPr>
        <p:spPr bwMode="auto">
          <a:xfrm>
            <a:off x="5133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21" name="Rectangle 14"/>
          <p:cNvSpPr>
            <a:spLocks noChangeArrowheads="1"/>
          </p:cNvSpPr>
          <p:nvPr/>
        </p:nvSpPr>
        <p:spPr bwMode="auto">
          <a:xfrm>
            <a:off x="8181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22" name="Rectangle 14"/>
          <p:cNvSpPr>
            <a:spLocks noChangeArrowheads="1"/>
          </p:cNvSpPr>
          <p:nvPr/>
        </p:nvSpPr>
        <p:spPr bwMode="auto">
          <a:xfrm>
            <a:off x="11229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23" name="Rectangle 14"/>
          <p:cNvSpPr>
            <a:spLocks noChangeArrowheads="1"/>
          </p:cNvSpPr>
          <p:nvPr/>
        </p:nvSpPr>
        <p:spPr bwMode="auto">
          <a:xfrm>
            <a:off x="14277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24" name="Rectangle 14"/>
          <p:cNvSpPr>
            <a:spLocks noChangeArrowheads="1"/>
          </p:cNvSpPr>
          <p:nvPr/>
        </p:nvSpPr>
        <p:spPr bwMode="auto">
          <a:xfrm>
            <a:off x="17325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25" name="Rectangle 14"/>
          <p:cNvSpPr>
            <a:spLocks noChangeArrowheads="1"/>
          </p:cNvSpPr>
          <p:nvPr/>
        </p:nvSpPr>
        <p:spPr bwMode="auto">
          <a:xfrm>
            <a:off x="1732592" y="2767010"/>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14</a:t>
            </a:r>
          </a:p>
        </p:txBody>
      </p:sp>
      <p:sp>
        <p:nvSpPr>
          <p:cNvPr id="26" name="Rectangle 14"/>
          <p:cNvSpPr>
            <a:spLocks noChangeArrowheads="1"/>
          </p:cNvSpPr>
          <p:nvPr/>
        </p:nvSpPr>
        <p:spPr bwMode="auto">
          <a:xfrm>
            <a:off x="2037392" y="2767010"/>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10</a:t>
            </a:r>
          </a:p>
        </p:txBody>
      </p:sp>
      <p:sp>
        <p:nvSpPr>
          <p:cNvPr id="27" name="Rectangle 26"/>
          <p:cNvSpPr>
            <a:spLocks noChangeArrowheads="1"/>
          </p:cNvSpPr>
          <p:nvPr/>
        </p:nvSpPr>
        <p:spPr bwMode="auto">
          <a:xfrm>
            <a:off x="2342192" y="2767010"/>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28" name="Rectangle 14"/>
          <p:cNvSpPr>
            <a:spLocks noChangeArrowheads="1"/>
          </p:cNvSpPr>
          <p:nvPr/>
        </p:nvSpPr>
        <p:spPr bwMode="auto">
          <a:xfrm>
            <a:off x="2646992" y="2767010"/>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29" name="Rectangle 14"/>
          <p:cNvSpPr>
            <a:spLocks noChangeArrowheads="1"/>
          </p:cNvSpPr>
          <p:nvPr/>
        </p:nvSpPr>
        <p:spPr bwMode="auto">
          <a:xfrm>
            <a:off x="20373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30" name="Rectangle 14"/>
          <p:cNvSpPr>
            <a:spLocks noChangeArrowheads="1"/>
          </p:cNvSpPr>
          <p:nvPr/>
        </p:nvSpPr>
        <p:spPr bwMode="auto">
          <a:xfrm>
            <a:off x="23421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31" name="Rectangle 14"/>
          <p:cNvSpPr>
            <a:spLocks noChangeArrowheads="1"/>
          </p:cNvSpPr>
          <p:nvPr/>
        </p:nvSpPr>
        <p:spPr bwMode="auto">
          <a:xfrm>
            <a:off x="2646992" y="25384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34" name="Rectangle 14"/>
          <p:cNvSpPr>
            <a:spLocks noChangeArrowheads="1"/>
          </p:cNvSpPr>
          <p:nvPr/>
        </p:nvSpPr>
        <p:spPr bwMode="auto">
          <a:xfrm>
            <a:off x="59180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35</a:t>
            </a:r>
          </a:p>
        </p:txBody>
      </p:sp>
      <p:sp>
        <p:nvSpPr>
          <p:cNvPr id="35" name="Rectangle 14"/>
          <p:cNvSpPr>
            <a:spLocks noChangeArrowheads="1"/>
          </p:cNvSpPr>
          <p:nvPr/>
        </p:nvSpPr>
        <p:spPr bwMode="auto">
          <a:xfrm>
            <a:off x="62228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28</a:t>
            </a:r>
          </a:p>
        </p:txBody>
      </p:sp>
      <p:sp>
        <p:nvSpPr>
          <p:cNvPr id="36" name="Rectangle 14"/>
          <p:cNvSpPr>
            <a:spLocks noChangeArrowheads="1"/>
          </p:cNvSpPr>
          <p:nvPr/>
        </p:nvSpPr>
        <p:spPr bwMode="auto">
          <a:xfrm>
            <a:off x="65276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19</a:t>
            </a:r>
          </a:p>
        </p:txBody>
      </p:sp>
      <p:sp>
        <p:nvSpPr>
          <p:cNvPr id="37" name="Rectangle 14"/>
          <p:cNvSpPr>
            <a:spLocks noChangeArrowheads="1"/>
          </p:cNvSpPr>
          <p:nvPr/>
        </p:nvSpPr>
        <p:spPr bwMode="auto">
          <a:xfrm>
            <a:off x="68324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18</a:t>
            </a:r>
          </a:p>
        </p:txBody>
      </p:sp>
      <p:sp>
        <p:nvSpPr>
          <p:cNvPr id="38" name="Rectangle 14"/>
          <p:cNvSpPr>
            <a:spLocks noChangeArrowheads="1"/>
          </p:cNvSpPr>
          <p:nvPr/>
        </p:nvSpPr>
        <p:spPr bwMode="auto">
          <a:xfrm>
            <a:off x="59180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39" name="Rectangle 14"/>
          <p:cNvSpPr>
            <a:spLocks noChangeArrowheads="1"/>
          </p:cNvSpPr>
          <p:nvPr/>
        </p:nvSpPr>
        <p:spPr bwMode="auto">
          <a:xfrm>
            <a:off x="62228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40" name="Rectangle 14"/>
          <p:cNvSpPr>
            <a:spLocks noChangeArrowheads="1"/>
          </p:cNvSpPr>
          <p:nvPr/>
        </p:nvSpPr>
        <p:spPr bwMode="auto">
          <a:xfrm>
            <a:off x="65276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41" name="Rectangle 14"/>
          <p:cNvSpPr>
            <a:spLocks noChangeArrowheads="1"/>
          </p:cNvSpPr>
          <p:nvPr/>
        </p:nvSpPr>
        <p:spPr bwMode="auto">
          <a:xfrm>
            <a:off x="68324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42" name="Rectangle 14"/>
          <p:cNvSpPr>
            <a:spLocks noChangeArrowheads="1"/>
          </p:cNvSpPr>
          <p:nvPr/>
        </p:nvSpPr>
        <p:spPr bwMode="auto">
          <a:xfrm>
            <a:off x="71372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43" name="Rectangle 14"/>
          <p:cNvSpPr>
            <a:spLocks noChangeArrowheads="1"/>
          </p:cNvSpPr>
          <p:nvPr/>
        </p:nvSpPr>
        <p:spPr bwMode="auto">
          <a:xfrm>
            <a:off x="71372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14</a:t>
            </a:r>
          </a:p>
        </p:txBody>
      </p:sp>
      <p:sp>
        <p:nvSpPr>
          <p:cNvPr id="44" name="Rectangle 14"/>
          <p:cNvSpPr>
            <a:spLocks noChangeArrowheads="1"/>
          </p:cNvSpPr>
          <p:nvPr/>
        </p:nvSpPr>
        <p:spPr bwMode="auto">
          <a:xfrm>
            <a:off x="74420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10</a:t>
            </a:r>
          </a:p>
        </p:txBody>
      </p:sp>
      <p:sp>
        <p:nvSpPr>
          <p:cNvPr id="45" name="Rectangle 44"/>
          <p:cNvSpPr>
            <a:spLocks noChangeArrowheads="1"/>
          </p:cNvSpPr>
          <p:nvPr/>
        </p:nvSpPr>
        <p:spPr bwMode="auto">
          <a:xfrm>
            <a:off x="77468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9</a:t>
            </a:r>
          </a:p>
        </p:txBody>
      </p:sp>
      <p:sp>
        <p:nvSpPr>
          <p:cNvPr id="46" name="Rectangle 14"/>
          <p:cNvSpPr>
            <a:spLocks noChangeArrowheads="1"/>
          </p:cNvSpPr>
          <p:nvPr/>
        </p:nvSpPr>
        <p:spPr bwMode="auto">
          <a:xfrm>
            <a:off x="8051612" y="2167733"/>
            <a:ext cx="304800" cy="381000"/>
          </a:xfrm>
          <a:prstGeom prst="rect">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r>
              <a:rPr lang="en-US" sz="1800" dirty="0">
                <a:solidFill>
                  <a:schemeClr val="bg1"/>
                </a:solidFill>
              </a:rPr>
              <a:t>7</a:t>
            </a:r>
          </a:p>
        </p:txBody>
      </p:sp>
      <p:sp>
        <p:nvSpPr>
          <p:cNvPr id="47" name="Rectangle 14"/>
          <p:cNvSpPr>
            <a:spLocks noChangeArrowheads="1"/>
          </p:cNvSpPr>
          <p:nvPr/>
        </p:nvSpPr>
        <p:spPr bwMode="auto">
          <a:xfrm>
            <a:off x="74420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48" name="Rectangle 14"/>
          <p:cNvSpPr>
            <a:spLocks noChangeArrowheads="1"/>
          </p:cNvSpPr>
          <p:nvPr/>
        </p:nvSpPr>
        <p:spPr bwMode="auto">
          <a:xfrm>
            <a:off x="77468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49" name="Rectangle 14"/>
          <p:cNvSpPr>
            <a:spLocks noChangeArrowheads="1"/>
          </p:cNvSpPr>
          <p:nvPr/>
        </p:nvSpPr>
        <p:spPr bwMode="auto">
          <a:xfrm>
            <a:off x="8051612" y="1928810"/>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51" name="Right Arrow 50"/>
          <p:cNvSpPr/>
          <p:nvPr/>
        </p:nvSpPr>
        <p:spPr bwMode="auto">
          <a:xfrm>
            <a:off x="4092481" y="2071361"/>
            <a:ext cx="990600" cy="458144"/>
          </a:xfrm>
          <a:prstGeom prst="rightArrow">
            <a:avLst/>
          </a:prstGeom>
          <a:solidFill>
            <a:schemeClr val="bg2"/>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spTree>
    <p:extLst>
      <p:ext uri="{BB962C8B-B14F-4D97-AF65-F5344CB8AC3E}">
        <p14:creationId xmlns:p14="http://schemas.microsoft.com/office/powerpoint/2010/main" val="1722366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Build-Heap Run-Time</a:t>
            </a:r>
            <a:endParaRPr lang="en-US" dirty="0"/>
          </a:p>
        </p:txBody>
      </p:sp>
      <p:sp>
        <p:nvSpPr>
          <p:cNvPr id="3" name="Content Placeholder 2"/>
          <p:cNvSpPr>
            <a:spLocks noGrp="1"/>
          </p:cNvSpPr>
          <p:nvPr>
            <p:ph idx="1"/>
          </p:nvPr>
        </p:nvSpPr>
        <p:spPr/>
        <p:txBody>
          <a:bodyPr/>
          <a:lstStyle/>
          <a:p>
            <a:r>
              <a:rPr lang="en-US" sz="2400" dirty="0"/>
              <a:t>To build a heap from an arbitrary array require n calls to </a:t>
            </a:r>
            <a:r>
              <a:rPr lang="en-US" sz="2400" dirty="0" err="1"/>
              <a:t>trickleDown</a:t>
            </a:r>
            <a:r>
              <a:rPr lang="en-US" sz="2400" dirty="0"/>
              <a:t>.  </a:t>
            </a:r>
          </a:p>
          <a:p>
            <a:r>
              <a:rPr lang="en-US" sz="2400" dirty="0" err="1"/>
              <a:t>TrickleDown</a:t>
            </a:r>
            <a:r>
              <a:rPr lang="en-US" sz="2400" dirty="0"/>
              <a:t> takes </a:t>
            </a:r>
            <a:r>
              <a:rPr lang="en-US" sz="2400" dirty="0">
                <a:sym typeface="Symbol" panose="05050102010706020507" pitchFamily="18" charset="2"/>
              </a:rPr>
              <a:t></a:t>
            </a:r>
            <a:r>
              <a:rPr lang="en-US" sz="2400" dirty="0"/>
              <a:t>(___________)</a:t>
            </a:r>
          </a:p>
          <a:p>
            <a:r>
              <a:rPr lang="en-US" sz="2400" dirty="0"/>
              <a:t>Let's be more specific:</a:t>
            </a:r>
          </a:p>
          <a:p>
            <a:pPr lvl="1"/>
            <a:r>
              <a:rPr lang="en-US" sz="2000" dirty="0" err="1"/>
              <a:t>TrickleDown</a:t>
            </a:r>
            <a:r>
              <a:rPr lang="en-US" sz="2000" dirty="0"/>
              <a:t> takes </a:t>
            </a:r>
            <a:r>
              <a:rPr lang="en-US" sz="2000" dirty="0">
                <a:sym typeface="Symbol" panose="05050102010706020507" pitchFamily="18" charset="2"/>
              </a:rPr>
              <a:t></a:t>
            </a:r>
            <a:r>
              <a:rPr lang="en-US" sz="2000" dirty="0"/>
              <a:t>(h)</a:t>
            </a:r>
          </a:p>
          <a:p>
            <a:pPr lvl="1"/>
            <a:r>
              <a:rPr lang="en-US" sz="2000" dirty="0"/>
              <a:t>Because most of the </a:t>
            </a:r>
            <a:r>
              <a:rPr lang="en-US" sz="2000" dirty="0" err="1"/>
              <a:t>trickleDown</a:t>
            </a:r>
            <a:r>
              <a:rPr lang="en-US" sz="2000" dirty="0"/>
              <a:t> calls are made in the bottom of the tree (shallow h), it turns out Build-Heap can be done in </a:t>
            </a:r>
            <a:r>
              <a:rPr lang="en-US" sz="2000" dirty="0">
                <a:sym typeface="Symbol" panose="05050102010706020507" pitchFamily="18" charset="2"/>
              </a:rPr>
              <a:t></a:t>
            </a:r>
            <a:r>
              <a:rPr lang="en-US" sz="2000" dirty="0"/>
              <a:t>(n)</a:t>
            </a:r>
          </a:p>
          <a:p>
            <a:pPr lvl="2"/>
            <a:r>
              <a:rPr lang="en-US" sz="1600" dirty="0"/>
              <a:t>All calls do constant work at h=1</a:t>
            </a:r>
          </a:p>
          <a:p>
            <a:pPr lvl="2"/>
            <a:r>
              <a:rPr lang="en-US" sz="1600" dirty="0"/>
              <a:t>n/2 calls do constant work at h=2</a:t>
            </a:r>
          </a:p>
          <a:p>
            <a:pPr lvl="2"/>
            <a:r>
              <a:rPr lang="en-US" sz="1600" dirty="0"/>
              <a:t>n/4 calls do constant work at h=3</a:t>
            </a:r>
          </a:p>
          <a:p>
            <a:pPr lvl="2"/>
            <a:r>
              <a:rPr lang="en-US" sz="1600" dirty="0"/>
              <a:t>Totals:  n + n/2 + n/4 + …</a:t>
            </a:r>
          </a:p>
          <a:p>
            <a:pPr lvl="2"/>
            <a:r>
              <a:rPr lang="en-US" sz="1600" dirty="0"/>
              <a:t>As h approaches infinity, the sum approaches 2n.</a:t>
            </a:r>
          </a:p>
        </p:txBody>
      </p:sp>
      <p:sp>
        <p:nvSpPr>
          <p:cNvPr id="4" name="Oval 3"/>
          <p:cNvSpPr/>
          <p:nvPr/>
        </p:nvSpPr>
        <p:spPr bwMode="auto">
          <a:xfrm>
            <a:off x="7561893" y="4572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28</a:t>
            </a:r>
          </a:p>
        </p:txBody>
      </p:sp>
      <p:sp>
        <p:nvSpPr>
          <p:cNvPr id="5" name="Oval 4"/>
          <p:cNvSpPr/>
          <p:nvPr/>
        </p:nvSpPr>
        <p:spPr bwMode="auto">
          <a:xfrm>
            <a:off x="8171493"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18</a:t>
            </a:r>
          </a:p>
        </p:txBody>
      </p:sp>
      <p:sp>
        <p:nvSpPr>
          <p:cNvPr id="6" name="Oval 5"/>
          <p:cNvSpPr/>
          <p:nvPr/>
        </p:nvSpPr>
        <p:spPr bwMode="auto">
          <a:xfrm>
            <a:off x="7180893" y="5791200"/>
            <a:ext cx="304800" cy="304800"/>
          </a:xfrm>
          <a:prstGeom prst="ellipse">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35</a:t>
            </a:r>
          </a:p>
        </p:txBody>
      </p:sp>
      <p:sp>
        <p:nvSpPr>
          <p:cNvPr id="7" name="Oval 6"/>
          <p:cNvSpPr/>
          <p:nvPr/>
        </p:nvSpPr>
        <p:spPr bwMode="auto">
          <a:xfrm>
            <a:off x="7866693" y="5791200"/>
            <a:ext cx="304800" cy="304800"/>
          </a:xfrm>
          <a:prstGeom prst="ellipse">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14</a:t>
            </a:r>
          </a:p>
        </p:txBody>
      </p:sp>
      <p:sp>
        <p:nvSpPr>
          <p:cNvPr id="8" name="Oval 7"/>
          <p:cNvSpPr/>
          <p:nvPr/>
        </p:nvSpPr>
        <p:spPr bwMode="auto">
          <a:xfrm>
            <a:off x="8552493" y="5791200"/>
            <a:ext cx="304800" cy="304800"/>
          </a:xfrm>
          <a:prstGeom prst="ellipse">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7</a:t>
            </a:r>
          </a:p>
        </p:txBody>
      </p:sp>
      <p:sp>
        <p:nvSpPr>
          <p:cNvPr id="9" name="Oval 8"/>
          <p:cNvSpPr/>
          <p:nvPr/>
        </p:nvSpPr>
        <p:spPr bwMode="auto">
          <a:xfrm>
            <a:off x="6952293"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9</a:t>
            </a:r>
          </a:p>
        </p:txBody>
      </p:sp>
      <p:sp>
        <p:nvSpPr>
          <p:cNvPr id="10" name="Oval 9"/>
          <p:cNvSpPr/>
          <p:nvPr/>
        </p:nvSpPr>
        <p:spPr bwMode="auto">
          <a:xfrm>
            <a:off x="6495093" y="57912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Arial" charset="0"/>
              </a:rPr>
              <a:t>10</a:t>
            </a:r>
          </a:p>
        </p:txBody>
      </p:sp>
      <p:sp>
        <p:nvSpPr>
          <p:cNvPr id="11" name="Oval 10"/>
          <p:cNvSpPr/>
          <p:nvPr/>
        </p:nvSpPr>
        <p:spPr bwMode="auto">
          <a:xfrm>
            <a:off x="6342693" y="6400800"/>
            <a:ext cx="304800" cy="304800"/>
          </a:xfrm>
          <a:prstGeom prst="ellipse">
            <a:avLst/>
          </a:prstGeom>
          <a:solidFill>
            <a:srgbClr val="7030A0"/>
          </a:solidFill>
          <a:ln w="9525" cap="flat" cmpd="sng" algn="ctr">
            <a:solidFill>
              <a:schemeClr val="tx1"/>
            </a:solidFill>
            <a:prstDash val="solid"/>
            <a:miter lim="800000"/>
            <a:headEnd type="none" w="med" len="med"/>
            <a:tailEnd type="none" w="med" len="med"/>
          </a:ln>
          <a:effectLst/>
        </p:spPr>
        <p:txBody>
          <a:bodyPr vert="horz" wrap="none" lIns="0" tIns="0" rIns="0" bIns="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Arial" charset="0"/>
              </a:rPr>
              <a:t>19</a:t>
            </a:r>
          </a:p>
        </p:txBody>
      </p:sp>
      <p:cxnSp>
        <p:nvCxnSpPr>
          <p:cNvPr id="12" name="Straight Arrow Connector 11"/>
          <p:cNvCxnSpPr>
            <a:stCxn id="4" idx="5"/>
            <a:endCxn id="5" idx="1"/>
          </p:cNvCxnSpPr>
          <p:nvPr/>
        </p:nvCxnSpPr>
        <p:spPr bwMode="auto">
          <a:xfrm rot="16200000" flipH="1">
            <a:off x="7860156" y="47940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3" name="Straight Arrow Connector 12"/>
          <p:cNvCxnSpPr>
            <a:stCxn id="4" idx="3"/>
            <a:endCxn id="9" idx="7"/>
          </p:cNvCxnSpPr>
          <p:nvPr/>
        </p:nvCxnSpPr>
        <p:spPr bwMode="auto">
          <a:xfrm rot="5400000">
            <a:off x="7250556" y="47940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4" name="Straight Arrow Connector 13"/>
          <p:cNvCxnSpPr>
            <a:endCxn id="8" idx="1"/>
          </p:cNvCxnSpPr>
          <p:nvPr/>
        </p:nvCxnSpPr>
        <p:spPr bwMode="auto">
          <a:xfrm rot="16200000" flipH="1">
            <a:off x="8285793" y="552449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5" name="Straight Arrow Connector 14"/>
          <p:cNvCxnSpPr>
            <a:stCxn id="5" idx="3"/>
            <a:endCxn id="7" idx="0"/>
          </p:cNvCxnSpPr>
          <p:nvPr/>
        </p:nvCxnSpPr>
        <p:spPr bwMode="auto">
          <a:xfrm rot="5400000">
            <a:off x="7904794" y="547986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6" name="Straight Arrow Connector 15"/>
          <p:cNvCxnSpPr>
            <a:stCxn id="9" idx="5"/>
            <a:endCxn id="6" idx="0"/>
          </p:cNvCxnSpPr>
          <p:nvPr/>
        </p:nvCxnSpPr>
        <p:spPr bwMode="auto">
          <a:xfrm rot="16200000" flipH="1">
            <a:off x="7060056" y="5517962"/>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7" name="Straight Arrow Connector 16"/>
          <p:cNvCxnSpPr>
            <a:stCxn id="9" idx="3"/>
            <a:endCxn id="10" idx="7"/>
          </p:cNvCxnSpPr>
          <p:nvPr/>
        </p:nvCxnSpPr>
        <p:spPr bwMode="auto">
          <a:xfrm rot="5400000">
            <a:off x="6640956" y="5479863"/>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18" name="Straight Arrow Connector 17"/>
          <p:cNvCxnSpPr>
            <a:stCxn id="10" idx="3"/>
            <a:endCxn id="11" idx="0"/>
          </p:cNvCxnSpPr>
          <p:nvPr/>
        </p:nvCxnSpPr>
        <p:spPr bwMode="auto">
          <a:xfrm rot="5400000">
            <a:off x="6342694" y="62037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Tree>
    <p:extLst>
      <p:ext uri="{BB962C8B-B14F-4D97-AF65-F5344CB8AC3E}">
        <p14:creationId xmlns:p14="http://schemas.microsoft.com/office/powerpoint/2010/main" val="3594272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Queue</a:t>
            </a:r>
          </a:p>
        </p:txBody>
      </p:sp>
      <p:sp>
        <p:nvSpPr>
          <p:cNvPr id="3" name="Content Placeholder 2"/>
          <p:cNvSpPr>
            <a:spLocks noGrp="1"/>
          </p:cNvSpPr>
          <p:nvPr>
            <p:ph idx="1"/>
          </p:nvPr>
        </p:nvSpPr>
        <p:spPr>
          <a:xfrm>
            <a:off x="76199" y="1066800"/>
            <a:ext cx="5562601" cy="5334000"/>
          </a:xfrm>
        </p:spPr>
        <p:txBody>
          <a:bodyPr/>
          <a:lstStyle/>
          <a:p>
            <a:r>
              <a:rPr lang="en-US" sz="2000" dirty="0"/>
              <a:t>Traditional Queues </a:t>
            </a:r>
          </a:p>
          <a:p>
            <a:pPr lvl="1"/>
            <a:r>
              <a:rPr lang="en-US" sz="1800" dirty="0"/>
              <a:t>Accesses/orders items based on POSITION (front/back)</a:t>
            </a:r>
          </a:p>
          <a:p>
            <a:pPr lvl="1"/>
            <a:r>
              <a:rPr lang="en-US" sz="1800" dirty="0"/>
              <a:t>Did not care about item's VALUE</a:t>
            </a:r>
          </a:p>
          <a:p>
            <a:r>
              <a:rPr lang="en-US" sz="2000" dirty="0"/>
              <a:t>Priority Queue</a:t>
            </a:r>
          </a:p>
          <a:p>
            <a:pPr lvl="1"/>
            <a:r>
              <a:rPr lang="en-US" sz="1800" dirty="0"/>
              <a:t>Orders items based on VALUE</a:t>
            </a:r>
          </a:p>
          <a:p>
            <a:pPr lvl="2"/>
            <a:r>
              <a:rPr lang="en-US" sz="1600" dirty="0"/>
              <a:t>Either minimum or maximum</a:t>
            </a:r>
          </a:p>
          <a:p>
            <a:pPr lvl="1"/>
            <a:r>
              <a:rPr lang="en-US" sz="1800" dirty="0"/>
              <a:t>Items arrive in some arbitrary order</a:t>
            </a:r>
          </a:p>
          <a:p>
            <a:pPr lvl="1"/>
            <a:r>
              <a:rPr lang="en-US" sz="1800" dirty="0"/>
              <a:t>When removing an item, we always want the minimum or maximum depending on the implementation</a:t>
            </a:r>
          </a:p>
          <a:p>
            <a:pPr lvl="1"/>
            <a:r>
              <a:rPr lang="en-US" sz="1800" dirty="0"/>
              <a:t>Leads to a "sorted" list </a:t>
            </a:r>
          </a:p>
          <a:p>
            <a:pPr lvl="1"/>
            <a:r>
              <a:rPr lang="en-US" sz="1800" dirty="0"/>
              <a:t>Examples:</a:t>
            </a:r>
          </a:p>
          <a:p>
            <a:pPr lvl="2"/>
            <a:r>
              <a:rPr lang="en-US" sz="1600" dirty="0"/>
              <a:t>Think hospital ER, air-traffic control, etc.</a:t>
            </a:r>
          </a:p>
          <a:p>
            <a:pPr lvl="1"/>
            <a:endParaRPr lang="en-US" sz="1800" dirty="0"/>
          </a:p>
        </p:txBody>
      </p:sp>
      <p:grpSp>
        <p:nvGrpSpPr>
          <p:cNvPr id="20" name="Group 19"/>
          <p:cNvGrpSpPr/>
          <p:nvPr/>
        </p:nvGrpSpPr>
        <p:grpSpPr>
          <a:xfrm>
            <a:off x="5458630" y="1340357"/>
            <a:ext cx="3350891" cy="1591609"/>
            <a:chOff x="1217869" y="3947848"/>
            <a:chExt cx="5475097" cy="2587518"/>
          </a:xfrm>
        </p:grpSpPr>
        <p:sp>
          <p:nvSpPr>
            <p:cNvPr id="4" name="Rectangle 3"/>
            <p:cNvSpPr/>
            <p:nvPr/>
          </p:nvSpPr>
          <p:spPr bwMode="auto">
            <a:xfrm>
              <a:off x="31242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t>15</a:t>
              </a:r>
            </a:p>
          </p:txBody>
        </p:sp>
        <p:sp>
          <p:nvSpPr>
            <p:cNvPr id="5" name="Rectangle 4"/>
            <p:cNvSpPr/>
            <p:nvPr/>
          </p:nvSpPr>
          <p:spPr bwMode="auto">
            <a:xfrm>
              <a:off x="37338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t>33</a:t>
              </a:r>
            </a:p>
          </p:txBody>
        </p:sp>
        <p:sp>
          <p:nvSpPr>
            <p:cNvPr id="6" name="Rectangle 5"/>
            <p:cNvSpPr/>
            <p:nvPr/>
          </p:nvSpPr>
          <p:spPr bwMode="auto">
            <a:xfrm>
              <a:off x="4373743"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t>62</a:t>
              </a:r>
            </a:p>
          </p:txBody>
        </p:sp>
        <p:sp>
          <p:nvSpPr>
            <p:cNvPr id="7" name="Rectangle 6"/>
            <p:cNvSpPr/>
            <p:nvPr/>
          </p:nvSpPr>
          <p:spPr bwMode="auto">
            <a:xfrm>
              <a:off x="50292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t>81</a:t>
              </a:r>
            </a:p>
          </p:txBody>
        </p:sp>
        <p:cxnSp>
          <p:nvCxnSpPr>
            <p:cNvPr id="8" name="Straight Connector 7"/>
            <p:cNvCxnSpPr>
              <a:stCxn id="4" idx="3"/>
              <a:endCxn id="5" idx="1"/>
            </p:cNvCxnSpPr>
            <p:nvPr/>
          </p:nvCxnSpPr>
          <p:spPr bwMode="auto">
            <a:xfrm>
              <a:off x="3581400" y="5486400"/>
              <a:ext cx="152400" cy="0"/>
            </a:xfrm>
            <a:prstGeom prst="line">
              <a:avLst/>
            </a:prstGeom>
            <a:noFill/>
            <a:ln w="28575" cap="flat" cmpd="sng" algn="ctr">
              <a:solidFill>
                <a:schemeClr val="tx1"/>
              </a:solidFill>
              <a:prstDash val="solid"/>
              <a:round/>
              <a:headEnd type="none" w="med" len="med"/>
              <a:tailEnd type="none" w="med" len="med"/>
            </a:ln>
            <a:effectLst/>
          </p:spPr>
        </p:cxnSp>
        <p:cxnSp>
          <p:nvCxnSpPr>
            <p:cNvPr id="9" name="Straight Connector 8"/>
            <p:cNvCxnSpPr>
              <a:stCxn id="5" idx="3"/>
              <a:endCxn id="6" idx="1"/>
            </p:cNvCxnSpPr>
            <p:nvPr/>
          </p:nvCxnSpPr>
          <p:spPr bwMode="auto">
            <a:xfrm>
              <a:off x="4191000" y="5486400"/>
              <a:ext cx="182743" cy="0"/>
            </a:xfrm>
            <a:prstGeom prst="line">
              <a:avLst/>
            </a:prstGeom>
            <a:noFill/>
            <a:ln w="28575" cap="flat" cmpd="sng" algn="ctr">
              <a:solidFill>
                <a:schemeClr val="tx1"/>
              </a:solidFill>
              <a:prstDash val="solid"/>
              <a:round/>
              <a:headEnd type="none" w="med" len="med"/>
              <a:tailEnd type="none" w="med" len="med"/>
            </a:ln>
            <a:effectLst/>
          </p:spPr>
        </p:cxnSp>
        <p:cxnSp>
          <p:nvCxnSpPr>
            <p:cNvPr id="10" name="Straight Connector 9"/>
            <p:cNvCxnSpPr>
              <a:stCxn id="6" idx="3"/>
              <a:endCxn id="7" idx="1"/>
            </p:cNvCxnSpPr>
            <p:nvPr/>
          </p:nvCxnSpPr>
          <p:spPr bwMode="auto">
            <a:xfrm>
              <a:off x="4830943" y="5486400"/>
              <a:ext cx="198257" cy="0"/>
            </a:xfrm>
            <a:prstGeom prst="line">
              <a:avLst/>
            </a:prstGeom>
            <a:noFill/>
            <a:ln w="28575" cap="flat" cmpd="sng" algn="ctr">
              <a:solidFill>
                <a:schemeClr val="tx1"/>
              </a:solidFill>
              <a:prstDash val="solid"/>
              <a:round/>
              <a:headEnd type="none" w="med" len="med"/>
              <a:tailEnd type="none" w="med" len="med"/>
            </a:ln>
            <a:effectLst/>
          </p:spPr>
        </p:cxnSp>
        <p:sp>
          <p:nvSpPr>
            <p:cNvPr id="11" name="Rectangle 10"/>
            <p:cNvSpPr/>
            <p:nvPr/>
          </p:nvSpPr>
          <p:spPr bwMode="auto">
            <a:xfrm>
              <a:off x="6235767" y="3947848"/>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r>
                <a:rPr lang="en-US" sz="1400" dirty="0"/>
                <a:t>47</a:t>
              </a:r>
            </a:p>
          </p:txBody>
        </p:sp>
        <p:sp>
          <p:nvSpPr>
            <p:cNvPr id="12" name="Rectangle 11"/>
            <p:cNvSpPr/>
            <p:nvPr/>
          </p:nvSpPr>
          <p:spPr bwMode="auto">
            <a:xfrm>
              <a:off x="2807208" y="4724400"/>
              <a:ext cx="2907792" cy="1524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13" name="Elbow Connector 12"/>
            <p:cNvCxnSpPr>
              <a:stCxn id="11" idx="1"/>
              <a:endCxn id="7" idx="3"/>
            </p:cNvCxnSpPr>
            <p:nvPr/>
          </p:nvCxnSpPr>
          <p:spPr bwMode="auto">
            <a:xfrm rot="10800000" flipV="1">
              <a:off x="5486401" y="4557448"/>
              <a:ext cx="749368" cy="928950"/>
            </a:xfrm>
            <a:prstGeom prst="bentConnector3">
              <a:avLst/>
            </a:prstGeom>
            <a:noFill/>
            <a:ln w="28575" cap="flat" cmpd="sng" algn="ctr">
              <a:solidFill>
                <a:schemeClr val="tx1"/>
              </a:solidFill>
              <a:prstDash val="solid"/>
              <a:round/>
              <a:headEnd type="none" w="med" len="med"/>
              <a:tailEnd type="arrow"/>
            </a:ln>
            <a:effectLst/>
          </p:spPr>
        </p:cxnSp>
        <p:sp>
          <p:nvSpPr>
            <p:cNvPr id="14" name="Rectangle 14"/>
            <p:cNvSpPr>
              <a:spLocks noChangeArrowheads="1"/>
            </p:cNvSpPr>
            <p:nvPr/>
          </p:nvSpPr>
          <p:spPr bwMode="auto">
            <a:xfrm>
              <a:off x="4524501" y="4056277"/>
              <a:ext cx="1711268"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a:t>
              </a:r>
              <a:r>
                <a:rPr lang="en-US" sz="1100" b="1" dirty="0" err="1">
                  <a:solidFill>
                    <a:srgbClr val="FF0000"/>
                  </a:solidFill>
                </a:rPr>
                <a:t>push_back</a:t>
              </a:r>
              <a:r>
                <a:rPr lang="en-US" sz="1100" b="1" dirty="0">
                  <a:solidFill>
                    <a:srgbClr val="FF0000"/>
                  </a:solidFill>
                </a:rPr>
                <a:t>)</a:t>
              </a:r>
            </a:p>
          </p:txBody>
        </p:sp>
        <p:sp>
          <p:nvSpPr>
            <p:cNvPr id="15" name="Rectangle 14"/>
            <p:cNvSpPr/>
            <p:nvPr/>
          </p:nvSpPr>
          <p:spPr bwMode="auto">
            <a:xfrm>
              <a:off x="1860804" y="5316165"/>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16" name="Elbow Connector 15"/>
            <p:cNvCxnSpPr>
              <a:stCxn id="4" idx="1"/>
              <a:endCxn id="15" idx="3"/>
            </p:cNvCxnSpPr>
            <p:nvPr/>
          </p:nvCxnSpPr>
          <p:spPr bwMode="auto">
            <a:xfrm rot="10800000" flipV="1">
              <a:off x="2318005" y="5486401"/>
              <a:ext cx="806196" cy="439365"/>
            </a:xfrm>
            <a:prstGeom prst="bentConnector3">
              <a:avLst/>
            </a:prstGeom>
            <a:noFill/>
            <a:ln w="28575" cap="flat" cmpd="sng" algn="ctr">
              <a:solidFill>
                <a:schemeClr val="tx1"/>
              </a:solidFill>
              <a:prstDash val="solid"/>
              <a:round/>
              <a:headEnd type="none" w="med" len="med"/>
              <a:tailEnd type="arrow"/>
            </a:ln>
            <a:effectLst/>
          </p:spPr>
        </p:cxnSp>
        <p:sp>
          <p:nvSpPr>
            <p:cNvPr id="17" name="Rectangle 14"/>
            <p:cNvSpPr>
              <a:spLocks noChangeArrowheads="1"/>
            </p:cNvSpPr>
            <p:nvPr/>
          </p:nvSpPr>
          <p:spPr bwMode="auto">
            <a:xfrm>
              <a:off x="1217869" y="4920931"/>
              <a:ext cx="1743069"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a:t>
              </a:r>
              <a:r>
                <a:rPr lang="en-US" sz="1100" b="1" dirty="0" err="1">
                  <a:solidFill>
                    <a:srgbClr val="FF0000"/>
                  </a:solidFill>
                </a:rPr>
                <a:t>pop_front</a:t>
              </a:r>
              <a:r>
                <a:rPr lang="en-US" sz="1100" b="1" dirty="0">
                  <a:solidFill>
                    <a:srgbClr val="FF0000"/>
                  </a:solidFill>
                </a:rPr>
                <a:t>)</a:t>
              </a:r>
            </a:p>
          </p:txBody>
        </p:sp>
      </p:grpSp>
      <p:sp>
        <p:nvSpPr>
          <p:cNvPr id="19" name="Rectangle 14"/>
          <p:cNvSpPr>
            <a:spLocks noChangeArrowheads="1"/>
          </p:cNvSpPr>
          <p:nvPr/>
        </p:nvSpPr>
        <p:spPr bwMode="auto">
          <a:xfrm>
            <a:off x="6598717" y="3057525"/>
            <a:ext cx="1645877" cy="210921"/>
          </a:xfrm>
          <a:prstGeom prst="rect">
            <a:avLst/>
          </a:prstGeom>
          <a:noFill/>
          <a:ln w="9525">
            <a:noFill/>
            <a:miter lim="800000"/>
            <a:headEnd/>
            <a:tailEnd/>
          </a:ln>
        </p:spPr>
        <p:txBody>
          <a:bodyPr wrap="square" anchor="ctr">
            <a:noAutofit/>
          </a:bodyPr>
          <a:lstStyle/>
          <a:p>
            <a:pPr algn="ctr"/>
            <a:r>
              <a:rPr lang="en-US" sz="1100" b="1" dirty="0">
                <a:solidFill>
                  <a:srgbClr val="FF0000"/>
                </a:solidFill>
              </a:rPr>
              <a:t>Traditional Queue</a:t>
            </a:r>
          </a:p>
        </p:txBody>
      </p:sp>
      <p:grpSp>
        <p:nvGrpSpPr>
          <p:cNvPr id="21" name="Group 20"/>
          <p:cNvGrpSpPr/>
          <p:nvPr/>
        </p:nvGrpSpPr>
        <p:grpSpPr>
          <a:xfrm>
            <a:off x="5458630" y="3657600"/>
            <a:ext cx="3350891" cy="1591609"/>
            <a:chOff x="1217869" y="3947848"/>
            <a:chExt cx="5475097" cy="2587518"/>
          </a:xfrm>
        </p:grpSpPr>
        <p:sp>
          <p:nvSpPr>
            <p:cNvPr id="22" name="Rectangle 21"/>
            <p:cNvSpPr/>
            <p:nvPr/>
          </p:nvSpPr>
          <p:spPr bwMode="auto">
            <a:xfrm>
              <a:off x="31242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15</a:t>
              </a:r>
            </a:p>
          </p:txBody>
        </p:sp>
        <p:sp>
          <p:nvSpPr>
            <p:cNvPr id="23" name="Rectangle 22"/>
            <p:cNvSpPr/>
            <p:nvPr/>
          </p:nvSpPr>
          <p:spPr bwMode="auto">
            <a:xfrm>
              <a:off x="37338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33</a:t>
              </a:r>
            </a:p>
          </p:txBody>
        </p:sp>
        <p:sp>
          <p:nvSpPr>
            <p:cNvPr id="24" name="Rectangle 23"/>
            <p:cNvSpPr/>
            <p:nvPr/>
          </p:nvSpPr>
          <p:spPr bwMode="auto">
            <a:xfrm>
              <a:off x="4632764" y="4876800"/>
              <a:ext cx="457199" cy="12191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62</a:t>
              </a:r>
            </a:p>
          </p:txBody>
        </p:sp>
        <p:sp>
          <p:nvSpPr>
            <p:cNvPr id="25" name="Rectangle 24"/>
            <p:cNvSpPr/>
            <p:nvPr/>
          </p:nvSpPr>
          <p:spPr bwMode="auto">
            <a:xfrm>
              <a:off x="5288221" y="4876800"/>
              <a:ext cx="457199" cy="12191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81</a:t>
              </a:r>
            </a:p>
          </p:txBody>
        </p:sp>
        <p:cxnSp>
          <p:nvCxnSpPr>
            <p:cNvPr id="26" name="Straight Connector 25"/>
            <p:cNvCxnSpPr>
              <a:stCxn id="22" idx="3"/>
              <a:endCxn id="23" idx="1"/>
            </p:cNvCxnSpPr>
            <p:nvPr/>
          </p:nvCxnSpPr>
          <p:spPr bwMode="auto">
            <a:xfrm>
              <a:off x="3581400" y="5486400"/>
              <a:ext cx="152400" cy="0"/>
            </a:xfrm>
            <a:prstGeom prst="line">
              <a:avLst/>
            </a:prstGeom>
            <a:noFill/>
            <a:ln w="28575" cap="flat" cmpd="sng" algn="ctr">
              <a:solidFill>
                <a:schemeClr val="tx1"/>
              </a:solidFill>
              <a:prstDash val="solid"/>
              <a:round/>
              <a:headEnd type="none" w="med" len="med"/>
              <a:tailEnd type="none" w="med" len="med"/>
            </a:ln>
            <a:effectLst/>
          </p:spPr>
        </p:cxnSp>
        <p:cxnSp>
          <p:nvCxnSpPr>
            <p:cNvPr id="28" name="Straight Connector 27"/>
            <p:cNvCxnSpPr>
              <a:stCxn id="24" idx="3"/>
              <a:endCxn id="25" idx="1"/>
            </p:cNvCxnSpPr>
            <p:nvPr/>
          </p:nvCxnSpPr>
          <p:spPr bwMode="auto">
            <a:xfrm>
              <a:off x="5089964" y="5486400"/>
              <a:ext cx="198257" cy="0"/>
            </a:xfrm>
            <a:prstGeom prst="line">
              <a:avLst/>
            </a:prstGeom>
            <a:noFill/>
            <a:ln w="28575" cap="flat" cmpd="sng" algn="ctr">
              <a:solidFill>
                <a:schemeClr val="tx1"/>
              </a:solidFill>
              <a:prstDash val="solid"/>
              <a:round/>
              <a:headEnd type="none" w="med" len="med"/>
              <a:tailEnd type="none" w="med" len="med"/>
            </a:ln>
            <a:effectLst/>
          </p:spPr>
        </p:cxnSp>
        <p:sp>
          <p:nvSpPr>
            <p:cNvPr id="29" name="Rectangle 28"/>
            <p:cNvSpPr/>
            <p:nvPr/>
          </p:nvSpPr>
          <p:spPr bwMode="auto">
            <a:xfrm>
              <a:off x="6235767" y="3947848"/>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47</a:t>
              </a:r>
            </a:p>
          </p:txBody>
        </p:sp>
        <p:sp>
          <p:nvSpPr>
            <p:cNvPr id="30" name="Rectangle 29"/>
            <p:cNvSpPr/>
            <p:nvPr/>
          </p:nvSpPr>
          <p:spPr bwMode="auto">
            <a:xfrm>
              <a:off x="2807209" y="4724400"/>
              <a:ext cx="3053875" cy="1524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31" name="Elbow Connector 30"/>
            <p:cNvCxnSpPr>
              <a:stCxn id="29" idx="1"/>
              <a:endCxn id="23" idx="3"/>
            </p:cNvCxnSpPr>
            <p:nvPr/>
          </p:nvCxnSpPr>
          <p:spPr bwMode="auto">
            <a:xfrm rot="10800000" flipV="1">
              <a:off x="4191001" y="4557448"/>
              <a:ext cx="2044768" cy="928950"/>
            </a:xfrm>
            <a:prstGeom prst="bentConnector3">
              <a:avLst>
                <a:gd name="adj1" fmla="val 83489"/>
              </a:avLst>
            </a:prstGeom>
            <a:noFill/>
            <a:ln w="28575" cap="flat" cmpd="sng" algn="ctr">
              <a:solidFill>
                <a:schemeClr val="tx1"/>
              </a:solidFill>
              <a:prstDash val="solid"/>
              <a:round/>
              <a:headEnd type="none" w="med" len="med"/>
              <a:tailEnd type="arrow"/>
            </a:ln>
            <a:effectLst/>
          </p:spPr>
        </p:cxnSp>
        <p:sp>
          <p:nvSpPr>
            <p:cNvPr id="32" name="Rectangle 14"/>
            <p:cNvSpPr>
              <a:spLocks noChangeArrowheads="1"/>
            </p:cNvSpPr>
            <p:nvPr/>
          </p:nvSpPr>
          <p:spPr bwMode="auto">
            <a:xfrm>
              <a:off x="4524501" y="4056277"/>
              <a:ext cx="1711268"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(push)</a:t>
              </a:r>
            </a:p>
          </p:txBody>
        </p:sp>
        <p:sp>
          <p:nvSpPr>
            <p:cNvPr id="33" name="Rectangle 32"/>
            <p:cNvSpPr/>
            <p:nvPr/>
          </p:nvSpPr>
          <p:spPr bwMode="auto">
            <a:xfrm>
              <a:off x="1860804" y="5316165"/>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a:ln>
                  <a:noFill/>
                </a:ln>
                <a:solidFill>
                  <a:schemeClr val="tx2"/>
                </a:solidFill>
                <a:effectLst/>
                <a:latin typeface="Arial" charset="0"/>
              </a:endParaRPr>
            </a:p>
          </p:txBody>
        </p:sp>
        <p:cxnSp>
          <p:nvCxnSpPr>
            <p:cNvPr id="34" name="Elbow Connector 33"/>
            <p:cNvCxnSpPr>
              <a:stCxn id="22" idx="1"/>
              <a:endCxn id="33" idx="3"/>
            </p:cNvCxnSpPr>
            <p:nvPr/>
          </p:nvCxnSpPr>
          <p:spPr bwMode="auto">
            <a:xfrm rot="10800000" flipV="1">
              <a:off x="2318005" y="5486401"/>
              <a:ext cx="806196" cy="439365"/>
            </a:xfrm>
            <a:prstGeom prst="bentConnector3">
              <a:avLst/>
            </a:prstGeom>
            <a:noFill/>
            <a:ln w="28575" cap="flat" cmpd="sng" algn="ctr">
              <a:solidFill>
                <a:schemeClr val="tx1"/>
              </a:solidFill>
              <a:prstDash val="solid"/>
              <a:round/>
              <a:headEnd type="none" w="med" len="med"/>
              <a:tailEnd type="arrow"/>
            </a:ln>
            <a:effectLst/>
          </p:spPr>
        </p:cxnSp>
        <p:sp>
          <p:nvSpPr>
            <p:cNvPr id="35" name="Rectangle 14"/>
            <p:cNvSpPr>
              <a:spLocks noChangeArrowheads="1"/>
            </p:cNvSpPr>
            <p:nvPr/>
          </p:nvSpPr>
          <p:spPr bwMode="auto">
            <a:xfrm>
              <a:off x="1217869" y="4920931"/>
              <a:ext cx="1743069"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(pop)</a:t>
              </a:r>
            </a:p>
          </p:txBody>
        </p:sp>
      </p:grpSp>
      <p:sp>
        <p:nvSpPr>
          <p:cNvPr id="36" name="Rectangle 14"/>
          <p:cNvSpPr>
            <a:spLocks noChangeArrowheads="1"/>
          </p:cNvSpPr>
          <p:nvPr/>
        </p:nvSpPr>
        <p:spPr bwMode="auto">
          <a:xfrm>
            <a:off x="6598717" y="5374768"/>
            <a:ext cx="1645877" cy="210921"/>
          </a:xfrm>
          <a:prstGeom prst="rect">
            <a:avLst/>
          </a:prstGeom>
          <a:noFill/>
          <a:ln w="9525">
            <a:noFill/>
            <a:miter lim="800000"/>
            <a:headEnd/>
            <a:tailEnd/>
          </a:ln>
        </p:spPr>
        <p:txBody>
          <a:bodyPr wrap="square" anchor="ctr">
            <a:noAutofit/>
          </a:bodyPr>
          <a:lstStyle/>
          <a:p>
            <a:pPr algn="ctr"/>
            <a:r>
              <a:rPr lang="en-US" sz="1100" b="1" dirty="0">
                <a:solidFill>
                  <a:srgbClr val="FF0000"/>
                </a:solidFill>
              </a:rPr>
              <a:t>Priority Queue</a:t>
            </a:r>
          </a:p>
        </p:txBody>
      </p:sp>
    </p:spTree>
    <p:extLst>
      <p:ext uri="{BB962C8B-B14F-4D97-AF65-F5344CB8AC3E}">
        <p14:creationId xmlns:p14="http://schemas.microsoft.com/office/powerpoint/2010/main" val="334697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9" grpId="0"/>
      <p:bldP spid="3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STL Priority Queue</a:t>
            </a:r>
          </a:p>
        </p:txBody>
      </p:sp>
      <p:sp>
        <p:nvSpPr>
          <p:cNvPr id="3" name="Content Placeholder 2"/>
          <p:cNvSpPr>
            <a:spLocks noGrp="1"/>
          </p:cNvSpPr>
          <p:nvPr>
            <p:ph idx="1"/>
          </p:nvPr>
        </p:nvSpPr>
        <p:spPr>
          <a:xfrm>
            <a:off x="457200" y="1371600"/>
            <a:ext cx="3657600" cy="4952999"/>
          </a:xfrm>
        </p:spPr>
        <p:txBody>
          <a:bodyPr/>
          <a:lstStyle/>
          <a:p>
            <a:r>
              <a:rPr lang="en-US" sz="1800" dirty="0"/>
              <a:t>Implements a heap</a:t>
            </a:r>
          </a:p>
          <a:p>
            <a:r>
              <a:rPr lang="en-US" sz="1800" dirty="0"/>
              <a:t>Operations:</a:t>
            </a:r>
          </a:p>
          <a:p>
            <a:pPr lvl="1"/>
            <a:r>
              <a:rPr lang="en-US" sz="1600" dirty="0"/>
              <a:t>push(</a:t>
            </a:r>
            <a:r>
              <a:rPr lang="en-US" sz="1600" dirty="0" err="1"/>
              <a:t>new_item</a:t>
            </a:r>
            <a:r>
              <a:rPr lang="en-US" sz="1600" dirty="0"/>
              <a:t>)</a:t>
            </a:r>
          </a:p>
          <a:p>
            <a:pPr lvl="1"/>
            <a:r>
              <a:rPr lang="en-US" sz="1600" dirty="0"/>
              <a:t>pop(): removes but does not return top item</a:t>
            </a:r>
          </a:p>
          <a:p>
            <a:pPr lvl="1"/>
            <a:r>
              <a:rPr lang="en-US" sz="1600" dirty="0"/>
              <a:t>top() return top item (item at back/end of the container)</a:t>
            </a:r>
          </a:p>
          <a:p>
            <a:pPr lvl="1"/>
            <a:r>
              <a:rPr lang="en-US" sz="1600" dirty="0"/>
              <a:t>size()</a:t>
            </a:r>
          </a:p>
          <a:p>
            <a:pPr lvl="1"/>
            <a:r>
              <a:rPr lang="en-US" sz="1600" dirty="0"/>
              <a:t>empty()</a:t>
            </a:r>
          </a:p>
          <a:p>
            <a:r>
              <a:rPr lang="en-US" sz="1800" dirty="0">
                <a:hlinkClick r:id="rId3"/>
              </a:rPr>
              <a:t>http://www.cplusplus.com/reference/stl/priority_queue/push/</a:t>
            </a:r>
            <a:endParaRPr lang="en-US" sz="1800" dirty="0"/>
          </a:p>
          <a:p>
            <a:r>
              <a:rPr lang="en-US" sz="1800" dirty="0"/>
              <a:t>By default, implements a </a:t>
            </a:r>
            <a:r>
              <a:rPr lang="en-US" sz="1800" b="1" dirty="0">
                <a:solidFill>
                  <a:srgbClr val="0070C0"/>
                </a:solidFill>
              </a:rPr>
              <a:t>max</a:t>
            </a:r>
            <a:r>
              <a:rPr lang="en-US" sz="1800" dirty="0"/>
              <a:t> heap.</a:t>
            </a:r>
          </a:p>
          <a:p>
            <a:r>
              <a:rPr lang="en-US" sz="1800" dirty="0"/>
              <a:t>Runtime: </a:t>
            </a:r>
            <a:r>
              <a:rPr lang="en-US" sz="1800" dirty="0">
                <a:sym typeface="Symbol" panose="05050102010706020507" pitchFamily="18" charset="2"/>
              </a:rPr>
              <a:t></a:t>
            </a:r>
            <a:r>
              <a:rPr lang="en-US" sz="1800" dirty="0"/>
              <a:t>(log(n)) push and pop while all other functions are constant (i.e. </a:t>
            </a:r>
            <a:r>
              <a:rPr lang="en-US" sz="1800" dirty="0">
                <a:sym typeface="Symbol" panose="05050102010706020507" pitchFamily="18" charset="2"/>
              </a:rPr>
              <a:t></a:t>
            </a:r>
            <a:r>
              <a:rPr lang="en-US" sz="1800" dirty="0"/>
              <a:t>(1))</a:t>
            </a:r>
          </a:p>
          <a:p>
            <a:pPr algn="ctr">
              <a:buNone/>
            </a:pPr>
            <a:endParaRPr lang="en-US" sz="2000" b="1" dirty="0"/>
          </a:p>
          <a:p>
            <a:pPr algn="ctr"/>
            <a:endParaRPr lang="en-US" sz="1400" b="1" dirty="0"/>
          </a:p>
          <a:p>
            <a:pPr>
              <a:buNone/>
            </a:pPr>
            <a:endParaRPr lang="en-US" sz="2000" b="1" dirty="0"/>
          </a:p>
          <a:p>
            <a:endParaRPr lang="en-US" sz="2000" dirty="0"/>
          </a:p>
          <a:p>
            <a:endParaRPr lang="en-US" sz="2000" dirty="0"/>
          </a:p>
        </p:txBody>
      </p:sp>
      <p:sp>
        <p:nvSpPr>
          <p:cNvPr id="10" name="Text Box 4"/>
          <p:cNvSpPr txBox="1">
            <a:spLocks noChangeArrowheads="1"/>
          </p:cNvSpPr>
          <p:nvPr/>
        </p:nvSpPr>
        <p:spPr bwMode="auto">
          <a:xfrm>
            <a:off x="4419600" y="1447800"/>
            <a:ext cx="4267200" cy="4572000"/>
          </a:xfrm>
          <a:prstGeom prst="rect">
            <a:avLst/>
          </a:prstGeom>
          <a:solidFill>
            <a:srgbClr val="FFFFCC"/>
          </a:solidFill>
          <a:ln w="9525">
            <a:solidFill>
              <a:schemeClr val="tx1"/>
            </a:solidFill>
            <a:miter lim="800000"/>
            <a:headEnd/>
            <a:tailEnd/>
          </a:ln>
          <a:effectLst/>
        </p:spPr>
        <p:txBody>
          <a:bodyPr/>
          <a:lstStyle/>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priority_queue</a:t>
            </a:r>
            <a:r>
              <a:rPr lang="en-US" sz="1200" dirty="0">
                <a:solidFill>
                  <a:srgbClr val="000000"/>
                </a:solidFill>
                <a:latin typeface="Consolas" panose="020B0609020204030204" pitchFamily="49" charset="0"/>
              </a:rPr>
              <a:t>::push/pop </a:t>
            </a:r>
          </a:p>
          <a:p>
            <a:pPr algn="l"/>
            <a:r>
              <a:rPr lang="en-US" sz="1200" dirty="0">
                <a:solidFill>
                  <a:srgbClr val="000000"/>
                </a:solidFill>
                <a:latin typeface="Consolas" panose="020B0609020204030204" pitchFamily="49" charset="0"/>
              </a:rPr>
              <a:t>#include &lt;</a:t>
            </a:r>
            <a:r>
              <a:rPr lang="en-US" sz="1200" dirty="0" err="1">
                <a:solidFill>
                  <a:srgbClr val="000000"/>
                </a:solidFill>
                <a:latin typeface="Consolas" panose="020B0609020204030204" pitchFamily="49" charset="0"/>
              </a:rPr>
              <a:t>iostream</a:t>
            </a:r>
            <a:r>
              <a:rPr lang="en-US" sz="1200" dirty="0">
                <a:solidFill>
                  <a:srgbClr val="000000"/>
                </a:solidFill>
                <a:latin typeface="Consolas" panose="020B0609020204030204" pitchFamily="49" charset="0"/>
              </a:rPr>
              <a:t>&gt; </a:t>
            </a:r>
          </a:p>
          <a:p>
            <a:pPr algn="l"/>
            <a:r>
              <a:rPr lang="en-US" sz="1200" dirty="0">
                <a:solidFill>
                  <a:srgbClr val="000000"/>
                </a:solidFill>
                <a:latin typeface="Consolas" panose="020B0609020204030204" pitchFamily="49" charset="0"/>
              </a:rPr>
              <a:t>#include &lt;queue&gt; </a:t>
            </a:r>
          </a:p>
          <a:p>
            <a:pPr algn="l"/>
            <a:endParaRPr lang="en-US" sz="1200" dirty="0">
              <a:solidFill>
                <a:srgbClr val="000000"/>
              </a:solidFill>
              <a:latin typeface="Consolas" panose="020B0609020204030204" pitchFamily="49" charset="0"/>
            </a:endParaRPr>
          </a:p>
          <a:p>
            <a:pPr algn="l"/>
            <a:r>
              <a:rPr lang="en-US" sz="1200" dirty="0">
                <a:solidFill>
                  <a:srgbClr val="000000"/>
                </a:solidFill>
                <a:latin typeface="Consolas" panose="020B0609020204030204" pitchFamily="49" charset="0"/>
              </a:rPr>
              <a:t>using namespace std; </a:t>
            </a:r>
          </a:p>
          <a:p>
            <a:pPr algn="l"/>
            <a:endParaRPr lang="en-US" sz="1200" dirty="0">
              <a:solidFill>
                <a:srgbClr val="000000"/>
              </a:solidFill>
              <a:latin typeface="Consolas" panose="020B0609020204030204" pitchFamily="49" charset="0"/>
            </a:endParaRPr>
          </a:p>
          <a:p>
            <a:pPr algn="l"/>
            <a:r>
              <a:rPr lang="en-US" sz="1200" dirty="0" err="1">
                <a:solidFill>
                  <a:srgbClr val="000000"/>
                </a:solidFill>
                <a:latin typeface="Consolas" panose="020B0609020204030204" pitchFamily="49" charset="0"/>
              </a:rPr>
              <a:t>int</a:t>
            </a:r>
            <a:r>
              <a:rPr lang="en-US" sz="1200" dirty="0">
                <a:solidFill>
                  <a:srgbClr val="000000"/>
                </a:solidFill>
                <a:latin typeface="Consolas" panose="020B0609020204030204" pitchFamily="49" charset="0"/>
              </a:rPr>
              <a:t> main () </a:t>
            </a:r>
          </a:p>
          <a:p>
            <a:pPr algn="l"/>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priority_queue</a:t>
            </a:r>
            <a:r>
              <a:rPr lang="en-US" sz="1200" dirty="0">
                <a:solidFill>
                  <a:srgbClr val="000000"/>
                </a:solidFill>
                <a:latin typeface="Consolas" panose="020B0609020204030204" pitchFamily="49" charset="0"/>
              </a:rPr>
              <a:t>&lt;</a:t>
            </a:r>
            <a:r>
              <a:rPr lang="en-US" sz="1200" dirty="0" err="1">
                <a:solidFill>
                  <a:srgbClr val="000000"/>
                </a:solidFill>
                <a:latin typeface="Consolas" panose="020B0609020204030204" pitchFamily="49" charset="0"/>
              </a:rPr>
              <a:t>int</a:t>
            </a:r>
            <a:r>
              <a:rPr lang="en-US" sz="1200" dirty="0">
                <a:solidFill>
                  <a:srgbClr val="000000"/>
                </a:solidFill>
                <a:latin typeface="Consolas" panose="020B0609020204030204" pitchFamily="49" charset="0"/>
              </a:rPr>
              <a:t>&gt; </a:t>
            </a:r>
            <a:r>
              <a:rPr lang="en-US" sz="1200" dirty="0" err="1">
                <a:solidFill>
                  <a:srgbClr val="000000"/>
                </a:solidFill>
                <a:latin typeface="Consolas" panose="020B0609020204030204" pitchFamily="49" charset="0"/>
              </a:rPr>
              <a:t>mypq</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mypq.push</a:t>
            </a:r>
            <a:r>
              <a:rPr lang="en-US" sz="1200" dirty="0">
                <a:solidFill>
                  <a:srgbClr val="000000"/>
                </a:solidFill>
                <a:latin typeface="Consolas" panose="020B0609020204030204" pitchFamily="49" charset="0"/>
              </a:rPr>
              <a:t>(30);</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mypq.push</a:t>
            </a:r>
            <a:r>
              <a:rPr lang="en-US" sz="1200" dirty="0">
                <a:solidFill>
                  <a:srgbClr val="000000"/>
                </a:solidFill>
                <a:latin typeface="Consolas" panose="020B0609020204030204" pitchFamily="49" charset="0"/>
              </a:rPr>
              <a:t>(100);</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mypq.push</a:t>
            </a:r>
            <a:r>
              <a:rPr lang="en-US" sz="1200" dirty="0">
                <a:solidFill>
                  <a:srgbClr val="000000"/>
                </a:solidFill>
                <a:latin typeface="Consolas" panose="020B0609020204030204" pitchFamily="49" charset="0"/>
              </a:rPr>
              <a:t>(25);</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mypq.push</a:t>
            </a:r>
            <a:r>
              <a:rPr lang="en-US" sz="1200" dirty="0">
                <a:solidFill>
                  <a:srgbClr val="000000"/>
                </a:solidFill>
                <a:latin typeface="Consolas" panose="020B0609020204030204" pitchFamily="49" charset="0"/>
              </a:rPr>
              <a:t>(40);</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&lt;&lt; "Popping out elements...";</a:t>
            </a:r>
          </a:p>
          <a:p>
            <a:pPr algn="l"/>
            <a:r>
              <a:rPr lang="en-US" sz="1200" dirty="0">
                <a:solidFill>
                  <a:srgbClr val="000000"/>
                </a:solidFill>
                <a:latin typeface="Consolas" panose="020B0609020204030204" pitchFamily="49" charset="0"/>
              </a:rPr>
              <a:t>  while (!</a:t>
            </a:r>
            <a:r>
              <a:rPr lang="en-US" sz="1200" dirty="0" err="1">
                <a:solidFill>
                  <a:srgbClr val="000000"/>
                </a:solidFill>
                <a:latin typeface="Consolas" panose="020B0609020204030204" pitchFamily="49" charset="0"/>
              </a:rPr>
              <a:t>mypq.empty</a:t>
            </a:r>
            <a:r>
              <a:rPr lang="en-US" sz="1200" dirty="0">
                <a:solidFill>
                  <a:srgbClr val="000000"/>
                </a:solidFill>
                <a:latin typeface="Consolas" panose="020B0609020204030204" pitchFamily="49" charset="0"/>
              </a:rPr>
              <a:t>()) {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&lt;&lt; " " &lt;&lt; </a:t>
            </a:r>
            <a:r>
              <a:rPr lang="en-US" sz="1200" dirty="0" err="1">
                <a:solidFill>
                  <a:srgbClr val="000000"/>
                </a:solidFill>
                <a:latin typeface="Consolas" panose="020B0609020204030204" pitchFamily="49" charset="0"/>
              </a:rPr>
              <a:t>mypq.top</a:t>
            </a:r>
            <a:r>
              <a:rPr lang="en-US" sz="1200" dirty="0">
                <a:solidFill>
                  <a:srgbClr val="000000"/>
                </a:solidFill>
                <a:latin typeface="Consolas" panose="020B0609020204030204" pitchFamily="49" charset="0"/>
              </a:rPr>
              <a:t>();</a:t>
            </a:r>
          </a:p>
          <a:p>
            <a:pPr algn="l"/>
            <a:r>
              <a:rPr lang="en-US" sz="1200" dirty="0">
                <a:solidFill>
                  <a:srgbClr val="000000"/>
                </a:solidFill>
                <a:latin typeface="Consolas" panose="020B0609020204030204" pitchFamily="49" charset="0"/>
              </a:rPr>
              <a:t>    mypq.pop(); </a:t>
            </a:r>
          </a:p>
          <a:p>
            <a:pPr algn="l"/>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&lt;&lt; </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 </a:t>
            </a:r>
          </a:p>
          <a:p>
            <a:pPr algn="l"/>
            <a:r>
              <a:rPr lang="en-US" sz="1200" dirty="0">
                <a:solidFill>
                  <a:srgbClr val="000000"/>
                </a:solidFill>
                <a:latin typeface="Consolas" panose="020B0609020204030204" pitchFamily="49" charset="0"/>
              </a:rPr>
              <a:t>  return 0; </a:t>
            </a:r>
          </a:p>
          <a:p>
            <a:pPr algn="l"/>
            <a:r>
              <a:rPr lang="en-US" sz="1200" dirty="0">
                <a:solidFill>
                  <a:srgbClr val="000000"/>
                </a:solidFill>
                <a:latin typeface="Consolas" panose="020B0609020204030204" pitchFamily="49" charset="0"/>
              </a:rPr>
              <a:t> }</a:t>
            </a:r>
            <a:endParaRPr lang="en-US" sz="1200" dirty="0">
              <a:latin typeface="Consolas" panose="020B0609020204030204" pitchFamily="49" charset="0"/>
            </a:endParaRPr>
          </a:p>
        </p:txBody>
      </p:sp>
      <p:sp>
        <p:nvSpPr>
          <p:cNvPr id="72" name="TextBox 71"/>
          <p:cNvSpPr txBox="1"/>
          <p:nvPr/>
        </p:nvSpPr>
        <p:spPr>
          <a:xfrm>
            <a:off x="5715000" y="6096000"/>
            <a:ext cx="1905000" cy="461665"/>
          </a:xfrm>
          <a:prstGeom prst="rect">
            <a:avLst/>
          </a:prstGeom>
          <a:noFill/>
        </p:spPr>
        <p:txBody>
          <a:bodyPr wrap="square" rtlCol="0">
            <a:spAutoFit/>
          </a:bodyPr>
          <a:lstStyle/>
          <a:p>
            <a:pPr algn="ctr"/>
            <a:r>
              <a:rPr lang="en-US" sz="1200" b="1" dirty="0">
                <a:solidFill>
                  <a:srgbClr val="FF0000"/>
                </a:solidFill>
                <a:latin typeface="Arial"/>
              </a:rPr>
              <a:t>Code here will print</a:t>
            </a:r>
          </a:p>
          <a:p>
            <a:pPr algn="ctr"/>
            <a:r>
              <a:rPr lang="en-US" sz="1200" b="1" dirty="0">
                <a:solidFill>
                  <a:srgbClr val="FF0000"/>
                </a:solidFill>
                <a:latin typeface="Arial"/>
              </a:rPr>
              <a:t>100 40 30 25 </a:t>
            </a:r>
            <a:endParaRPr lang="en-US" sz="1200" dirty="0"/>
          </a:p>
        </p:txBody>
      </p:sp>
    </p:spTree>
    <p:extLst>
      <p:ext uri="{BB962C8B-B14F-4D97-AF65-F5344CB8AC3E}">
        <p14:creationId xmlns:p14="http://schemas.microsoft.com/office/powerpoint/2010/main" val="2305692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Queue</a:t>
            </a:r>
          </a:p>
        </p:txBody>
      </p:sp>
      <p:sp>
        <p:nvSpPr>
          <p:cNvPr id="3" name="Content Placeholder 2"/>
          <p:cNvSpPr>
            <a:spLocks noGrp="1"/>
          </p:cNvSpPr>
          <p:nvPr>
            <p:ph idx="1"/>
          </p:nvPr>
        </p:nvSpPr>
        <p:spPr>
          <a:xfrm>
            <a:off x="1" y="1219200"/>
            <a:ext cx="6037702" cy="5105400"/>
          </a:xfrm>
        </p:spPr>
        <p:txBody>
          <a:bodyPr/>
          <a:lstStyle/>
          <a:p>
            <a:r>
              <a:rPr lang="en-US" sz="2000" dirty="0"/>
              <a:t>What member functions does a Priority Queue have?</a:t>
            </a:r>
          </a:p>
          <a:p>
            <a:pPr lvl="1"/>
            <a:r>
              <a:rPr lang="en-US" sz="1600" dirty="0"/>
              <a:t>push(item) – Add an item to the appropriate location of the PQ</a:t>
            </a:r>
          </a:p>
          <a:p>
            <a:pPr lvl="1"/>
            <a:r>
              <a:rPr lang="en-US" sz="1600" dirty="0"/>
              <a:t>top() – Return the min./max. value</a:t>
            </a:r>
          </a:p>
          <a:p>
            <a:pPr lvl="1"/>
            <a:r>
              <a:rPr lang="en-US" sz="1600" dirty="0"/>
              <a:t>pop() - Remove the front (min. or max) item from the PQ</a:t>
            </a:r>
          </a:p>
          <a:p>
            <a:pPr lvl="1"/>
            <a:r>
              <a:rPr lang="en-US" sz="1600" dirty="0"/>
              <a:t>size() - Number of items in the PQ</a:t>
            </a:r>
          </a:p>
          <a:p>
            <a:pPr lvl="1"/>
            <a:r>
              <a:rPr lang="en-US" sz="1600" dirty="0"/>
              <a:t>empty() - Check if the PQ is empty</a:t>
            </a:r>
          </a:p>
          <a:p>
            <a:pPr lvl="1"/>
            <a:r>
              <a:rPr lang="en-US" sz="1600" dirty="0"/>
              <a:t>[Optional]:  </a:t>
            </a:r>
            <a:r>
              <a:rPr lang="en-US" sz="1600" dirty="0" err="1"/>
              <a:t>changePriority</a:t>
            </a:r>
            <a:r>
              <a:rPr lang="en-US" sz="1600" dirty="0"/>
              <a:t>(item, </a:t>
            </a:r>
            <a:r>
              <a:rPr lang="en-US" sz="1600" dirty="0" err="1"/>
              <a:t>new_priority</a:t>
            </a:r>
            <a:r>
              <a:rPr lang="en-US" sz="1600" dirty="0"/>
              <a:t>)</a:t>
            </a:r>
          </a:p>
          <a:p>
            <a:pPr lvl="2"/>
            <a:r>
              <a:rPr lang="en-US" sz="1600" dirty="0"/>
              <a:t>Useful in many algorithms (especially graph and search algorithms)</a:t>
            </a:r>
          </a:p>
          <a:p>
            <a:r>
              <a:rPr lang="en-US" sz="2000" dirty="0"/>
              <a:t>Priority can be based on…</a:t>
            </a:r>
          </a:p>
          <a:p>
            <a:pPr lvl="1"/>
            <a:r>
              <a:rPr lang="en-US" sz="2000" dirty="0"/>
              <a:t>Intrinsic data-type being stored (i.e. operator&lt;() of type T)</a:t>
            </a:r>
          </a:p>
          <a:p>
            <a:pPr lvl="1"/>
            <a:r>
              <a:rPr lang="en-US" sz="2000" dirty="0"/>
              <a:t>Separate parameter from data type, T, and passed in which allows the same object to have different priorities based on the programmer's desire (i.e. same object can be assigned different priorities)</a:t>
            </a:r>
          </a:p>
          <a:p>
            <a:pPr lvl="1"/>
            <a:endParaRPr lang="en-US" sz="1600" dirty="0"/>
          </a:p>
        </p:txBody>
      </p:sp>
      <p:grpSp>
        <p:nvGrpSpPr>
          <p:cNvPr id="21" name="Group 20"/>
          <p:cNvGrpSpPr/>
          <p:nvPr/>
        </p:nvGrpSpPr>
        <p:grpSpPr>
          <a:xfrm>
            <a:off x="5715000" y="2110511"/>
            <a:ext cx="3350891" cy="1591609"/>
            <a:chOff x="1217869" y="3947848"/>
            <a:chExt cx="5475097" cy="2587518"/>
          </a:xfrm>
        </p:grpSpPr>
        <p:sp>
          <p:nvSpPr>
            <p:cNvPr id="22" name="Rectangle 21"/>
            <p:cNvSpPr/>
            <p:nvPr/>
          </p:nvSpPr>
          <p:spPr bwMode="auto">
            <a:xfrm>
              <a:off x="31242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P2</a:t>
              </a:r>
            </a:p>
          </p:txBody>
        </p:sp>
        <p:sp>
          <p:nvSpPr>
            <p:cNvPr id="23" name="Rectangle 22"/>
            <p:cNvSpPr/>
            <p:nvPr/>
          </p:nvSpPr>
          <p:spPr bwMode="auto">
            <a:xfrm>
              <a:off x="37338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t>P3</a:t>
              </a:r>
              <a:endParaRPr kumimoji="0" lang="en-US" sz="1400" b="0" i="0" u="none" strike="noStrike" cap="none" normalizeH="0" baseline="0" dirty="0">
                <a:ln>
                  <a:noFill/>
                </a:ln>
                <a:solidFill>
                  <a:schemeClr val="tx2"/>
                </a:solidFill>
                <a:effectLst/>
                <a:latin typeface="Arial" charset="0"/>
              </a:endParaRPr>
            </a:p>
          </p:txBody>
        </p:sp>
        <p:sp>
          <p:nvSpPr>
            <p:cNvPr id="24" name="Rectangle 23"/>
            <p:cNvSpPr/>
            <p:nvPr/>
          </p:nvSpPr>
          <p:spPr bwMode="auto">
            <a:xfrm>
              <a:off x="4632764" y="4876800"/>
              <a:ext cx="457199" cy="12191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P4</a:t>
              </a:r>
            </a:p>
          </p:txBody>
        </p:sp>
        <p:sp>
          <p:nvSpPr>
            <p:cNvPr id="25" name="Rectangle 24"/>
            <p:cNvSpPr/>
            <p:nvPr/>
          </p:nvSpPr>
          <p:spPr bwMode="auto">
            <a:xfrm>
              <a:off x="5288221" y="4876800"/>
              <a:ext cx="457199" cy="12191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P5</a:t>
              </a:r>
            </a:p>
          </p:txBody>
        </p:sp>
        <p:cxnSp>
          <p:nvCxnSpPr>
            <p:cNvPr id="26" name="Straight Connector 25"/>
            <p:cNvCxnSpPr>
              <a:stCxn id="22" idx="3"/>
              <a:endCxn id="23" idx="1"/>
            </p:cNvCxnSpPr>
            <p:nvPr/>
          </p:nvCxnSpPr>
          <p:spPr bwMode="auto">
            <a:xfrm>
              <a:off x="3581400" y="5486400"/>
              <a:ext cx="152400" cy="0"/>
            </a:xfrm>
            <a:prstGeom prst="line">
              <a:avLst/>
            </a:prstGeom>
            <a:noFill/>
            <a:ln w="28575" cap="flat" cmpd="sng" algn="ctr">
              <a:solidFill>
                <a:schemeClr val="tx1"/>
              </a:solidFill>
              <a:prstDash val="solid"/>
              <a:round/>
              <a:headEnd type="none" w="med" len="med"/>
              <a:tailEnd type="none" w="med" len="med"/>
            </a:ln>
            <a:effectLst/>
          </p:spPr>
        </p:cxnSp>
        <p:cxnSp>
          <p:nvCxnSpPr>
            <p:cNvPr id="28" name="Straight Connector 27"/>
            <p:cNvCxnSpPr>
              <a:stCxn id="24" idx="3"/>
              <a:endCxn id="25" idx="1"/>
            </p:cNvCxnSpPr>
            <p:nvPr/>
          </p:nvCxnSpPr>
          <p:spPr bwMode="auto">
            <a:xfrm>
              <a:off x="5089964" y="5486400"/>
              <a:ext cx="198257" cy="0"/>
            </a:xfrm>
            <a:prstGeom prst="line">
              <a:avLst/>
            </a:prstGeom>
            <a:noFill/>
            <a:ln w="28575" cap="flat" cmpd="sng" algn="ctr">
              <a:solidFill>
                <a:schemeClr val="tx1"/>
              </a:solidFill>
              <a:prstDash val="solid"/>
              <a:round/>
              <a:headEnd type="none" w="med" len="med"/>
              <a:tailEnd type="none" w="med" len="med"/>
            </a:ln>
            <a:effectLst/>
          </p:spPr>
        </p:cxnSp>
        <p:sp>
          <p:nvSpPr>
            <p:cNvPr id="29" name="Rectangle 28"/>
            <p:cNvSpPr/>
            <p:nvPr/>
          </p:nvSpPr>
          <p:spPr bwMode="auto">
            <a:xfrm>
              <a:off x="6235767" y="3947848"/>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P6</a:t>
              </a:r>
            </a:p>
          </p:txBody>
        </p:sp>
        <p:sp>
          <p:nvSpPr>
            <p:cNvPr id="30" name="Rectangle 29"/>
            <p:cNvSpPr/>
            <p:nvPr/>
          </p:nvSpPr>
          <p:spPr bwMode="auto">
            <a:xfrm>
              <a:off x="2807209" y="4724400"/>
              <a:ext cx="3053875" cy="1524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31" name="Elbow Connector 30"/>
            <p:cNvCxnSpPr>
              <a:stCxn id="29" idx="1"/>
              <a:endCxn id="23" idx="3"/>
            </p:cNvCxnSpPr>
            <p:nvPr/>
          </p:nvCxnSpPr>
          <p:spPr bwMode="auto">
            <a:xfrm rot="10800000" flipV="1">
              <a:off x="4191001" y="4557448"/>
              <a:ext cx="2044768" cy="928950"/>
            </a:xfrm>
            <a:prstGeom prst="bentConnector3">
              <a:avLst>
                <a:gd name="adj1" fmla="val 83489"/>
              </a:avLst>
            </a:prstGeom>
            <a:noFill/>
            <a:ln w="28575" cap="flat" cmpd="sng" algn="ctr">
              <a:solidFill>
                <a:schemeClr val="tx1"/>
              </a:solidFill>
              <a:prstDash val="solid"/>
              <a:round/>
              <a:headEnd type="none" w="med" len="med"/>
              <a:tailEnd type="arrow"/>
            </a:ln>
            <a:effectLst/>
          </p:spPr>
        </p:cxnSp>
        <p:sp>
          <p:nvSpPr>
            <p:cNvPr id="32" name="Rectangle 14"/>
            <p:cNvSpPr>
              <a:spLocks noChangeArrowheads="1"/>
            </p:cNvSpPr>
            <p:nvPr/>
          </p:nvSpPr>
          <p:spPr bwMode="auto">
            <a:xfrm>
              <a:off x="4524501" y="4056277"/>
              <a:ext cx="1711268"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(push)</a:t>
              </a:r>
            </a:p>
          </p:txBody>
        </p:sp>
        <p:sp>
          <p:nvSpPr>
            <p:cNvPr id="33" name="Rectangle 32"/>
            <p:cNvSpPr/>
            <p:nvPr/>
          </p:nvSpPr>
          <p:spPr bwMode="auto">
            <a:xfrm>
              <a:off x="1860804" y="5316165"/>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P1</a:t>
              </a:r>
            </a:p>
          </p:txBody>
        </p:sp>
        <p:cxnSp>
          <p:nvCxnSpPr>
            <p:cNvPr id="34" name="Elbow Connector 33"/>
            <p:cNvCxnSpPr>
              <a:stCxn id="22" idx="1"/>
              <a:endCxn id="33" idx="3"/>
            </p:cNvCxnSpPr>
            <p:nvPr/>
          </p:nvCxnSpPr>
          <p:spPr bwMode="auto">
            <a:xfrm rot="10800000" flipV="1">
              <a:off x="2318005" y="5486401"/>
              <a:ext cx="806196" cy="439365"/>
            </a:xfrm>
            <a:prstGeom prst="bentConnector3">
              <a:avLst/>
            </a:prstGeom>
            <a:noFill/>
            <a:ln w="28575" cap="flat" cmpd="sng" algn="ctr">
              <a:solidFill>
                <a:schemeClr val="tx1"/>
              </a:solidFill>
              <a:prstDash val="solid"/>
              <a:round/>
              <a:headEnd type="none" w="med" len="med"/>
              <a:tailEnd type="arrow"/>
            </a:ln>
            <a:effectLst/>
          </p:spPr>
        </p:cxnSp>
        <p:sp>
          <p:nvSpPr>
            <p:cNvPr id="35" name="Rectangle 14"/>
            <p:cNvSpPr>
              <a:spLocks noChangeArrowheads="1"/>
            </p:cNvSpPr>
            <p:nvPr/>
          </p:nvSpPr>
          <p:spPr bwMode="auto">
            <a:xfrm>
              <a:off x="1217869" y="4920931"/>
              <a:ext cx="1743069"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(pop)</a:t>
              </a:r>
            </a:p>
          </p:txBody>
        </p:sp>
        <p:sp>
          <p:nvSpPr>
            <p:cNvPr id="39" name="Rectangle 14"/>
            <p:cNvSpPr>
              <a:spLocks noChangeArrowheads="1"/>
            </p:cNvSpPr>
            <p:nvPr/>
          </p:nvSpPr>
          <p:spPr bwMode="auto">
            <a:xfrm>
              <a:off x="2447930" y="4443369"/>
              <a:ext cx="1743069"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(top)</a:t>
              </a:r>
            </a:p>
          </p:txBody>
        </p:sp>
      </p:grpSp>
      <p:sp>
        <p:nvSpPr>
          <p:cNvPr id="36" name="Rectangle 14"/>
          <p:cNvSpPr>
            <a:spLocks noChangeArrowheads="1"/>
          </p:cNvSpPr>
          <p:nvPr/>
        </p:nvSpPr>
        <p:spPr bwMode="auto">
          <a:xfrm>
            <a:off x="6687066" y="3737367"/>
            <a:ext cx="2060313" cy="502592"/>
          </a:xfrm>
          <a:prstGeom prst="rect">
            <a:avLst/>
          </a:prstGeom>
          <a:noFill/>
          <a:ln w="9525">
            <a:noFill/>
            <a:miter lim="800000"/>
            <a:headEnd/>
            <a:tailEnd/>
          </a:ln>
        </p:spPr>
        <p:txBody>
          <a:bodyPr wrap="square" anchor="ctr">
            <a:noAutofit/>
          </a:bodyPr>
          <a:lstStyle/>
          <a:p>
            <a:pPr algn="ctr"/>
            <a:r>
              <a:rPr lang="en-US" sz="1100" b="1" dirty="0">
                <a:solidFill>
                  <a:schemeClr val="tx1"/>
                </a:solidFill>
              </a:rPr>
              <a:t>Priority Queue</a:t>
            </a:r>
            <a:br>
              <a:rPr lang="en-US" sz="1100" b="1" dirty="0">
                <a:solidFill>
                  <a:schemeClr val="tx1"/>
                </a:solidFill>
              </a:rPr>
            </a:br>
            <a:r>
              <a:rPr lang="en-US" sz="1100" b="1" dirty="0">
                <a:solidFill>
                  <a:schemeClr val="tx1"/>
                </a:solidFill>
              </a:rPr>
              <a:t>(Priority based on intrinsic  property of the data) </a:t>
            </a:r>
          </a:p>
        </p:txBody>
      </p:sp>
      <p:grpSp>
        <p:nvGrpSpPr>
          <p:cNvPr id="20" name="Group 19">
            <a:extLst>
              <a:ext uri="{FF2B5EF4-FFF2-40B4-BE49-F238E27FC236}">
                <a16:creationId xmlns:a16="http://schemas.microsoft.com/office/drawing/2014/main" id="{3E804A4A-D010-43F4-B0DD-AF87326F42A6}"/>
              </a:ext>
            </a:extLst>
          </p:cNvPr>
          <p:cNvGrpSpPr/>
          <p:nvPr/>
        </p:nvGrpSpPr>
        <p:grpSpPr>
          <a:xfrm>
            <a:off x="5716909" y="4638546"/>
            <a:ext cx="3350891" cy="1591609"/>
            <a:chOff x="1217869" y="3947848"/>
            <a:chExt cx="5475097" cy="2587518"/>
          </a:xfrm>
        </p:grpSpPr>
        <p:sp>
          <p:nvSpPr>
            <p:cNvPr id="27" name="Rectangle 26">
              <a:extLst>
                <a:ext uri="{FF2B5EF4-FFF2-40B4-BE49-F238E27FC236}">
                  <a16:creationId xmlns:a16="http://schemas.microsoft.com/office/drawing/2014/main" id="{D8BDFA61-1874-49D8-BCEF-E52F24264D91}"/>
                </a:ext>
              </a:extLst>
            </p:cNvPr>
            <p:cNvSpPr/>
            <p:nvPr/>
          </p:nvSpPr>
          <p:spPr bwMode="auto">
            <a:xfrm>
              <a:off x="31242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12,</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t>P1</a:t>
              </a:r>
              <a:endParaRPr kumimoji="0" lang="en-US" sz="1400" b="0" i="0" u="none" strike="noStrike" cap="none" normalizeH="0" baseline="0" dirty="0">
                <a:ln>
                  <a:noFill/>
                </a:ln>
                <a:solidFill>
                  <a:schemeClr val="tx2"/>
                </a:solidFill>
                <a:effectLst/>
                <a:latin typeface="Arial" charset="0"/>
              </a:endParaRPr>
            </a:p>
          </p:txBody>
        </p:sp>
        <p:sp>
          <p:nvSpPr>
            <p:cNvPr id="37" name="Rectangle 36">
              <a:extLst>
                <a:ext uri="{FF2B5EF4-FFF2-40B4-BE49-F238E27FC236}">
                  <a16:creationId xmlns:a16="http://schemas.microsoft.com/office/drawing/2014/main" id="{0EFCAABB-AB60-4C9B-A031-6D0DC68B8336}"/>
                </a:ext>
              </a:extLst>
            </p:cNvPr>
            <p:cNvSpPr/>
            <p:nvPr/>
          </p:nvSpPr>
          <p:spPr bwMode="auto">
            <a:xfrm>
              <a:off x="3733800" y="4876800"/>
              <a:ext cx="457200" cy="12192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400" dirty="0"/>
                <a:t>17,</a:t>
              </a:r>
            </a:p>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P2</a:t>
              </a:r>
            </a:p>
          </p:txBody>
        </p:sp>
        <p:sp>
          <p:nvSpPr>
            <p:cNvPr id="38" name="Rectangle 37">
              <a:extLst>
                <a:ext uri="{FF2B5EF4-FFF2-40B4-BE49-F238E27FC236}">
                  <a16:creationId xmlns:a16="http://schemas.microsoft.com/office/drawing/2014/main" id="{F4D17725-979A-4BF8-9689-5395D40765CF}"/>
                </a:ext>
              </a:extLst>
            </p:cNvPr>
            <p:cNvSpPr/>
            <p:nvPr/>
          </p:nvSpPr>
          <p:spPr bwMode="auto">
            <a:xfrm>
              <a:off x="4632764" y="4876800"/>
              <a:ext cx="457199" cy="12191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31,</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t>P3</a:t>
              </a:r>
              <a:endParaRPr kumimoji="0" lang="en-US" sz="1400" b="0" i="0" u="none" strike="noStrike" cap="none" normalizeH="0" baseline="0" dirty="0">
                <a:ln>
                  <a:noFill/>
                </a:ln>
                <a:solidFill>
                  <a:schemeClr val="tx2"/>
                </a:solidFill>
                <a:effectLst/>
                <a:latin typeface="Arial" charset="0"/>
              </a:endParaRPr>
            </a:p>
          </p:txBody>
        </p:sp>
        <p:sp>
          <p:nvSpPr>
            <p:cNvPr id="40" name="Rectangle 39">
              <a:extLst>
                <a:ext uri="{FF2B5EF4-FFF2-40B4-BE49-F238E27FC236}">
                  <a16:creationId xmlns:a16="http://schemas.microsoft.com/office/drawing/2014/main" id="{D953045B-5324-4289-99A5-D66CAF245D72}"/>
                </a:ext>
              </a:extLst>
            </p:cNvPr>
            <p:cNvSpPr/>
            <p:nvPr/>
          </p:nvSpPr>
          <p:spPr bwMode="auto">
            <a:xfrm>
              <a:off x="5288221" y="4876800"/>
              <a:ext cx="457199" cy="1219199"/>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39,</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t>P5</a:t>
              </a:r>
              <a:endParaRPr kumimoji="0" lang="en-US" sz="1400" b="0" i="0" u="none" strike="noStrike" cap="none" normalizeH="0" baseline="0" dirty="0">
                <a:ln>
                  <a:noFill/>
                </a:ln>
                <a:solidFill>
                  <a:schemeClr val="tx2"/>
                </a:solidFill>
                <a:effectLst/>
                <a:latin typeface="Arial" charset="0"/>
              </a:endParaRPr>
            </a:p>
          </p:txBody>
        </p:sp>
        <p:cxnSp>
          <p:nvCxnSpPr>
            <p:cNvPr id="41" name="Straight Connector 40">
              <a:extLst>
                <a:ext uri="{FF2B5EF4-FFF2-40B4-BE49-F238E27FC236}">
                  <a16:creationId xmlns:a16="http://schemas.microsoft.com/office/drawing/2014/main" id="{3B2A0841-30E0-4C79-8427-0F3D000A00FA}"/>
                </a:ext>
              </a:extLst>
            </p:cNvPr>
            <p:cNvCxnSpPr>
              <a:stCxn id="27" idx="3"/>
              <a:endCxn id="37" idx="1"/>
            </p:cNvCxnSpPr>
            <p:nvPr/>
          </p:nvCxnSpPr>
          <p:spPr bwMode="auto">
            <a:xfrm>
              <a:off x="3581400" y="5486400"/>
              <a:ext cx="152400" cy="0"/>
            </a:xfrm>
            <a:prstGeom prst="line">
              <a:avLst/>
            </a:prstGeom>
            <a:noFill/>
            <a:ln w="28575" cap="flat" cmpd="sng" algn="ctr">
              <a:solidFill>
                <a:schemeClr val="tx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D963CBD0-6168-4CA1-95FC-1556B3511C77}"/>
                </a:ext>
              </a:extLst>
            </p:cNvPr>
            <p:cNvCxnSpPr>
              <a:stCxn id="38" idx="3"/>
              <a:endCxn id="40" idx="1"/>
            </p:cNvCxnSpPr>
            <p:nvPr/>
          </p:nvCxnSpPr>
          <p:spPr bwMode="auto">
            <a:xfrm>
              <a:off x="5089964" y="5486400"/>
              <a:ext cx="198257" cy="0"/>
            </a:xfrm>
            <a:prstGeom prst="line">
              <a:avLst/>
            </a:prstGeom>
            <a:noFill/>
            <a:ln w="28575" cap="flat" cmpd="sng" algn="ctr">
              <a:solidFill>
                <a:schemeClr val="tx1"/>
              </a:solidFill>
              <a:prstDash val="solid"/>
              <a:round/>
              <a:headEnd type="none" w="med" len="med"/>
              <a:tailEnd type="none" w="med" len="med"/>
            </a:ln>
            <a:effectLst/>
          </p:spPr>
        </p:cxnSp>
        <p:sp>
          <p:nvSpPr>
            <p:cNvPr id="43" name="Rectangle 42">
              <a:extLst>
                <a:ext uri="{FF2B5EF4-FFF2-40B4-BE49-F238E27FC236}">
                  <a16:creationId xmlns:a16="http://schemas.microsoft.com/office/drawing/2014/main" id="{283DD0D9-C3A2-42FD-A3F9-127794F33929}"/>
                </a:ext>
              </a:extLst>
            </p:cNvPr>
            <p:cNvSpPr/>
            <p:nvPr/>
          </p:nvSpPr>
          <p:spPr bwMode="auto">
            <a:xfrm>
              <a:off x="6235767" y="3947848"/>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27,</a:t>
              </a:r>
            </a:p>
            <a:p>
              <a:pPr marL="0" marR="0" indent="0" algn="ctr" defTabSz="914400" rtl="0" eaLnBrk="1" fontAlgn="base" latinLnBrk="0" hangingPunct="1">
                <a:lnSpc>
                  <a:spcPct val="100000"/>
                </a:lnSpc>
                <a:spcBef>
                  <a:spcPct val="0"/>
                </a:spcBef>
                <a:spcAft>
                  <a:spcPct val="0"/>
                </a:spcAft>
                <a:buClrTx/>
                <a:buSzTx/>
                <a:buFontTx/>
                <a:buNone/>
                <a:tabLst/>
              </a:pPr>
              <a:r>
                <a:rPr lang="en-US" sz="1400" dirty="0"/>
                <a:t>P6</a:t>
              </a:r>
              <a:endParaRPr kumimoji="0" lang="en-US" sz="1400" b="0" i="0" u="none" strike="noStrike" cap="none" normalizeH="0" baseline="0" dirty="0">
                <a:ln>
                  <a:noFill/>
                </a:ln>
                <a:solidFill>
                  <a:schemeClr val="tx2"/>
                </a:solidFill>
                <a:effectLst/>
                <a:latin typeface="Arial" charset="0"/>
              </a:endParaRPr>
            </a:p>
          </p:txBody>
        </p:sp>
        <p:sp>
          <p:nvSpPr>
            <p:cNvPr id="44" name="Rectangle 43">
              <a:extLst>
                <a:ext uri="{FF2B5EF4-FFF2-40B4-BE49-F238E27FC236}">
                  <a16:creationId xmlns:a16="http://schemas.microsoft.com/office/drawing/2014/main" id="{2B3A056F-3083-4DCC-B2DB-1B5B2F635CA7}"/>
                </a:ext>
              </a:extLst>
            </p:cNvPr>
            <p:cNvSpPr/>
            <p:nvPr/>
          </p:nvSpPr>
          <p:spPr bwMode="auto">
            <a:xfrm>
              <a:off x="2807209" y="4724400"/>
              <a:ext cx="3053875" cy="1524000"/>
            </a:xfrm>
            <a:prstGeom prst="rect">
              <a:avLst/>
            </a:prstGeom>
            <a:noFill/>
            <a:ln w="9525" cap="flat" cmpd="sng" algn="ctr">
              <a:solidFill>
                <a:schemeClr val="tx1"/>
              </a:solidFill>
              <a:prstDash val="dash"/>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3200" b="0" i="0" u="none" strike="noStrike" cap="none" normalizeH="0" baseline="0">
                <a:ln>
                  <a:noFill/>
                </a:ln>
                <a:solidFill>
                  <a:schemeClr val="tx2"/>
                </a:solidFill>
                <a:effectLst/>
                <a:latin typeface="Arial" charset="0"/>
              </a:endParaRPr>
            </a:p>
          </p:txBody>
        </p:sp>
        <p:cxnSp>
          <p:nvCxnSpPr>
            <p:cNvPr id="45" name="Elbow Connector 30">
              <a:extLst>
                <a:ext uri="{FF2B5EF4-FFF2-40B4-BE49-F238E27FC236}">
                  <a16:creationId xmlns:a16="http://schemas.microsoft.com/office/drawing/2014/main" id="{96E7ADEA-F14A-48A0-A724-88B3F285157C}"/>
                </a:ext>
              </a:extLst>
            </p:cNvPr>
            <p:cNvCxnSpPr>
              <a:stCxn id="43" idx="1"/>
              <a:endCxn id="37" idx="3"/>
            </p:cNvCxnSpPr>
            <p:nvPr/>
          </p:nvCxnSpPr>
          <p:spPr bwMode="auto">
            <a:xfrm rot="10800000" flipV="1">
              <a:off x="4191001" y="4557448"/>
              <a:ext cx="2044768" cy="928950"/>
            </a:xfrm>
            <a:prstGeom prst="bentConnector3">
              <a:avLst>
                <a:gd name="adj1" fmla="val 83489"/>
              </a:avLst>
            </a:prstGeom>
            <a:noFill/>
            <a:ln w="28575" cap="flat" cmpd="sng" algn="ctr">
              <a:solidFill>
                <a:schemeClr val="tx1"/>
              </a:solidFill>
              <a:prstDash val="solid"/>
              <a:round/>
              <a:headEnd type="none" w="med" len="med"/>
              <a:tailEnd type="arrow"/>
            </a:ln>
            <a:effectLst/>
          </p:spPr>
        </p:cxnSp>
        <p:sp>
          <p:nvSpPr>
            <p:cNvPr id="46" name="Rectangle 14">
              <a:extLst>
                <a:ext uri="{FF2B5EF4-FFF2-40B4-BE49-F238E27FC236}">
                  <a16:creationId xmlns:a16="http://schemas.microsoft.com/office/drawing/2014/main" id="{36D866B6-23AB-4849-81F4-57E7FF503589}"/>
                </a:ext>
              </a:extLst>
            </p:cNvPr>
            <p:cNvSpPr>
              <a:spLocks noChangeArrowheads="1"/>
            </p:cNvSpPr>
            <p:nvPr/>
          </p:nvSpPr>
          <p:spPr bwMode="auto">
            <a:xfrm>
              <a:off x="4524501" y="4056277"/>
              <a:ext cx="1711268"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(push)</a:t>
              </a:r>
            </a:p>
          </p:txBody>
        </p:sp>
        <p:sp>
          <p:nvSpPr>
            <p:cNvPr id="47" name="Rectangle 46">
              <a:extLst>
                <a:ext uri="{FF2B5EF4-FFF2-40B4-BE49-F238E27FC236}">
                  <a16:creationId xmlns:a16="http://schemas.microsoft.com/office/drawing/2014/main" id="{53734E56-2FA7-4C4F-B67D-5CA40FEB0DAB}"/>
                </a:ext>
              </a:extLst>
            </p:cNvPr>
            <p:cNvSpPr/>
            <p:nvPr/>
          </p:nvSpPr>
          <p:spPr bwMode="auto">
            <a:xfrm>
              <a:off x="1860804" y="5316165"/>
              <a:ext cx="457199" cy="12192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chemeClr val="tx2"/>
                  </a:solidFill>
                  <a:effectLst/>
                  <a:latin typeface="Arial" charset="0"/>
                </a:rPr>
                <a:t>P1</a:t>
              </a:r>
            </a:p>
          </p:txBody>
        </p:sp>
        <p:cxnSp>
          <p:nvCxnSpPr>
            <p:cNvPr id="48" name="Elbow Connector 33">
              <a:extLst>
                <a:ext uri="{FF2B5EF4-FFF2-40B4-BE49-F238E27FC236}">
                  <a16:creationId xmlns:a16="http://schemas.microsoft.com/office/drawing/2014/main" id="{555224BA-CB3F-48E2-A745-114A3E79CA5C}"/>
                </a:ext>
              </a:extLst>
            </p:cNvPr>
            <p:cNvCxnSpPr>
              <a:stCxn id="27" idx="1"/>
              <a:endCxn id="47" idx="3"/>
            </p:cNvCxnSpPr>
            <p:nvPr/>
          </p:nvCxnSpPr>
          <p:spPr bwMode="auto">
            <a:xfrm rot="10800000" flipV="1">
              <a:off x="2318005" y="5486401"/>
              <a:ext cx="806196" cy="439365"/>
            </a:xfrm>
            <a:prstGeom prst="bentConnector3">
              <a:avLst/>
            </a:prstGeom>
            <a:noFill/>
            <a:ln w="28575" cap="flat" cmpd="sng" algn="ctr">
              <a:solidFill>
                <a:schemeClr val="tx1"/>
              </a:solidFill>
              <a:prstDash val="solid"/>
              <a:round/>
              <a:headEnd type="none" w="med" len="med"/>
              <a:tailEnd type="arrow"/>
            </a:ln>
            <a:effectLst/>
          </p:spPr>
        </p:cxnSp>
        <p:sp>
          <p:nvSpPr>
            <p:cNvPr id="49" name="Rectangle 14">
              <a:extLst>
                <a:ext uri="{FF2B5EF4-FFF2-40B4-BE49-F238E27FC236}">
                  <a16:creationId xmlns:a16="http://schemas.microsoft.com/office/drawing/2014/main" id="{7084E597-67DB-4553-BF09-50A73E31F669}"/>
                </a:ext>
              </a:extLst>
            </p:cNvPr>
            <p:cNvSpPr>
              <a:spLocks noChangeArrowheads="1"/>
            </p:cNvSpPr>
            <p:nvPr/>
          </p:nvSpPr>
          <p:spPr bwMode="auto">
            <a:xfrm>
              <a:off x="1217869" y="4920931"/>
              <a:ext cx="1743069"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(pop)</a:t>
              </a:r>
            </a:p>
          </p:txBody>
        </p:sp>
        <p:sp>
          <p:nvSpPr>
            <p:cNvPr id="50" name="Rectangle 14">
              <a:extLst>
                <a:ext uri="{FF2B5EF4-FFF2-40B4-BE49-F238E27FC236}">
                  <a16:creationId xmlns:a16="http://schemas.microsoft.com/office/drawing/2014/main" id="{F9D3BD7A-6237-4A51-94ED-734DB9642DDE}"/>
                </a:ext>
              </a:extLst>
            </p:cNvPr>
            <p:cNvSpPr>
              <a:spLocks noChangeArrowheads="1"/>
            </p:cNvSpPr>
            <p:nvPr/>
          </p:nvSpPr>
          <p:spPr bwMode="auto">
            <a:xfrm>
              <a:off x="2447930" y="4443369"/>
              <a:ext cx="1743069" cy="342899"/>
            </a:xfrm>
            <a:prstGeom prst="rect">
              <a:avLst/>
            </a:prstGeom>
            <a:noFill/>
            <a:ln w="9525">
              <a:noFill/>
              <a:miter lim="800000"/>
              <a:headEnd/>
              <a:tailEnd/>
            </a:ln>
          </p:spPr>
          <p:txBody>
            <a:bodyPr wrap="square" anchor="ctr">
              <a:noAutofit/>
            </a:bodyPr>
            <a:lstStyle/>
            <a:p>
              <a:pPr algn="ctr"/>
              <a:r>
                <a:rPr lang="en-US" sz="1100" b="1" dirty="0">
                  <a:solidFill>
                    <a:srgbClr val="FF0000"/>
                  </a:solidFill>
                </a:rPr>
                <a:t>(top)</a:t>
              </a:r>
            </a:p>
          </p:txBody>
        </p:sp>
      </p:grpSp>
      <p:sp>
        <p:nvSpPr>
          <p:cNvPr id="52" name="Text Box 4">
            <a:extLst>
              <a:ext uri="{FF2B5EF4-FFF2-40B4-BE49-F238E27FC236}">
                <a16:creationId xmlns:a16="http://schemas.microsoft.com/office/drawing/2014/main" id="{3C1FB381-2C9E-45CF-92F8-E5B805A9EFE7}"/>
              </a:ext>
            </a:extLst>
          </p:cNvPr>
          <p:cNvSpPr txBox="1">
            <a:spLocks noChangeArrowheads="1"/>
          </p:cNvSpPr>
          <p:nvPr/>
        </p:nvSpPr>
        <p:spPr bwMode="auto">
          <a:xfrm>
            <a:off x="6170291" y="1164545"/>
            <a:ext cx="2895600" cy="829820"/>
          </a:xfrm>
          <a:prstGeom prst="rect">
            <a:avLst/>
          </a:prstGeom>
          <a:solidFill>
            <a:srgbClr val="FFFFCC"/>
          </a:solidFill>
          <a:ln w="9525">
            <a:solidFill>
              <a:schemeClr val="tx1"/>
            </a:solidFill>
            <a:miter lim="800000"/>
            <a:headEnd/>
            <a:tailEnd/>
          </a:ln>
          <a:effectLst/>
        </p:spPr>
        <p:txBody>
          <a:bodyPr/>
          <a:lstStyle/>
          <a:p>
            <a:pPr algn="l">
              <a:spcBef>
                <a:spcPts val="0"/>
              </a:spcBef>
            </a:pPr>
            <a:r>
              <a:rPr lang="en-US" sz="1200" dirty="0">
                <a:solidFill>
                  <a:schemeClr val="tx1"/>
                </a:solidFill>
                <a:latin typeface="Consolas" panose="020B0609020204030204" pitchFamily="49" charset="0"/>
              </a:rPr>
              <a:t>class Patient {</a:t>
            </a:r>
          </a:p>
          <a:p>
            <a:pPr algn="l">
              <a:spcBef>
                <a:spcPts val="0"/>
              </a:spcBef>
            </a:pPr>
            <a:r>
              <a:rPr lang="en-US" sz="1200" dirty="0">
                <a:solidFill>
                  <a:schemeClr val="tx1"/>
                </a:solidFill>
                <a:latin typeface="Consolas" panose="020B0609020204030204" pitchFamily="49" charset="0"/>
              </a:rPr>
              <a:t>public:</a:t>
            </a:r>
          </a:p>
          <a:p>
            <a:pPr algn="l">
              <a:spcBef>
                <a:spcPts val="0"/>
              </a:spcBef>
            </a:pPr>
            <a:r>
              <a:rPr lang="en-US" sz="1200" dirty="0">
                <a:solidFill>
                  <a:schemeClr val="tx1"/>
                </a:solidFill>
                <a:latin typeface="Consolas" panose="020B0609020204030204" pitchFamily="49" charset="0"/>
              </a:rPr>
              <a:t>  bool operator&lt;(...);  </a:t>
            </a:r>
          </a:p>
          <a:p>
            <a:pPr algn="l">
              <a:spcBef>
                <a:spcPts val="0"/>
              </a:spcBef>
            </a:pPr>
            <a:r>
              <a:rPr lang="en-US" sz="1200" dirty="0">
                <a:solidFill>
                  <a:schemeClr val="tx1"/>
                </a:solidFill>
                <a:latin typeface="Consolas" panose="020B0609020204030204" pitchFamily="49" charset="0"/>
              </a:rPr>
              <a:t>};</a:t>
            </a:r>
            <a:endParaRPr lang="en-US" sz="1200" dirty="0">
              <a:latin typeface="Consolas" panose="020B0609020204030204" pitchFamily="49" charset="0"/>
            </a:endParaRPr>
          </a:p>
        </p:txBody>
      </p:sp>
      <p:sp>
        <p:nvSpPr>
          <p:cNvPr id="53" name="Rectangle 14">
            <a:extLst>
              <a:ext uri="{FF2B5EF4-FFF2-40B4-BE49-F238E27FC236}">
                <a16:creationId xmlns:a16="http://schemas.microsoft.com/office/drawing/2014/main" id="{49E622E0-4008-4AD9-8843-338E83617CAF}"/>
              </a:ext>
            </a:extLst>
          </p:cNvPr>
          <p:cNvSpPr>
            <a:spLocks noChangeArrowheads="1"/>
          </p:cNvSpPr>
          <p:nvPr/>
        </p:nvSpPr>
        <p:spPr bwMode="auto">
          <a:xfrm>
            <a:off x="6587934" y="6305777"/>
            <a:ext cx="2060313" cy="502592"/>
          </a:xfrm>
          <a:prstGeom prst="rect">
            <a:avLst/>
          </a:prstGeom>
          <a:noFill/>
          <a:ln w="9525">
            <a:noFill/>
            <a:miter lim="800000"/>
            <a:headEnd/>
            <a:tailEnd/>
          </a:ln>
        </p:spPr>
        <p:txBody>
          <a:bodyPr wrap="square" anchor="ctr">
            <a:noAutofit/>
          </a:bodyPr>
          <a:lstStyle/>
          <a:p>
            <a:pPr algn="ctr"/>
            <a:r>
              <a:rPr lang="en-US" sz="1100" b="1" dirty="0">
                <a:solidFill>
                  <a:schemeClr val="tx1"/>
                </a:solidFill>
              </a:rPr>
              <a:t>Priority Queue</a:t>
            </a:r>
            <a:br>
              <a:rPr lang="en-US" sz="1100" b="1" dirty="0">
                <a:solidFill>
                  <a:schemeClr val="tx1"/>
                </a:solidFill>
              </a:rPr>
            </a:br>
            <a:r>
              <a:rPr lang="en-US" sz="1100" b="1" dirty="0">
                <a:solidFill>
                  <a:schemeClr val="tx1"/>
                </a:solidFill>
              </a:rPr>
              <a:t>(Priority based on separate priority parameter) </a:t>
            </a:r>
          </a:p>
        </p:txBody>
      </p:sp>
    </p:spTree>
    <p:extLst>
      <p:ext uri="{BB962C8B-B14F-4D97-AF65-F5344CB8AC3E}">
        <p14:creationId xmlns:p14="http://schemas.microsoft.com/office/powerpoint/2010/main" val="241050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Priority Queue Efficiency</a:t>
            </a:r>
          </a:p>
        </p:txBody>
      </p:sp>
      <p:sp>
        <p:nvSpPr>
          <p:cNvPr id="5" name="Content Placeholder 4"/>
          <p:cNvSpPr>
            <a:spLocks noGrp="1"/>
          </p:cNvSpPr>
          <p:nvPr>
            <p:ph idx="1"/>
          </p:nvPr>
        </p:nvSpPr>
        <p:spPr/>
        <p:txBody>
          <a:bodyPr/>
          <a:lstStyle/>
          <a:p>
            <a:r>
              <a:rPr lang="en-US" dirty="0"/>
              <a:t>If implemented as a sorted array list</a:t>
            </a:r>
          </a:p>
          <a:p>
            <a:pPr lvl="1"/>
            <a:r>
              <a:rPr lang="en-US" dirty="0"/>
              <a:t>Insert() = ___________</a:t>
            </a:r>
          </a:p>
          <a:p>
            <a:pPr lvl="1"/>
            <a:r>
              <a:rPr lang="en-US" dirty="0"/>
              <a:t>Top()  = ___________</a:t>
            </a:r>
          </a:p>
          <a:p>
            <a:pPr lvl="1"/>
            <a:r>
              <a:rPr lang="en-US" dirty="0"/>
              <a:t>Pop() = ____________</a:t>
            </a:r>
          </a:p>
          <a:p>
            <a:r>
              <a:rPr lang="en-US" dirty="0"/>
              <a:t>If implemented as an unsorted array list</a:t>
            </a:r>
          </a:p>
          <a:p>
            <a:pPr lvl="1"/>
            <a:r>
              <a:rPr lang="en-US" dirty="0"/>
              <a:t>Insert() = ___________</a:t>
            </a:r>
          </a:p>
          <a:p>
            <a:pPr lvl="1"/>
            <a:r>
              <a:rPr lang="en-US" dirty="0"/>
              <a:t>Top()  = ___________</a:t>
            </a:r>
          </a:p>
          <a:p>
            <a:pPr lvl="1"/>
            <a:r>
              <a:rPr lang="en-US" dirty="0"/>
              <a:t>Pop() = ____________</a:t>
            </a:r>
          </a:p>
          <a:p>
            <a:pPr lvl="1"/>
            <a:endParaRPr lang="en-US" dirty="0"/>
          </a:p>
        </p:txBody>
      </p:sp>
    </p:spTree>
    <p:extLst>
      <p:ext uri="{BB962C8B-B14F-4D97-AF65-F5344CB8AC3E}">
        <p14:creationId xmlns:p14="http://schemas.microsoft.com/office/powerpoint/2010/main" val="2334148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Priority Queue Efficiency</a:t>
            </a:r>
          </a:p>
        </p:txBody>
      </p:sp>
      <p:sp>
        <p:nvSpPr>
          <p:cNvPr id="5" name="Content Placeholder 4"/>
          <p:cNvSpPr>
            <a:spLocks noGrp="1"/>
          </p:cNvSpPr>
          <p:nvPr>
            <p:ph idx="1"/>
          </p:nvPr>
        </p:nvSpPr>
        <p:spPr/>
        <p:txBody>
          <a:bodyPr/>
          <a:lstStyle/>
          <a:p>
            <a:r>
              <a:rPr lang="en-US" dirty="0"/>
              <a:t>If implemented as a sorted array list</a:t>
            </a:r>
          </a:p>
          <a:p>
            <a:pPr lvl="1"/>
            <a:r>
              <a:rPr lang="en-US" dirty="0"/>
              <a:t>[Use back of array as location of  top element]</a:t>
            </a:r>
          </a:p>
          <a:p>
            <a:pPr lvl="1"/>
            <a:r>
              <a:rPr lang="en-US" dirty="0"/>
              <a:t>Insert() = O(n)</a:t>
            </a:r>
          </a:p>
          <a:p>
            <a:pPr lvl="1"/>
            <a:r>
              <a:rPr lang="en-US" dirty="0"/>
              <a:t>Top()  = O(1)</a:t>
            </a:r>
          </a:p>
          <a:p>
            <a:pPr lvl="1"/>
            <a:r>
              <a:rPr lang="en-US" dirty="0"/>
              <a:t>Pop() = O(1)</a:t>
            </a:r>
          </a:p>
          <a:p>
            <a:r>
              <a:rPr lang="en-US" dirty="0"/>
              <a:t>If implemented as an unsorted array list</a:t>
            </a:r>
          </a:p>
          <a:p>
            <a:pPr lvl="1"/>
            <a:r>
              <a:rPr lang="en-US" dirty="0"/>
              <a:t>Insert() = O(1)</a:t>
            </a:r>
          </a:p>
          <a:p>
            <a:pPr lvl="1"/>
            <a:r>
              <a:rPr lang="en-US" dirty="0"/>
              <a:t>Top()  = O(n)</a:t>
            </a:r>
          </a:p>
          <a:p>
            <a:pPr lvl="1"/>
            <a:r>
              <a:rPr lang="en-US" dirty="0"/>
              <a:t>Pop() = O(n)</a:t>
            </a:r>
          </a:p>
          <a:p>
            <a:pPr lvl="1"/>
            <a:endParaRPr lang="en-US" dirty="0"/>
          </a:p>
        </p:txBody>
      </p:sp>
    </p:spTree>
    <p:extLst>
      <p:ext uri="{BB962C8B-B14F-4D97-AF65-F5344CB8AC3E}">
        <p14:creationId xmlns:p14="http://schemas.microsoft.com/office/powerpoint/2010/main" val="3515183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914400"/>
          </a:xfrm>
        </p:spPr>
        <p:txBody>
          <a:bodyPr/>
          <a:lstStyle/>
          <a:p>
            <a:r>
              <a:rPr lang="en-US" dirty="0"/>
              <a:t>Heap Data Structure</a:t>
            </a:r>
          </a:p>
        </p:txBody>
      </p:sp>
      <p:sp>
        <p:nvSpPr>
          <p:cNvPr id="3" name="Content Placeholder 2"/>
          <p:cNvSpPr>
            <a:spLocks noGrp="1"/>
          </p:cNvSpPr>
          <p:nvPr>
            <p:ph idx="1"/>
          </p:nvPr>
        </p:nvSpPr>
        <p:spPr>
          <a:xfrm>
            <a:off x="564963" y="1345580"/>
            <a:ext cx="7969437" cy="1828800"/>
          </a:xfrm>
        </p:spPr>
        <p:txBody>
          <a:bodyPr/>
          <a:lstStyle/>
          <a:p>
            <a:r>
              <a:rPr lang="en-US" sz="2400" dirty="0"/>
              <a:t>Provides an efficient implementation for a priority queue</a:t>
            </a:r>
          </a:p>
          <a:p>
            <a:r>
              <a:rPr lang="en-US" sz="2400" dirty="0"/>
              <a:t>Can think of heap as a </a:t>
            </a:r>
            <a:r>
              <a:rPr lang="en-US" sz="2400" b="1" i="1" dirty="0">
                <a:solidFill>
                  <a:srgbClr val="0070C0"/>
                </a:solidFill>
              </a:rPr>
              <a:t>complete</a:t>
            </a:r>
            <a:r>
              <a:rPr lang="en-US" sz="2400" dirty="0"/>
              <a:t> binary tree that maintains the </a:t>
            </a:r>
            <a:r>
              <a:rPr lang="en-US" sz="2400" b="1" dirty="0">
                <a:solidFill>
                  <a:srgbClr val="7030A0"/>
                </a:solidFill>
              </a:rPr>
              <a:t>heap property</a:t>
            </a:r>
            <a:r>
              <a:rPr lang="en-US" sz="2400" dirty="0"/>
              <a:t>:</a:t>
            </a:r>
          </a:p>
          <a:p>
            <a:pPr lvl="1"/>
            <a:r>
              <a:rPr lang="en-US" sz="1800" b="1" dirty="0">
                <a:solidFill>
                  <a:srgbClr val="7030A0"/>
                </a:solidFill>
                <a:highlight>
                  <a:srgbClr val="FFFF00"/>
                </a:highlight>
              </a:rPr>
              <a:t>Heap Property</a:t>
            </a:r>
            <a:r>
              <a:rPr lang="en-US" sz="1800" dirty="0">
                <a:highlight>
                  <a:srgbClr val="FFFF00"/>
                </a:highlight>
              </a:rPr>
              <a:t>: Every parent is less-than-or-equal (if min-heap) or greater-than-or-equal (if max-heap) </a:t>
            </a:r>
            <a:r>
              <a:rPr lang="en-US" sz="1800" b="1" i="1" dirty="0">
                <a:highlight>
                  <a:srgbClr val="FFFF00"/>
                </a:highlight>
              </a:rPr>
              <a:t>both</a:t>
            </a:r>
            <a:r>
              <a:rPr lang="en-US" sz="1800" dirty="0">
                <a:highlight>
                  <a:srgbClr val="FFFF00"/>
                </a:highlight>
              </a:rPr>
              <a:t> children, </a:t>
            </a:r>
            <a:r>
              <a:rPr lang="en-US" sz="1800" dirty="0"/>
              <a:t>but no ordering property between children</a:t>
            </a:r>
          </a:p>
          <a:p>
            <a:r>
              <a:rPr lang="en-US" sz="2400" dirty="0"/>
              <a:t>Minimum/Maximum value is always the top element</a:t>
            </a:r>
          </a:p>
          <a:p>
            <a:endParaRPr lang="en-US" sz="1600" dirty="0"/>
          </a:p>
          <a:p>
            <a:pPr>
              <a:buNone/>
            </a:pPr>
            <a:endParaRPr lang="en-US" sz="2400" dirty="0"/>
          </a:p>
          <a:p>
            <a:pPr>
              <a:buNone/>
            </a:pPr>
            <a:endParaRPr lang="en-US" sz="2400" dirty="0"/>
          </a:p>
          <a:p>
            <a:endParaRPr lang="en-US" sz="2400" dirty="0"/>
          </a:p>
        </p:txBody>
      </p:sp>
      <p:sp>
        <p:nvSpPr>
          <p:cNvPr id="5" name="Oval 4"/>
          <p:cNvSpPr/>
          <p:nvPr/>
        </p:nvSpPr>
        <p:spPr bwMode="auto">
          <a:xfrm>
            <a:off x="4191000" y="38862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4800600" y="4419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3810000"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4495800"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5181600"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p:cNvSpPr/>
          <p:nvPr/>
        </p:nvSpPr>
        <p:spPr bwMode="auto">
          <a:xfrm>
            <a:off x="4648200" y="5715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Oval 14"/>
          <p:cNvSpPr/>
          <p:nvPr/>
        </p:nvSpPr>
        <p:spPr bwMode="auto">
          <a:xfrm>
            <a:off x="4343400" y="5715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3962400" y="5715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3657600" y="5715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3581400" y="44196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3124200" y="51054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3276600" y="5715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2971800" y="5715000"/>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stCxn id="5" idx="5"/>
            <a:endCxn id="6" idx="1"/>
          </p:cNvCxnSpPr>
          <p:nvPr/>
        </p:nvCxnSpPr>
        <p:spPr bwMode="auto">
          <a:xfrm rot="16200000" flipH="1">
            <a:off x="4489263" y="41082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5" idx="3"/>
            <a:endCxn id="18" idx="7"/>
          </p:cNvCxnSpPr>
          <p:nvPr/>
        </p:nvCxnSpPr>
        <p:spPr bwMode="auto">
          <a:xfrm rot="5400000">
            <a:off x="3879663" y="4108263"/>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endCxn id="11" idx="1"/>
          </p:cNvCxnSpPr>
          <p:nvPr/>
        </p:nvCxnSpPr>
        <p:spPr bwMode="auto">
          <a:xfrm rot="16200000" flipH="1">
            <a:off x="4914900" y="483869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2"/>
          <p:cNvCxnSpPr>
            <a:stCxn id="6" idx="3"/>
            <a:endCxn id="9" idx="0"/>
          </p:cNvCxnSpPr>
          <p:nvPr/>
        </p:nvCxnSpPr>
        <p:spPr bwMode="auto">
          <a:xfrm rot="5400000">
            <a:off x="4533901" y="4794063"/>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7"/>
          <p:cNvCxnSpPr>
            <a:stCxn id="18" idx="5"/>
            <a:endCxn id="8" idx="0"/>
          </p:cNvCxnSpPr>
          <p:nvPr/>
        </p:nvCxnSpPr>
        <p:spPr bwMode="auto">
          <a:xfrm rot="16200000" flipH="1">
            <a:off x="3689163" y="4832162"/>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2" name="Straight Arrow Connector 41"/>
          <p:cNvCxnSpPr>
            <a:stCxn id="18" idx="3"/>
            <a:endCxn id="19" idx="7"/>
          </p:cNvCxnSpPr>
          <p:nvPr/>
        </p:nvCxnSpPr>
        <p:spPr bwMode="auto">
          <a:xfrm rot="5400000">
            <a:off x="3270063" y="4794063"/>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4" name="Straight Arrow Connector 43"/>
          <p:cNvCxnSpPr>
            <a:stCxn id="19" idx="3"/>
            <a:endCxn id="21" idx="0"/>
          </p:cNvCxnSpPr>
          <p:nvPr/>
        </p:nvCxnSpPr>
        <p:spPr bwMode="auto">
          <a:xfrm rot="5400000">
            <a:off x="2971801" y="55179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a:stCxn id="19" idx="5"/>
            <a:endCxn id="20" idx="0"/>
          </p:cNvCxnSpPr>
          <p:nvPr/>
        </p:nvCxnSpPr>
        <p:spPr bwMode="auto">
          <a:xfrm rot="16200000" flipH="1">
            <a:off x="3231963" y="551796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a:stCxn id="8" idx="3"/>
            <a:endCxn id="17" idx="0"/>
          </p:cNvCxnSpPr>
          <p:nvPr/>
        </p:nvCxnSpPr>
        <p:spPr bwMode="auto">
          <a:xfrm rot="5400000">
            <a:off x="3657601" y="55179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49"/>
          <p:cNvCxnSpPr>
            <a:stCxn id="8" idx="5"/>
            <a:endCxn id="16" idx="0"/>
          </p:cNvCxnSpPr>
          <p:nvPr/>
        </p:nvCxnSpPr>
        <p:spPr bwMode="auto">
          <a:xfrm rot="16200000" flipH="1">
            <a:off x="3917763" y="551796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9" idx="3"/>
            <a:endCxn id="15" idx="0"/>
          </p:cNvCxnSpPr>
          <p:nvPr/>
        </p:nvCxnSpPr>
        <p:spPr bwMode="auto">
          <a:xfrm rot="5400000">
            <a:off x="4343401" y="5517963"/>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9" idx="5"/>
            <a:endCxn id="14" idx="0"/>
          </p:cNvCxnSpPr>
          <p:nvPr/>
        </p:nvCxnSpPr>
        <p:spPr bwMode="auto">
          <a:xfrm rot="16200000" flipH="1">
            <a:off x="4603563" y="5517962"/>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61" name="TextBox 60"/>
          <p:cNvSpPr txBox="1"/>
          <p:nvPr/>
        </p:nvSpPr>
        <p:spPr>
          <a:xfrm>
            <a:off x="3771900" y="6248400"/>
            <a:ext cx="1143000" cy="338554"/>
          </a:xfrm>
          <a:prstGeom prst="rect">
            <a:avLst/>
          </a:prstGeom>
          <a:noFill/>
        </p:spPr>
        <p:txBody>
          <a:bodyPr wrap="square" rtlCol="0">
            <a:spAutoFit/>
          </a:bodyPr>
          <a:lstStyle/>
          <a:p>
            <a:r>
              <a:rPr lang="en-US" sz="1600" b="1" dirty="0">
                <a:solidFill>
                  <a:srgbClr val="7030A0"/>
                </a:solidFill>
              </a:rPr>
              <a:t>Min-Heap</a:t>
            </a:r>
          </a:p>
        </p:txBody>
      </p:sp>
      <p:sp>
        <p:nvSpPr>
          <p:cNvPr id="39" name="TextBox 38"/>
          <p:cNvSpPr txBox="1"/>
          <p:nvPr/>
        </p:nvSpPr>
        <p:spPr>
          <a:xfrm>
            <a:off x="4114800" y="3886200"/>
            <a:ext cx="457200" cy="307777"/>
          </a:xfrm>
          <a:prstGeom prst="rect">
            <a:avLst/>
          </a:prstGeom>
          <a:noFill/>
        </p:spPr>
        <p:txBody>
          <a:bodyPr wrap="square" rtlCol="0">
            <a:spAutoFit/>
          </a:bodyPr>
          <a:lstStyle/>
          <a:p>
            <a:r>
              <a:rPr lang="en-US" sz="1400" dirty="0"/>
              <a:t>  7</a:t>
            </a:r>
          </a:p>
        </p:txBody>
      </p:sp>
      <p:sp>
        <p:nvSpPr>
          <p:cNvPr id="40" name="TextBox 39"/>
          <p:cNvSpPr txBox="1"/>
          <p:nvPr/>
        </p:nvSpPr>
        <p:spPr>
          <a:xfrm>
            <a:off x="4724400" y="4419600"/>
            <a:ext cx="457200" cy="307777"/>
          </a:xfrm>
          <a:prstGeom prst="rect">
            <a:avLst/>
          </a:prstGeom>
          <a:noFill/>
        </p:spPr>
        <p:txBody>
          <a:bodyPr wrap="square" rtlCol="0">
            <a:spAutoFit/>
          </a:bodyPr>
          <a:lstStyle/>
          <a:p>
            <a:r>
              <a:rPr lang="en-US" sz="1400" dirty="0"/>
              <a:t>  9</a:t>
            </a:r>
          </a:p>
        </p:txBody>
      </p:sp>
      <p:sp>
        <p:nvSpPr>
          <p:cNvPr id="41" name="TextBox 40"/>
          <p:cNvSpPr txBox="1"/>
          <p:nvPr/>
        </p:nvSpPr>
        <p:spPr>
          <a:xfrm>
            <a:off x="3505200" y="4419600"/>
            <a:ext cx="457200" cy="307777"/>
          </a:xfrm>
          <a:prstGeom prst="rect">
            <a:avLst/>
          </a:prstGeom>
          <a:noFill/>
        </p:spPr>
        <p:txBody>
          <a:bodyPr wrap="square" rtlCol="0">
            <a:spAutoFit/>
          </a:bodyPr>
          <a:lstStyle/>
          <a:p>
            <a:r>
              <a:rPr lang="en-US" sz="1400" dirty="0"/>
              <a:t> 18</a:t>
            </a:r>
          </a:p>
        </p:txBody>
      </p:sp>
      <p:sp>
        <p:nvSpPr>
          <p:cNvPr id="43" name="TextBox 42"/>
          <p:cNvSpPr txBox="1"/>
          <p:nvPr/>
        </p:nvSpPr>
        <p:spPr>
          <a:xfrm>
            <a:off x="3048000" y="5105400"/>
            <a:ext cx="457200" cy="307777"/>
          </a:xfrm>
          <a:prstGeom prst="rect">
            <a:avLst/>
          </a:prstGeom>
          <a:noFill/>
        </p:spPr>
        <p:txBody>
          <a:bodyPr wrap="square" rtlCol="0">
            <a:spAutoFit/>
          </a:bodyPr>
          <a:lstStyle/>
          <a:p>
            <a:r>
              <a:rPr lang="en-US" sz="1400" dirty="0"/>
              <a:t>19</a:t>
            </a:r>
          </a:p>
        </p:txBody>
      </p:sp>
      <p:sp>
        <p:nvSpPr>
          <p:cNvPr id="45" name="TextBox 44"/>
          <p:cNvSpPr txBox="1"/>
          <p:nvPr/>
        </p:nvSpPr>
        <p:spPr>
          <a:xfrm>
            <a:off x="3733800" y="5105400"/>
            <a:ext cx="457200" cy="307777"/>
          </a:xfrm>
          <a:prstGeom prst="rect">
            <a:avLst/>
          </a:prstGeom>
          <a:noFill/>
        </p:spPr>
        <p:txBody>
          <a:bodyPr wrap="square" rtlCol="0">
            <a:spAutoFit/>
          </a:bodyPr>
          <a:lstStyle/>
          <a:p>
            <a:r>
              <a:rPr lang="en-US" sz="1400" dirty="0"/>
              <a:t> 35</a:t>
            </a:r>
          </a:p>
        </p:txBody>
      </p:sp>
      <p:sp>
        <p:nvSpPr>
          <p:cNvPr id="47" name="TextBox 46"/>
          <p:cNvSpPr txBox="1"/>
          <p:nvPr/>
        </p:nvSpPr>
        <p:spPr>
          <a:xfrm>
            <a:off x="4419600" y="5105400"/>
            <a:ext cx="457200" cy="307777"/>
          </a:xfrm>
          <a:prstGeom prst="rect">
            <a:avLst/>
          </a:prstGeom>
          <a:noFill/>
        </p:spPr>
        <p:txBody>
          <a:bodyPr wrap="square" rtlCol="0">
            <a:spAutoFit/>
          </a:bodyPr>
          <a:lstStyle/>
          <a:p>
            <a:r>
              <a:rPr lang="en-US" sz="1400" dirty="0"/>
              <a:t> 14</a:t>
            </a:r>
          </a:p>
        </p:txBody>
      </p:sp>
      <p:sp>
        <p:nvSpPr>
          <p:cNvPr id="49" name="TextBox 48"/>
          <p:cNvSpPr txBox="1"/>
          <p:nvPr/>
        </p:nvSpPr>
        <p:spPr>
          <a:xfrm>
            <a:off x="5105400" y="5105400"/>
            <a:ext cx="457200" cy="307777"/>
          </a:xfrm>
          <a:prstGeom prst="rect">
            <a:avLst/>
          </a:prstGeom>
          <a:noFill/>
        </p:spPr>
        <p:txBody>
          <a:bodyPr wrap="square" rtlCol="0">
            <a:spAutoFit/>
          </a:bodyPr>
          <a:lstStyle/>
          <a:p>
            <a:r>
              <a:rPr lang="en-US" sz="1400" dirty="0"/>
              <a:t>10</a:t>
            </a:r>
          </a:p>
        </p:txBody>
      </p:sp>
      <p:sp>
        <p:nvSpPr>
          <p:cNvPr id="51" name="TextBox 50"/>
          <p:cNvSpPr txBox="1"/>
          <p:nvPr/>
        </p:nvSpPr>
        <p:spPr>
          <a:xfrm>
            <a:off x="2895600" y="5715000"/>
            <a:ext cx="457200" cy="307777"/>
          </a:xfrm>
          <a:prstGeom prst="rect">
            <a:avLst/>
          </a:prstGeom>
          <a:noFill/>
        </p:spPr>
        <p:txBody>
          <a:bodyPr wrap="square" rtlCol="0">
            <a:spAutoFit/>
          </a:bodyPr>
          <a:lstStyle/>
          <a:p>
            <a:r>
              <a:rPr lang="en-US" sz="1400" dirty="0"/>
              <a:t> 28</a:t>
            </a:r>
          </a:p>
        </p:txBody>
      </p:sp>
      <p:sp>
        <p:nvSpPr>
          <p:cNvPr id="53" name="TextBox 52"/>
          <p:cNvSpPr txBox="1"/>
          <p:nvPr/>
        </p:nvSpPr>
        <p:spPr>
          <a:xfrm>
            <a:off x="3200400" y="5715000"/>
            <a:ext cx="457200" cy="307777"/>
          </a:xfrm>
          <a:prstGeom prst="rect">
            <a:avLst/>
          </a:prstGeom>
          <a:noFill/>
        </p:spPr>
        <p:txBody>
          <a:bodyPr wrap="square" rtlCol="0">
            <a:spAutoFit/>
          </a:bodyPr>
          <a:lstStyle/>
          <a:p>
            <a:r>
              <a:rPr lang="en-US" sz="1400" dirty="0"/>
              <a:t> 39</a:t>
            </a:r>
          </a:p>
        </p:txBody>
      </p:sp>
      <p:sp>
        <p:nvSpPr>
          <p:cNvPr id="55" name="TextBox 54"/>
          <p:cNvSpPr txBox="1"/>
          <p:nvPr/>
        </p:nvSpPr>
        <p:spPr>
          <a:xfrm>
            <a:off x="3581400" y="5715000"/>
            <a:ext cx="457200" cy="307777"/>
          </a:xfrm>
          <a:prstGeom prst="rect">
            <a:avLst/>
          </a:prstGeom>
          <a:noFill/>
        </p:spPr>
        <p:txBody>
          <a:bodyPr wrap="square" rtlCol="0">
            <a:spAutoFit/>
          </a:bodyPr>
          <a:lstStyle/>
          <a:p>
            <a:r>
              <a:rPr lang="en-US" sz="1400" dirty="0"/>
              <a:t> 36</a:t>
            </a:r>
          </a:p>
        </p:txBody>
      </p:sp>
      <p:sp>
        <p:nvSpPr>
          <p:cNvPr id="57" name="TextBox 56"/>
          <p:cNvSpPr txBox="1"/>
          <p:nvPr/>
        </p:nvSpPr>
        <p:spPr>
          <a:xfrm>
            <a:off x="3886200" y="5715000"/>
            <a:ext cx="457200" cy="307777"/>
          </a:xfrm>
          <a:prstGeom prst="rect">
            <a:avLst/>
          </a:prstGeom>
          <a:noFill/>
        </p:spPr>
        <p:txBody>
          <a:bodyPr wrap="square" rtlCol="0">
            <a:spAutoFit/>
          </a:bodyPr>
          <a:lstStyle/>
          <a:p>
            <a:r>
              <a:rPr lang="en-US" sz="1400" dirty="0"/>
              <a:t> 43</a:t>
            </a:r>
          </a:p>
        </p:txBody>
      </p:sp>
      <p:sp>
        <p:nvSpPr>
          <p:cNvPr id="65" name="TextBox 64"/>
          <p:cNvSpPr txBox="1"/>
          <p:nvPr/>
        </p:nvSpPr>
        <p:spPr>
          <a:xfrm>
            <a:off x="4267200" y="5715000"/>
            <a:ext cx="457200" cy="307777"/>
          </a:xfrm>
          <a:prstGeom prst="rect">
            <a:avLst/>
          </a:prstGeom>
          <a:noFill/>
        </p:spPr>
        <p:txBody>
          <a:bodyPr wrap="square" rtlCol="0">
            <a:spAutoFit/>
          </a:bodyPr>
          <a:lstStyle/>
          <a:p>
            <a:r>
              <a:rPr lang="en-US" sz="1400" dirty="0"/>
              <a:t> 16</a:t>
            </a:r>
          </a:p>
        </p:txBody>
      </p:sp>
      <p:sp>
        <p:nvSpPr>
          <p:cNvPr id="66" name="TextBox 65"/>
          <p:cNvSpPr txBox="1"/>
          <p:nvPr/>
        </p:nvSpPr>
        <p:spPr>
          <a:xfrm>
            <a:off x="4572000" y="5715000"/>
            <a:ext cx="457200" cy="307777"/>
          </a:xfrm>
          <a:prstGeom prst="rect">
            <a:avLst/>
          </a:prstGeom>
          <a:noFill/>
        </p:spPr>
        <p:txBody>
          <a:bodyPr wrap="square" rtlCol="0">
            <a:spAutoFit/>
          </a:bodyPr>
          <a:lstStyle/>
          <a:p>
            <a:r>
              <a:rPr lang="en-US" sz="1400" dirty="0"/>
              <a:t> 25</a:t>
            </a:r>
          </a:p>
        </p:txBody>
      </p:sp>
      <p:sp>
        <p:nvSpPr>
          <p:cNvPr id="56" name="TextBox 55">
            <a:extLst>
              <a:ext uri="{FF2B5EF4-FFF2-40B4-BE49-F238E27FC236}">
                <a16:creationId xmlns:a16="http://schemas.microsoft.com/office/drawing/2014/main" id="{0B35268A-8F37-42C9-A8C5-6195B10B9433}"/>
              </a:ext>
            </a:extLst>
          </p:cNvPr>
          <p:cNvSpPr txBox="1"/>
          <p:nvPr/>
        </p:nvSpPr>
        <p:spPr>
          <a:xfrm>
            <a:off x="6934199" y="4767940"/>
            <a:ext cx="1650249" cy="584775"/>
          </a:xfrm>
          <a:prstGeom prst="rect">
            <a:avLst/>
          </a:prstGeom>
          <a:noFill/>
        </p:spPr>
        <p:txBody>
          <a:bodyPr wrap="square" rtlCol="0">
            <a:spAutoFit/>
          </a:bodyPr>
          <a:lstStyle/>
          <a:p>
            <a:r>
              <a:rPr lang="en-US" sz="1600" b="1" dirty="0">
                <a:solidFill>
                  <a:schemeClr val="tx1"/>
                </a:solidFill>
              </a:rPr>
              <a:t>Always a complete tree</a:t>
            </a:r>
          </a:p>
        </p:txBody>
      </p:sp>
      <p:sp>
        <p:nvSpPr>
          <p:cNvPr id="4" name="Arrow: Left 3">
            <a:extLst>
              <a:ext uri="{FF2B5EF4-FFF2-40B4-BE49-F238E27FC236}">
                <a16:creationId xmlns:a16="http://schemas.microsoft.com/office/drawing/2014/main" id="{8E8D9B58-44DF-4216-992D-1AB6FCDE6C09}"/>
              </a:ext>
            </a:extLst>
          </p:cNvPr>
          <p:cNvSpPr/>
          <p:nvPr/>
        </p:nvSpPr>
        <p:spPr>
          <a:xfrm>
            <a:off x="5822764" y="4724398"/>
            <a:ext cx="978408" cy="4846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Heap Operations</a:t>
            </a:r>
          </a:p>
        </p:txBody>
      </p:sp>
      <p:sp>
        <p:nvSpPr>
          <p:cNvPr id="3" name="Content Placeholder 2"/>
          <p:cNvSpPr>
            <a:spLocks noGrp="1"/>
          </p:cNvSpPr>
          <p:nvPr>
            <p:ph idx="1"/>
          </p:nvPr>
        </p:nvSpPr>
        <p:spPr>
          <a:xfrm>
            <a:off x="457200" y="1143000"/>
            <a:ext cx="4648200" cy="5105399"/>
          </a:xfrm>
        </p:spPr>
        <p:txBody>
          <a:bodyPr/>
          <a:lstStyle/>
          <a:p>
            <a:r>
              <a:rPr lang="en-US" sz="2800" dirty="0"/>
              <a:t>Push: Add a new item to the heap and modify heap as necessary </a:t>
            </a:r>
          </a:p>
          <a:p>
            <a:r>
              <a:rPr lang="en-US" sz="2800" dirty="0"/>
              <a:t>Pop: Remove min/max item and modify heap as necessary</a:t>
            </a:r>
          </a:p>
          <a:p>
            <a:r>
              <a:rPr lang="en-US" sz="2800" dirty="0"/>
              <a:t>Top: Returns min/max</a:t>
            </a:r>
          </a:p>
          <a:p>
            <a:r>
              <a:rPr lang="en-US" sz="2800" dirty="0"/>
              <a:t>Since heaps are complete binary trees we can use an array/vector as the container</a:t>
            </a:r>
          </a:p>
          <a:p>
            <a:pPr>
              <a:buNone/>
            </a:pPr>
            <a:endParaRPr lang="en-US" sz="2000" dirty="0"/>
          </a:p>
          <a:p>
            <a:endParaRPr lang="en-US" sz="2000" dirty="0"/>
          </a:p>
          <a:p>
            <a:endParaRPr lang="en-US" sz="2000" dirty="0"/>
          </a:p>
          <a:p>
            <a:endParaRPr lang="en-US" sz="1400" dirty="0"/>
          </a:p>
          <a:p>
            <a:pPr>
              <a:buNone/>
            </a:pPr>
            <a:endParaRPr lang="en-US" sz="2000" dirty="0"/>
          </a:p>
          <a:p>
            <a:endParaRPr lang="en-US" sz="2000" dirty="0"/>
          </a:p>
          <a:p>
            <a:endParaRPr lang="en-US" sz="2000" dirty="0"/>
          </a:p>
        </p:txBody>
      </p:sp>
      <p:sp>
        <p:nvSpPr>
          <p:cNvPr id="5" name="Text Box 4"/>
          <p:cNvSpPr txBox="1">
            <a:spLocks noChangeArrowheads="1"/>
          </p:cNvSpPr>
          <p:nvPr/>
        </p:nvSpPr>
        <p:spPr bwMode="auto">
          <a:xfrm>
            <a:off x="5105400" y="1828800"/>
            <a:ext cx="3886200" cy="4233446"/>
          </a:xfrm>
          <a:prstGeom prst="rect">
            <a:avLst/>
          </a:prstGeom>
          <a:solidFill>
            <a:srgbClr val="FFFFCC"/>
          </a:solidFill>
          <a:ln w="9525">
            <a:solidFill>
              <a:schemeClr val="tx1"/>
            </a:solidFill>
            <a:miter lim="800000"/>
            <a:headEnd/>
            <a:tailEnd/>
          </a:ln>
          <a:effectLst/>
        </p:spPr>
        <p:txBody>
          <a:bodyPr/>
          <a:lstStyle/>
          <a:p>
            <a:pPr algn="l"/>
            <a:r>
              <a:rPr lang="en-US" sz="1600" dirty="0">
                <a:solidFill>
                  <a:schemeClr val="tx1"/>
                </a:solidFill>
                <a:latin typeface="Consolas" panose="020B0609020204030204" pitchFamily="49" charset="0"/>
              </a:rPr>
              <a:t>template &lt;</a:t>
            </a:r>
            <a:r>
              <a:rPr lang="en-US" sz="1600" dirty="0" err="1">
                <a:solidFill>
                  <a:schemeClr val="tx1"/>
                </a:solidFill>
                <a:latin typeface="Consolas" panose="020B0609020204030204" pitchFamily="49" charset="0"/>
              </a:rPr>
              <a:t>typename</a:t>
            </a:r>
            <a:r>
              <a:rPr lang="en-US" sz="1600" dirty="0">
                <a:solidFill>
                  <a:schemeClr val="tx1"/>
                </a:solidFill>
                <a:latin typeface="Consolas" panose="020B0609020204030204" pitchFamily="49" charset="0"/>
              </a:rPr>
              <a:t> T&gt;</a:t>
            </a:r>
          </a:p>
          <a:p>
            <a:pPr algn="l"/>
            <a:r>
              <a:rPr lang="en-US" sz="1600" dirty="0">
                <a:solidFill>
                  <a:schemeClr val="tx1"/>
                </a:solidFill>
                <a:latin typeface="Consolas" panose="020B0609020204030204" pitchFamily="49" charset="0"/>
              </a:rPr>
              <a:t>class </a:t>
            </a:r>
            <a:r>
              <a:rPr lang="en-US" sz="1600" dirty="0" err="1">
                <a:solidFill>
                  <a:schemeClr val="tx1"/>
                </a:solidFill>
                <a:latin typeface="Consolas" panose="020B0609020204030204" pitchFamily="49" charset="0"/>
              </a:rPr>
              <a:t>MinHeap</a:t>
            </a:r>
            <a:endParaRPr lang="en-US" sz="1600" dirty="0">
              <a:solidFill>
                <a:schemeClr val="tx1"/>
              </a:solidFill>
              <a:latin typeface="Consolas" panose="020B0609020204030204" pitchFamily="49" charset="0"/>
            </a:endParaRPr>
          </a:p>
          <a:p>
            <a:pPr algn="l"/>
            <a:r>
              <a:rPr lang="en-US" sz="1600" dirty="0">
                <a:solidFill>
                  <a:schemeClr val="tx1"/>
                </a:solidFill>
                <a:latin typeface="Consolas" panose="020B0609020204030204" pitchFamily="49" charset="0"/>
              </a:rPr>
              <a:t>{ public:</a:t>
            </a:r>
          </a:p>
          <a:p>
            <a:pPr algn="l"/>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MinHeap</a:t>
            </a:r>
            <a:r>
              <a:rPr lang="en-US" sz="1600" dirty="0">
                <a:solidFill>
                  <a:schemeClr val="tx1"/>
                </a:solidFill>
                <a:latin typeface="Consolas" panose="020B0609020204030204" pitchFamily="49" charset="0"/>
              </a:rPr>
              <a:t>(</a:t>
            </a:r>
            <a:r>
              <a:rPr lang="en-US" sz="1600" dirty="0" err="1">
                <a:solidFill>
                  <a:schemeClr val="tx1"/>
                </a:solidFill>
                <a:latin typeface="Consolas" panose="020B0609020204030204" pitchFamily="49" charset="0"/>
              </a:rPr>
              <a:t>int</a:t>
            </a:r>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init_capacity</a:t>
            </a:r>
            <a:r>
              <a:rPr lang="en-US" sz="1600" dirty="0">
                <a:solidFill>
                  <a:schemeClr val="tx1"/>
                </a:solidFill>
                <a:latin typeface="Consolas" panose="020B0609020204030204" pitchFamily="49" charset="0"/>
              </a:rPr>
              <a:t>);</a:t>
            </a:r>
          </a:p>
          <a:p>
            <a:pPr algn="l"/>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MinHeap</a:t>
            </a:r>
            <a:r>
              <a:rPr lang="en-US" sz="1600" dirty="0">
                <a:solidFill>
                  <a:schemeClr val="tx1"/>
                </a:solidFill>
                <a:latin typeface="Consolas" panose="020B0609020204030204" pitchFamily="49" charset="0"/>
              </a:rPr>
              <a:t>()</a:t>
            </a:r>
          </a:p>
          <a:p>
            <a:pPr algn="l"/>
            <a:r>
              <a:rPr lang="en-US" sz="1600" dirty="0">
                <a:solidFill>
                  <a:schemeClr val="tx1"/>
                </a:solidFill>
                <a:latin typeface="Consolas" panose="020B0609020204030204" pitchFamily="49" charset="0"/>
              </a:rPr>
              <a:t>   void push(</a:t>
            </a:r>
            <a:r>
              <a:rPr lang="en-US" sz="1600" dirty="0" err="1">
                <a:solidFill>
                  <a:schemeClr val="tx1"/>
                </a:solidFill>
                <a:latin typeface="Consolas" panose="020B0609020204030204" pitchFamily="49" charset="0"/>
              </a:rPr>
              <a:t>const</a:t>
            </a:r>
            <a:r>
              <a:rPr lang="en-US" sz="1600" dirty="0">
                <a:solidFill>
                  <a:schemeClr val="tx1"/>
                </a:solidFill>
                <a:latin typeface="Consolas" panose="020B0609020204030204" pitchFamily="49" charset="0"/>
              </a:rPr>
              <a:t> T&amp; item);</a:t>
            </a:r>
          </a:p>
          <a:p>
            <a:pPr algn="l"/>
            <a:r>
              <a:rPr lang="en-US" sz="1600" dirty="0">
                <a:solidFill>
                  <a:schemeClr val="tx1"/>
                </a:solidFill>
                <a:latin typeface="Consolas" panose="020B0609020204030204" pitchFamily="49" charset="0"/>
              </a:rPr>
              <a:t>   T&amp; top();</a:t>
            </a:r>
          </a:p>
          <a:p>
            <a:pPr algn="l"/>
            <a:r>
              <a:rPr lang="en-US" sz="1600" dirty="0">
                <a:solidFill>
                  <a:schemeClr val="tx1"/>
                </a:solidFill>
                <a:latin typeface="Consolas" panose="020B0609020204030204" pitchFamily="49" charset="0"/>
              </a:rPr>
              <a:t>   void pop();</a:t>
            </a:r>
          </a:p>
          <a:p>
            <a:pPr algn="l"/>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int</a:t>
            </a:r>
            <a:r>
              <a:rPr lang="en-US" sz="1600" dirty="0">
                <a:solidFill>
                  <a:schemeClr val="tx1"/>
                </a:solidFill>
                <a:latin typeface="Consolas" panose="020B0609020204030204" pitchFamily="49" charset="0"/>
              </a:rPr>
              <a:t> size() </a:t>
            </a:r>
            <a:r>
              <a:rPr lang="en-US" sz="1600" dirty="0" err="1">
                <a:solidFill>
                  <a:schemeClr val="tx1"/>
                </a:solidFill>
                <a:latin typeface="Consolas" panose="020B0609020204030204" pitchFamily="49" charset="0"/>
              </a:rPr>
              <a:t>const</a:t>
            </a:r>
            <a:r>
              <a:rPr lang="en-US" sz="1600" dirty="0">
                <a:solidFill>
                  <a:schemeClr val="tx1"/>
                </a:solidFill>
                <a:latin typeface="Consolas" panose="020B0609020204030204" pitchFamily="49" charset="0"/>
              </a:rPr>
              <a:t>;</a:t>
            </a:r>
          </a:p>
          <a:p>
            <a:pPr algn="l"/>
            <a:r>
              <a:rPr lang="en-US" sz="1600" dirty="0">
                <a:solidFill>
                  <a:schemeClr val="tx1"/>
                </a:solidFill>
                <a:latin typeface="Consolas" panose="020B0609020204030204" pitchFamily="49" charset="0"/>
              </a:rPr>
              <a:t>   </a:t>
            </a:r>
            <a:r>
              <a:rPr lang="en-US" sz="1600" dirty="0" err="1">
                <a:solidFill>
                  <a:schemeClr val="tx1"/>
                </a:solidFill>
                <a:latin typeface="Consolas" panose="020B0609020204030204" pitchFamily="49" charset="0"/>
              </a:rPr>
              <a:t>bool</a:t>
            </a:r>
            <a:r>
              <a:rPr lang="en-US" sz="1600" dirty="0">
                <a:solidFill>
                  <a:schemeClr val="tx1"/>
                </a:solidFill>
                <a:latin typeface="Consolas" panose="020B0609020204030204" pitchFamily="49" charset="0"/>
              </a:rPr>
              <a:t> empty() </a:t>
            </a:r>
            <a:r>
              <a:rPr lang="en-US" sz="1600" dirty="0" err="1">
                <a:solidFill>
                  <a:schemeClr val="tx1"/>
                </a:solidFill>
                <a:latin typeface="Consolas" panose="020B0609020204030204" pitchFamily="49" charset="0"/>
              </a:rPr>
              <a:t>const</a:t>
            </a:r>
            <a:r>
              <a:rPr lang="en-US" sz="1600" dirty="0">
                <a:solidFill>
                  <a:schemeClr val="tx1"/>
                </a:solidFill>
                <a:latin typeface="Consolas" panose="020B0609020204030204" pitchFamily="49" charset="0"/>
              </a:rPr>
              <a:t>;</a:t>
            </a:r>
          </a:p>
          <a:p>
            <a:pPr algn="l"/>
            <a:r>
              <a:rPr lang="en-US" sz="1600" dirty="0">
                <a:solidFill>
                  <a:schemeClr val="tx1"/>
                </a:solidFill>
                <a:latin typeface="Consolas" panose="020B0609020204030204" pitchFamily="49" charset="0"/>
              </a:rPr>
              <a:t>  private:</a:t>
            </a:r>
          </a:p>
          <a:p>
            <a:pPr algn="l"/>
            <a:r>
              <a:rPr lang="en-US" sz="1600" dirty="0">
                <a:solidFill>
                  <a:schemeClr val="tx1"/>
                </a:solidFill>
                <a:latin typeface="Consolas" panose="020B0609020204030204" pitchFamily="49" charset="0"/>
              </a:rPr>
              <a:t>   // Helper function</a:t>
            </a:r>
          </a:p>
          <a:p>
            <a:pPr algn="l"/>
            <a:r>
              <a:rPr lang="en-US" sz="1600" dirty="0">
                <a:solidFill>
                  <a:schemeClr val="tx1"/>
                </a:solidFill>
                <a:latin typeface="Consolas" panose="020B0609020204030204" pitchFamily="49" charset="0"/>
              </a:rPr>
              <a:t>   void </a:t>
            </a:r>
            <a:r>
              <a:rPr lang="en-US" sz="1600" dirty="0" err="1">
                <a:solidFill>
                  <a:schemeClr val="tx1"/>
                </a:solidFill>
                <a:latin typeface="Consolas" panose="020B0609020204030204" pitchFamily="49" charset="0"/>
              </a:rPr>
              <a:t>trickleDown</a:t>
            </a:r>
            <a:r>
              <a:rPr lang="en-US" sz="1600" dirty="0">
                <a:solidFill>
                  <a:schemeClr val="tx1"/>
                </a:solidFill>
                <a:latin typeface="Consolas" panose="020B0609020204030204" pitchFamily="49" charset="0"/>
              </a:rPr>
              <a:t>(int </a:t>
            </a:r>
            <a:r>
              <a:rPr lang="en-US" sz="1600" dirty="0" err="1">
                <a:solidFill>
                  <a:schemeClr val="tx1"/>
                </a:solidFill>
                <a:latin typeface="Consolas" panose="020B0609020204030204" pitchFamily="49" charset="0"/>
              </a:rPr>
              <a:t>idx</a:t>
            </a:r>
            <a:r>
              <a:rPr lang="en-US" sz="1600" dirty="0">
                <a:solidFill>
                  <a:schemeClr val="tx1"/>
                </a:solidFill>
                <a:latin typeface="Consolas" panose="020B0609020204030204" pitchFamily="49" charset="0"/>
              </a:rPr>
              <a:t>);</a:t>
            </a:r>
          </a:p>
          <a:p>
            <a:pPr algn="l"/>
            <a:endParaRPr lang="en-US" sz="1600" dirty="0">
              <a:solidFill>
                <a:schemeClr val="tx1"/>
              </a:solidFill>
              <a:latin typeface="Consolas" panose="020B0609020204030204" pitchFamily="49" charset="0"/>
            </a:endParaRPr>
          </a:p>
          <a:p>
            <a:pPr algn="l"/>
            <a:r>
              <a:rPr lang="en-US" sz="1600" dirty="0">
                <a:solidFill>
                  <a:schemeClr val="tx1"/>
                </a:solidFill>
                <a:latin typeface="Consolas" panose="020B0609020204030204" pitchFamily="49" charset="0"/>
              </a:rPr>
              <a:t>   vector&lt;T&gt; items_; // or array</a:t>
            </a:r>
          </a:p>
          <a:p>
            <a:pPr algn="l"/>
            <a:r>
              <a:rPr lang="en-US" sz="1600" dirty="0">
                <a:solidFill>
                  <a:schemeClr val="tx1"/>
                </a:solidFill>
                <a:latin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Array/Vector Storage for Heap</a:t>
            </a:r>
            <a:endParaRPr lang="en-US" dirty="0"/>
          </a:p>
        </p:txBody>
      </p:sp>
      <p:sp>
        <p:nvSpPr>
          <p:cNvPr id="3" name="Content Placeholder 2"/>
          <p:cNvSpPr>
            <a:spLocks noGrp="1"/>
          </p:cNvSpPr>
          <p:nvPr>
            <p:ph idx="1"/>
          </p:nvPr>
        </p:nvSpPr>
        <p:spPr/>
        <p:txBody>
          <a:bodyPr/>
          <a:lstStyle/>
          <a:p>
            <a:r>
              <a:rPr lang="en-US" sz="2800" dirty="0"/>
              <a:t>Recall: A </a:t>
            </a:r>
            <a:r>
              <a:rPr lang="en-US" sz="2800" b="1" dirty="0">
                <a:solidFill>
                  <a:srgbClr val="FF00FF"/>
                </a:solidFill>
              </a:rPr>
              <a:t>complete</a:t>
            </a:r>
            <a:r>
              <a:rPr lang="en-US" sz="2800" dirty="0"/>
              <a:t> binary tree (i.e. only the lowest-level contains empty locations and items added left to right) can be modeled as an array </a:t>
            </a:r>
          </a:p>
          <a:p>
            <a:r>
              <a:rPr lang="en-US" sz="2400" dirty="0"/>
              <a:t>Parent(</a:t>
            </a:r>
            <a:r>
              <a:rPr lang="en-US" sz="2400" dirty="0" err="1"/>
              <a:t>i</a:t>
            </a:r>
            <a:r>
              <a:rPr lang="en-US" sz="2400" dirty="0"/>
              <a:t>) = ______</a:t>
            </a:r>
          </a:p>
          <a:p>
            <a:pPr lvl="1"/>
            <a:r>
              <a:rPr lang="en-US" sz="2400" dirty="0" err="1"/>
              <a:t>Left_child</a:t>
            </a:r>
            <a:r>
              <a:rPr lang="en-US" sz="2400" dirty="0"/>
              <a:t>(p) = ______</a:t>
            </a:r>
          </a:p>
          <a:p>
            <a:pPr lvl="1"/>
            <a:r>
              <a:rPr lang="en-US" sz="2400" dirty="0" err="1"/>
              <a:t>Right_child</a:t>
            </a:r>
            <a:r>
              <a:rPr lang="en-US" sz="2400" dirty="0"/>
              <a:t>(p) = ______</a:t>
            </a:r>
          </a:p>
          <a:p>
            <a:endParaRPr lang="en-US" sz="2800" dirty="0"/>
          </a:p>
          <a:p>
            <a:endParaRPr lang="en-US" sz="2800" dirty="0"/>
          </a:p>
          <a:p>
            <a:endParaRPr lang="en-US" sz="2800" dirty="0"/>
          </a:p>
          <a:p>
            <a:endParaRPr lang="en-US" sz="2800" dirty="0"/>
          </a:p>
        </p:txBody>
      </p:sp>
      <p:sp>
        <p:nvSpPr>
          <p:cNvPr id="5" name="Oval 4"/>
          <p:cNvSpPr/>
          <p:nvPr/>
        </p:nvSpPr>
        <p:spPr bwMode="auto">
          <a:xfrm>
            <a:off x="1981200" y="44467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2590800" y="49801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1600200" y="56659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2286000" y="56659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2971800" y="56659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p:cNvSpPr/>
          <p:nvPr/>
        </p:nvSpPr>
        <p:spPr bwMode="auto">
          <a:xfrm>
            <a:off x="2438400" y="62755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Oval 14"/>
          <p:cNvSpPr/>
          <p:nvPr/>
        </p:nvSpPr>
        <p:spPr bwMode="auto">
          <a:xfrm>
            <a:off x="2133600" y="62755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1752600" y="62755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1447800" y="62755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1371600" y="49801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914400" y="56659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1066800" y="62755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762000" y="6275585"/>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stCxn id="5" idx="5"/>
            <a:endCxn id="6" idx="1"/>
          </p:cNvCxnSpPr>
          <p:nvPr/>
        </p:nvCxnSpPr>
        <p:spPr bwMode="auto">
          <a:xfrm rot="16200000" flipH="1">
            <a:off x="2279463" y="466884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5" idx="3"/>
            <a:endCxn id="18" idx="7"/>
          </p:cNvCxnSpPr>
          <p:nvPr/>
        </p:nvCxnSpPr>
        <p:spPr bwMode="auto">
          <a:xfrm rot="5400000">
            <a:off x="1669863" y="4668848"/>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endCxn id="11" idx="1"/>
          </p:cNvCxnSpPr>
          <p:nvPr/>
        </p:nvCxnSpPr>
        <p:spPr bwMode="auto">
          <a:xfrm rot="16200000" flipH="1">
            <a:off x="2705100" y="5399284"/>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2"/>
          <p:cNvCxnSpPr>
            <a:stCxn id="6" idx="3"/>
            <a:endCxn id="9" idx="0"/>
          </p:cNvCxnSpPr>
          <p:nvPr/>
        </p:nvCxnSpPr>
        <p:spPr bwMode="auto">
          <a:xfrm rot="5400000">
            <a:off x="2324101" y="5354648"/>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7"/>
          <p:cNvCxnSpPr>
            <a:stCxn id="18" idx="5"/>
            <a:endCxn id="8" idx="0"/>
          </p:cNvCxnSpPr>
          <p:nvPr/>
        </p:nvCxnSpPr>
        <p:spPr bwMode="auto">
          <a:xfrm rot="16200000" flipH="1">
            <a:off x="1479363" y="5392747"/>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2" name="Straight Arrow Connector 41"/>
          <p:cNvCxnSpPr>
            <a:stCxn id="18" idx="3"/>
            <a:endCxn id="19" idx="7"/>
          </p:cNvCxnSpPr>
          <p:nvPr/>
        </p:nvCxnSpPr>
        <p:spPr bwMode="auto">
          <a:xfrm rot="5400000">
            <a:off x="1060263" y="5354648"/>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4" name="Straight Arrow Connector 43"/>
          <p:cNvCxnSpPr>
            <a:stCxn id="19" idx="3"/>
            <a:endCxn id="21" idx="0"/>
          </p:cNvCxnSpPr>
          <p:nvPr/>
        </p:nvCxnSpPr>
        <p:spPr bwMode="auto">
          <a:xfrm rot="5400000">
            <a:off x="762001" y="607854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a:stCxn id="19" idx="5"/>
            <a:endCxn id="20" idx="0"/>
          </p:cNvCxnSpPr>
          <p:nvPr/>
        </p:nvCxnSpPr>
        <p:spPr bwMode="auto">
          <a:xfrm rot="16200000" flipH="1">
            <a:off x="1022163" y="607854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a:stCxn id="8" idx="3"/>
            <a:endCxn id="17" idx="0"/>
          </p:cNvCxnSpPr>
          <p:nvPr/>
        </p:nvCxnSpPr>
        <p:spPr bwMode="auto">
          <a:xfrm rot="5400000">
            <a:off x="1447801" y="607854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49"/>
          <p:cNvCxnSpPr>
            <a:stCxn id="8" idx="5"/>
            <a:endCxn id="16" idx="0"/>
          </p:cNvCxnSpPr>
          <p:nvPr/>
        </p:nvCxnSpPr>
        <p:spPr bwMode="auto">
          <a:xfrm rot="16200000" flipH="1">
            <a:off x="1707963" y="607854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9" idx="3"/>
            <a:endCxn id="15" idx="0"/>
          </p:cNvCxnSpPr>
          <p:nvPr/>
        </p:nvCxnSpPr>
        <p:spPr bwMode="auto">
          <a:xfrm rot="5400000">
            <a:off x="2133601" y="607854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9" idx="5"/>
            <a:endCxn id="14" idx="0"/>
          </p:cNvCxnSpPr>
          <p:nvPr/>
        </p:nvCxnSpPr>
        <p:spPr bwMode="auto">
          <a:xfrm rot="16200000" flipH="1">
            <a:off x="2393763" y="6078547"/>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9" name="TextBox 38"/>
          <p:cNvSpPr txBox="1"/>
          <p:nvPr/>
        </p:nvSpPr>
        <p:spPr>
          <a:xfrm>
            <a:off x="1905000" y="4446785"/>
            <a:ext cx="457200" cy="307777"/>
          </a:xfrm>
          <a:prstGeom prst="rect">
            <a:avLst/>
          </a:prstGeom>
          <a:noFill/>
        </p:spPr>
        <p:txBody>
          <a:bodyPr wrap="square" rtlCol="0">
            <a:spAutoFit/>
          </a:bodyPr>
          <a:lstStyle/>
          <a:p>
            <a:r>
              <a:rPr lang="en-US" sz="1400" dirty="0"/>
              <a:t>  7</a:t>
            </a:r>
          </a:p>
        </p:txBody>
      </p:sp>
      <p:sp>
        <p:nvSpPr>
          <p:cNvPr id="40" name="TextBox 39"/>
          <p:cNvSpPr txBox="1"/>
          <p:nvPr/>
        </p:nvSpPr>
        <p:spPr>
          <a:xfrm>
            <a:off x="2514600" y="4980185"/>
            <a:ext cx="457200" cy="307777"/>
          </a:xfrm>
          <a:prstGeom prst="rect">
            <a:avLst/>
          </a:prstGeom>
          <a:noFill/>
        </p:spPr>
        <p:txBody>
          <a:bodyPr wrap="square" rtlCol="0">
            <a:spAutoFit/>
          </a:bodyPr>
          <a:lstStyle/>
          <a:p>
            <a:r>
              <a:rPr lang="en-US" sz="1400" dirty="0"/>
              <a:t>  9</a:t>
            </a:r>
          </a:p>
        </p:txBody>
      </p:sp>
      <p:sp>
        <p:nvSpPr>
          <p:cNvPr id="41" name="TextBox 40"/>
          <p:cNvSpPr txBox="1"/>
          <p:nvPr/>
        </p:nvSpPr>
        <p:spPr>
          <a:xfrm>
            <a:off x="1295400" y="4980185"/>
            <a:ext cx="457200" cy="307777"/>
          </a:xfrm>
          <a:prstGeom prst="rect">
            <a:avLst/>
          </a:prstGeom>
          <a:noFill/>
        </p:spPr>
        <p:txBody>
          <a:bodyPr wrap="square" rtlCol="0">
            <a:spAutoFit/>
          </a:bodyPr>
          <a:lstStyle/>
          <a:p>
            <a:r>
              <a:rPr lang="en-US" sz="1400" dirty="0"/>
              <a:t> 18</a:t>
            </a:r>
          </a:p>
        </p:txBody>
      </p:sp>
      <p:sp>
        <p:nvSpPr>
          <p:cNvPr id="43" name="TextBox 42"/>
          <p:cNvSpPr txBox="1"/>
          <p:nvPr/>
        </p:nvSpPr>
        <p:spPr>
          <a:xfrm>
            <a:off x="838200" y="5665985"/>
            <a:ext cx="457200" cy="307777"/>
          </a:xfrm>
          <a:prstGeom prst="rect">
            <a:avLst/>
          </a:prstGeom>
          <a:noFill/>
        </p:spPr>
        <p:txBody>
          <a:bodyPr wrap="square" rtlCol="0">
            <a:spAutoFit/>
          </a:bodyPr>
          <a:lstStyle/>
          <a:p>
            <a:r>
              <a:rPr lang="en-US" sz="1400" dirty="0"/>
              <a:t>19</a:t>
            </a:r>
          </a:p>
        </p:txBody>
      </p:sp>
      <p:sp>
        <p:nvSpPr>
          <p:cNvPr id="45" name="TextBox 44"/>
          <p:cNvSpPr txBox="1"/>
          <p:nvPr/>
        </p:nvSpPr>
        <p:spPr>
          <a:xfrm>
            <a:off x="1524000" y="5665985"/>
            <a:ext cx="457200" cy="307777"/>
          </a:xfrm>
          <a:prstGeom prst="rect">
            <a:avLst/>
          </a:prstGeom>
          <a:noFill/>
        </p:spPr>
        <p:txBody>
          <a:bodyPr wrap="square" rtlCol="0">
            <a:spAutoFit/>
          </a:bodyPr>
          <a:lstStyle/>
          <a:p>
            <a:r>
              <a:rPr lang="en-US" sz="1400" dirty="0"/>
              <a:t> 35</a:t>
            </a:r>
          </a:p>
        </p:txBody>
      </p:sp>
      <p:sp>
        <p:nvSpPr>
          <p:cNvPr id="47" name="TextBox 46"/>
          <p:cNvSpPr txBox="1"/>
          <p:nvPr/>
        </p:nvSpPr>
        <p:spPr>
          <a:xfrm>
            <a:off x="2209800" y="5665985"/>
            <a:ext cx="457200" cy="307777"/>
          </a:xfrm>
          <a:prstGeom prst="rect">
            <a:avLst/>
          </a:prstGeom>
          <a:noFill/>
        </p:spPr>
        <p:txBody>
          <a:bodyPr wrap="square" rtlCol="0">
            <a:spAutoFit/>
          </a:bodyPr>
          <a:lstStyle/>
          <a:p>
            <a:r>
              <a:rPr lang="en-US" sz="1400" dirty="0"/>
              <a:t> 14</a:t>
            </a:r>
          </a:p>
        </p:txBody>
      </p:sp>
      <p:sp>
        <p:nvSpPr>
          <p:cNvPr id="49" name="TextBox 48"/>
          <p:cNvSpPr txBox="1"/>
          <p:nvPr/>
        </p:nvSpPr>
        <p:spPr>
          <a:xfrm>
            <a:off x="2895600" y="5665985"/>
            <a:ext cx="457200" cy="307777"/>
          </a:xfrm>
          <a:prstGeom prst="rect">
            <a:avLst/>
          </a:prstGeom>
          <a:noFill/>
        </p:spPr>
        <p:txBody>
          <a:bodyPr wrap="square" rtlCol="0">
            <a:spAutoFit/>
          </a:bodyPr>
          <a:lstStyle/>
          <a:p>
            <a:r>
              <a:rPr lang="en-US" sz="1400" dirty="0"/>
              <a:t>10</a:t>
            </a:r>
          </a:p>
        </p:txBody>
      </p:sp>
      <p:sp>
        <p:nvSpPr>
          <p:cNvPr id="51" name="TextBox 50"/>
          <p:cNvSpPr txBox="1"/>
          <p:nvPr/>
        </p:nvSpPr>
        <p:spPr>
          <a:xfrm>
            <a:off x="685800" y="6275585"/>
            <a:ext cx="457200" cy="307777"/>
          </a:xfrm>
          <a:prstGeom prst="rect">
            <a:avLst/>
          </a:prstGeom>
          <a:noFill/>
        </p:spPr>
        <p:txBody>
          <a:bodyPr wrap="square" rtlCol="0">
            <a:spAutoFit/>
          </a:bodyPr>
          <a:lstStyle/>
          <a:p>
            <a:r>
              <a:rPr lang="en-US" sz="1400" dirty="0"/>
              <a:t> 28</a:t>
            </a:r>
          </a:p>
        </p:txBody>
      </p:sp>
      <p:sp>
        <p:nvSpPr>
          <p:cNvPr id="53" name="TextBox 52"/>
          <p:cNvSpPr txBox="1"/>
          <p:nvPr/>
        </p:nvSpPr>
        <p:spPr>
          <a:xfrm>
            <a:off x="990600" y="6275585"/>
            <a:ext cx="457200" cy="307777"/>
          </a:xfrm>
          <a:prstGeom prst="rect">
            <a:avLst/>
          </a:prstGeom>
          <a:noFill/>
        </p:spPr>
        <p:txBody>
          <a:bodyPr wrap="square" rtlCol="0">
            <a:spAutoFit/>
          </a:bodyPr>
          <a:lstStyle/>
          <a:p>
            <a:r>
              <a:rPr lang="en-US" sz="1400" dirty="0"/>
              <a:t> 39</a:t>
            </a:r>
          </a:p>
        </p:txBody>
      </p:sp>
      <p:sp>
        <p:nvSpPr>
          <p:cNvPr id="55" name="TextBox 54"/>
          <p:cNvSpPr txBox="1"/>
          <p:nvPr/>
        </p:nvSpPr>
        <p:spPr>
          <a:xfrm>
            <a:off x="1371600" y="6275585"/>
            <a:ext cx="457200" cy="307777"/>
          </a:xfrm>
          <a:prstGeom prst="rect">
            <a:avLst/>
          </a:prstGeom>
          <a:noFill/>
        </p:spPr>
        <p:txBody>
          <a:bodyPr wrap="square" rtlCol="0">
            <a:spAutoFit/>
          </a:bodyPr>
          <a:lstStyle/>
          <a:p>
            <a:r>
              <a:rPr lang="en-US" sz="1400" dirty="0"/>
              <a:t> 36</a:t>
            </a:r>
          </a:p>
        </p:txBody>
      </p:sp>
      <p:sp>
        <p:nvSpPr>
          <p:cNvPr id="57" name="TextBox 56"/>
          <p:cNvSpPr txBox="1"/>
          <p:nvPr/>
        </p:nvSpPr>
        <p:spPr>
          <a:xfrm>
            <a:off x="1676400" y="6275585"/>
            <a:ext cx="457200" cy="307777"/>
          </a:xfrm>
          <a:prstGeom prst="rect">
            <a:avLst/>
          </a:prstGeom>
          <a:noFill/>
        </p:spPr>
        <p:txBody>
          <a:bodyPr wrap="square" rtlCol="0">
            <a:spAutoFit/>
          </a:bodyPr>
          <a:lstStyle/>
          <a:p>
            <a:r>
              <a:rPr lang="en-US" sz="1400" dirty="0"/>
              <a:t> 43</a:t>
            </a:r>
          </a:p>
        </p:txBody>
      </p:sp>
      <p:sp>
        <p:nvSpPr>
          <p:cNvPr id="65" name="TextBox 64"/>
          <p:cNvSpPr txBox="1"/>
          <p:nvPr/>
        </p:nvSpPr>
        <p:spPr>
          <a:xfrm>
            <a:off x="2057400" y="6275585"/>
            <a:ext cx="457200" cy="307777"/>
          </a:xfrm>
          <a:prstGeom prst="rect">
            <a:avLst/>
          </a:prstGeom>
          <a:noFill/>
        </p:spPr>
        <p:txBody>
          <a:bodyPr wrap="square" rtlCol="0">
            <a:spAutoFit/>
          </a:bodyPr>
          <a:lstStyle/>
          <a:p>
            <a:r>
              <a:rPr lang="en-US" sz="1400" dirty="0"/>
              <a:t> 16</a:t>
            </a:r>
          </a:p>
        </p:txBody>
      </p:sp>
      <p:sp>
        <p:nvSpPr>
          <p:cNvPr id="66" name="TextBox 65"/>
          <p:cNvSpPr txBox="1"/>
          <p:nvPr/>
        </p:nvSpPr>
        <p:spPr>
          <a:xfrm>
            <a:off x="2362200" y="6275585"/>
            <a:ext cx="457200" cy="307777"/>
          </a:xfrm>
          <a:prstGeom prst="rect">
            <a:avLst/>
          </a:prstGeom>
          <a:noFill/>
        </p:spPr>
        <p:txBody>
          <a:bodyPr wrap="square" rtlCol="0">
            <a:spAutoFit/>
          </a:bodyPr>
          <a:lstStyle/>
          <a:p>
            <a:r>
              <a:rPr lang="en-US" sz="1400" dirty="0"/>
              <a:t> 17</a:t>
            </a:r>
          </a:p>
        </p:txBody>
      </p:sp>
      <p:sp>
        <p:nvSpPr>
          <p:cNvPr id="116" name="Rectangle 14"/>
          <p:cNvSpPr>
            <a:spLocks noChangeArrowheads="1"/>
          </p:cNvSpPr>
          <p:nvPr/>
        </p:nvSpPr>
        <p:spPr bwMode="auto">
          <a:xfrm>
            <a:off x="42672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7</a:t>
            </a:r>
          </a:p>
        </p:txBody>
      </p:sp>
      <p:sp>
        <p:nvSpPr>
          <p:cNvPr id="117" name="Rectangle 14"/>
          <p:cNvSpPr>
            <a:spLocks noChangeArrowheads="1"/>
          </p:cNvSpPr>
          <p:nvPr/>
        </p:nvSpPr>
        <p:spPr bwMode="auto">
          <a:xfrm>
            <a:off x="45720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18</a:t>
            </a:r>
          </a:p>
        </p:txBody>
      </p:sp>
      <p:sp>
        <p:nvSpPr>
          <p:cNvPr id="118" name="Rectangle 14"/>
          <p:cNvSpPr>
            <a:spLocks noChangeArrowheads="1"/>
          </p:cNvSpPr>
          <p:nvPr/>
        </p:nvSpPr>
        <p:spPr bwMode="auto">
          <a:xfrm>
            <a:off x="48768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9</a:t>
            </a:r>
          </a:p>
        </p:txBody>
      </p:sp>
      <p:sp>
        <p:nvSpPr>
          <p:cNvPr id="119" name="Rectangle 14"/>
          <p:cNvSpPr>
            <a:spLocks noChangeArrowheads="1"/>
          </p:cNvSpPr>
          <p:nvPr/>
        </p:nvSpPr>
        <p:spPr bwMode="auto">
          <a:xfrm>
            <a:off x="51816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19</a:t>
            </a:r>
          </a:p>
        </p:txBody>
      </p:sp>
      <p:sp>
        <p:nvSpPr>
          <p:cNvPr id="120" name="Rectangle 14"/>
          <p:cNvSpPr>
            <a:spLocks noChangeArrowheads="1"/>
          </p:cNvSpPr>
          <p:nvPr/>
        </p:nvSpPr>
        <p:spPr bwMode="auto">
          <a:xfrm>
            <a:off x="42672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0</a:t>
            </a:r>
          </a:p>
        </p:txBody>
      </p:sp>
      <p:sp>
        <p:nvSpPr>
          <p:cNvPr id="121" name="Rectangle 14"/>
          <p:cNvSpPr>
            <a:spLocks noChangeArrowheads="1"/>
          </p:cNvSpPr>
          <p:nvPr/>
        </p:nvSpPr>
        <p:spPr bwMode="auto">
          <a:xfrm>
            <a:off x="45720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a:t>
            </a:r>
          </a:p>
        </p:txBody>
      </p:sp>
      <p:sp>
        <p:nvSpPr>
          <p:cNvPr id="122" name="Rectangle 14"/>
          <p:cNvSpPr>
            <a:spLocks noChangeArrowheads="1"/>
          </p:cNvSpPr>
          <p:nvPr/>
        </p:nvSpPr>
        <p:spPr bwMode="auto">
          <a:xfrm>
            <a:off x="48768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2</a:t>
            </a:r>
          </a:p>
        </p:txBody>
      </p:sp>
      <p:sp>
        <p:nvSpPr>
          <p:cNvPr id="123" name="Rectangle 14"/>
          <p:cNvSpPr>
            <a:spLocks noChangeArrowheads="1"/>
          </p:cNvSpPr>
          <p:nvPr/>
        </p:nvSpPr>
        <p:spPr bwMode="auto">
          <a:xfrm>
            <a:off x="51816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3</a:t>
            </a:r>
          </a:p>
        </p:txBody>
      </p:sp>
      <p:sp>
        <p:nvSpPr>
          <p:cNvPr id="124" name="Rectangle 14"/>
          <p:cNvSpPr>
            <a:spLocks noChangeArrowheads="1"/>
          </p:cNvSpPr>
          <p:nvPr/>
        </p:nvSpPr>
        <p:spPr bwMode="auto">
          <a:xfrm>
            <a:off x="54864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4</a:t>
            </a:r>
          </a:p>
        </p:txBody>
      </p:sp>
      <p:sp>
        <p:nvSpPr>
          <p:cNvPr id="145" name="Rectangle 14"/>
          <p:cNvSpPr>
            <a:spLocks noChangeArrowheads="1"/>
          </p:cNvSpPr>
          <p:nvPr/>
        </p:nvSpPr>
        <p:spPr bwMode="auto">
          <a:xfrm>
            <a:off x="54864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35</a:t>
            </a:r>
          </a:p>
        </p:txBody>
      </p:sp>
      <p:sp>
        <p:nvSpPr>
          <p:cNvPr id="146" name="Rectangle 14"/>
          <p:cNvSpPr>
            <a:spLocks noChangeArrowheads="1"/>
          </p:cNvSpPr>
          <p:nvPr/>
        </p:nvSpPr>
        <p:spPr bwMode="auto">
          <a:xfrm>
            <a:off x="57912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14</a:t>
            </a:r>
          </a:p>
        </p:txBody>
      </p:sp>
      <p:sp>
        <p:nvSpPr>
          <p:cNvPr id="147" name="Rectangle 14"/>
          <p:cNvSpPr>
            <a:spLocks noChangeArrowheads="1"/>
          </p:cNvSpPr>
          <p:nvPr/>
        </p:nvSpPr>
        <p:spPr bwMode="auto">
          <a:xfrm>
            <a:off x="60960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10</a:t>
            </a:r>
          </a:p>
        </p:txBody>
      </p:sp>
      <p:sp>
        <p:nvSpPr>
          <p:cNvPr id="148" name="Rectangle 14"/>
          <p:cNvSpPr>
            <a:spLocks noChangeArrowheads="1"/>
          </p:cNvSpPr>
          <p:nvPr/>
        </p:nvSpPr>
        <p:spPr bwMode="auto">
          <a:xfrm>
            <a:off x="64008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28</a:t>
            </a:r>
          </a:p>
        </p:txBody>
      </p:sp>
      <p:sp>
        <p:nvSpPr>
          <p:cNvPr id="149" name="Rectangle 14"/>
          <p:cNvSpPr>
            <a:spLocks noChangeArrowheads="1"/>
          </p:cNvSpPr>
          <p:nvPr/>
        </p:nvSpPr>
        <p:spPr bwMode="auto">
          <a:xfrm>
            <a:off x="67056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39</a:t>
            </a:r>
          </a:p>
        </p:txBody>
      </p:sp>
      <p:sp>
        <p:nvSpPr>
          <p:cNvPr id="150" name="Rectangle 14"/>
          <p:cNvSpPr>
            <a:spLocks noChangeArrowheads="1"/>
          </p:cNvSpPr>
          <p:nvPr/>
        </p:nvSpPr>
        <p:spPr bwMode="auto">
          <a:xfrm>
            <a:off x="57912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5</a:t>
            </a:r>
          </a:p>
        </p:txBody>
      </p:sp>
      <p:sp>
        <p:nvSpPr>
          <p:cNvPr id="151" name="Rectangle 14"/>
          <p:cNvSpPr>
            <a:spLocks noChangeArrowheads="1"/>
          </p:cNvSpPr>
          <p:nvPr/>
        </p:nvSpPr>
        <p:spPr bwMode="auto">
          <a:xfrm>
            <a:off x="60960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6</a:t>
            </a:r>
          </a:p>
        </p:txBody>
      </p:sp>
      <p:sp>
        <p:nvSpPr>
          <p:cNvPr id="152" name="Rectangle 14"/>
          <p:cNvSpPr>
            <a:spLocks noChangeArrowheads="1"/>
          </p:cNvSpPr>
          <p:nvPr/>
        </p:nvSpPr>
        <p:spPr bwMode="auto">
          <a:xfrm>
            <a:off x="64008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7</a:t>
            </a:r>
          </a:p>
        </p:txBody>
      </p:sp>
      <p:sp>
        <p:nvSpPr>
          <p:cNvPr id="153" name="Rectangle 14"/>
          <p:cNvSpPr>
            <a:spLocks noChangeArrowheads="1"/>
          </p:cNvSpPr>
          <p:nvPr/>
        </p:nvSpPr>
        <p:spPr bwMode="auto">
          <a:xfrm>
            <a:off x="67056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8</a:t>
            </a:r>
          </a:p>
        </p:txBody>
      </p:sp>
      <p:sp>
        <p:nvSpPr>
          <p:cNvPr id="154" name="Rectangle 14"/>
          <p:cNvSpPr>
            <a:spLocks noChangeArrowheads="1"/>
          </p:cNvSpPr>
          <p:nvPr/>
        </p:nvSpPr>
        <p:spPr bwMode="auto">
          <a:xfrm>
            <a:off x="70104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9</a:t>
            </a:r>
          </a:p>
        </p:txBody>
      </p:sp>
      <p:sp>
        <p:nvSpPr>
          <p:cNvPr id="155" name="Rectangle 14"/>
          <p:cNvSpPr>
            <a:spLocks noChangeArrowheads="1"/>
          </p:cNvSpPr>
          <p:nvPr/>
        </p:nvSpPr>
        <p:spPr bwMode="auto">
          <a:xfrm>
            <a:off x="70104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36</a:t>
            </a:r>
          </a:p>
        </p:txBody>
      </p:sp>
      <p:sp>
        <p:nvSpPr>
          <p:cNvPr id="156" name="Rectangle 14"/>
          <p:cNvSpPr>
            <a:spLocks noChangeArrowheads="1"/>
          </p:cNvSpPr>
          <p:nvPr/>
        </p:nvSpPr>
        <p:spPr bwMode="auto">
          <a:xfrm>
            <a:off x="73152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43</a:t>
            </a:r>
          </a:p>
        </p:txBody>
      </p:sp>
      <p:sp>
        <p:nvSpPr>
          <p:cNvPr id="157" name="Rectangle 14"/>
          <p:cNvSpPr>
            <a:spLocks noChangeArrowheads="1"/>
          </p:cNvSpPr>
          <p:nvPr/>
        </p:nvSpPr>
        <p:spPr bwMode="auto">
          <a:xfrm>
            <a:off x="76200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16</a:t>
            </a:r>
          </a:p>
        </p:txBody>
      </p:sp>
      <p:sp>
        <p:nvSpPr>
          <p:cNvPr id="158" name="Rectangle 14"/>
          <p:cNvSpPr>
            <a:spLocks noChangeArrowheads="1"/>
          </p:cNvSpPr>
          <p:nvPr/>
        </p:nvSpPr>
        <p:spPr bwMode="auto">
          <a:xfrm>
            <a:off x="7924800" y="4678362"/>
            <a:ext cx="304800" cy="381000"/>
          </a:xfrm>
          <a:prstGeom prst="rect">
            <a:avLst/>
          </a:prstGeom>
          <a:solidFill>
            <a:srgbClr val="DDDDDD"/>
          </a:solidFill>
          <a:ln w="9525">
            <a:solidFill>
              <a:schemeClr val="tx1"/>
            </a:solidFill>
            <a:miter lim="800000"/>
            <a:headEnd/>
            <a:tailEnd/>
          </a:ln>
        </p:spPr>
        <p:txBody>
          <a:bodyPr wrap="none" anchor="ctr"/>
          <a:lstStyle/>
          <a:p>
            <a:pPr algn="ctr"/>
            <a:r>
              <a:rPr lang="en-US" sz="1200" b="1" dirty="0">
                <a:solidFill>
                  <a:schemeClr val="tx1"/>
                </a:solidFill>
              </a:rPr>
              <a:t>17</a:t>
            </a:r>
          </a:p>
        </p:txBody>
      </p:sp>
      <p:sp>
        <p:nvSpPr>
          <p:cNvPr id="160" name="Rectangle 14"/>
          <p:cNvSpPr>
            <a:spLocks noChangeArrowheads="1"/>
          </p:cNvSpPr>
          <p:nvPr/>
        </p:nvSpPr>
        <p:spPr bwMode="auto">
          <a:xfrm>
            <a:off x="73152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10</a:t>
            </a:r>
          </a:p>
        </p:txBody>
      </p:sp>
      <p:sp>
        <p:nvSpPr>
          <p:cNvPr id="161" name="Rectangle 14"/>
          <p:cNvSpPr>
            <a:spLocks noChangeArrowheads="1"/>
          </p:cNvSpPr>
          <p:nvPr/>
        </p:nvSpPr>
        <p:spPr bwMode="auto">
          <a:xfrm>
            <a:off x="76200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11</a:t>
            </a:r>
          </a:p>
        </p:txBody>
      </p:sp>
      <p:sp>
        <p:nvSpPr>
          <p:cNvPr id="162" name="Rectangle 14"/>
          <p:cNvSpPr>
            <a:spLocks noChangeArrowheads="1"/>
          </p:cNvSpPr>
          <p:nvPr/>
        </p:nvSpPr>
        <p:spPr bwMode="auto">
          <a:xfrm>
            <a:off x="7924800" y="4449762"/>
            <a:ext cx="304800" cy="228600"/>
          </a:xfrm>
          <a:prstGeom prst="rect">
            <a:avLst/>
          </a:prstGeom>
          <a:noFill/>
          <a:ln w="9525">
            <a:noFill/>
            <a:miter lim="800000"/>
            <a:headEnd/>
            <a:tailEnd/>
          </a:ln>
        </p:spPr>
        <p:txBody>
          <a:bodyPr wrap="none" anchor="ctr"/>
          <a:lstStyle/>
          <a:p>
            <a:pPr algn="ctr"/>
            <a:r>
              <a:rPr lang="en-US" sz="1200" b="1" dirty="0">
                <a:solidFill>
                  <a:srgbClr val="7030A0"/>
                </a:solidFill>
              </a:rPr>
              <a:t>12</a:t>
            </a:r>
          </a:p>
        </p:txBody>
      </p:sp>
      <p:cxnSp>
        <p:nvCxnSpPr>
          <p:cNvPr id="168" name="Straight Arrow Connector 167"/>
          <p:cNvCxnSpPr>
            <a:stCxn id="145" idx="2"/>
            <a:endCxn id="117" idx="2"/>
          </p:cNvCxnSpPr>
          <p:nvPr/>
        </p:nvCxnSpPr>
        <p:spPr bwMode="auto">
          <a:xfrm rot="5400000">
            <a:off x="5181600" y="4602162"/>
            <a:ext cx="1588" cy="914400"/>
          </a:xfrm>
          <a:prstGeom prst="curvedConnector3">
            <a:avLst>
              <a:gd name="adj1" fmla="val 14395466"/>
            </a:avLst>
          </a:prstGeom>
          <a:solidFill>
            <a:schemeClr val="accent1"/>
          </a:solidFill>
          <a:ln w="9525" cap="flat" cmpd="sng" algn="ctr">
            <a:solidFill>
              <a:schemeClr val="tx1"/>
            </a:solidFill>
            <a:prstDash val="solid"/>
            <a:miter lim="800000"/>
            <a:headEnd type="none" w="med" len="med"/>
            <a:tailEnd type="arrow"/>
          </a:ln>
          <a:effectLst/>
        </p:spPr>
      </p:cxnSp>
      <p:cxnSp>
        <p:nvCxnSpPr>
          <p:cNvPr id="170" name="Straight Arrow Connector 169"/>
          <p:cNvCxnSpPr>
            <a:stCxn id="145" idx="2"/>
            <a:endCxn id="155" idx="2"/>
          </p:cNvCxnSpPr>
          <p:nvPr/>
        </p:nvCxnSpPr>
        <p:spPr bwMode="auto">
          <a:xfrm rot="16200000" flipH="1">
            <a:off x="6400800" y="4297362"/>
            <a:ext cx="1588" cy="1524000"/>
          </a:xfrm>
          <a:prstGeom prst="curvedConnector3">
            <a:avLst>
              <a:gd name="adj1" fmla="val 14395466"/>
            </a:avLst>
          </a:prstGeom>
          <a:solidFill>
            <a:schemeClr val="accent1"/>
          </a:solidFill>
          <a:ln w="9525" cap="flat" cmpd="sng" algn="ctr">
            <a:solidFill>
              <a:schemeClr val="tx1"/>
            </a:solidFill>
            <a:prstDash val="solid"/>
            <a:miter lim="800000"/>
            <a:headEnd type="none" w="med" len="med"/>
            <a:tailEnd type="arrow"/>
          </a:ln>
          <a:effectLst/>
        </p:spPr>
      </p:cxnSp>
      <p:cxnSp>
        <p:nvCxnSpPr>
          <p:cNvPr id="172" name="Straight Arrow Connector 171"/>
          <p:cNvCxnSpPr>
            <a:stCxn id="145" idx="2"/>
            <a:endCxn id="156" idx="2"/>
          </p:cNvCxnSpPr>
          <p:nvPr/>
        </p:nvCxnSpPr>
        <p:spPr bwMode="auto">
          <a:xfrm rot="16200000" flipH="1">
            <a:off x="6553200" y="4144962"/>
            <a:ext cx="1588" cy="1828800"/>
          </a:xfrm>
          <a:prstGeom prst="curvedConnector3">
            <a:avLst>
              <a:gd name="adj1" fmla="val 14395466"/>
            </a:avLst>
          </a:prstGeom>
          <a:solidFill>
            <a:schemeClr val="accent1"/>
          </a:solidFill>
          <a:ln w="9525" cap="flat" cmpd="sng" algn="ctr">
            <a:solidFill>
              <a:schemeClr val="tx1"/>
            </a:solidFill>
            <a:prstDash val="solid"/>
            <a:miter lim="800000"/>
            <a:headEnd type="none" w="med" len="med"/>
            <a:tailEnd type="arrow"/>
          </a:ln>
          <a:effectLst/>
        </p:spPr>
      </p:cxnSp>
      <p:sp>
        <p:nvSpPr>
          <p:cNvPr id="76" name="TextBox 75"/>
          <p:cNvSpPr txBox="1"/>
          <p:nvPr/>
        </p:nvSpPr>
        <p:spPr>
          <a:xfrm>
            <a:off x="1794645" y="4294385"/>
            <a:ext cx="244381" cy="215444"/>
          </a:xfrm>
          <a:prstGeom prst="rect">
            <a:avLst/>
          </a:prstGeom>
          <a:noFill/>
        </p:spPr>
        <p:txBody>
          <a:bodyPr wrap="square" rtlCol="0">
            <a:spAutoFit/>
          </a:bodyPr>
          <a:lstStyle/>
          <a:p>
            <a:r>
              <a:rPr lang="en-US" sz="800" dirty="0"/>
              <a:t>0</a:t>
            </a:r>
          </a:p>
        </p:txBody>
      </p:sp>
      <p:sp>
        <p:nvSpPr>
          <p:cNvPr id="77" name="TextBox 76"/>
          <p:cNvSpPr txBox="1"/>
          <p:nvPr/>
        </p:nvSpPr>
        <p:spPr>
          <a:xfrm>
            <a:off x="1212267" y="4813081"/>
            <a:ext cx="244381" cy="215444"/>
          </a:xfrm>
          <a:prstGeom prst="rect">
            <a:avLst/>
          </a:prstGeom>
          <a:noFill/>
        </p:spPr>
        <p:txBody>
          <a:bodyPr wrap="square" rtlCol="0">
            <a:spAutoFit/>
          </a:bodyPr>
          <a:lstStyle/>
          <a:p>
            <a:r>
              <a:rPr lang="en-US" sz="800" b="1" dirty="0">
                <a:solidFill>
                  <a:srgbClr val="FF0000"/>
                </a:solidFill>
                <a:latin typeface="Arial"/>
              </a:rPr>
              <a:t>1</a:t>
            </a:r>
            <a:endParaRPr lang="en-US" sz="800" dirty="0"/>
          </a:p>
        </p:txBody>
      </p:sp>
      <p:sp>
        <p:nvSpPr>
          <p:cNvPr id="78" name="TextBox 77"/>
          <p:cNvSpPr txBox="1"/>
          <p:nvPr/>
        </p:nvSpPr>
        <p:spPr>
          <a:xfrm>
            <a:off x="2812186" y="4812140"/>
            <a:ext cx="244381" cy="215444"/>
          </a:xfrm>
          <a:prstGeom prst="rect">
            <a:avLst/>
          </a:prstGeom>
          <a:noFill/>
        </p:spPr>
        <p:txBody>
          <a:bodyPr wrap="square" rtlCol="0">
            <a:spAutoFit/>
          </a:bodyPr>
          <a:lstStyle/>
          <a:p>
            <a:r>
              <a:rPr lang="en-US" sz="800" dirty="0"/>
              <a:t>2</a:t>
            </a:r>
          </a:p>
        </p:txBody>
      </p:sp>
      <p:sp>
        <p:nvSpPr>
          <p:cNvPr id="79" name="TextBox 78"/>
          <p:cNvSpPr txBox="1"/>
          <p:nvPr/>
        </p:nvSpPr>
        <p:spPr>
          <a:xfrm>
            <a:off x="826364" y="5466068"/>
            <a:ext cx="328472" cy="215444"/>
          </a:xfrm>
          <a:prstGeom prst="rect">
            <a:avLst/>
          </a:prstGeom>
          <a:noFill/>
        </p:spPr>
        <p:txBody>
          <a:bodyPr wrap="square" rtlCol="0">
            <a:spAutoFit/>
          </a:bodyPr>
          <a:lstStyle/>
          <a:p>
            <a:r>
              <a:rPr lang="en-US" sz="800" b="1" dirty="0">
                <a:solidFill>
                  <a:srgbClr val="FF0000"/>
                </a:solidFill>
                <a:latin typeface="Arial"/>
              </a:rPr>
              <a:t>3</a:t>
            </a:r>
            <a:endParaRPr lang="en-US" sz="800" dirty="0"/>
          </a:p>
        </p:txBody>
      </p:sp>
      <p:sp>
        <p:nvSpPr>
          <p:cNvPr id="80" name="TextBox 79"/>
          <p:cNvSpPr txBox="1"/>
          <p:nvPr/>
        </p:nvSpPr>
        <p:spPr>
          <a:xfrm>
            <a:off x="1752599" y="5466068"/>
            <a:ext cx="328472" cy="215444"/>
          </a:xfrm>
          <a:prstGeom prst="rect">
            <a:avLst/>
          </a:prstGeom>
          <a:noFill/>
        </p:spPr>
        <p:txBody>
          <a:bodyPr wrap="square" rtlCol="0">
            <a:spAutoFit/>
          </a:bodyPr>
          <a:lstStyle/>
          <a:p>
            <a:r>
              <a:rPr lang="en-US" sz="800" b="1" dirty="0">
                <a:solidFill>
                  <a:srgbClr val="FF0000"/>
                </a:solidFill>
                <a:latin typeface="Arial"/>
              </a:rPr>
              <a:t>4</a:t>
            </a:r>
            <a:endParaRPr lang="en-US" sz="800" dirty="0"/>
          </a:p>
        </p:txBody>
      </p:sp>
      <p:sp>
        <p:nvSpPr>
          <p:cNvPr id="81" name="TextBox 80"/>
          <p:cNvSpPr txBox="1"/>
          <p:nvPr/>
        </p:nvSpPr>
        <p:spPr>
          <a:xfrm>
            <a:off x="2145436" y="5471247"/>
            <a:ext cx="328472" cy="215444"/>
          </a:xfrm>
          <a:prstGeom prst="rect">
            <a:avLst/>
          </a:prstGeom>
          <a:noFill/>
        </p:spPr>
        <p:txBody>
          <a:bodyPr wrap="square" rtlCol="0">
            <a:spAutoFit/>
          </a:bodyPr>
          <a:lstStyle/>
          <a:p>
            <a:r>
              <a:rPr lang="en-US" sz="800" b="1" dirty="0">
                <a:solidFill>
                  <a:srgbClr val="FF0000"/>
                </a:solidFill>
                <a:latin typeface="Arial"/>
              </a:rPr>
              <a:t>5</a:t>
            </a:r>
            <a:endParaRPr lang="en-US" sz="800" dirty="0"/>
          </a:p>
        </p:txBody>
      </p:sp>
      <p:sp>
        <p:nvSpPr>
          <p:cNvPr id="82" name="TextBox 81"/>
          <p:cNvSpPr txBox="1"/>
          <p:nvPr/>
        </p:nvSpPr>
        <p:spPr>
          <a:xfrm>
            <a:off x="3121889" y="5480772"/>
            <a:ext cx="328472" cy="215444"/>
          </a:xfrm>
          <a:prstGeom prst="rect">
            <a:avLst/>
          </a:prstGeom>
          <a:noFill/>
        </p:spPr>
        <p:txBody>
          <a:bodyPr wrap="square" rtlCol="0">
            <a:spAutoFit/>
          </a:bodyPr>
          <a:lstStyle/>
          <a:p>
            <a:r>
              <a:rPr lang="en-US" sz="800" dirty="0"/>
              <a:t>6</a:t>
            </a:r>
          </a:p>
        </p:txBody>
      </p:sp>
      <p:sp>
        <p:nvSpPr>
          <p:cNvPr id="83" name="TextBox 82"/>
          <p:cNvSpPr txBox="1"/>
          <p:nvPr/>
        </p:nvSpPr>
        <p:spPr>
          <a:xfrm>
            <a:off x="609600" y="6088824"/>
            <a:ext cx="328472" cy="215444"/>
          </a:xfrm>
          <a:prstGeom prst="rect">
            <a:avLst/>
          </a:prstGeom>
          <a:noFill/>
        </p:spPr>
        <p:txBody>
          <a:bodyPr wrap="square" rtlCol="0">
            <a:spAutoFit/>
          </a:bodyPr>
          <a:lstStyle/>
          <a:p>
            <a:r>
              <a:rPr lang="en-US" sz="800" b="1" dirty="0">
                <a:solidFill>
                  <a:srgbClr val="FF0000"/>
                </a:solidFill>
                <a:latin typeface="Arial"/>
              </a:rPr>
              <a:t>7</a:t>
            </a:r>
            <a:endParaRPr lang="en-US" sz="800" dirty="0"/>
          </a:p>
        </p:txBody>
      </p:sp>
      <p:sp>
        <p:nvSpPr>
          <p:cNvPr id="84" name="TextBox 83"/>
          <p:cNvSpPr txBox="1"/>
          <p:nvPr/>
        </p:nvSpPr>
        <p:spPr>
          <a:xfrm>
            <a:off x="1207364" y="6074763"/>
            <a:ext cx="328472" cy="215444"/>
          </a:xfrm>
          <a:prstGeom prst="rect">
            <a:avLst/>
          </a:prstGeom>
          <a:noFill/>
        </p:spPr>
        <p:txBody>
          <a:bodyPr wrap="square" rtlCol="0">
            <a:spAutoFit/>
          </a:bodyPr>
          <a:lstStyle/>
          <a:p>
            <a:r>
              <a:rPr lang="en-US" sz="800" dirty="0"/>
              <a:t>8</a:t>
            </a:r>
          </a:p>
        </p:txBody>
      </p:sp>
      <p:sp>
        <p:nvSpPr>
          <p:cNvPr id="86" name="TextBox 85"/>
          <p:cNvSpPr txBox="1"/>
          <p:nvPr/>
        </p:nvSpPr>
        <p:spPr>
          <a:xfrm>
            <a:off x="1850161" y="6065238"/>
            <a:ext cx="328472" cy="215444"/>
          </a:xfrm>
          <a:prstGeom prst="rect">
            <a:avLst/>
          </a:prstGeom>
          <a:noFill/>
        </p:spPr>
        <p:txBody>
          <a:bodyPr wrap="square" rtlCol="0">
            <a:spAutoFit/>
          </a:bodyPr>
          <a:lstStyle/>
          <a:p>
            <a:r>
              <a:rPr lang="en-US" sz="800" b="1" dirty="0">
                <a:solidFill>
                  <a:srgbClr val="FF0000"/>
                </a:solidFill>
                <a:latin typeface="Arial"/>
              </a:rPr>
              <a:t>10</a:t>
            </a:r>
            <a:endParaRPr lang="en-US" sz="800" dirty="0"/>
          </a:p>
        </p:txBody>
      </p:sp>
      <p:sp>
        <p:nvSpPr>
          <p:cNvPr id="87" name="TextBox 86"/>
          <p:cNvSpPr txBox="1"/>
          <p:nvPr/>
        </p:nvSpPr>
        <p:spPr>
          <a:xfrm>
            <a:off x="2013044" y="6070417"/>
            <a:ext cx="328472" cy="215444"/>
          </a:xfrm>
          <a:prstGeom prst="rect">
            <a:avLst/>
          </a:prstGeom>
          <a:noFill/>
        </p:spPr>
        <p:txBody>
          <a:bodyPr wrap="square" rtlCol="0">
            <a:spAutoFit/>
          </a:bodyPr>
          <a:lstStyle/>
          <a:p>
            <a:r>
              <a:rPr lang="en-US" sz="800" b="1" dirty="0">
                <a:solidFill>
                  <a:srgbClr val="FF0000"/>
                </a:solidFill>
                <a:latin typeface="Arial"/>
              </a:rPr>
              <a:t>11</a:t>
            </a:r>
            <a:endParaRPr lang="en-US" sz="800" dirty="0"/>
          </a:p>
        </p:txBody>
      </p:sp>
      <p:sp>
        <p:nvSpPr>
          <p:cNvPr id="88" name="TextBox 87"/>
          <p:cNvSpPr txBox="1"/>
          <p:nvPr/>
        </p:nvSpPr>
        <p:spPr>
          <a:xfrm>
            <a:off x="2578964" y="6074763"/>
            <a:ext cx="328472" cy="215444"/>
          </a:xfrm>
          <a:prstGeom prst="rect">
            <a:avLst/>
          </a:prstGeom>
          <a:noFill/>
        </p:spPr>
        <p:txBody>
          <a:bodyPr wrap="square" rtlCol="0">
            <a:spAutoFit/>
          </a:bodyPr>
          <a:lstStyle/>
          <a:p>
            <a:r>
              <a:rPr lang="en-US" sz="800" b="1" dirty="0">
                <a:solidFill>
                  <a:srgbClr val="FF0000"/>
                </a:solidFill>
                <a:latin typeface="Arial"/>
              </a:rPr>
              <a:t>12</a:t>
            </a:r>
            <a:endParaRPr lang="en-US" sz="800" dirty="0"/>
          </a:p>
        </p:txBody>
      </p:sp>
      <p:sp>
        <p:nvSpPr>
          <p:cNvPr id="90" name="TextBox 89"/>
          <p:cNvSpPr txBox="1"/>
          <p:nvPr/>
        </p:nvSpPr>
        <p:spPr>
          <a:xfrm>
            <a:off x="1348040" y="6049962"/>
            <a:ext cx="328472" cy="215444"/>
          </a:xfrm>
          <a:prstGeom prst="rect">
            <a:avLst/>
          </a:prstGeom>
          <a:noFill/>
        </p:spPr>
        <p:txBody>
          <a:bodyPr wrap="square" rtlCol="0">
            <a:spAutoFit/>
          </a:bodyPr>
          <a:lstStyle/>
          <a:p>
            <a:r>
              <a:rPr lang="en-US" sz="800" dirty="0"/>
              <a:t>9</a:t>
            </a:r>
          </a:p>
        </p:txBody>
      </p:sp>
    </p:spTree>
    <p:extLst>
      <p:ext uri="{BB962C8B-B14F-4D97-AF65-F5344CB8AC3E}">
        <p14:creationId xmlns:p14="http://schemas.microsoft.com/office/powerpoint/2010/main" val="132020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162800" cy="914400"/>
          </a:xfrm>
        </p:spPr>
        <p:txBody>
          <a:bodyPr/>
          <a:lstStyle/>
          <a:p>
            <a:r>
              <a:rPr lang="en-US" dirty="0"/>
              <a:t>Push Heap / </a:t>
            </a:r>
            <a:r>
              <a:rPr lang="en-US" dirty="0" err="1"/>
              <a:t>TrickleUp</a:t>
            </a:r>
            <a:endParaRPr lang="en-US" dirty="0"/>
          </a:p>
        </p:txBody>
      </p:sp>
      <p:sp>
        <p:nvSpPr>
          <p:cNvPr id="3" name="Content Placeholder 2"/>
          <p:cNvSpPr>
            <a:spLocks noGrp="1"/>
          </p:cNvSpPr>
          <p:nvPr>
            <p:ph idx="1"/>
          </p:nvPr>
        </p:nvSpPr>
        <p:spPr>
          <a:xfrm>
            <a:off x="203013" y="1143000"/>
            <a:ext cx="4533900" cy="1828800"/>
          </a:xfrm>
        </p:spPr>
        <p:txBody>
          <a:bodyPr/>
          <a:lstStyle/>
          <a:p>
            <a:r>
              <a:rPr lang="en-US" sz="2400" dirty="0"/>
              <a:t>Add item to first free location at bottom of tree</a:t>
            </a:r>
          </a:p>
          <a:p>
            <a:r>
              <a:rPr lang="en-US" sz="2400" dirty="0"/>
              <a:t>Recursively promote it up while it is less than its parent</a:t>
            </a:r>
          </a:p>
          <a:p>
            <a:pPr lvl="1"/>
            <a:r>
              <a:rPr lang="en-US" sz="2000" dirty="0"/>
              <a:t>Remember valid heap all parents </a:t>
            </a:r>
            <a:br>
              <a:rPr lang="en-US" sz="2000" dirty="0"/>
            </a:br>
            <a:r>
              <a:rPr lang="en-US" sz="2000" dirty="0"/>
              <a:t>&lt; children…so we need to promote it up until that property is satisfied</a:t>
            </a:r>
          </a:p>
          <a:p>
            <a:endParaRPr lang="en-US" sz="1400" dirty="0"/>
          </a:p>
          <a:p>
            <a:pPr>
              <a:buNone/>
            </a:pPr>
            <a:endParaRPr lang="en-US" sz="2000" dirty="0"/>
          </a:p>
          <a:p>
            <a:pPr>
              <a:buNone/>
            </a:pPr>
            <a:endParaRPr lang="en-US" sz="2000" dirty="0"/>
          </a:p>
          <a:p>
            <a:endParaRPr lang="en-US" sz="2000" dirty="0"/>
          </a:p>
        </p:txBody>
      </p:sp>
      <p:sp>
        <p:nvSpPr>
          <p:cNvPr id="5" name="Oval 4"/>
          <p:cNvSpPr/>
          <p:nvPr/>
        </p:nvSpPr>
        <p:spPr bwMode="auto">
          <a:xfrm>
            <a:off x="2209800" y="4309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 name="Oval 5"/>
          <p:cNvSpPr/>
          <p:nvPr/>
        </p:nvSpPr>
        <p:spPr bwMode="auto">
          <a:xfrm>
            <a:off x="2819400" y="48430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8" name="Oval 7"/>
          <p:cNvSpPr/>
          <p:nvPr/>
        </p:nvSpPr>
        <p:spPr bwMode="auto">
          <a:xfrm>
            <a:off x="1828800" y="55288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9" name="Oval 8"/>
          <p:cNvSpPr/>
          <p:nvPr/>
        </p:nvSpPr>
        <p:spPr bwMode="auto">
          <a:xfrm>
            <a:off x="2514600" y="55288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1" name="Oval 10"/>
          <p:cNvSpPr/>
          <p:nvPr/>
        </p:nvSpPr>
        <p:spPr bwMode="auto">
          <a:xfrm>
            <a:off x="3200400" y="55288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Oval 13"/>
          <p:cNvSpPr/>
          <p:nvPr/>
        </p:nvSpPr>
        <p:spPr bwMode="auto">
          <a:xfrm>
            <a:off x="2667000" y="61384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Oval 14"/>
          <p:cNvSpPr/>
          <p:nvPr/>
        </p:nvSpPr>
        <p:spPr bwMode="auto">
          <a:xfrm>
            <a:off x="2362200" y="61384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6" name="Oval 15"/>
          <p:cNvSpPr/>
          <p:nvPr/>
        </p:nvSpPr>
        <p:spPr bwMode="auto">
          <a:xfrm>
            <a:off x="1981200" y="61384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7" name="Oval 16"/>
          <p:cNvSpPr/>
          <p:nvPr/>
        </p:nvSpPr>
        <p:spPr bwMode="auto">
          <a:xfrm>
            <a:off x="1676400" y="61384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8" name="Oval 17"/>
          <p:cNvSpPr/>
          <p:nvPr/>
        </p:nvSpPr>
        <p:spPr bwMode="auto">
          <a:xfrm>
            <a:off x="1600200" y="48430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9" name="Oval 18"/>
          <p:cNvSpPr/>
          <p:nvPr/>
        </p:nvSpPr>
        <p:spPr bwMode="auto">
          <a:xfrm>
            <a:off x="1143000" y="55288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0" name="Oval 19"/>
          <p:cNvSpPr/>
          <p:nvPr/>
        </p:nvSpPr>
        <p:spPr bwMode="auto">
          <a:xfrm>
            <a:off x="1295400" y="61384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21" name="Oval 20"/>
          <p:cNvSpPr/>
          <p:nvPr/>
        </p:nvSpPr>
        <p:spPr bwMode="auto">
          <a:xfrm>
            <a:off x="990600" y="61384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23" name="Straight Arrow Connector 22"/>
          <p:cNvCxnSpPr>
            <a:stCxn id="5" idx="5"/>
            <a:endCxn id="6" idx="1"/>
          </p:cNvCxnSpPr>
          <p:nvPr/>
        </p:nvCxnSpPr>
        <p:spPr bwMode="auto">
          <a:xfrm rot="16200000" flipH="1">
            <a:off x="2508063" y="4531709"/>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24" name="Straight Arrow Connector 23"/>
          <p:cNvCxnSpPr>
            <a:stCxn id="5" idx="3"/>
            <a:endCxn id="18" idx="7"/>
          </p:cNvCxnSpPr>
          <p:nvPr/>
        </p:nvCxnSpPr>
        <p:spPr bwMode="auto">
          <a:xfrm rot="5400000">
            <a:off x="1898463" y="4531709"/>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0" name="Straight Arrow Connector 29"/>
          <p:cNvCxnSpPr>
            <a:endCxn id="11" idx="1"/>
          </p:cNvCxnSpPr>
          <p:nvPr/>
        </p:nvCxnSpPr>
        <p:spPr bwMode="auto">
          <a:xfrm rot="16200000" flipH="1">
            <a:off x="2933700" y="5262145"/>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3" name="Straight Arrow Connector 32"/>
          <p:cNvCxnSpPr>
            <a:stCxn id="6" idx="3"/>
            <a:endCxn id="9" idx="0"/>
          </p:cNvCxnSpPr>
          <p:nvPr/>
        </p:nvCxnSpPr>
        <p:spPr bwMode="auto">
          <a:xfrm rot="5400000">
            <a:off x="2552701" y="521750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38" name="Straight Arrow Connector 37"/>
          <p:cNvCxnSpPr>
            <a:stCxn id="18" idx="5"/>
            <a:endCxn id="8" idx="0"/>
          </p:cNvCxnSpPr>
          <p:nvPr/>
        </p:nvCxnSpPr>
        <p:spPr bwMode="auto">
          <a:xfrm rot="16200000" flipH="1">
            <a:off x="1707963" y="5255608"/>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2" name="Straight Arrow Connector 41"/>
          <p:cNvCxnSpPr>
            <a:stCxn id="18" idx="3"/>
            <a:endCxn id="19" idx="7"/>
          </p:cNvCxnSpPr>
          <p:nvPr/>
        </p:nvCxnSpPr>
        <p:spPr bwMode="auto">
          <a:xfrm rot="5400000">
            <a:off x="1288863" y="5217509"/>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4" name="Straight Arrow Connector 43"/>
          <p:cNvCxnSpPr>
            <a:stCxn id="19" idx="3"/>
            <a:endCxn id="21" idx="0"/>
          </p:cNvCxnSpPr>
          <p:nvPr/>
        </p:nvCxnSpPr>
        <p:spPr bwMode="auto">
          <a:xfrm rot="5400000">
            <a:off x="990601" y="594140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6" name="Straight Arrow Connector 45"/>
          <p:cNvCxnSpPr>
            <a:stCxn id="19" idx="5"/>
            <a:endCxn id="20" idx="0"/>
          </p:cNvCxnSpPr>
          <p:nvPr/>
        </p:nvCxnSpPr>
        <p:spPr bwMode="auto">
          <a:xfrm rot="16200000" flipH="1">
            <a:off x="1250763" y="594140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48" name="Straight Arrow Connector 47"/>
          <p:cNvCxnSpPr>
            <a:stCxn id="8" idx="3"/>
            <a:endCxn id="17" idx="0"/>
          </p:cNvCxnSpPr>
          <p:nvPr/>
        </p:nvCxnSpPr>
        <p:spPr bwMode="auto">
          <a:xfrm rot="5400000">
            <a:off x="1676401" y="594140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0" name="Straight Arrow Connector 49"/>
          <p:cNvCxnSpPr>
            <a:stCxn id="8" idx="5"/>
            <a:endCxn id="16" idx="0"/>
          </p:cNvCxnSpPr>
          <p:nvPr/>
        </p:nvCxnSpPr>
        <p:spPr bwMode="auto">
          <a:xfrm rot="16200000" flipH="1">
            <a:off x="1936563" y="594140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2" name="Straight Arrow Connector 51"/>
          <p:cNvCxnSpPr>
            <a:stCxn id="9" idx="3"/>
            <a:endCxn id="15" idx="0"/>
          </p:cNvCxnSpPr>
          <p:nvPr/>
        </p:nvCxnSpPr>
        <p:spPr bwMode="auto">
          <a:xfrm rot="5400000">
            <a:off x="2362201" y="594140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54" name="Straight Arrow Connector 53"/>
          <p:cNvCxnSpPr>
            <a:stCxn id="9" idx="5"/>
            <a:endCxn id="14" idx="0"/>
          </p:cNvCxnSpPr>
          <p:nvPr/>
        </p:nvCxnSpPr>
        <p:spPr bwMode="auto">
          <a:xfrm rot="16200000" flipH="1">
            <a:off x="2622363" y="594140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39" name="TextBox 38"/>
          <p:cNvSpPr txBox="1"/>
          <p:nvPr/>
        </p:nvSpPr>
        <p:spPr>
          <a:xfrm>
            <a:off x="2133600" y="4309646"/>
            <a:ext cx="457200" cy="307777"/>
          </a:xfrm>
          <a:prstGeom prst="rect">
            <a:avLst/>
          </a:prstGeom>
          <a:noFill/>
        </p:spPr>
        <p:txBody>
          <a:bodyPr wrap="square" rtlCol="0">
            <a:spAutoFit/>
          </a:bodyPr>
          <a:lstStyle/>
          <a:p>
            <a:r>
              <a:rPr lang="en-US" sz="1400" dirty="0"/>
              <a:t>  7</a:t>
            </a:r>
          </a:p>
        </p:txBody>
      </p:sp>
      <p:sp>
        <p:nvSpPr>
          <p:cNvPr id="40" name="TextBox 39"/>
          <p:cNvSpPr txBox="1"/>
          <p:nvPr/>
        </p:nvSpPr>
        <p:spPr>
          <a:xfrm>
            <a:off x="2743200" y="4843046"/>
            <a:ext cx="457200" cy="307777"/>
          </a:xfrm>
          <a:prstGeom prst="rect">
            <a:avLst/>
          </a:prstGeom>
          <a:noFill/>
        </p:spPr>
        <p:txBody>
          <a:bodyPr wrap="square" rtlCol="0">
            <a:spAutoFit/>
          </a:bodyPr>
          <a:lstStyle/>
          <a:p>
            <a:r>
              <a:rPr lang="en-US" sz="1400" dirty="0"/>
              <a:t>  9</a:t>
            </a:r>
          </a:p>
        </p:txBody>
      </p:sp>
      <p:sp>
        <p:nvSpPr>
          <p:cNvPr id="41" name="TextBox 40"/>
          <p:cNvSpPr txBox="1"/>
          <p:nvPr/>
        </p:nvSpPr>
        <p:spPr>
          <a:xfrm>
            <a:off x="1524000" y="4843046"/>
            <a:ext cx="457200" cy="307777"/>
          </a:xfrm>
          <a:prstGeom prst="rect">
            <a:avLst/>
          </a:prstGeom>
          <a:noFill/>
        </p:spPr>
        <p:txBody>
          <a:bodyPr wrap="square" rtlCol="0">
            <a:spAutoFit/>
          </a:bodyPr>
          <a:lstStyle/>
          <a:p>
            <a:r>
              <a:rPr lang="en-US" sz="1400" dirty="0"/>
              <a:t> 18</a:t>
            </a:r>
          </a:p>
        </p:txBody>
      </p:sp>
      <p:sp>
        <p:nvSpPr>
          <p:cNvPr id="43" name="TextBox 42"/>
          <p:cNvSpPr txBox="1"/>
          <p:nvPr/>
        </p:nvSpPr>
        <p:spPr>
          <a:xfrm>
            <a:off x="1066800" y="5528846"/>
            <a:ext cx="457200" cy="307777"/>
          </a:xfrm>
          <a:prstGeom prst="rect">
            <a:avLst/>
          </a:prstGeom>
          <a:noFill/>
        </p:spPr>
        <p:txBody>
          <a:bodyPr wrap="square" rtlCol="0">
            <a:spAutoFit/>
          </a:bodyPr>
          <a:lstStyle/>
          <a:p>
            <a:r>
              <a:rPr lang="en-US" sz="1400" dirty="0"/>
              <a:t>19</a:t>
            </a:r>
          </a:p>
        </p:txBody>
      </p:sp>
      <p:sp>
        <p:nvSpPr>
          <p:cNvPr id="45" name="TextBox 44"/>
          <p:cNvSpPr txBox="1"/>
          <p:nvPr/>
        </p:nvSpPr>
        <p:spPr>
          <a:xfrm>
            <a:off x="1752600" y="5528846"/>
            <a:ext cx="457200" cy="307777"/>
          </a:xfrm>
          <a:prstGeom prst="rect">
            <a:avLst/>
          </a:prstGeom>
          <a:noFill/>
        </p:spPr>
        <p:txBody>
          <a:bodyPr wrap="square" rtlCol="0">
            <a:spAutoFit/>
          </a:bodyPr>
          <a:lstStyle/>
          <a:p>
            <a:r>
              <a:rPr lang="en-US" sz="1400" dirty="0"/>
              <a:t> 35</a:t>
            </a:r>
          </a:p>
        </p:txBody>
      </p:sp>
      <p:sp>
        <p:nvSpPr>
          <p:cNvPr id="47" name="TextBox 46"/>
          <p:cNvSpPr txBox="1"/>
          <p:nvPr/>
        </p:nvSpPr>
        <p:spPr>
          <a:xfrm>
            <a:off x="2438400" y="5528846"/>
            <a:ext cx="457200" cy="307777"/>
          </a:xfrm>
          <a:prstGeom prst="rect">
            <a:avLst/>
          </a:prstGeom>
          <a:noFill/>
        </p:spPr>
        <p:txBody>
          <a:bodyPr wrap="square" rtlCol="0">
            <a:spAutoFit/>
          </a:bodyPr>
          <a:lstStyle/>
          <a:p>
            <a:r>
              <a:rPr lang="en-US" sz="1400" dirty="0"/>
              <a:t> 14</a:t>
            </a:r>
          </a:p>
        </p:txBody>
      </p:sp>
      <p:sp>
        <p:nvSpPr>
          <p:cNvPr id="49" name="TextBox 48"/>
          <p:cNvSpPr txBox="1"/>
          <p:nvPr/>
        </p:nvSpPr>
        <p:spPr>
          <a:xfrm>
            <a:off x="3124200" y="5528846"/>
            <a:ext cx="457200" cy="307777"/>
          </a:xfrm>
          <a:prstGeom prst="rect">
            <a:avLst/>
          </a:prstGeom>
          <a:noFill/>
        </p:spPr>
        <p:txBody>
          <a:bodyPr wrap="square" rtlCol="0">
            <a:spAutoFit/>
          </a:bodyPr>
          <a:lstStyle/>
          <a:p>
            <a:r>
              <a:rPr lang="en-US" sz="1400" dirty="0"/>
              <a:t>10</a:t>
            </a:r>
          </a:p>
        </p:txBody>
      </p:sp>
      <p:sp>
        <p:nvSpPr>
          <p:cNvPr id="51" name="TextBox 50"/>
          <p:cNvSpPr txBox="1"/>
          <p:nvPr/>
        </p:nvSpPr>
        <p:spPr>
          <a:xfrm>
            <a:off x="914400" y="6138446"/>
            <a:ext cx="457200" cy="307777"/>
          </a:xfrm>
          <a:prstGeom prst="rect">
            <a:avLst/>
          </a:prstGeom>
          <a:noFill/>
        </p:spPr>
        <p:txBody>
          <a:bodyPr wrap="square" rtlCol="0">
            <a:spAutoFit/>
          </a:bodyPr>
          <a:lstStyle/>
          <a:p>
            <a:r>
              <a:rPr lang="en-US" sz="1400" dirty="0"/>
              <a:t> 28</a:t>
            </a:r>
          </a:p>
        </p:txBody>
      </p:sp>
      <p:sp>
        <p:nvSpPr>
          <p:cNvPr id="53" name="TextBox 52"/>
          <p:cNvSpPr txBox="1"/>
          <p:nvPr/>
        </p:nvSpPr>
        <p:spPr>
          <a:xfrm>
            <a:off x="1219200" y="6138446"/>
            <a:ext cx="457200" cy="307777"/>
          </a:xfrm>
          <a:prstGeom prst="rect">
            <a:avLst/>
          </a:prstGeom>
          <a:noFill/>
        </p:spPr>
        <p:txBody>
          <a:bodyPr wrap="square" rtlCol="0">
            <a:spAutoFit/>
          </a:bodyPr>
          <a:lstStyle/>
          <a:p>
            <a:r>
              <a:rPr lang="en-US" sz="1400" dirty="0"/>
              <a:t> 39</a:t>
            </a:r>
          </a:p>
        </p:txBody>
      </p:sp>
      <p:sp>
        <p:nvSpPr>
          <p:cNvPr id="55" name="TextBox 54"/>
          <p:cNvSpPr txBox="1"/>
          <p:nvPr/>
        </p:nvSpPr>
        <p:spPr>
          <a:xfrm>
            <a:off x="1600200" y="6138446"/>
            <a:ext cx="457200" cy="307777"/>
          </a:xfrm>
          <a:prstGeom prst="rect">
            <a:avLst/>
          </a:prstGeom>
          <a:noFill/>
        </p:spPr>
        <p:txBody>
          <a:bodyPr wrap="square" rtlCol="0">
            <a:spAutoFit/>
          </a:bodyPr>
          <a:lstStyle/>
          <a:p>
            <a:r>
              <a:rPr lang="en-US" sz="1400" dirty="0"/>
              <a:t> 36</a:t>
            </a:r>
          </a:p>
        </p:txBody>
      </p:sp>
      <p:sp>
        <p:nvSpPr>
          <p:cNvPr id="57" name="TextBox 56"/>
          <p:cNvSpPr txBox="1"/>
          <p:nvPr/>
        </p:nvSpPr>
        <p:spPr>
          <a:xfrm>
            <a:off x="1905000" y="6138446"/>
            <a:ext cx="457200" cy="307777"/>
          </a:xfrm>
          <a:prstGeom prst="rect">
            <a:avLst/>
          </a:prstGeom>
          <a:noFill/>
        </p:spPr>
        <p:txBody>
          <a:bodyPr wrap="square" rtlCol="0">
            <a:spAutoFit/>
          </a:bodyPr>
          <a:lstStyle/>
          <a:p>
            <a:r>
              <a:rPr lang="en-US" sz="1400" dirty="0"/>
              <a:t> 43</a:t>
            </a:r>
          </a:p>
        </p:txBody>
      </p:sp>
      <p:sp>
        <p:nvSpPr>
          <p:cNvPr id="65" name="TextBox 64"/>
          <p:cNvSpPr txBox="1"/>
          <p:nvPr/>
        </p:nvSpPr>
        <p:spPr>
          <a:xfrm>
            <a:off x="2286000" y="6138446"/>
            <a:ext cx="457200" cy="307777"/>
          </a:xfrm>
          <a:prstGeom prst="rect">
            <a:avLst/>
          </a:prstGeom>
          <a:noFill/>
        </p:spPr>
        <p:txBody>
          <a:bodyPr wrap="square" rtlCol="0">
            <a:spAutoFit/>
          </a:bodyPr>
          <a:lstStyle/>
          <a:p>
            <a:r>
              <a:rPr lang="en-US" sz="1400" dirty="0"/>
              <a:t> 16</a:t>
            </a:r>
          </a:p>
        </p:txBody>
      </p:sp>
      <p:sp>
        <p:nvSpPr>
          <p:cNvPr id="66" name="TextBox 65"/>
          <p:cNvSpPr txBox="1"/>
          <p:nvPr/>
        </p:nvSpPr>
        <p:spPr>
          <a:xfrm>
            <a:off x="2590800" y="6138446"/>
            <a:ext cx="457200" cy="307777"/>
          </a:xfrm>
          <a:prstGeom prst="rect">
            <a:avLst/>
          </a:prstGeom>
          <a:noFill/>
        </p:spPr>
        <p:txBody>
          <a:bodyPr wrap="square" rtlCol="0">
            <a:spAutoFit/>
          </a:bodyPr>
          <a:lstStyle/>
          <a:p>
            <a:r>
              <a:rPr lang="en-US" sz="1400" dirty="0"/>
              <a:t> 25</a:t>
            </a:r>
          </a:p>
        </p:txBody>
      </p:sp>
      <p:sp>
        <p:nvSpPr>
          <p:cNvPr id="56" name="Oval 55"/>
          <p:cNvSpPr/>
          <p:nvPr/>
        </p:nvSpPr>
        <p:spPr bwMode="auto">
          <a:xfrm>
            <a:off x="6096000" y="43858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8" name="Oval 57"/>
          <p:cNvSpPr/>
          <p:nvPr/>
        </p:nvSpPr>
        <p:spPr bwMode="auto">
          <a:xfrm>
            <a:off x="6705600" y="4919246"/>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9" name="Oval 58"/>
          <p:cNvSpPr/>
          <p:nvPr/>
        </p:nvSpPr>
        <p:spPr bwMode="auto">
          <a:xfrm>
            <a:off x="5715000" y="56050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0" name="Oval 59"/>
          <p:cNvSpPr/>
          <p:nvPr/>
        </p:nvSpPr>
        <p:spPr bwMode="auto">
          <a:xfrm>
            <a:off x="6400800" y="56050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2" name="Oval 61"/>
          <p:cNvSpPr/>
          <p:nvPr/>
        </p:nvSpPr>
        <p:spPr bwMode="auto">
          <a:xfrm>
            <a:off x="7086600" y="5605046"/>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3" name="Oval 62"/>
          <p:cNvSpPr/>
          <p:nvPr/>
        </p:nvSpPr>
        <p:spPr bwMode="auto">
          <a:xfrm>
            <a:off x="6553200" y="6214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4" name="Oval 63"/>
          <p:cNvSpPr/>
          <p:nvPr/>
        </p:nvSpPr>
        <p:spPr bwMode="auto">
          <a:xfrm>
            <a:off x="6248400" y="6214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7" name="Oval 66"/>
          <p:cNvSpPr/>
          <p:nvPr/>
        </p:nvSpPr>
        <p:spPr bwMode="auto">
          <a:xfrm>
            <a:off x="5867400" y="6214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8" name="Oval 67"/>
          <p:cNvSpPr/>
          <p:nvPr/>
        </p:nvSpPr>
        <p:spPr bwMode="auto">
          <a:xfrm>
            <a:off x="5562600" y="6214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69" name="Oval 68"/>
          <p:cNvSpPr/>
          <p:nvPr/>
        </p:nvSpPr>
        <p:spPr bwMode="auto">
          <a:xfrm>
            <a:off x="5486400" y="49192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0" name="Oval 69"/>
          <p:cNvSpPr/>
          <p:nvPr/>
        </p:nvSpPr>
        <p:spPr bwMode="auto">
          <a:xfrm>
            <a:off x="5029200" y="56050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1" name="Oval 70"/>
          <p:cNvSpPr/>
          <p:nvPr/>
        </p:nvSpPr>
        <p:spPr bwMode="auto">
          <a:xfrm>
            <a:off x="5181600" y="6214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2" name="Oval 71"/>
          <p:cNvSpPr/>
          <p:nvPr/>
        </p:nvSpPr>
        <p:spPr bwMode="auto">
          <a:xfrm>
            <a:off x="4876800" y="6214646"/>
            <a:ext cx="304800" cy="304800"/>
          </a:xfrm>
          <a:prstGeom prst="ellipse">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73" name="Straight Arrow Connector 72"/>
          <p:cNvCxnSpPr>
            <a:stCxn id="56" idx="5"/>
            <a:endCxn id="58" idx="1"/>
          </p:cNvCxnSpPr>
          <p:nvPr/>
        </p:nvCxnSpPr>
        <p:spPr bwMode="auto">
          <a:xfrm rot="16200000" flipH="1">
            <a:off x="6394263" y="4607909"/>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4" name="Straight Arrow Connector 73"/>
          <p:cNvCxnSpPr>
            <a:stCxn id="56" idx="3"/>
            <a:endCxn id="69" idx="7"/>
          </p:cNvCxnSpPr>
          <p:nvPr/>
        </p:nvCxnSpPr>
        <p:spPr bwMode="auto">
          <a:xfrm rot="5400000">
            <a:off x="5784663" y="4607909"/>
            <a:ext cx="317874" cy="3940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5" name="Straight Arrow Connector 74"/>
          <p:cNvCxnSpPr>
            <a:endCxn id="62" idx="1"/>
          </p:cNvCxnSpPr>
          <p:nvPr/>
        </p:nvCxnSpPr>
        <p:spPr bwMode="auto">
          <a:xfrm rot="16200000" flipH="1">
            <a:off x="6819900" y="5338345"/>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6" name="Straight Arrow Connector 75"/>
          <p:cNvCxnSpPr>
            <a:stCxn id="58" idx="3"/>
            <a:endCxn id="60" idx="0"/>
          </p:cNvCxnSpPr>
          <p:nvPr/>
        </p:nvCxnSpPr>
        <p:spPr bwMode="auto">
          <a:xfrm rot="5400000">
            <a:off x="6438901" y="5293709"/>
            <a:ext cx="425637" cy="1970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7" name="Straight Arrow Connector 76"/>
          <p:cNvCxnSpPr>
            <a:stCxn id="69" idx="5"/>
            <a:endCxn id="59" idx="0"/>
          </p:cNvCxnSpPr>
          <p:nvPr/>
        </p:nvCxnSpPr>
        <p:spPr bwMode="auto">
          <a:xfrm rot="16200000" flipH="1">
            <a:off x="5594163" y="5331808"/>
            <a:ext cx="425637" cy="1208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8" name="Straight Arrow Connector 77"/>
          <p:cNvCxnSpPr>
            <a:stCxn id="69" idx="3"/>
            <a:endCxn id="70" idx="7"/>
          </p:cNvCxnSpPr>
          <p:nvPr/>
        </p:nvCxnSpPr>
        <p:spPr bwMode="auto">
          <a:xfrm rot="5400000">
            <a:off x="5175063" y="5293709"/>
            <a:ext cx="470274" cy="241674"/>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79" name="Straight Arrow Connector 78"/>
          <p:cNvCxnSpPr>
            <a:stCxn id="70" idx="3"/>
            <a:endCxn id="72" idx="0"/>
          </p:cNvCxnSpPr>
          <p:nvPr/>
        </p:nvCxnSpPr>
        <p:spPr bwMode="auto">
          <a:xfrm rot="5400000">
            <a:off x="4876801" y="601760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0" name="Straight Arrow Connector 79"/>
          <p:cNvCxnSpPr>
            <a:stCxn id="70" idx="5"/>
            <a:endCxn id="71" idx="0"/>
          </p:cNvCxnSpPr>
          <p:nvPr/>
        </p:nvCxnSpPr>
        <p:spPr bwMode="auto">
          <a:xfrm rot="16200000" flipH="1">
            <a:off x="5136963" y="601760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1" name="Straight Arrow Connector 80"/>
          <p:cNvCxnSpPr>
            <a:stCxn id="59" idx="3"/>
            <a:endCxn id="68" idx="0"/>
          </p:cNvCxnSpPr>
          <p:nvPr/>
        </p:nvCxnSpPr>
        <p:spPr bwMode="auto">
          <a:xfrm rot="5400000">
            <a:off x="5562601" y="601760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2" name="Straight Arrow Connector 81"/>
          <p:cNvCxnSpPr>
            <a:stCxn id="59" idx="5"/>
            <a:endCxn id="67" idx="0"/>
          </p:cNvCxnSpPr>
          <p:nvPr/>
        </p:nvCxnSpPr>
        <p:spPr bwMode="auto">
          <a:xfrm rot="16200000" flipH="1">
            <a:off x="5822763" y="601760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3" name="Straight Arrow Connector 82"/>
          <p:cNvCxnSpPr>
            <a:stCxn id="60" idx="3"/>
            <a:endCxn id="64" idx="0"/>
          </p:cNvCxnSpPr>
          <p:nvPr/>
        </p:nvCxnSpPr>
        <p:spPr bwMode="auto">
          <a:xfrm rot="5400000">
            <a:off x="6248401" y="6017609"/>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cxnSp>
        <p:nvCxnSpPr>
          <p:cNvPr id="84" name="Straight Arrow Connector 83"/>
          <p:cNvCxnSpPr>
            <a:stCxn id="60" idx="5"/>
            <a:endCxn id="63" idx="0"/>
          </p:cNvCxnSpPr>
          <p:nvPr/>
        </p:nvCxnSpPr>
        <p:spPr bwMode="auto">
          <a:xfrm rot="16200000" flipH="1">
            <a:off x="6508563" y="6017608"/>
            <a:ext cx="349437" cy="44637"/>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85" name="TextBox 84"/>
          <p:cNvSpPr txBox="1"/>
          <p:nvPr/>
        </p:nvSpPr>
        <p:spPr>
          <a:xfrm>
            <a:off x="6019800" y="4385846"/>
            <a:ext cx="457200" cy="307777"/>
          </a:xfrm>
          <a:prstGeom prst="rect">
            <a:avLst/>
          </a:prstGeom>
          <a:noFill/>
        </p:spPr>
        <p:txBody>
          <a:bodyPr wrap="square" rtlCol="0">
            <a:spAutoFit/>
          </a:bodyPr>
          <a:lstStyle/>
          <a:p>
            <a:r>
              <a:rPr lang="en-US" sz="1400" dirty="0"/>
              <a:t>  7</a:t>
            </a:r>
          </a:p>
        </p:txBody>
      </p:sp>
      <p:sp>
        <p:nvSpPr>
          <p:cNvPr id="86" name="TextBox 85"/>
          <p:cNvSpPr txBox="1"/>
          <p:nvPr/>
        </p:nvSpPr>
        <p:spPr>
          <a:xfrm>
            <a:off x="6629400" y="4919246"/>
            <a:ext cx="457200" cy="307777"/>
          </a:xfrm>
          <a:prstGeom prst="rect">
            <a:avLst/>
          </a:prstGeom>
          <a:noFill/>
        </p:spPr>
        <p:txBody>
          <a:bodyPr wrap="square" rtlCol="0">
            <a:spAutoFit/>
          </a:bodyPr>
          <a:lstStyle/>
          <a:p>
            <a:r>
              <a:rPr lang="en-US" sz="1400" dirty="0"/>
              <a:t>  </a:t>
            </a:r>
            <a:r>
              <a:rPr lang="en-US" sz="1400" dirty="0">
                <a:solidFill>
                  <a:schemeClr val="bg1"/>
                </a:solidFill>
              </a:rPr>
              <a:t>8</a:t>
            </a:r>
          </a:p>
        </p:txBody>
      </p:sp>
      <p:sp>
        <p:nvSpPr>
          <p:cNvPr id="87" name="TextBox 86"/>
          <p:cNvSpPr txBox="1"/>
          <p:nvPr/>
        </p:nvSpPr>
        <p:spPr>
          <a:xfrm>
            <a:off x="5410200" y="4919246"/>
            <a:ext cx="457200" cy="307777"/>
          </a:xfrm>
          <a:prstGeom prst="rect">
            <a:avLst/>
          </a:prstGeom>
          <a:noFill/>
        </p:spPr>
        <p:txBody>
          <a:bodyPr wrap="square" rtlCol="0">
            <a:spAutoFit/>
          </a:bodyPr>
          <a:lstStyle/>
          <a:p>
            <a:r>
              <a:rPr lang="en-US" sz="1400" dirty="0"/>
              <a:t> 18</a:t>
            </a:r>
          </a:p>
        </p:txBody>
      </p:sp>
      <p:sp>
        <p:nvSpPr>
          <p:cNvPr id="88" name="TextBox 87"/>
          <p:cNvSpPr txBox="1"/>
          <p:nvPr/>
        </p:nvSpPr>
        <p:spPr>
          <a:xfrm>
            <a:off x="4953000" y="5605046"/>
            <a:ext cx="457200" cy="307777"/>
          </a:xfrm>
          <a:prstGeom prst="rect">
            <a:avLst/>
          </a:prstGeom>
          <a:noFill/>
        </p:spPr>
        <p:txBody>
          <a:bodyPr wrap="square" rtlCol="0">
            <a:spAutoFit/>
          </a:bodyPr>
          <a:lstStyle/>
          <a:p>
            <a:r>
              <a:rPr lang="en-US" sz="1400" dirty="0"/>
              <a:t>19</a:t>
            </a:r>
          </a:p>
        </p:txBody>
      </p:sp>
      <p:sp>
        <p:nvSpPr>
          <p:cNvPr id="89" name="TextBox 88"/>
          <p:cNvSpPr txBox="1"/>
          <p:nvPr/>
        </p:nvSpPr>
        <p:spPr>
          <a:xfrm>
            <a:off x="5638800" y="5605046"/>
            <a:ext cx="457200" cy="307777"/>
          </a:xfrm>
          <a:prstGeom prst="rect">
            <a:avLst/>
          </a:prstGeom>
          <a:noFill/>
        </p:spPr>
        <p:txBody>
          <a:bodyPr wrap="square" rtlCol="0">
            <a:spAutoFit/>
          </a:bodyPr>
          <a:lstStyle/>
          <a:p>
            <a:r>
              <a:rPr lang="en-US" sz="1400" dirty="0"/>
              <a:t> 35</a:t>
            </a:r>
          </a:p>
        </p:txBody>
      </p:sp>
      <p:sp>
        <p:nvSpPr>
          <p:cNvPr id="90" name="TextBox 89"/>
          <p:cNvSpPr txBox="1"/>
          <p:nvPr/>
        </p:nvSpPr>
        <p:spPr>
          <a:xfrm>
            <a:off x="6324600" y="5605046"/>
            <a:ext cx="457200" cy="307777"/>
          </a:xfrm>
          <a:prstGeom prst="rect">
            <a:avLst/>
          </a:prstGeom>
          <a:noFill/>
        </p:spPr>
        <p:txBody>
          <a:bodyPr wrap="square" rtlCol="0">
            <a:spAutoFit/>
          </a:bodyPr>
          <a:lstStyle/>
          <a:p>
            <a:r>
              <a:rPr lang="en-US" sz="1400" dirty="0"/>
              <a:t> 14</a:t>
            </a:r>
          </a:p>
        </p:txBody>
      </p:sp>
      <p:sp>
        <p:nvSpPr>
          <p:cNvPr id="91" name="TextBox 90"/>
          <p:cNvSpPr txBox="1"/>
          <p:nvPr/>
        </p:nvSpPr>
        <p:spPr>
          <a:xfrm>
            <a:off x="7010400" y="5605046"/>
            <a:ext cx="457200" cy="307777"/>
          </a:xfrm>
          <a:prstGeom prst="rect">
            <a:avLst/>
          </a:prstGeom>
          <a:noFill/>
        </p:spPr>
        <p:txBody>
          <a:bodyPr wrap="square" rtlCol="0">
            <a:spAutoFit/>
          </a:bodyPr>
          <a:lstStyle/>
          <a:p>
            <a:r>
              <a:rPr lang="en-US" sz="1400" dirty="0">
                <a:solidFill>
                  <a:schemeClr val="bg1"/>
                </a:solidFill>
              </a:rPr>
              <a:t>  9</a:t>
            </a:r>
          </a:p>
        </p:txBody>
      </p:sp>
      <p:sp>
        <p:nvSpPr>
          <p:cNvPr id="92" name="TextBox 91"/>
          <p:cNvSpPr txBox="1"/>
          <p:nvPr/>
        </p:nvSpPr>
        <p:spPr>
          <a:xfrm>
            <a:off x="4800600" y="6214646"/>
            <a:ext cx="457200" cy="307777"/>
          </a:xfrm>
          <a:prstGeom prst="rect">
            <a:avLst/>
          </a:prstGeom>
          <a:noFill/>
        </p:spPr>
        <p:txBody>
          <a:bodyPr wrap="square" rtlCol="0">
            <a:spAutoFit/>
          </a:bodyPr>
          <a:lstStyle/>
          <a:p>
            <a:r>
              <a:rPr lang="en-US" sz="1400" dirty="0"/>
              <a:t> 28</a:t>
            </a:r>
          </a:p>
        </p:txBody>
      </p:sp>
      <p:sp>
        <p:nvSpPr>
          <p:cNvPr id="93" name="TextBox 92"/>
          <p:cNvSpPr txBox="1"/>
          <p:nvPr/>
        </p:nvSpPr>
        <p:spPr>
          <a:xfrm>
            <a:off x="5105400" y="6214646"/>
            <a:ext cx="457200" cy="307777"/>
          </a:xfrm>
          <a:prstGeom prst="rect">
            <a:avLst/>
          </a:prstGeom>
          <a:noFill/>
        </p:spPr>
        <p:txBody>
          <a:bodyPr wrap="square" rtlCol="0">
            <a:spAutoFit/>
          </a:bodyPr>
          <a:lstStyle/>
          <a:p>
            <a:r>
              <a:rPr lang="en-US" sz="1400" dirty="0"/>
              <a:t> 39</a:t>
            </a:r>
          </a:p>
        </p:txBody>
      </p:sp>
      <p:sp>
        <p:nvSpPr>
          <p:cNvPr id="94" name="TextBox 93"/>
          <p:cNvSpPr txBox="1"/>
          <p:nvPr/>
        </p:nvSpPr>
        <p:spPr>
          <a:xfrm>
            <a:off x="5486400" y="6214646"/>
            <a:ext cx="457200" cy="307777"/>
          </a:xfrm>
          <a:prstGeom prst="rect">
            <a:avLst/>
          </a:prstGeom>
          <a:noFill/>
        </p:spPr>
        <p:txBody>
          <a:bodyPr wrap="square" rtlCol="0">
            <a:spAutoFit/>
          </a:bodyPr>
          <a:lstStyle/>
          <a:p>
            <a:r>
              <a:rPr lang="en-US" sz="1400" dirty="0"/>
              <a:t> 36</a:t>
            </a:r>
          </a:p>
        </p:txBody>
      </p:sp>
      <p:sp>
        <p:nvSpPr>
          <p:cNvPr id="95" name="TextBox 94"/>
          <p:cNvSpPr txBox="1"/>
          <p:nvPr/>
        </p:nvSpPr>
        <p:spPr>
          <a:xfrm>
            <a:off x="5791200" y="6214646"/>
            <a:ext cx="457200" cy="307777"/>
          </a:xfrm>
          <a:prstGeom prst="rect">
            <a:avLst/>
          </a:prstGeom>
          <a:noFill/>
        </p:spPr>
        <p:txBody>
          <a:bodyPr wrap="square" rtlCol="0">
            <a:spAutoFit/>
          </a:bodyPr>
          <a:lstStyle/>
          <a:p>
            <a:r>
              <a:rPr lang="en-US" sz="1400" dirty="0"/>
              <a:t> 43</a:t>
            </a:r>
          </a:p>
        </p:txBody>
      </p:sp>
      <p:sp>
        <p:nvSpPr>
          <p:cNvPr id="96" name="TextBox 95"/>
          <p:cNvSpPr txBox="1"/>
          <p:nvPr/>
        </p:nvSpPr>
        <p:spPr>
          <a:xfrm>
            <a:off x="6172200" y="6214646"/>
            <a:ext cx="457200" cy="307777"/>
          </a:xfrm>
          <a:prstGeom prst="rect">
            <a:avLst/>
          </a:prstGeom>
          <a:noFill/>
        </p:spPr>
        <p:txBody>
          <a:bodyPr wrap="square" rtlCol="0">
            <a:spAutoFit/>
          </a:bodyPr>
          <a:lstStyle/>
          <a:p>
            <a:r>
              <a:rPr lang="en-US" sz="1400" dirty="0"/>
              <a:t> 16</a:t>
            </a:r>
          </a:p>
        </p:txBody>
      </p:sp>
      <p:sp>
        <p:nvSpPr>
          <p:cNvPr id="97" name="TextBox 96"/>
          <p:cNvSpPr txBox="1"/>
          <p:nvPr/>
        </p:nvSpPr>
        <p:spPr>
          <a:xfrm>
            <a:off x="6477000" y="6214646"/>
            <a:ext cx="457200" cy="307777"/>
          </a:xfrm>
          <a:prstGeom prst="rect">
            <a:avLst/>
          </a:prstGeom>
          <a:noFill/>
        </p:spPr>
        <p:txBody>
          <a:bodyPr wrap="square" rtlCol="0">
            <a:spAutoFit/>
          </a:bodyPr>
          <a:lstStyle/>
          <a:p>
            <a:r>
              <a:rPr lang="en-US" sz="1400" dirty="0"/>
              <a:t> 25</a:t>
            </a:r>
          </a:p>
        </p:txBody>
      </p:sp>
      <p:sp>
        <p:nvSpPr>
          <p:cNvPr id="99" name="Oval 98"/>
          <p:cNvSpPr/>
          <p:nvPr/>
        </p:nvSpPr>
        <p:spPr bwMode="auto">
          <a:xfrm>
            <a:off x="3124200" y="6138446"/>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cxnSp>
        <p:nvCxnSpPr>
          <p:cNvPr id="101" name="Straight Arrow Connector 100"/>
          <p:cNvCxnSpPr>
            <a:endCxn id="99" idx="1"/>
          </p:cNvCxnSpPr>
          <p:nvPr/>
        </p:nvCxnSpPr>
        <p:spPr bwMode="auto">
          <a:xfrm rot="5400000">
            <a:off x="3048003" y="5954481"/>
            <a:ext cx="349437" cy="107767"/>
          </a:xfrm>
          <a:prstGeom prst="straightConnector1">
            <a:avLst/>
          </a:prstGeom>
          <a:solidFill>
            <a:schemeClr val="accent1"/>
          </a:solidFill>
          <a:ln w="9525" cap="flat" cmpd="sng" algn="ctr">
            <a:solidFill>
              <a:schemeClr val="tx1"/>
            </a:solidFill>
            <a:prstDash val="sysDash"/>
            <a:miter lim="800000"/>
            <a:headEnd type="none" w="med" len="med"/>
            <a:tailEnd type="arrow"/>
          </a:ln>
          <a:effectLst/>
        </p:spPr>
      </p:cxnSp>
      <p:sp>
        <p:nvSpPr>
          <p:cNvPr id="105" name="TextBox 104"/>
          <p:cNvSpPr txBox="1"/>
          <p:nvPr/>
        </p:nvSpPr>
        <p:spPr>
          <a:xfrm>
            <a:off x="3124200" y="6138446"/>
            <a:ext cx="304800" cy="338554"/>
          </a:xfrm>
          <a:prstGeom prst="rect">
            <a:avLst/>
          </a:prstGeom>
          <a:noFill/>
        </p:spPr>
        <p:txBody>
          <a:bodyPr wrap="square" rtlCol="0">
            <a:spAutoFit/>
          </a:bodyPr>
          <a:lstStyle/>
          <a:p>
            <a:r>
              <a:rPr lang="en-US" sz="1600" dirty="0">
                <a:solidFill>
                  <a:schemeClr val="bg1"/>
                </a:solidFill>
              </a:rPr>
              <a:t>8</a:t>
            </a:r>
          </a:p>
        </p:txBody>
      </p:sp>
      <p:sp>
        <p:nvSpPr>
          <p:cNvPr id="106" name="TextBox 105"/>
          <p:cNvSpPr txBox="1"/>
          <p:nvPr/>
        </p:nvSpPr>
        <p:spPr>
          <a:xfrm>
            <a:off x="6934200" y="6138446"/>
            <a:ext cx="304800" cy="381000"/>
          </a:xfrm>
          <a:prstGeom prst="rect">
            <a:avLst/>
          </a:prstGeom>
          <a:noFill/>
        </p:spPr>
        <p:txBody>
          <a:bodyPr wrap="square" rtlCol="0">
            <a:spAutoFit/>
          </a:bodyPr>
          <a:lstStyle/>
          <a:p>
            <a:r>
              <a:rPr lang="en-US" dirty="0">
                <a:solidFill>
                  <a:schemeClr val="bg1"/>
                </a:solidFill>
              </a:rPr>
              <a:t>8</a:t>
            </a:r>
          </a:p>
        </p:txBody>
      </p:sp>
      <p:sp>
        <p:nvSpPr>
          <p:cNvPr id="107" name="Oval 106"/>
          <p:cNvSpPr/>
          <p:nvPr/>
        </p:nvSpPr>
        <p:spPr bwMode="auto">
          <a:xfrm>
            <a:off x="6934200" y="6214646"/>
            <a:ext cx="304800" cy="304800"/>
          </a:xfrm>
          <a:prstGeom prst="ellipse">
            <a:avLst/>
          </a:prstGeom>
          <a:solidFill>
            <a:srgbClr val="A5002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08" name="TextBox 107"/>
          <p:cNvSpPr txBox="1"/>
          <p:nvPr/>
        </p:nvSpPr>
        <p:spPr>
          <a:xfrm>
            <a:off x="6858000" y="6214646"/>
            <a:ext cx="457200" cy="338554"/>
          </a:xfrm>
          <a:prstGeom prst="rect">
            <a:avLst/>
          </a:prstGeom>
          <a:noFill/>
        </p:spPr>
        <p:txBody>
          <a:bodyPr wrap="square" rtlCol="0">
            <a:spAutoFit/>
          </a:bodyPr>
          <a:lstStyle/>
          <a:p>
            <a:r>
              <a:rPr lang="en-US" sz="1600" dirty="0">
                <a:solidFill>
                  <a:schemeClr val="bg1"/>
                </a:solidFill>
              </a:rPr>
              <a:t>10</a:t>
            </a:r>
          </a:p>
        </p:txBody>
      </p:sp>
      <p:sp>
        <p:nvSpPr>
          <p:cNvPr id="109" name="Right Arrow 108"/>
          <p:cNvSpPr/>
          <p:nvPr/>
        </p:nvSpPr>
        <p:spPr bwMode="auto">
          <a:xfrm>
            <a:off x="3886200" y="5376446"/>
            <a:ext cx="838200" cy="457200"/>
          </a:xfrm>
          <a:prstGeom prst="rightArrow">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10" name="Straight Arrow Connector 109"/>
          <p:cNvCxnSpPr>
            <a:endCxn id="108" idx="0"/>
          </p:cNvCxnSpPr>
          <p:nvPr/>
        </p:nvCxnSpPr>
        <p:spPr bwMode="auto">
          <a:xfrm rot="5400000">
            <a:off x="6918419" y="6001827"/>
            <a:ext cx="381000" cy="44638"/>
          </a:xfrm>
          <a:prstGeom prst="straightConnector1">
            <a:avLst/>
          </a:prstGeom>
          <a:solidFill>
            <a:schemeClr val="accent1"/>
          </a:solidFill>
          <a:ln w="9525" cap="flat" cmpd="sng" algn="ctr">
            <a:solidFill>
              <a:schemeClr val="tx1"/>
            </a:solidFill>
            <a:prstDash val="solid"/>
            <a:miter lim="800000"/>
            <a:headEnd type="none" w="med" len="med"/>
            <a:tailEnd type="arrow"/>
          </a:ln>
          <a:effectLst/>
        </p:spPr>
      </p:cxnSp>
      <p:sp>
        <p:nvSpPr>
          <p:cNvPr id="112" name="TextBox 111"/>
          <p:cNvSpPr txBox="1"/>
          <p:nvPr/>
        </p:nvSpPr>
        <p:spPr>
          <a:xfrm>
            <a:off x="266700" y="4292810"/>
            <a:ext cx="1524000" cy="276999"/>
          </a:xfrm>
          <a:prstGeom prst="rect">
            <a:avLst/>
          </a:prstGeom>
          <a:noFill/>
        </p:spPr>
        <p:txBody>
          <a:bodyPr wrap="square" rtlCol="0">
            <a:spAutoFit/>
          </a:bodyPr>
          <a:lstStyle/>
          <a:p>
            <a:r>
              <a:rPr lang="en-US" sz="1200" b="1" dirty="0" err="1">
                <a:solidFill>
                  <a:srgbClr val="FF0000"/>
                </a:solidFill>
                <a:latin typeface="Arial"/>
              </a:rPr>
              <a:t>Push_Heap</a:t>
            </a:r>
            <a:r>
              <a:rPr lang="en-US" sz="1200" b="1" dirty="0">
                <a:solidFill>
                  <a:srgbClr val="FF0000"/>
                </a:solidFill>
                <a:latin typeface="Arial"/>
              </a:rPr>
              <a:t>(8)</a:t>
            </a:r>
            <a:endParaRPr lang="en-US" sz="1200" dirty="0"/>
          </a:p>
        </p:txBody>
      </p:sp>
      <p:sp>
        <p:nvSpPr>
          <p:cNvPr id="103" name="TextBox 102"/>
          <p:cNvSpPr txBox="1"/>
          <p:nvPr/>
        </p:nvSpPr>
        <p:spPr>
          <a:xfrm>
            <a:off x="2011409" y="4204763"/>
            <a:ext cx="244381" cy="215444"/>
          </a:xfrm>
          <a:prstGeom prst="rect">
            <a:avLst/>
          </a:prstGeom>
          <a:noFill/>
        </p:spPr>
        <p:txBody>
          <a:bodyPr wrap="square" rtlCol="0">
            <a:spAutoFit/>
          </a:bodyPr>
          <a:lstStyle/>
          <a:p>
            <a:r>
              <a:rPr lang="en-US" sz="800" b="1" dirty="0">
                <a:solidFill>
                  <a:srgbClr val="FF0000"/>
                </a:solidFill>
                <a:latin typeface="Arial"/>
              </a:rPr>
              <a:t>0</a:t>
            </a:r>
            <a:endParaRPr lang="en-US" sz="800" dirty="0"/>
          </a:p>
        </p:txBody>
      </p:sp>
      <p:sp>
        <p:nvSpPr>
          <p:cNvPr id="104" name="TextBox 103"/>
          <p:cNvSpPr txBox="1"/>
          <p:nvPr/>
        </p:nvSpPr>
        <p:spPr>
          <a:xfrm>
            <a:off x="1429031" y="4723459"/>
            <a:ext cx="244381" cy="215444"/>
          </a:xfrm>
          <a:prstGeom prst="rect">
            <a:avLst/>
          </a:prstGeom>
          <a:noFill/>
        </p:spPr>
        <p:txBody>
          <a:bodyPr wrap="square" rtlCol="0">
            <a:spAutoFit/>
          </a:bodyPr>
          <a:lstStyle/>
          <a:p>
            <a:r>
              <a:rPr lang="en-US" sz="800" b="1" dirty="0">
                <a:solidFill>
                  <a:srgbClr val="FF0000"/>
                </a:solidFill>
                <a:latin typeface="Arial"/>
              </a:rPr>
              <a:t>1</a:t>
            </a:r>
            <a:endParaRPr lang="en-US" sz="800" dirty="0"/>
          </a:p>
        </p:txBody>
      </p:sp>
      <p:sp>
        <p:nvSpPr>
          <p:cNvPr id="111" name="TextBox 110"/>
          <p:cNvSpPr txBox="1"/>
          <p:nvPr/>
        </p:nvSpPr>
        <p:spPr>
          <a:xfrm>
            <a:off x="3028950" y="4722518"/>
            <a:ext cx="244381" cy="215444"/>
          </a:xfrm>
          <a:prstGeom prst="rect">
            <a:avLst/>
          </a:prstGeom>
          <a:noFill/>
        </p:spPr>
        <p:txBody>
          <a:bodyPr wrap="square" rtlCol="0">
            <a:spAutoFit/>
          </a:bodyPr>
          <a:lstStyle/>
          <a:p>
            <a:r>
              <a:rPr lang="en-US" sz="800" b="1" dirty="0">
                <a:solidFill>
                  <a:srgbClr val="FF0000"/>
                </a:solidFill>
                <a:latin typeface="Arial"/>
              </a:rPr>
              <a:t>2</a:t>
            </a:r>
            <a:endParaRPr lang="en-US" sz="800" dirty="0"/>
          </a:p>
        </p:txBody>
      </p:sp>
      <p:sp>
        <p:nvSpPr>
          <p:cNvPr id="113" name="TextBox 112"/>
          <p:cNvSpPr txBox="1"/>
          <p:nvPr/>
        </p:nvSpPr>
        <p:spPr>
          <a:xfrm>
            <a:off x="1043128" y="5376446"/>
            <a:ext cx="328472" cy="215444"/>
          </a:xfrm>
          <a:prstGeom prst="rect">
            <a:avLst/>
          </a:prstGeom>
          <a:noFill/>
        </p:spPr>
        <p:txBody>
          <a:bodyPr wrap="square" rtlCol="0">
            <a:spAutoFit/>
          </a:bodyPr>
          <a:lstStyle/>
          <a:p>
            <a:r>
              <a:rPr lang="en-US" sz="800" b="1" dirty="0">
                <a:solidFill>
                  <a:srgbClr val="FF0000"/>
                </a:solidFill>
                <a:latin typeface="Arial"/>
              </a:rPr>
              <a:t>3</a:t>
            </a:r>
            <a:endParaRPr lang="en-US" sz="800" dirty="0"/>
          </a:p>
        </p:txBody>
      </p:sp>
      <p:sp>
        <p:nvSpPr>
          <p:cNvPr id="114" name="TextBox 113"/>
          <p:cNvSpPr txBox="1"/>
          <p:nvPr/>
        </p:nvSpPr>
        <p:spPr>
          <a:xfrm>
            <a:off x="1969363" y="5376446"/>
            <a:ext cx="328472" cy="215444"/>
          </a:xfrm>
          <a:prstGeom prst="rect">
            <a:avLst/>
          </a:prstGeom>
          <a:noFill/>
        </p:spPr>
        <p:txBody>
          <a:bodyPr wrap="square" rtlCol="0">
            <a:spAutoFit/>
          </a:bodyPr>
          <a:lstStyle/>
          <a:p>
            <a:r>
              <a:rPr lang="en-US" sz="800" b="1" dirty="0">
                <a:solidFill>
                  <a:srgbClr val="FF0000"/>
                </a:solidFill>
                <a:latin typeface="Arial"/>
              </a:rPr>
              <a:t>4</a:t>
            </a:r>
            <a:endParaRPr lang="en-US" sz="800" dirty="0"/>
          </a:p>
        </p:txBody>
      </p:sp>
      <p:sp>
        <p:nvSpPr>
          <p:cNvPr id="115" name="TextBox 114"/>
          <p:cNvSpPr txBox="1"/>
          <p:nvPr/>
        </p:nvSpPr>
        <p:spPr>
          <a:xfrm>
            <a:off x="2362200" y="5381625"/>
            <a:ext cx="328472" cy="215444"/>
          </a:xfrm>
          <a:prstGeom prst="rect">
            <a:avLst/>
          </a:prstGeom>
          <a:noFill/>
        </p:spPr>
        <p:txBody>
          <a:bodyPr wrap="square" rtlCol="0">
            <a:spAutoFit/>
          </a:bodyPr>
          <a:lstStyle/>
          <a:p>
            <a:r>
              <a:rPr lang="en-US" sz="800" b="1" dirty="0">
                <a:solidFill>
                  <a:srgbClr val="FF0000"/>
                </a:solidFill>
                <a:latin typeface="Arial"/>
              </a:rPr>
              <a:t>5</a:t>
            </a:r>
            <a:endParaRPr lang="en-US" sz="800" dirty="0"/>
          </a:p>
        </p:txBody>
      </p:sp>
      <p:sp>
        <p:nvSpPr>
          <p:cNvPr id="116" name="TextBox 115"/>
          <p:cNvSpPr txBox="1"/>
          <p:nvPr/>
        </p:nvSpPr>
        <p:spPr>
          <a:xfrm>
            <a:off x="3338653" y="5391150"/>
            <a:ext cx="328472" cy="215444"/>
          </a:xfrm>
          <a:prstGeom prst="rect">
            <a:avLst/>
          </a:prstGeom>
          <a:noFill/>
        </p:spPr>
        <p:txBody>
          <a:bodyPr wrap="square" rtlCol="0">
            <a:spAutoFit/>
          </a:bodyPr>
          <a:lstStyle/>
          <a:p>
            <a:r>
              <a:rPr lang="en-US" sz="800" b="1" dirty="0">
                <a:solidFill>
                  <a:srgbClr val="FF0000"/>
                </a:solidFill>
                <a:latin typeface="Arial"/>
              </a:rPr>
              <a:t>6</a:t>
            </a:r>
            <a:endParaRPr lang="en-US" sz="800" dirty="0"/>
          </a:p>
        </p:txBody>
      </p:sp>
      <p:sp>
        <p:nvSpPr>
          <p:cNvPr id="117" name="TextBox 116"/>
          <p:cNvSpPr txBox="1"/>
          <p:nvPr/>
        </p:nvSpPr>
        <p:spPr>
          <a:xfrm>
            <a:off x="826364" y="5999202"/>
            <a:ext cx="328472" cy="215444"/>
          </a:xfrm>
          <a:prstGeom prst="rect">
            <a:avLst/>
          </a:prstGeom>
          <a:noFill/>
        </p:spPr>
        <p:txBody>
          <a:bodyPr wrap="square" rtlCol="0">
            <a:spAutoFit/>
          </a:bodyPr>
          <a:lstStyle/>
          <a:p>
            <a:r>
              <a:rPr lang="en-US" sz="800" b="1" dirty="0">
                <a:solidFill>
                  <a:srgbClr val="FF0000"/>
                </a:solidFill>
                <a:latin typeface="Arial"/>
              </a:rPr>
              <a:t>7</a:t>
            </a:r>
            <a:endParaRPr lang="en-US" sz="800" dirty="0"/>
          </a:p>
        </p:txBody>
      </p:sp>
      <p:sp>
        <p:nvSpPr>
          <p:cNvPr id="118" name="TextBox 117"/>
          <p:cNvSpPr txBox="1"/>
          <p:nvPr/>
        </p:nvSpPr>
        <p:spPr>
          <a:xfrm>
            <a:off x="1424128" y="5985141"/>
            <a:ext cx="328472" cy="215444"/>
          </a:xfrm>
          <a:prstGeom prst="rect">
            <a:avLst/>
          </a:prstGeom>
          <a:noFill/>
        </p:spPr>
        <p:txBody>
          <a:bodyPr wrap="square" rtlCol="0">
            <a:spAutoFit/>
          </a:bodyPr>
          <a:lstStyle/>
          <a:p>
            <a:r>
              <a:rPr lang="en-US" sz="800" b="1" dirty="0">
                <a:solidFill>
                  <a:srgbClr val="FF0000"/>
                </a:solidFill>
                <a:latin typeface="Arial"/>
              </a:rPr>
              <a:t>8</a:t>
            </a:r>
            <a:endParaRPr lang="en-US" sz="800" dirty="0"/>
          </a:p>
        </p:txBody>
      </p:sp>
      <p:sp>
        <p:nvSpPr>
          <p:cNvPr id="119" name="TextBox 118"/>
          <p:cNvSpPr txBox="1"/>
          <p:nvPr/>
        </p:nvSpPr>
        <p:spPr>
          <a:xfrm>
            <a:off x="1534483" y="5989023"/>
            <a:ext cx="328472" cy="215444"/>
          </a:xfrm>
          <a:prstGeom prst="rect">
            <a:avLst/>
          </a:prstGeom>
          <a:noFill/>
        </p:spPr>
        <p:txBody>
          <a:bodyPr wrap="square" rtlCol="0">
            <a:spAutoFit/>
          </a:bodyPr>
          <a:lstStyle/>
          <a:p>
            <a:r>
              <a:rPr lang="en-US" sz="800" b="1" dirty="0">
                <a:solidFill>
                  <a:srgbClr val="FF0000"/>
                </a:solidFill>
                <a:latin typeface="Arial"/>
              </a:rPr>
              <a:t>9</a:t>
            </a:r>
            <a:endParaRPr lang="en-US" sz="800" dirty="0"/>
          </a:p>
        </p:txBody>
      </p:sp>
      <p:sp>
        <p:nvSpPr>
          <p:cNvPr id="120" name="TextBox 119"/>
          <p:cNvSpPr txBox="1"/>
          <p:nvPr/>
        </p:nvSpPr>
        <p:spPr>
          <a:xfrm>
            <a:off x="2066925" y="5975616"/>
            <a:ext cx="328472" cy="215444"/>
          </a:xfrm>
          <a:prstGeom prst="rect">
            <a:avLst/>
          </a:prstGeom>
          <a:noFill/>
        </p:spPr>
        <p:txBody>
          <a:bodyPr wrap="square" rtlCol="0">
            <a:spAutoFit/>
          </a:bodyPr>
          <a:lstStyle/>
          <a:p>
            <a:r>
              <a:rPr lang="en-US" sz="800" b="1" dirty="0">
                <a:solidFill>
                  <a:srgbClr val="FF0000"/>
                </a:solidFill>
                <a:latin typeface="Arial"/>
              </a:rPr>
              <a:t>10</a:t>
            </a:r>
            <a:endParaRPr lang="en-US" sz="800" dirty="0"/>
          </a:p>
        </p:txBody>
      </p:sp>
      <p:sp>
        <p:nvSpPr>
          <p:cNvPr id="121" name="TextBox 120"/>
          <p:cNvSpPr txBox="1"/>
          <p:nvPr/>
        </p:nvSpPr>
        <p:spPr>
          <a:xfrm>
            <a:off x="2202586" y="5985141"/>
            <a:ext cx="328472" cy="215444"/>
          </a:xfrm>
          <a:prstGeom prst="rect">
            <a:avLst/>
          </a:prstGeom>
          <a:noFill/>
        </p:spPr>
        <p:txBody>
          <a:bodyPr wrap="square" rtlCol="0">
            <a:spAutoFit/>
          </a:bodyPr>
          <a:lstStyle/>
          <a:p>
            <a:r>
              <a:rPr lang="en-US" sz="800" b="1" dirty="0">
                <a:solidFill>
                  <a:srgbClr val="FF0000"/>
                </a:solidFill>
                <a:latin typeface="Arial"/>
              </a:rPr>
              <a:t>11</a:t>
            </a:r>
            <a:endParaRPr lang="en-US" sz="800" dirty="0"/>
          </a:p>
        </p:txBody>
      </p:sp>
      <p:sp>
        <p:nvSpPr>
          <p:cNvPr id="122" name="TextBox 121"/>
          <p:cNvSpPr txBox="1"/>
          <p:nvPr/>
        </p:nvSpPr>
        <p:spPr>
          <a:xfrm>
            <a:off x="2795728" y="5985141"/>
            <a:ext cx="328472" cy="215444"/>
          </a:xfrm>
          <a:prstGeom prst="rect">
            <a:avLst/>
          </a:prstGeom>
          <a:noFill/>
        </p:spPr>
        <p:txBody>
          <a:bodyPr wrap="square" rtlCol="0">
            <a:spAutoFit/>
          </a:bodyPr>
          <a:lstStyle/>
          <a:p>
            <a:r>
              <a:rPr lang="en-US" sz="800" b="1" dirty="0">
                <a:solidFill>
                  <a:srgbClr val="FF0000"/>
                </a:solidFill>
                <a:latin typeface="Arial"/>
              </a:rPr>
              <a:t>12</a:t>
            </a:r>
            <a:endParaRPr lang="en-US" sz="800" dirty="0"/>
          </a:p>
        </p:txBody>
      </p:sp>
      <p:sp>
        <p:nvSpPr>
          <p:cNvPr id="123" name="TextBox 122"/>
          <p:cNvSpPr txBox="1"/>
          <p:nvPr/>
        </p:nvSpPr>
        <p:spPr>
          <a:xfrm>
            <a:off x="2948128" y="5986218"/>
            <a:ext cx="328472" cy="215444"/>
          </a:xfrm>
          <a:prstGeom prst="rect">
            <a:avLst/>
          </a:prstGeom>
          <a:noFill/>
        </p:spPr>
        <p:txBody>
          <a:bodyPr wrap="square" rtlCol="0">
            <a:spAutoFit/>
          </a:bodyPr>
          <a:lstStyle/>
          <a:p>
            <a:r>
              <a:rPr lang="en-US" sz="800" b="1" dirty="0">
                <a:solidFill>
                  <a:srgbClr val="FF0000"/>
                </a:solidFill>
                <a:latin typeface="Arial"/>
              </a:rPr>
              <a:t>13</a:t>
            </a:r>
            <a:endParaRPr lang="en-US" sz="800" dirty="0"/>
          </a:p>
        </p:txBody>
      </p:sp>
      <p:sp>
        <p:nvSpPr>
          <p:cNvPr id="124" name="Text Box 4"/>
          <p:cNvSpPr txBox="1">
            <a:spLocks noChangeArrowheads="1"/>
          </p:cNvSpPr>
          <p:nvPr/>
        </p:nvSpPr>
        <p:spPr bwMode="auto">
          <a:xfrm>
            <a:off x="4800600" y="1143000"/>
            <a:ext cx="4114799" cy="3169485"/>
          </a:xfrm>
          <a:prstGeom prst="rect">
            <a:avLst/>
          </a:prstGeom>
          <a:solidFill>
            <a:srgbClr val="FFFFCC"/>
          </a:solidFill>
          <a:ln w="9525">
            <a:solidFill>
              <a:schemeClr val="tx1"/>
            </a:solidFill>
            <a:miter lim="800000"/>
            <a:headEnd/>
            <a:tailEnd/>
          </a:ln>
          <a:effectLst/>
        </p:spPr>
        <p:txBody>
          <a:bodyPr/>
          <a:lstStyle/>
          <a:p>
            <a:pPr algn="l"/>
            <a:r>
              <a:rPr lang="en-US" sz="1200" dirty="0">
                <a:solidFill>
                  <a:schemeClr val="tx1"/>
                </a:solidFill>
                <a:latin typeface="Consolas" panose="020B0609020204030204" pitchFamily="49" charset="0"/>
              </a:rPr>
              <a:t>void </a:t>
            </a:r>
            <a:r>
              <a:rPr lang="en-US" sz="1200" dirty="0" err="1">
                <a:solidFill>
                  <a:schemeClr val="tx1"/>
                </a:solidFill>
                <a:latin typeface="Consolas" panose="020B0609020204030204" pitchFamily="49" charset="0"/>
              </a:rPr>
              <a:t>MinHeap</a:t>
            </a:r>
            <a:r>
              <a:rPr lang="en-US" sz="1200" dirty="0">
                <a:solidFill>
                  <a:schemeClr val="tx1"/>
                </a:solidFill>
                <a:latin typeface="Consolas" panose="020B0609020204030204" pitchFamily="49" charset="0"/>
              </a:rPr>
              <a:t>&lt;T&gt;::push(</a:t>
            </a:r>
            <a:r>
              <a:rPr lang="en-US" sz="1200" dirty="0" err="1">
                <a:solidFill>
                  <a:schemeClr val="tx1"/>
                </a:solidFill>
                <a:latin typeface="Consolas" panose="020B0609020204030204" pitchFamily="49" charset="0"/>
              </a:rPr>
              <a:t>const</a:t>
            </a:r>
            <a:r>
              <a:rPr lang="en-US" sz="1200" dirty="0">
                <a:solidFill>
                  <a:schemeClr val="tx1"/>
                </a:solidFill>
                <a:latin typeface="Consolas" panose="020B0609020204030204" pitchFamily="49" charset="0"/>
              </a:rPr>
              <a:t> T&amp; item)</a:t>
            </a:r>
          </a:p>
          <a:p>
            <a:pPr algn="l"/>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items_.</a:t>
            </a:r>
            <a:r>
              <a:rPr lang="en-US" sz="1200" dirty="0" err="1">
                <a:solidFill>
                  <a:schemeClr val="tx1"/>
                </a:solidFill>
                <a:latin typeface="Consolas" panose="020B0609020204030204" pitchFamily="49" charset="0"/>
              </a:rPr>
              <a:t>push_back</a:t>
            </a:r>
            <a:r>
              <a:rPr lang="en-US" sz="1200" dirty="0">
                <a:solidFill>
                  <a:schemeClr val="tx1"/>
                </a:solidFill>
                <a:latin typeface="Consolas" panose="020B0609020204030204" pitchFamily="49" charset="0"/>
              </a:rPr>
              <a:t>(item);</a:t>
            </a:r>
          </a:p>
          <a:p>
            <a:pPr algn="l"/>
            <a:r>
              <a:rPr lang="en-US" sz="1200" dirty="0">
                <a:solidFill>
                  <a:schemeClr val="tx1"/>
                </a:solidFill>
                <a:latin typeface="Consolas" panose="020B0609020204030204" pitchFamily="49" charset="0"/>
              </a:rPr>
              <a:t>  </a:t>
            </a:r>
            <a:r>
              <a:rPr lang="en-US" sz="1200" dirty="0" err="1">
                <a:solidFill>
                  <a:schemeClr val="tx1"/>
                </a:solidFill>
                <a:latin typeface="Consolas" panose="020B0609020204030204" pitchFamily="49" charset="0"/>
              </a:rPr>
              <a:t>trickleUp</a:t>
            </a:r>
            <a:r>
              <a:rPr lang="en-US" sz="1200" dirty="0">
                <a:solidFill>
                  <a:schemeClr val="tx1"/>
                </a:solidFill>
                <a:latin typeface="Consolas" panose="020B0609020204030204" pitchFamily="49" charset="0"/>
              </a:rPr>
              <a:t>(size()-1);</a:t>
            </a:r>
          </a:p>
          <a:p>
            <a:pPr algn="l"/>
            <a:r>
              <a:rPr lang="en-US" sz="1200" dirty="0">
                <a:solidFill>
                  <a:schemeClr val="tx1"/>
                </a:solidFill>
                <a:latin typeface="Consolas" panose="020B0609020204030204" pitchFamily="49" charset="0"/>
              </a:rPr>
              <a:t>}</a:t>
            </a:r>
          </a:p>
          <a:p>
            <a:pPr algn="l"/>
            <a:endParaRPr lang="en-US" sz="1200" dirty="0">
              <a:solidFill>
                <a:schemeClr val="tx1"/>
              </a:solidFill>
              <a:latin typeface="Consolas" panose="020B0609020204030204" pitchFamily="49" charset="0"/>
            </a:endParaRPr>
          </a:p>
          <a:p>
            <a:pPr algn="l"/>
            <a:r>
              <a:rPr lang="en-US" sz="1200" dirty="0">
                <a:solidFill>
                  <a:schemeClr val="tx1"/>
                </a:solidFill>
                <a:latin typeface="Consolas" panose="020B0609020204030204" pitchFamily="49" charset="0"/>
              </a:rPr>
              <a:t>void </a:t>
            </a:r>
            <a:r>
              <a:rPr lang="en-US" sz="1200" dirty="0" err="1">
                <a:solidFill>
                  <a:schemeClr val="tx1"/>
                </a:solidFill>
                <a:latin typeface="Consolas" panose="020B0609020204030204" pitchFamily="49" charset="0"/>
              </a:rPr>
              <a:t>MinHeap</a:t>
            </a:r>
            <a:r>
              <a:rPr lang="en-US" sz="1200" dirty="0">
                <a:solidFill>
                  <a:schemeClr val="tx1"/>
                </a:solidFill>
                <a:latin typeface="Consolas" panose="020B0609020204030204" pitchFamily="49" charset="0"/>
              </a:rPr>
              <a:t>&lt;T&gt;::</a:t>
            </a:r>
            <a:r>
              <a:rPr lang="en-US" sz="1200" dirty="0" err="1">
                <a:solidFill>
                  <a:schemeClr val="tx1"/>
                </a:solidFill>
                <a:latin typeface="Consolas" panose="020B0609020204030204" pitchFamily="49" charset="0"/>
              </a:rPr>
              <a:t>trickleUp</a:t>
            </a:r>
            <a:r>
              <a:rPr lang="en-US" sz="1200" dirty="0">
                <a:solidFill>
                  <a:schemeClr val="tx1"/>
                </a:solidFill>
                <a:latin typeface="Consolas" panose="020B0609020204030204" pitchFamily="49" charset="0"/>
              </a:rPr>
              <a:t>(int loc)</a:t>
            </a:r>
          </a:p>
          <a:p>
            <a:pPr algn="l"/>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 could be implemented recursively</a:t>
            </a:r>
          </a:p>
          <a:p>
            <a:pPr algn="l"/>
            <a:r>
              <a:rPr lang="en-US" sz="1200" dirty="0">
                <a:solidFill>
                  <a:schemeClr val="tx1"/>
                </a:solidFill>
                <a:latin typeface="Consolas" panose="020B0609020204030204" pitchFamily="49" charset="0"/>
              </a:rPr>
              <a:t>  int parent = </a:t>
            </a:r>
            <a:r>
              <a:rPr lang="en-US" sz="1200" dirty="0">
                <a:solidFill>
                  <a:srgbClr val="FF00FF"/>
                </a:solidFill>
                <a:latin typeface="Consolas" panose="020B0609020204030204" pitchFamily="49" charset="0"/>
              </a:rPr>
              <a:t>_________;</a:t>
            </a:r>
          </a:p>
          <a:p>
            <a:pPr algn="l"/>
            <a:r>
              <a:rPr lang="en-US" sz="1200" dirty="0">
                <a:solidFill>
                  <a:schemeClr val="tx1"/>
                </a:solidFill>
                <a:latin typeface="Consolas" panose="020B0609020204030204" pitchFamily="49" charset="0"/>
              </a:rPr>
              <a:t>  while(parent </a:t>
            </a:r>
            <a:r>
              <a:rPr lang="en-US" sz="1200" dirty="0">
                <a:solidFill>
                  <a:srgbClr val="FF00FF"/>
                </a:solidFill>
                <a:latin typeface="Consolas" panose="020B0609020204030204" pitchFamily="49" charset="0"/>
              </a:rPr>
              <a:t>______</a:t>
            </a:r>
            <a:r>
              <a:rPr lang="en-US" sz="1200" dirty="0">
                <a:solidFill>
                  <a:schemeClr val="tx1"/>
                </a:solidFill>
                <a:latin typeface="Consolas" panose="020B0609020204030204" pitchFamily="49" charset="0"/>
              </a:rPr>
              <a:t> &amp;&amp;</a:t>
            </a:r>
          </a:p>
          <a:p>
            <a:pPr algn="l"/>
            <a:r>
              <a:rPr lang="en-US" sz="1200" dirty="0">
                <a:solidFill>
                  <a:schemeClr val="tx1"/>
                </a:solidFill>
                <a:latin typeface="Consolas" panose="020B0609020204030204" pitchFamily="49" charset="0"/>
              </a:rPr>
              <a:t>        items_[loc] </a:t>
            </a:r>
            <a:r>
              <a:rPr lang="en-US" sz="1200" dirty="0">
                <a:solidFill>
                  <a:srgbClr val="FF00FF"/>
                </a:solidFill>
                <a:latin typeface="Consolas" panose="020B0609020204030204" pitchFamily="49" charset="0"/>
              </a:rPr>
              <a:t>___</a:t>
            </a:r>
            <a:r>
              <a:rPr lang="en-US" sz="1200" dirty="0">
                <a:solidFill>
                  <a:schemeClr val="tx1"/>
                </a:solidFill>
                <a:latin typeface="Consolas" panose="020B0609020204030204" pitchFamily="49" charset="0"/>
              </a:rPr>
              <a:t> items_[parent] )</a:t>
            </a:r>
          </a:p>
          <a:p>
            <a:pPr algn="l"/>
            <a:r>
              <a:rPr lang="en-US" sz="1200" dirty="0">
                <a:solidFill>
                  <a:schemeClr val="tx1"/>
                </a:solidFill>
                <a:latin typeface="Consolas" panose="020B0609020204030204" pitchFamily="49" charset="0"/>
              </a:rPr>
              <a:t>  {  swap(items_[parent], items_[</a:t>
            </a:r>
            <a:r>
              <a:rPr lang="en-US" sz="1200" dirty="0" err="1">
                <a:solidFill>
                  <a:schemeClr val="tx1"/>
                </a:solidFill>
                <a:latin typeface="Consolas" panose="020B0609020204030204" pitchFamily="49" charset="0"/>
              </a:rPr>
              <a:t>loc</a:t>
            </a:r>
            <a:r>
              <a:rPr lang="en-US" sz="1200" dirty="0">
                <a:solidFill>
                  <a:schemeClr val="tx1"/>
                </a:solidFill>
                <a:latin typeface="Consolas" panose="020B0609020204030204" pitchFamily="49" charset="0"/>
              </a:rPr>
              <a:t>]);</a:t>
            </a:r>
          </a:p>
          <a:p>
            <a:pPr algn="l"/>
            <a:r>
              <a:rPr lang="en-US" sz="1200" dirty="0">
                <a:solidFill>
                  <a:schemeClr val="tx1"/>
                </a:solidFill>
                <a:latin typeface="Consolas" panose="020B0609020204030204" pitchFamily="49" charset="0"/>
              </a:rPr>
              <a:t>     loc = </a:t>
            </a:r>
            <a:r>
              <a:rPr lang="en-US" sz="1200" dirty="0">
                <a:solidFill>
                  <a:srgbClr val="FF00FF"/>
                </a:solidFill>
                <a:latin typeface="Consolas" panose="020B0609020204030204" pitchFamily="49" charset="0"/>
              </a:rPr>
              <a:t>___________;</a:t>
            </a:r>
            <a:r>
              <a:rPr lang="en-US" sz="1200" dirty="0">
                <a:solidFill>
                  <a:schemeClr val="tx1"/>
                </a:solidFill>
                <a:latin typeface="Consolas" panose="020B0609020204030204" pitchFamily="49" charset="0"/>
              </a:rPr>
              <a:t> </a:t>
            </a:r>
            <a:br>
              <a:rPr lang="en-US" sz="1200" dirty="0">
                <a:solidFill>
                  <a:schemeClr val="tx1"/>
                </a:solidFill>
                <a:latin typeface="Consolas" panose="020B0609020204030204" pitchFamily="49" charset="0"/>
              </a:rPr>
            </a:br>
            <a:r>
              <a:rPr lang="en-US" sz="1200" dirty="0">
                <a:solidFill>
                  <a:schemeClr val="tx1"/>
                </a:solidFill>
                <a:latin typeface="Consolas" panose="020B0609020204030204" pitchFamily="49" charset="0"/>
              </a:rPr>
              <a:t>     parent = </a:t>
            </a:r>
            <a:r>
              <a:rPr lang="en-US" sz="1200" dirty="0">
                <a:solidFill>
                  <a:srgbClr val="FF00FF"/>
                </a:solidFill>
                <a:latin typeface="Consolas" panose="020B0609020204030204" pitchFamily="49" charset="0"/>
              </a:rPr>
              <a:t>________;</a:t>
            </a:r>
            <a:r>
              <a:rPr lang="en-US" sz="1200" dirty="0">
                <a:solidFill>
                  <a:schemeClr val="tx1"/>
                </a:solidFill>
                <a:latin typeface="Consolas" panose="020B0609020204030204" pitchFamily="49" charset="0"/>
              </a:rPr>
              <a:t>   </a:t>
            </a:r>
          </a:p>
          <a:p>
            <a:pPr algn="l"/>
            <a:r>
              <a:rPr lang="en-US" sz="1200" dirty="0">
                <a:solidFill>
                  <a:schemeClr val="tx1"/>
                </a:solidFill>
                <a:latin typeface="Consolas" panose="020B0609020204030204" pitchFamily="49" charset="0"/>
              </a:rPr>
              <a:t>  }</a:t>
            </a:r>
          </a:p>
          <a:p>
            <a:pPr algn="l"/>
            <a:r>
              <a:rPr lang="en-US" sz="1200" dirty="0">
                <a:solidFill>
                  <a:schemeClr val="tx1"/>
                </a:solidFill>
                <a:latin typeface="Consolas" panose="020B0609020204030204" pitchFamily="49"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Viterbi2013">
  <a:themeElements>
    <a:clrScheme name="USC2013">
      <a:dk1>
        <a:srgbClr val="000000"/>
      </a:dk1>
      <a:lt1>
        <a:srgbClr val="FFFFFF"/>
      </a:lt1>
      <a:dk2>
        <a:srgbClr val="990000"/>
      </a:dk2>
      <a:lt2>
        <a:srgbClr val="808080"/>
      </a:lt2>
      <a:accent1>
        <a:srgbClr val="DDDDDD"/>
      </a:accent1>
      <a:accent2>
        <a:srgbClr val="FFFFCC"/>
      </a:accent2>
      <a:accent3>
        <a:srgbClr val="FFFFFF"/>
      </a:accent3>
      <a:accent4>
        <a:srgbClr val="000000"/>
      </a:accent4>
      <a:accent5>
        <a:srgbClr val="EBEBEB"/>
      </a:accent5>
      <a:accent6>
        <a:srgbClr val="E7E7B9"/>
      </a:accent6>
      <a:hlink>
        <a:srgbClr val="990000"/>
      </a:hlink>
      <a:folHlink>
        <a:srgbClr val="FF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Viterbi2013</Template>
  <TotalTime>25897</TotalTime>
  <Words>2507</Words>
  <Application>Microsoft Office PowerPoint</Application>
  <PresentationFormat>On-screen Show (4:3)</PresentationFormat>
  <Paragraphs>792</Paragraphs>
  <Slides>20</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Consolas</vt:lpstr>
      <vt:lpstr>Viterbi2013</vt:lpstr>
      <vt:lpstr>CSCI 104 Priority Queues / Heaps</vt:lpstr>
      <vt:lpstr>Traditional Queue</vt:lpstr>
      <vt:lpstr>Priority Queue</vt:lpstr>
      <vt:lpstr>Priority Queue Efficiency</vt:lpstr>
      <vt:lpstr>Priority Queue Efficiency</vt:lpstr>
      <vt:lpstr>Heap Data Structure</vt:lpstr>
      <vt:lpstr>Heap Operations</vt:lpstr>
      <vt:lpstr>Array/Vector Storage for Heap</vt:lpstr>
      <vt:lpstr>Push Heap / TrickleUp</vt:lpstr>
      <vt:lpstr>top()</vt:lpstr>
      <vt:lpstr>Pop Heap / TrickleDown</vt:lpstr>
      <vt:lpstr>Practice</vt:lpstr>
      <vt:lpstr>Using a Heap to Sort</vt:lpstr>
      <vt:lpstr>make_heap(): Converting An Unordered Array to a Heap</vt:lpstr>
      <vt:lpstr>Converting An Array to a Heap</vt:lpstr>
      <vt:lpstr>Converting An Array to a Heap</vt:lpstr>
      <vt:lpstr>Converting An Array to a Heap</vt:lpstr>
      <vt:lpstr>Sorting Using a Heap</vt:lpstr>
      <vt:lpstr>Build-Heap Run-Time</vt:lpstr>
      <vt:lpstr>STL Priority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104 - Heaps</dc:title>
  <dc:creator>Mark</dc:creator>
  <cp:lastModifiedBy>Aaron Daniel Cote</cp:lastModifiedBy>
  <cp:revision>319</cp:revision>
  <cp:lastPrinted>2019-03-19T14:23:10Z</cp:lastPrinted>
  <dcterms:created xsi:type="dcterms:W3CDTF">2012-12-23T22:24:17Z</dcterms:created>
  <dcterms:modified xsi:type="dcterms:W3CDTF">2021-02-18T21:40:25Z</dcterms:modified>
</cp:coreProperties>
</file>