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fy9oysErMNvkWkwwlGRxSeZSP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8"/>
    <p:restoredTop sz="94648"/>
  </p:normalViewPr>
  <p:slideViewPr>
    <p:cSldViewPr snapToGrid="0">
      <p:cViewPr varScale="1">
        <p:scale>
          <a:sx n="113" d="100"/>
          <a:sy n="113" d="100"/>
        </p:scale>
        <p:origin x="176" y="8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4" name="Google Shape;15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0" name="Google Shape;16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7" name="Google Shape;16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4" name="Google Shape;194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" name="Google Shape;7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3" name="Google Shape;11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0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0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9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29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3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23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24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24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25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25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6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7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8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8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8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9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Lab: </a:t>
            </a:r>
            <a:r>
              <a:rPr lang="en" dirty="0"/>
              <a:t>BST and AVL</a:t>
            </a:r>
            <a:endParaRPr dirty="0"/>
          </a:p>
        </p:txBody>
      </p:sp>
      <p:sp>
        <p:nvSpPr>
          <p:cNvPr id="68" name="Google Shape;68;p1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CSCI104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0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Balanced Binary Tree</a:t>
            </a:r>
            <a:endParaRPr/>
          </a:p>
        </p:txBody>
      </p:sp>
      <p:sp>
        <p:nvSpPr>
          <p:cNvPr id="143" name="Google Shape;143;p10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0003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Height-balancing property: heights of each subtree differ by no more than 1</a:t>
            </a:r>
            <a:endParaRPr b="1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Avoids the slower search times!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Keeps the height of the tree log(n)</a:t>
            </a:r>
            <a:endParaRPr/>
          </a:p>
        </p:txBody>
      </p:sp>
      <p:pic>
        <p:nvPicPr>
          <p:cNvPr id="144" name="Google Shape;14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4600" y="1863700"/>
            <a:ext cx="5367001" cy="2405247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0"/>
          <p:cNvSpPr txBox="1"/>
          <p:nvPr/>
        </p:nvSpPr>
        <p:spPr>
          <a:xfrm>
            <a:off x="4566600" y="4268950"/>
            <a:ext cx="348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A is balance, B is not</a:t>
            </a:r>
            <a:endParaRPr sz="1400" b="0" i="0" u="none" strike="noStrike" cap="none">
              <a:solidFill>
                <a:srgbClr val="DB44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Maintaining BST Property</a:t>
            </a:r>
            <a:endParaRPr/>
          </a:p>
        </p:txBody>
      </p:sp>
      <p:sp>
        <p:nvSpPr>
          <p:cNvPr id="151" name="Google Shape;151;p1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REMEMBER: BST Property = left subtree node keys less than parent’s and right subtree node keys greater than parent’s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Maintained by </a:t>
            </a:r>
            <a:r>
              <a:rPr lang="en" b="1"/>
              <a:t>smart</a:t>
            </a:r>
            <a:r>
              <a:rPr lang="en"/>
              <a:t> insertion and deletion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 function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Traverse the tree based on key to be inserted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 once you encounter a situation where you cannot traverse further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function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Need to choose which node to promote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node you want to remove has 0 children: just remove it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node you want to remove has 1 child: promote the child of the node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node you want to remove has 2 children: swap with its predecessor OR successor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Self-Balancing BSTs</a:t>
            </a:r>
            <a:endParaRPr/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will be focusing on AVL trees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keep the tree balanced even after insertions or deletions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involves using rotations!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Foundation of AVL trees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Single Rotations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RIGHT</a:t>
            </a:r>
            <a:endParaRPr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900" y="2507050"/>
            <a:ext cx="6116049" cy="246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22950" y="404625"/>
            <a:ext cx="4971051" cy="179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Single Rotations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LEFT</a:t>
            </a:r>
            <a:endParaRPr/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6475" y="2219625"/>
            <a:ext cx="6231150" cy="2632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302425" y="286262"/>
            <a:ext cx="4627325" cy="167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Double Rotations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RIGHT LEFT</a:t>
            </a:r>
            <a:endParaRPr/>
          </a:p>
        </p:txBody>
      </p:sp>
      <p:pic>
        <p:nvPicPr>
          <p:cNvPr id="177" name="Google Shape;17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23100" y="449275"/>
            <a:ext cx="5127125" cy="204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06300" y="2632500"/>
            <a:ext cx="6054033" cy="234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Double Rotations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LEFT RIGHT</a:t>
            </a:r>
            <a:endParaRPr/>
          </a:p>
        </p:txBody>
      </p:sp>
      <p:pic>
        <p:nvPicPr>
          <p:cNvPr id="184" name="Google Shape;184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275" y="2571750"/>
            <a:ext cx="6157214" cy="24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88498" y="210500"/>
            <a:ext cx="4688848" cy="2042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AVL Insert and Remove</a:t>
            </a:r>
            <a:endParaRPr/>
          </a:p>
        </p:txBody>
      </p:sp>
      <p:sp>
        <p:nvSpPr>
          <p:cNvPr id="191" name="Google Shape;191;p17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Insert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Insert as you would in a BST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Fix the tree if it is unbalanced after inserting the node (ROTATION)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Need at most 1 rotation (either a single or double rotation)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Remove as you would in a BST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Keep traversing up the tree and fixing tree if unbalanced (ROTATIONS)</a:t>
            </a:r>
            <a:endParaRPr/>
          </a:p>
          <a:p>
            <a: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You may need multiple rotations to fully fix the tree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The Lab</a:t>
            </a:r>
            <a:endParaRPr/>
          </a:p>
        </p:txBody>
      </p:sp>
      <p:sp>
        <p:nvSpPr>
          <p:cNvPr id="197" name="Google Shape;197;p18"/>
          <p:cNvSpPr txBox="1">
            <a:spLocks noGrp="1"/>
          </p:cNvSpPr>
          <p:nvPr>
            <p:ph type="body" idx="1"/>
          </p:nvPr>
        </p:nvSpPr>
        <p:spPr>
          <a:xfrm>
            <a:off x="460950" y="1714200"/>
            <a:ext cx="47295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Draw or type out operations on tree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your best to not do it with your neighbors; you will </a:t>
            </a:r>
            <a:r>
              <a:rPr lang="en" b="1"/>
              <a:t>need to personally understand this</a:t>
            </a:r>
            <a:r>
              <a:rPr lang="en"/>
              <a:t> for the next PA! </a:t>
            </a:r>
            <a:endParaRPr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23825" y="355575"/>
            <a:ext cx="2280225" cy="291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REMEMBER: Heaps</a:t>
            </a:r>
            <a:endParaRPr/>
          </a:p>
        </p:txBody>
      </p:sp>
      <p:sp>
        <p:nvSpPr>
          <p:cNvPr id="74" name="Google Shape;74;p2"/>
          <p:cNvSpPr txBox="1">
            <a:spLocks noGrp="1"/>
          </p:cNvSpPr>
          <p:nvPr>
            <p:ph type="body" idx="1"/>
          </p:nvPr>
        </p:nvSpPr>
        <p:spPr>
          <a:xfrm>
            <a:off x="471900" y="1784800"/>
            <a:ext cx="4714800" cy="29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COMPLETE d-ary tree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levels except the last are completely filled</a:t>
            </a:r>
            <a:endParaRPr/>
          </a:p>
          <a:p>
            <a: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All leaves in last level are to the left side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parent is “better” than both of its children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 Heap: node is less than or equal to all children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 Heap: node is greater than or equal to all children</a:t>
            </a:r>
            <a:endParaRPr/>
          </a:p>
        </p:txBody>
      </p:sp>
      <p:pic>
        <p:nvPicPr>
          <p:cNvPr id="75" name="Google Shape;75;p2"/>
          <p:cNvPicPr preferRelativeResize="0"/>
          <p:nvPr/>
        </p:nvPicPr>
        <p:blipFill rotWithShape="1">
          <a:blip r:embed="rId3">
            <a:alphaModFix/>
          </a:blip>
          <a:srcRect b="16936"/>
          <a:stretch/>
        </p:blipFill>
        <p:spPr>
          <a:xfrm>
            <a:off x="5661775" y="2911850"/>
            <a:ext cx="3119600" cy="1630258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2"/>
          <p:cNvSpPr txBox="1"/>
          <p:nvPr/>
        </p:nvSpPr>
        <p:spPr>
          <a:xfrm>
            <a:off x="6272091" y="4472114"/>
            <a:ext cx="2211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Could this be a heap??</a:t>
            </a:r>
            <a:endParaRPr sz="1400" b="0" i="0" u="none" strike="noStrike" cap="none">
              <a:solidFill>
                <a:srgbClr val="DB44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7" name="Google Shape;77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62875" y="474450"/>
            <a:ext cx="3318500" cy="1987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Binary Search Trees (BST)</a:t>
            </a:r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body" idx="1"/>
          </p:nvPr>
        </p:nvSpPr>
        <p:spPr>
          <a:xfrm>
            <a:off x="471900" y="1768125"/>
            <a:ext cx="50220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necessarily a complete or full tree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Left children (left subtree) hold values LESS THAN or equal to parent’s values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Right children (right subtree) hold values GREATER THAN parent’s value</a:t>
            </a:r>
            <a:endParaRPr/>
          </a:p>
        </p:txBody>
      </p:sp>
      <p:pic>
        <p:nvPicPr>
          <p:cNvPr id="84" name="Google Shape;84;p3"/>
          <p:cNvPicPr preferRelativeResize="0"/>
          <p:nvPr/>
        </p:nvPicPr>
        <p:blipFill rotWithShape="1">
          <a:blip r:embed="rId3">
            <a:alphaModFix/>
          </a:blip>
          <a:srcRect l="2808"/>
          <a:stretch/>
        </p:blipFill>
        <p:spPr>
          <a:xfrm>
            <a:off x="5904450" y="269550"/>
            <a:ext cx="2942799" cy="324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0300" y="3528325"/>
            <a:ext cx="3099026" cy="14237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6" name="Google Shape;86;p3"/>
          <p:cNvPicPr preferRelativeResize="0"/>
          <p:nvPr/>
        </p:nvPicPr>
        <p:blipFill rotWithShape="1">
          <a:blip r:embed="rId5">
            <a:alphaModFix/>
          </a:blip>
          <a:srcRect l="4906" t="4262" b="5800"/>
          <a:stretch/>
        </p:blipFill>
        <p:spPr>
          <a:xfrm>
            <a:off x="1541975" y="3450975"/>
            <a:ext cx="2490876" cy="1578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912900" y="324925"/>
            <a:ext cx="925900" cy="5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Traversals: Pre-Order, In-Order, Post-Order</a:t>
            </a:r>
            <a:endParaRPr/>
          </a:p>
        </p:txBody>
      </p:sp>
      <p:sp>
        <p:nvSpPr>
          <p:cNvPr id="93" name="Google Shape;93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5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traverals operate on EVERY node eventually–just in different orders</a:t>
            </a:r>
            <a:endParaRPr/>
          </a:p>
        </p:txBody>
      </p:sp>
      <p:pic>
        <p:nvPicPr>
          <p:cNvPr id="94" name="Google Shape;94;p4"/>
          <p:cNvPicPr preferRelativeResize="0"/>
          <p:nvPr/>
        </p:nvPicPr>
        <p:blipFill rotWithShape="1">
          <a:blip r:embed="rId3">
            <a:alphaModFix/>
          </a:blip>
          <a:srcRect r="9860"/>
          <a:stretch/>
        </p:blipFill>
        <p:spPr>
          <a:xfrm>
            <a:off x="385625" y="3348500"/>
            <a:ext cx="2571125" cy="15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21183" y="3348500"/>
            <a:ext cx="2523529" cy="154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209150" y="3346900"/>
            <a:ext cx="2571125" cy="154478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09075" y="2318650"/>
            <a:ext cx="4795769" cy="76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Traversals in C++</a:t>
            </a:r>
            <a:endParaRPr/>
          </a:p>
        </p:txBody>
      </p:sp>
      <p:pic>
        <p:nvPicPr>
          <p:cNvPr id="103" name="Google Shape;103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3875" y="245838"/>
            <a:ext cx="3449151" cy="46518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5"/>
          <p:cNvSpPr txBox="1"/>
          <p:nvPr/>
        </p:nvSpPr>
        <p:spPr>
          <a:xfrm>
            <a:off x="830300" y="2296775"/>
            <a:ext cx="2792700" cy="22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DB4437"/>
                </a:solidFill>
                <a:latin typeface="Arial"/>
                <a:ea typeface="Arial"/>
                <a:cs typeface="Arial"/>
                <a:sym typeface="Arial"/>
              </a:rPr>
              <a:t>For a BST, what is special about operating on elements using an in-order traversal? If we were printing integers using this traversal, what would the output look like?</a:t>
            </a:r>
            <a:endParaRPr sz="1600" b="0" i="0" u="none" strike="noStrike" cap="none">
              <a:solidFill>
                <a:srgbClr val="DB4437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Why BSTs? SEARCHING!</a:t>
            </a:r>
            <a:endParaRPr/>
          </a:p>
        </p:txBody>
      </p:sp>
      <p:sp>
        <p:nvSpPr>
          <p:cNvPr id="110" name="Google Shape;110;p6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79605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Enable (potentially) faster searching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B4437"/>
              </a:buClr>
              <a:buSzPts val="1800"/>
              <a:buChar char="●"/>
            </a:pPr>
            <a:r>
              <a:rPr lang="en">
                <a:solidFill>
                  <a:srgbClr val="DB4437"/>
                </a:solidFill>
              </a:rPr>
              <a:t>Why do we say potentially? What is an example where the search is slow, even if it’s a valid BST?</a:t>
            </a:r>
            <a:endParaRPr>
              <a:solidFill>
                <a:srgbClr val="DB4437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Why BSTs? SEARCHING!</a:t>
            </a:r>
            <a:endParaRPr/>
          </a:p>
        </p:txBody>
      </p:sp>
      <p:pic>
        <p:nvPicPr>
          <p:cNvPr id="116" name="Google Shape;116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68277" y="2002602"/>
            <a:ext cx="4327397" cy="2119945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7" name="Google Shape;117;p7"/>
          <p:cNvPicPr preferRelativeResize="0"/>
          <p:nvPr/>
        </p:nvPicPr>
        <p:blipFill rotWithShape="1">
          <a:blip r:embed="rId4">
            <a:alphaModFix/>
          </a:blip>
          <a:srcRect l="4906" t="4262" b="5800"/>
          <a:stretch/>
        </p:blipFill>
        <p:spPr>
          <a:xfrm>
            <a:off x="570225" y="1887425"/>
            <a:ext cx="3478195" cy="23503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8" name="Google Shape;118;p7"/>
          <p:cNvSpPr txBox="1"/>
          <p:nvPr/>
        </p:nvSpPr>
        <p:spPr>
          <a:xfrm>
            <a:off x="5526200" y="4377900"/>
            <a:ext cx="2625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Faster search: O(logn)</a:t>
            </a:r>
            <a:endParaRPr sz="1400" b="0" i="0" u="none" strike="noStrike" cap="none">
              <a:solidFill>
                <a:srgbClr val="DB44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1187875" y="4377900"/>
            <a:ext cx="2489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Slower search: O(n)</a:t>
            </a:r>
            <a:endParaRPr sz="1400" b="0" i="0" u="none" strike="noStrike" cap="none">
              <a:solidFill>
                <a:srgbClr val="DB4437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Basically like a linked list</a:t>
            </a:r>
            <a:endParaRPr sz="1400" b="0" i="0" u="none" strike="noStrike" cap="none">
              <a:solidFill>
                <a:srgbClr val="DB44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Search Function</a:t>
            </a:r>
            <a:endParaRPr/>
          </a:p>
        </p:txBody>
      </p:sp>
      <p:sp>
        <p:nvSpPr>
          <p:cNvPr id="125" name="Google Shape;125;p8"/>
          <p:cNvSpPr txBox="1">
            <a:spLocks noGrp="1"/>
          </p:cNvSpPr>
          <p:nvPr>
            <p:ph type="body" idx="1"/>
          </p:nvPr>
        </p:nvSpPr>
        <p:spPr>
          <a:xfrm>
            <a:off x="471900" y="1832800"/>
            <a:ext cx="4811700" cy="44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457200" lvl="0" indent="-334327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Can do it iteratively or recursively</a:t>
            </a:r>
            <a:endParaRPr/>
          </a:p>
        </p:txBody>
      </p:sp>
      <p:pic>
        <p:nvPicPr>
          <p:cNvPr id="126" name="Google Shape;126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6400" y="2212175"/>
            <a:ext cx="5561251" cy="2858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8"/>
          <p:cNvSpPr txBox="1"/>
          <p:nvPr/>
        </p:nvSpPr>
        <p:spPr>
          <a:xfrm>
            <a:off x="6663900" y="4194600"/>
            <a:ext cx="981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DB4437"/>
                </a:solidFill>
                <a:latin typeface="Roboto"/>
                <a:ea typeface="Roboto"/>
                <a:cs typeface="Roboto"/>
                <a:sym typeface="Roboto"/>
              </a:rPr>
              <a:t>Recursive example</a:t>
            </a:r>
            <a:endParaRPr sz="1400" b="0" i="0" u="none" strike="noStrike" cap="none">
              <a:solidFill>
                <a:srgbClr val="DB4437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8" name="Google Shape;128;p8"/>
          <p:cNvSpPr/>
          <p:nvPr/>
        </p:nvSpPr>
        <p:spPr>
          <a:xfrm>
            <a:off x="3148650" y="4453375"/>
            <a:ext cx="1531200" cy="248100"/>
          </a:xfrm>
          <a:prstGeom prst="ellipse">
            <a:avLst/>
          </a:prstGeom>
          <a:noFill/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8"/>
          <p:cNvSpPr/>
          <p:nvPr/>
        </p:nvSpPr>
        <p:spPr>
          <a:xfrm>
            <a:off x="1802200" y="4605775"/>
            <a:ext cx="1531200" cy="248100"/>
          </a:xfrm>
          <a:prstGeom prst="ellipse">
            <a:avLst/>
          </a:prstGeom>
          <a:noFill/>
          <a:ln w="9525" cap="flat" cmpd="sng">
            <a:solidFill>
              <a:srgbClr val="DB443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Search Example</a:t>
            </a:r>
            <a:endParaRPr/>
          </a:p>
        </p:txBody>
      </p:sp>
      <p:pic>
        <p:nvPicPr>
          <p:cNvPr id="135" name="Google Shape;135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3975" y="1723525"/>
            <a:ext cx="4117451" cy="318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52775" y="981425"/>
            <a:ext cx="4117450" cy="15811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8224" y="2736599"/>
            <a:ext cx="3946550" cy="201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524</Words>
  <Application>Microsoft Macintosh PowerPoint</Application>
  <PresentationFormat>On-screen Show (16:9)</PresentationFormat>
  <Paragraphs>71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Roboto</vt:lpstr>
      <vt:lpstr>Material</vt:lpstr>
      <vt:lpstr>Lab: BST and AVL</vt:lpstr>
      <vt:lpstr>REMEMBER: Heaps</vt:lpstr>
      <vt:lpstr>Binary Search Trees (BST)</vt:lpstr>
      <vt:lpstr>Traversals: Pre-Order, In-Order, Post-Order</vt:lpstr>
      <vt:lpstr>Traversals in C++</vt:lpstr>
      <vt:lpstr>Why BSTs? SEARCHING!</vt:lpstr>
      <vt:lpstr>Why BSTs? SEARCHING!</vt:lpstr>
      <vt:lpstr>Search Function</vt:lpstr>
      <vt:lpstr>Search Example</vt:lpstr>
      <vt:lpstr>Balanced Binary Tree</vt:lpstr>
      <vt:lpstr>Maintaining BST Property</vt:lpstr>
      <vt:lpstr>Self-Balancing BSTs</vt:lpstr>
      <vt:lpstr>Single Rotations  RIGHT</vt:lpstr>
      <vt:lpstr>Single Rotations  LEFT</vt:lpstr>
      <vt:lpstr>Double Rotations RIGHT LEFT</vt:lpstr>
      <vt:lpstr>Double Rotations  LEFT RIGHT</vt:lpstr>
      <vt:lpstr>AVL Insert and Remove</vt:lpstr>
      <vt:lpstr>The 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Rebecca Dorn</cp:lastModifiedBy>
  <cp:revision>1</cp:revision>
  <dcterms:modified xsi:type="dcterms:W3CDTF">2024-11-18T04:48:04Z</dcterms:modified>
</cp:coreProperties>
</file>