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1" r:id="rId1"/>
  </p:sldMasterIdLst>
  <p:notesMasterIdLst>
    <p:notesMasterId r:id="rId17"/>
  </p:notesMasterIdLst>
  <p:handoutMasterIdLst>
    <p:handoutMasterId r:id="rId18"/>
  </p:handoutMasterIdLst>
  <p:sldIdLst>
    <p:sldId id="256" r:id="rId2"/>
    <p:sldId id="934" r:id="rId3"/>
    <p:sldId id="955" r:id="rId4"/>
    <p:sldId id="956" r:id="rId5"/>
    <p:sldId id="954" r:id="rId6"/>
    <p:sldId id="958" r:id="rId7"/>
    <p:sldId id="959" r:id="rId8"/>
    <p:sldId id="960" r:id="rId9"/>
    <p:sldId id="957" r:id="rId10"/>
    <p:sldId id="962" r:id="rId11"/>
    <p:sldId id="967" r:id="rId12"/>
    <p:sldId id="963" r:id="rId13"/>
    <p:sldId id="964" r:id="rId14"/>
    <p:sldId id="965" r:id="rId15"/>
    <p:sldId id="952" r:id="rId16"/>
  </p:sldIdLst>
  <p:sldSz cx="9144000" cy="6858000" type="screen4x3"/>
  <p:notesSz cx="6881813" cy="92964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3200" kern="1200">
        <a:solidFill>
          <a:schemeClr val="tx2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3200" kern="1200">
        <a:solidFill>
          <a:schemeClr val="tx2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88859" autoAdjust="0"/>
  </p:normalViewPr>
  <p:slideViewPr>
    <p:cSldViewPr>
      <p:cViewPr varScale="1">
        <p:scale>
          <a:sx n="82" d="100"/>
          <a:sy n="82" d="100"/>
        </p:scale>
        <p:origin x="20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53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2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98103" y="2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971C4-D6ED-436C-8B49-F7A3B8634A12}" type="datetimeFigureOut">
              <a:rPr lang="en-US" smtClean="0"/>
              <a:pPr/>
              <a:t>3/7/2021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98103" y="8829675"/>
            <a:ext cx="2982119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E3900A-4DE4-4DE5-AC3D-688D9FC059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053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94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98103" y="0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16013" y="696913"/>
            <a:ext cx="4649787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94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8182" y="4415790"/>
            <a:ext cx="5505450" cy="41833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94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194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98103" y="8829968"/>
            <a:ext cx="2982119" cy="464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253562A9-B6D5-4F95-B063-0AA816B5DBE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3260066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notesMaster" Target="../notesMasters/notesMaster1.xml"/><Relationship Id="rId1" Type="http://schemas.openxmlformats.org/officeDocument/2006/relationships/tags" Target="../tags/tag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95844B4-EE7D-4B21-BB4C-785978F15425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  <p:custDataLst>
              <p:tags r:id="rId1"/>
            </p:custDataLst>
          </p:nvPr>
        </p:nvSpPr>
        <p:spPr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530595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6788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1pPr>
            <a:lvl2pPr marL="742950" indent="-285750" defTabSz="966788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2pPr>
            <a:lvl3pPr marL="1143000" indent="-228600" defTabSz="966788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3pPr>
            <a:lvl4pPr marL="1600200" indent="-228600" defTabSz="966788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4pPr>
            <a:lvl5pPr marL="2057400" indent="-228600" defTabSz="966788" eaLnBrk="0" hangingPunct="0"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5pPr>
            <a:lvl6pPr marL="25146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6pPr>
            <a:lvl7pPr marL="29718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7pPr>
            <a:lvl8pPr marL="34290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8pPr>
            <a:lvl9pPr marL="3886200" indent="-228600" algn="ctr" defTabSz="966788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fld id="{E9FB4A82-E14F-497E-BCE6-4BF842E09FBC}" type="slidenum">
              <a:rPr lang="en-US" altLang="en-US" sz="1300">
                <a:solidFill>
                  <a:schemeClr val="tx1"/>
                </a:solidFill>
              </a:rPr>
              <a:pPr eaLnBrk="1" hangingPunct="1"/>
              <a:t>4</a:t>
            </a:fld>
            <a:endParaRPr lang="en-US" altLang="en-US" sz="130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868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3688298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904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27687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hart">
  <p:cSld name="Title, Text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hart Placeholder 3"/>
          <p:cNvSpPr>
            <a:spLocks noGrp="1"/>
          </p:cNvSpPr>
          <p:nvPr>
            <p:ph type="ch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chart</a:t>
            </a:r>
          </a:p>
        </p:txBody>
      </p:sp>
    </p:spTree>
    <p:extLst>
      <p:ext uri="{BB962C8B-B14F-4D97-AF65-F5344CB8AC3E}">
        <p14:creationId xmlns:p14="http://schemas.microsoft.com/office/powerpoint/2010/main" val="74255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600200"/>
            <a:ext cx="4038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online image</a:t>
            </a:r>
          </a:p>
        </p:txBody>
      </p:sp>
    </p:spTree>
    <p:extLst>
      <p:ext uri="{BB962C8B-B14F-4D97-AF65-F5344CB8AC3E}">
        <p14:creationId xmlns:p14="http://schemas.microsoft.com/office/powerpoint/2010/main" val="14690176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86240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 rtlCol="0">
            <a:normAutofit/>
          </a:bodyPr>
          <a:lstStyle/>
          <a:p>
            <a:pPr lvl="0"/>
            <a:r>
              <a:rPr lang="en-US" noProof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37474069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1848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7191075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229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498028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7478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08267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659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043750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1000"/>
            <a:ext cx="3008313" cy="10541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381000"/>
            <a:ext cx="5111750" cy="57451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5953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463564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pic>
        <p:nvPicPr>
          <p:cNvPr id="1028" name="Picture 6"/>
          <p:cNvPicPr>
            <a:picLocks noChangeAspect="1"/>
          </p:cNvPicPr>
          <p:nvPr/>
        </p:nvPicPr>
        <p:blipFill>
          <a:blip r:embed="rId19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0" y="0"/>
            <a:ext cx="2057400" cy="72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Slide Number Placeholder 5"/>
          <p:cNvSpPr txBox="1">
            <a:spLocks/>
          </p:cNvSpPr>
          <p:nvPr/>
        </p:nvSpPr>
        <p:spPr>
          <a:xfrm>
            <a:off x="8610600" y="9525"/>
            <a:ext cx="533400" cy="365125"/>
          </a:xfrm>
          <a:prstGeom prst="rect">
            <a:avLst/>
          </a:prstGeom>
        </p:spPr>
        <p:txBody>
          <a:bodyPr anchor="ctr"/>
          <a:lstStyle>
            <a:defPPr>
              <a:defRPr lang="en-US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200"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itchFamily="34" charset="0"/>
                <a:ea typeface="+mn-ea"/>
                <a:cs typeface="+mn-cs"/>
              </a:defRPr>
            </a:lvl9pPr>
          </a:lstStyle>
          <a:p>
            <a:pPr>
              <a:defRPr/>
            </a:pPr>
            <a:fld id="{7D1862CD-D985-463F-A6EA-BA716BFFBD1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030" name="Rectangle 8"/>
          <p:cNvSpPr>
            <a:spLocks noChangeArrowheads="1"/>
          </p:cNvSpPr>
          <p:nvPr/>
        </p:nvSpPr>
        <p:spPr bwMode="auto">
          <a:xfrm>
            <a:off x="0" y="114300"/>
            <a:ext cx="6934200" cy="228600"/>
          </a:xfrm>
          <a:prstGeom prst="rect">
            <a:avLst/>
          </a:prstGeom>
          <a:solidFill>
            <a:srgbClr val="A5002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en-US" altLang="en-US"/>
          </a:p>
        </p:txBody>
      </p:sp>
      <p:sp>
        <p:nvSpPr>
          <p:cNvPr id="2" name="Oval 1"/>
          <p:cNvSpPr/>
          <p:nvPr/>
        </p:nvSpPr>
        <p:spPr>
          <a:xfrm>
            <a:off x="8610600" y="9525"/>
            <a:ext cx="533400" cy="333375"/>
          </a:xfrm>
          <a:prstGeom prst="ellipse">
            <a:avLst/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993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  <p:sldLayoutId id="2147483687" r:id="rId16"/>
    <p:sldLayoutId id="2147483688" r:id="rId17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rgbClr val="A5002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rgbClr val="A5002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.usfca.edu/~galles/visualization/SplayTree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CSCI 104</a:t>
            </a:r>
            <a:br>
              <a:rPr lang="en-US" dirty="0"/>
            </a:br>
            <a:r>
              <a:rPr lang="en-US" dirty="0"/>
              <a:t>Splay Trees</a:t>
            </a:r>
            <a:endParaRPr lang="en-US" altLang="zh-CN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CN" dirty="0"/>
              <a:t>Mark Redekopp</a:t>
            </a:r>
          </a:p>
          <a:p>
            <a:r>
              <a:rPr lang="en-US" altLang="zh-CN" dirty="0"/>
              <a:t>Aaron Cote’</a:t>
            </a:r>
          </a:p>
          <a:p>
            <a:endParaRPr lang="en-US" altLang="zh-C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Insert(4)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665296" y="14478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476500" y="189171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914400" y="192004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" name="Straight Connector 5"/>
          <p:cNvCxnSpPr>
            <a:stCxn id="3" idx="3"/>
            <a:endCxn id="5" idx="0"/>
          </p:cNvCxnSpPr>
          <p:nvPr/>
        </p:nvCxnSpPr>
        <p:spPr bwMode="auto">
          <a:xfrm flipH="1">
            <a:off x="1200150" y="1773004"/>
            <a:ext cx="548840" cy="1470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3" idx="5"/>
            <a:endCxn id="4" idx="0"/>
          </p:cNvCxnSpPr>
          <p:nvPr/>
        </p:nvCxnSpPr>
        <p:spPr bwMode="auto">
          <a:xfrm>
            <a:off x="2153102" y="1773004"/>
            <a:ext cx="609148" cy="11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1295400" y="23622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9" name="Straight Connector 8"/>
          <p:cNvCxnSpPr>
            <a:stCxn id="5" idx="5"/>
            <a:endCxn id="8" idx="0"/>
          </p:cNvCxnSpPr>
          <p:nvPr/>
        </p:nvCxnSpPr>
        <p:spPr bwMode="auto">
          <a:xfrm>
            <a:off x="1402206" y="2245246"/>
            <a:ext cx="178944" cy="1169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087586" y="237581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1" name="Straight Connector 10"/>
          <p:cNvCxnSpPr>
            <a:stCxn id="4" idx="3"/>
            <a:endCxn id="10" idx="0"/>
          </p:cNvCxnSpPr>
          <p:nvPr/>
        </p:nvCxnSpPr>
        <p:spPr bwMode="auto">
          <a:xfrm flipH="1">
            <a:off x="2373336" y="2216919"/>
            <a:ext cx="186858" cy="1588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647700" y="238429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Connector 12"/>
          <p:cNvCxnSpPr>
            <a:stCxn id="5" idx="3"/>
          </p:cNvCxnSpPr>
          <p:nvPr/>
        </p:nvCxnSpPr>
        <p:spPr bwMode="auto">
          <a:xfrm flipH="1">
            <a:off x="890901" y="2245246"/>
            <a:ext cx="107193" cy="1390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0" y="28194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Straight Connector 14"/>
          <p:cNvCxnSpPr>
            <a:stCxn id="12" idx="3"/>
            <a:endCxn id="14" idx="0"/>
          </p:cNvCxnSpPr>
          <p:nvPr/>
        </p:nvCxnSpPr>
        <p:spPr bwMode="auto">
          <a:xfrm flipH="1">
            <a:off x="285750" y="2709499"/>
            <a:ext cx="445644" cy="1099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1093796" y="284843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7" name="Straight Connector 16"/>
          <p:cNvCxnSpPr>
            <a:stCxn id="12" idx="5"/>
            <a:endCxn id="16" idx="0"/>
          </p:cNvCxnSpPr>
          <p:nvPr/>
        </p:nvCxnSpPr>
        <p:spPr bwMode="auto">
          <a:xfrm>
            <a:off x="1135506" y="2709499"/>
            <a:ext cx="244040" cy="1389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838200" y="32766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9" name="Straight Connector 18"/>
          <p:cNvCxnSpPr>
            <a:stCxn id="16" idx="3"/>
            <a:endCxn id="18" idx="0"/>
          </p:cNvCxnSpPr>
          <p:nvPr/>
        </p:nvCxnSpPr>
        <p:spPr bwMode="auto">
          <a:xfrm flipH="1">
            <a:off x="1123950" y="3173639"/>
            <a:ext cx="53540" cy="102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21" name="Group 20">
            <a:extLst>
              <a:ext uri="{FF2B5EF4-FFF2-40B4-BE49-F238E27FC236}">
                <a16:creationId xmlns:a16="http://schemas.microsoft.com/office/drawing/2014/main" id="{679BC810-D7B3-42A5-B789-9593D8644DF3}"/>
              </a:ext>
            </a:extLst>
          </p:cNvPr>
          <p:cNvGrpSpPr/>
          <p:nvPr/>
        </p:nvGrpSpPr>
        <p:grpSpPr>
          <a:xfrm>
            <a:off x="3200400" y="1447800"/>
            <a:ext cx="3048000" cy="2819400"/>
            <a:chOff x="3200400" y="1447800"/>
            <a:chExt cx="3048000" cy="2819400"/>
          </a:xfrm>
        </p:grpSpPr>
        <p:sp>
          <p:nvSpPr>
            <p:cNvPr id="43" name="TextBox 42"/>
            <p:cNvSpPr txBox="1"/>
            <p:nvPr/>
          </p:nvSpPr>
          <p:spPr>
            <a:xfrm>
              <a:off x="3767660" y="3959423"/>
              <a:ext cx="154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</a:rPr>
                <a:t>Zig-</a:t>
              </a:r>
              <a:r>
                <a:rPr lang="en-US" sz="1400" b="1" dirty="0" err="1">
                  <a:solidFill>
                    <a:srgbClr val="0000FF"/>
                  </a:solidFill>
                </a:rPr>
                <a:t>Zag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sp>
          <p:nvSpPr>
            <p:cNvPr id="103" name="Oval 102"/>
            <p:cNvSpPr/>
            <p:nvPr/>
          </p:nvSpPr>
          <p:spPr bwMode="auto">
            <a:xfrm>
              <a:off x="4865696" y="14478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04" name="Oval 103"/>
            <p:cNvSpPr/>
            <p:nvPr/>
          </p:nvSpPr>
          <p:spPr bwMode="auto">
            <a:xfrm>
              <a:off x="5676900" y="189171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05" name="Oval 104"/>
            <p:cNvSpPr/>
            <p:nvPr/>
          </p:nvSpPr>
          <p:spPr bwMode="auto">
            <a:xfrm>
              <a:off x="4114800" y="1920042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106" name="Straight Connector 105"/>
            <p:cNvCxnSpPr>
              <a:stCxn id="103" idx="3"/>
              <a:endCxn id="105" idx="0"/>
            </p:cNvCxnSpPr>
            <p:nvPr/>
          </p:nvCxnSpPr>
          <p:spPr bwMode="auto">
            <a:xfrm flipH="1">
              <a:off x="4400550" y="1773004"/>
              <a:ext cx="548840" cy="147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7" name="Straight Connector 106"/>
            <p:cNvCxnSpPr>
              <a:stCxn id="103" idx="5"/>
              <a:endCxn id="104" idx="0"/>
            </p:cNvCxnSpPr>
            <p:nvPr/>
          </p:nvCxnSpPr>
          <p:spPr bwMode="auto">
            <a:xfrm>
              <a:off x="5353502" y="1773004"/>
              <a:ext cx="609148" cy="11871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8" name="Oval 107"/>
            <p:cNvSpPr/>
            <p:nvPr/>
          </p:nvSpPr>
          <p:spPr bwMode="auto">
            <a:xfrm>
              <a:off x="4495800" y="23622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09" name="Straight Connector 108"/>
            <p:cNvCxnSpPr>
              <a:stCxn id="105" idx="5"/>
              <a:endCxn id="108" idx="0"/>
            </p:cNvCxnSpPr>
            <p:nvPr/>
          </p:nvCxnSpPr>
          <p:spPr bwMode="auto">
            <a:xfrm>
              <a:off x="4602606" y="2245246"/>
              <a:ext cx="178944" cy="1169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0" name="Oval 109"/>
            <p:cNvSpPr/>
            <p:nvPr/>
          </p:nvSpPr>
          <p:spPr bwMode="auto">
            <a:xfrm>
              <a:off x="5287986" y="2375811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111" name="Straight Connector 110"/>
            <p:cNvCxnSpPr>
              <a:stCxn id="104" idx="3"/>
              <a:endCxn id="110" idx="0"/>
            </p:cNvCxnSpPr>
            <p:nvPr/>
          </p:nvCxnSpPr>
          <p:spPr bwMode="auto">
            <a:xfrm flipH="1">
              <a:off x="5573736" y="2216919"/>
              <a:ext cx="186858" cy="1588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2" name="Oval 111"/>
            <p:cNvSpPr/>
            <p:nvPr/>
          </p:nvSpPr>
          <p:spPr bwMode="auto">
            <a:xfrm>
              <a:off x="3848100" y="238429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13" name="Straight Connector 112"/>
            <p:cNvCxnSpPr>
              <a:stCxn id="105" idx="3"/>
            </p:cNvCxnSpPr>
            <p:nvPr/>
          </p:nvCxnSpPr>
          <p:spPr bwMode="auto">
            <a:xfrm flipH="1">
              <a:off x="4091301" y="2245246"/>
              <a:ext cx="107193" cy="13904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4" name="Oval 113"/>
            <p:cNvSpPr/>
            <p:nvPr/>
          </p:nvSpPr>
          <p:spPr bwMode="auto">
            <a:xfrm>
              <a:off x="3200400" y="28194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15" name="Straight Connector 114"/>
            <p:cNvCxnSpPr>
              <a:stCxn id="112" idx="3"/>
              <a:endCxn id="114" idx="0"/>
            </p:cNvCxnSpPr>
            <p:nvPr/>
          </p:nvCxnSpPr>
          <p:spPr bwMode="auto">
            <a:xfrm flipH="1">
              <a:off x="3486150" y="2709499"/>
              <a:ext cx="445644" cy="1099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6" name="Oval 115"/>
            <p:cNvSpPr/>
            <p:nvPr/>
          </p:nvSpPr>
          <p:spPr bwMode="auto">
            <a:xfrm>
              <a:off x="4294196" y="284843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17" name="Straight Connector 116"/>
            <p:cNvCxnSpPr>
              <a:stCxn id="112" idx="5"/>
              <a:endCxn id="116" idx="0"/>
            </p:cNvCxnSpPr>
            <p:nvPr/>
          </p:nvCxnSpPr>
          <p:spPr bwMode="auto">
            <a:xfrm>
              <a:off x="4335906" y="2709499"/>
              <a:ext cx="244040" cy="1389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18" name="Oval 117"/>
            <p:cNvSpPr/>
            <p:nvPr/>
          </p:nvSpPr>
          <p:spPr bwMode="auto">
            <a:xfrm>
              <a:off x="4050156" y="328623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19" name="Straight Connector 118"/>
            <p:cNvCxnSpPr>
              <a:stCxn id="116" idx="3"/>
              <a:endCxn id="118" idx="0"/>
            </p:cNvCxnSpPr>
            <p:nvPr/>
          </p:nvCxnSpPr>
          <p:spPr bwMode="auto">
            <a:xfrm flipH="1">
              <a:off x="4335906" y="3173639"/>
              <a:ext cx="41984" cy="11259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0" name="Oval 119"/>
            <p:cNvSpPr/>
            <p:nvPr/>
          </p:nvSpPr>
          <p:spPr bwMode="auto">
            <a:xfrm>
              <a:off x="3454705" y="32766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cxnSp>
          <p:nvCxnSpPr>
            <p:cNvPr id="121" name="Straight Connector 120"/>
            <p:cNvCxnSpPr>
              <a:stCxn id="114" idx="5"/>
              <a:endCxn id="120" idx="0"/>
            </p:cNvCxnSpPr>
            <p:nvPr/>
          </p:nvCxnSpPr>
          <p:spPr bwMode="auto">
            <a:xfrm>
              <a:off x="3688206" y="3144604"/>
              <a:ext cx="52249" cy="13199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06988B6-2FFF-4DE4-AD01-ADD72C35109B}"/>
              </a:ext>
            </a:extLst>
          </p:cNvPr>
          <p:cNvGrpSpPr/>
          <p:nvPr/>
        </p:nvGrpSpPr>
        <p:grpSpPr>
          <a:xfrm>
            <a:off x="6705600" y="1345638"/>
            <a:ext cx="2362200" cy="2914300"/>
            <a:chOff x="6705600" y="1345638"/>
            <a:chExt cx="2362200" cy="2914300"/>
          </a:xfrm>
        </p:grpSpPr>
        <p:sp>
          <p:nvSpPr>
            <p:cNvPr id="101" name="TextBox 100"/>
            <p:cNvSpPr txBox="1"/>
            <p:nvPr/>
          </p:nvSpPr>
          <p:spPr>
            <a:xfrm>
              <a:off x="7236250" y="3952161"/>
              <a:ext cx="154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</a:rPr>
                <a:t>Zig-Zig</a:t>
              </a:r>
            </a:p>
          </p:txBody>
        </p:sp>
        <p:sp>
          <p:nvSpPr>
            <p:cNvPr id="127" name="Oval 126"/>
            <p:cNvSpPr/>
            <p:nvPr/>
          </p:nvSpPr>
          <p:spPr bwMode="auto">
            <a:xfrm>
              <a:off x="8018108" y="1345638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28" name="Oval 127"/>
            <p:cNvSpPr/>
            <p:nvPr/>
          </p:nvSpPr>
          <p:spPr bwMode="auto">
            <a:xfrm>
              <a:off x="8496300" y="1789553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129" name="Oval 128"/>
            <p:cNvSpPr/>
            <p:nvPr/>
          </p:nvSpPr>
          <p:spPr bwMode="auto">
            <a:xfrm>
              <a:off x="7267212" y="181788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130" name="Straight Connector 129"/>
            <p:cNvCxnSpPr>
              <a:stCxn id="127" idx="3"/>
              <a:endCxn id="129" idx="0"/>
            </p:cNvCxnSpPr>
            <p:nvPr/>
          </p:nvCxnSpPr>
          <p:spPr bwMode="auto">
            <a:xfrm flipH="1">
              <a:off x="7552962" y="1670842"/>
              <a:ext cx="548840" cy="1470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31" name="Straight Connector 130"/>
            <p:cNvCxnSpPr>
              <a:stCxn id="127" idx="5"/>
              <a:endCxn id="128" idx="0"/>
            </p:cNvCxnSpPr>
            <p:nvPr/>
          </p:nvCxnSpPr>
          <p:spPr bwMode="auto">
            <a:xfrm>
              <a:off x="8505914" y="1670842"/>
              <a:ext cx="276136" cy="11871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2" name="Oval 131"/>
            <p:cNvSpPr/>
            <p:nvPr/>
          </p:nvSpPr>
          <p:spPr bwMode="auto">
            <a:xfrm>
              <a:off x="7648212" y="2260038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33" name="Straight Connector 132"/>
            <p:cNvCxnSpPr>
              <a:stCxn id="129" idx="5"/>
              <a:endCxn id="132" idx="0"/>
            </p:cNvCxnSpPr>
            <p:nvPr/>
          </p:nvCxnSpPr>
          <p:spPr bwMode="auto">
            <a:xfrm>
              <a:off x="7755018" y="2143084"/>
              <a:ext cx="178944" cy="11695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4" name="Oval 133"/>
            <p:cNvSpPr/>
            <p:nvPr/>
          </p:nvSpPr>
          <p:spPr bwMode="auto">
            <a:xfrm>
              <a:off x="8267700" y="2273649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135" name="Straight Connector 134"/>
            <p:cNvCxnSpPr>
              <a:stCxn id="128" idx="3"/>
              <a:endCxn id="134" idx="0"/>
            </p:cNvCxnSpPr>
            <p:nvPr/>
          </p:nvCxnSpPr>
          <p:spPr bwMode="auto">
            <a:xfrm flipH="1">
              <a:off x="8553450" y="2114757"/>
              <a:ext cx="26544" cy="1588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6" name="Oval 135"/>
            <p:cNvSpPr/>
            <p:nvPr/>
          </p:nvSpPr>
          <p:spPr bwMode="auto">
            <a:xfrm>
              <a:off x="7000512" y="2282133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cxnSp>
          <p:nvCxnSpPr>
            <p:cNvPr id="137" name="Straight Connector 136"/>
            <p:cNvCxnSpPr>
              <a:stCxn id="129" idx="3"/>
            </p:cNvCxnSpPr>
            <p:nvPr/>
          </p:nvCxnSpPr>
          <p:spPr bwMode="auto">
            <a:xfrm flipH="1">
              <a:off x="7243713" y="2143084"/>
              <a:ext cx="107193" cy="13904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38" name="Oval 137"/>
            <p:cNvSpPr/>
            <p:nvPr/>
          </p:nvSpPr>
          <p:spPr bwMode="auto">
            <a:xfrm>
              <a:off x="6705600" y="2717238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39" name="Straight Connector 138"/>
            <p:cNvCxnSpPr>
              <a:stCxn id="136" idx="3"/>
              <a:endCxn id="138" idx="0"/>
            </p:cNvCxnSpPr>
            <p:nvPr/>
          </p:nvCxnSpPr>
          <p:spPr bwMode="auto">
            <a:xfrm flipH="1">
              <a:off x="6991350" y="2607337"/>
              <a:ext cx="92856" cy="1099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0" name="Oval 139"/>
            <p:cNvSpPr/>
            <p:nvPr/>
          </p:nvSpPr>
          <p:spPr bwMode="auto">
            <a:xfrm>
              <a:off x="7446608" y="2746273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41" name="Straight Connector 140"/>
            <p:cNvCxnSpPr>
              <a:stCxn id="136" idx="5"/>
              <a:endCxn id="140" idx="0"/>
            </p:cNvCxnSpPr>
            <p:nvPr/>
          </p:nvCxnSpPr>
          <p:spPr bwMode="auto">
            <a:xfrm>
              <a:off x="7488318" y="2607337"/>
              <a:ext cx="244040" cy="1389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2" name="Oval 141"/>
            <p:cNvSpPr/>
            <p:nvPr/>
          </p:nvSpPr>
          <p:spPr bwMode="auto">
            <a:xfrm>
              <a:off x="7505700" y="35814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43" name="Straight Connector 142"/>
            <p:cNvCxnSpPr>
              <a:stCxn id="146" idx="3"/>
              <a:endCxn id="142" idx="0"/>
            </p:cNvCxnSpPr>
            <p:nvPr/>
          </p:nvCxnSpPr>
          <p:spPr bwMode="auto">
            <a:xfrm flipH="1">
              <a:off x="7791450" y="3503243"/>
              <a:ext cx="102838" cy="781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46" name="Oval 145"/>
            <p:cNvSpPr/>
            <p:nvPr/>
          </p:nvSpPr>
          <p:spPr bwMode="auto">
            <a:xfrm>
              <a:off x="7810594" y="3178039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47" name="Straight Connector 146"/>
            <p:cNvCxnSpPr>
              <a:stCxn id="140" idx="5"/>
              <a:endCxn id="146" idx="0"/>
            </p:cNvCxnSpPr>
            <p:nvPr/>
          </p:nvCxnSpPr>
          <p:spPr bwMode="auto">
            <a:xfrm>
              <a:off x="7934414" y="3071477"/>
              <a:ext cx="161930" cy="10656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91421EA-ABCF-4C47-B21D-C4AC494BFFC7}"/>
              </a:ext>
            </a:extLst>
          </p:cNvPr>
          <p:cNvGrpSpPr/>
          <p:nvPr/>
        </p:nvGrpSpPr>
        <p:grpSpPr>
          <a:xfrm>
            <a:off x="1723435" y="4433799"/>
            <a:ext cx="3915365" cy="2209212"/>
            <a:chOff x="1723435" y="4433799"/>
            <a:chExt cx="3915365" cy="2209212"/>
          </a:xfrm>
        </p:grpSpPr>
        <p:sp>
          <p:nvSpPr>
            <p:cNvPr id="20" name="TextBox 19"/>
            <p:cNvSpPr txBox="1"/>
            <p:nvPr/>
          </p:nvSpPr>
          <p:spPr>
            <a:xfrm>
              <a:off x="1723435" y="6182565"/>
              <a:ext cx="154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FF"/>
                  </a:solidFill>
                </a:rPr>
                <a:t>Resulting Tree</a:t>
              </a:r>
            </a:p>
          </p:txBody>
        </p:sp>
        <p:sp>
          <p:nvSpPr>
            <p:cNvPr id="148" name="Oval 147"/>
            <p:cNvSpPr/>
            <p:nvPr/>
          </p:nvSpPr>
          <p:spPr bwMode="auto">
            <a:xfrm>
              <a:off x="4703408" y="53340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5067300" y="577791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cxnSp>
          <p:nvCxnSpPr>
            <p:cNvPr id="150" name="Straight Connector 149"/>
            <p:cNvCxnSpPr>
              <a:stCxn id="148" idx="5"/>
              <a:endCxn id="149" idx="0"/>
            </p:cNvCxnSpPr>
            <p:nvPr/>
          </p:nvCxnSpPr>
          <p:spPr bwMode="auto">
            <a:xfrm>
              <a:off x="5191214" y="5659204"/>
              <a:ext cx="161836" cy="11871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1" name="Oval 150"/>
            <p:cNvSpPr/>
            <p:nvPr/>
          </p:nvSpPr>
          <p:spPr bwMode="auto">
            <a:xfrm>
              <a:off x="4762500" y="6262011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152" name="Straight Connector 151"/>
            <p:cNvCxnSpPr>
              <a:stCxn id="149" idx="3"/>
              <a:endCxn id="151" idx="0"/>
            </p:cNvCxnSpPr>
            <p:nvPr/>
          </p:nvCxnSpPr>
          <p:spPr bwMode="auto">
            <a:xfrm flipH="1">
              <a:off x="5048250" y="6103119"/>
              <a:ext cx="102744" cy="1588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5" name="Oval 154"/>
            <p:cNvSpPr/>
            <p:nvPr/>
          </p:nvSpPr>
          <p:spPr bwMode="auto">
            <a:xfrm>
              <a:off x="3705983" y="4433799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4</a:t>
              </a:r>
            </a:p>
          </p:txBody>
        </p:sp>
        <p:sp>
          <p:nvSpPr>
            <p:cNvPr id="156" name="Oval 155"/>
            <p:cNvSpPr/>
            <p:nvPr/>
          </p:nvSpPr>
          <p:spPr bwMode="auto">
            <a:xfrm>
              <a:off x="3142830" y="4845051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157" name="Straight Connector 156"/>
            <p:cNvCxnSpPr>
              <a:stCxn id="155" idx="3"/>
              <a:endCxn id="156" idx="0"/>
            </p:cNvCxnSpPr>
            <p:nvPr/>
          </p:nvCxnSpPr>
          <p:spPr bwMode="auto">
            <a:xfrm flipH="1">
              <a:off x="3428580" y="4759003"/>
              <a:ext cx="361097" cy="8604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9" name="Oval 158"/>
            <p:cNvSpPr/>
            <p:nvPr/>
          </p:nvSpPr>
          <p:spPr bwMode="auto">
            <a:xfrm>
              <a:off x="3991733" y="4883104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160" name="Straight Connector 159"/>
            <p:cNvCxnSpPr>
              <a:stCxn id="155" idx="5"/>
              <a:endCxn id="159" idx="0"/>
            </p:cNvCxnSpPr>
            <p:nvPr/>
          </p:nvCxnSpPr>
          <p:spPr bwMode="auto">
            <a:xfrm>
              <a:off x="4193789" y="4759003"/>
              <a:ext cx="83694" cy="1241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4" name="Oval 163"/>
            <p:cNvSpPr/>
            <p:nvPr/>
          </p:nvSpPr>
          <p:spPr bwMode="auto">
            <a:xfrm>
              <a:off x="4419600" y="577791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165" name="Straight Connector 164"/>
            <p:cNvCxnSpPr>
              <a:stCxn id="164" idx="0"/>
              <a:endCxn id="148" idx="3"/>
            </p:cNvCxnSpPr>
            <p:nvPr/>
          </p:nvCxnSpPr>
          <p:spPr bwMode="auto">
            <a:xfrm flipV="1">
              <a:off x="4705350" y="5659204"/>
              <a:ext cx="81752" cy="11871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68" name="Oval 167"/>
            <p:cNvSpPr/>
            <p:nvPr/>
          </p:nvSpPr>
          <p:spPr bwMode="auto">
            <a:xfrm>
              <a:off x="3407914" y="5351589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169" name="Straight Connector 168"/>
            <p:cNvCxnSpPr>
              <a:stCxn id="159" idx="3"/>
              <a:endCxn id="168" idx="0"/>
            </p:cNvCxnSpPr>
            <p:nvPr/>
          </p:nvCxnSpPr>
          <p:spPr bwMode="auto">
            <a:xfrm flipH="1">
              <a:off x="3693664" y="5208308"/>
              <a:ext cx="381763" cy="14328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0" name="Oval 169"/>
            <p:cNvSpPr/>
            <p:nvPr/>
          </p:nvSpPr>
          <p:spPr bwMode="auto">
            <a:xfrm>
              <a:off x="3467006" y="6186716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71" name="Straight Connector 170"/>
            <p:cNvCxnSpPr>
              <a:stCxn id="172" idx="3"/>
              <a:endCxn id="170" idx="0"/>
            </p:cNvCxnSpPr>
            <p:nvPr/>
          </p:nvCxnSpPr>
          <p:spPr bwMode="auto">
            <a:xfrm flipH="1">
              <a:off x="3752756" y="6108559"/>
              <a:ext cx="102838" cy="7815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72" name="Oval 171"/>
            <p:cNvSpPr/>
            <p:nvPr/>
          </p:nvSpPr>
          <p:spPr bwMode="auto">
            <a:xfrm>
              <a:off x="3771900" y="578335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173" name="Straight Connector 172"/>
            <p:cNvCxnSpPr>
              <a:stCxn id="168" idx="5"/>
              <a:endCxn id="172" idx="0"/>
            </p:cNvCxnSpPr>
            <p:nvPr/>
          </p:nvCxnSpPr>
          <p:spPr bwMode="auto">
            <a:xfrm>
              <a:off x="3895720" y="5676793"/>
              <a:ext cx="161930" cy="10656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75" name="Straight Connector 174"/>
            <p:cNvCxnSpPr>
              <a:stCxn id="159" idx="5"/>
              <a:endCxn id="148" idx="0"/>
            </p:cNvCxnSpPr>
            <p:nvPr/>
          </p:nvCxnSpPr>
          <p:spPr bwMode="auto">
            <a:xfrm>
              <a:off x="4479539" y="5208308"/>
              <a:ext cx="509619" cy="1256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2900764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Go to </a:t>
            </a:r>
          </a:p>
          <a:p>
            <a:pPr lvl="1"/>
            <a:r>
              <a:rPr lang="en-US" sz="2400" dirty="0">
                <a:hlinkClick r:id="rId2"/>
              </a:rPr>
              <a:t>https://www.cs.usfca.edu/~galles/visualization/SplayTree.html</a:t>
            </a:r>
            <a:r>
              <a:rPr lang="en-US" sz="2400" dirty="0"/>
              <a:t> </a:t>
            </a:r>
          </a:p>
          <a:p>
            <a:pPr lvl="1"/>
            <a:r>
              <a:rPr lang="en-US" sz="2400" dirty="0"/>
              <a:t>Try to be an adversary by inserting and finding elements that would cause O(n</a:t>
            </a:r>
            <a:r>
              <a:rPr lang="en-US" sz="2400"/>
              <a:t>) each time</a:t>
            </a:r>
            <a:endParaRPr lang="en-US" sz="2400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90694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 Supported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000" dirty="0"/>
              <a:t>Insert(x)</a:t>
            </a:r>
          </a:p>
          <a:p>
            <a:pPr lvl="1"/>
            <a:r>
              <a:rPr lang="en-US" sz="1800" dirty="0"/>
              <a:t>Normal BST insert, then splay x</a:t>
            </a:r>
          </a:p>
          <a:p>
            <a:r>
              <a:rPr lang="en-US" sz="2000" dirty="0"/>
              <a:t>Find(x)</a:t>
            </a:r>
          </a:p>
          <a:p>
            <a:pPr lvl="1"/>
            <a:r>
              <a:rPr lang="en-US" sz="1800" dirty="0"/>
              <a:t>Attempt normal BST find(x) and splay last node visited</a:t>
            </a:r>
          </a:p>
          <a:p>
            <a:pPr lvl="2"/>
            <a:r>
              <a:rPr lang="en-US" sz="1600" dirty="0"/>
              <a:t>If x is in the tree, then we splay x</a:t>
            </a:r>
          </a:p>
          <a:p>
            <a:pPr lvl="2"/>
            <a:r>
              <a:rPr lang="en-US" sz="1600" dirty="0"/>
              <a:t>If x is not in the tree we splay the leaf node where our search ended</a:t>
            </a:r>
          </a:p>
          <a:p>
            <a:r>
              <a:rPr lang="en-US" sz="2000" dirty="0" err="1"/>
              <a:t>FindMin</a:t>
            </a:r>
            <a:r>
              <a:rPr lang="en-US" sz="2000" dirty="0"/>
              <a:t>(), </a:t>
            </a:r>
            <a:r>
              <a:rPr lang="en-US" sz="2000" dirty="0" err="1"/>
              <a:t>FindMax</a:t>
            </a:r>
            <a:r>
              <a:rPr lang="en-US" sz="2000" dirty="0"/>
              <a:t>()</a:t>
            </a:r>
          </a:p>
          <a:p>
            <a:pPr lvl="1"/>
            <a:r>
              <a:rPr lang="en-US" sz="1800" dirty="0"/>
              <a:t>Walk to far left or right of tree, return that node's value and then splay that node</a:t>
            </a:r>
          </a:p>
          <a:p>
            <a:r>
              <a:rPr lang="en-US" sz="2000" dirty="0" err="1"/>
              <a:t>DeleteMin</a:t>
            </a:r>
            <a:r>
              <a:rPr lang="en-US" sz="2000" dirty="0"/>
              <a:t>(), </a:t>
            </a:r>
            <a:r>
              <a:rPr lang="en-US" sz="2000" dirty="0" err="1"/>
              <a:t>DeleteMax</a:t>
            </a:r>
            <a:r>
              <a:rPr lang="en-US" sz="2000" dirty="0"/>
              <a:t>()</a:t>
            </a:r>
          </a:p>
          <a:p>
            <a:pPr lvl="1"/>
            <a:r>
              <a:rPr lang="en-US" sz="1800" dirty="0"/>
              <a:t>Perform </a:t>
            </a:r>
            <a:r>
              <a:rPr lang="en-US" sz="1800" dirty="0" err="1"/>
              <a:t>FindMin</a:t>
            </a:r>
            <a:r>
              <a:rPr lang="en-US" sz="1800" dirty="0"/>
              <a:t>(), </a:t>
            </a:r>
            <a:r>
              <a:rPr lang="en-US" sz="1800" dirty="0" err="1"/>
              <a:t>FindMax</a:t>
            </a:r>
            <a:r>
              <a:rPr lang="en-US" sz="1800" dirty="0"/>
              <a:t>() [which splays the min/max to the root] then delete that node and set root to be the non-NULL child of the min/max</a:t>
            </a:r>
          </a:p>
          <a:p>
            <a:r>
              <a:rPr lang="en-US" sz="2000" dirty="0"/>
              <a:t>Remove(x)</a:t>
            </a:r>
          </a:p>
          <a:p>
            <a:pPr lvl="1"/>
            <a:r>
              <a:rPr lang="en-US" sz="1800" dirty="0"/>
              <a:t>Perform BST Remove(x), then splay the parent of the deleted node to the top.</a:t>
            </a:r>
          </a:p>
        </p:txBody>
      </p:sp>
    </p:spTree>
    <p:extLst>
      <p:ext uri="{BB962C8B-B14F-4D97-AF65-F5344CB8AC3E}">
        <p14:creationId xmlns:p14="http://schemas.microsoft.com/office/powerpoint/2010/main" val="1641099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FindMin</a:t>
            </a:r>
            <a:r>
              <a:rPr lang="en-US" dirty="0"/>
              <a:t>() / </a:t>
            </a:r>
            <a:r>
              <a:rPr lang="en-US" dirty="0" err="1"/>
              <a:t>DeleteMin</a:t>
            </a:r>
            <a:r>
              <a:rPr lang="en-US" dirty="0"/>
              <a:t>()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665296" y="14478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476500" y="189171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914400" y="192004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" name="Straight Connector 5"/>
          <p:cNvCxnSpPr>
            <a:stCxn id="3" idx="3"/>
            <a:endCxn id="5" idx="0"/>
          </p:cNvCxnSpPr>
          <p:nvPr/>
        </p:nvCxnSpPr>
        <p:spPr bwMode="auto">
          <a:xfrm flipH="1">
            <a:off x="1200150" y="1773004"/>
            <a:ext cx="548840" cy="1470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3" idx="5"/>
            <a:endCxn id="4" idx="0"/>
          </p:cNvCxnSpPr>
          <p:nvPr/>
        </p:nvCxnSpPr>
        <p:spPr bwMode="auto">
          <a:xfrm>
            <a:off x="2153102" y="1773004"/>
            <a:ext cx="609148" cy="11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1295400" y="23622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9" name="Straight Connector 8"/>
          <p:cNvCxnSpPr>
            <a:stCxn id="5" idx="5"/>
            <a:endCxn id="8" idx="0"/>
          </p:cNvCxnSpPr>
          <p:nvPr/>
        </p:nvCxnSpPr>
        <p:spPr bwMode="auto">
          <a:xfrm>
            <a:off x="1402206" y="2245246"/>
            <a:ext cx="178944" cy="1169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087586" y="237581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1" name="Straight Connector 10"/>
          <p:cNvCxnSpPr>
            <a:stCxn id="4" idx="3"/>
            <a:endCxn id="10" idx="0"/>
          </p:cNvCxnSpPr>
          <p:nvPr/>
        </p:nvCxnSpPr>
        <p:spPr bwMode="auto">
          <a:xfrm flipH="1">
            <a:off x="2373336" y="2216919"/>
            <a:ext cx="186858" cy="1588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647700" y="238429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Connector 12"/>
          <p:cNvCxnSpPr>
            <a:stCxn id="5" idx="3"/>
          </p:cNvCxnSpPr>
          <p:nvPr/>
        </p:nvCxnSpPr>
        <p:spPr bwMode="auto">
          <a:xfrm flipH="1">
            <a:off x="890901" y="2245246"/>
            <a:ext cx="107193" cy="1390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240580" y="28194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Straight Connector 14"/>
          <p:cNvCxnSpPr>
            <a:stCxn id="12" idx="3"/>
            <a:endCxn id="14" idx="0"/>
          </p:cNvCxnSpPr>
          <p:nvPr/>
        </p:nvCxnSpPr>
        <p:spPr bwMode="auto">
          <a:xfrm flipH="1">
            <a:off x="526330" y="2709499"/>
            <a:ext cx="205064" cy="1099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1093796" y="284843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7" name="Straight Connector 16"/>
          <p:cNvCxnSpPr>
            <a:stCxn id="12" idx="5"/>
            <a:endCxn id="16" idx="0"/>
          </p:cNvCxnSpPr>
          <p:nvPr/>
        </p:nvCxnSpPr>
        <p:spPr bwMode="auto">
          <a:xfrm>
            <a:off x="1135506" y="2709499"/>
            <a:ext cx="244040" cy="1389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838200" y="32766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9" name="Straight Connector 18"/>
          <p:cNvCxnSpPr>
            <a:stCxn id="16" idx="3"/>
            <a:endCxn id="18" idx="0"/>
          </p:cNvCxnSpPr>
          <p:nvPr/>
        </p:nvCxnSpPr>
        <p:spPr bwMode="auto">
          <a:xfrm flipH="1">
            <a:off x="1123950" y="3173639"/>
            <a:ext cx="53540" cy="102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5441601" y="6496802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00FF"/>
                </a:solidFill>
              </a:rPr>
              <a:t>Resulting Tree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90901" y="3959423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Zig-Zig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3648842" y="3966778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Zig</a:t>
            </a:r>
          </a:p>
        </p:txBody>
      </p:sp>
      <p:sp>
        <p:nvSpPr>
          <p:cNvPr id="82" name="Oval 81"/>
          <p:cNvSpPr/>
          <p:nvPr/>
        </p:nvSpPr>
        <p:spPr bwMode="auto">
          <a:xfrm>
            <a:off x="4343400" y="143688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83" name="Oval 82"/>
          <p:cNvSpPr/>
          <p:nvPr/>
        </p:nvSpPr>
        <p:spPr bwMode="auto">
          <a:xfrm>
            <a:off x="5154604" y="188079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84" name="Oval 83"/>
          <p:cNvSpPr/>
          <p:nvPr/>
        </p:nvSpPr>
        <p:spPr bwMode="auto">
          <a:xfrm>
            <a:off x="3968562" y="22860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85" name="Straight Connector 84"/>
          <p:cNvCxnSpPr>
            <a:stCxn id="82" idx="3"/>
            <a:endCxn id="102" idx="0"/>
          </p:cNvCxnSpPr>
          <p:nvPr/>
        </p:nvCxnSpPr>
        <p:spPr bwMode="auto">
          <a:xfrm flipH="1">
            <a:off x="3878254" y="1762084"/>
            <a:ext cx="548840" cy="844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6" name="Straight Connector 85"/>
          <p:cNvCxnSpPr>
            <a:stCxn id="82" idx="5"/>
            <a:endCxn id="83" idx="0"/>
          </p:cNvCxnSpPr>
          <p:nvPr/>
        </p:nvCxnSpPr>
        <p:spPr bwMode="auto">
          <a:xfrm>
            <a:off x="4831206" y="1762084"/>
            <a:ext cx="609148" cy="11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86"/>
          <p:cNvSpPr/>
          <p:nvPr/>
        </p:nvSpPr>
        <p:spPr bwMode="auto">
          <a:xfrm>
            <a:off x="4328351" y="2742676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88" name="Straight Connector 87"/>
          <p:cNvCxnSpPr>
            <a:stCxn id="84" idx="5"/>
            <a:endCxn id="87" idx="0"/>
          </p:cNvCxnSpPr>
          <p:nvPr/>
        </p:nvCxnSpPr>
        <p:spPr bwMode="auto">
          <a:xfrm>
            <a:off x="4456368" y="2611204"/>
            <a:ext cx="157733" cy="1314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9" name="Oval 88"/>
          <p:cNvSpPr/>
          <p:nvPr/>
        </p:nvSpPr>
        <p:spPr bwMode="auto">
          <a:xfrm>
            <a:off x="4765690" y="228816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90" name="Straight Connector 89"/>
          <p:cNvCxnSpPr>
            <a:stCxn id="83" idx="3"/>
            <a:endCxn id="89" idx="0"/>
          </p:cNvCxnSpPr>
          <p:nvPr/>
        </p:nvCxnSpPr>
        <p:spPr bwMode="auto">
          <a:xfrm flipH="1">
            <a:off x="5051440" y="2205999"/>
            <a:ext cx="186858" cy="82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5" name="Oval 94"/>
          <p:cNvSpPr/>
          <p:nvPr/>
        </p:nvSpPr>
        <p:spPr bwMode="auto">
          <a:xfrm>
            <a:off x="3949886" y="3150693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96" name="Straight Connector 95"/>
          <p:cNvCxnSpPr>
            <a:stCxn id="87" idx="3"/>
            <a:endCxn id="95" idx="0"/>
          </p:cNvCxnSpPr>
          <p:nvPr/>
        </p:nvCxnSpPr>
        <p:spPr bwMode="auto">
          <a:xfrm flipH="1">
            <a:off x="4235636" y="3067880"/>
            <a:ext cx="176409" cy="828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7" name="Oval 96"/>
          <p:cNvSpPr/>
          <p:nvPr/>
        </p:nvSpPr>
        <p:spPr bwMode="auto">
          <a:xfrm>
            <a:off x="3645452" y="356142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98" name="Straight Connector 97"/>
          <p:cNvCxnSpPr>
            <a:stCxn id="95" idx="3"/>
            <a:endCxn id="97" idx="0"/>
          </p:cNvCxnSpPr>
          <p:nvPr/>
        </p:nvCxnSpPr>
        <p:spPr bwMode="auto">
          <a:xfrm flipH="1">
            <a:off x="3931202" y="3475897"/>
            <a:ext cx="102378" cy="855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101"/>
          <p:cNvSpPr/>
          <p:nvPr/>
        </p:nvSpPr>
        <p:spPr bwMode="auto">
          <a:xfrm>
            <a:off x="3592504" y="1846523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22" name="Straight Connector 121"/>
          <p:cNvCxnSpPr>
            <a:stCxn id="102" idx="5"/>
            <a:endCxn id="84" idx="0"/>
          </p:cNvCxnSpPr>
          <p:nvPr/>
        </p:nvCxnSpPr>
        <p:spPr bwMode="auto">
          <a:xfrm>
            <a:off x="4080310" y="2171727"/>
            <a:ext cx="174002" cy="11427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9" name="TextBox 178"/>
          <p:cNvSpPr txBox="1"/>
          <p:nvPr/>
        </p:nvSpPr>
        <p:spPr>
          <a:xfrm>
            <a:off x="22590" y="1341814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</a:rPr>
              <a:t>FindMin</a:t>
            </a:r>
            <a:r>
              <a:rPr lang="en-US" sz="1400" b="1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180" name="TextBox 179"/>
          <p:cNvSpPr txBox="1"/>
          <p:nvPr/>
        </p:nvSpPr>
        <p:spPr>
          <a:xfrm>
            <a:off x="41322" y="4291264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0000FF"/>
                </a:solidFill>
              </a:rPr>
              <a:t>DeleteMin</a:t>
            </a:r>
            <a:r>
              <a:rPr lang="en-US" sz="1400" b="1" dirty="0">
                <a:solidFill>
                  <a:srgbClr val="0000FF"/>
                </a:solidFill>
              </a:rPr>
              <a:t>()</a:t>
            </a:r>
          </a:p>
        </p:txBody>
      </p:sp>
      <p:sp>
        <p:nvSpPr>
          <p:cNvPr id="59" name="Right Arrow 58"/>
          <p:cNvSpPr/>
          <p:nvPr/>
        </p:nvSpPr>
        <p:spPr>
          <a:xfrm>
            <a:off x="4004529" y="5438713"/>
            <a:ext cx="424845" cy="2963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3" name="TextBox 212"/>
          <p:cNvSpPr txBox="1"/>
          <p:nvPr/>
        </p:nvSpPr>
        <p:spPr>
          <a:xfrm>
            <a:off x="7083849" y="3983487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00FF"/>
                </a:solidFill>
              </a:rPr>
              <a:t>Resulting Tree</a:t>
            </a:r>
          </a:p>
        </p:txBody>
      </p:sp>
      <p:sp>
        <p:nvSpPr>
          <p:cNvPr id="99" name="Oval 98"/>
          <p:cNvSpPr/>
          <p:nvPr/>
        </p:nvSpPr>
        <p:spPr bwMode="auto">
          <a:xfrm>
            <a:off x="4710612" y="31242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00" name="Straight Connector 99"/>
          <p:cNvCxnSpPr>
            <a:stCxn id="87" idx="5"/>
            <a:endCxn id="99" idx="0"/>
          </p:cNvCxnSpPr>
          <p:nvPr/>
        </p:nvCxnSpPr>
        <p:spPr bwMode="auto">
          <a:xfrm>
            <a:off x="4816157" y="3067880"/>
            <a:ext cx="180205" cy="563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3" name="Oval 102"/>
          <p:cNvSpPr/>
          <p:nvPr/>
        </p:nvSpPr>
        <p:spPr bwMode="auto">
          <a:xfrm>
            <a:off x="7255583" y="169029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04" name="Oval 103"/>
          <p:cNvSpPr/>
          <p:nvPr/>
        </p:nvSpPr>
        <p:spPr bwMode="auto">
          <a:xfrm>
            <a:off x="8066787" y="213421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05" name="Oval 104"/>
          <p:cNvSpPr/>
          <p:nvPr/>
        </p:nvSpPr>
        <p:spPr bwMode="auto">
          <a:xfrm>
            <a:off x="6495310" y="209376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06" name="Straight Connector 105"/>
          <p:cNvCxnSpPr>
            <a:stCxn id="103" idx="0"/>
            <a:endCxn id="116" idx="5"/>
          </p:cNvCxnSpPr>
          <p:nvPr/>
        </p:nvCxnSpPr>
        <p:spPr bwMode="auto">
          <a:xfrm flipH="1" flipV="1">
            <a:off x="7064125" y="1574876"/>
            <a:ext cx="477208" cy="11541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7" name="Straight Connector 106"/>
          <p:cNvCxnSpPr>
            <a:stCxn id="103" idx="5"/>
            <a:endCxn id="104" idx="0"/>
          </p:cNvCxnSpPr>
          <p:nvPr/>
        </p:nvCxnSpPr>
        <p:spPr bwMode="auto">
          <a:xfrm>
            <a:off x="7743389" y="2015499"/>
            <a:ext cx="609148" cy="11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8" name="Oval 107"/>
          <p:cNvSpPr/>
          <p:nvPr/>
        </p:nvSpPr>
        <p:spPr bwMode="auto">
          <a:xfrm>
            <a:off x="6855099" y="255044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09" name="Straight Connector 108"/>
          <p:cNvCxnSpPr>
            <a:stCxn id="105" idx="5"/>
            <a:endCxn id="108" idx="0"/>
          </p:cNvCxnSpPr>
          <p:nvPr/>
        </p:nvCxnSpPr>
        <p:spPr bwMode="auto">
          <a:xfrm>
            <a:off x="6983116" y="2418969"/>
            <a:ext cx="157733" cy="1314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0" name="Oval 109"/>
          <p:cNvSpPr/>
          <p:nvPr/>
        </p:nvSpPr>
        <p:spPr bwMode="auto">
          <a:xfrm>
            <a:off x="7677873" y="254158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11" name="Straight Connector 110"/>
          <p:cNvCxnSpPr>
            <a:stCxn id="104" idx="3"/>
            <a:endCxn id="110" idx="0"/>
          </p:cNvCxnSpPr>
          <p:nvPr/>
        </p:nvCxnSpPr>
        <p:spPr bwMode="auto">
          <a:xfrm flipH="1">
            <a:off x="7963623" y="2459414"/>
            <a:ext cx="186858" cy="82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2" name="Oval 111"/>
          <p:cNvSpPr/>
          <p:nvPr/>
        </p:nvSpPr>
        <p:spPr bwMode="auto">
          <a:xfrm>
            <a:off x="6476634" y="2958458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13" name="Straight Connector 112"/>
          <p:cNvCxnSpPr>
            <a:stCxn id="108" idx="3"/>
            <a:endCxn id="112" idx="0"/>
          </p:cNvCxnSpPr>
          <p:nvPr/>
        </p:nvCxnSpPr>
        <p:spPr bwMode="auto">
          <a:xfrm flipH="1">
            <a:off x="6762384" y="2875645"/>
            <a:ext cx="176409" cy="828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113"/>
          <p:cNvSpPr/>
          <p:nvPr/>
        </p:nvSpPr>
        <p:spPr bwMode="auto">
          <a:xfrm>
            <a:off x="6172200" y="336918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15" name="Straight Connector 114"/>
          <p:cNvCxnSpPr>
            <a:stCxn id="112" idx="3"/>
            <a:endCxn id="114" idx="0"/>
          </p:cNvCxnSpPr>
          <p:nvPr/>
        </p:nvCxnSpPr>
        <p:spPr bwMode="auto">
          <a:xfrm flipH="1">
            <a:off x="6457950" y="3283662"/>
            <a:ext cx="102378" cy="855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6" name="Oval 115"/>
          <p:cNvSpPr/>
          <p:nvPr/>
        </p:nvSpPr>
        <p:spPr bwMode="auto">
          <a:xfrm>
            <a:off x="6576319" y="124967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7" name="Straight Connector 116"/>
          <p:cNvCxnSpPr>
            <a:stCxn id="103" idx="3"/>
            <a:endCxn id="105" idx="0"/>
          </p:cNvCxnSpPr>
          <p:nvPr/>
        </p:nvCxnSpPr>
        <p:spPr bwMode="auto">
          <a:xfrm flipH="1">
            <a:off x="6781060" y="2015499"/>
            <a:ext cx="558217" cy="782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8" name="Oval 117"/>
          <p:cNvSpPr/>
          <p:nvPr/>
        </p:nvSpPr>
        <p:spPr bwMode="auto">
          <a:xfrm>
            <a:off x="7237360" y="293196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119" name="Straight Connector 118"/>
          <p:cNvCxnSpPr>
            <a:stCxn id="108" idx="5"/>
            <a:endCxn id="118" idx="0"/>
          </p:cNvCxnSpPr>
          <p:nvPr/>
        </p:nvCxnSpPr>
        <p:spPr bwMode="auto">
          <a:xfrm>
            <a:off x="7342905" y="2875645"/>
            <a:ext cx="180205" cy="563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Oval 167"/>
          <p:cNvSpPr/>
          <p:nvPr/>
        </p:nvSpPr>
        <p:spPr bwMode="auto">
          <a:xfrm>
            <a:off x="2173541" y="4798108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69" name="Oval 168"/>
          <p:cNvSpPr/>
          <p:nvPr/>
        </p:nvSpPr>
        <p:spPr bwMode="auto">
          <a:xfrm>
            <a:off x="2984745" y="5242023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170" name="Oval 169"/>
          <p:cNvSpPr/>
          <p:nvPr/>
        </p:nvSpPr>
        <p:spPr bwMode="auto">
          <a:xfrm>
            <a:off x="1413268" y="5201578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71" name="Straight Connector 170"/>
          <p:cNvCxnSpPr>
            <a:stCxn id="168" idx="0"/>
            <a:endCxn id="220" idx="5"/>
          </p:cNvCxnSpPr>
          <p:nvPr/>
        </p:nvCxnSpPr>
        <p:spPr bwMode="auto">
          <a:xfrm flipH="1" flipV="1">
            <a:off x="2203294" y="4750126"/>
            <a:ext cx="255997" cy="4798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2" name="Straight Connector 171"/>
          <p:cNvCxnSpPr>
            <a:stCxn id="168" idx="5"/>
            <a:endCxn id="169" idx="0"/>
          </p:cNvCxnSpPr>
          <p:nvPr/>
        </p:nvCxnSpPr>
        <p:spPr bwMode="auto">
          <a:xfrm>
            <a:off x="2661347" y="5123312"/>
            <a:ext cx="609148" cy="11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3" name="Oval 172"/>
          <p:cNvSpPr/>
          <p:nvPr/>
        </p:nvSpPr>
        <p:spPr bwMode="auto">
          <a:xfrm>
            <a:off x="1773057" y="565825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175" name="Straight Connector 174"/>
          <p:cNvCxnSpPr>
            <a:stCxn id="170" idx="5"/>
            <a:endCxn id="173" idx="0"/>
          </p:cNvCxnSpPr>
          <p:nvPr/>
        </p:nvCxnSpPr>
        <p:spPr bwMode="auto">
          <a:xfrm>
            <a:off x="1901074" y="5526782"/>
            <a:ext cx="157733" cy="1314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4" name="Oval 213"/>
          <p:cNvSpPr/>
          <p:nvPr/>
        </p:nvSpPr>
        <p:spPr bwMode="auto">
          <a:xfrm>
            <a:off x="2595831" y="564939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15" name="Straight Connector 214"/>
          <p:cNvCxnSpPr>
            <a:stCxn id="169" idx="3"/>
            <a:endCxn id="214" idx="0"/>
          </p:cNvCxnSpPr>
          <p:nvPr/>
        </p:nvCxnSpPr>
        <p:spPr bwMode="auto">
          <a:xfrm flipH="1">
            <a:off x="2881581" y="5567227"/>
            <a:ext cx="186858" cy="82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6" name="Oval 215"/>
          <p:cNvSpPr/>
          <p:nvPr/>
        </p:nvSpPr>
        <p:spPr bwMode="auto">
          <a:xfrm>
            <a:off x="1394592" y="606627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17" name="Straight Connector 216"/>
          <p:cNvCxnSpPr>
            <a:stCxn id="173" idx="3"/>
            <a:endCxn id="216" idx="0"/>
          </p:cNvCxnSpPr>
          <p:nvPr/>
        </p:nvCxnSpPr>
        <p:spPr bwMode="auto">
          <a:xfrm flipH="1">
            <a:off x="1680342" y="5983458"/>
            <a:ext cx="176409" cy="828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Oval 217"/>
          <p:cNvSpPr/>
          <p:nvPr/>
        </p:nvSpPr>
        <p:spPr bwMode="auto">
          <a:xfrm>
            <a:off x="1090158" y="64770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19" name="Straight Connector 218"/>
          <p:cNvCxnSpPr>
            <a:stCxn id="216" idx="3"/>
            <a:endCxn id="218" idx="0"/>
          </p:cNvCxnSpPr>
          <p:nvPr/>
        </p:nvCxnSpPr>
        <p:spPr bwMode="auto">
          <a:xfrm flipH="1">
            <a:off x="1375908" y="6391475"/>
            <a:ext cx="102378" cy="855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0" name="Oval 219"/>
          <p:cNvSpPr/>
          <p:nvPr/>
        </p:nvSpPr>
        <p:spPr bwMode="auto">
          <a:xfrm>
            <a:off x="1715488" y="442492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21" name="Straight Connector 220"/>
          <p:cNvCxnSpPr>
            <a:stCxn id="168" idx="3"/>
            <a:endCxn id="170" idx="0"/>
          </p:cNvCxnSpPr>
          <p:nvPr/>
        </p:nvCxnSpPr>
        <p:spPr bwMode="auto">
          <a:xfrm flipH="1">
            <a:off x="1699018" y="5123312"/>
            <a:ext cx="558217" cy="782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2" name="Oval 221"/>
          <p:cNvSpPr/>
          <p:nvPr/>
        </p:nvSpPr>
        <p:spPr bwMode="auto">
          <a:xfrm>
            <a:off x="2155318" y="6039778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23" name="Straight Connector 222"/>
          <p:cNvCxnSpPr>
            <a:stCxn id="173" idx="5"/>
            <a:endCxn id="222" idx="0"/>
          </p:cNvCxnSpPr>
          <p:nvPr/>
        </p:nvCxnSpPr>
        <p:spPr bwMode="auto">
          <a:xfrm>
            <a:off x="2260863" y="5983458"/>
            <a:ext cx="180205" cy="563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4" name="Oval 223"/>
          <p:cNvSpPr/>
          <p:nvPr/>
        </p:nvSpPr>
        <p:spPr bwMode="auto">
          <a:xfrm>
            <a:off x="5988828" y="449329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225" name="Oval 224"/>
          <p:cNvSpPr/>
          <p:nvPr/>
        </p:nvSpPr>
        <p:spPr bwMode="auto">
          <a:xfrm>
            <a:off x="6800032" y="493720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226" name="Oval 225"/>
          <p:cNvSpPr/>
          <p:nvPr/>
        </p:nvSpPr>
        <p:spPr bwMode="auto">
          <a:xfrm>
            <a:off x="5228555" y="489676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227" name="Straight Connector 226"/>
          <p:cNvCxnSpPr>
            <a:stCxn id="224" idx="5"/>
            <a:endCxn id="225" idx="0"/>
          </p:cNvCxnSpPr>
          <p:nvPr/>
        </p:nvCxnSpPr>
        <p:spPr bwMode="auto">
          <a:xfrm>
            <a:off x="6476634" y="4818496"/>
            <a:ext cx="609148" cy="11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28" name="Oval 227"/>
          <p:cNvSpPr/>
          <p:nvPr/>
        </p:nvSpPr>
        <p:spPr bwMode="auto">
          <a:xfrm>
            <a:off x="5588344" y="5353438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229" name="Straight Connector 228"/>
          <p:cNvCxnSpPr>
            <a:stCxn id="226" idx="5"/>
            <a:endCxn id="228" idx="0"/>
          </p:cNvCxnSpPr>
          <p:nvPr/>
        </p:nvCxnSpPr>
        <p:spPr bwMode="auto">
          <a:xfrm>
            <a:off x="5716361" y="5221966"/>
            <a:ext cx="157733" cy="13147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0" name="Oval 229"/>
          <p:cNvSpPr/>
          <p:nvPr/>
        </p:nvSpPr>
        <p:spPr bwMode="auto">
          <a:xfrm>
            <a:off x="6411118" y="5344579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231" name="Straight Connector 230"/>
          <p:cNvCxnSpPr>
            <a:stCxn id="225" idx="3"/>
            <a:endCxn id="230" idx="0"/>
          </p:cNvCxnSpPr>
          <p:nvPr/>
        </p:nvCxnSpPr>
        <p:spPr bwMode="auto">
          <a:xfrm flipH="1">
            <a:off x="6696868" y="5262411"/>
            <a:ext cx="186858" cy="8216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2" name="Oval 231"/>
          <p:cNvSpPr/>
          <p:nvPr/>
        </p:nvSpPr>
        <p:spPr bwMode="auto">
          <a:xfrm>
            <a:off x="5209879" y="576145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33" name="Straight Connector 232"/>
          <p:cNvCxnSpPr>
            <a:stCxn id="228" idx="3"/>
            <a:endCxn id="232" idx="0"/>
          </p:cNvCxnSpPr>
          <p:nvPr/>
        </p:nvCxnSpPr>
        <p:spPr bwMode="auto">
          <a:xfrm flipH="1">
            <a:off x="5495629" y="5678642"/>
            <a:ext cx="176409" cy="8281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4" name="Oval 233"/>
          <p:cNvSpPr/>
          <p:nvPr/>
        </p:nvSpPr>
        <p:spPr bwMode="auto">
          <a:xfrm>
            <a:off x="4905445" y="617218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235" name="Straight Connector 234"/>
          <p:cNvCxnSpPr>
            <a:stCxn id="232" idx="3"/>
            <a:endCxn id="234" idx="0"/>
          </p:cNvCxnSpPr>
          <p:nvPr/>
        </p:nvCxnSpPr>
        <p:spPr bwMode="auto">
          <a:xfrm flipH="1">
            <a:off x="5191195" y="6086659"/>
            <a:ext cx="102378" cy="8552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6" name="Straight Connector 235"/>
          <p:cNvCxnSpPr>
            <a:stCxn id="224" idx="3"/>
            <a:endCxn id="226" idx="0"/>
          </p:cNvCxnSpPr>
          <p:nvPr/>
        </p:nvCxnSpPr>
        <p:spPr bwMode="auto">
          <a:xfrm flipH="1">
            <a:off x="5514305" y="4818496"/>
            <a:ext cx="558217" cy="7826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7" name="Oval 236"/>
          <p:cNvSpPr/>
          <p:nvPr/>
        </p:nvSpPr>
        <p:spPr bwMode="auto">
          <a:xfrm>
            <a:off x="5970605" y="573496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238" name="Straight Connector 237"/>
          <p:cNvCxnSpPr>
            <a:stCxn id="228" idx="5"/>
            <a:endCxn id="237" idx="0"/>
          </p:cNvCxnSpPr>
          <p:nvPr/>
        </p:nvCxnSpPr>
        <p:spPr bwMode="auto">
          <a:xfrm>
            <a:off x="6076150" y="5678642"/>
            <a:ext cx="180205" cy="563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115065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43" grpId="0"/>
      <p:bldP spid="101" grpId="0"/>
      <p:bldP spid="82" grpId="0" animBg="1"/>
      <p:bldP spid="83" grpId="0" animBg="1"/>
      <p:bldP spid="84" grpId="0" animBg="1"/>
      <p:bldP spid="87" grpId="0" animBg="1"/>
      <p:bldP spid="89" grpId="0" animBg="1"/>
      <p:bldP spid="95" grpId="0" animBg="1"/>
      <p:bldP spid="97" grpId="0" animBg="1"/>
      <p:bldP spid="102" grpId="0" animBg="1"/>
      <p:bldP spid="180" grpId="0"/>
      <p:bldP spid="59" grpId="0" animBg="1"/>
      <p:bldP spid="213" grpId="0"/>
      <p:bldP spid="99" grpId="0" animBg="1"/>
      <p:bldP spid="103" grpId="0" animBg="1"/>
      <p:bldP spid="104" grpId="0" animBg="1"/>
      <p:bldP spid="105" grpId="0" animBg="1"/>
      <p:bldP spid="108" grpId="0" animBg="1"/>
      <p:bldP spid="110" grpId="0" animBg="1"/>
      <p:bldP spid="112" grpId="0" animBg="1"/>
      <p:bldP spid="114" grpId="0" animBg="1"/>
      <p:bldP spid="116" grpId="0" animBg="1"/>
      <p:bldP spid="118" grpId="0" animBg="1"/>
      <p:bldP spid="168" grpId="0" animBg="1"/>
      <p:bldP spid="169" grpId="0" animBg="1"/>
      <p:bldP spid="170" grpId="0" animBg="1"/>
      <p:bldP spid="173" grpId="0" animBg="1"/>
      <p:bldP spid="214" grpId="0" animBg="1"/>
      <p:bldP spid="216" grpId="0" animBg="1"/>
      <p:bldP spid="218" grpId="0" animBg="1"/>
      <p:bldP spid="220" grpId="0" animBg="1"/>
      <p:bldP spid="222" grpId="0" animBg="1"/>
      <p:bldP spid="224" grpId="0" animBg="1"/>
      <p:bldP spid="225" grpId="0" animBg="1"/>
      <p:bldP spid="226" grpId="0" animBg="1"/>
      <p:bldP spid="228" grpId="0" animBg="1"/>
      <p:bldP spid="230" grpId="0" animBg="1"/>
      <p:bldP spid="232" grpId="0" animBg="1"/>
      <p:bldP spid="234" grpId="0" animBg="1"/>
      <p:bldP spid="23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Remove(3)</a:t>
            </a:r>
          </a:p>
        </p:txBody>
      </p:sp>
      <p:grpSp>
        <p:nvGrpSpPr>
          <p:cNvPr id="84" name="Group 83">
            <a:extLst>
              <a:ext uri="{FF2B5EF4-FFF2-40B4-BE49-F238E27FC236}">
                <a16:creationId xmlns:a16="http://schemas.microsoft.com/office/drawing/2014/main" id="{01D88E14-5CBB-4C21-8548-0E61C1A46EAC}"/>
              </a:ext>
            </a:extLst>
          </p:cNvPr>
          <p:cNvGrpSpPr/>
          <p:nvPr/>
        </p:nvGrpSpPr>
        <p:grpSpPr>
          <a:xfrm>
            <a:off x="3083786" y="4724400"/>
            <a:ext cx="2111045" cy="1761786"/>
            <a:chOff x="6324600" y="1531253"/>
            <a:chExt cx="2111045" cy="1761786"/>
          </a:xfrm>
        </p:grpSpPr>
        <p:sp>
          <p:nvSpPr>
            <p:cNvPr id="33" name="Oval 32"/>
            <p:cNvSpPr/>
            <p:nvPr/>
          </p:nvSpPr>
          <p:spPr bwMode="auto">
            <a:xfrm>
              <a:off x="7041208" y="1531253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7556885" y="2022977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35" name="Straight Connector 34"/>
            <p:cNvCxnSpPr>
              <a:stCxn id="33" idx="5"/>
              <a:endCxn id="34" idx="0"/>
            </p:cNvCxnSpPr>
            <p:nvPr/>
          </p:nvCxnSpPr>
          <p:spPr bwMode="auto">
            <a:xfrm>
              <a:off x="7529014" y="1856457"/>
              <a:ext cx="313621" cy="16652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6" name="Straight Connector 35"/>
            <p:cNvCxnSpPr>
              <a:stCxn id="38" idx="5"/>
              <a:endCxn id="37" idx="0"/>
            </p:cNvCxnSpPr>
            <p:nvPr/>
          </p:nvCxnSpPr>
          <p:spPr bwMode="auto">
            <a:xfrm>
              <a:off x="6812406" y="2321000"/>
              <a:ext cx="63744" cy="101214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Oval 36"/>
            <p:cNvSpPr/>
            <p:nvPr/>
          </p:nvSpPr>
          <p:spPr bwMode="auto">
            <a:xfrm>
              <a:off x="6590400" y="2422214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6324600" y="1995796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39" name="Straight Connector 38"/>
            <p:cNvCxnSpPr>
              <a:stCxn id="33" idx="3"/>
              <a:endCxn id="38" idx="0"/>
            </p:cNvCxnSpPr>
            <p:nvPr/>
          </p:nvCxnSpPr>
          <p:spPr bwMode="auto">
            <a:xfrm flipH="1">
              <a:off x="6610350" y="1856457"/>
              <a:ext cx="514552" cy="13933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0" name="Straight Connector 39"/>
            <p:cNvCxnSpPr>
              <a:stCxn id="34" idx="3"/>
              <a:endCxn id="41" idx="0"/>
            </p:cNvCxnSpPr>
            <p:nvPr/>
          </p:nvCxnSpPr>
          <p:spPr bwMode="auto">
            <a:xfrm flipH="1">
              <a:off x="7476716" y="2348181"/>
              <a:ext cx="163863" cy="9813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1" name="Oval 40"/>
            <p:cNvSpPr/>
            <p:nvPr/>
          </p:nvSpPr>
          <p:spPr bwMode="auto">
            <a:xfrm>
              <a:off x="7190966" y="2446314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42" name="Oval 41"/>
            <p:cNvSpPr/>
            <p:nvPr/>
          </p:nvSpPr>
          <p:spPr bwMode="auto">
            <a:xfrm>
              <a:off x="7864145" y="247195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43" name="Straight Connector 42"/>
            <p:cNvCxnSpPr>
              <a:stCxn id="34" idx="5"/>
              <a:endCxn id="42" idx="0"/>
            </p:cNvCxnSpPr>
            <p:nvPr/>
          </p:nvCxnSpPr>
          <p:spPr bwMode="auto">
            <a:xfrm>
              <a:off x="8044691" y="2348181"/>
              <a:ext cx="105204" cy="123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4" name="Oval 43"/>
            <p:cNvSpPr/>
            <p:nvPr/>
          </p:nvSpPr>
          <p:spPr bwMode="auto">
            <a:xfrm>
              <a:off x="7493673" y="2912039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45" name="Straight Connector 44"/>
            <p:cNvCxnSpPr>
              <a:stCxn id="41" idx="5"/>
              <a:endCxn id="44" idx="0"/>
            </p:cNvCxnSpPr>
            <p:nvPr/>
          </p:nvCxnSpPr>
          <p:spPr bwMode="auto">
            <a:xfrm>
              <a:off x="7678772" y="2771518"/>
              <a:ext cx="100651" cy="14052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ADFE5DD-28A5-4194-B238-BEC753C80025}"/>
              </a:ext>
            </a:extLst>
          </p:cNvPr>
          <p:cNvGrpSpPr/>
          <p:nvPr/>
        </p:nvGrpSpPr>
        <p:grpSpPr>
          <a:xfrm>
            <a:off x="6442634" y="1673707"/>
            <a:ext cx="2341039" cy="2194008"/>
            <a:chOff x="3221561" y="1449014"/>
            <a:chExt cx="2341039" cy="2194008"/>
          </a:xfrm>
        </p:grpSpPr>
        <p:sp>
          <p:nvSpPr>
            <p:cNvPr id="20" name="Oval 19"/>
            <p:cNvSpPr/>
            <p:nvPr/>
          </p:nvSpPr>
          <p:spPr bwMode="auto">
            <a:xfrm>
              <a:off x="4168163" y="1449014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1" name="Oval 20"/>
            <p:cNvSpPr/>
            <p:nvPr/>
          </p:nvSpPr>
          <p:spPr bwMode="auto">
            <a:xfrm>
              <a:off x="4511063" y="1944987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22" name="Straight Connector 21"/>
            <p:cNvCxnSpPr>
              <a:stCxn id="20" idx="5"/>
              <a:endCxn id="21" idx="0"/>
            </p:cNvCxnSpPr>
            <p:nvPr/>
          </p:nvCxnSpPr>
          <p:spPr bwMode="auto">
            <a:xfrm>
              <a:off x="4655969" y="1774218"/>
              <a:ext cx="140844" cy="170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Straight Connector 22"/>
            <p:cNvCxnSpPr>
              <a:stCxn id="25" idx="3"/>
              <a:endCxn id="24" idx="0"/>
            </p:cNvCxnSpPr>
            <p:nvPr/>
          </p:nvCxnSpPr>
          <p:spPr bwMode="auto">
            <a:xfrm flipH="1">
              <a:off x="3853559" y="2694071"/>
              <a:ext cx="314106" cy="942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4" name="Oval 23"/>
            <p:cNvSpPr/>
            <p:nvPr/>
          </p:nvSpPr>
          <p:spPr bwMode="auto">
            <a:xfrm>
              <a:off x="3567809" y="2788294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25" name="Oval 24"/>
            <p:cNvSpPr/>
            <p:nvPr/>
          </p:nvSpPr>
          <p:spPr bwMode="auto">
            <a:xfrm>
              <a:off x="4083971" y="2368867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2</a:t>
              </a:r>
            </a:p>
          </p:txBody>
        </p:sp>
        <p:cxnSp>
          <p:nvCxnSpPr>
            <p:cNvPr id="26" name="Straight Connector 25"/>
            <p:cNvCxnSpPr>
              <a:stCxn id="21" idx="3"/>
              <a:endCxn id="25" idx="0"/>
            </p:cNvCxnSpPr>
            <p:nvPr/>
          </p:nvCxnSpPr>
          <p:spPr bwMode="auto">
            <a:xfrm flipH="1">
              <a:off x="4369721" y="2270191"/>
              <a:ext cx="225036" cy="986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Straight Connector 26"/>
            <p:cNvCxnSpPr>
              <a:stCxn id="25" idx="5"/>
              <a:endCxn id="28" idx="0"/>
            </p:cNvCxnSpPr>
            <p:nvPr/>
          </p:nvCxnSpPr>
          <p:spPr bwMode="auto">
            <a:xfrm>
              <a:off x="4571777" y="2694071"/>
              <a:ext cx="185373" cy="9535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27"/>
            <p:cNvSpPr/>
            <p:nvPr/>
          </p:nvSpPr>
          <p:spPr bwMode="auto">
            <a:xfrm>
              <a:off x="4471400" y="2789423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29" name="Oval 28"/>
            <p:cNvSpPr/>
            <p:nvPr/>
          </p:nvSpPr>
          <p:spPr bwMode="auto">
            <a:xfrm>
              <a:off x="4991100" y="2389711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30" name="Straight Connector 29"/>
            <p:cNvCxnSpPr>
              <a:stCxn id="21" idx="5"/>
              <a:endCxn id="29" idx="0"/>
            </p:cNvCxnSpPr>
            <p:nvPr/>
          </p:nvCxnSpPr>
          <p:spPr bwMode="auto">
            <a:xfrm>
              <a:off x="4998869" y="2270191"/>
              <a:ext cx="277981" cy="11952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Oval 30"/>
            <p:cNvSpPr/>
            <p:nvPr/>
          </p:nvSpPr>
          <p:spPr bwMode="auto">
            <a:xfrm>
              <a:off x="4835079" y="3262022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2" name="Straight Connector 31"/>
            <p:cNvCxnSpPr>
              <a:stCxn id="28" idx="5"/>
              <a:endCxn id="31" idx="0"/>
            </p:cNvCxnSpPr>
            <p:nvPr/>
          </p:nvCxnSpPr>
          <p:spPr bwMode="auto">
            <a:xfrm>
              <a:off x="4959206" y="3114627"/>
              <a:ext cx="161623" cy="14739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6" name="Straight Connector 45"/>
            <p:cNvCxnSpPr/>
            <p:nvPr/>
          </p:nvCxnSpPr>
          <p:spPr>
            <a:xfrm flipH="1">
              <a:off x="4263013" y="2135487"/>
              <a:ext cx="248050" cy="162166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>
              <a:off x="4313069" y="1935757"/>
              <a:ext cx="174374" cy="197773"/>
            </a:xfrm>
            <a:prstGeom prst="line">
              <a:avLst/>
            </a:prstGeom>
            <a:ln w="381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8" name="TextBox 47"/>
            <p:cNvSpPr txBox="1"/>
            <p:nvPr/>
          </p:nvSpPr>
          <p:spPr>
            <a:xfrm>
              <a:off x="3221561" y="1949077"/>
              <a:ext cx="103800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FF"/>
                  </a:solidFill>
                </a:rPr>
                <a:t>Zig-</a:t>
              </a:r>
              <a:r>
                <a:rPr lang="en-US" sz="1400" b="1" dirty="0" err="1">
                  <a:solidFill>
                    <a:srgbClr val="0000FF"/>
                  </a:solidFill>
                </a:rPr>
                <a:t>Zag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</p:grp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59CE003B-90EE-4636-8EBD-B2D97F634FDC}"/>
              </a:ext>
            </a:extLst>
          </p:cNvPr>
          <p:cNvGrpSpPr/>
          <p:nvPr/>
        </p:nvGrpSpPr>
        <p:grpSpPr>
          <a:xfrm>
            <a:off x="442686" y="1449014"/>
            <a:ext cx="1994791" cy="2809661"/>
            <a:chOff x="442686" y="1449014"/>
            <a:chExt cx="1994791" cy="2809661"/>
          </a:xfrm>
        </p:grpSpPr>
        <p:sp>
          <p:nvSpPr>
            <p:cNvPr id="5" name="Oval 4"/>
            <p:cNvSpPr/>
            <p:nvPr/>
          </p:nvSpPr>
          <p:spPr bwMode="auto">
            <a:xfrm>
              <a:off x="1043040" y="1449014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1385940" y="1944987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6</a:t>
              </a:r>
            </a:p>
          </p:txBody>
        </p:sp>
        <p:cxnSp>
          <p:nvCxnSpPr>
            <p:cNvPr id="7" name="Straight Connector 6"/>
            <p:cNvCxnSpPr>
              <a:stCxn id="5" idx="5"/>
              <a:endCxn id="6" idx="0"/>
            </p:cNvCxnSpPr>
            <p:nvPr/>
          </p:nvCxnSpPr>
          <p:spPr bwMode="auto">
            <a:xfrm>
              <a:off x="1530846" y="1774218"/>
              <a:ext cx="140844" cy="17076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" name="Straight Connector 7"/>
            <p:cNvCxnSpPr>
              <a:stCxn id="12" idx="3"/>
              <a:endCxn id="9" idx="0"/>
            </p:cNvCxnSpPr>
            <p:nvPr/>
          </p:nvCxnSpPr>
          <p:spPr bwMode="auto">
            <a:xfrm flipH="1">
              <a:off x="728436" y="2694071"/>
              <a:ext cx="314106" cy="9422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" name="Oval 8"/>
            <p:cNvSpPr/>
            <p:nvPr/>
          </p:nvSpPr>
          <p:spPr bwMode="auto">
            <a:xfrm>
              <a:off x="442686" y="2788294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" name="Oval 9"/>
            <p:cNvSpPr/>
            <p:nvPr/>
          </p:nvSpPr>
          <p:spPr bwMode="auto">
            <a:xfrm>
              <a:off x="1183884" y="387767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00B050"/>
                  </a:solidFill>
                </a:rPr>
                <a:t>3</a:t>
              </a:r>
            </a:p>
          </p:txBody>
        </p:sp>
        <p:cxnSp>
          <p:nvCxnSpPr>
            <p:cNvPr id="11" name="Straight Connector 10"/>
            <p:cNvCxnSpPr>
              <a:cxnSpLocks/>
              <a:stCxn id="9" idx="5"/>
              <a:endCxn id="78" idx="0"/>
            </p:cNvCxnSpPr>
            <p:nvPr/>
          </p:nvCxnSpPr>
          <p:spPr bwMode="auto">
            <a:xfrm>
              <a:off x="930492" y="3113498"/>
              <a:ext cx="180677" cy="24838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2" name="Oval 11"/>
            <p:cNvSpPr/>
            <p:nvPr/>
          </p:nvSpPr>
          <p:spPr bwMode="auto">
            <a:xfrm>
              <a:off x="958848" y="2368867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4</a:t>
              </a:r>
            </a:p>
          </p:txBody>
        </p:sp>
        <p:cxnSp>
          <p:nvCxnSpPr>
            <p:cNvPr id="13" name="Straight Connector 12"/>
            <p:cNvCxnSpPr>
              <a:stCxn id="6" idx="3"/>
              <a:endCxn id="12" idx="0"/>
            </p:cNvCxnSpPr>
            <p:nvPr/>
          </p:nvCxnSpPr>
          <p:spPr bwMode="auto">
            <a:xfrm flipH="1">
              <a:off x="1244598" y="2270191"/>
              <a:ext cx="225036" cy="9867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4" name="Straight Connector 13"/>
            <p:cNvCxnSpPr>
              <a:stCxn id="12" idx="5"/>
              <a:endCxn id="15" idx="0"/>
            </p:cNvCxnSpPr>
            <p:nvPr/>
          </p:nvCxnSpPr>
          <p:spPr bwMode="auto">
            <a:xfrm>
              <a:off x="1446654" y="2694071"/>
              <a:ext cx="185373" cy="9535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5" name="Oval 14"/>
            <p:cNvSpPr/>
            <p:nvPr/>
          </p:nvSpPr>
          <p:spPr bwMode="auto">
            <a:xfrm>
              <a:off x="1346277" y="2789423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1865977" y="2389711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7</a:t>
              </a:r>
            </a:p>
          </p:txBody>
        </p:sp>
        <p:cxnSp>
          <p:nvCxnSpPr>
            <p:cNvPr id="17" name="Straight Connector 16"/>
            <p:cNvCxnSpPr>
              <a:stCxn id="6" idx="5"/>
              <a:endCxn id="16" idx="0"/>
            </p:cNvCxnSpPr>
            <p:nvPr/>
          </p:nvCxnSpPr>
          <p:spPr bwMode="auto">
            <a:xfrm>
              <a:off x="1873746" y="2270191"/>
              <a:ext cx="277981" cy="11952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8" name="Oval 77">
              <a:extLst>
                <a:ext uri="{FF2B5EF4-FFF2-40B4-BE49-F238E27FC236}">
                  <a16:creationId xmlns:a16="http://schemas.microsoft.com/office/drawing/2014/main" id="{8A72621E-7CC1-4160-B306-8950D0B5BBC7}"/>
                </a:ext>
              </a:extLst>
            </p:cNvPr>
            <p:cNvSpPr/>
            <p:nvPr/>
          </p:nvSpPr>
          <p:spPr bwMode="auto">
            <a:xfrm>
              <a:off x="825419" y="3361886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2</a:t>
              </a:r>
            </a:p>
          </p:txBody>
        </p: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455C0D38-5A48-405A-8AEF-A6CB76371E09}"/>
                </a:ext>
              </a:extLst>
            </p:cNvPr>
            <p:cNvCxnSpPr>
              <a:stCxn id="78" idx="5"/>
              <a:endCxn id="10" idx="0"/>
            </p:cNvCxnSpPr>
            <p:nvPr/>
          </p:nvCxnSpPr>
          <p:spPr>
            <a:xfrm>
              <a:off x="1313225" y="3687090"/>
              <a:ext cx="156409" cy="19058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DB319708-2054-43CE-A959-AC82BC6E2E7D}"/>
              </a:ext>
            </a:extLst>
          </p:cNvPr>
          <p:cNvGrpSpPr/>
          <p:nvPr/>
        </p:nvGrpSpPr>
        <p:grpSpPr>
          <a:xfrm>
            <a:off x="3411571" y="1366377"/>
            <a:ext cx="2408933" cy="2293872"/>
            <a:chOff x="3411571" y="1366377"/>
            <a:chExt cx="2408933" cy="2293872"/>
          </a:xfrm>
        </p:grpSpPr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24C786C2-E81F-4768-963D-C642F984BBF8}"/>
                </a:ext>
              </a:extLst>
            </p:cNvPr>
            <p:cNvSpPr txBox="1"/>
            <p:nvPr/>
          </p:nvSpPr>
          <p:spPr>
            <a:xfrm>
              <a:off x="4278989" y="3082421"/>
              <a:ext cx="154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FF"/>
                  </a:solidFill>
                </a:rPr>
                <a:t>Zig-</a:t>
              </a:r>
              <a:r>
                <a:rPr lang="en-US" sz="1400" b="1" dirty="0" err="1">
                  <a:solidFill>
                    <a:srgbClr val="0000FF"/>
                  </a:solidFill>
                </a:rPr>
                <a:t>Zag</a:t>
              </a:r>
              <a:endParaRPr lang="en-US" sz="1400" b="1" dirty="0">
                <a:solidFill>
                  <a:srgbClr val="0000FF"/>
                </a:solidFill>
              </a:endParaRPr>
            </a:p>
          </p:txBody>
        </p:sp>
        <p:grpSp>
          <p:nvGrpSpPr>
            <p:cNvPr id="105" name="Group 104">
              <a:extLst>
                <a:ext uri="{FF2B5EF4-FFF2-40B4-BE49-F238E27FC236}">
                  <a16:creationId xmlns:a16="http://schemas.microsoft.com/office/drawing/2014/main" id="{811C41F3-C3EB-4F78-9FF7-0B89DEBEFA41}"/>
                </a:ext>
              </a:extLst>
            </p:cNvPr>
            <p:cNvGrpSpPr/>
            <p:nvPr/>
          </p:nvGrpSpPr>
          <p:grpSpPr>
            <a:xfrm>
              <a:off x="3411571" y="1366377"/>
              <a:ext cx="1994791" cy="2293872"/>
              <a:chOff x="3411571" y="1366377"/>
              <a:chExt cx="1994791" cy="2293872"/>
            </a:xfrm>
          </p:grpSpPr>
          <p:sp>
            <p:nvSpPr>
              <p:cNvPr id="87" name="Oval 86">
                <a:extLst>
                  <a:ext uri="{FF2B5EF4-FFF2-40B4-BE49-F238E27FC236}">
                    <a16:creationId xmlns:a16="http://schemas.microsoft.com/office/drawing/2014/main" id="{316A533A-F56C-4FEE-915D-D4D89E2F6556}"/>
                  </a:ext>
                </a:extLst>
              </p:cNvPr>
              <p:cNvSpPr/>
              <p:nvPr/>
            </p:nvSpPr>
            <p:spPr bwMode="auto">
              <a:xfrm>
                <a:off x="4011925" y="1366377"/>
                <a:ext cx="5715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0</a:t>
                </a:r>
              </a:p>
            </p:txBody>
          </p:sp>
          <p:sp>
            <p:nvSpPr>
              <p:cNvPr id="88" name="Oval 87">
                <a:extLst>
                  <a:ext uri="{FF2B5EF4-FFF2-40B4-BE49-F238E27FC236}">
                    <a16:creationId xmlns:a16="http://schemas.microsoft.com/office/drawing/2014/main" id="{E93DA611-C025-4E6F-9490-ABD9957D1AAB}"/>
                  </a:ext>
                </a:extLst>
              </p:cNvPr>
              <p:cNvSpPr/>
              <p:nvPr/>
            </p:nvSpPr>
            <p:spPr bwMode="auto">
              <a:xfrm>
                <a:off x="4354825" y="1862350"/>
                <a:ext cx="5715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6</a:t>
                </a:r>
              </a:p>
            </p:txBody>
          </p:sp>
          <p:cxnSp>
            <p:nvCxnSpPr>
              <p:cNvPr id="89" name="Straight Connector 88">
                <a:extLst>
                  <a:ext uri="{FF2B5EF4-FFF2-40B4-BE49-F238E27FC236}">
                    <a16:creationId xmlns:a16="http://schemas.microsoft.com/office/drawing/2014/main" id="{991DC58B-64ED-43B8-9377-6FB16DF5BD95}"/>
                  </a:ext>
                </a:extLst>
              </p:cNvPr>
              <p:cNvCxnSpPr>
                <a:stCxn id="87" idx="5"/>
                <a:endCxn id="88" idx="0"/>
              </p:cNvCxnSpPr>
              <p:nvPr/>
            </p:nvCxnSpPr>
            <p:spPr bwMode="auto">
              <a:xfrm>
                <a:off x="4499731" y="1691581"/>
                <a:ext cx="140844" cy="170769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0" name="Straight Connector 89">
                <a:extLst>
                  <a:ext uri="{FF2B5EF4-FFF2-40B4-BE49-F238E27FC236}">
                    <a16:creationId xmlns:a16="http://schemas.microsoft.com/office/drawing/2014/main" id="{C525C20C-1F52-4DEA-B825-D82E5A593E85}"/>
                  </a:ext>
                </a:extLst>
              </p:cNvPr>
              <p:cNvCxnSpPr>
                <a:stCxn id="94" idx="3"/>
                <a:endCxn id="91" idx="0"/>
              </p:cNvCxnSpPr>
              <p:nvPr/>
            </p:nvCxnSpPr>
            <p:spPr bwMode="auto">
              <a:xfrm flipH="1">
                <a:off x="3697321" y="2611434"/>
                <a:ext cx="314106" cy="94223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85690934-890A-4FA4-B2F7-7C2D9C516369}"/>
                  </a:ext>
                </a:extLst>
              </p:cNvPr>
              <p:cNvSpPr/>
              <p:nvPr/>
            </p:nvSpPr>
            <p:spPr bwMode="auto">
              <a:xfrm>
                <a:off x="3411571" y="2705657"/>
                <a:ext cx="5715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1</a:t>
                </a:r>
              </a:p>
            </p:txBody>
          </p:sp>
          <p:cxnSp>
            <p:nvCxnSpPr>
              <p:cNvPr id="93" name="Straight Connector 92">
                <a:extLst>
                  <a:ext uri="{FF2B5EF4-FFF2-40B4-BE49-F238E27FC236}">
                    <a16:creationId xmlns:a16="http://schemas.microsoft.com/office/drawing/2014/main" id="{76EE3225-2945-4815-A908-7BD32D7A8CE4}"/>
                  </a:ext>
                </a:extLst>
              </p:cNvPr>
              <p:cNvCxnSpPr>
                <a:cxnSpLocks/>
                <a:stCxn id="91" idx="5"/>
                <a:endCxn id="102" idx="0"/>
              </p:cNvCxnSpPr>
              <p:nvPr/>
            </p:nvCxnSpPr>
            <p:spPr bwMode="auto">
              <a:xfrm>
                <a:off x="3899377" y="3030861"/>
                <a:ext cx="180677" cy="248388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4C6AFD19-9FEB-4602-A523-1ECD67E1240D}"/>
                  </a:ext>
                </a:extLst>
              </p:cNvPr>
              <p:cNvSpPr/>
              <p:nvPr/>
            </p:nvSpPr>
            <p:spPr bwMode="auto">
              <a:xfrm>
                <a:off x="3927733" y="2286230"/>
                <a:ext cx="5715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4</a:t>
                </a:r>
              </a:p>
            </p:txBody>
          </p:sp>
          <p:cxnSp>
            <p:nvCxnSpPr>
              <p:cNvPr id="95" name="Straight Connector 94">
                <a:extLst>
                  <a:ext uri="{FF2B5EF4-FFF2-40B4-BE49-F238E27FC236}">
                    <a16:creationId xmlns:a16="http://schemas.microsoft.com/office/drawing/2014/main" id="{57EE90ED-C67B-4F36-A11D-C3EFA4DBF957}"/>
                  </a:ext>
                </a:extLst>
              </p:cNvPr>
              <p:cNvCxnSpPr>
                <a:stCxn id="88" idx="3"/>
                <a:endCxn id="94" idx="0"/>
              </p:cNvCxnSpPr>
              <p:nvPr/>
            </p:nvCxnSpPr>
            <p:spPr bwMode="auto">
              <a:xfrm flipH="1">
                <a:off x="4213483" y="2187554"/>
                <a:ext cx="225036" cy="98676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96" name="Straight Connector 95">
                <a:extLst>
                  <a:ext uri="{FF2B5EF4-FFF2-40B4-BE49-F238E27FC236}">
                    <a16:creationId xmlns:a16="http://schemas.microsoft.com/office/drawing/2014/main" id="{3BDCB45C-D965-4C99-A456-BF8F54DC7B84}"/>
                  </a:ext>
                </a:extLst>
              </p:cNvPr>
              <p:cNvCxnSpPr>
                <a:stCxn id="94" idx="5"/>
                <a:endCxn id="97" idx="0"/>
              </p:cNvCxnSpPr>
              <p:nvPr/>
            </p:nvCxnSpPr>
            <p:spPr bwMode="auto">
              <a:xfrm>
                <a:off x="4415539" y="2611434"/>
                <a:ext cx="185373" cy="95352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67293789-F134-4470-BF15-9BE11728F2A4}"/>
                  </a:ext>
                </a:extLst>
              </p:cNvPr>
              <p:cNvSpPr/>
              <p:nvPr/>
            </p:nvSpPr>
            <p:spPr bwMode="auto">
              <a:xfrm>
                <a:off x="4315162" y="2706786"/>
                <a:ext cx="5715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5</a:t>
                </a: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2CABFE07-0DAA-4628-AACB-7236AD6DB475}"/>
                  </a:ext>
                </a:extLst>
              </p:cNvPr>
              <p:cNvSpPr/>
              <p:nvPr/>
            </p:nvSpPr>
            <p:spPr bwMode="auto">
              <a:xfrm>
                <a:off x="4834862" y="2307074"/>
                <a:ext cx="5715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r>
                  <a:rPr lang="en-US" sz="1600" b="1" dirty="0">
                    <a:solidFill>
                      <a:schemeClr val="tx1"/>
                    </a:solidFill>
                  </a:rPr>
                  <a:t>7</a:t>
                </a:r>
              </a:p>
            </p:txBody>
          </p:sp>
          <p:cxnSp>
            <p:nvCxnSpPr>
              <p:cNvPr id="99" name="Straight Connector 98">
                <a:extLst>
                  <a:ext uri="{FF2B5EF4-FFF2-40B4-BE49-F238E27FC236}">
                    <a16:creationId xmlns:a16="http://schemas.microsoft.com/office/drawing/2014/main" id="{E9C343DB-EFE3-4BD8-8DAC-2F9D8C9C1138}"/>
                  </a:ext>
                </a:extLst>
              </p:cNvPr>
              <p:cNvCxnSpPr>
                <a:stCxn id="88" idx="5"/>
                <a:endCxn id="98" idx="0"/>
              </p:cNvCxnSpPr>
              <p:nvPr/>
            </p:nvCxnSpPr>
            <p:spPr bwMode="auto">
              <a:xfrm>
                <a:off x="4842631" y="2187554"/>
                <a:ext cx="277981" cy="119520"/>
              </a:xfrm>
              <a:prstGeom prst="lin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</p:cxn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70C62C88-196E-432F-8DAB-8A708DFD3D8C}"/>
                  </a:ext>
                </a:extLst>
              </p:cNvPr>
              <p:cNvCxnSpPr/>
              <p:nvPr/>
            </p:nvCxnSpPr>
            <p:spPr>
              <a:xfrm>
                <a:off x="4004506" y="2870021"/>
                <a:ext cx="270578" cy="356580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EECC410E-C194-4297-AFC1-FBAB2A51550F}"/>
                  </a:ext>
                </a:extLst>
              </p:cNvPr>
              <p:cNvCxnSpPr/>
              <p:nvPr/>
            </p:nvCxnSpPr>
            <p:spPr>
              <a:xfrm flipH="1">
                <a:off x="4023733" y="2765906"/>
                <a:ext cx="133249" cy="126992"/>
              </a:xfrm>
              <a:prstGeom prst="line">
                <a:avLst/>
              </a:prstGeom>
              <a:ln w="3810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2" name="Oval 101">
                <a:extLst>
                  <a:ext uri="{FF2B5EF4-FFF2-40B4-BE49-F238E27FC236}">
                    <a16:creationId xmlns:a16="http://schemas.microsoft.com/office/drawing/2014/main" id="{3B6B23A7-46D6-490B-BD39-1EFE5EB23A9D}"/>
                  </a:ext>
                </a:extLst>
              </p:cNvPr>
              <p:cNvSpPr/>
              <p:nvPr/>
            </p:nvSpPr>
            <p:spPr bwMode="auto">
              <a:xfrm>
                <a:off x="3794304" y="3279249"/>
                <a:ext cx="571500" cy="381000"/>
              </a:xfrm>
              <a:prstGeom prst="ellips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0" tIns="45720" rIns="0" bIns="45720" numCol="1" rtlCol="0" anchor="ctr" anchorCtr="0" compatLnSpc="1">
                <a:prstTxWarp prst="textNoShape">
                  <a:avLst/>
                </a:prstTxWarp>
              </a:bodyPr>
              <a:lstStyle/>
              <a:p>
                <a:r>
                  <a:rPr lang="en-US" sz="1600" b="1" dirty="0">
                    <a:solidFill>
                      <a:schemeClr val="tx2">
                        <a:lumMod val="60000"/>
                        <a:lumOff val="40000"/>
                      </a:schemeClr>
                    </a:solidFill>
                  </a:rPr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70964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00200"/>
            <a:ext cx="8763000" cy="4525963"/>
          </a:xfrm>
        </p:spPr>
        <p:txBody>
          <a:bodyPr/>
          <a:lstStyle/>
          <a:p>
            <a:r>
              <a:rPr lang="en-US" dirty="0"/>
              <a:t>Splay trees don't enforce balance but are self-adjusting to yield a balanced tree</a:t>
            </a:r>
          </a:p>
          <a:p>
            <a:r>
              <a:rPr lang="en-US" dirty="0"/>
              <a:t>Splay trees provide efficient </a:t>
            </a:r>
            <a:r>
              <a:rPr lang="en-US" b="1" dirty="0"/>
              <a:t>amortized</a:t>
            </a:r>
            <a:r>
              <a:rPr lang="en-US" dirty="0"/>
              <a:t> time operations </a:t>
            </a:r>
          </a:p>
          <a:p>
            <a:pPr lvl="1"/>
            <a:r>
              <a:rPr lang="en-US" dirty="0"/>
              <a:t>A single operation may take O(n)</a:t>
            </a:r>
          </a:p>
          <a:p>
            <a:pPr lvl="1"/>
            <a:r>
              <a:rPr lang="en-US" dirty="0"/>
              <a:t>m operations on tree with n elements =&gt; O(m(log n))</a:t>
            </a:r>
          </a:p>
          <a:p>
            <a:r>
              <a:rPr lang="en-US" dirty="0"/>
              <a:t>Uses rotations to attempt balance</a:t>
            </a:r>
          </a:p>
          <a:p>
            <a:r>
              <a:rPr lang="en-US" dirty="0"/>
              <a:t>Provides fast access to recently used keys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4228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Tree Intro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0500" y="1143000"/>
            <a:ext cx="8763000" cy="5334000"/>
          </a:xfrm>
        </p:spPr>
        <p:txBody>
          <a:bodyPr/>
          <a:lstStyle/>
          <a:p>
            <a:r>
              <a:rPr lang="en-US" sz="2400" dirty="0"/>
              <a:t>Another map/set implementation (storing keys or key/value pairs)</a:t>
            </a:r>
          </a:p>
          <a:p>
            <a:pPr lvl="1"/>
            <a:r>
              <a:rPr lang="en-US" sz="2000" dirty="0"/>
              <a:t>Insert, Remove, Find</a:t>
            </a:r>
          </a:p>
          <a:p>
            <a:r>
              <a:rPr lang="en-US" sz="2400" dirty="0"/>
              <a:t>Recall…To do </a:t>
            </a:r>
            <a:r>
              <a:rPr lang="en-US" sz="2400" b="1" dirty="0">
                <a:solidFill>
                  <a:srgbClr val="00B0F0"/>
                </a:solidFill>
              </a:rPr>
              <a:t>m</a:t>
            </a:r>
            <a:r>
              <a:rPr lang="en-US" sz="2400" dirty="0"/>
              <a:t> inserts/finds/removes on an </a:t>
            </a:r>
            <a:r>
              <a:rPr lang="en-US" sz="2400" dirty="0" err="1"/>
              <a:t>AVLTree</a:t>
            </a:r>
            <a:r>
              <a:rPr lang="en-US" sz="2400" dirty="0"/>
              <a:t> </a:t>
            </a:r>
            <a:br>
              <a:rPr lang="en-US" sz="2400" dirty="0"/>
            </a:br>
            <a:r>
              <a:rPr lang="en-US" sz="2400" dirty="0"/>
              <a:t>w/ </a:t>
            </a:r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 elements would cost?</a:t>
            </a:r>
          </a:p>
          <a:p>
            <a:pPr lvl="1"/>
            <a:r>
              <a:rPr lang="en-US" sz="2000" dirty="0"/>
              <a:t>O(</a:t>
            </a:r>
            <a:r>
              <a:rPr lang="en-US" sz="2000" b="1" dirty="0">
                <a:solidFill>
                  <a:srgbClr val="00B0F0"/>
                </a:solidFill>
              </a:rPr>
              <a:t>m</a:t>
            </a:r>
            <a:r>
              <a:rPr lang="en-US" sz="2000" dirty="0"/>
              <a:t>*log(</a:t>
            </a:r>
            <a:r>
              <a:rPr lang="en-US" sz="2000" b="1" dirty="0">
                <a:solidFill>
                  <a:srgbClr val="00B050"/>
                </a:solidFill>
              </a:rPr>
              <a:t>n</a:t>
            </a:r>
            <a:r>
              <a:rPr lang="en-US" sz="2000" dirty="0"/>
              <a:t>))</a:t>
            </a:r>
          </a:p>
          <a:p>
            <a:r>
              <a:rPr lang="en-US" sz="2400" dirty="0"/>
              <a:t>Splay trees have a worst case find, insert, delete time of…</a:t>
            </a:r>
          </a:p>
          <a:p>
            <a:pPr lvl="1"/>
            <a:r>
              <a:rPr lang="en-US" sz="2000" dirty="0"/>
              <a:t>O(</a:t>
            </a:r>
            <a:r>
              <a:rPr lang="en-US" sz="2000" b="1" dirty="0">
                <a:solidFill>
                  <a:srgbClr val="00B050"/>
                </a:solidFill>
              </a:rPr>
              <a:t>n</a:t>
            </a:r>
            <a:r>
              <a:rPr lang="en-US" sz="2000" dirty="0"/>
              <a:t>)</a:t>
            </a:r>
          </a:p>
          <a:p>
            <a:r>
              <a:rPr lang="en-US" sz="2400" dirty="0"/>
              <a:t>However, they guarantee that if you do </a:t>
            </a:r>
            <a:r>
              <a:rPr lang="en-US" sz="2400" b="1" dirty="0">
                <a:solidFill>
                  <a:srgbClr val="00B0F0"/>
                </a:solidFill>
              </a:rPr>
              <a:t>m</a:t>
            </a:r>
            <a:r>
              <a:rPr lang="en-US" sz="2400" dirty="0"/>
              <a:t> operations on a splay tree with </a:t>
            </a:r>
            <a:r>
              <a:rPr lang="en-US" sz="2400" b="1" dirty="0">
                <a:solidFill>
                  <a:srgbClr val="00B050"/>
                </a:solidFill>
              </a:rPr>
              <a:t>n</a:t>
            </a:r>
            <a:r>
              <a:rPr lang="en-US" sz="2400" dirty="0"/>
              <a:t> elements that the total time is</a:t>
            </a:r>
          </a:p>
          <a:p>
            <a:pPr lvl="1"/>
            <a:r>
              <a:rPr lang="en-US" sz="2000" dirty="0"/>
              <a:t>O(</a:t>
            </a:r>
            <a:r>
              <a:rPr lang="en-US" sz="2000" b="1" dirty="0">
                <a:solidFill>
                  <a:srgbClr val="00B0F0"/>
                </a:solidFill>
              </a:rPr>
              <a:t>m</a:t>
            </a:r>
            <a:r>
              <a:rPr lang="en-US" sz="2000" dirty="0"/>
              <a:t>*</a:t>
            </a:r>
            <a:r>
              <a:rPr lang="en-US" sz="2000" b="1" dirty="0">
                <a:solidFill>
                  <a:srgbClr val="00B050"/>
                </a:solidFill>
              </a:rPr>
              <a:t>log(n)</a:t>
            </a:r>
            <a:r>
              <a:rPr lang="en-US" sz="2000" dirty="0"/>
              <a:t>) </a:t>
            </a:r>
            <a:r>
              <a:rPr lang="en-US" sz="2000" b="1" dirty="0"/>
              <a:t>[i.e. this is something called amortized analysis]</a:t>
            </a:r>
          </a:p>
          <a:p>
            <a:r>
              <a:rPr lang="en-US" sz="2400" dirty="0"/>
              <a:t>They have a further benefit that recently accessed elements will be near the top of the tree </a:t>
            </a:r>
          </a:p>
          <a:p>
            <a:pPr lvl="1"/>
            <a:r>
              <a:rPr lang="en-US" sz="2000" dirty="0"/>
              <a:t>In fact, the most recently accessed item is always at the top of the tree</a:t>
            </a:r>
          </a:p>
          <a:p>
            <a:pPr lvl="1"/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33704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3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Splay Operation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5943600" cy="4525963"/>
          </a:xfrm>
        </p:spPr>
        <p:txBody>
          <a:bodyPr/>
          <a:lstStyle/>
          <a:p>
            <a:r>
              <a:rPr lang="en-US" sz="2800" dirty="0"/>
              <a:t>Splay means "spread"</a:t>
            </a:r>
          </a:p>
          <a:p>
            <a:r>
              <a:rPr lang="en-US" sz="2800" dirty="0"/>
              <a:t>As you search for an item or after you insert an item we will perform a series of splay operations</a:t>
            </a:r>
          </a:p>
          <a:p>
            <a:r>
              <a:rPr lang="en-US" sz="2800" dirty="0"/>
              <a:t>These operations will cause the desired node to always end up at the top of the tree</a:t>
            </a:r>
          </a:p>
          <a:p>
            <a:pPr lvl="1"/>
            <a:r>
              <a:rPr lang="en-US" sz="2400" dirty="0"/>
              <a:t>A desirable side-effect is that accessing a key multiple times within a short time window will yield fast searches because it will be near the top</a:t>
            </a:r>
          </a:p>
          <a:p>
            <a:pPr lvl="1"/>
            <a:r>
              <a:rPr lang="en-US" sz="2400" dirty="0"/>
              <a:t>See next slide on principle of locality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7620000" y="1217593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5" name="Isosceles Triangle 4"/>
          <p:cNvSpPr/>
          <p:nvPr/>
        </p:nvSpPr>
        <p:spPr>
          <a:xfrm>
            <a:off x="7117976" y="1598593"/>
            <a:ext cx="16002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 bwMode="auto">
          <a:xfrm>
            <a:off x="7353300" y="2779693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7" name="Rounded Rectangle 6"/>
          <p:cNvSpPr/>
          <p:nvPr/>
        </p:nvSpPr>
        <p:spPr bwMode="auto">
          <a:xfrm>
            <a:off x="7655859" y="3960793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T</a:t>
            </a:r>
          </a:p>
        </p:txBody>
      </p:sp>
      <p:sp>
        <p:nvSpPr>
          <p:cNvPr id="8" name="Isosceles Triangle 7"/>
          <p:cNvSpPr/>
          <p:nvPr/>
        </p:nvSpPr>
        <p:spPr>
          <a:xfrm>
            <a:off x="7153835" y="4341793"/>
            <a:ext cx="1600200" cy="137160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6876246" y="3160694"/>
            <a:ext cx="21153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If we search for or insert T…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96258" y="5903893"/>
            <a:ext cx="21153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…T will end up as the root node with the old root in the top level or two</a:t>
            </a:r>
          </a:p>
        </p:txBody>
      </p:sp>
      <p:sp>
        <p:nvSpPr>
          <p:cNvPr id="12" name="Rounded Rectangle 11"/>
          <p:cNvSpPr/>
          <p:nvPr/>
        </p:nvSpPr>
        <p:spPr bwMode="auto">
          <a:xfrm>
            <a:off x="7886700" y="4428172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</a:t>
            </a:r>
          </a:p>
        </p:txBody>
      </p:sp>
    </p:spTree>
    <p:extLst>
      <p:ext uri="{BB962C8B-B14F-4D97-AF65-F5344CB8AC3E}">
        <p14:creationId xmlns:p14="http://schemas.microsoft.com/office/powerpoint/2010/main" val="2304782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10" grpId="0"/>
      <p:bldP spid="11" grpId="0"/>
      <p:bldP spid="1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Principle of Locality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95400"/>
            <a:ext cx="8229600" cy="5181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800" dirty="0"/>
              <a:t>2 dimensions of this principle: space &amp; time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0070C0"/>
                </a:solidFill>
              </a:rPr>
              <a:t>Spatial Locality</a:t>
            </a:r>
            <a:r>
              <a:rPr lang="en-US" altLang="en-US" sz="2800" dirty="0"/>
              <a:t> – Future accesses will likely cluster near current accesses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Instructions and data arrays are sequential (they are all one after the next)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Temporal Locality </a:t>
            </a:r>
            <a:r>
              <a:rPr lang="en-US" altLang="en-US" sz="2800" dirty="0"/>
              <a:t>– Future accesses will likely be to recently accessed items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Same code and data are repeatedly accessed (loops, subroutines, if(x &gt; y) x++;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400" dirty="0"/>
              <a:t>90/10 rule:  Analysis shows that usually 10% of the written instructions account for 90% of the executed instructions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C00000"/>
                </a:solidFill>
              </a:rPr>
              <a:t>Splay trees help exploit temporal locality by guaranteeing recently accessed items near the top of the tree</a:t>
            </a:r>
          </a:p>
        </p:txBody>
      </p:sp>
    </p:spTree>
    <p:extLst>
      <p:ext uri="{BB962C8B-B14F-4D97-AF65-F5344CB8AC3E}">
        <p14:creationId xmlns:p14="http://schemas.microsoft.com/office/powerpoint/2010/main" val="2003585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7"/>
            <a:ext cx="8229600" cy="903485"/>
          </a:xfrm>
        </p:spPr>
        <p:txBody>
          <a:bodyPr/>
          <a:lstStyle/>
          <a:p>
            <a:r>
              <a:rPr lang="en-US" dirty="0"/>
              <a:t>Splay Cases</a:t>
            </a:r>
          </a:p>
        </p:txBody>
      </p:sp>
      <p:sp>
        <p:nvSpPr>
          <p:cNvPr id="4" name="Rounded Rectangle 3"/>
          <p:cNvSpPr/>
          <p:nvPr/>
        </p:nvSpPr>
        <p:spPr bwMode="auto">
          <a:xfrm>
            <a:off x="1219200" y="1372909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" name="Rounded Rectangle 4"/>
          <p:cNvSpPr/>
          <p:nvPr/>
        </p:nvSpPr>
        <p:spPr bwMode="auto">
          <a:xfrm>
            <a:off x="714915" y="1906309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6" name="Straight Connector 5"/>
          <p:cNvCxnSpPr>
            <a:stCxn id="4" idx="2"/>
            <a:endCxn id="5" idx="0"/>
          </p:cNvCxnSpPr>
          <p:nvPr/>
        </p:nvCxnSpPr>
        <p:spPr bwMode="auto">
          <a:xfrm flipH="1">
            <a:off x="981615" y="1753909"/>
            <a:ext cx="504285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" name="Rounded Rectangle 6"/>
          <p:cNvSpPr/>
          <p:nvPr/>
        </p:nvSpPr>
        <p:spPr bwMode="auto">
          <a:xfrm>
            <a:off x="408211" y="2482957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8" name="Straight Connector 7"/>
          <p:cNvCxnSpPr>
            <a:stCxn id="5" idx="2"/>
            <a:endCxn id="7" idx="0"/>
          </p:cNvCxnSpPr>
          <p:nvPr/>
        </p:nvCxnSpPr>
        <p:spPr bwMode="auto">
          <a:xfrm flipH="1">
            <a:off x="674911" y="2287309"/>
            <a:ext cx="306704" cy="1956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" name="Straight Connector 8"/>
          <p:cNvCxnSpPr>
            <a:stCxn id="4" idx="2"/>
          </p:cNvCxnSpPr>
          <p:nvPr/>
        </p:nvCxnSpPr>
        <p:spPr bwMode="auto">
          <a:xfrm>
            <a:off x="1485900" y="1753909"/>
            <a:ext cx="563340" cy="1575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" name="Straight Connector 18"/>
          <p:cNvCxnSpPr>
            <a:stCxn id="5" idx="2"/>
            <a:endCxn id="32" idx="0"/>
          </p:cNvCxnSpPr>
          <p:nvPr/>
        </p:nvCxnSpPr>
        <p:spPr bwMode="auto">
          <a:xfrm>
            <a:off x="981615" y="2287309"/>
            <a:ext cx="286574" cy="1905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" name="Straight Connector 21"/>
          <p:cNvCxnSpPr>
            <a:stCxn id="7" idx="2"/>
            <a:endCxn id="26" idx="0"/>
          </p:cNvCxnSpPr>
          <p:nvPr/>
        </p:nvCxnSpPr>
        <p:spPr bwMode="auto">
          <a:xfrm flipH="1">
            <a:off x="429989" y="2863957"/>
            <a:ext cx="244922" cy="223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" name="Straight Connector 22"/>
          <p:cNvCxnSpPr>
            <a:stCxn id="7" idx="2"/>
            <a:endCxn id="29" idx="0"/>
          </p:cNvCxnSpPr>
          <p:nvPr/>
        </p:nvCxnSpPr>
        <p:spPr bwMode="auto">
          <a:xfrm>
            <a:off x="674911" y="2863957"/>
            <a:ext cx="288478" cy="223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152400" y="3087409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685800" y="3087409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990600" y="2477809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90" name="Rounded Rectangle 89"/>
          <p:cNvSpPr/>
          <p:nvPr/>
        </p:nvSpPr>
        <p:spPr bwMode="auto">
          <a:xfrm>
            <a:off x="1049314" y="4566851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91" name="Rounded Rectangle 90"/>
          <p:cNvSpPr/>
          <p:nvPr/>
        </p:nvSpPr>
        <p:spPr bwMode="auto">
          <a:xfrm>
            <a:off x="603358" y="5100251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92" name="Straight Connector 91"/>
          <p:cNvCxnSpPr>
            <a:stCxn id="90" idx="2"/>
            <a:endCxn id="91" idx="0"/>
          </p:cNvCxnSpPr>
          <p:nvPr/>
        </p:nvCxnSpPr>
        <p:spPr bwMode="auto">
          <a:xfrm flipH="1">
            <a:off x="870058" y="4947851"/>
            <a:ext cx="445956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4" name="Straight Connector 93"/>
          <p:cNvCxnSpPr>
            <a:stCxn id="91" idx="2"/>
            <a:endCxn id="126" idx="0"/>
          </p:cNvCxnSpPr>
          <p:nvPr/>
        </p:nvCxnSpPr>
        <p:spPr bwMode="auto">
          <a:xfrm flipH="1">
            <a:off x="547032" y="5481251"/>
            <a:ext cx="323026" cy="2337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5" name="Straight Connector 94"/>
          <p:cNvCxnSpPr>
            <a:stCxn id="90" idx="2"/>
            <a:endCxn id="205" idx="0"/>
          </p:cNvCxnSpPr>
          <p:nvPr/>
        </p:nvCxnSpPr>
        <p:spPr bwMode="auto">
          <a:xfrm>
            <a:off x="1316014" y="4947851"/>
            <a:ext cx="374018" cy="16269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97" name="Straight Connector 96"/>
          <p:cNvCxnSpPr>
            <a:stCxn id="91" idx="2"/>
            <a:endCxn id="120" idx="0"/>
          </p:cNvCxnSpPr>
          <p:nvPr/>
        </p:nvCxnSpPr>
        <p:spPr bwMode="auto">
          <a:xfrm>
            <a:off x="870058" y="5481251"/>
            <a:ext cx="357318" cy="2359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Rounded Rectangle 119"/>
          <p:cNvSpPr/>
          <p:nvPr/>
        </p:nvSpPr>
        <p:spPr bwMode="auto">
          <a:xfrm>
            <a:off x="960676" y="5717171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21" name="Straight Connector 120"/>
          <p:cNvCxnSpPr>
            <a:stCxn id="120" idx="2"/>
            <a:endCxn id="123" idx="0"/>
          </p:cNvCxnSpPr>
          <p:nvPr/>
        </p:nvCxnSpPr>
        <p:spPr bwMode="auto">
          <a:xfrm flipH="1">
            <a:off x="982454" y="6098171"/>
            <a:ext cx="244922" cy="223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2" name="Straight Connector 121"/>
          <p:cNvCxnSpPr>
            <a:stCxn id="120" idx="2"/>
            <a:endCxn id="124" idx="0"/>
          </p:cNvCxnSpPr>
          <p:nvPr/>
        </p:nvCxnSpPr>
        <p:spPr bwMode="auto">
          <a:xfrm>
            <a:off x="1227376" y="6098171"/>
            <a:ext cx="288478" cy="223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3" name="TextBox 122"/>
          <p:cNvSpPr txBox="1"/>
          <p:nvPr/>
        </p:nvSpPr>
        <p:spPr>
          <a:xfrm>
            <a:off x="704865" y="6321623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24" name="TextBox 123"/>
          <p:cNvSpPr txBox="1"/>
          <p:nvPr/>
        </p:nvSpPr>
        <p:spPr>
          <a:xfrm>
            <a:off x="1238265" y="6321623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26" name="TextBox 125"/>
          <p:cNvSpPr txBox="1"/>
          <p:nvPr/>
        </p:nvSpPr>
        <p:spPr>
          <a:xfrm>
            <a:off x="269443" y="5715000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46" name="Rounded Rectangle 145"/>
          <p:cNvSpPr/>
          <p:nvPr/>
        </p:nvSpPr>
        <p:spPr bwMode="auto">
          <a:xfrm>
            <a:off x="5451742" y="4567645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eaLnBrk="1" latinLnBrk="0" hangingPunct="1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48" name="Straight Connector 147"/>
          <p:cNvCxnSpPr>
            <a:stCxn id="146" idx="2"/>
            <a:endCxn id="158" idx="0"/>
          </p:cNvCxnSpPr>
          <p:nvPr/>
        </p:nvCxnSpPr>
        <p:spPr bwMode="auto">
          <a:xfrm flipH="1">
            <a:off x="5232187" y="4948645"/>
            <a:ext cx="486255" cy="14576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0" name="Straight Connector 149"/>
          <p:cNvCxnSpPr>
            <a:stCxn id="146" idx="2"/>
            <a:endCxn id="151" idx="0"/>
          </p:cNvCxnSpPr>
          <p:nvPr/>
        </p:nvCxnSpPr>
        <p:spPr bwMode="auto">
          <a:xfrm>
            <a:off x="5718442" y="4948645"/>
            <a:ext cx="401600" cy="1560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1" name="Rounded Rectangle 150"/>
          <p:cNvSpPr/>
          <p:nvPr/>
        </p:nvSpPr>
        <p:spPr bwMode="auto">
          <a:xfrm>
            <a:off x="5853342" y="5104706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</a:t>
            </a:r>
          </a:p>
        </p:txBody>
      </p:sp>
      <p:cxnSp>
        <p:nvCxnSpPr>
          <p:cNvPr id="152" name="Straight Connector 151"/>
          <p:cNvCxnSpPr>
            <a:stCxn id="151" idx="2"/>
            <a:endCxn id="153" idx="0"/>
          </p:cNvCxnSpPr>
          <p:nvPr/>
        </p:nvCxnSpPr>
        <p:spPr bwMode="auto">
          <a:xfrm flipH="1">
            <a:off x="5696664" y="5485706"/>
            <a:ext cx="423378" cy="23077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3" name="Rounded Rectangle 152"/>
          <p:cNvSpPr/>
          <p:nvPr/>
        </p:nvSpPr>
        <p:spPr bwMode="auto">
          <a:xfrm>
            <a:off x="5429964" y="5716477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54" name="Straight Connector 153"/>
          <p:cNvCxnSpPr>
            <a:stCxn id="153" idx="2"/>
            <a:endCxn id="156" idx="0"/>
          </p:cNvCxnSpPr>
          <p:nvPr/>
        </p:nvCxnSpPr>
        <p:spPr bwMode="auto">
          <a:xfrm flipH="1">
            <a:off x="5451742" y="6097477"/>
            <a:ext cx="244922" cy="223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55" name="Straight Connector 154"/>
          <p:cNvCxnSpPr>
            <a:stCxn id="153" idx="2"/>
            <a:endCxn id="157" idx="0"/>
          </p:cNvCxnSpPr>
          <p:nvPr/>
        </p:nvCxnSpPr>
        <p:spPr bwMode="auto">
          <a:xfrm>
            <a:off x="5696664" y="6097477"/>
            <a:ext cx="288478" cy="223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TextBox 155"/>
          <p:cNvSpPr txBox="1"/>
          <p:nvPr/>
        </p:nvSpPr>
        <p:spPr>
          <a:xfrm>
            <a:off x="5174153" y="6320929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157" name="TextBox 156"/>
          <p:cNvSpPr txBox="1"/>
          <p:nvPr/>
        </p:nvSpPr>
        <p:spPr>
          <a:xfrm>
            <a:off x="5707553" y="6320929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58" name="TextBox 157"/>
          <p:cNvSpPr txBox="1"/>
          <p:nvPr/>
        </p:nvSpPr>
        <p:spPr>
          <a:xfrm>
            <a:off x="4954598" y="5094408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220227" y="1104721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1.</a:t>
            </a:r>
          </a:p>
        </p:txBody>
      </p:sp>
      <p:sp>
        <p:nvSpPr>
          <p:cNvPr id="160" name="Rectangle 159"/>
          <p:cNvSpPr/>
          <p:nvPr/>
        </p:nvSpPr>
        <p:spPr bwMode="auto">
          <a:xfrm>
            <a:off x="207173" y="3871795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2.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5489842" y="1136274"/>
            <a:ext cx="457200" cy="304800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ysClr val="windowText" lastClr="000000"/>
                </a:solidFill>
              </a:rPr>
              <a:t>3.</a:t>
            </a:r>
          </a:p>
        </p:txBody>
      </p:sp>
      <p:sp>
        <p:nvSpPr>
          <p:cNvPr id="163" name="TextBox 162"/>
          <p:cNvSpPr txBox="1"/>
          <p:nvPr/>
        </p:nvSpPr>
        <p:spPr>
          <a:xfrm>
            <a:off x="176011" y="1441074"/>
            <a:ext cx="12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0000FF"/>
                </a:solidFill>
              </a:rPr>
              <a:t>Zig-Zig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1814072" y="1942920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13" name="Rounded Rectangle 112"/>
          <p:cNvSpPr/>
          <p:nvPr/>
        </p:nvSpPr>
        <p:spPr bwMode="auto">
          <a:xfrm>
            <a:off x="5826326" y="2048847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</a:t>
            </a:r>
          </a:p>
        </p:txBody>
      </p:sp>
      <p:sp>
        <p:nvSpPr>
          <p:cNvPr id="119" name="Rounded Rectangle 118"/>
          <p:cNvSpPr/>
          <p:nvPr/>
        </p:nvSpPr>
        <p:spPr bwMode="auto">
          <a:xfrm>
            <a:off x="6212759" y="2582247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27" name="Straight Connector 126"/>
          <p:cNvCxnSpPr>
            <a:stCxn id="119" idx="2"/>
          </p:cNvCxnSpPr>
          <p:nvPr/>
        </p:nvCxnSpPr>
        <p:spPr bwMode="auto">
          <a:xfrm>
            <a:off x="6479459" y="2963247"/>
            <a:ext cx="304800" cy="1956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>
            <a:stCxn id="113" idx="2"/>
            <a:endCxn id="119" idx="0"/>
          </p:cNvCxnSpPr>
          <p:nvPr/>
        </p:nvCxnSpPr>
        <p:spPr bwMode="auto">
          <a:xfrm>
            <a:off x="6093026" y="2429847"/>
            <a:ext cx="386433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7" name="Straight Connector 166"/>
          <p:cNvCxnSpPr/>
          <p:nvPr/>
        </p:nvCxnSpPr>
        <p:spPr bwMode="auto">
          <a:xfrm flipH="1">
            <a:off x="6172755" y="2974611"/>
            <a:ext cx="306704" cy="1956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8" name="TextBox 167"/>
          <p:cNvSpPr txBox="1"/>
          <p:nvPr/>
        </p:nvSpPr>
        <p:spPr>
          <a:xfrm>
            <a:off x="5897070" y="3167894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69" name="Straight Connector 168"/>
          <p:cNvCxnSpPr>
            <a:stCxn id="113" idx="2"/>
            <a:endCxn id="170" idx="0"/>
          </p:cNvCxnSpPr>
          <p:nvPr/>
        </p:nvCxnSpPr>
        <p:spPr bwMode="auto">
          <a:xfrm flipH="1">
            <a:off x="5624937" y="2429847"/>
            <a:ext cx="468089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0" name="TextBox 169"/>
          <p:cNvSpPr txBox="1"/>
          <p:nvPr/>
        </p:nvSpPr>
        <p:spPr>
          <a:xfrm>
            <a:off x="5347348" y="2582247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71" name="Rounded Rectangle 170"/>
          <p:cNvSpPr/>
          <p:nvPr/>
        </p:nvSpPr>
        <p:spPr bwMode="auto">
          <a:xfrm>
            <a:off x="3222178" y="1375886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172" name="Rounded Rectangle 171"/>
          <p:cNvSpPr/>
          <p:nvPr/>
        </p:nvSpPr>
        <p:spPr bwMode="auto">
          <a:xfrm>
            <a:off x="3831778" y="1909286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173" name="Rounded Rectangle 172"/>
          <p:cNvSpPr/>
          <p:nvPr/>
        </p:nvSpPr>
        <p:spPr bwMode="auto">
          <a:xfrm>
            <a:off x="4136578" y="2485934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  <p:cxnSp>
        <p:nvCxnSpPr>
          <p:cNvPr id="174" name="Straight Connector 173"/>
          <p:cNvCxnSpPr>
            <a:stCxn id="172" idx="2"/>
            <a:endCxn id="173" idx="0"/>
          </p:cNvCxnSpPr>
          <p:nvPr/>
        </p:nvCxnSpPr>
        <p:spPr bwMode="auto">
          <a:xfrm>
            <a:off x="4098478" y="2290286"/>
            <a:ext cx="304800" cy="1956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5" name="Straight Connector 174"/>
          <p:cNvCxnSpPr>
            <a:stCxn id="171" idx="2"/>
            <a:endCxn id="172" idx="0"/>
          </p:cNvCxnSpPr>
          <p:nvPr/>
        </p:nvCxnSpPr>
        <p:spPr bwMode="auto">
          <a:xfrm>
            <a:off x="3488878" y="1756886"/>
            <a:ext cx="609600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6" name="Straight Connector 175"/>
          <p:cNvCxnSpPr>
            <a:stCxn id="173" idx="2"/>
          </p:cNvCxnSpPr>
          <p:nvPr/>
        </p:nvCxnSpPr>
        <p:spPr bwMode="auto">
          <a:xfrm flipH="1">
            <a:off x="4158356" y="2866934"/>
            <a:ext cx="244922" cy="223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77" name="Straight Connector 176"/>
          <p:cNvCxnSpPr>
            <a:stCxn id="173" idx="2"/>
          </p:cNvCxnSpPr>
          <p:nvPr/>
        </p:nvCxnSpPr>
        <p:spPr bwMode="auto">
          <a:xfrm>
            <a:off x="4403278" y="2866934"/>
            <a:ext cx="288478" cy="2234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78" name="TextBox 177"/>
          <p:cNvSpPr txBox="1"/>
          <p:nvPr/>
        </p:nvSpPr>
        <p:spPr>
          <a:xfrm>
            <a:off x="3858989" y="3097683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79" name="TextBox 178"/>
          <p:cNvSpPr txBox="1"/>
          <p:nvPr/>
        </p:nvSpPr>
        <p:spPr>
          <a:xfrm>
            <a:off x="4392389" y="3097683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180" name="Straight Connector 179"/>
          <p:cNvCxnSpPr/>
          <p:nvPr/>
        </p:nvCxnSpPr>
        <p:spPr bwMode="auto">
          <a:xfrm flipH="1">
            <a:off x="3791774" y="2301650"/>
            <a:ext cx="306704" cy="1956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1" name="TextBox 180"/>
          <p:cNvSpPr txBox="1"/>
          <p:nvPr/>
        </p:nvSpPr>
        <p:spPr>
          <a:xfrm>
            <a:off x="3516089" y="2494933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cxnSp>
        <p:nvCxnSpPr>
          <p:cNvPr id="182" name="Straight Connector 181"/>
          <p:cNvCxnSpPr>
            <a:stCxn id="171" idx="2"/>
          </p:cNvCxnSpPr>
          <p:nvPr/>
        </p:nvCxnSpPr>
        <p:spPr bwMode="auto">
          <a:xfrm flipH="1">
            <a:off x="3005010" y="1756886"/>
            <a:ext cx="483868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3" name="TextBox 182"/>
          <p:cNvSpPr txBox="1"/>
          <p:nvPr/>
        </p:nvSpPr>
        <p:spPr>
          <a:xfrm>
            <a:off x="2727421" y="1909286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3" name="Left-Right Arrow 72"/>
          <p:cNvSpPr/>
          <p:nvPr/>
        </p:nvSpPr>
        <p:spPr>
          <a:xfrm>
            <a:off x="2286000" y="1409521"/>
            <a:ext cx="485226" cy="34438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TextBox 184"/>
          <p:cNvSpPr txBox="1"/>
          <p:nvPr/>
        </p:nvSpPr>
        <p:spPr>
          <a:xfrm>
            <a:off x="6528448" y="3161872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86" name="Rounded Rectangle 185"/>
          <p:cNvSpPr/>
          <p:nvPr/>
        </p:nvSpPr>
        <p:spPr bwMode="auto">
          <a:xfrm>
            <a:off x="7941846" y="2049734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R</a:t>
            </a:r>
          </a:p>
        </p:txBody>
      </p:sp>
      <p:cxnSp>
        <p:nvCxnSpPr>
          <p:cNvPr id="189" name="Straight Connector 188"/>
          <p:cNvCxnSpPr>
            <a:stCxn id="186" idx="2"/>
          </p:cNvCxnSpPr>
          <p:nvPr/>
        </p:nvCxnSpPr>
        <p:spPr bwMode="auto">
          <a:xfrm>
            <a:off x="8208546" y="2430734"/>
            <a:ext cx="515529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2" name="Straight Connector 191"/>
          <p:cNvCxnSpPr>
            <a:stCxn id="186" idx="2"/>
          </p:cNvCxnSpPr>
          <p:nvPr/>
        </p:nvCxnSpPr>
        <p:spPr bwMode="auto">
          <a:xfrm flipH="1">
            <a:off x="7724678" y="2430734"/>
            <a:ext cx="483868" cy="15240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3" name="TextBox 192"/>
          <p:cNvSpPr txBox="1"/>
          <p:nvPr/>
        </p:nvSpPr>
        <p:spPr>
          <a:xfrm>
            <a:off x="8446486" y="2583134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195" name="Rounded Rectangle 194"/>
          <p:cNvSpPr/>
          <p:nvPr/>
        </p:nvSpPr>
        <p:spPr bwMode="auto">
          <a:xfrm>
            <a:off x="7468867" y="2583134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196" name="Straight Connector 195"/>
          <p:cNvCxnSpPr>
            <a:stCxn id="195" idx="2"/>
          </p:cNvCxnSpPr>
          <p:nvPr/>
        </p:nvCxnSpPr>
        <p:spPr bwMode="auto">
          <a:xfrm>
            <a:off x="7735567" y="2964134"/>
            <a:ext cx="304800" cy="1956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97" name="Straight Connector 196"/>
          <p:cNvCxnSpPr/>
          <p:nvPr/>
        </p:nvCxnSpPr>
        <p:spPr bwMode="auto">
          <a:xfrm flipH="1">
            <a:off x="7428863" y="2975498"/>
            <a:ext cx="306704" cy="19564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98" name="TextBox 197"/>
          <p:cNvSpPr txBox="1"/>
          <p:nvPr/>
        </p:nvSpPr>
        <p:spPr>
          <a:xfrm>
            <a:off x="7153178" y="3168781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99" name="TextBox 198"/>
          <p:cNvSpPr txBox="1"/>
          <p:nvPr/>
        </p:nvSpPr>
        <p:spPr>
          <a:xfrm>
            <a:off x="7784556" y="3162759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00" name="Curved Down Arrow 199"/>
          <p:cNvSpPr/>
          <p:nvPr/>
        </p:nvSpPr>
        <p:spPr bwMode="auto">
          <a:xfrm>
            <a:off x="7868347" y="2684040"/>
            <a:ext cx="658165" cy="350520"/>
          </a:xfrm>
          <a:prstGeom prst="curved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1" name="Curved Down Arrow 200"/>
          <p:cNvSpPr/>
          <p:nvPr/>
        </p:nvSpPr>
        <p:spPr bwMode="auto">
          <a:xfrm flipH="1">
            <a:off x="5566174" y="2696547"/>
            <a:ext cx="741066" cy="350520"/>
          </a:xfrm>
          <a:prstGeom prst="curved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4" name="TextBox 203"/>
          <p:cNvSpPr txBox="1"/>
          <p:nvPr/>
        </p:nvSpPr>
        <p:spPr>
          <a:xfrm>
            <a:off x="7165264" y="3405460"/>
            <a:ext cx="183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Right rotate of X,R</a:t>
            </a:r>
          </a:p>
        </p:txBody>
      </p:sp>
      <p:sp>
        <p:nvSpPr>
          <p:cNvPr id="205" name="TextBox 204"/>
          <p:cNvSpPr txBox="1"/>
          <p:nvPr/>
        </p:nvSpPr>
        <p:spPr>
          <a:xfrm>
            <a:off x="1412443" y="5110549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206" name="TextBox 205"/>
          <p:cNvSpPr txBox="1"/>
          <p:nvPr/>
        </p:nvSpPr>
        <p:spPr>
          <a:xfrm>
            <a:off x="6012353" y="5782893"/>
            <a:ext cx="5551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07" name="Straight Connector 206"/>
          <p:cNvCxnSpPr>
            <a:stCxn id="151" idx="2"/>
            <a:endCxn id="206" idx="0"/>
          </p:cNvCxnSpPr>
          <p:nvPr/>
        </p:nvCxnSpPr>
        <p:spPr bwMode="auto">
          <a:xfrm>
            <a:off x="6120042" y="5485706"/>
            <a:ext cx="169900" cy="297187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8" name="Curved Down Arrow 207"/>
          <p:cNvSpPr/>
          <p:nvPr/>
        </p:nvSpPr>
        <p:spPr bwMode="auto">
          <a:xfrm flipH="1">
            <a:off x="448827" y="5368587"/>
            <a:ext cx="914400" cy="350520"/>
          </a:xfrm>
          <a:prstGeom prst="curved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09" name="Curved Down Arrow 208"/>
          <p:cNvSpPr/>
          <p:nvPr/>
        </p:nvSpPr>
        <p:spPr bwMode="auto">
          <a:xfrm>
            <a:off x="879658" y="4859239"/>
            <a:ext cx="914400" cy="350520"/>
          </a:xfrm>
          <a:prstGeom prst="curved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0" name="Rounded Rectangle 209"/>
          <p:cNvSpPr/>
          <p:nvPr/>
        </p:nvSpPr>
        <p:spPr bwMode="auto">
          <a:xfrm>
            <a:off x="1330141" y="5301348"/>
            <a:ext cx="277589" cy="31702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11" name="Rounded Rectangle 210"/>
          <p:cNvSpPr/>
          <p:nvPr/>
        </p:nvSpPr>
        <p:spPr bwMode="auto">
          <a:xfrm>
            <a:off x="699130" y="4704502"/>
            <a:ext cx="277589" cy="31702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12" name="Right Arrow 211"/>
          <p:cNvSpPr/>
          <p:nvPr/>
        </p:nvSpPr>
        <p:spPr bwMode="auto">
          <a:xfrm>
            <a:off x="2056684" y="4683513"/>
            <a:ext cx="381000" cy="3150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13" name="Rounded Rectangle 212"/>
          <p:cNvSpPr/>
          <p:nvPr/>
        </p:nvSpPr>
        <p:spPr bwMode="auto">
          <a:xfrm>
            <a:off x="2761975" y="4566851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14" name="Rounded Rectangle 213"/>
          <p:cNvSpPr/>
          <p:nvPr/>
        </p:nvSpPr>
        <p:spPr bwMode="auto">
          <a:xfrm>
            <a:off x="2388025" y="5113761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P</a:t>
            </a:r>
          </a:p>
        </p:txBody>
      </p:sp>
      <p:sp>
        <p:nvSpPr>
          <p:cNvPr id="215" name="Rounded Rectangle 214"/>
          <p:cNvSpPr/>
          <p:nvPr/>
        </p:nvSpPr>
        <p:spPr bwMode="auto">
          <a:xfrm>
            <a:off x="3142975" y="5118440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G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16" name="Straight Connector 215"/>
          <p:cNvCxnSpPr>
            <a:stCxn id="213" idx="2"/>
            <a:endCxn id="215" idx="0"/>
          </p:cNvCxnSpPr>
          <p:nvPr/>
        </p:nvCxnSpPr>
        <p:spPr bwMode="auto">
          <a:xfrm>
            <a:off x="3028675" y="4947851"/>
            <a:ext cx="381000" cy="1705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17" name="Straight Connector 216"/>
          <p:cNvCxnSpPr>
            <a:stCxn id="213" idx="2"/>
            <a:endCxn id="214" idx="0"/>
          </p:cNvCxnSpPr>
          <p:nvPr/>
        </p:nvCxnSpPr>
        <p:spPr bwMode="auto">
          <a:xfrm flipH="1">
            <a:off x="2654725" y="4947851"/>
            <a:ext cx="373950" cy="16591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8" name="TextBox 217"/>
          <p:cNvSpPr txBox="1"/>
          <p:nvPr/>
        </p:nvSpPr>
        <p:spPr>
          <a:xfrm>
            <a:off x="2212799" y="5712023"/>
            <a:ext cx="3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19" name="TextBox 218"/>
          <p:cNvSpPr txBox="1"/>
          <p:nvPr/>
        </p:nvSpPr>
        <p:spPr>
          <a:xfrm>
            <a:off x="2669999" y="5712023"/>
            <a:ext cx="3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20" name="TextBox 219"/>
          <p:cNvSpPr txBox="1"/>
          <p:nvPr/>
        </p:nvSpPr>
        <p:spPr>
          <a:xfrm>
            <a:off x="3027919" y="5712023"/>
            <a:ext cx="3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21" name="TextBox 220"/>
          <p:cNvSpPr txBox="1"/>
          <p:nvPr/>
        </p:nvSpPr>
        <p:spPr>
          <a:xfrm>
            <a:off x="3523975" y="5712023"/>
            <a:ext cx="3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22" name="Straight Connector 221"/>
          <p:cNvCxnSpPr>
            <a:stCxn id="214" idx="2"/>
            <a:endCxn id="218" idx="0"/>
          </p:cNvCxnSpPr>
          <p:nvPr/>
        </p:nvCxnSpPr>
        <p:spPr bwMode="auto">
          <a:xfrm flipH="1">
            <a:off x="2373087" y="5494761"/>
            <a:ext cx="281638" cy="2172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3" name="Straight Connector 222"/>
          <p:cNvCxnSpPr>
            <a:stCxn id="214" idx="2"/>
            <a:endCxn id="219" idx="0"/>
          </p:cNvCxnSpPr>
          <p:nvPr/>
        </p:nvCxnSpPr>
        <p:spPr bwMode="auto">
          <a:xfrm>
            <a:off x="2654725" y="5494761"/>
            <a:ext cx="175562" cy="2172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4" name="Straight Connector 223"/>
          <p:cNvCxnSpPr>
            <a:stCxn id="215" idx="2"/>
            <a:endCxn id="220" idx="0"/>
          </p:cNvCxnSpPr>
          <p:nvPr/>
        </p:nvCxnSpPr>
        <p:spPr bwMode="auto">
          <a:xfrm flipH="1">
            <a:off x="3188207" y="5499440"/>
            <a:ext cx="221468" cy="2125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27" name="Straight Connector 226"/>
          <p:cNvCxnSpPr>
            <a:stCxn id="215" idx="2"/>
            <a:endCxn id="221" idx="0"/>
          </p:cNvCxnSpPr>
          <p:nvPr/>
        </p:nvCxnSpPr>
        <p:spPr bwMode="auto">
          <a:xfrm>
            <a:off x="3409675" y="5499440"/>
            <a:ext cx="274588" cy="2125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0" name="Rounded Rectangle 229"/>
          <p:cNvSpPr/>
          <p:nvPr/>
        </p:nvSpPr>
        <p:spPr bwMode="auto">
          <a:xfrm>
            <a:off x="7604224" y="4567645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X</a:t>
            </a:r>
          </a:p>
        </p:txBody>
      </p:sp>
      <p:sp>
        <p:nvSpPr>
          <p:cNvPr id="231" name="Rounded Rectangle 230"/>
          <p:cNvSpPr/>
          <p:nvPr/>
        </p:nvSpPr>
        <p:spPr bwMode="auto">
          <a:xfrm>
            <a:off x="7230274" y="5114555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accent3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G</a:t>
            </a:r>
          </a:p>
        </p:txBody>
      </p:sp>
      <p:sp>
        <p:nvSpPr>
          <p:cNvPr id="232" name="Rounded Rectangle 231"/>
          <p:cNvSpPr/>
          <p:nvPr/>
        </p:nvSpPr>
        <p:spPr bwMode="auto">
          <a:xfrm>
            <a:off x="7985224" y="5119234"/>
            <a:ext cx="533400" cy="381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2000" dirty="0">
                <a:solidFill>
                  <a:schemeClr val="tx1"/>
                </a:solidFill>
              </a:rPr>
              <a:t>P</a:t>
            </a: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cxnSp>
        <p:nvCxnSpPr>
          <p:cNvPr id="233" name="Straight Connector 232"/>
          <p:cNvCxnSpPr>
            <a:stCxn id="230" idx="2"/>
            <a:endCxn id="232" idx="0"/>
          </p:cNvCxnSpPr>
          <p:nvPr/>
        </p:nvCxnSpPr>
        <p:spPr bwMode="auto">
          <a:xfrm>
            <a:off x="7870924" y="4948645"/>
            <a:ext cx="381000" cy="17058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34" name="Straight Connector 233"/>
          <p:cNvCxnSpPr>
            <a:stCxn id="230" idx="2"/>
            <a:endCxn id="231" idx="0"/>
          </p:cNvCxnSpPr>
          <p:nvPr/>
        </p:nvCxnSpPr>
        <p:spPr bwMode="auto">
          <a:xfrm flipH="1">
            <a:off x="7496974" y="4948645"/>
            <a:ext cx="373950" cy="16591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35" name="TextBox 234"/>
          <p:cNvSpPr txBox="1"/>
          <p:nvPr/>
        </p:nvSpPr>
        <p:spPr>
          <a:xfrm>
            <a:off x="7055048" y="5712817"/>
            <a:ext cx="3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7512248" y="5712817"/>
            <a:ext cx="3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b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7870168" y="5712817"/>
            <a:ext cx="3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c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366224" y="5712817"/>
            <a:ext cx="3205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FF0000"/>
                </a:solidFill>
              </a:rPr>
              <a:t>d</a:t>
            </a:r>
          </a:p>
        </p:txBody>
      </p:sp>
      <p:cxnSp>
        <p:nvCxnSpPr>
          <p:cNvPr id="239" name="Straight Connector 238"/>
          <p:cNvCxnSpPr>
            <a:stCxn id="231" idx="2"/>
            <a:endCxn id="235" idx="0"/>
          </p:cNvCxnSpPr>
          <p:nvPr/>
        </p:nvCxnSpPr>
        <p:spPr bwMode="auto">
          <a:xfrm flipH="1">
            <a:off x="7215336" y="5495555"/>
            <a:ext cx="281638" cy="2172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0" name="Straight Connector 239"/>
          <p:cNvCxnSpPr>
            <a:stCxn id="231" idx="2"/>
            <a:endCxn id="236" idx="0"/>
          </p:cNvCxnSpPr>
          <p:nvPr/>
        </p:nvCxnSpPr>
        <p:spPr bwMode="auto">
          <a:xfrm>
            <a:off x="7496974" y="5495555"/>
            <a:ext cx="175562" cy="21726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1" name="Straight Connector 240"/>
          <p:cNvCxnSpPr>
            <a:stCxn id="232" idx="2"/>
            <a:endCxn id="237" idx="0"/>
          </p:cNvCxnSpPr>
          <p:nvPr/>
        </p:nvCxnSpPr>
        <p:spPr bwMode="auto">
          <a:xfrm flipH="1">
            <a:off x="8030456" y="5500234"/>
            <a:ext cx="221468" cy="2125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2" name="Straight Connector 241"/>
          <p:cNvCxnSpPr>
            <a:stCxn id="232" idx="2"/>
            <a:endCxn id="238" idx="0"/>
          </p:cNvCxnSpPr>
          <p:nvPr/>
        </p:nvCxnSpPr>
        <p:spPr bwMode="auto">
          <a:xfrm>
            <a:off x="8251924" y="5500234"/>
            <a:ext cx="274588" cy="21258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3" name="Right Arrow 242"/>
          <p:cNvSpPr/>
          <p:nvPr/>
        </p:nvSpPr>
        <p:spPr bwMode="auto">
          <a:xfrm>
            <a:off x="6704146" y="4632752"/>
            <a:ext cx="381000" cy="315099"/>
          </a:xfrm>
          <a:prstGeom prst="right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4" name="Curved Down Arrow 243"/>
          <p:cNvSpPr/>
          <p:nvPr/>
        </p:nvSpPr>
        <p:spPr bwMode="auto">
          <a:xfrm>
            <a:off x="5584477" y="5423951"/>
            <a:ext cx="914400" cy="350520"/>
          </a:xfrm>
          <a:prstGeom prst="curved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5" name="Curved Down Arrow 244"/>
          <p:cNvSpPr/>
          <p:nvPr/>
        </p:nvSpPr>
        <p:spPr bwMode="auto">
          <a:xfrm flipH="1">
            <a:off x="5131685" y="4855546"/>
            <a:ext cx="914400" cy="350520"/>
          </a:xfrm>
          <a:prstGeom prst="curvedDownArrow">
            <a:avLst/>
          </a:prstGeom>
          <a:solidFill>
            <a:schemeClr val="bg2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Arial" charset="0"/>
            </a:endParaRPr>
          </a:p>
        </p:txBody>
      </p:sp>
      <p:sp>
        <p:nvSpPr>
          <p:cNvPr id="246" name="Rounded Rectangle 245"/>
          <p:cNvSpPr/>
          <p:nvPr/>
        </p:nvSpPr>
        <p:spPr bwMode="auto">
          <a:xfrm>
            <a:off x="5370981" y="5305055"/>
            <a:ext cx="277589" cy="31702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48" name="Rectangle 247"/>
          <p:cNvSpPr/>
          <p:nvPr/>
        </p:nvSpPr>
        <p:spPr>
          <a:xfrm>
            <a:off x="5370981" y="1043260"/>
            <a:ext cx="3630683" cy="26905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7" name="Rounded Rectangle 246"/>
          <p:cNvSpPr/>
          <p:nvPr/>
        </p:nvSpPr>
        <p:spPr bwMode="auto">
          <a:xfrm>
            <a:off x="6012353" y="4704503"/>
            <a:ext cx="277589" cy="317023"/>
          </a:xfrm>
          <a:prstGeom prst="roundRect">
            <a:avLst>
              <a:gd name="adj" fmla="val 50000"/>
            </a:avLst>
          </a:prstGeom>
          <a:solidFill>
            <a:schemeClr val="tx2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2</a:t>
            </a:r>
          </a:p>
        </p:txBody>
      </p:sp>
      <p:sp>
        <p:nvSpPr>
          <p:cNvPr id="249" name="Rectangle 248"/>
          <p:cNvSpPr/>
          <p:nvPr/>
        </p:nvSpPr>
        <p:spPr>
          <a:xfrm>
            <a:off x="136000" y="3822411"/>
            <a:ext cx="8851318" cy="2966207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0" name="Rectangle 249"/>
          <p:cNvSpPr/>
          <p:nvPr/>
        </p:nvSpPr>
        <p:spPr>
          <a:xfrm>
            <a:off x="136000" y="1043260"/>
            <a:ext cx="4811568" cy="2690540"/>
          </a:xfrm>
          <a:prstGeom prst="rect">
            <a:avLst/>
          </a:prstGeom>
          <a:noFill/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1" name="TextBox 250"/>
          <p:cNvSpPr txBox="1"/>
          <p:nvPr/>
        </p:nvSpPr>
        <p:spPr>
          <a:xfrm>
            <a:off x="717908" y="3855424"/>
            <a:ext cx="1214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0000FF"/>
                </a:solidFill>
              </a:rPr>
              <a:t>Zig-</a:t>
            </a:r>
            <a:r>
              <a:rPr lang="en-US" sz="1800" b="1" dirty="0" err="1">
                <a:solidFill>
                  <a:srgbClr val="0000FF"/>
                </a:solidFill>
              </a:rPr>
              <a:t>Zag</a:t>
            </a:r>
            <a:endParaRPr lang="en-US" sz="1800" b="1" dirty="0">
              <a:solidFill>
                <a:srgbClr val="0000FF"/>
              </a:solidFill>
            </a:endParaRPr>
          </a:p>
        </p:txBody>
      </p:sp>
      <p:sp>
        <p:nvSpPr>
          <p:cNvPr id="253" name="TextBox 252"/>
          <p:cNvSpPr txBox="1"/>
          <p:nvPr/>
        </p:nvSpPr>
        <p:spPr>
          <a:xfrm>
            <a:off x="5369172" y="3388337"/>
            <a:ext cx="18341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Left rotate of X,R</a:t>
            </a:r>
          </a:p>
        </p:txBody>
      </p:sp>
      <p:sp>
        <p:nvSpPr>
          <p:cNvPr id="254" name="TextBox 253"/>
          <p:cNvSpPr txBox="1"/>
          <p:nvPr/>
        </p:nvSpPr>
        <p:spPr>
          <a:xfrm>
            <a:off x="6012352" y="1136274"/>
            <a:ext cx="2514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b="1" dirty="0">
                <a:solidFill>
                  <a:srgbClr val="0000FF"/>
                </a:solidFill>
              </a:rPr>
              <a:t>Root/Zig Case</a:t>
            </a:r>
            <a:br>
              <a:rPr lang="en-US" sz="1800" b="1" dirty="0">
                <a:solidFill>
                  <a:srgbClr val="0000FF"/>
                </a:solidFill>
              </a:rPr>
            </a:br>
            <a:r>
              <a:rPr lang="en-US" sz="1800" b="1" dirty="0">
                <a:solidFill>
                  <a:srgbClr val="0000FF"/>
                </a:solidFill>
              </a:rPr>
              <a:t>(Single Rotation)</a:t>
            </a:r>
          </a:p>
        </p:txBody>
      </p:sp>
    </p:spTree>
    <p:extLst>
      <p:ext uri="{BB962C8B-B14F-4D97-AF65-F5344CB8AC3E}">
        <p14:creationId xmlns:p14="http://schemas.microsoft.com/office/powerpoint/2010/main" val="569590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8" grpId="0" animBg="1"/>
      <p:bldP spid="209" grpId="0" animBg="1"/>
      <p:bldP spid="210" grpId="0" animBg="1"/>
      <p:bldP spid="211" grpId="0" animBg="1"/>
      <p:bldP spid="244" grpId="0" animBg="1"/>
      <p:bldP spid="245" grpId="0" animBg="1"/>
      <p:bldP spid="246" grpId="0" animBg="1"/>
      <p:bldP spid="2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Find(1)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752600" y="135488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095500" y="1850858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1420804" y="18288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6" name="Straight Connector 5"/>
          <p:cNvCxnSpPr>
            <a:stCxn id="3" idx="3"/>
            <a:endCxn id="5" idx="0"/>
          </p:cNvCxnSpPr>
          <p:nvPr/>
        </p:nvCxnSpPr>
        <p:spPr bwMode="auto">
          <a:xfrm flipH="1">
            <a:off x="1706554" y="1680089"/>
            <a:ext cx="129740" cy="14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3" idx="5"/>
            <a:endCxn id="4" idx="0"/>
          </p:cNvCxnSpPr>
          <p:nvPr/>
        </p:nvCxnSpPr>
        <p:spPr bwMode="auto">
          <a:xfrm>
            <a:off x="2240406" y="1680089"/>
            <a:ext cx="140844" cy="1707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1143000" y="2248573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" name="Straight Connector 12"/>
          <p:cNvCxnSpPr>
            <a:stCxn id="5" idx="3"/>
            <a:endCxn id="12" idx="0"/>
          </p:cNvCxnSpPr>
          <p:nvPr/>
        </p:nvCxnSpPr>
        <p:spPr bwMode="auto">
          <a:xfrm flipH="1">
            <a:off x="1428750" y="2154004"/>
            <a:ext cx="75748" cy="945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869645" y="26670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Straight Connector 14"/>
          <p:cNvCxnSpPr>
            <a:stCxn id="12" idx="3"/>
            <a:endCxn id="14" idx="0"/>
          </p:cNvCxnSpPr>
          <p:nvPr/>
        </p:nvCxnSpPr>
        <p:spPr bwMode="auto">
          <a:xfrm flipH="1">
            <a:off x="1155395" y="2573777"/>
            <a:ext cx="71299" cy="932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TextBox 19"/>
          <p:cNvSpPr txBox="1"/>
          <p:nvPr/>
        </p:nvSpPr>
        <p:spPr>
          <a:xfrm>
            <a:off x="1610492" y="3233370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00FF"/>
                </a:solidFill>
              </a:rPr>
              <a:t>Zig-Zig</a:t>
            </a:r>
          </a:p>
        </p:txBody>
      </p:sp>
      <p:sp>
        <p:nvSpPr>
          <p:cNvPr id="21" name="Oval 20"/>
          <p:cNvSpPr/>
          <p:nvPr/>
        </p:nvSpPr>
        <p:spPr bwMode="auto">
          <a:xfrm>
            <a:off x="601687" y="31242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cxnSp>
        <p:nvCxnSpPr>
          <p:cNvPr id="22" name="Straight Connector 21"/>
          <p:cNvCxnSpPr>
            <a:stCxn id="14" idx="3"/>
            <a:endCxn id="21" idx="0"/>
          </p:cNvCxnSpPr>
          <p:nvPr/>
        </p:nvCxnSpPr>
        <p:spPr bwMode="auto">
          <a:xfrm flipH="1">
            <a:off x="887437" y="2992204"/>
            <a:ext cx="65902" cy="1319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4" name="Oval 23"/>
          <p:cNvSpPr/>
          <p:nvPr/>
        </p:nvSpPr>
        <p:spPr bwMode="auto">
          <a:xfrm>
            <a:off x="304800" y="35814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25" name="Straight Connector 24"/>
          <p:cNvCxnSpPr>
            <a:stCxn id="21" idx="3"/>
            <a:endCxn id="24" idx="0"/>
          </p:cNvCxnSpPr>
          <p:nvPr/>
        </p:nvCxnSpPr>
        <p:spPr bwMode="auto">
          <a:xfrm flipH="1">
            <a:off x="590550" y="3449404"/>
            <a:ext cx="94831" cy="1319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Oval 71"/>
          <p:cNvSpPr/>
          <p:nvPr/>
        </p:nvSpPr>
        <p:spPr bwMode="auto">
          <a:xfrm>
            <a:off x="4645609" y="134967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73" name="Oval 72"/>
          <p:cNvSpPr/>
          <p:nvPr/>
        </p:nvSpPr>
        <p:spPr bwMode="auto">
          <a:xfrm>
            <a:off x="4988509" y="184564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74" name="Oval 73"/>
          <p:cNvSpPr/>
          <p:nvPr/>
        </p:nvSpPr>
        <p:spPr bwMode="auto">
          <a:xfrm>
            <a:off x="4313813" y="1823589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75" name="Straight Connector 74"/>
          <p:cNvCxnSpPr>
            <a:stCxn id="72" idx="3"/>
            <a:endCxn id="74" idx="0"/>
          </p:cNvCxnSpPr>
          <p:nvPr/>
        </p:nvCxnSpPr>
        <p:spPr bwMode="auto">
          <a:xfrm flipH="1">
            <a:off x="4599563" y="1674878"/>
            <a:ext cx="129740" cy="14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6" name="Straight Connector 75"/>
          <p:cNvCxnSpPr>
            <a:stCxn id="72" idx="5"/>
            <a:endCxn id="73" idx="0"/>
          </p:cNvCxnSpPr>
          <p:nvPr/>
        </p:nvCxnSpPr>
        <p:spPr bwMode="auto">
          <a:xfrm>
            <a:off x="5133415" y="1674878"/>
            <a:ext cx="140844" cy="1707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7" name="Oval 76"/>
          <p:cNvSpPr/>
          <p:nvPr/>
        </p:nvSpPr>
        <p:spPr bwMode="auto">
          <a:xfrm>
            <a:off x="4036009" y="224336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78" name="Straight Connector 77"/>
          <p:cNvCxnSpPr>
            <a:stCxn id="74" idx="3"/>
            <a:endCxn id="77" idx="0"/>
          </p:cNvCxnSpPr>
          <p:nvPr/>
        </p:nvCxnSpPr>
        <p:spPr bwMode="auto">
          <a:xfrm flipH="1">
            <a:off x="4321759" y="2148793"/>
            <a:ext cx="75748" cy="945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9" name="Oval 78"/>
          <p:cNvSpPr/>
          <p:nvPr/>
        </p:nvSpPr>
        <p:spPr bwMode="auto">
          <a:xfrm>
            <a:off x="3762654" y="2661789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80" name="Straight Connector 79"/>
          <p:cNvCxnSpPr>
            <a:stCxn id="77" idx="3"/>
            <a:endCxn id="79" idx="0"/>
          </p:cNvCxnSpPr>
          <p:nvPr/>
        </p:nvCxnSpPr>
        <p:spPr bwMode="auto">
          <a:xfrm flipH="1">
            <a:off x="4048404" y="2568566"/>
            <a:ext cx="71299" cy="932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2" name="Straight Connector 81"/>
          <p:cNvCxnSpPr>
            <a:stCxn id="79" idx="5"/>
            <a:endCxn id="87" idx="0"/>
          </p:cNvCxnSpPr>
          <p:nvPr/>
        </p:nvCxnSpPr>
        <p:spPr bwMode="auto">
          <a:xfrm>
            <a:off x="4250460" y="2986993"/>
            <a:ext cx="129062" cy="13199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7" name="Oval 86"/>
          <p:cNvSpPr/>
          <p:nvPr/>
        </p:nvSpPr>
        <p:spPr bwMode="auto">
          <a:xfrm>
            <a:off x="4093772" y="3118989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89" name="Oval 88"/>
          <p:cNvSpPr/>
          <p:nvPr/>
        </p:nvSpPr>
        <p:spPr bwMode="auto">
          <a:xfrm>
            <a:off x="4419600" y="359271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92" name="Straight Connector 91"/>
          <p:cNvCxnSpPr>
            <a:stCxn id="87" idx="5"/>
            <a:endCxn id="89" idx="0"/>
          </p:cNvCxnSpPr>
          <p:nvPr/>
        </p:nvCxnSpPr>
        <p:spPr bwMode="auto">
          <a:xfrm>
            <a:off x="4581578" y="3444193"/>
            <a:ext cx="123772" cy="1485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6" name="Oval 95"/>
          <p:cNvSpPr/>
          <p:nvPr/>
        </p:nvSpPr>
        <p:spPr bwMode="auto">
          <a:xfrm>
            <a:off x="7543800" y="146359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7886700" y="195956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98" name="Oval 97"/>
          <p:cNvSpPr/>
          <p:nvPr/>
        </p:nvSpPr>
        <p:spPr bwMode="auto">
          <a:xfrm>
            <a:off x="7095846" y="193750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cxnSp>
        <p:nvCxnSpPr>
          <p:cNvPr id="99" name="Straight Connector 98"/>
          <p:cNvCxnSpPr>
            <a:stCxn id="96" idx="3"/>
            <a:endCxn id="98" idx="0"/>
          </p:cNvCxnSpPr>
          <p:nvPr/>
        </p:nvCxnSpPr>
        <p:spPr bwMode="auto">
          <a:xfrm flipH="1">
            <a:off x="7381596" y="1788796"/>
            <a:ext cx="245898" cy="14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0" name="Straight Connector 99"/>
          <p:cNvCxnSpPr>
            <a:stCxn id="96" idx="5"/>
            <a:endCxn id="97" idx="0"/>
          </p:cNvCxnSpPr>
          <p:nvPr/>
        </p:nvCxnSpPr>
        <p:spPr bwMode="auto">
          <a:xfrm>
            <a:off x="8031606" y="1788796"/>
            <a:ext cx="140844" cy="1707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5" name="Straight Connector 104"/>
          <p:cNvCxnSpPr>
            <a:stCxn id="111" idx="3"/>
            <a:endCxn id="106" idx="0"/>
          </p:cNvCxnSpPr>
          <p:nvPr/>
        </p:nvCxnSpPr>
        <p:spPr bwMode="auto">
          <a:xfrm flipH="1">
            <a:off x="7229196" y="2708649"/>
            <a:ext cx="314106" cy="942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6" name="Oval 105"/>
          <p:cNvSpPr/>
          <p:nvPr/>
        </p:nvSpPr>
        <p:spPr bwMode="auto">
          <a:xfrm>
            <a:off x="6943446" y="280287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7" name="Oval 106"/>
          <p:cNvSpPr/>
          <p:nvPr/>
        </p:nvSpPr>
        <p:spPr bwMode="auto">
          <a:xfrm>
            <a:off x="7269274" y="32766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08" name="Straight Connector 107"/>
          <p:cNvCxnSpPr>
            <a:stCxn id="106" idx="5"/>
            <a:endCxn id="107" idx="0"/>
          </p:cNvCxnSpPr>
          <p:nvPr/>
        </p:nvCxnSpPr>
        <p:spPr bwMode="auto">
          <a:xfrm>
            <a:off x="7431252" y="3128076"/>
            <a:ext cx="123772" cy="1485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1" name="Oval 110"/>
          <p:cNvSpPr/>
          <p:nvPr/>
        </p:nvSpPr>
        <p:spPr bwMode="auto">
          <a:xfrm>
            <a:off x="7459608" y="238344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12" name="Straight Connector 111"/>
          <p:cNvCxnSpPr>
            <a:stCxn id="98" idx="5"/>
            <a:endCxn id="111" idx="0"/>
          </p:cNvCxnSpPr>
          <p:nvPr/>
        </p:nvCxnSpPr>
        <p:spPr bwMode="auto">
          <a:xfrm>
            <a:off x="7583652" y="2262711"/>
            <a:ext cx="161706" cy="12073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7" name="Straight Connector 116"/>
          <p:cNvCxnSpPr>
            <a:stCxn id="111" idx="5"/>
            <a:endCxn id="120" idx="0"/>
          </p:cNvCxnSpPr>
          <p:nvPr/>
        </p:nvCxnSpPr>
        <p:spPr bwMode="auto">
          <a:xfrm>
            <a:off x="7947414" y="2708649"/>
            <a:ext cx="185373" cy="953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0" name="Oval 119"/>
          <p:cNvSpPr/>
          <p:nvPr/>
        </p:nvSpPr>
        <p:spPr bwMode="auto">
          <a:xfrm>
            <a:off x="7847037" y="280400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23" name="Oval 122"/>
          <p:cNvSpPr/>
          <p:nvPr/>
        </p:nvSpPr>
        <p:spPr bwMode="auto">
          <a:xfrm>
            <a:off x="4168163" y="443539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4" name="Oval 123"/>
          <p:cNvSpPr/>
          <p:nvPr/>
        </p:nvSpPr>
        <p:spPr bwMode="auto">
          <a:xfrm>
            <a:off x="4511063" y="493136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27" name="Straight Connector 126"/>
          <p:cNvCxnSpPr>
            <a:stCxn id="123" idx="5"/>
            <a:endCxn id="124" idx="0"/>
          </p:cNvCxnSpPr>
          <p:nvPr/>
        </p:nvCxnSpPr>
        <p:spPr bwMode="auto">
          <a:xfrm>
            <a:off x="4655969" y="4760596"/>
            <a:ext cx="140844" cy="1707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8" name="Straight Connector 127"/>
          <p:cNvCxnSpPr>
            <a:stCxn id="132" idx="3"/>
            <a:endCxn id="129" idx="0"/>
          </p:cNvCxnSpPr>
          <p:nvPr/>
        </p:nvCxnSpPr>
        <p:spPr bwMode="auto">
          <a:xfrm flipH="1">
            <a:off x="3853559" y="5680449"/>
            <a:ext cx="314106" cy="942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9" name="Oval 128"/>
          <p:cNvSpPr/>
          <p:nvPr/>
        </p:nvSpPr>
        <p:spPr bwMode="auto">
          <a:xfrm>
            <a:off x="3567809" y="577467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30" name="Oval 129"/>
          <p:cNvSpPr/>
          <p:nvPr/>
        </p:nvSpPr>
        <p:spPr bwMode="auto">
          <a:xfrm>
            <a:off x="3893637" y="62484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31" name="Straight Connector 130"/>
          <p:cNvCxnSpPr>
            <a:stCxn id="129" idx="5"/>
            <a:endCxn id="130" idx="0"/>
          </p:cNvCxnSpPr>
          <p:nvPr/>
        </p:nvCxnSpPr>
        <p:spPr bwMode="auto">
          <a:xfrm>
            <a:off x="4055615" y="6099876"/>
            <a:ext cx="123772" cy="1485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2" name="Oval 131"/>
          <p:cNvSpPr/>
          <p:nvPr/>
        </p:nvSpPr>
        <p:spPr bwMode="auto">
          <a:xfrm>
            <a:off x="4083971" y="535524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133" name="Straight Connector 132"/>
          <p:cNvCxnSpPr>
            <a:stCxn id="124" idx="3"/>
            <a:endCxn id="132" idx="0"/>
          </p:cNvCxnSpPr>
          <p:nvPr/>
        </p:nvCxnSpPr>
        <p:spPr bwMode="auto">
          <a:xfrm flipH="1">
            <a:off x="4369721" y="5256569"/>
            <a:ext cx="225036" cy="986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4" name="Straight Connector 133"/>
          <p:cNvCxnSpPr>
            <a:stCxn id="132" idx="5"/>
            <a:endCxn id="135" idx="0"/>
          </p:cNvCxnSpPr>
          <p:nvPr/>
        </p:nvCxnSpPr>
        <p:spPr bwMode="auto">
          <a:xfrm>
            <a:off x="4571777" y="5680449"/>
            <a:ext cx="185373" cy="953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35" name="Oval 134"/>
          <p:cNvSpPr/>
          <p:nvPr/>
        </p:nvSpPr>
        <p:spPr bwMode="auto">
          <a:xfrm>
            <a:off x="4471400" y="577580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37" name="Oval 136"/>
          <p:cNvSpPr/>
          <p:nvPr/>
        </p:nvSpPr>
        <p:spPr bwMode="auto">
          <a:xfrm>
            <a:off x="4991100" y="5376089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39" name="Straight Connector 138"/>
          <p:cNvCxnSpPr>
            <a:stCxn id="124" idx="5"/>
            <a:endCxn id="137" idx="0"/>
          </p:cNvCxnSpPr>
          <p:nvPr/>
        </p:nvCxnSpPr>
        <p:spPr bwMode="auto">
          <a:xfrm>
            <a:off x="4998869" y="5256569"/>
            <a:ext cx="277981" cy="1195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4" name="Straight Connector 143"/>
          <p:cNvCxnSpPr/>
          <p:nvPr/>
        </p:nvCxnSpPr>
        <p:spPr>
          <a:xfrm flipV="1">
            <a:off x="1077662" y="2852289"/>
            <a:ext cx="541157" cy="114399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/>
          <p:nvPr/>
        </p:nvCxnSpPr>
        <p:spPr>
          <a:xfrm flipV="1">
            <a:off x="4428955" y="2022609"/>
            <a:ext cx="524880" cy="923848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TextBox 146"/>
          <p:cNvSpPr txBox="1"/>
          <p:nvPr/>
        </p:nvSpPr>
        <p:spPr>
          <a:xfrm>
            <a:off x="4766622" y="2426491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00FF"/>
                </a:solidFill>
              </a:rPr>
              <a:t>Zig-Zig</a:t>
            </a:r>
          </a:p>
        </p:txBody>
      </p:sp>
      <p:sp>
        <p:nvSpPr>
          <p:cNvPr id="148" name="Right Arrow 147"/>
          <p:cNvSpPr/>
          <p:nvPr/>
        </p:nvSpPr>
        <p:spPr>
          <a:xfrm>
            <a:off x="2893700" y="2639021"/>
            <a:ext cx="484187" cy="36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Arrow 148"/>
          <p:cNvSpPr/>
          <p:nvPr/>
        </p:nvSpPr>
        <p:spPr>
          <a:xfrm>
            <a:off x="5995829" y="2667000"/>
            <a:ext cx="484187" cy="3626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0" name="Straight Connector 149"/>
          <p:cNvCxnSpPr/>
          <p:nvPr/>
        </p:nvCxnSpPr>
        <p:spPr>
          <a:xfrm flipV="1">
            <a:off x="6951981" y="1482576"/>
            <a:ext cx="529487" cy="493219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2" name="TextBox 151"/>
          <p:cNvSpPr txBox="1"/>
          <p:nvPr/>
        </p:nvSpPr>
        <p:spPr>
          <a:xfrm>
            <a:off x="6672047" y="1466992"/>
            <a:ext cx="5259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00FF"/>
                </a:solidFill>
              </a:rPr>
              <a:t>Zig</a:t>
            </a:r>
          </a:p>
        </p:txBody>
      </p:sp>
      <p:sp>
        <p:nvSpPr>
          <p:cNvPr id="153" name="TextBox 152"/>
          <p:cNvSpPr txBox="1"/>
          <p:nvPr/>
        </p:nvSpPr>
        <p:spPr>
          <a:xfrm>
            <a:off x="2240407" y="5258812"/>
            <a:ext cx="112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b="1" dirty="0">
                <a:solidFill>
                  <a:srgbClr val="0000FF"/>
                </a:solidFill>
              </a:rPr>
              <a:t>Resulting Tree</a:t>
            </a:r>
          </a:p>
        </p:txBody>
      </p:sp>
    </p:spTree>
    <p:extLst>
      <p:ext uri="{BB962C8B-B14F-4D97-AF65-F5344CB8AC3E}">
        <p14:creationId xmlns:p14="http://schemas.microsoft.com/office/powerpoint/2010/main" val="195034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72" grpId="0" animBg="1"/>
      <p:bldP spid="73" grpId="0" animBg="1"/>
      <p:bldP spid="74" grpId="0" animBg="1"/>
      <p:bldP spid="77" grpId="0" animBg="1"/>
      <p:bldP spid="79" grpId="0" animBg="1"/>
      <p:bldP spid="87" grpId="0" animBg="1"/>
      <p:bldP spid="89" grpId="0" animBg="1"/>
      <p:bldP spid="96" grpId="0" animBg="1"/>
      <p:bldP spid="97" grpId="0" animBg="1"/>
      <p:bldP spid="98" grpId="0" animBg="1"/>
      <p:bldP spid="106" grpId="0" animBg="1"/>
      <p:bldP spid="107" grpId="0" animBg="1"/>
      <p:bldP spid="111" grpId="0" animBg="1"/>
      <p:bldP spid="120" grpId="0" animBg="1"/>
      <p:bldP spid="123" grpId="0" animBg="1"/>
      <p:bldP spid="124" grpId="0" animBg="1"/>
      <p:bldP spid="129" grpId="0" animBg="1"/>
      <p:bldP spid="130" grpId="0" animBg="1"/>
      <p:bldP spid="132" grpId="0" animBg="1"/>
      <p:bldP spid="135" grpId="0" animBg="1"/>
      <p:bldP spid="137" grpId="0" animBg="1"/>
      <p:bldP spid="147" grpId="0"/>
      <p:bldP spid="148" grpId="0" animBg="1"/>
      <p:bldP spid="149" grpId="0" animBg="1"/>
      <p:bldP spid="15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Find(3)</a:t>
            </a:r>
          </a:p>
        </p:txBody>
      </p:sp>
      <p:sp>
        <p:nvSpPr>
          <p:cNvPr id="169" name="Content Placeholder 168"/>
          <p:cNvSpPr>
            <a:spLocks noGrp="1"/>
          </p:cNvSpPr>
          <p:nvPr>
            <p:ph idx="1"/>
          </p:nvPr>
        </p:nvSpPr>
        <p:spPr>
          <a:xfrm>
            <a:off x="457200" y="4618212"/>
            <a:ext cx="8229600" cy="1507951"/>
          </a:xfrm>
        </p:spPr>
        <p:txBody>
          <a:bodyPr/>
          <a:lstStyle/>
          <a:p>
            <a:r>
              <a:rPr lang="en-US" dirty="0"/>
              <a:t>Notice the tree is starting to look a lot more balanced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1310104" y="3165058"/>
            <a:ext cx="154151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00FF"/>
                </a:solidFill>
              </a:rPr>
              <a:t>Zig-</a:t>
            </a:r>
            <a:r>
              <a:rPr lang="en-US" sz="1400" b="1" dirty="0" err="1">
                <a:solidFill>
                  <a:srgbClr val="0000FF"/>
                </a:solidFill>
              </a:rPr>
              <a:t>Zag</a:t>
            </a:r>
            <a:endParaRPr lang="en-US" sz="1400" b="1" dirty="0">
              <a:solidFill>
                <a:srgbClr val="0000FF"/>
              </a:solidFill>
            </a:endParaRPr>
          </a:p>
        </p:txBody>
      </p:sp>
      <p:sp>
        <p:nvSpPr>
          <p:cNvPr id="153" name="TextBox 152"/>
          <p:cNvSpPr txBox="1"/>
          <p:nvPr/>
        </p:nvSpPr>
        <p:spPr>
          <a:xfrm>
            <a:off x="6763106" y="3449103"/>
            <a:ext cx="1122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0000FF"/>
                </a:solidFill>
              </a:rPr>
              <a:t>Resulting Tree</a:t>
            </a:r>
          </a:p>
        </p:txBody>
      </p:sp>
      <p:sp>
        <p:nvSpPr>
          <p:cNvPr id="64" name="Oval 63"/>
          <p:cNvSpPr/>
          <p:nvPr/>
        </p:nvSpPr>
        <p:spPr bwMode="auto">
          <a:xfrm>
            <a:off x="1043040" y="144901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65" name="Oval 64"/>
          <p:cNvSpPr/>
          <p:nvPr/>
        </p:nvSpPr>
        <p:spPr bwMode="auto">
          <a:xfrm>
            <a:off x="1385940" y="194498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66" name="Straight Connector 65"/>
          <p:cNvCxnSpPr>
            <a:stCxn id="64" idx="5"/>
            <a:endCxn id="65" idx="0"/>
          </p:cNvCxnSpPr>
          <p:nvPr/>
        </p:nvCxnSpPr>
        <p:spPr bwMode="auto">
          <a:xfrm>
            <a:off x="1530846" y="1774218"/>
            <a:ext cx="140844" cy="1707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67" name="Straight Connector 66"/>
          <p:cNvCxnSpPr>
            <a:stCxn id="71" idx="3"/>
            <a:endCxn id="68" idx="0"/>
          </p:cNvCxnSpPr>
          <p:nvPr/>
        </p:nvCxnSpPr>
        <p:spPr bwMode="auto">
          <a:xfrm flipH="1">
            <a:off x="728436" y="2694071"/>
            <a:ext cx="314106" cy="942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8" name="Oval 67"/>
          <p:cNvSpPr/>
          <p:nvPr/>
        </p:nvSpPr>
        <p:spPr bwMode="auto">
          <a:xfrm>
            <a:off x="442686" y="278829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69" name="Oval 68"/>
          <p:cNvSpPr/>
          <p:nvPr/>
        </p:nvSpPr>
        <p:spPr bwMode="auto">
          <a:xfrm>
            <a:off x="768514" y="326202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70" name="Straight Connector 69"/>
          <p:cNvCxnSpPr>
            <a:stCxn id="68" idx="5"/>
            <a:endCxn id="69" idx="0"/>
          </p:cNvCxnSpPr>
          <p:nvPr/>
        </p:nvCxnSpPr>
        <p:spPr bwMode="auto">
          <a:xfrm>
            <a:off x="930492" y="3113498"/>
            <a:ext cx="123772" cy="14852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71" name="Oval 70"/>
          <p:cNvSpPr/>
          <p:nvPr/>
        </p:nvSpPr>
        <p:spPr bwMode="auto">
          <a:xfrm>
            <a:off x="958848" y="236886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81" name="Straight Connector 80"/>
          <p:cNvCxnSpPr>
            <a:stCxn id="65" idx="3"/>
            <a:endCxn id="71" idx="0"/>
          </p:cNvCxnSpPr>
          <p:nvPr/>
        </p:nvCxnSpPr>
        <p:spPr bwMode="auto">
          <a:xfrm flipH="1">
            <a:off x="1244598" y="2270191"/>
            <a:ext cx="225036" cy="986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3" name="Straight Connector 82"/>
          <p:cNvCxnSpPr>
            <a:stCxn id="71" idx="5"/>
            <a:endCxn id="84" idx="0"/>
          </p:cNvCxnSpPr>
          <p:nvPr/>
        </p:nvCxnSpPr>
        <p:spPr bwMode="auto">
          <a:xfrm>
            <a:off x="1446654" y="2694071"/>
            <a:ext cx="185373" cy="953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4" name="Oval 83"/>
          <p:cNvSpPr/>
          <p:nvPr/>
        </p:nvSpPr>
        <p:spPr bwMode="auto">
          <a:xfrm>
            <a:off x="1346277" y="2789423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5" name="Oval 84"/>
          <p:cNvSpPr/>
          <p:nvPr/>
        </p:nvSpPr>
        <p:spPr bwMode="auto">
          <a:xfrm>
            <a:off x="1865977" y="238971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86" name="Straight Connector 85"/>
          <p:cNvCxnSpPr>
            <a:stCxn id="65" idx="5"/>
            <a:endCxn id="85" idx="0"/>
          </p:cNvCxnSpPr>
          <p:nvPr/>
        </p:nvCxnSpPr>
        <p:spPr bwMode="auto">
          <a:xfrm>
            <a:off x="1873746" y="2270191"/>
            <a:ext cx="277981" cy="1195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88" name="Straight Connector 87"/>
          <p:cNvCxnSpPr/>
          <p:nvPr/>
        </p:nvCxnSpPr>
        <p:spPr>
          <a:xfrm>
            <a:off x="1035621" y="2952658"/>
            <a:ext cx="270578" cy="356580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/>
          <p:nvPr/>
        </p:nvCxnSpPr>
        <p:spPr>
          <a:xfrm flipH="1">
            <a:off x="1054848" y="2848543"/>
            <a:ext cx="133249" cy="126992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Oval 92"/>
          <p:cNvSpPr/>
          <p:nvPr/>
        </p:nvSpPr>
        <p:spPr bwMode="auto">
          <a:xfrm>
            <a:off x="4168163" y="144901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94" name="Oval 93"/>
          <p:cNvSpPr/>
          <p:nvPr/>
        </p:nvSpPr>
        <p:spPr bwMode="auto">
          <a:xfrm>
            <a:off x="4511063" y="194498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95" name="Straight Connector 94"/>
          <p:cNvCxnSpPr>
            <a:stCxn id="93" idx="5"/>
            <a:endCxn id="94" idx="0"/>
          </p:cNvCxnSpPr>
          <p:nvPr/>
        </p:nvCxnSpPr>
        <p:spPr bwMode="auto">
          <a:xfrm>
            <a:off x="4655969" y="1774218"/>
            <a:ext cx="140844" cy="1707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1" name="Straight Connector 100"/>
          <p:cNvCxnSpPr>
            <a:stCxn id="109" idx="3"/>
            <a:endCxn id="102" idx="0"/>
          </p:cNvCxnSpPr>
          <p:nvPr/>
        </p:nvCxnSpPr>
        <p:spPr bwMode="auto">
          <a:xfrm flipH="1">
            <a:off x="3853559" y="2694071"/>
            <a:ext cx="314106" cy="9422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2" name="Oval 101"/>
          <p:cNvSpPr/>
          <p:nvPr/>
        </p:nvSpPr>
        <p:spPr bwMode="auto">
          <a:xfrm>
            <a:off x="3567809" y="278829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09" name="Oval 108"/>
          <p:cNvSpPr/>
          <p:nvPr/>
        </p:nvSpPr>
        <p:spPr bwMode="auto">
          <a:xfrm>
            <a:off x="4083971" y="236886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10" name="Straight Connector 109"/>
          <p:cNvCxnSpPr>
            <a:stCxn id="94" idx="3"/>
            <a:endCxn id="109" idx="0"/>
          </p:cNvCxnSpPr>
          <p:nvPr/>
        </p:nvCxnSpPr>
        <p:spPr bwMode="auto">
          <a:xfrm flipH="1">
            <a:off x="4369721" y="2270191"/>
            <a:ext cx="225036" cy="9867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3" name="Straight Connector 112"/>
          <p:cNvCxnSpPr>
            <a:stCxn id="109" idx="5"/>
            <a:endCxn id="114" idx="0"/>
          </p:cNvCxnSpPr>
          <p:nvPr/>
        </p:nvCxnSpPr>
        <p:spPr bwMode="auto">
          <a:xfrm>
            <a:off x="4571777" y="2694071"/>
            <a:ext cx="185373" cy="9535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4" name="Oval 113"/>
          <p:cNvSpPr/>
          <p:nvPr/>
        </p:nvSpPr>
        <p:spPr bwMode="auto">
          <a:xfrm>
            <a:off x="4471400" y="2789423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15" name="Oval 114"/>
          <p:cNvSpPr/>
          <p:nvPr/>
        </p:nvSpPr>
        <p:spPr bwMode="auto">
          <a:xfrm>
            <a:off x="4991100" y="238971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16" name="Straight Connector 115"/>
          <p:cNvCxnSpPr>
            <a:stCxn id="94" idx="5"/>
            <a:endCxn id="115" idx="0"/>
          </p:cNvCxnSpPr>
          <p:nvPr/>
        </p:nvCxnSpPr>
        <p:spPr bwMode="auto">
          <a:xfrm>
            <a:off x="4998869" y="2270191"/>
            <a:ext cx="277981" cy="1195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1" name="Oval 120"/>
          <p:cNvSpPr/>
          <p:nvPr/>
        </p:nvSpPr>
        <p:spPr bwMode="auto">
          <a:xfrm>
            <a:off x="4835079" y="326202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22" name="Straight Connector 121"/>
          <p:cNvCxnSpPr>
            <a:stCxn id="114" idx="5"/>
            <a:endCxn id="121" idx="0"/>
          </p:cNvCxnSpPr>
          <p:nvPr/>
        </p:nvCxnSpPr>
        <p:spPr bwMode="auto">
          <a:xfrm>
            <a:off x="4959206" y="3114627"/>
            <a:ext cx="161623" cy="147395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5" name="Oval 124"/>
          <p:cNvSpPr/>
          <p:nvPr/>
        </p:nvSpPr>
        <p:spPr bwMode="auto">
          <a:xfrm>
            <a:off x="7041208" y="1531253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26" name="Oval 125"/>
          <p:cNvSpPr/>
          <p:nvPr/>
        </p:nvSpPr>
        <p:spPr bwMode="auto">
          <a:xfrm>
            <a:off x="7556885" y="2022977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6</a:t>
            </a:r>
          </a:p>
        </p:txBody>
      </p:sp>
      <p:cxnSp>
        <p:nvCxnSpPr>
          <p:cNvPr id="136" name="Straight Connector 135"/>
          <p:cNvCxnSpPr>
            <a:stCxn id="125" idx="5"/>
            <a:endCxn id="126" idx="0"/>
          </p:cNvCxnSpPr>
          <p:nvPr/>
        </p:nvCxnSpPr>
        <p:spPr bwMode="auto">
          <a:xfrm>
            <a:off x="7529014" y="1856457"/>
            <a:ext cx="313621" cy="166520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8" name="Straight Connector 137"/>
          <p:cNvCxnSpPr>
            <a:stCxn id="141" idx="5"/>
            <a:endCxn id="140" idx="0"/>
          </p:cNvCxnSpPr>
          <p:nvPr/>
        </p:nvCxnSpPr>
        <p:spPr bwMode="auto">
          <a:xfrm>
            <a:off x="6812406" y="2321000"/>
            <a:ext cx="63744" cy="10121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0" name="Oval 139"/>
          <p:cNvSpPr/>
          <p:nvPr/>
        </p:nvSpPr>
        <p:spPr bwMode="auto">
          <a:xfrm>
            <a:off x="6590400" y="242221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141" name="Oval 140"/>
          <p:cNvSpPr/>
          <p:nvPr/>
        </p:nvSpPr>
        <p:spPr bwMode="auto">
          <a:xfrm>
            <a:off x="6324600" y="1995796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</a:t>
            </a:r>
          </a:p>
        </p:txBody>
      </p:sp>
      <p:cxnSp>
        <p:nvCxnSpPr>
          <p:cNvPr id="142" name="Straight Connector 141"/>
          <p:cNvCxnSpPr>
            <a:stCxn id="125" idx="3"/>
            <a:endCxn id="141" idx="0"/>
          </p:cNvCxnSpPr>
          <p:nvPr/>
        </p:nvCxnSpPr>
        <p:spPr bwMode="auto">
          <a:xfrm flipH="1">
            <a:off x="6610350" y="1856457"/>
            <a:ext cx="514552" cy="13933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43" name="Straight Connector 142"/>
          <p:cNvCxnSpPr>
            <a:stCxn id="126" idx="3"/>
            <a:endCxn id="146" idx="0"/>
          </p:cNvCxnSpPr>
          <p:nvPr/>
        </p:nvCxnSpPr>
        <p:spPr bwMode="auto">
          <a:xfrm flipH="1">
            <a:off x="7476716" y="2348181"/>
            <a:ext cx="163863" cy="98133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6" name="Oval 145"/>
          <p:cNvSpPr/>
          <p:nvPr/>
        </p:nvSpPr>
        <p:spPr bwMode="auto">
          <a:xfrm>
            <a:off x="7190966" y="2446314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151" name="Oval 150"/>
          <p:cNvSpPr/>
          <p:nvPr/>
        </p:nvSpPr>
        <p:spPr bwMode="auto">
          <a:xfrm>
            <a:off x="7864145" y="247195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7</a:t>
            </a:r>
          </a:p>
        </p:txBody>
      </p:sp>
      <p:cxnSp>
        <p:nvCxnSpPr>
          <p:cNvPr id="154" name="Straight Connector 153"/>
          <p:cNvCxnSpPr>
            <a:stCxn id="126" idx="5"/>
            <a:endCxn id="151" idx="0"/>
          </p:cNvCxnSpPr>
          <p:nvPr/>
        </p:nvCxnSpPr>
        <p:spPr bwMode="auto">
          <a:xfrm>
            <a:off x="8044691" y="2348181"/>
            <a:ext cx="105204" cy="12376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56" name="Oval 155"/>
          <p:cNvSpPr/>
          <p:nvPr/>
        </p:nvSpPr>
        <p:spPr bwMode="auto">
          <a:xfrm>
            <a:off x="7493673" y="2912039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57" name="Straight Connector 156"/>
          <p:cNvCxnSpPr>
            <a:stCxn id="146" idx="5"/>
            <a:endCxn id="156" idx="0"/>
          </p:cNvCxnSpPr>
          <p:nvPr/>
        </p:nvCxnSpPr>
        <p:spPr bwMode="auto">
          <a:xfrm>
            <a:off x="7678772" y="2771518"/>
            <a:ext cx="100651" cy="14052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66" name="Straight Connector 165"/>
          <p:cNvCxnSpPr/>
          <p:nvPr/>
        </p:nvCxnSpPr>
        <p:spPr>
          <a:xfrm flipH="1">
            <a:off x="4263013" y="2135487"/>
            <a:ext cx="248050" cy="162166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Straight Connector 166"/>
          <p:cNvCxnSpPr/>
          <p:nvPr/>
        </p:nvCxnSpPr>
        <p:spPr>
          <a:xfrm>
            <a:off x="4313069" y="1935757"/>
            <a:ext cx="174374" cy="197773"/>
          </a:xfrm>
          <a:prstGeom prst="line">
            <a:avLst/>
          </a:prstGeom>
          <a:ln w="3810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8" name="TextBox 167"/>
          <p:cNvSpPr txBox="1"/>
          <p:nvPr/>
        </p:nvSpPr>
        <p:spPr>
          <a:xfrm>
            <a:off x="3221561" y="1949077"/>
            <a:ext cx="10380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b="1" dirty="0">
                <a:solidFill>
                  <a:srgbClr val="0000FF"/>
                </a:solidFill>
              </a:rPr>
              <a:t>Zig-</a:t>
            </a:r>
            <a:r>
              <a:rPr lang="en-US" sz="1400" b="1" dirty="0" err="1">
                <a:solidFill>
                  <a:srgbClr val="0000FF"/>
                </a:solidFill>
              </a:rPr>
              <a:t>Zag</a:t>
            </a:r>
            <a:endParaRPr lang="en-US" sz="1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24814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9" grpId="0" build="p"/>
      <p:bldP spid="20" grpId="0"/>
      <p:bldP spid="153" grpId="0"/>
      <p:bldP spid="93" grpId="0" animBg="1"/>
      <p:bldP spid="94" grpId="0" animBg="1"/>
      <p:bldP spid="102" grpId="0" animBg="1"/>
      <p:bldP spid="109" grpId="0" animBg="1"/>
      <p:bldP spid="114" grpId="0" animBg="1"/>
      <p:bldP spid="115" grpId="0" animBg="1"/>
      <p:bldP spid="121" grpId="0" animBg="1"/>
      <p:bldP spid="125" grpId="0" animBg="1"/>
      <p:bldP spid="126" grpId="0" animBg="1"/>
      <p:bldP spid="140" grpId="0" animBg="1"/>
      <p:bldP spid="141" grpId="0" animBg="1"/>
      <p:bldP spid="146" grpId="0" animBg="1"/>
      <p:bldP spid="151" grpId="0" animBg="1"/>
      <p:bldP spid="156" grpId="0" animBg="1"/>
      <p:bldP spid="16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Suppose you want to make the average runtime look bad, you might try to always access the ______________ node in the tree</a:t>
            </a:r>
          </a:p>
          <a:p>
            <a:pPr lvl="1"/>
            <a:r>
              <a:rPr lang="en-US" sz="2400" dirty="0"/>
              <a:t>Deepest</a:t>
            </a:r>
          </a:p>
          <a:p>
            <a:r>
              <a:rPr lang="en-US" sz="2800" dirty="0"/>
              <a:t>But splay trees have a property that as we keep accessing deep nodes the tree starts to balance and thus access to deep nodes start by costing O(n) but soon start costing O(log n)</a:t>
            </a:r>
          </a:p>
        </p:txBody>
      </p:sp>
    </p:spTree>
    <p:extLst>
      <p:ext uri="{BB962C8B-B14F-4D97-AF65-F5344CB8AC3E}">
        <p14:creationId xmlns:p14="http://schemas.microsoft.com/office/powerpoint/2010/main" val="2921065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Insert(11)</a:t>
            </a:r>
          </a:p>
        </p:txBody>
      </p:sp>
      <p:sp>
        <p:nvSpPr>
          <p:cNvPr id="3" name="Oval 2"/>
          <p:cNvSpPr/>
          <p:nvPr/>
        </p:nvSpPr>
        <p:spPr bwMode="auto">
          <a:xfrm>
            <a:off x="1600200" y="14478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4" name="Oval 3"/>
          <p:cNvSpPr/>
          <p:nvPr/>
        </p:nvSpPr>
        <p:spPr bwMode="auto">
          <a:xfrm>
            <a:off x="2411404" y="189171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30</a:t>
            </a:r>
          </a:p>
        </p:txBody>
      </p:sp>
      <p:sp>
        <p:nvSpPr>
          <p:cNvPr id="5" name="Oval 4"/>
          <p:cNvSpPr/>
          <p:nvPr/>
        </p:nvSpPr>
        <p:spPr bwMode="auto">
          <a:xfrm>
            <a:off x="849304" y="1920042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12</a:t>
            </a:r>
          </a:p>
        </p:txBody>
      </p:sp>
      <p:cxnSp>
        <p:nvCxnSpPr>
          <p:cNvPr id="6" name="Straight Connector 5"/>
          <p:cNvCxnSpPr>
            <a:stCxn id="3" idx="3"/>
            <a:endCxn id="5" idx="0"/>
          </p:cNvCxnSpPr>
          <p:nvPr/>
        </p:nvCxnSpPr>
        <p:spPr bwMode="auto">
          <a:xfrm flipH="1">
            <a:off x="1135054" y="1773004"/>
            <a:ext cx="548840" cy="147038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7" name="Straight Connector 6"/>
          <p:cNvCxnSpPr>
            <a:stCxn id="3" idx="5"/>
            <a:endCxn id="4" idx="0"/>
          </p:cNvCxnSpPr>
          <p:nvPr/>
        </p:nvCxnSpPr>
        <p:spPr bwMode="auto">
          <a:xfrm>
            <a:off x="2088006" y="1773004"/>
            <a:ext cx="609148" cy="11871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8" name="Oval 7"/>
          <p:cNvSpPr/>
          <p:nvPr/>
        </p:nvSpPr>
        <p:spPr bwMode="auto">
          <a:xfrm>
            <a:off x="1230304" y="23622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15</a:t>
            </a:r>
          </a:p>
        </p:txBody>
      </p:sp>
      <p:cxnSp>
        <p:nvCxnSpPr>
          <p:cNvPr id="9" name="Straight Connector 8"/>
          <p:cNvCxnSpPr>
            <a:stCxn id="5" idx="5"/>
            <a:endCxn id="8" idx="0"/>
          </p:cNvCxnSpPr>
          <p:nvPr/>
        </p:nvCxnSpPr>
        <p:spPr bwMode="auto">
          <a:xfrm>
            <a:off x="1337110" y="2245246"/>
            <a:ext cx="178944" cy="116954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0" name="Oval 9"/>
          <p:cNvSpPr/>
          <p:nvPr/>
        </p:nvSpPr>
        <p:spPr bwMode="auto">
          <a:xfrm>
            <a:off x="2022490" y="2375811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25</a:t>
            </a:r>
          </a:p>
        </p:txBody>
      </p:sp>
      <p:cxnSp>
        <p:nvCxnSpPr>
          <p:cNvPr id="11" name="Straight Connector 10"/>
          <p:cNvCxnSpPr>
            <a:stCxn id="4" idx="3"/>
            <a:endCxn id="10" idx="0"/>
          </p:cNvCxnSpPr>
          <p:nvPr/>
        </p:nvCxnSpPr>
        <p:spPr bwMode="auto">
          <a:xfrm flipH="1">
            <a:off x="2308240" y="2216919"/>
            <a:ext cx="186858" cy="158892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2" name="Oval 11"/>
          <p:cNvSpPr/>
          <p:nvPr/>
        </p:nvSpPr>
        <p:spPr bwMode="auto">
          <a:xfrm>
            <a:off x="540055" y="238429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5</a:t>
            </a:r>
          </a:p>
        </p:txBody>
      </p:sp>
      <p:cxnSp>
        <p:nvCxnSpPr>
          <p:cNvPr id="13" name="Straight Connector 12"/>
          <p:cNvCxnSpPr>
            <a:stCxn id="5" idx="3"/>
            <a:endCxn id="12" idx="0"/>
          </p:cNvCxnSpPr>
          <p:nvPr/>
        </p:nvCxnSpPr>
        <p:spPr bwMode="auto">
          <a:xfrm flipH="1">
            <a:off x="825805" y="2245246"/>
            <a:ext cx="107193" cy="139049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4" name="Oval 13"/>
          <p:cNvSpPr/>
          <p:nvPr/>
        </p:nvSpPr>
        <p:spPr bwMode="auto">
          <a:xfrm>
            <a:off x="152400" y="28194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15" name="Straight Connector 14"/>
          <p:cNvCxnSpPr>
            <a:stCxn id="12" idx="3"/>
            <a:endCxn id="14" idx="0"/>
          </p:cNvCxnSpPr>
          <p:nvPr/>
        </p:nvCxnSpPr>
        <p:spPr bwMode="auto">
          <a:xfrm flipH="1">
            <a:off x="438150" y="2709499"/>
            <a:ext cx="185599" cy="10990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Oval 15"/>
          <p:cNvSpPr/>
          <p:nvPr/>
        </p:nvSpPr>
        <p:spPr bwMode="auto">
          <a:xfrm>
            <a:off x="1028700" y="2848435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17" name="Straight Connector 16"/>
          <p:cNvCxnSpPr>
            <a:stCxn id="12" idx="5"/>
            <a:endCxn id="16" idx="0"/>
          </p:cNvCxnSpPr>
          <p:nvPr/>
        </p:nvCxnSpPr>
        <p:spPr bwMode="auto">
          <a:xfrm>
            <a:off x="1027861" y="2709499"/>
            <a:ext cx="286589" cy="138936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8" name="Oval 17"/>
          <p:cNvSpPr/>
          <p:nvPr/>
        </p:nvSpPr>
        <p:spPr bwMode="auto">
          <a:xfrm>
            <a:off x="742111" y="3276600"/>
            <a:ext cx="571500" cy="381000"/>
          </a:xfrm>
          <a:prstGeom prst="ellips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0" tIns="45720" rIns="0" bIns="45720" numCol="1" rtlCol="0" anchor="ctr" anchorCtr="0" compatLnSpc="1">
            <a:prstTxWarp prst="textNoShape">
              <a:avLst/>
            </a:prstTxWarp>
          </a:bodyPr>
          <a:lstStyle/>
          <a:p>
            <a:r>
              <a:rPr lang="en-US" sz="1600" b="1" dirty="0">
                <a:solidFill>
                  <a:schemeClr val="tx1"/>
                </a:solidFill>
              </a:rPr>
              <a:t>8</a:t>
            </a:r>
          </a:p>
        </p:txBody>
      </p:sp>
      <p:cxnSp>
        <p:nvCxnSpPr>
          <p:cNvPr id="19" name="Straight Connector 18"/>
          <p:cNvCxnSpPr>
            <a:stCxn id="16" idx="3"/>
            <a:endCxn id="18" idx="0"/>
          </p:cNvCxnSpPr>
          <p:nvPr/>
        </p:nvCxnSpPr>
        <p:spPr bwMode="auto">
          <a:xfrm flipH="1">
            <a:off x="1027861" y="3173639"/>
            <a:ext cx="84533" cy="102961"/>
          </a:xfrm>
          <a:prstGeom prst="line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3B22A81-BA91-4064-9F81-214B41CE90DF}"/>
              </a:ext>
            </a:extLst>
          </p:cNvPr>
          <p:cNvGrpSpPr/>
          <p:nvPr/>
        </p:nvGrpSpPr>
        <p:grpSpPr>
          <a:xfrm>
            <a:off x="3153335" y="1461247"/>
            <a:ext cx="2830504" cy="2749752"/>
            <a:chOff x="3153335" y="1461247"/>
            <a:chExt cx="2830504" cy="2749752"/>
          </a:xfrm>
        </p:grpSpPr>
        <p:sp>
          <p:nvSpPr>
            <p:cNvPr id="21" name="Oval 20"/>
            <p:cNvSpPr/>
            <p:nvPr/>
          </p:nvSpPr>
          <p:spPr bwMode="auto">
            <a:xfrm>
              <a:off x="4601135" y="1461247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22" name="Oval 21"/>
            <p:cNvSpPr/>
            <p:nvPr/>
          </p:nvSpPr>
          <p:spPr bwMode="auto">
            <a:xfrm>
              <a:off x="5412339" y="1871716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23" name="Oval 22"/>
            <p:cNvSpPr/>
            <p:nvPr/>
          </p:nvSpPr>
          <p:spPr bwMode="auto">
            <a:xfrm>
              <a:off x="3850239" y="1900043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24" name="Straight Connector 23"/>
            <p:cNvCxnSpPr>
              <a:stCxn id="21" idx="3"/>
              <a:endCxn id="23" idx="0"/>
            </p:cNvCxnSpPr>
            <p:nvPr/>
          </p:nvCxnSpPr>
          <p:spPr bwMode="auto">
            <a:xfrm flipH="1">
              <a:off x="4135989" y="1786451"/>
              <a:ext cx="548840" cy="1135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Straight Connector 24"/>
            <p:cNvCxnSpPr>
              <a:stCxn id="21" idx="5"/>
              <a:endCxn id="22" idx="0"/>
            </p:cNvCxnSpPr>
            <p:nvPr/>
          </p:nvCxnSpPr>
          <p:spPr bwMode="auto">
            <a:xfrm>
              <a:off x="5088941" y="1786451"/>
              <a:ext cx="609148" cy="8526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6" name="Oval 25"/>
            <p:cNvSpPr/>
            <p:nvPr/>
          </p:nvSpPr>
          <p:spPr bwMode="auto">
            <a:xfrm>
              <a:off x="4231239" y="23622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27" name="Straight Connector 26"/>
            <p:cNvCxnSpPr>
              <a:stCxn id="23" idx="5"/>
              <a:endCxn id="26" idx="0"/>
            </p:cNvCxnSpPr>
            <p:nvPr/>
          </p:nvCxnSpPr>
          <p:spPr bwMode="auto">
            <a:xfrm>
              <a:off x="4338045" y="2225247"/>
              <a:ext cx="178944" cy="13695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28" name="Oval 27"/>
            <p:cNvSpPr/>
            <p:nvPr/>
          </p:nvSpPr>
          <p:spPr bwMode="auto">
            <a:xfrm>
              <a:off x="5023425" y="2375811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29" name="Straight Connector 28"/>
            <p:cNvCxnSpPr>
              <a:stCxn id="22" idx="3"/>
              <a:endCxn id="28" idx="0"/>
            </p:cNvCxnSpPr>
            <p:nvPr/>
          </p:nvCxnSpPr>
          <p:spPr bwMode="auto">
            <a:xfrm flipH="1">
              <a:off x="5309175" y="2196920"/>
              <a:ext cx="186858" cy="1788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Oval 29"/>
            <p:cNvSpPr/>
            <p:nvPr/>
          </p:nvSpPr>
          <p:spPr bwMode="auto">
            <a:xfrm>
              <a:off x="3540990" y="238429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31" name="Straight Connector 30"/>
            <p:cNvCxnSpPr>
              <a:stCxn id="23" idx="3"/>
              <a:endCxn id="30" idx="0"/>
            </p:cNvCxnSpPr>
            <p:nvPr/>
          </p:nvCxnSpPr>
          <p:spPr bwMode="auto">
            <a:xfrm flipH="1">
              <a:off x="3826740" y="2225247"/>
              <a:ext cx="107193" cy="15904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Oval 31"/>
            <p:cNvSpPr/>
            <p:nvPr/>
          </p:nvSpPr>
          <p:spPr bwMode="auto">
            <a:xfrm>
              <a:off x="3153335" y="28194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33" name="Straight Connector 32"/>
            <p:cNvCxnSpPr>
              <a:stCxn id="30" idx="3"/>
              <a:endCxn id="32" idx="0"/>
            </p:cNvCxnSpPr>
            <p:nvPr/>
          </p:nvCxnSpPr>
          <p:spPr bwMode="auto">
            <a:xfrm flipH="1">
              <a:off x="3439085" y="2709499"/>
              <a:ext cx="185599" cy="1099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4" name="Oval 33"/>
            <p:cNvSpPr/>
            <p:nvPr/>
          </p:nvSpPr>
          <p:spPr bwMode="auto">
            <a:xfrm>
              <a:off x="4029635" y="284843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35" name="Straight Connector 34"/>
            <p:cNvCxnSpPr>
              <a:stCxn id="30" idx="5"/>
              <a:endCxn id="34" idx="0"/>
            </p:cNvCxnSpPr>
            <p:nvPr/>
          </p:nvCxnSpPr>
          <p:spPr bwMode="auto">
            <a:xfrm>
              <a:off x="4028796" y="2709499"/>
              <a:ext cx="286589" cy="138936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Oval 35"/>
            <p:cNvSpPr/>
            <p:nvPr/>
          </p:nvSpPr>
          <p:spPr bwMode="auto">
            <a:xfrm>
              <a:off x="3743046" y="32766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37" name="Straight Connector 36"/>
            <p:cNvCxnSpPr>
              <a:stCxn id="34" idx="3"/>
              <a:endCxn id="36" idx="0"/>
            </p:cNvCxnSpPr>
            <p:nvPr/>
          </p:nvCxnSpPr>
          <p:spPr bwMode="auto">
            <a:xfrm flipH="1">
              <a:off x="4028796" y="3173639"/>
              <a:ext cx="84533" cy="10296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9" name="Oval 38"/>
            <p:cNvSpPr/>
            <p:nvPr/>
          </p:nvSpPr>
          <p:spPr bwMode="auto">
            <a:xfrm>
              <a:off x="4427517" y="3296599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cxnSp>
          <p:nvCxnSpPr>
            <p:cNvPr id="40" name="Straight Connector 39"/>
            <p:cNvCxnSpPr>
              <a:stCxn id="34" idx="5"/>
              <a:endCxn id="39" idx="0"/>
            </p:cNvCxnSpPr>
            <p:nvPr/>
          </p:nvCxnSpPr>
          <p:spPr bwMode="auto">
            <a:xfrm>
              <a:off x="4517441" y="3173639"/>
              <a:ext cx="195826" cy="122960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3" name="TextBox 42"/>
            <p:cNvSpPr txBox="1"/>
            <p:nvPr/>
          </p:nvSpPr>
          <p:spPr>
            <a:xfrm>
              <a:off x="3767660" y="3903222"/>
              <a:ext cx="154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</a:rPr>
                <a:t>Zig-Zig</a:t>
              </a:r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FB7B1A3A-CCDB-4A28-9D15-0B825E5AF8FF}"/>
              </a:ext>
            </a:extLst>
          </p:cNvPr>
          <p:cNvGrpSpPr/>
          <p:nvPr/>
        </p:nvGrpSpPr>
        <p:grpSpPr>
          <a:xfrm>
            <a:off x="2996902" y="4572000"/>
            <a:ext cx="2806206" cy="2110726"/>
            <a:chOff x="2996902" y="4572000"/>
            <a:chExt cx="2806206" cy="2110726"/>
          </a:xfrm>
        </p:grpSpPr>
        <p:sp>
          <p:nvSpPr>
            <p:cNvPr id="20" name="TextBox 19"/>
            <p:cNvSpPr txBox="1"/>
            <p:nvPr/>
          </p:nvSpPr>
          <p:spPr>
            <a:xfrm>
              <a:off x="2996902" y="6359398"/>
              <a:ext cx="154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1400" b="1" dirty="0">
                  <a:solidFill>
                    <a:srgbClr val="0000FF"/>
                  </a:solidFill>
                </a:rPr>
                <a:t>Resulting Tree</a:t>
              </a:r>
            </a:p>
          </p:txBody>
        </p:sp>
        <p:sp>
          <p:nvSpPr>
            <p:cNvPr id="82" name="Oval 81"/>
            <p:cNvSpPr/>
            <p:nvPr/>
          </p:nvSpPr>
          <p:spPr bwMode="auto">
            <a:xfrm>
              <a:off x="4886344" y="5440202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83" name="Oval 82"/>
            <p:cNvSpPr/>
            <p:nvPr/>
          </p:nvSpPr>
          <p:spPr bwMode="auto">
            <a:xfrm>
              <a:off x="5231608" y="5860384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84" name="Oval 83"/>
            <p:cNvSpPr/>
            <p:nvPr/>
          </p:nvSpPr>
          <p:spPr bwMode="auto">
            <a:xfrm>
              <a:off x="4601588" y="4997601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85" name="Straight Connector 84"/>
            <p:cNvCxnSpPr>
              <a:stCxn id="82" idx="0"/>
              <a:endCxn id="84" idx="5"/>
            </p:cNvCxnSpPr>
            <p:nvPr/>
          </p:nvCxnSpPr>
          <p:spPr bwMode="auto">
            <a:xfrm flipH="1" flipV="1">
              <a:off x="5089394" y="5322805"/>
              <a:ext cx="82700" cy="11739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Straight Connector 85"/>
            <p:cNvCxnSpPr>
              <a:stCxn id="82" idx="5"/>
              <a:endCxn id="83" idx="0"/>
            </p:cNvCxnSpPr>
            <p:nvPr/>
          </p:nvCxnSpPr>
          <p:spPr bwMode="auto">
            <a:xfrm>
              <a:off x="5374150" y="5765406"/>
              <a:ext cx="143208" cy="9497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7" name="Oval 86"/>
            <p:cNvSpPr/>
            <p:nvPr/>
          </p:nvSpPr>
          <p:spPr bwMode="auto">
            <a:xfrm>
              <a:off x="4559244" y="585912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88" name="Straight Connector 87"/>
            <p:cNvCxnSpPr>
              <a:stCxn id="82" idx="3"/>
              <a:endCxn id="87" idx="0"/>
            </p:cNvCxnSpPr>
            <p:nvPr/>
          </p:nvCxnSpPr>
          <p:spPr bwMode="auto">
            <a:xfrm flipH="1">
              <a:off x="4844994" y="5765406"/>
              <a:ext cx="125044" cy="9371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9" name="Oval 88"/>
            <p:cNvSpPr/>
            <p:nvPr/>
          </p:nvSpPr>
          <p:spPr bwMode="auto">
            <a:xfrm>
              <a:off x="4915251" y="6301726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90" name="Straight Connector 89"/>
            <p:cNvCxnSpPr>
              <a:stCxn id="83" idx="3"/>
              <a:endCxn id="89" idx="0"/>
            </p:cNvCxnSpPr>
            <p:nvPr/>
          </p:nvCxnSpPr>
          <p:spPr bwMode="auto">
            <a:xfrm flipH="1">
              <a:off x="5201001" y="6185588"/>
              <a:ext cx="114301" cy="11613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Oval 90"/>
            <p:cNvSpPr/>
            <p:nvPr/>
          </p:nvSpPr>
          <p:spPr bwMode="auto">
            <a:xfrm>
              <a:off x="4227174" y="45720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rgbClr val="FF0000"/>
                  </a:solidFill>
                </a:rPr>
                <a:t>11</a:t>
              </a:r>
            </a:p>
          </p:txBody>
        </p:sp>
        <p:cxnSp>
          <p:nvCxnSpPr>
            <p:cNvPr id="92" name="Straight Connector 91"/>
            <p:cNvCxnSpPr>
              <a:stCxn id="84" idx="0"/>
              <a:endCxn id="91" idx="5"/>
            </p:cNvCxnSpPr>
            <p:nvPr/>
          </p:nvCxnSpPr>
          <p:spPr bwMode="auto">
            <a:xfrm flipH="1" flipV="1">
              <a:off x="4714980" y="4897204"/>
              <a:ext cx="172358" cy="100397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3" name="Oval 92"/>
            <p:cNvSpPr/>
            <p:nvPr/>
          </p:nvSpPr>
          <p:spPr bwMode="auto">
            <a:xfrm>
              <a:off x="3942300" y="500710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94" name="Straight Connector 93"/>
            <p:cNvCxnSpPr>
              <a:stCxn id="91" idx="3"/>
              <a:endCxn id="93" idx="0"/>
            </p:cNvCxnSpPr>
            <p:nvPr/>
          </p:nvCxnSpPr>
          <p:spPr bwMode="auto">
            <a:xfrm flipH="1">
              <a:off x="4228050" y="4897204"/>
              <a:ext cx="82818" cy="1099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5" name="Oval 94"/>
            <p:cNvSpPr/>
            <p:nvPr/>
          </p:nvSpPr>
          <p:spPr bwMode="auto">
            <a:xfrm>
              <a:off x="3646323" y="5440202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96" name="Straight Connector 95"/>
            <p:cNvCxnSpPr>
              <a:stCxn id="93" idx="3"/>
              <a:endCxn id="95" idx="0"/>
            </p:cNvCxnSpPr>
            <p:nvPr/>
          </p:nvCxnSpPr>
          <p:spPr bwMode="auto">
            <a:xfrm flipH="1">
              <a:off x="3932073" y="5332309"/>
              <a:ext cx="93921" cy="10789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Oval 96"/>
            <p:cNvSpPr/>
            <p:nvPr/>
          </p:nvSpPr>
          <p:spPr bwMode="auto">
            <a:xfrm>
              <a:off x="3359281" y="584530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98" name="Straight Connector 97"/>
            <p:cNvCxnSpPr>
              <a:stCxn id="95" idx="3"/>
              <a:endCxn id="97" idx="0"/>
            </p:cNvCxnSpPr>
            <p:nvPr/>
          </p:nvCxnSpPr>
          <p:spPr bwMode="auto">
            <a:xfrm flipH="1">
              <a:off x="3645031" y="5765406"/>
              <a:ext cx="84986" cy="798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9" name="Oval 98"/>
            <p:cNvSpPr/>
            <p:nvPr/>
          </p:nvSpPr>
          <p:spPr bwMode="auto">
            <a:xfrm>
              <a:off x="3930781" y="584530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100" name="Straight Connector 99"/>
            <p:cNvCxnSpPr>
              <a:stCxn id="95" idx="5"/>
              <a:endCxn id="99" idx="0"/>
            </p:cNvCxnSpPr>
            <p:nvPr/>
          </p:nvCxnSpPr>
          <p:spPr bwMode="auto">
            <a:xfrm>
              <a:off x="4134129" y="5765406"/>
              <a:ext cx="82402" cy="798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FF7366CB-6A5D-4437-BF8E-5F8D3DF5A060}"/>
              </a:ext>
            </a:extLst>
          </p:cNvPr>
          <p:cNvGrpSpPr/>
          <p:nvPr/>
        </p:nvGrpSpPr>
        <p:grpSpPr>
          <a:xfrm>
            <a:off x="6008281" y="1461247"/>
            <a:ext cx="2983319" cy="2749752"/>
            <a:chOff x="6008281" y="1461247"/>
            <a:chExt cx="2983319" cy="2749752"/>
          </a:xfrm>
        </p:grpSpPr>
        <p:sp>
          <p:nvSpPr>
            <p:cNvPr id="44" name="Oval 43"/>
            <p:cNvSpPr/>
            <p:nvPr/>
          </p:nvSpPr>
          <p:spPr bwMode="auto">
            <a:xfrm>
              <a:off x="7936319" y="1461247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20</a:t>
              </a:r>
            </a:p>
          </p:txBody>
        </p:sp>
        <p:sp>
          <p:nvSpPr>
            <p:cNvPr id="45" name="Oval 44"/>
            <p:cNvSpPr/>
            <p:nvPr/>
          </p:nvSpPr>
          <p:spPr bwMode="auto">
            <a:xfrm>
              <a:off x="8420100" y="1871716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30</a:t>
              </a:r>
            </a:p>
          </p:txBody>
        </p:sp>
        <p:sp>
          <p:nvSpPr>
            <p:cNvPr id="46" name="Oval 45"/>
            <p:cNvSpPr/>
            <p:nvPr/>
          </p:nvSpPr>
          <p:spPr bwMode="auto">
            <a:xfrm>
              <a:off x="7185423" y="1900043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12</a:t>
              </a:r>
            </a:p>
          </p:txBody>
        </p:sp>
        <p:cxnSp>
          <p:nvCxnSpPr>
            <p:cNvPr id="47" name="Straight Connector 46"/>
            <p:cNvCxnSpPr>
              <a:stCxn id="44" idx="3"/>
              <a:endCxn id="46" idx="0"/>
            </p:cNvCxnSpPr>
            <p:nvPr/>
          </p:nvCxnSpPr>
          <p:spPr bwMode="auto">
            <a:xfrm flipH="1">
              <a:off x="7471173" y="1786451"/>
              <a:ext cx="548840" cy="113592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8" name="Straight Connector 47"/>
            <p:cNvCxnSpPr>
              <a:stCxn id="44" idx="5"/>
              <a:endCxn id="45" idx="0"/>
            </p:cNvCxnSpPr>
            <p:nvPr/>
          </p:nvCxnSpPr>
          <p:spPr bwMode="auto">
            <a:xfrm>
              <a:off x="8424125" y="1786451"/>
              <a:ext cx="281725" cy="85265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49" name="Oval 48"/>
            <p:cNvSpPr/>
            <p:nvPr/>
          </p:nvSpPr>
          <p:spPr bwMode="auto">
            <a:xfrm>
              <a:off x="7467600" y="23622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15</a:t>
              </a:r>
            </a:p>
          </p:txBody>
        </p:sp>
        <p:cxnSp>
          <p:nvCxnSpPr>
            <p:cNvPr id="50" name="Straight Connector 49"/>
            <p:cNvCxnSpPr>
              <a:stCxn id="46" idx="5"/>
              <a:endCxn id="49" idx="0"/>
            </p:cNvCxnSpPr>
            <p:nvPr/>
          </p:nvCxnSpPr>
          <p:spPr bwMode="auto">
            <a:xfrm>
              <a:off x="7673229" y="2225247"/>
              <a:ext cx="80121" cy="13695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1" name="Oval 50"/>
            <p:cNvSpPr/>
            <p:nvPr/>
          </p:nvSpPr>
          <p:spPr bwMode="auto">
            <a:xfrm>
              <a:off x="8145486" y="2375811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25</a:t>
              </a:r>
            </a:p>
          </p:txBody>
        </p:sp>
        <p:cxnSp>
          <p:nvCxnSpPr>
            <p:cNvPr id="52" name="Straight Connector 51"/>
            <p:cNvCxnSpPr>
              <a:stCxn id="45" idx="3"/>
              <a:endCxn id="51" idx="0"/>
            </p:cNvCxnSpPr>
            <p:nvPr/>
          </p:nvCxnSpPr>
          <p:spPr bwMode="auto">
            <a:xfrm flipH="1">
              <a:off x="8431236" y="2196920"/>
              <a:ext cx="72558" cy="17889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3" name="Oval 52"/>
            <p:cNvSpPr/>
            <p:nvPr/>
          </p:nvSpPr>
          <p:spPr bwMode="auto">
            <a:xfrm>
              <a:off x="6876174" y="2384295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2">
                      <a:lumMod val="60000"/>
                      <a:lumOff val="40000"/>
                    </a:schemeClr>
                  </a:solidFill>
                </a:rPr>
                <a:t>11</a:t>
              </a:r>
            </a:p>
          </p:txBody>
        </p:sp>
        <p:cxnSp>
          <p:nvCxnSpPr>
            <p:cNvPr id="54" name="Straight Connector 53"/>
            <p:cNvCxnSpPr>
              <a:stCxn id="46" idx="3"/>
              <a:endCxn id="53" idx="0"/>
            </p:cNvCxnSpPr>
            <p:nvPr/>
          </p:nvCxnSpPr>
          <p:spPr bwMode="auto">
            <a:xfrm flipH="1">
              <a:off x="7161924" y="2225247"/>
              <a:ext cx="107193" cy="159048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5" name="Oval 54"/>
            <p:cNvSpPr/>
            <p:nvPr/>
          </p:nvSpPr>
          <p:spPr bwMode="auto">
            <a:xfrm>
              <a:off x="6591300" y="28194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10</a:t>
              </a:r>
            </a:p>
          </p:txBody>
        </p:sp>
        <p:cxnSp>
          <p:nvCxnSpPr>
            <p:cNvPr id="56" name="Straight Connector 55"/>
            <p:cNvCxnSpPr>
              <a:stCxn id="53" idx="3"/>
              <a:endCxn id="55" idx="0"/>
            </p:cNvCxnSpPr>
            <p:nvPr/>
          </p:nvCxnSpPr>
          <p:spPr bwMode="auto">
            <a:xfrm flipH="1">
              <a:off x="6877050" y="2709499"/>
              <a:ext cx="82818" cy="109901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64" name="Oval 63"/>
            <p:cNvSpPr/>
            <p:nvPr/>
          </p:nvSpPr>
          <p:spPr bwMode="auto">
            <a:xfrm>
              <a:off x="6295323" y="3252497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5</a:t>
              </a:r>
            </a:p>
          </p:txBody>
        </p:sp>
        <p:cxnSp>
          <p:nvCxnSpPr>
            <p:cNvPr id="65" name="Straight Connector 64"/>
            <p:cNvCxnSpPr>
              <a:stCxn id="55" idx="3"/>
              <a:endCxn id="64" idx="0"/>
            </p:cNvCxnSpPr>
            <p:nvPr/>
          </p:nvCxnSpPr>
          <p:spPr bwMode="auto">
            <a:xfrm flipH="1">
              <a:off x="6581073" y="3144604"/>
              <a:ext cx="93921" cy="107893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1" name="Oval 70"/>
            <p:cNvSpPr/>
            <p:nvPr/>
          </p:nvSpPr>
          <p:spPr bwMode="auto">
            <a:xfrm>
              <a:off x="6008281" y="36576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3</a:t>
              </a:r>
            </a:p>
          </p:txBody>
        </p:sp>
        <p:cxnSp>
          <p:nvCxnSpPr>
            <p:cNvPr id="72" name="Straight Connector 71"/>
            <p:cNvCxnSpPr>
              <a:stCxn id="64" idx="3"/>
              <a:endCxn id="71" idx="0"/>
            </p:cNvCxnSpPr>
            <p:nvPr/>
          </p:nvCxnSpPr>
          <p:spPr bwMode="auto">
            <a:xfrm flipH="1">
              <a:off x="6294031" y="3577701"/>
              <a:ext cx="84986" cy="798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Oval 74"/>
            <p:cNvSpPr/>
            <p:nvPr/>
          </p:nvSpPr>
          <p:spPr bwMode="auto">
            <a:xfrm>
              <a:off x="6579781" y="3657600"/>
              <a:ext cx="571500" cy="381000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45720" rIns="0" bIns="45720" numCol="1" rtlCol="0" anchor="ctr" anchorCtr="0" compatLnSpc="1">
              <a:prstTxWarp prst="textNoShape">
                <a:avLst/>
              </a:prstTxWarp>
            </a:bodyPr>
            <a:lstStyle/>
            <a:p>
              <a:r>
                <a:rPr lang="en-US" sz="1600" b="1" dirty="0">
                  <a:solidFill>
                    <a:schemeClr val="tx1"/>
                  </a:solidFill>
                </a:rPr>
                <a:t>8</a:t>
              </a:r>
            </a:p>
          </p:txBody>
        </p:sp>
        <p:cxnSp>
          <p:nvCxnSpPr>
            <p:cNvPr id="76" name="Straight Connector 75"/>
            <p:cNvCxnSpPr>
              <a:stCxn id="64" idx="5"/>
              <a:endCxn id="75" idx="0"/>
            </p:cNvCxnSpPr>
            <p:nvPr/>
          </p:nvCxnSpPr>
          <p:spPr bwMode="auto">
            <a:xfrm>
              <a:off x="6783129" y="3577701"/>
              <a:ext cx="82402" cy="79899"/>
            </a:xfrm>
            <a:prstGeom prst="lin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1" name="TextBox 100"/>
            <p:cNvSpPr txBox="1"/>
            <p:nvPr/>
          </p:nvSpPr>
          <p:spPr>
            <a:xfrm>
              <a:off x="7344201" y="3903222"/>
              <a:ext cx="1541515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rgbClr val="0000FF"/>
                  </a:solidFill>
                </a:rPr>
                <a:t>Zig-Zig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0843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E_HAS_URLS" val="oh hey this is notes box, due to this not being an empty string. woot."/>
</p:tagLst>
</file>

<file path=ppt/theme/theme1.xml><?xml version="1.0" encoding="utf-8"?>
<a:theme xmlns:a="http://schemas.openxmlformats.org/drawingml/2006/main" name="USC2014">
  <a:themeElements>
    <a:clrScheme name="USC2013">
      <a:dk1>
        <a:srgbClr val="000000"/>
      </a:dk1>
      <a:lt1>
        <a:srgbClr val="FFFFFF"/>
      </a:lt1>
      <a:dk2>
        <a:srgbClr val="990000"/>
      </a:dk2>
      <a:lt2>
        <a:srgbClr val="808080"/>
      </a:lt2>
      <a:accent1>
        <a:srgbClr val="DDDDDD"/>
      </a:accent1>
      <a:accent2>
        <a:srgbClr val="FFFFCC"/>
      </a:accent2>
      <a:accent3>
        <a:srgbClr val="FFFFFF"/>
      </a:accent3>
      <a:accent4>
        <a:srgbClr val="000000"/>
      </a:accent4>
      <a:accent5>
        <a:srgbClr val="EBEBEB"/>
      </a:accent5>
      <a:accent6>
        <a:srgbClr val="E7E7B9"/>
      </a:accent6>
      <a:hlink>
        <a:srgbClr val="990000"/>
      </a:hlink>
      <a:folHlink>
        <a:srgbClr val="FF33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USC2014" id="{3C05074A-951F-4470-81EE-5F28964F6DB3}" vid="{6A88B470-E225-4829-9BDF-A340561AF2A4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USC2014</Template>
  <TotalTime>28475</TotalTime>
  <Words>1025</Words>
  <Application>Microsoft Office PowerPoint</Application>
  <PresentationFormat>On-screen Show (4:3)</PresentationFormat>
  <Paragraphs>357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USC2014</vt:lpstr>
      <vt:lpstr>CSCI 104 Splay Trees</vt:lpstr>
      <vt:lpstr>Splay Tree Intro</vt:lpstr>
      <vt:lpstr>Splay Operation</vt:lpstr>
      <vt:lpstr>Principle of Locality</vt:lpstr>
      <vt:lpstr>Splay Cases</vt:lpstr>
      <vt:lpstr>Find(1)</vt:lpstr>
      <vt:lpstr>Find(3)</vt:lpstr>
      <vt:lpstr>Worst Case</vt:lpstr>
      <vt:lpstr>Insert(11)</vt:lpstr>
      <vt:lpstr>Insert(4)</vt:lpstr>
      <vt:lpstr>Activity</vt:lpstr>
      <vt:lpstr>Splay Tree Supported Operations</vt:lpstr>
      <vt:lpstr>FindMin() / DeleteMin()</vt:lpstr>
      <vt:lpstr>Remove(3)</vt:lpstr>
      <vt:lpstr>Summary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CSCI 104 - Splay Trees</dc:title>
  <dc:creator>Mark</dc:creator>
  <cp:lastModifiedBy>Aaron Daniel Cote</cp:lastModifiedBy>
  <cp:revision>463</cp:revision>
  <cp:lastPrinted>2015-11-17T17:00:21Z</cp:lastPrinted>
  <dcterms:created xsi:type="dcterms:W3CDTF">2012-12-23T22:24:17Z</dcterms:created>
  <dcterms:modified xsi:type="dcterms:W3CDTF">2021-03-07T21:53:22Z</dcterms:modified>
</cp:coreProperties>
</file>