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628" r:id="rId3"/>
    <p:sldId id="607" r:id="rId4"/>
    <p:sldId id="626" r:id="rId5"/>
    <p:sldId id="629" r:id="rId6"/>
    <p:sldId id="637" r:id="rId7"/>
    <p:sldId id="639" r:id="rId8"/>
    <p:sldId id="630" r:id="rId9"/>
    <p:sldId id="631" r:id="rId10"/>
    <p:sldId id="632" r:id="rId11"/>
    <p:sldId id="633" r:id="rId12"/>
    <p:sldId id="635" r:id="rId13"/>
    <p:sldId id="636" r:id="rId14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51" autoAdjust="0"/>
    <p:restoredTop sz="88859" autoAdjust="0"/>
  </p:normalViewPr>
  <p:slideViewPr>
    <p:cSldViewPr>
      <p:cViewPr varScale="1">
        <p:scale>
          <a:sx n="58" d="100"/>
          <a:sy n="58" d="100"/>
        </p:scale>
        <p:origin x="72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0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Abstract Data Types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664"/>
            <a:ext cx="8229600" cy="4525963"/>
          </a:xfrm>
        </p:spPr>
        <p:txBody>
          <a:bodyPr/>
          <a:lstStyle/>
          <a:p>
            <a:r>
              <a:rPr lang="en-US" sz="2400" dirty="0"/>
              <a:t>A set is a dictionary where we only store keys (no associated values)</a:t>
            </a:r>
          </a:p>
          <a:p>
            <a:pPr lvl="1"/>
            <a:r>
              <a:rPr lang="en-US" sz="2000" dirty="0"/>
              <a:t>Example:  All the courses taught at USC (ARLT 100, …, CSCI 104, MATH 226, …)</a:t>
            </a:r>
          </a:p>
          <a:p>
            <a:r>
              <a:rPr lang="en-US" sz="2400" dirty="0"/>
              <a:t>Items (a.k.a. Keys) must be unique </a:t>
            </a:r>
          </a:p>
          <a:p>
            <a:pPr lvl="1"/>
            <a:r>
              <a:rPr lang="en-US" sz="2000" dirty="0"/>
              <a:t>No duplicate keys (only one occurrence)</a:t>
            </a:r>
          </a:p>
          <a:p>
            <a:r>
              <a:rPr lang="en-US" sz="2400" dirty="0"/>
              <a:t>Not accessed based on index but on value</a:t>
            </a:r>
          </a:p>
          <a:p>
            <a:pPr lvl="1"/>
            <a:r>
              <a:rPr lang="en-US" sz="2000" dirty="0"/>
              <a:t>We wouldn't say, "What is the 0</a:t>
            </a:r>
            <a:r>
              <a:rPr lang="en-US" sz="2000" baseline="30000" dirty="0"/>
              <a:t>th</a:t>
            </a:r>
            <a:r>
              <a:rPr lang="en-US" sz="2000" dirty="0"/>
              <a:t> course at USC?"</a:t>
            </a:r>
          </a:p>
          <a:p>
            <a:r>
              <a:rPr lang="en-US" sz="2400" dirty="0"/>
              <a:t>Sometimes called the 'bag' ADT</a:t>
            </a:r>
          </a:p>
          <a:p>
            <a:r>
              <a:rPr lang="en-US" sz="2400" dirty="0"/>
              <a:t>What operations do we perform</a:t>
            </a:r>
            <a:br>
              <a:rPr lang="en-US" sz="2400" dirty="0"/>
            </a:br>
            <a:r>
              <a:rPr lang="en-US" sz="2400" dirty="0"/>
              <a:t>on a set?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638800" y="4174375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5149735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109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4479175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ARLT 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4974474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CSCI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5850775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MATH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226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8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9730"/>
              </p:ext>
            </p:extLst>
          </p:nvPr>
        </p:nvGraphicFramePr>
        <p:xfrm>
          <a:off x="190500" y="1203960"/>
          <a:ext cx="8763000" cy="565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Insert / add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key to the set (assuming its not there already)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 / Find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if the given key is present in the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(or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to item/NULL)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intersection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new set with the common elements of the two input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 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all</a:t>
                      </a:r>
                      <a:r>
                        <a:rPr lang="en-US" sz="1600" baseline="0" dirty="0"/>
                        <a:t> elements that appear in both set1 and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new set with all the items that appear in either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 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all</a:t>
                      </a:r>
                      <a:r>
                        <a:rPr lang="en-US" sz="1600" baseline="0" dirty="0"/>
                        <a:t> elements that appear in either set1 and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set with</a:t>
                      </a:r>
                      <a:r>
                        <a:rPr lang="en-US" sz="1600" baseline="0" dirty="0"/>
                        <a:t> all items that are just in set1 but not set2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</a:t>
                      </a:r>
                      <a:r>
                        <a:rPr lang="en-US" sz="1600" baseline="0" dirty="0"/>
                        <a:t> Set2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only</a:t>
                      </a:r>
                      <a:r>
                        <a:rPr lang="en-US" sz="1600" baseline="0" dirty="0"/>
                        <a:t> the items in set1 that are not in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8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Your ADT?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191000" cy="4800600"/>
          </a:xfrm>
        </p:spPr>
        <p:txBody>
          <a:bodyPr/>
          <a:lstStyle/>
          <a:p>
            <a:r>
              <a:rPr lang="en-US" sz="2400" dirty="0"/>
              <a:t>Ranked scores on a test</a:t>
            </a:r>
          </a:p>
          <a:p>
            <a:r>
              <a:rPr lang="en-US" sz="2400" dirty="0"/>
              <a:t>Students in a class</a:t>
            </a:r>
          </a:p>
          <a:p>
            <a:r>
              <a:rPr lang="en-US" sz="2400" dirty="0"/>
              <a:t>Courses &amp; their enrollment</a:t>
            </a:r>
          </a:p>
          <a:p>
            <a:r>
              <a:rPr lang="en-US" sz="2400" dirty="0"/>
              <a:t>Highest Temperature Readings around the world</a:t>
            </a:r>
          </a:p>
          <a:p>
            <a:r>
              <a:rPr lang="en-US" sz="2400" dirty="0"/>
              <a:t>Usernames and password</a:t>
            </a:r>
          </a:p>
          <a:p>
            <a:r>
              <a:rPr lang="en-US" sz="2400" dirty="0"/>
              <a:t>Index in a textbook</a:t>
            </a:r>
          </a:p>
          <a:p>
            <a:r>
              <a:rPr lang="en-US" sz="2400" dirty="0"/>
              <a:t>Facebook friends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4191000" cy="4800600"/>
          </a:xfrm>
        </p:spPr>
        <p:txBody>
          <a:bodyPr/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Set</a:t>
            </a:r>
          </a:p>
          <a:p>
            <a:r>
              <a:rPr lang="en-US" sz="2400" dirty="0"/>
              <a:t>Map (</a:t>
            </a:r>
            <a:r>
              <a:rPr lang="en-US" sz="1600" dirty="0"/>
              <a:t>Key = course, Value = enrollment</a:t>
            </a:r>
            <a:r>
              <a:rPr lang="en-US" sz="2400" dirty="0"/>
              <a:t>)</a:t>
            </a:r>
          </a:p>
          <a:p>
            <a:r>
              <a:rPr lang="en-US" sz="2400" dirty="0"/>
              <a:t>List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Map</a:t>
            </a:r>
          </a:p>
          <a:p>
            <a:r>
              <a:rPr lang="en-US" sz="2400" dirty="0"/>
              <a:t>Map</a:t>
            </a:r>
          </a:p>
          <a:p>
            <a:r>
              <a:rPr lang="en-US" sz="2400" dirty="0"/>
              <a:t>Set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0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Implementation </a:t>
            </a:r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3631"/>
            <a:ext cx="4724400" cy="5334000"/>
          </a:xfrm>
        </p:spPr>
        <p:txBody>
          <a:bodyPr/>
          <a:lstStyle/>
          <a:p>
            <a:r>
              <a:rPr lang="en-US" sz="2400" dirty="0"/>
              <a:t>List</a:t>
            </a:r>
          </a:p>
          <a:p>
            <a:pPr lvl="1"/>
            <a:r>
              <a:rPr lang="en-US" sz="2000" dirty="0"/>
              <a:t>An array acts as a list</a:t>
            </a:r>
          </a:p>
          <a:p>
            <a:pPr lvl="1"/>
            <a:r>
              <a:rPr lang="en-US" sz="2000" dirty="0"/>
              <a:t>Index provides ordering</a:t>
            </a:r>
          </a:p>
          <a:p>
            <a:pPr lvl="2"/>
            <a:r>
              <a:rPr lang="en-US" sz="1800" dirty="0"/>
              <a:t>First at location 0</a:t>
            </a:r>
          </a:p>
          <a:p>
            <a:pPr lvl="2"/>
            <a:r>
              <a:rPr lang="en-US" sz="1800" dirty="0"/>
              <a:t>Last at location n-1</a:t>
            </a:r>
          </a:p>
          <a:p>
            <a:r>
              <a:rPr lang="en-US" sz="2400" dirty="0"/>
              <a:t>Set</a:t>
            </a:r>
          </a:p>
          <a:p>
            <a:pPr lvl="1"/>
            <a:r>
              <a:rPr lang="en-US" sz="2000" dirty="0"/>
              <a:t>Can use an array</a:t>
            </a:r>
          </a:p>
          <a:p>
            <a:pPr lvl="1"/>
            <a:r>
              <a:rPr lang="en-US" sz="2000" dirty="0"/>
              <a:t>Must check for duplicate on insertion</a:t>
            </a:r>
          </a:p>
          <a:p>
            <a:pPr lvl="2"/>
            <a:r>
              <a:rPr lang="en-US" sz="1800" dirty="0"/>
              <a:t>O(n) solution</a:t>
            </a:r>
          </a:p>
          <a:p>
            <a:pPr lvl="1"/>
            <a:r>
              <a:rPr lang="en-US" sz="2000" dirty="0"/>
              <a:t>Can we do better? Yes…</a:t>
            </a:r>
          </a:p>
          <a:p>
            <a:r>
              <a:rPr lang="en-US" sz="2400" dirty="0"/>
              <a:t>Map</a:t>
            </a:r>
          </a:p>
          <a:p>
            <a:pPr lvl="1"/>
            <a:r>
              <a:rPr lang="en-US" sz="2000" dirty="0"/>
              <a:t>Can also use an array</a:t>
            </a:r>
          </a:p>
          <a:p>
            <a:pPr lvl="1"/>
            <a:r>
              <a:rPr lang="en-US" sz="2000" dirty="0"/>
              <a:t>Again check for duplicate key on insertion</a:t>
            </a:r>
          </a:p>
          <a:p>
            <a:pPr lvl="1"/>
            <a:endParaRPr lang="en-US" sz="20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410875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680917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950959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221001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491043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1087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8091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950959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21001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91043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108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61085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031127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301170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03112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309608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571212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841254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8111296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571212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841254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11973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8381338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38977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5437856" y="39306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5707898" y="39306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5955200" y="3930631"/>
            <a:ext cx="292781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43785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570789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5977940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247982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6518024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78806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7058108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7328151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705810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4" name="Rectangle 14"/>
          <p:cNvSpPr>
            <a:spLocks noChangeArrowheads="1"/>
          </p:cNvSpPr>
          <p:nvPr/>
        </p:nvSpPr>
        <p:spPr bwMode="auto">
          <a:xfrm>
            <a:off x="7336589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7598193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6" name="Rectangle 14"/>
          <p:cNvSpPr>
            <a:spLocks noChangeArrowheads="1"/>
          </p:cNvSpPr>
          <p:nvPr/>
        </p:nvSpPr>
        <p:spPr bwMode="auto">
          <a:xfrm>
            <a:off x="7868235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8138277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7598193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7868235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814671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8408319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41675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6247981" y="3930632"/>
            <a:ext cx="285398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6523358" y="3930632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auto">
          <a:xfrm>
            <a:off x="6793401" y="3930632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5437856" y="5943600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"Tommy"</a:t>
            </a:r>
          </a:p>
        </p:txBody>
      </p:sp>
      <p:sp>
        <p:nvSpPr>
          <p:cNvPr id="151" name="Rectangle 14"/>
          <p:cNvSpPr>
            <a:spLocks noChangeArrowheads="1"/>
          </p:cNvSpPr>
          <p:nvPr/>
        </p:nvSpPr>
        <p:spPr bwMode="auto">
          <a:xfrm>
            <a:off x="6031960" y="5943600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3.7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6366811" y="5943599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"Billy"</a:t>
            </a:r>
          </a:p>
        </p:txBody>
      </p:sp>
      <p:sp>
        <p:nvSpPr>
          <p:cNvPr id="153" name="Rectangle 14"/>
          <p:cNvSpPr>
            <a:spLocks noChangeArrowheads="1"/>
          </p:cNvSpPr>
          <p:nvPr/>
        </p:nvSpPr>
        <p:spPr bwMode="auto">
          <a:xfrm>
            <a:off x="6960915" y="5943599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2.5</a:t>
            </a:r>
          </a:p>
        </p:txBody>
      </p:sp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7265305" y="5943600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"Harry"</a:t>
            </a:r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7859409" y="5943600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4.3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437856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6361989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284977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Rectangle 14"/>
          <p:cNvSpPr>
            <a:spLocks noChangeArrowheads="1"/>
          </p:cNvSpPr>
          <p:nvPr/>
        </p:nvSpPr>
        <p:spPr bwMode="auto">
          <a:xfrm>
            <a:off x="8181016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8183471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1" name="Rectangle 14"/>
          <p:cNvSpPr>
            <a:spLocks noChangeArrowheads="1"/>
          </p:cNvSpPr>
          <p:nvPr/>
        </p:nvSpPr>
        <p:spPr bwMode="auto">
          <a:xfrm>
            <a:off x="7284977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2" name="Rectangle 14"/>
          <p:cNvSpPr>
            <a:spLocks noChangeArrowheads="1"/>
          </p:cNvSpPr>
          <p:nvPr/>
        </p:nvSpPr>
        <p:spPr bwMode="auto">
          <a:xfrm>
            <a:off x="6377680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3" name="Rectangle 14"/>
          <p:cNvSpPr>
            <a:spLocks noChangeArrowheads="1"/>
          </p:cNvSpPr>
          <p:nvPr/>
        </p:nvSpPr>
        <p:spPr bwMode="auto">
          <a:xfrm>
            <a:off x="5437856" y="5943600"/>
            <a:ext cx="945147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5" name="Text Box 4"/>
          <p:cNvSpPr txBox="1">
            <a:spLocks noChangeArrowheads="1"/>
          </p:cNvSpPr>
          <p:nvPr/>
        </p:nvSpPr>
        <p:spPr bwMode="auto">
          <a:xfrm>
            <a:off x="6357503" y="4872045"/>
            <a:ext cx="1885179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Pair{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 key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value;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/>
      <p:bldP spid="99" grpId="0" animBg="1"/>
      <p:bldP spid="100" grpId="0" animBg="1"/>
      <p:bldP spid="102" grpId="0" animBg="1"/>
      <p:bldP spid="104" grpId="0"/>
      <p:bldP spid="105" grpId="0"/>
      <p:bldP spid="106" grpId="0"/>
      <p:bldP spid="107" grpId="0"/>
      <p:bldP spid="108" grpId="0"/>
      <p:bldP spid="109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/>
      <p:bldP spid="119" grpId="0"/>
      <p:bldP spid="120" grpId="0"/>
      <p:bldP spid="121" grpId="0" animBg="1"/>
      <p:bldP spid="122" grpId="0"/>
      <p:bldP spid="123" grpId="0" animBg="1"/>
      <p:bldP spid="124" grpId="0" animBg="1"/>
      <p:bldP spid="125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 animBg="1"/>
      <p:bldP spid="162" grpId="0" animBg="1"/>
      <p:bldP spid="163" grpId="0" animBg="1"/>
      <p:bldP spid="1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648200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dirty="0"/>
              <a:t>Abstract Data Type</a:t>
            </a:r>
            <a:r>
              <a:rPr lang="en-US" sz="2000" dirty="0"/>
              <a:t> (or ADT) is kind of like a header file.  It specifies </a:t>
            </a:r>
            <a:r>
              <a:rPr lang="en-US" sz="2000" i="1" dirty="0"/>
              <a:t>what</a:t>
            </a:r>
            <a:r>
              <a:rPr lang="en-US" sz="2000" dirty="0"/>
              <a:t> you want, but not the </a:t>
            </a:r>
            <a:r>
              <a:rPr lang="en-US" sz="2000" i="1" dirty="0"/>
              <a:t>implementation</a:t>
            </a:r>
            <a:r>
              <a:rPr lang="en-US" sz="2000" dirty="0"/>
              <a:t>.</a:t>
            </a:r>
          </a:p>
          <a:p>
            <a:r>
              <a:rPr lang="en-US" sz="2000" dirty="0"/>
              <a:t>We saw an example of an ADT in the first lecture, the Map:</a:t>
            </a:r>
          </a:p>
          <a:p>
            <a:pPr lvl="1"/>
            <a:r>
              <a:rPr lang="en-US" sz="2000" dirty="0"/>
              <a:t>Add(key, value)</a:t>
            </a:r>
          </a:p>
          <a:p>
            <a:pPr lvl="1"/>
            <a:r>
              <a:rPr lang="en-US" sz="2000" dirty="0"/>
              <a:t>Remove(key)</a:t>
            </a:r>
          </a:p>
          <a:p>
            <a:pPr lvl="1"/>
            <a:r>
              <a:rPr lang="en-US" sz="2000" dirty="0"/>
              <a:t>Lookup(key)</a:t>
            </a:r>
          </a:p>
          <a:p>
            <a:r>
              <a:rPr lang="en-US" sz="2000" dirty="0"/>
              <a:t>We don’t state how these functions are implemented, but presumably we have some underlying </a:t>
            </a:r>
            <a:r>
              <a:rPr lang="en-US" sz="2000" b="1" dirty="0"/>
              <a:t>data structure</a:t>
            </a:r>
            <a:r>
              <a:rPr lang="en-US" sz="2000" dirty="0"/>
              <a:t>, such as a </a:t>
            </a:r>
            <a:r>
              <a:rPr lang="en-US" sz="2000" i="1" dirty="0"/>
              <a:t>linked list</a:t>
            </a:r>
            <a:r>
              <a:rPr lang="en-US" sz="2000" dirty="0"/>
              <a:t>.</a:t>
            </a:r>
          </a:p>
          <a:p>
            <a:r>
              <a:rPr lang="en-US" sz="2000" dirty="0"/>
              <a:t>ADTs and data structures are different concepts.  You can use any data structure to implement any ADT (but some data structures work better than others).</a:t>
            </a:r>
          </a:p>
          <a:p>
            <a:pPr lvl="1"/>
            <a:r>
              <a:rPr lang="en-US" sz="2000" dirty="0"/>
              <a:t>You will see later in the semester an ADT called a </a:t>
            </a:r>
            <a:r>
              <a:rPr lang="en-US" sz="2000" b="1" dirty="0"/>
              <a:t>Priority Queue</a:t>
            </a:r>
            <a:r>
              <a:rPr lang="en-US" sz="2000" dirty="0"/>
              <a:t>, which is almost always implemented using a </a:t>
            </a:r>
            <a:r>
              <a:rPr lang="en-US" sz="2000" b="1" dirty="0"/>
              <a:t>Heap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Popular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</a:t>
            </a:r>
          </a:p>
          <a:p>
            <a:pPr lvl="1"/>
            <a:r>
              <a:rPr lang="en-US" sz="2400" dirty="0"/>
              <a:t>2 specialized List ADTs: Queues and Stacks</a:t>
            </a:r>
          </a:p>
          <a:p>
            <a:r>
              <a:rPr lang="en-US" sz="2800" dirty="0"/>
              <a:t>Dictionary/Map</a:t>
            </a:r>
          </a:p>
          <a:p>
            <a:r>
              <a:rPr lang="en-US" sz="2800" dirty="0"/>
              <a:t>Set</a:t>
            </a:r>
          </a:p>
          <a:p>
            <a:r>
              <a:rPr lang="en-US" sz="2800" dirty="0"/>
              <a:t>Note: a 4</a:t>
            </a:r>
            <a:r>
              <a:rPr lang="en-US" sz="2800" baseline="30000" dirty="0"/>
              <a:t>th</a:t>
            </a:r>
            <a:r>
              <a:rPr lang="en-US" sz="2800" dirty="0"/>
              <a:t> ADT is a Priority Queue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4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48" y="1295400"/>
            <a:ext cx="8229600" cy="4525963"/>
          </a:xfrm>
        </p:spPr>
        <p:txBody>
          <a:bodyPr/>
          <a:lstStyle/>
          <a:p>
            <a:r>
              <a:rPr lang="en-US" sz="2400" dirty="0"/>
              <a:t>Ordered collection of items, which may contain duplicate values, usually accessed based on their position (index)</a:t>
            </a:r>
          </a:p>
          <a:p>
            <a:pPr lvl="1"/>
            <a:r>
              <a:rPr lang="en-US" sz="2000" dirty="0"/>
              <a:t>Ordered = Each item has an index and there is a front and back (start and end)</a:t>
            </a:r>
          </a:p>
          <a:p>
            <a:pPr lvl="1"/>
            <a:r>
              <a:rPr lang="en-US" sz="2000" dirty="0"/>
              <a:t>Duplicates allowed (i.e. in a list of integers, the value 0 could appear multiple times)</a:t>
            </a:r>
          </a:p>
          <a:p>
            <a:pPr lvl="1"/>
            <a:r>
              <a:rPr lang="en-US" sz="2000" dirty="0"/>
              <a:t>Accessed based on their position ( list[0], list[1], etc. )</a:t>
            </a:r>
          </a:p>
          <a:p>
            <a:r>
              <a:rPr lang="en-US" sz="2400" dirty="0"/>
              <a:t>What are some operations you perform on a list?</a:t>
            </a:r>
          </a:p>
          <a:p>
            <a:endParaRPr lang="en-US" sz="2400" dirty="0"/>
          </a:p>
        </p:txBody>
      </p:sp>
      <p:pic>
        <p:nvPicPr>
          <p:cNvPr id="4" name="Picture 4" descr="C:\Users\Mark Redekopp\AppData\Local\Microsoft\Windows\Temporary Internet Files\Content.IE5\D2A347G3\MP90030938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53409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3226" y="5076430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356" y="5268409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422298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list[2]</a:t>
            </a:r>
          </a:p>
        </p:txBody>
      </p:sp>
    </p:spTree>
    <p:extLst>
      <p:ext uri="{BB962C8B-B14F-4D97-AF65-F5344CB8AC3E}">
        <p14:creationId xmlns:p14="http://schemas.microsoft.com/office/powerpoint/2010/main" val="356108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81618"/>
              </p:ext>
            </p:extLst>
          </p:nvPr>
        </p:nvGraphicFramePr>
        <p:xfrm>
          <a:off x="152400" y="1524000"/>
          <a:ext cx="8763000" cy="471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 value at a particular location shifting others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  <a:r>
                        <a:rPr lang="en-US" sz="1600" baseline="0" dirty="0"/>
                        <a:t> 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r>
                        <a:rPr lang="en-US" sz="1600" baseline="0" dirty="0"/>
                        <a:t> value at the given 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/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value at given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</a:t>
                      </a:r>
                      <a:r>
                        <a:rPr lang="en-US" sz="1600" baseline="0" dirty="0"/>
                        <a:t> the value at a given 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  <a:r>
                        <a:rPr lang="en-US" sz="1600" baseline="0" dirty="0"/>
                        <a:t> 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1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value to the end of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 the</a:t>
                      </a:r>
                      <a:r>
                        <a:rPr lang="en-US" sz="1600" baseline="0" dirty="0"/>
                        <a:t> location of a given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: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5C24-64F4-4741-A518-56560E6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B275-6D11-479B-83E3-3AD9F957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66848" cy="669923"/>
          </a:xfrm>
        </p:spPr>
        <p:txBody>
          <a:bodyPr/>
          <a:lstStyle/>
          <a:p>
            <a:r>
              <a:rPr lang="en-US" dirty="0"/>
              <a:t>Two specialized List ADTs</a:t>
            </a:r>
          </a:p>
        </p:txBody>
      </p:sp>
      <p:pic>
        <p:nvPicPr>
          <p:cNvPr id="4" name="Picture 2" descr="C:\Users\Mark Redekopp\AppData\Local\Microsoft\Windows\Temporary Internet Files\Content.IE5\HGXZ2TN7\MP900411831[1].jpg">
            <a:extLst>
              <a:ext uri="{FF2B5EF4-FFF2-40B4-BE49-F238E27FC236}">
                <a16:creationId xmlns:a16="http://schemas.microsoft.com/office/drawing/2014/main" id="{A04BFDE5-0B60-48EE-8F57-D313ABA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53" y="3002941"/>
            <a:ext cx="228689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D928D19-A82D-48F8-9C18-8D9D0328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29" y="2954619"/>
            <a:ext cx="12347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Items enter at the back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push_back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4B50E82-F514-4089-8783-C789F316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7" y="2926741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Items leave from the front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pop_front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1276AAC-F917-4124-ACF1-D935E3A9E512}"/>
              </a:ext>
            </a:extLst>
          </p:cNvPr>
          <p:cNvSpPr/>
          <p:nvPr/>
        </p:nvSpPr>
        <p:spPr bwMode="auto">
          <a:xfrm>
            <a:off x="3845462" y="3612541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8F4E1B6-9396-4D85-89F3-4BBF6DAAE00D}"/>
              </a:ext>
            </a:extLst>
          </p:cNvPr>
          <p:cNvSpPr/>
          <p:nvPr/>
        </p:nvSpPr>
        <p:spPr bwMode="auto">
          <a:xfrm>
            <a:off x="278929" y="3612541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B52D7-34B7-4A0D-8015-1C6995697650}"/>
              </a:ext>
            </a:extLst>
          </p:cNvPr>
          <p:cNvSpPr/>
          <p:nvPr/>
        </p:nvSpPr>
        <p:spPr bwMode="auto">
          <a:xfrm>
            <a:off x="2098274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2C307-88CE-4E2B-8FFD-846948BD6221}"/>
              </a:ext>
            </a:extLst>
          </p:cNvPr>
          <p:cNvSpPr/>
          <p:nvPr/>
        </p:nvSpPr>
        <p:spPr bwMode="auto">
          <a:xfrm>
            <a:off x="2396979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6A4EB-0DF0-4444-82C4-F95A0914C4A6}"/>
              </a:ext>
            </a:extLst>
          </p:cNvPr>
          <p:cNvSpPr/>
          <p:nvPr/>
        </p:nvSpPr>
        <p:spPr bwMode="auto">
          <a:xfrm>
            <a:off x="2685777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88E84-66CE-4E76-904C-2ED4509C54B9}"/>
              </a:ext>
            </a:extLst>
          </p:cNvPr>
          <p:cNvSpPr/>
          <p:nvPr/>
        </p:nvSpPr>
        <p:spPr bwMode="auto">
          <a:xfrm>
            <a:off x="2986188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141DB-0E39-4531-9378-FA2CB28FF5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2250674" y="5634880"/>
            <a:ext cx="14630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FE4747-6759-47B0-9DA7-E23DB296A1D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2549379" y="5634880"/>
            <a:ext cx="13639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2F1BA0-FDDA-4D4F-B31F-578B2176D4E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2838177" y="5634880"/>
            <a:ext cx="14801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810C01-9A53-4137-8ADB-65F87F6FE0A1}"/>
              </a:ext>
            </a:extLst>
          </p:cNvPr>
          <p:cNvSpPr/>
          <p:nvPr/>
        </p:nvSpPr>
        <p:spPr bwMode="auto">
          <a:xfrm>
            <a:off x="3798403" y="4974610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A4AC5-6EBF-45B4-9B0B-C445D3DBCE45}"/>
              </a:ext>
            </a:extLst>
          </p:cNvPr>
          <p:cNvSpPr/>
          <p:nvPr/>
        </p:nvSpPr>
        <p:spPr bwMode="auto">
          <a:xfrm>
            <a:off x="1969603" y="5162994"/>
            <a:ext cx="1371600" cy="10305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8" name="Elbow Connector 27">
            <a:extLst>
              <a:ext uri="{FF2B5EF4-FFF2-40B4-BE49-F238E27FC236}">
                <a16:creationId xmlns:a16="http://schemas.microsoft.com/office/drawing/2014/main" id="{0EEF2B49-3D21-4E8D-BDD9-76CFFB1C6512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 bwMode="auto">
          <a:xfrm rot="10800000" flipV="1">
            <a:off x="3138589" y="5326426"/>
            <a:ext cx="659815" cy="308453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4BB40C72-F18C-45FF-B65B-ECC48C5E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375" y="4610029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push_back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8A52E7-1DD1-49AB-A4F7-9A34EEF28B00}"/>
              </a:ext>
            </a:extLst>
          </p:cNvPr>
          <p:cNvSpPr/>
          <p:nvPr/>
        </p:nvSpPr>
        <p:spPr bwMode="auto">
          <a:xfrm>
            <a:off x="1302091" y="5594438"/>
            <a:ext cx="172212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1" name="Elbow Connector 32">
            <a:extLst>
              <a:ext uri="{FF2B5EF4-FFF2-40B4-BE49-F238E27FC236}">
                <a16:creationId xmlns:a16="http://schemas.microsoft.com/office/drawing/2014/main" id="{112A6BF7-3257-455F-9703-F2534A78497A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 bwMode="auto">
          <a:xfrm rot="10800000" flipV="1">
            <a:off x="1474304" y="5634879"/>
            <a:ext cx="623971" cy="311375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EB157FCF-8E20-4916-BA60-823D863C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865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pop_front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A7D135-0AE5-42D3-8C5A-F0F341F2D553}"/>
              </a:ext>
            </a:extLst>
          </p:cNvPr>
          <p:cNvSpPr/>
          <p:nvPr/>
        </p:nvSpPr>
        <p:spPr bwMode="auto">
          <a:xfrm rot="5400000">
            <a:off x="6261910" y="4854273"/>
            <a:ext cx="1705939" cy="1234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6" name="Elbow Connector 27">
            <a:extLst>
              <a:ext uri="{FF2B5EF4-FFF2-40B4-BE49-F238E27FC236}">
                <a16:creationId xmlns:a16="http://schemas.microsoft.com/office/drawing/2014/main" id="{5587CF30-0F0D-4EA3-AC0E-87BC35675B6A}"/>
              </a:ext>
            </a:extLst>
          </p:cNvPr>
          <p:cNvCxnSpPr>
            <a:cxnSpLocks/>
            <a:endCxn id="61" idx="0"/>
          </p:cNvCxnSpPr>
          <p:nvPr/>
        </p:nvCxnSpPr>
        <p:spPr bwMode="auto">
          <a:xfrm rot="5400000" flipH="1" flipV="1">
            <a:off x="7466666" y="4195603"/>
            <a:ext cx="691402" cy="78869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4">
            <a:extLst>
              <a:ext uri="{FF2B5EF4-FFF2-40B4-BE49-F238E27FC236}">
                <a16:creationId xmlns:a16="http://schemas.microsoft.com/office/drawing/2014/main" id="{C836F8E3-FB5E-437D-969F-9F1C7828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716" y="4361353"/>
            <a:ext cx="7848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(pop)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ADB8ED-74F6-450D-A9A7-8C20DCD42320}"/>
              </a:ext>
            </a:extLst>
          </p:cNvPr>
          <p:cNvSpPr/>
          <p:nvPr/>
        </p:nvSpPr>
        <p:spPr bwMode="auto">
          <a:xfrm rot="16200000">
            <a:off x="5837978" y="3985585"/>
            <a:ext cx="228605" cy="517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9" name="Elbow Connector 32">
            <a:extLst>
              <a:ext uri="{FF2B5EF4-FFF2-40B4-BE49-F238E27FC236}">
                <a16:creationId xmlns:a16="http://schemas.microsoft.com/office/drawing/2014/main" id="{3F2B788A-7506-4C7F-B215-2D4002223A35}"/>
              </a:ext>
            </a:extLst>
          </p:cNvPr>
          <p:cNvCxnSpPr>
            <a:cxnSpLocks/>
            <a:stCxn id="58" idx="2"/>
          </p:cNvCxnSpPr>
          <p:nvPr/>
        </p:nvCxnSpPr>
        <p:spPr bwMode="auto">
          <a:xfrm>
            <a:off x="6210946" y="4244250"/>
            <a:ext cx="597473" cy="691402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4">
            <a:extLst>
              <a:ext uri="{FF2B5EF4-FFF2-40B4-BE49-F238E27FC236}">
                <a16:creationId xmlns:a16="http://schemas.microsoft.com/office/drawing/2014/main" id="{7F8EFA7A-38A7-4391-B99D-2F94A102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82" y="4358553"/>
            <a:ext cx="724545" cy="34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(push)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005C72-8305-4CC1-8520-91BCB18A2F81}"/>
              </a:ext>
            </a:extLst>
          </p:cNvPr>
          <p:cNvSpPr/>
          <p:nvPr/>
        </p:nvSpPr>
        <p:spPr bwMode="auto">
          <a:xfrm rot="16200000">
            <a:off x="8351081" y="3985584"/>
            <a:ext cx="228602" cy="517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4" name="Rectangle 14">
            <a:extLst>
              <a:ext uri="{FF2B5EF4-FFF2-40B4-BE49-F238E27FC236}">
                <a16:creationId xmlns:a16="http://schemas.microsoft.com/office/drawing/2014/main" id="{10FDD5DC-F64A-43AC-BDAC-D2AB8E47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771" y="2487009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Stack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9C04EA-ED79-43D5-9546-6D32D863380C}"/>
              </a:ext>
            </a:extLst>
          </p:cNvPr>
          <p:cNvSpPr/>
          <p:nvPr/>
        </p:nvSpPr>
        <p:spPr bwMode="auto">
          <a:xfrm rot="16200000">
            <a:off x="6969004" y="4596988"/>
            <a:ext cx="303646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54C845-E6C0-4995-A106-AB0EA1AFFCE1}"/>
              </a:ext>
            </a:extLst>
          </p:cNvPr>
          <p:cNvSpPr/>
          <p:nvPr/>
        </p:nvSpPr>
        <p:spPr bwMode="auto">
          <a:xfrm rot="16200000">
            <a:off x="7005681" y="4940159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0D00EC-4FBF-430B-9A4B-1747828762B5}"/>
              </a:ext>
            </a:extLst>
          </p:cNvPr>
          <p:cNvSpPr/>
          <p:nvPr/>
        </p:nvSpPr>
        <p:spPr bwMode="auto">
          <a:xfrm rot="16200000">
            <a:off x="7005682" y="5246654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5C1F78-4614-4A51-92D9-0DA85ABEC63A}"/>
              </a:ext>
            </a:extLst>
          </p:cNvPr>
          <p:cNvSpPr/>
          <p:nvPr/>
        </p:nvSpPr>
        <p:spPr bwMode="auto">
          <a:xfrm rot="16200000">
            <a:off x="7005682" y="5551454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5" name="Rectangle 14">
            <a:extLst>
              <a:ext uri="{FF2B5EF4-FFF2-40B4-BE49-F238E27FC236}">
                <a16:creationId xmlns:a16="http://schemas.microsoft.com/office/drawing/2014/main" id="{81852C04-6A76-4336-86AE-9C98803F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5" y="4932858"/>
            <a:ext cx="949152" cy="2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Top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428E3ABA-5FAD-46A9-BA3D-A4EFA9BF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43" y="2399388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34871981-8B4B-4E76-A601-8ACC26C5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1" y="2897400"/>
            <a:ext cx="251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Items enter and leave from the same side (i.e. the top)</a:t>
            </a:r>
          </a:p>
        </p:txBody>
      </p:sp>
      <p:sp>
        <p:nvSpPr>
          <p:cNvPr id="87" name="Left Arrow 6">
            <a:extLst>
              <a:ext uri="{FF2B5EF4-FFF2-40B4-BE49-F238E27FC236}">
                <a16:creationId xmlns:a16="http://schemas.microsoft.com/office/drawing/2014/main" id="{5DC6D032-3F23-4220-801A-94AF43F8DA28}"/>
              </a:ext>
            </a:extLst>
          </p:cNvPr>
          <p:cNvSpPr/>
          <p:nvPr/>
        </p:nvSpPr>
        <p:spPr bwMode="auto">
          <a:xfrm rot="13436721">
            <a:off x="6491912" y="3784765"/>
            <a:ext cx="584488" cy="30120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8" name="Left Arrow 6">
            <a:extLst>
              <a:ext uri="{FF2B5EF4-FFF2-40B4-BE49-F238E27FC236}">
                <a16:creationId xmlns:a16="http://schemas.microsoft.com/office/drawing/2014/main" id="{250E8DEF-A1BE-4B03-9BC1-671BA76E921D}"/>
              </a:ext>
            </a:extLst>
          </p:cNvPr>
          <p:cNvSpPr/>
          <p:nvPr/>
        </p:nvSpPr>
        <p:spPr bwMode="auto">
          <a:xfrm rot="8036721">
            <a:off x="7114039" y="3770431"/>
            <a:ext cx="584488" cy="30120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2" grpId="0"/>
      <p:bldP spid="57" grpId="0"/>
      <p:bldP spid="60" grpId="0"/>
      <p:bldP spid="64" grpId="0"/>
      <p:bldP spid="65" grpId="0"/>
      <p:bldP spid="85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ECCD1-F47B-4115-97CB-4C0D155E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&amp; Stack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9E537-D994-4710-8C5F-9B26312BD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F36554-0199-48B5-9B18-71055993C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D0D3553-E783-44F7-B645-F037DA6818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3365301"/>
              </p:ext>
            </p:extLst>
          </p:nvPr>
        </p:nvGraphicFramePr>
        <p:xfrm>
          <a:off x="457200" y="2174875"/>
          <a:ext cx="3733800" cy="3799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 Relative to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 (front)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Can only get front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to one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pop_front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from the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2FF1B86-4B0D-45BF-B064-E2D01D8407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5615598"/>
              </p:ext>
            </p:extLst>
          </p:nvPr>
        </p:nvGraphicFramePr>
        <p:xfrm>
          <a:off x="4645025" y="2174875"/>
          <a:ext cx="3733800" cy="3799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 Relative to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Can only get top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to </a:t>
                      </a:r>
                      <a:r>
                        <a:rPr lang="en-US" sz="1600"/>
                        <a:t>one side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from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5257800" y="3657600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/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sz="2400" dirty="0"/>
              <a:t>Stores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Example: Map student names to their GPA</a:t>
            </a:r>
          </a:p>
          <a:p>
            <a:r>
              <a:rPr lang="en-US" sz="2400" dirty="0"/>
              <a:t>Keys must be unique (can only occur once in the structure)</a:t>
            </a:r>
          </a:p>
          <a:p>
            <a:r>
              <a:rPr lang="en-US" sz="2400" dirty="0"/>
              <a:t>No constraints on the values</a:t>
            </a:r>
          </a:p>
          <a:p>
            <a:r>
              <a:rPr lang="en-US" sz="2400" dirty="0"/>
              <a:t>What operations do you perform on a map/dictionary?</a:t>
            </a:r>
          </a:p>
          <a:p>
            <a:r>
              <a:rPr lang="en-US" sz="2400" dirty="0"/>
              <a:t>No inherent ordering between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Can't ask for the 0</a:t>
            </a:r>
            <a:r>
              <a:rPr lang="en-US" sz="2000" baseline="30000" dirty="0"/>
              <a:t>th</a:t>
            </a:r>
            <a:r>
              <a:rPr lang="en-US" sz="2000" dirty="0"/>
              <a:t> item…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4632960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Trojan"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82789" y="4632960"/>
            <a:ext cx="609600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3.7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962400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"Billy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Bruin"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10400" y="3962400"/>
            <a:ext cx="6096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4457699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"Helga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Harvard"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906789" y="4457700"/>
            <a:ext cx="609600" cy="457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5334000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"Daffy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Duck"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334000"/>
            <a:ext cx="609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21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Dictionary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39185"/>
              </p:ext>
            </p:extLst>
          </p:nvPr>
        </p:nvGraphicFramePr>
        <p:xfrm>
          <a:off x="152400" y="1676400"/>
          <a:ext cx="8763000" cy="474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Insert / add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key,value</a:t>
                      </a:r>
                      <a:r>
                        <a:rPr lang="en-US" sz="1600" baseline="0" dirty="0"/>
                        <a:t> pair to the dictionary (assuming its not there already)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  <a:r>
                        <a:rPr lang="en-US" sz="1600" baseline="0" dirty="0"/>
                        <a:t>,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</a:t>
                      </a:r>
                      <a:r>
                        <a:rPr lang="en-US" sz="1600" dirty="0" err="1"/>
                        <a:t>key,value</a:t>
                      </a:r>
                      <a:r>
                        <a:rPr lang="en-US" sz="1600" dirty="0"/>
                        <a:t> pair with the given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Get / lookup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Lookup</a:t>
                      </a:r>
                      <a:r>
                        <a:rPr lang="en-US" sz="1600" baseline="0" dirty="0"/>
                        <a:t> the value associated with the given key or indicate the </a:t>
                      </a:r>
                      <a:r>
                        <a:rPr lang="en-US" sz="1600" baseline="0" dirty="0" err="1"/>
                        <a:t>key,value</a:t>
                      </a:r>
                      <a:r>
                        <a:rPr lang="en-US" sz="1600" baseline="0" dirty="0"/>
                        <a:t> pair doesn't exist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associated with the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6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 / Find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if the given key is present in the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(or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to pair/NULL)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38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19293</TotalTime>
  <Words>1171</Words>
  <Application>Microsoft Office PowerPoint</Application>
  <PresentationFormat>On-screen Show (4:3)</PresentationFormat>
  <Paragraphs>272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Viterbi2013</vt:lpstr>
      <vt:lpstr>CSCI 104 Abstract Data Types</vt:lpstr>
      <vt:lpstr>Abstract Data Types</vt:lpstr>
      <vt:lpstr>3 Popular ADTs</vt:lpstr>
      <vt:lpstr>Lists</vt:lpstr>
      <vt:lpstr>List Operations</vt:lpstr>
      <vt:lpstr>Queues and Stacks</vt:lpstr>
      <vt:lpstr>Queue &amp; Stack Operations</vt:lpstr>
      <vt:lpstr>Maps / Dictionaries</vt:lpstr>
      <vt:lpstr>Map / Dictionary Operations</vt:lpstr>
      <vt:lpstr>Set</vt:lpstr>
      <vt:lpstr>Set Operations</vt:lpstr>
      <vt:lpstr>What's Your ADT?</vt:lpstr>
      <vt:lpstr>Some 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ADTs</dc:title>
  <dc:creator>Mark</dc:creator>
  <cp:lastModifiedBy>Aaron Daniel Cote</cp:lastModifiedBy>
  <cp:revision>183</cp:revision>
  <cp:lastPrinted>2020-01-29T16:23:21Z</cp:lastPrinted>
  <dcterms:created xsi:type="dcterms:W3CDTF">2012-12-23T22:24:17Z</dcterms:created>
  <dcterms:modified xsi:type="dcterms:W3CDTF">2021-02-05T19:53:28Z</dcterms:modified>
</cp:coreProperties>
</file>