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24"/>
  </p:notesMasterIdLst>
  <p:handoutMasterIdLst>
    <p:handoutMasterId r:id="rId25"/>
  </p:handoutMasterIdLst>
  <p:sldIdLst>
    <p:sldId id="256" r:id="rId2"/>
    <p:sldId id="536" r:id="rId3"/>
    <p:sldId id="538" r:id="rId4"/>
    <p:sldId id="539" r:id="rId5"/>
    <p:sldId id="540" r:id="rId6"/>
    <p:sldId id="541" r:id="rId7"/>
    <p:sldId id="542" r:id="rId8"/>
    <p:sldId id="543" r:id="rId9"/>
    <p:sldId id="544" r:id="rId10"/>
    <p:sldId id="547" r:id="rId11"/>
    <p:sldId id="548" r:id="rId12"/>
    <p:sldId id="1101" r:id="rId13"/>
    <p:sldId id="549" r:id="rId14"/>
    <p:sldId id="550" r:id="rId15"/>
    <p:sldId id="551" r:id="rId16"/>
    <p:sldId id="562" r:id="rId17"/>
    <p:sldId id="552" r:id="rId18"/>
    <p:sldId id="1131" r:id="rId19"/>
    <p:sldId id="554" r:id="rId20"/>
    <p:sldId id="555" r:id="rId21"/>
    <p:sldId id="556" r:id="rId22"/>
    <p:sldId id="557" r:id="rId23"/>
  </p:sldIdLst>
  <p:sldSz cx="9144000" cy="6858000" type="screen4x3"/>
  <p:notesSz cx="7010400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2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8859" autoAdjust="0"/>
  </p:normalViewPr>
  <p:slideViewPr>
    <p:cSldViewPr>
      <p:cViewPr varScale="1">
        <p:scale>
          <a:sx n="81" d="100"/>
          <a:sy n="81" d="100"/>
        </p:scale>
        <p:origin x="235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7840" cy="4621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9" y="1"/>
            <a:ext cx="3037840" cy="4621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971C4-D6ED-436C-8B49-F7A3B8634A12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772378"/>
            <a:ext cx="3037840" cy="4621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9" y="8772378"/>
            <a:ext cx="3037840" cy="4621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3900A-4DE4-4DE5-AC3D-688D9FC059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53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9" y="0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1" y="4387136"/>
            <a:ext cx="5608320" cy="415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772669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9" y="8772669"/>
            <a:ext cx="3037840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53562A9-B6D5-4F95-B063-0AA816B5DBE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26006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5844B4-EE7D-4B21-BB4C-785978F15425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  <p:custDataLst>
              <p:tags r:id="rId1"/>
            </p:custDataLst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7204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3B750-368A-459C-8FCB-181CFC2C6FD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24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3B750-368A-459C-8FCB-181CFC2C6FD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23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3B750-368A-459C-8FCB-181CFC2C6FD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42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562A9-B6D5-4F95-B063-0AA816B5DBE7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640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3B750-368A-459C-8FCB-181CFC2C6FD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20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99089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1010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0842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25963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2267978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clip art</a:t>
            </a:r>
          </a:p>
        </p:txBody>
      </p:sp>
    </p:spTree>
    <p:extLst>
      <p:ext uri="{BB962C8B-B14F-4D97-AF65-F5344CB8AC3E}">
        <p14:creationId xmlns:p14="http://schemas.microsoft.com/office/powerpoint/2010/main" val="2688527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917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435771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6428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7622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18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3919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6576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689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88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3008313" cy="1054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81000"/>
            <a:ext cx="5111750" cy="5745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398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277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20574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 txBox="1">
            <a:spLocks/>
          </p:cNvSpPr>
          <p:nvPr/>
        </p:nvSpPr>
        <p:spPr>
          <a:xfrm>
            <a:off x="8610600" y="9525"/>
            <a:ext cx="5334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D1862CD-D985-463F-A6EA-BA716BFFBD1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0" y="114300"/>
            <a:ext cx="6934200" cy="228600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" name="Oval 1"/>
          <p:cNvSpPr/>
          <p:nvPr/>
        </p:nvSpPr>
        <p:spPr>
          <a:xfrm>
            <a:off x="8610600" y="9525"/>
            <a:ext cx="533400" cy="333375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A5002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CSCI 104</a:t>
            </a:r>
            <a:br>
              <a:rPr lang="en-US" sz="3600" dirty="0"/>
            </a:br>
            <a:r>
              <a:rPr lang="en-US" sz="3600" dirty="0"/>
              <a:t>Queues and Stacks</a:t>
            </a:r>
            <a:endParaRPr lang="en-US" altLang="zh-CN" sz="36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Mark Redekopp</a:t>
            </a:r>
          </a:p>
          <a:p>
            <a:r>
              <a:rPr lang="en-US" altLang="zh-CN" dirty="0"/>
              <a:t>David Kempe</a:t>
            </a:r>
          </a:p>
          <a:p>
            <a:r>
              <a:rPr lang="en-US" altLang="zh-CN" dirty="0"/>
              <a:t>Sandra Batista</a:t>
            </a:r>
          </a:p>
          <a:p>
            <a:r>
              <a:rPr lang="en-US" altLang="zh-CN" dirty="0"/>
              <a:t>Aaron Cote’</a:t>
            </a: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46413"/>
            <a:ext cx="4572000" cy="5181600"/>
          </a:xfrm>
        </p:spPr>
        <p:txBody>
          <a:bodyPr/>
          <a:lstStyle/>
          <a:p>
            <a:r>
              <a:rPr lang="en-US" sz="2400" dirty="0"/>
              <a:t>Stack: A list of items where insertion and removal only occurs at one end of the list</a:t>
            </a:r>
          </a:p>
          <a:p>
            <a:r>
              <a:rPr lang="en-US" sz="2400" dirty="0"/>
              <a:t>Examples:</a:t>
            </a:r>
          </a:p>
          <a:p>
            <a:pPr lvl="1"/>
            <a:r>
              <a:rPr lang="en-US" sz="2000" dirty="0"/>
              <a:t>A stack of boxes where you have to move the top one to get to ones farther down</a:t>
            </a:r>
          </a:p>
          <a:p>
            <a:pPr lvl="1"/>
            <a:r>
              <a:rPr lang="en-US" sz="2000" dirty="0"/>
              <a:t>A spring-loaded plate dispenser at a buffet</a:t>
            </a:r>
          </a:p>
          <a:p>
            <a:pPr lvl="1"/>
            <a:r>
              <a:rPr lang="en-US" sz="2000" dirty="0"/>
              <a:t>A PEZ dispenser</a:t>
            </a:r>
          </a:p>
          <a:p>
            <a:pPr lvl="1"/>
            <a:r>
              <a:rPr lang="en-US" sz="2000" dirty="0"/>
              <a:t>Your e-mail inbox</a:t>
            </a:r>
          </a:p>
          <a:p>
            <a:r>
              <a:rPr lang="en-US" sz="2400" dirty="0"/>
              <a:t>Stacks are LIFO</a:t>
            </a:r>
          </a:p>
          <a:p>
            <a:pPr lvl="1"/>
            <a:r>
              <a:rPr lang="en-US" sz="2000" dirty="0"/>
              <a:t>Newest item at top</a:t>
            </a:r>
          </a:p>
          <a:p>
            <a:pPr lvl="1"/>
            <a:r>
              <a:rPr lang="en-US" sz="2000" dirty="0"/>
              <a:t>Oldest item at bottom</a:t>
            </a:r>
          </a:p>
          <a:p>
            <a:endParaRPr lang="en-US" sz="2400" dirty="0"/>
          </a:p>
          <a:p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 rot="5400000">
            <a:off x="5196027" y="3819531"/>
            <a:ext cx="2907792" cy="1524000"/>
            <a:chOff x="2807208" y="4724400"/>
            <a:chExt cx="2907792" cy="1524000"/>
          </a:xfrm>
        </p:grpSpPr>
        <p:sp>
          <p:nvSpPr>
            <p:cNvPr id="9" name="Rectangle 8"/>
            <p:cNvSpPr/>
            <p:nvPr/>
          </p:nvSpPr>
          <p:spPr bwMode="auto">
            <a:xfrm>
              <a:off x="3124200" y="5023104"/>
              <a:ext cx="457200" cy="914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3733800" y="5023104"/>
              <a:ext cx="457200" cy="914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4373743" y="5023104"/>
              <a:ext cx="457200" cy="914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5029200" y="5023104"/>
              <a:ext cx="457200" cy="9144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cxnSp>
          <p:nvCxnSpPr>
            <p:cNvPr id="14" name="Straight Connector 13"/>
            <p:cNvCxnSpPr>
              <a:stCxn id="9" idx="3"/>
              <a:endCxn id="10" idx="1"/>
            </p:cNvCxnSpPr>
            <p:nvPr/>
          </p:nvCxnSpPr>
          <p:spPr bwMode="auto">
            <a:xfrm rot="16200000">
              <a:off x="3657600" y="5404104"/>
              <a:ext cx="0" cy="15240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stCxn id="10" idx="3"/>
              <a:endCxn id="11" idx="1"/>
            </p:cNvCxnSpPr>
            <p:nvPr/>
          </p:nvCxnSpPr>
          <p:spPr bwMode="auto">
            <a:xfrm rot="16200000">
              <a:off x="4282371" y="5388933"/>
              <a:ext cx="0" cy="182743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11" idx="3"/>
              <a:endCxn id="12" idx="1"/>
            </p:cNvCxnSpPr>
            <p:nvPr/>
          </p:nvCxnSpPr>
          <p:spPr bwMode="auto">
            <a:xfrm rot="16200000">
              <a:off x="4930071" y="5381176"/>
              <a:ext cx="0" cy="198257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Rectangle 25"/>
            <p:cNvSpPr/>
            <p:nvPr/>
          </p:nvSpPr>
          <p:spPr bwMode="auto">
            <a:xfrm>
              <a:off x="2807208" y="4724400"/>
              <a:ext cx="2907792" cy="1524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28" name="Elbow Connector 27"/>
          <p:cNvCxnSpPr>
            <a:stCxn id="40" idx="0"/>
            <a:endCxn id="31" idx="0"/>
          </p:cNvCxnSpPr>
          <p:nvPr/>
        </p:nvCxnSpPr>
        <p:spPr bwMode="auto">
          <a:xfrm rot="5400000" flipH="1" flipV="1">
            <a:off x="6952318" y="2647430"/>
            <a:ext cx="805699" cy="788696"/>
          </a:xfrm>
          <a:prstGeom prst="bentConnector2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14"/>
          <p:cNvSpPr>
            <a:spLocks noChangeArrowheads="1"/>
          </p:cNvSpPr>
          <p:nvPr/>
        </p:nvSpPr>
        <p:spPr bwMode="auto">
          <a:xfrm>
            <a:off x="7749516" y="2870328"/>
            <a:ext cx="784884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(pop)</a:t>
            </a:r>
          </a:p>
        </p:txBody>
      </p:sp>
      <p:sp>
        <p:nvSpPr>
          <p:cNvPr id="32" name="Rectangle 31"/>
          <p:cNvSpPr/>
          <p:nvPr/>
        </p:nvSpPr>
        <p:spPr bwMode="auto">
          <a:xfrm rot="16200000">
            <a:off x="5162875" y="2276657"/>
            <a:ext cx="457200" cy="7245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33" name="Elbow Connector 32"/>
          <p:cNvCxnSpPr>
            <a:stCxn id="32" idx="2"/>
            <a:endCxn id="37" idx="0"/>
          </p:cNvCxnSpPr>
          <p:nvPr/>
        </p:nvCxnSpPr>
        <p:spPr bwMode="auto">
          <a:xfrm>
            <a:off x="5753747" y="2638929"/>
            <a:ext cx="597472" cy="805698"/>
          </a:xfrm>
          <a:prstGeom prst="bentConnector2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5029202" y="2867528"/>
            <a:ext cx="724545" cy="34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(push)</a:t>
            </a:r>
          </a:p>
        </p:txBody>
      </p:sp>
      <p:sp>
        <p:nvSpPr>
          <p:cNvPr id="31" name="Rectangle 30"/>
          <p:cNvSpPr/>
          <p:nvPr/>
        </p:nvSpPr>
        <p:spPr bwMode="auto">
          <a:xfrm rot="16200000">
            <a:off x="7913357" y="2246485"/>
            <a:ext cx="457200" cy="78488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6198819" y="3444627"/>
            <a:ext cx="304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6808419" y="3444627"/>
            <a:ext cx="304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42" name="Rectangle 14"/>
          <p:cNvSpPr>
            <a:spLocks noChangeArrowheads="1"/>
          </p:cNvSpPr>
          <p:nvPr/>
        </p:nvSpPr>
        <p:spPr bwMode="auto">
          <a:xfrm>
            <a:off x="7411923" y="4511427"/>
            <a:ext cx="1371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</a:rPr>
              <a:t>Stack</a:t>
            </a:r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6248400" y="3494313"/>
            <a:ext cx="838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Top</a:t>
            </a:r>
            <a:br>
              <a:rPr lang="en-US" sz="1400" b="1" dirty="0">
                <a:solidFill>
                  <a:srgbClr val="C00000"/>
                </a:solidFill>
              </a:rPr>
            </a:br>
            <a:r>
              <a:rPr lang="en-US" sz="1400" b="1" dirty="0">
                <a:solidFill>
                  <a:srgbClr val="C00000"/>
                </a:solidFill>
              </a:rPr>
              <a:t>item</a:t>
            </a:r>
          </a:p>
        </p:txBody>
      </p:sp>
    </p:spTree>
    <p:extLst>
      <p:ext uri="{BB962C8B-B14F-4D97-AF65-F5344CB8AC3E}">
        <p14:creationId xmlns:p14="http://schemas.microsoft.com/office/powerpoint/2010/main" val="268107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6" grpId="0"/>
      <p:bldP spid="42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63" y="1153515"/>
            <a:ext cx="5410201" cy="5334000"/>
          </a:xfrm>
        </p:spPr>
        <p:txBody>
          <a:bodyPr/>
          <a:lstStyle/>
          <a:p>
            <a:r>
              <a:rPr lang="en-US" sz="2400" dirty="0"/>
              <a:t>What member functions does a Stack have?</a:t>
            </a:r>
          </a:p>
          <a:p>
            <a:pPr lvl="1"/>
            <a:r>
              <a:rPr lang="en-US" sz="2000" dirty="0"/>
              <a:t>push(item) – Add an item to the top of the Stack</a:t>
            </a:r>
          </a:p>
          <a:p>
            <a:pPr lvl="1"/>
            <a:r>
              <a:rPr lang="en-US" sz="2000" dirty="0"/>
              <a:t>pop() - Remove the top item from the Stack</a:t>
            </a:r>
          </a:p>
          <a:p>
            <a:pPr lvl="1"/>
            <a:r>
              <a:rPr lang="en-US" sz="2000" dirty="0"/>
              <a:t>top() - Get a reference to the top item on the Stack (don't remove it though!)</a:t>
            </a:r>
          </a:p>
          <a:p>
            <a:pPr lvl="1"/>
            <a:r>
              <a:rPr lang="en-US" sz="2000" dirty="0"/>
              <a:t>size() - Get the number of items in the Stack</a:t>
            </a:r>
          </a:p>
          <a:p>
            <a:r>
              <a:rPr lang="en-US" sz="2400" dirty="0"/>
              <a:t>What member data does a Stack have?</a:t>
            </a:r>
          </a:p>
          <a:p>
            <a:pPr lvl="1"/>
            <a:r>
              <a:rPr lang="en-US" sz="2000" dirty="0"/>
              <a:t>A list of items</a:t>
            </a:r>
          </a:p>
          <a:p>
            <a:pPr lvl="1"/>
            <a:r>
              <a:rPr lang="en-US" sz="2000" dirty="0"/>
              <a:t>Top/Last Item Pointer/Index</a:t>
            </a:r>
          </a:p>
          <a:p>
            <a:pPr lvl="1"/>
            <a:endParaRPr lang="en-US" sz="2000" dirty="0"/>
          </a:p>
        </p:txBody>
      </p:sp>
      <p:grpSp>
        <p:nvGrpSpPr>
          <p:cNvPr id="38" name="Group 37"/>
          <p:cNvGrpSpPr/>
          <p:nvPr/>
        </p:nvGrpSpPr>
        <p:grpSpPr>
          <a:xfrm>
            <a:off x="5333999" y="2590800"/>
            <a:ext cx="3642969" cy="3444627"/>
            <a:chOff x="4855669" y="2410328"/>
            <a:chExt cx="4148124" cy="3625099"/>
          </a:xfrm>
        </p:grpSpPr>
        <p:grpSp>
          <p:nvGrpSpPr>
            <p:cNvPr id="19" name="Group 18"/>
            <p:cNvGrpSpPr/>
            <p:nvPr/>
          </p:nvGrpSpPr>
          <p:grpSpPr>
            <a:xfrm rot="5400000">
              <a:off x="5196027" y="3819531"/>
              <a:ext cx="2907792" cy="1524000"/>
              <a:chOff x="2807208" y="4724400"/>
              <a:chExt cx="2907792" cy="1524000"/>
            </a:xfrm>
          </p:grpSpPr>
          <p:sp>
            <p:nvSpPr>
              <p:cNvPr id="20" name="Rectangle 19"/>
              <p:cNvSpPr/>
              <p:nvPr/>
            </p:nvSpPr>
            <p:spPr bwMode="auto">
              <a:xfrm>
                <a:off x="3124200" y="5023104"/>
                <a:ext cx="457200" cy="9144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3733800" y="5023104"/>
                <a:ext cx="457200" cy="9144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4373743" y="5023104"/>
                <a:ext cx="457200" cy="9144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5029200" y="5023104"/>
                <a:ext cx="457200" cy="91440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24" name="Straight Connector 23"/>
              <p:cNvCxnSpPr>
                <a:stCxn id="20" idx="3"/>
                <a:endCxn id="21" idx="1"/>
              </p:cNvCxnSpPr>
              <p:nvPr/>
            </p:nvCxnSpPr>
            <p:spPr bwMode="auto">
              <a:xfrm rot="16200000">
                <a:off x="3657600" y="5404104"/>
                <a:ext cx="0" cy="152400"/>
              </a:xfrm>
              <a:prstGeom prst="lin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Straight Connector 24"/>
              <p:cNvCxnSpPr>
                <a:stCxn id="21" idx="3"/>
                <a:endCxn id="22" idx="1"/>
              </p:cNvCxnSpPr>
              <p:nvPr/>
            </p:nvCxnSpPr>
            <p:spPr bwMode="auto">
              <a:xfrm rot="16200000">
                <a:off x="4282371" y="5388933"/>
                <a:ext cx="0" cy="182743"/>
              </a:xfrm>
              <a:prstGeom prst="lin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Straight Connector 25"/>
              <p:cNvCxnSpPr>
                <a:stCxn id="22" idx="3"/>
                <a:endCxn id="23" idx="1"/>
              </p:cNvCxnSpPr>
              <p:nvPr/>
            </p:nvCxnSpPr>
            <p:spPr bwMode="auto">
              <a:xfrm rot="16200000">
                <a:off x="4930071" y="5381176"/>
                <a:ext cx="0" cy="198257"/>
              </a:xfrm>
              <a:prstGeom prst="lin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7" name="Rectangle 26"/>
              <p:cNvSpPr/>
              <p:nvPr/>
            </p:nvSpPr>
            <p:spPr bwMode="auto">
              <a:xfrm>
                <a:off x="2807208" y="4724400"/>
                <a:ext cx="2907792" cy="152400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32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Arial" charset="0"/>
                </a:endParaRPr>
              </a:p>
            </p:txBody>
          </p:sp>
        </p:grpSp>
        <p:cxnSp>
          <p:nvCxnSpPr>
            <p:cNvPr id="28" name="Elbow Connector 27"/>
            <p:cNvCxnSpPr>
              <a:stCxn id="35" idx="0"/>
              <a:endCxn id="33" idx="0"/>
            </p:cNvCxnSpPr>
            <p:nvPr/>
          </p:nvCxnSpPr>
          <p:spPr bwMode="auto">
            <a:xfrm rot="5400000" flipH="1" flipV="1">
              <a:off x="6952318" y="2647430"/>
              <a:ext cx="805699" cy="788696"/>
            </a:xfrm>
            <a:prstGeom prst="bentConnector2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9" name="Rectangle 14"/>
            <p:cNvSpPr>
              <a:spLocks noChangeArrowheads="1"/>
            </p:cNvSpPr>
            <p:nvPr/>
          </p:nvSpPr>
          <p:spPr bwMode="auto">
            <a:xfrm>
              <a:off x="7749516" y="2870328"/>
              <a:ext cx="784884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(pop)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 rot="16200000">
              <a:off x="5162875" y="2276657"/>
              <a:ext cx="457200" cy="72454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cxnSp>
          <p:nvCxnSpPr>
            <p:cNvPr id="31" name="Elbow Connector 32"/>
            <p:cNvCxnSpPr>
              <a:stCxn id="30" idx="2"/>
              <a:endCxn id="34" idx="0"/>
            </p:cNvCxnSpPr>
            <p:nvPr/>
          </p:nvCxnSpPr>
          <p:spPr bwMode="auto">
            <a:xfrm>
              <a:off x="5753747" y="2638929"/>
              <a:ext cx="597472" cy="805698"/>
            </a:xfrm>
            <a:prstGeom prst="bentConnector2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2" name="Rectangle 14"/>
            <p:cNvSpPr>
              <a:spLocks noChangeArrowheads="1"/>
            </p:cNvSpPr>
            <p:nvPr/>
          </p:nvSpPr>
          <p:spPr bwMode="auto">
            <a:xfrm>
              <a:off x="4855669" y="2891481"/>
              <a:ext cx="898078" cy="3217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(push)</a:t>
              </a:r>
            </a:p>
          </p:txBody>
        </p:sp>
        <p:sp>
          <p:nvSpPr>
            <p:cNvPr id="33" name="Rectangle 32"/>
            <p:cNvSpPr/>
            <p:nvPr/>
          </p:nvSpPr>
          <p:spPr bwMode="auto">
            <a:xfrm rot="16200000">
              <a:off x="7913357" y="2246485"/>
              <a:ext cx="457200" cy="78488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6198819" y="3444627"/>
              <a:ext cx="304800" cy="2286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6808419" y="3444627"/>
              <a:ext cx="304800" cy="2286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Rectangle 14"/>
            <p:cNvSpPr>
              <a:spLocks noChangeArrowheads="1"/>
            </p:cNvSpPr>
            <p:nvPr/>
          </p:nvSpPr>
          <p:spPr bwMode="auto">
            <a:xfrm>
              <a:off x="7411923" y="4511427"/>
              <a:ext cx="1371600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pPr algn="ctr"/>
              <a:r>
                <a:rPr lang="en-US" sz="1800" b="1" dirty="0">
                  <a:solidFill>
                    <a:srgbClr val="FF0000"/>
                  </a:solidFill>
                </a:rPr>
                <a:t>Stack</a:t>
              </a:r>
            </a:p>
          </p:txBody>
        </p:sp>
        <p:sp>
          <p:nvSpPr>
            <p:cNvPr id="37" name="Rectangle 14"/>
            <p:cNvSpPr>
              <a:spLocks noChangeArrowheads="1"/>
            </p:cNvSpPr>
            <p:nvPr/>
          </p:nvSpPr>
          <p:spPr bwMode="auto">
            <a:xfrm>
              <a:off x="6248400" y="3494313"/>
              <a:ext cx="838200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rgbClr val="C00000"/>
                  </a:solidFill>
                </a:rPr>
                <a:t>Top</a:t>
              </a:r>
              <a:br>
                <a:rPr lang="en-US" sz="1400" b="1" dirty="0">
                  <a:solidFill>
                    <a:srgbClr val="C00000"/>
                  </a:solidFill>
                </a:rPr>
              </a:br>
              <a:r>
                <a:rPr lang="en-US" sz="1400" b="1" dirty="0">
                  <a:solidFill>
                    <a:srgbClr val="C00000"/>
                  </a:solidFill>
                </a:rPr>
                <a:t>item</a:t>
              </a:r>
            </a:p>
          </p:txBody>
        </p:sp>
        <p:sp>
          <p:nvSpPr>
            <p:cNvPr id="58" name="Rectangle 14"/>
            <p:cNvSpPr>
              <a:spLocks noChangeArrowheads="1"/>
            </p:cNvSpPr>
            <p:nvPr/>
          </p:nvSpPr>
          <p:spPr bwMode="auto">
            <a:xfrm>
              <a:off x="7632193" y="3533020"/>
              <a:ext cx="1371600" cy="342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pPr algn="ctr"/>
              <a:r>
                <a:rPr lang="en-US" sz="1800" b="1" dirty="0">
                  <a:solidFill>
                    <a:srgbClr val="FF0000"/>
                  </a:solidFill>
                </a:rPr>
                <a:t>Top/Last Item</a:t>
              </a:r>
            </a:p>
          </p:txBody>
        </p:sp>
        <p:cxnSp>
          <p:nvCxnSpPr>
            <p:cNvPr id="59" name="Elbow Connector 27"/>
            <p:cNvCxnSpPr>
              <a:stCxn id="58" idx="1"/>
              <a:endCxn id="37" idx="3"/>
            </p:cNvCxnSpPr>
            <p:nvPr/>
          </p:nvCxnSpPr>
          <p:spPr bwMode="auto">
            <a:xfrm rot="10800000">
              <a:off x="7086601" y="3665764"/>
              <a:ext cx="545593" cy="38707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510140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Axioms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7E0BFCD-2BC9-41D6-8785-034760085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5345151" cy="4525963"/>
          </a:xfrm>
        </p:spPr>
        <p:txBody>
          <a:bodyPr/>
          <a:lstStyle/>
          <a:p>
            <a:r>
              <a:rPr lang="en-US" sz="2400" dirty="0"/>
              <a:t>For all stacks, s: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</a:rPr>
              <a:t>s.push</a:t>
            </a:r>
            <a:r>
              <a:rPr lang="en-US" sz="2000" dirty="0">
                <a:latin typeface="Consolas" panose="020B0609020204030204" pitchFamily="49" charset="0"/>
              </a:rPr>
              <a:t>(item).top() = item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</a:rPr>
              <a:t>s.push</a:t>
            </a:r>
            <a:r>
              <a:rPr lang="en-US" sz="2000" dirty="0">
                <a:latin typeface="Consolas" panose="020B0609020204030204" pitchFamily="49" charset="0"/>
              </a:rPr>
              <a:t>(item).pop() = s</a:t>
            </a:r>
          </a:p>
          <a:p>
            <a:r>
              <a:rPr lang="en-US" sz="2400" dirty="0"/>
              <a:t>Let’s draw the stack for these operations: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 err="1">
                <a:latin typeface="Consolas" panose="020B0609020204030204" pitchFamily="49" charset="0"/>
              </a:rPr>
              <a:t>s.push</a:t>
            </a:r>
            <a:r>
              <a:rPr lang="en-US" sz="2000" dirty="0">
                <a:latin typeface="Consolas" panose="020B0609020204030204" pitchFamily="49" charset="0"/>
              </a:rPr>
              <a:t>(5).push(4).pop().top()</a:t>
            </a:r>
          </a:p>
          <a:p>
            <a:endParaRPr lang="en-US" sz="2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DB6B44-6DB7-4FFB-9B5D-81D3AC814CBC}"/>
              </a:ext>
            </a:extLst>
          </p:cNvPr>
          <p:cNvSpPr/>
          <p:nvPr/>
        </p:nvSpPr>
        <p:spPr bwMode="auto">
          <a:xfrm rot="5400000">
            <a:off x="6799047" y="2230771"/>
            <a:ext cx="457200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DDBC01-9788-4AD1-97EE-3E85D3BACEA2}"/>
              </a:ext>
            </a:extLst>
          </p:cNvPr>
          <p:cNvSpPr/>
          <p:nvPr/>
        </p:nvSpPr>
        <p:spPr bwMode="auto">
          <a:xfrm rot="5400000">
            <a:off x="6799047" y="2840371"/>
            <a:ext cx="457200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FEC4EC-A165-426D-92E8-2E7716250BF5}"/>
              </a:ext>
            </a:extLst>
          </p:cNvPr>
          <p:cNvSpPr/>
          <p:nvPr/>
        </p:nvSpPr>
        <p:spPr bwMode="auto">
          <a:xfrm rot="5400000">
            <a:off x="6799047" y="3480314"/>
            <a:ext cx="457200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CF43EF5-E89C-4B5A-8E14-20112171385C}"/>
              </a:ext>
            </a:extLst>
          </p:cNvPr>
          <p:cNvCxnSpPr>
            <a:stCxn id="21" idx="3"/>
            <a:endCxn id="22" idx="1"/>
          </p:cNvCxnSpPr>
          <p:nvPr/>
        </p:nvCxnSpPr>
        <p:spPr bwMode="auto">
          <a:xfrm>
            <a:off x="7027647" y="2916571"/>
            <a:ext cx="0" cy="15240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F0245F3-AE83-491B-BD0C-B1FC4B786340}"/>
              </a:ext>
            </a:extLst>
          </p:cNvPr>
          <p:cNvCxnSpPr>
            <a:stCxn id="22" idx="3"/>
            <a:endCxn id="23" idx="1"/>
          </p:cNvCxnSpPr>
          <p:nvPr/>
        </p:nvCxnSpPr>
        <p:spPr bwMode="auto">
          <a:xfrm>
            <a:off x="7027647" y="3526171"/>
            <a:ext cx="0" cy="182743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E9D8A4D-DD08-4BD1-9FEA-D7509250B0EA}"/>
              </a:ext>
            </a:extLst>
          </p:cNvPr>
          <p:cNvSpPr/>
          <p:nvPr/>
        </p:nvSpPr>
        <p:spPr bwMode="auto">
          <a:xfrm rot="5400000">
            <a:off x="5959140" y="2442790"/>
            <a:ext cx="2124821" cy="1524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29" name="Elbow Connector 27">
            <a:extLst>
              <a:ext uri="{FF2B5EF4-FFF2-40B4-BE49-F238E27FC236}">
                <a16:creationId xmlns:a16="http://schemas.microsoft.com/office/drawing/2014/main" id="{9FC786E3-A6C0-46F7-9706-0E70E5F9A77B}"/>
              </a:ext>
            </a:extLst>
          </p:cNvPr>
          <p:cNvCxnSpPr>
            <a:stCxn id="36" idx="0"/>
            <a:endCxn id="34" idx="0"/>
          </p:cNvCxnSpPr>
          <p:nvPr/>
        </p:nvCxnSpPr>
        <p:spPr bwMode="auto">
          <a:xfrm rot="5400000" flipH="1" flipV="1">
            <a:off x="7323946" y="1662174"/>
            <a:ext cx="805699" cy="788696"/>
          </a:xfrm>
          <a:prstGeom prst="bentConnector2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14">
            <a:extLst>
              <a:ext uri="{FF2B5EF4-FFF2-40B4-BE49-F238E27FC236}">
                <a16:creationId xmlns:a16="http://schemas.microsoft.com/office/drawing/2014/main" id="{510BA3CF-13A7-41C6-A18D-DE750D2A9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144" y="1885072"/>
            <a:ext cx="784884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(pop)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DC5BAF3-B67C-4020-8410-651782540FCF}"/>
              </a:ext>
            </a:extLst>
          </p:cNvPr>
          <p:cNvSpPr/>
          <p:nvPr/>
        </p:nvSpPr>
        <p:spPr bwMode="auto">
          <a:xfrm rot="16200000">
            <a:off x="5534503" y="1291401"/>
            <a:ext cx="457200" cy="7245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32" name="Elbow Connector 32">
            <a:extLst>
              <a:ext uri="{FF2B5EF4-FFF2-40B4-BE49-F238E27FC236}">
                <a16:creationId xmlns:a16="http://schemas.microsoft.com/office/drawing/2014/main" id="{A5C8C9B0-5C5F-4B04-8B2F-9A9B9EEE54A8}"/>
              </a:ext>
            </a:extLst>
          </p:cNvPr>
          <p:cNvCxnSpPr>
            <a:stCxn id="31" idx="2"/>
            <a:endCxn id="35" idx="0"/>
          </p:cNvCxnSpPr>
          <p:nvPr/>
        </p:nvCxnSpPr>
        <p:spPr bwMode="auto">
          <a:xfrm>
            <a:off x="6125375" y="1653673"/>
            <a:ext cx="597472" cy="805698"/>
          </a:xfrm>
          <a:prstGeom prst="bentConnector2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Rectangle 14">
            <a:extLst>
              <a:ext uri="{FF2B5EF4-FFF2-40B4-BE49-F238E27FC236}">
                <a16:creationId xmlns:a16="http://schemas.microsoft.com/office/drawing/2014/main" id="{D83F930D-D93D-422E-B284-EDCFCA907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830" y="1882272"/>
            <a:ext cx="724545" cy="34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(push)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A9A52D-33A8-4D69-970C-0CBA29FA6268}"/>
              </a:ext>
            </a:extLst>
          </p:cNvPr>
          <p:cNvSpPr/>
          <p:nvPr/>
        </p:nvSpPr>
        <p:spPr bwMode="auto">
          <a:xfrm rot="16200000">
            <a:off x="8284985" y="1261229"/>
            <a:ext cx="457200" cy="78488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CE21D91-C2B2-436D-B906-0CBAE8E02D3B}"/>
              </a:ext>
            </a:extLst>
          </p:cNvPr>
          <p:cNvSpPr/>
          <p:nvPr/>
        </p:nvSpPr>
        <p:spPr bwMode="auto">
          <a:xfrm>
            <a:off x="6570447" y="2459371"/>
            <a:ext cx="304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F0459E5-03E5-4641-AE45-7EAD1A1CB6D6}"/>
              </a:ext>
            </a:extLst>
          </p:cNvPr>
          <p:cNvSpPr/>
          <p:nvPr/>
        </p:nvSpPr>
        <p:spPr bwMode="auto">
          <a:xfrm>
            <a:off x="7180047" y="2459371"/>
            <a:ext cx="304800" cy="228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37" name="Rectangle 14">
            <a:extLst>
              <a:ext uri="{FF2B5EF4-FFF2-40B4-BE49-F238E27FC236}">
                <a16:creationId xmlns:a16="http://schemas.microsoft.com/office/drawing/2014/main" id="{E700FF01-7ED0-4A04-B69D-C13DD6BCD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068971"/>
            <a:ext cx="1371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1800" b="1" dirty="0">
                <a:solidFill>
                  <a:srgbClr val="FF0000"/>
                </a:solidFill>
              </a:rPr>
              <a:t>Stack</a:t>
            </a:r>
          </a:p>
        </p:txBody>
      </p:sp>
      <p:sp>
        <p:nvSpPr>
          <p:cNvPr id="38" name="Rectangle 14">
            <a:extLst>
              <a:ext uri="{FF2B5EF4-FFF2-40B4-BE49-F238E27FC236}">
                <a16:creationId xmlns:a16="http://schemas.microsoft.com/office/drawing/2014/main" id="{9461DB09-90EC-4B06-B01A-9B927FB06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0028" y="2509057"/>
            <a:ext cx="838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Top</a:t>
            </a:r>
            <a:br>
              <a:rPr lang="en-US" sz="1400" b="1" dirty="0">
                <a:solidFill>
                  <a:srgbClr val="C00000"/>
                </a:solidFill>
              </a:rPr>
            </a:br>
            <a:r>
              <a:rPr lang="en-US" sz="1400" b="1" dirty="0">
                <a:solidFill>
                  <a:srgbClr val="C00000"/>
                </a:solidFill>
              </a:rPr>
              <a:t>item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202B5C6-C555-4E34-8F91-C24875C60A52}"/>
              </a:ext>
            </a:extLst>
          </p:cNvPr>
          <p:cNvGrpSpPr/>
          <p:nvPr/>
        </p:nvGrpSpPr>
        <p:grpSpPr>
          <a:xfrm>
            <a:off x="2667000" y="4267201"/>
            <a:ext cx="990600" cy="2133599"/>
            <a:chOff x="5334000" y="4724400"/>
            <a:chExt cx="762000" cy="19812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3029CA2-0E07-4FA4-8F6E-CFBB1F136B43}"/>
                </a:ext>
              </a:extLst>
            </p:cNvPr>
            <p:cNvCxnSpPr/>
            <p:nvPr/>
          </p:nvCxnSpPr>
          <p:spPr>
            <a:xfrm>
              <a:off x="5334000" y="4724400"/>
              <a:ext cx="0" cy="1981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5EA0B11-230E-4E20-83BF-3424D5FF528E}"/>
                </a:ext>
              </a:extLst>
            </p:cNvPr>
            <p:cNvCxnSpPr/>
            <p:nvPr/>
          </p:nvCxnSpPr>
          <p:spPr>
            <a:xfrm>
              <a:off x="6096000" y="4724400"/>
              <a:ext cx="0" cy="1981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8570753-AD9F-44C9-86CA-AFF643C16FE1}"/>
                </a:ext>
              </a:extLst>
            </p:cNvPr>
            <p:cNvCxnSpPr/>
            <p:nvPr/>
          </p:nvCxnSpPr>
          <p:spPr>
            <a:xfrm>
              <a:off x="5334000" y="6705600"/>
              <a:ext cx="76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848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3" grpId="0"/>
      <p:bldP spid="37" grpId="0"/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Stack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4495800" cy="4525963"/>
          </a:xfrm>
        </p:spPr>
        <p:txBody>
          <a:bodyPr/>
          <a:lstStyle/>
          <a:p>
            <a:r>
              <a:rPr lang="en-US" sz="2000" dirty="0"/>
              <a:t>A sample class interface for a Stack</a:t>
            </a:r>
          </a:p>
          <a:p>
            <a:r>
              <a:rPr lang="en-US" sz="2000" dirty="0"/>
              <a:t>How should you implement a Stack?</a:t>
            </a:r>
          </a:p>
          <a:p>
            <a:pPr lvl="1"/>
            <a:r>
              <a:rPr lang="en-US" sz="1800" dirty="0"/>
              <a:t>Back it with an array</a:t>
            </a:r>
          </a:p>
          <a:p>
            <a:pPr lvl="1"/>
            <a:r>
              <a:rPr lang="en-US" sz="1800" dirty="0"/>
              <a:t>Back it with a linked list</a:t>
            </a:r>
          </a:p>
          <a:p>
            <a:pPr lvl="1"/>
            <a:r>
              <a:rPr lang="en-US" sz="1800" dirty="0"/>
              <a:t>Which is best?</a:t>
            </a:r>
          </a:p>
          <a:p>
            <a:r>
              <a:rPr lang="en-US" sz="2000" dirty="0"/>
              <a:t>Stack Error Conditions</a:t>
            </a:r>
          </a:p>
          <a:p>
            <a:pPr lvl="1"/>
            <a:r>
              <a:rPr lang="en-US" sz="1800" dirty="0"/>
              <a:t>Stack Underflow – The name for the condition where you call pop on an empty Stack</a:t>
            </a:r>
          </a:p>
          <a:p>
            <a:pPr lvl="1"/>
            <a:r>
              <a:rPr lang="en-US" sz="1800" dirty="0"/>
              <a:t>Stack Overflow – The name for the condition where you call push on a full Stack (a stack that can't grow any more)</a:t>
            </a:r>
          </a:p>
          <a:p>
            <a:endParaRPr lang="en-US" sz="160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769528" y="1371600"/>
            <a:ext cx="4267200" cy="3352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ts val="0"/>
              </a:spcBef>
            </a:pP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#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ifndef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 STACKINT_H</a:t>
            </a:r>
          </a:p>
          <a:p>
            <a:pPr algn="l">
              <a:spcBef>
                <a:spcPts val="0"/>
              </a:spcBef>
            </a:pP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#define STACKINT_H</a:t>
            </a:r>
          </a:p>
          <a:p>
            <a:pPr algn="l">
              <a:spcBef>
                <a:spcPts val="0"/>
              </a:spcBef>
            </a:pPr>
            <a:br>
              <a:rPr lang="en-US" sz="1400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class 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StackInt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  {</a:t>
            </a:r>
          </a:p>
          <a:p>
            <a:pPr algn="l">
              <a:spcBef>
                <a:spcPts val="0"/>
              </a:spcBef>
            </a:pP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 public:</a:t>
            </a:r>
          </a:p>
          <a:p>
            <a:pPr algn="l">
              <a:spcBef>
                <a:spcPts val="0"/>
              </a:spcBef>
            </a:pP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StackInt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();</a:t>
            </a:r>
          </a:p>
          <a:p>
            <a:pPr algn="l">
              <a:spcBef>
                <a:spcPts val="0"/>
              </a:spcBef>
            </a:pP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  ~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StackInt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();</a:t>
            </a:r>
          </a:p>
          <a:p>
            <a:pPr algn="l">
              <a:spcBef>
                <a:spcPts val="0"/>
              </a:spcBef>
            </a:pP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size_t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 size() 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algn="l">
              <a:spcBef>
                <a:spcPts val="0"/>
              </a:spcBef>
            </a:pP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bool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 empty() 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algn="l">
              <a:spcBef>
                <a:spcPts val="0"/>
              </a:spcBef>
            </a:pP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  void push(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&amp; value);</a:t>
            </a:r>
          </a:p>
          <a:p>
            <a:pPr algn="l">
              <a:spcBef>
                <a:spcPts val="0"/>
              </a:spcBef>
            </a:pP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  void pop();</a:t>
            </a:r>
          </a:p>
          <a:p>
            <a:pPr algn="l">
              <a:spcBef>
                <a:spcPts val="0"/>
              </a:spcBef>
            </a:pP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 &amp; top() 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algn="l">
              <a:spcBef>
                <a:spcPts val="0"/>
              </a:spcBef>
            </a:pP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};</a:t>
            </a:r>
            <a:br>
              <a:rPr lang="en-US" sz="1400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#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endif</a:t>
            </a:r>
            <a:endParaRPr lang="en-US" sz="1400" dirty="0">
              <a:latin typeface="Consolas" panose="020B060902020403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528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Based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4495800" cy="4525963"/>
          </a:xfrm>
        </p:spPr>
        <p:txBody>
          <a:bodyPr/>
          <a:lstStyle/>
          <a:p>
            <a:r>
              <a:rPr lang="en-US" sz="2000" dirty="0"/>
              <a:t>A sample class interface for a Stack</a:t>
            </a:r>
          </a:p>
          <a:p>
            <a:r>
              <a:rPr lang="en-US" sz="2000" dirty="0"/>
              <a:t>If using an array list, which end should you use as the "top"?</a:t>
            </a:r>
          </a:p>
          <a:p>
            <a:pPr lvl="1"/>
            <a:r>
              <a:rPr lang="en-US" sz="1800" dirty="0"/>
              <a:t>Front or back?</a:t>
            </a:r>
          </a:p>
          <a:p>
            <a:r>
              <a:rPr lang="en-US" sz="2200" dirty="0"/>
              <a:t>If using a linked list, which end should you use?</a:t>
            </a:r>
          </a:p>
          <a:p>
            <a:pPr lvl="1"/>
            <a:r>
              <a:rPr lang="en-US" sz="1800" dirty="0"/>
              <a:t>If you just use a head pointer only?</a:t>
            </a:r>
          </a:p>
          <a:p>
            <a:pPr lvl="1"/>
            <a:r>
              <a:rPr lang="en-US" sz="1800" dirty="0"/>
              <a:t>If you have a head and tail pointer?</a:t>
            </a:r>
          </a:p>
          <a:p>
            <a:endParaRPr lang="en-US" sz="18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800600" y="1371600"/>
            <a:ext cx="4267200" cy="3962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#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ifndef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 STACKINT_H</a:t>
            </a:r>
            <a:br>
              <a:rPr lang="en-US" sz="1400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#define STACKINT_H</a:t>
            </a:r>
          </a:p>
          <a:p>
            <a:pPr algn="l">
              <a:spcBef>
                <a:spcPts val="0"/>
              </a:spcBef>
            </a:pPr>
            <a:endParaRPr lang="en-US" sz="1400" dirty="0">
              <a:latin typeface="Consolas" panose="020B0609020204030204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class 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StackInt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  {</a:t>
            </a:r>
          </a:p>
          <a:p>
            <a:pPr algn="l">
              <a:spcBef>
                <a:spcPts val="0"/>
              </a:spcBef>
            </a:pP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 public:</a:t>
            </a:r>
          </a:p>
          <a:p>
            <a:pPr algn="l">
              <a:spcBef>
                <a:spcPts val="0"/>
              </a:spcBef>
            </a:pP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StackInt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();</a:t>
            </a:r>
          </a:p>
          <a:p>
            <a:pPr algn="l">
              <a:spcBef>
                <a:spcPts val="0"/>
              </a:spcBef>
            </a:pP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  ~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StackInt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();</a:t>
            </a:r>
          </a:p>
          <a:p>
            <a:pPr algn="l">
              <a:spcBef>
                <a:spcPts val="0"/>
              </a:spcBef>
            </a:pP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size_t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 size() const;</a:t>
            </a:r>
          </a:p>
          <a:p>
            <a:pPr algn="l">
              <a:spcBef>
                <a:spcPts val="0"/>
              </a:spcBef>
            </a:pP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bool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 empty() 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algn="l">
              <a:spcBef>
                <a:spcPts val="0"/>
              </a:spcBef>
            </a:pP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  void push(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&amp; value);</a:t>
            </a:r>
          </a:p>
          <a:p>
            <a:pPr algn="l">
              <a:spcBef>
                <a:spcPts val="0"/>
              </a:spcBef>
            </a:pP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  void pop();</a:t>
            </a:r>
          </a:p>
          <a:p>
            <a:pPr algn="l">
              <a:spcBef>
                <a:spcPts val="0"/>
              </a:spcBef>
            </a:pP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&amp; top() 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algn="l">
              <a:spcBef>
                <a:spcPts val="0"/>
              </a:spcBef>
            </a:pP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pPr algn="l">
              <a:spcBef>
                <a:spcPts val="0"/>
              </a:spcBef>
            </a:pP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AListInt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mylist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_;</a:t>
            </a:r>
          </a:p>
          <a:p>
            <a:pPr algn="l">
              <a:spcBef>
                <a:spcPts val="0"/>
              </a:spcBef>
            </a:pP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  // or 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LListInt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mylist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_;</a:t>
            </a:r>
          </a:p>
          <a:p>
            <a:pPr algn="l">
              <a:spcBef>
                <a:spcPts val="0"/>
              </a:spcBef>
            </a:pP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algn="l">
              <a:spcBef>
                <a:spcPts val="0"/>
              </a:spcBef>
            </a:pP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#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endif</a:t>
            </a:r>
            <a:endParaRPr lang="en-US" sz="1400" dirty="0">
              <a:latin typeface="Consolas" panose="020B060902020403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33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495800" cy="4775622"/>
          </a:xfrm>
        </p:spPr>
        <p:txBody>
          <a:bodyPr/>
          <a:lstStyle/>
          <a:p>
            <a:r>
              <a:rPr lang="en-US" dirty="0"/>
              <a:t>Reverse a string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724400" y="1531938"/>
            <a:ext cx="4267200" cy="447082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ts val="0"/>
              </a:spcBef>
            </a:pP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#include &lt;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iostream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&gt;</a:t>
            </a:r>
            <a:br>
              <a:rPr lang="en-US" sz="1400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#include &lt;string&gt;</a:t>
            </a:r>
            <a:br>
              <a:rPr lang="en-US" sz="1400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#include "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stack.h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"</a:t>
            </a:r>
            <a:br>
              <a:rPr lang="en-US" sz="1400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using namespace 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;</a:t>
            </a:r>
            <a:br>
              <a:rPr lang="en-US" sz="1400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 main() </a:t>
            </a:r>
            <a:br>
              <a:rPr lang="en-US" sz="1400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algn="l">
              <a:spcBef>
                <a:spcPts val="0"/>
              </a:spcBef>
            </a:pP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StackChar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 s;</a:t>
            </a:r>
          </a:p>
          <a:p>
            <a:pPr algn="l">
              <a:spcBef>
                <a:spcPts val="0"/>
              </a:spcBef>
            </a:pPr>
            <a:endParaRPr lang="en-US" sz="1400" dirty="0">
              <a:latin typeface="Consolas" panose="020B0609020204030204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  string word;</a:t>
            </a:r>
          </a:p>
          <a:p>
            <a:pPr algn="l">
              <a:spcBef>
                <a:spcPts val="0"/>
              </a:spcBef>
            </a:pP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 &lt;&lt; "Enter a word: ";</a:t>
            </a:r>
          </a:p>
          <a:p>
            <a:pPr algn="l">
              <a:spcBef>
                <a:spcPts val="0"/>
              </a:spcBef>
            </a:pP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getline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cin,word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pPr algn="l">
              <a:spcBef>
                <a:spcPts val="0"/>
              </a:spcBef>
            </a:pPr>
            <a:endParaRPr lang="en-US" sz="1400" dirty="0">
              <a:latin typeface="Consolas" panose="020B0609020204030204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  for(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=0; 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 &lt; 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word.size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(); 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++)</a:t>
            </a:r>
          </a:p>
          <a:p>
            <a:pPr algn="l">
              <a:spcBef>
                <a:spcPts val="0"/>
              </a:spcBef>
            </a:pP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s.push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(word.at(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));</a:t>
            </a:r>
          </a:p>
          <a:p>
            <a:pPr algn="l">
              <a:spcBef>
                <a:spcPts val="0"/>
              </a:spcBef>
            </a:pPr>
            <a:endParaRPr lang="en-US" sz="1400" dirty="0">
              <a:latin typeface="Consolas" panose="020B0609020204030204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  while(!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s.empty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()){</a:t>
            </a:r>
          </a:p>
          <a:p>
            <a:pPr algn="l">
              <a:spcBef>
                <a:spcPts val="0"/>
              </a:spcBef>
            </a:pP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 &lt;&lt; 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s.top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();</a:t>
            </a:r>
          </a:p>
          <a:p>
            <a:pPr algn="l">
              <a:spcBef>
                <a:spcPts val="0"/>
              </a:spcBef>
            </a:pP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s.pop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();</a:t>
            </a:r>
          </a:p>
          <a:p>
            <a:pPr algn="l">
              <a:spcBef>
                <a:spcPts val="0"/>
              </a:spcBef>
            </a:pP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  }</a:t>
            </a:r>
          </a:p>
          <a:p>
            <a:pPr algn="l">
              <a:spcBef>
                <a:spcPts val="0"/>
              </a:spcBef>
            </a:pP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5181600" y="6132141"/>
            <a:ext cx="3505200" cy="63976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Type in: "hello"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Output: "</a:t>
            </a:r>
            <a:r>
              <a:rPr lang="en-US" sz="2000" b="1" dirty="0" err="1">
                <a:solidFill>
                  <a:srgbClr val="0070C0"/>
                </a:solidFill>
              </a:rPr>
              <a:t>olleh</a:t>
            </a:r>
            <a:r>
              <a:rPr lang="en-US" sz="2000" b="1" dirty="0">
                <a:solidFill>
                  <a:srgbClr val="0070C0"/>
                </a:solidFill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78594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Stack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3886200" cy="4525963"/>
          </a:xfrm>
        </p:spPr>
        <p:txBody>
          <a:bodyPr/>
          <a:lstStyle/>
          <a:p>
            <a:r>
              <a:rPr lang="en-US" sz="2000" dirty="0"/>
              <a:t>Depth First Search</a:t>
            </a:r>
          </a:p>
          <a:p>
            <a:r>
              <a:rPr lang="en-US" sz="2000" dirty="0"/>
              <a:t>Use a stack whenever you encounter a decision, just pick and push decision onto stack.  If you hit a dead end pop off last decision (retrace steps) and keep trying, etc.</a:t>
            </a:r>
          </a:p>
          <a:p>
            <a:pPr lvl="1"/>
            <a:r>
              <a:rPr lang="en-US" sz="1800" dirty="0"/>
              <a:t>Assume we always choose S, then L, then R</a:t>
            </a:r>
          </a:p>
          <a:p>
            <a:pPr lvl="1"/>
            <a:r>
              <a:rPr lang="en-US" sz="1800" dirty="0"/>
              <a:t>Straight or Left</a:t>
            </a:r>
          </a:p>
          <a:p>
            <a:pPr lvl="2"/>
            <a:r>
              <a:rPr lang="en-US" sz="1600" dirty="0"/>
              <a:t>Choose straight…dead end</a:t>
            </a:r>
          </a:p>
          <a:p>
            <a:pPr lvl="2"/>
            <a:r>
              <a:rPr lang="en-US" sz="1600" dirty="0"/>
              <a:t>Pop straight and make next choice…left</a:t>
            </a:r>
          </a:p>
          <a:p>
            <a:pPr lvl="2"/>
            <a:r>
              <a:rPr lang="en-US" sz="1600" dirty="0"/>
              <a:t>Next decision is Straight or Right…choose Straight…</a:t>
            </a:r>
          </a:p>
          <a:p>
            <a:endParaRPr lang="en-US" sz="2000" dirty="0"/>
          </a:p>
        </p:txBody>
      </p:sp>
      <p:pic>
        <p:nvPicPr>
          <p:cNvPr id="1026" name="Picture 2" descr="http://www.pbs.org/wgbh/nova/einstein/images/lrk-maze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3" r="1900"/>
          <a:stretch/>
        </p:blipFill>
        <p:spPr bwMode="auto">
          <a:xfrm>
            <a:off x="3792682" y="1219200"/>
            <a:ext cx="5247409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2000" y="4212595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http://www.pbs.org/wgbh/nova/einstein/images/lrk-maze.gif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D78FB5E-36BF-411E-8548-DDFFC3E3AC4D}"/>
              </a:ext>
            </a:extLst>
          </p:cNvPr>
          <p:cNvGrpSpPr/>
          <p:nvPr/>
        </p:nvGrpSpPr>
        <p:grpSpPr>
          <a:xfrm>
            <a:off x="5334000" y="4724400"/>
            <a:ext cx="762000" cy="1981200"/>
            <a:chOff x="5334000" y="4724400"/>
            <a:chExt cx="762000" cy="19812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5334000" y="4724400"/>
              <a:ext cx="0" cy="1981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096000" y="4724400"/>
              <a:ext cx="0" cy="1981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334000" y="6705600"/>
              <a:ext cx="76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1204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Usage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5638800" cy="5334000"/>
          </a:xfrm>
        </p:spPr>
        <p:txBody>
          <a:bodyPr/>
          <a:lstStyle/>
          <a:p>
            <a:r>
              <a:rPr lang="en-US" sz="2000" dirty="0"/>
              <a:t>Check whether an expression is properly parenthesized with '(', '[', '{', '}', ']', ')'</a:t>
            </a:r>
          </a:p>
          <a:p>
            <a:pPr lvl="1"/>
            <a:r>
              <a:rPr lang="en-US" sz="1800" dirty="0"/>
              <a:t>Correct:  (7 * [8 + [9/{5-2}]])</a:t>
            </a:r>
          </a:p>
          <a:p>
            <a:pPr lvl="1"/>
            <a:r>
              <a:rPr lang="en-US" sz="1800" dirty="0"/>
              <a:t>Incorrect:  (7*8</a:t>
            </a:r>
          </a:p>
          <a:p>
            <a:pPr lvl="1"/>
            <a:r>
              <a:rPr lang="en-US" sz="1800" dirty="0"/>
              <a:t>Incorrect:  (7*8]</a:t>
            </a:r>
          </a:p>
          <a:p>
            <a:r>
              <a:rPr lang="en-US" sz="2000" dirty="0"/>
              <a:t>Note: The last parentheses started should be the first one completed</a:t>
            </a:r>
          </a:p>
          <a:p>
            <a:r>
              <a:rPr lang="en-US" sz="2000" dirty="0"/>
              <a:t>Approach</a:t>
            </a:r>
          </a:p>
          <a:p>
            <a:pPr lvl="1"/>
            <a:r>
              <a:rPr lang="en-US" sz="1800" dirty="0"/>
              <a:t>Scan character by character of the expression string</a:t>
            </a:r>
          </a:p>
          <a:p>
            <a:pPr lvl="1"/>
            <a:r>
              <a:rPr lang="en-US" sz="1800" dirty="0"/>
              <a:t>Each time you hit an open-</a:t>
            </a:r>
            <a:r>
              <a:rPr lang="en-US" sz="1800" dirty="0" err="1"/>
              <a:t>paren</a:t>
            </a:r>
            <a:r>
              <a:rPr lang="en-US" sz="1800" dirty="0"/>
              <a:t>: '(', '[', '{' </a:t>
            </a:r>
            <a:r>
              <a:rPr lang="en-US" sz="1800" b="1" u="sng" dirty="0"/>
              <a:t>push</a:t>
            </a:r>
            <a:r>
              <a:rPr lang="en-US" sz="1800" dirty="0"/>
              <a:t> it on the stack </a:t>
            </a:r>
          </a:p>
          <a:p>
            <a:pPr lvl="1"/>
            <a:r>
              <a:rPr lang="en-US" sz="1800" dirty="0"/>
              <a:t>When you encounter a ')', ']', '}' the </a:t>
            </a:r>
            <a:r>
              <a:rPr lang="en-US" sz="1800" b="1" u="sng" dirty="0"/>
              <a:t>top</a:t>
            </a:r>
            <a:r>
              <a:rPr lang="en-US" sz="1800" dirty="0"/>
              <a:t> character on the stack should be the matching opening </a:t>
            </a:r>
            <a:r>
              <a:rPr lang="en-US" sz="1800" dirty="0" err="1"/>
              <a:t>paren</a:t>
            </a:r>
            <a:r>
              <a:rPr lang="en-US" sz="1800" dirty="0"/>
              <a:t> type, otherwise ERROR!</a:t>
            </a:r>
          </a:p>
          <a:p>
            <a:pPr lvl="1"/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0" y="2900363"/>
            <a:ext cx="685800" cy="3048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tIns="0" bIns="0" rtlCol="0">
            <a:noAutofit/>
          </a:bodyPr>
          <a:lstStyle/>
          <a:p>
            <a:r>
              <a:rPr lang="en-US" sz="1600" dirty="0"/>
              <a:t>(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0" y="2595563"/>
            <a:ext cx="685800" cy="3048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tIns="0" bIns="0" rtlCol="0">
            <a:noAutofit/>
          </a:bodyPr>
          <a:lstStyle/>
          <a:p>
            <a:r>
              <a:rPr lang="en-US" sz="1600" dirty="0"/>
              <a:t>[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0" y="2295525"/>
            <a:ext cx="685800" cy="3048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tIns="0" bIns="0" rtlCol="0">
            <a:noAutofit/>
          </a:bodyPr>
          <a:lstStyle/>
          <a:p>
            <a:r>
              <a:rPr lang="en-US" sz="1600" dirty="0"/>
              <a:t>[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1990725"/>
            <a:ext cx="685800" cy="3048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tIns="0" bIns="0" rtlCol="0">
            <a:noAutofit/>
          </a:bodyPr>
          <a:lstStyle/>
          <a:p>
            <a:r>
              <a:rPr lang="en-US" sz="1600" dirty="0"/>
              <a:t>{</a:t>
            </a:r>
          </a:p>
        </p:txBody>
      </p:sp>
      <p:sp>
        <p:nvSpPr>
          <p:cNvPr id="8" name="Rectangle 7"/>
          <p:cNvSpPr/>
          <p:nvPr/>
        </p:nvSpPr>
        <p:spPr>
          <a:xfrm>
            <a:off x="6194855" y="1143000"/>
            <a:ext cx="2012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l"/>
            <a:r>
              <a:rPr lang="en-US" sz="1800" dirty="0"/>
              <a:t>(7 * [8 + [9/{5-2}]])</a:t>
            </a:r>
          </a:p>
        </p:txBody>
      </p:sp>
      <p:sp>
        <p:nvSpPr>
          <p:cNvPr id="9" name="Rectangle 8"/>
          <p:cNvSpPr/>
          <p:nvPr/>
        </p:nvSpPr>
        <p:spPr>
          <a:xfrm>
            <a:off x="6194854" y="1514713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l"/>
            <a:r>
              <a:rPr lang="en-US" sz="1800" dirty="0"/>
              <a:t>(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96390" y="1512332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l"/>
            <a:r>
              <a:rPr lang="en-US" sz="1800" dirty="0"/>
              <a:t>[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52114" y="1526858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l"/>
            <a:r>
              <a:rPr lang="en-US" sz="1800" dirty="0"/>
              <a:t>[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295014" y="1526858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l"/>
            <a:r>
              <a:rPr lang="en-US" sz="1800" dirty="0"/>
              <a:t>{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696200" y="1526858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l"/>
            <a:r>
              <a:rPr lang="en-US" sz="1800" dirty="0"/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827005" y="1526858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l"/>
            <a:r>
              <a:rPr lang="en-US" sz="1800" dirty="0"/>
              <a:t>]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01000" y="1526858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l"/>
            <a:r>
              <a:rPr lang="en-US" sz="1800" dirty="0"/>
              <a:t>]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27150" y="1526858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l"/>
            <a:r>
              <a:rPr lang="en-US" sz="1800" dirty="0"/>
              <a:t>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420415" y="3425655"/>
            <a:ext cx="1749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l"/>
            <a:r>
              <a:rPr lang="en-US" sz="1800" b="1" dirty="0"/>
              <a:t>(7 * [4 + 2 + 3])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89882" y="6400800"/>
            <a:ext cx="685800" cy="3048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tIns="0" bIns="0" rtlCol="0">
            <a:noAutofit/>
          </a:bodyPr>
          <a:lstStyle/>
          <a:p>
            <a:r>
              <a:rPr lang="en-US" sz="1600" dirty="0"/>
              <a:t>(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89882" y="6114812"/>
            <a:ext cx="685800" cy="3048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tIns="0" bIns="0" rtlCol="0">
            <a:noAutofit/>
          </a:bodyPr>
          <a:lstStyle/>
          <a:p>
            <a:r>
              <a:rPr lang="en-US" sz="1600" dirty="0"/>
              <a:t>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89882" y="5486400"/>
            <a:ext cx="685800" cy="3048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tIns="0" bIns="0" rtlCol="0">
            <a:noAutofit/>
          </a:bodyPr>
          <a:lstStyle/>
          <a:p>
            <a:r>
              <a:rPr lang="en-US" sz="1600" dirty="0"/>
              <a:t>[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89882" y="5181600"/>
            <a:ext cx="685800" cy="3048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tIns="0" bIns="0" rtlCol="0">
            <a:no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89882" y="4876800"/>
            <a:ext cx="685800" cy="3048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tIns="0" bIns="0" rtlCol="0">
            <a:noAutofit/>
          </a:bodyPr>
          <a:lstStyle/>
          <a:p>
            <a:r>
              <a:rPr lang="en-US" sz="1600" dirty="0"/>
              <a:t>+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589882" y="4572000"/>
            <a:ext cx="685800" cy="3048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tIns="0" bIns="0" rtlCol="0">
            <a:no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89882" y="4255055"/>
            <a:ext cx="685800" cy="3048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tIns="0" bIns="0" rtlCol="0">
            <a:noAutofit/>
          </a:bodyPr>
          <a:lstStyle/>
          <a:p>
            <a:r>
              <a:rPr lang="en-US" sz="1600" dirty="0"/>
              <a:t>+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89882" y="3966347"/>
            <a:ext cx="685800" cy="3048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tIns="0" bIns="0" rtlCol="0">
            <a:no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15000" y="3962447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noAutofit/>
          </a:bodyPr>
          <a:lstStyle/>
          <a:p>
            <a:r>
              <a:rPr lang="en-US" sz="1600" b="1" dirty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22257" y="4251155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noAutofit/>
          </a:bodyPr>
          <a:lstStyle/>
          <a:p>
            <a:r>
              <a:rPr lang="en-US" sz="1600" b="1" dirty="0"/>
              <a:t>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722257" y="4539863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noAutofit/>
          </a:bodyPr>
          <a:lstStyle/>
          <a:p>
            <a:r>
              <a:rPr lang="en-US" sz="1600" b="1" dirty="0"/>
              <a:t>9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596294" y="5810012"/>
            <a:ext cx="685800" cy="3048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tIns="0" bIns="0" rtlCol="0">
            <a:noAutofit/>
          </a:bodyPr>
          <a:lstStyle/>
          <a:p>
            <a:r>
              <a:rPr lang="en-US" sz="1600" dirty="0"/>
              <a:t>*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493384" y="6393520"/>
            <a:ext cx="685800" cy="3048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tIns="0" bIns="0" rtlCol="0">
            <a:noAutofit/>
          </a:bodyPr>
          <a:lstStyle/>
          <a:p>
            <a:r>
              <a:rPr lang="en-US" sz="1600" dirty="0"/>
              <a:t>(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93384" y="6107532"/>
            <a:ext cx="685800" cy="3048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tIns="0" bIns="0" rtlCol="0">
            <a:noAutofit/>
          </a:bodyPr>
          <a:lstStyle/>
          <a:p>
            <a:r>
              <a:rPr lang="en-US" sz="1600" dirty="0"/>
              <a:t>7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493384" y="5479120"/>
            <a:ext cx="685800" cy="3048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tIns="0" bIns="0" rtlCol="0">
            <a:noAutofit/>
          </a:bodyPr>
          <a:lstStyle/>
          <a:p>
            <a:r>
              <a:rPr lang="en-US" sz="1600" dirty="0"/>
              <a:t>9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99796" y="5802732"/>
            <a:ext cx="685800" cy="3048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tIns="0" bIns="0" rtlCol="0">
            <a:noAutofit/>
          </a:bodyPr>
          <a:lstStyle/>
          <a:p>
            <a:r>
              <a:rPr lang="en-US" sz="1600" dirty="0"/>
              <a:t>*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507257" y="3959339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noAutofit/>
          </a:bodyPr>
          <a:lstStyle/>
          <a:p>
            <a:r>
              <a:rPr lang="en-US" sz="1600" b="1" dirty="0"/>
              <a:t>9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507257" y="4289573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wrap="square" tIns="0" bIns="0" rtlCol="0">
            <a:noAutofit/>
          </a:bodyPr>
          <a:lstStyle/>
          <a:p>
            <a:r>
              <a:rPr lang="en-US" sz="1600" b="1" dirty="0"/>
              <a:t>63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343900" y="6393520"/>
            <a:ext cx="685800" cy="3048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tIns="0" bIns="0" rtlCol="0">
            <a:noAutofit/>
          </a:bodyPr>
          <a:lstStyle/>
          <a:p>
            <a:r>
              <a:rPr lang="en-US" sz="1600" dirty="0"/>
              <a:t>63</a:t>
            </a:r>
          </a:p>
        </p:txBody>
      </p:sp>
    </p:spTree>
    <p:extLst>
      <p:ext uri="{BB962C8B-B14F-4D97-AF65-F5344CB8AC3E}">
        <p14:creationId xmlns:p14="http://schemas.microsoft.com/office/powerpoint/2010/main" val="245133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8" grpId="0" animBg="1"/>
      <p:bldP spid="19" grpId="0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/>
      <p:bldP spid="26" grpId="1"/>
      <p:bldP spid="27" grpId="0"/>
      <p:bldP spid="27" grpId="1"/>
      <p:bldP spid="28" grpId="0"/>
      <p:bldP spid="28" grpId="1"/>
      <p:bldP spid="29" grpId="0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/>
      <p:bldP spid="34" grpId="1"/>
      <p:bldP spid="35" grpId="0"/>
      <p:bldP spid="35" grpId="1"/>
      <p:bldP spid="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3CE66DFB-66E3-455E-B394-F5AF4ED80F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Queue with two stacks</a:t>
            </a:r>
            <a:endParaRPr lang="en-US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13807-7115-4860-8BB4-9653983FA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858838" algn="l"/>
              </a:tabLst>
              <a:defRPr/>
            </a:pPr>
            <a:r>
              <a:rPr lang="en-US" sz="2400" kern="0" dirty="0"/>
              <a:t>To enqueue(x), push x on stack 1</a:t>
            </a:r>
          </a:p>
          <a:p>
            <a:pPr>
              <a:tabLst>
                <a:tab pos="858838" algn="l"/>
              </a:tabLst>
              <a:defRPr/>
            </a:pPr>
            <a:r>
              <a:rPr lang="en-US" sz="2400" kern="0" dirty="0"/>
              <a:t>To dequeue() </a:t>
            </a:r>
          </a:p>
          <a:p>
            <a:pPr marL="857250" lvl="1" indent="-457200">
              <a:tabLst>
                <a:tab pos="858838" algn="l"/>
              </a:tabLst>
              <a:defRPr/>
            </a:pPr>
            <a:r>
              <a:rPr lang="en-US" sz="2000" kern="0" dirty="0"/>
              <a:t>If stack 2 empty, pop everything from stack 1 and push onto stack 2.</a:t>
            </a:r>
          </a:p>
          <a:p>
            <a:pPr marL="857250" lvl="1" indent="-457200">
              <a:tabLst>
                <a:tab pos="858838" algn="l"/>
              </a:tabLst>
              <a:defRPr/>
            </a:pPr>
            <a:r>
              <a:rPr lang="en-US" sz="2000" kern="0" dirty="0"/>
              <a:t>Pop stack 2</a:t>
            </a:r>
          </a:p>
          <a:p>
            <a:endParaRPr lang="en-US" sz="2400" dirty="0"/>
          </a:p>
        </p:txBody>
      </p:sp>
      <p:sp>
        <p:nvSpPr>
          <p:cNvPr id="7177" name="TextBox 11">
            <a:extLst>
              <a:ext uri="{FF2B5EF4-FFF2-40B4-BE49-F238E27FC236}">
                <a16:creationId xmlns:a16="http://schemas.microsoft.com/office/drawing/2014/main" id="{CFEB5473-885A-472B-B148-38B750ED5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845175"/>
            <a:ext cx="1524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000" b="0"/>
              <a:t>stack1</a:t>
            </a:r>
          </a:p>
        </p:txBody>
      </p:sp>
      <p:sp>
        <p:nvSpPr>
          <p:cNvPr id="7178" name="TextBox 12">
            <a:extLst>
              <a:ext uri="{FF2B5EF4-FFF2-40B4-BE49-F238E27FC236}">
                <a16:creationId xmlns:a16="http://schemas.microsoft.com/office/drawing/2014/main" id="{7A85D985-540E-4555-AC39-8C8F3B83F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845175"/>
            <a:ext cx="1524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000" b="0" dirty="0"/>
              <a:t>stack2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2D8D01BA-880A-42BC-9483-6F8B0FE1A90A}"/>
              </a:ext>
            </a:extLst>
          </p:cNvPr>
          <p:cNvSpPr txBox="1">
            <a:spLocks/>
          </p:cNvSpPr>
          <p:nvPr/>
        </p:nvSpPr>
        <p:spPr bwMode="auto">
          <a:xfrm>
            <a:off x="685800" y="1193079"/>
            <a:ext cx="8610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00000"/>
              </a:lnSpc>
              <a:buAutoNum type="arabicParenR"/>
              <a:tabLst>
                <a:tab pos="858838" algn="l"/>
              </a:tabLst>
              <a:defRPr/>
            </a:pPr>
            <a:endParaRPr lang="en-US" b="0" kern="0" dirty="0">
              <a:latin typeface="+mn-l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1CF8736-F460-47C7-98D1-AFFCD4529452}"/>
              </a:ext>
            </a:extLst>
          </p:cNvPr>
          <p:cNvGrpSpPr/>
          <p:nvPr/>
        </p:nvGrpSpPr>
        <p:grpSpPr>
          <a:xfrm>
            <a:off x="609600" y="3657600"/>
            <a:ext cx="762000" cy="1981200"/>
            <a:chOff x="5334000" y="4724400"/>
            <a:chExt cx="762000" cy="19812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44360DF-CD17-4179-9E25-7CB44D7F2C62}"/>
                </a:ext>
              </a:extLst>
            </p:cNvPr>
            <p:cNvCxnSpPr/>
            <p:nvPr/>
          </p:nvCxnSpPr>
          <p:spPr>
            <a:xfrm>
              <a:off x="5334000" y="4724400"/>
              <a:ext cx="0" cy="1981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EE5D364-51C3-450D-8A6A-C3D250245393}"/>
                </a:ext>
              </a:extLst>
            </p:cNvPr>
            <p:cNvCxnSpPr/>
            <p:nvPr/>
          </p:nvCxnSpPr>
          <p:spPr>
            <a:xfrm>
              <a:off x="6096000" y="4724400"/>
              <a:ext cx="0" cy="1981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939F461-684F-4F4B-A15B-70B41C8FDD5C}"/>
                </a:ext>
              </a:extLst>
            </p:cNvPr>
            <p:cNvCxnSpPr/>
            <p:nvPr/>
          </p:nvCxnSpPr>
          <p:spPr>
            <a:xfrm>
              <a:off x="5334000" y="6705600"/>
              <a:ext cx="76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72AA871-F594-461B-8E50-30899F6E0590}"/>
              </a:ext>
            </a:extLst>
          </p:cNvPr>
          <p:cNvGrpSpPr/>
          <p:nvPr/>
        </p:nvGrpSpPr>
        <p:grpSpPr>
          <a:xfrm>
            <a:off x="1828800" y="3657600"/>
            <a:ext cx="762000" cy="1981200"/>
            <a:chOff x="5334000" y="4724400"/>
            <a:chExt cx="762000" cy="19812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062C17B-2AC9-42D1-8F41-0F59C78CC85A}"/>
                </a:ext>
              </a:extLst>
            </p:cNvPr>
            <p:cNvCxnSpPr/>
            <p:nvPr/>
          </p:nvCxnSpPr>
          <p:spPr>
            <a:xfrm>
              <a:off x="5334000" y="4724400"/>
              <a:ext cx="0" cy="1981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5560F61-680E-42CE-B19A-A4E14F92A85F}"/>
                </a:ext>
              </a:extLst>
            </p:cNvPr>
            <p:cNvCxnSpPr/>
            <p:nvPr/>
          </p:nvCxnSpPr>
          <p:spPr>
            <a:xfrm>
              <a:off x="6096000" y="4724400"/>
              <a:ext cx="0" cy="1981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5109D49-0C5B-4186-8780-7B8C6C498839}"/>
                </a:ext>
              </a:extLst>
            </p:cNvPr>
            <p:cNvCxnSpPr/>
            <p:nvPr/>
          </p:nvCxnSpPr>
          <p:spPr>
            <a:xfrm>
              <a:off x="5334000" y="6705600"/>
              <a:ext cx="76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1">
            <a:extLst>
              <a:ext uri="{FF2B5EF4-FFF2-40B4-BE49-F238E27FC236}">
                <a16:creationId xmlns:a16="http://schemas.microsoft.com/office/drawing/2014/main" id="{00497173-070D-4271-943F-5BB057865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0" y="5845175"/>
            <a:ext cx="1524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000" b="0"/>
              <a:t>stack1</a:t>
            </a:r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34C93469-B0F7-4E97-8AB9-ED2244D97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5845175"/>
            <a:ext cx="1524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000" b="0" dirty="0"/>
              <a:t>stack2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49A18E4-E78C-4BB8-9AF3-17C98876CB3A}"/>
              </a:ext>
            </a:extLst>
          </p:cNvPr>
          <p:cNvGrpSpPr/>
          <p:nvPr/>
        </p:nvGrpSpPr>
        <p:grpSpPr>
          <a:xfrm>
            <a:off x="3619500" y="3657600"/>
            <a:ext cx="762000" cy="1981200"/>
            <a:chOff x="5334000" y="4724400"/>
            <a:chExt cx="762000" cy="198120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711DFDB-0B07-40CF-9EB8-10FB4668E928}"/>
                </a:ext>
              </a:extLst>
            </p:cNvPr>
            <p:cNvCxnSpPr/>
            <p:nvPr/>
          </p:nvCxnSpPr>
          <p:spPr>
            <a:xfrm>
              <a:off x="5334000" y="4724400"/>
              <a:ext cx="0" cy="1981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26908EF-D629-4AD9-8535-F1B3D80591DB}"/>
                </a:ext>
              </a:extLst>
            </p:cNvPr>
            <p:cNvCxnSpPr/>
            <p:nvPr/>
          </p:nvCxnSpPr>
          <p:spPr>
            <a:xfrm>
              <a:off x="6096000" y="4724400"/>
              <a:ext cx="0" cy="1981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F95ABA2-24E2-4FB7-83F0-10E6F17045A8}"/>
                </a:ext>
              </a:extLst>
            </p:cNvPr>
            <p:cNvCxnSpPr/>
            <p:nvPr/>
          </p:nvCxnSpPr>
          <p:spPr>
            <a:xfrm>
              <a:off x="5334000" y="6705600"/>
              <a:ext cx="76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A88B47F-B38C-47C6-95C8-C00FC3C41276}"/>
              </a:ext>
            </a:extLst>
          </p:cNvPr>
          <p:cNvGrpSpPr/>
          <p:nvPr/>
        </p:nvGrpSpPr>
        <p:grpSpPr>
          <a:xfrm>
            <a:off x="4838700" y="3657600"/>
            <a:ext cx="762000" cy="1981200"/>
            <a:chOff x="5334000" y="4724400"/>
            <a:chExt cx="762000" cy="19812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129AA16-F3E6-4322-9C76-8EEFBA90A1BA}"/>
                </a:ext>
              </a:extLst>
            </p:cNvPr>
            <p:cNvCxnSpPr/>
            <p:nvPr/>
          </p:nvCxnSpPr>
          <p:spPr>
            <a:xfrm>
              <a:off x="5334000" y="4724400"/>
              <a:ext cx="0" cy="1981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FA8D59C-BE2B-4E0E-BC07-0CFFB6E84EBA}"/>
                </a:ext>
              </a:extLst>
            </p:cNvPr>
            <p:cNvCxnSpPr/>
            <p:nvPr/>
          </p:nvCxnSpPr>
          <p:spPr>
            <a:xfrm>
              <a:off x="6096000" y="4724400"/>
              <a:ext cx="0" cy="1981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326A95F-826D-40BD-A81E-53585A076032}"/>
                </a:ext>
              </a:extLst>
            </p:cNvPr>
            <p:cNvCxnSpPr/>
            <p:nvPr/>
          </p:nvCxnSpPr>
          <p:spPr>
            <a:xfrm>
              <a:off x="5334000" y="6705600"/>
              <a:ext cx="76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11">
            <a:extLst>
              <a:ext uri="{FF2B5EF4-FFF2-40B4-BE49-F238E27FC236}">
                <a16:creationId xmlns:a16="http://schemas.microsoft.com/office/drawing/2014/main" id="{FE25C85E-4AFC-4CCC-B60F-96E320596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0868" y="5828448"/>
            <a:ext cx="1524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000" b="0"/>
              <a:t>stack1</a:t>
            </a:r>
          </a:p>
        </p:txBody>
      </p:sp>
      <p:sp>
        <p:nvSpPr>
          <p:cNvPr id="28" name="TextBox 12">
            <a:extLst>
              <a:ext uri="{FF2B5EF4-FFF2-40B4-BE49-F238E27FC236}">
                <a16:creationId xmlns:a16="http://schemas.microsoft.com/office/drawing/2014/main" id="{940619F4-16EB-4970-A6B6-77966C1C1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068" y="5828448"/>
            <a:ext cx="1524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000" b="0" dirty="0"/>
              <a:t>stack2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B3F1E46-ED98-4A7B-86FF-0E230B97EAD7}"/>
              </a:ext>
            </a:extLst>
          </p:cNvPr>
          <p:cNvGrpSpPr/>
          <p:nvPr/>
        </p:nvGrpSpPr>
        <p:grpSpPr>
          <a:xfrm>
            <a:off x="6491868" y="3640873"/>
            <a:ext cx="762000" cy="1981200"/>
            <a:chOff x="5334000" y="4724400"/>
            <a:chExt cx="762000" cy="1981200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C4AB821-1F3E-49BF-8834-244D569AA360}"/>
                </a:ext>
              </a:extLst>
            </p:cNvPr>
            <p:cNvCxnSpPr/>
            <p:nvPr/>
          </p:nvCxnSpPr>
          <p:spPr>
            <a:xfrm>
              <a:off x="5334000" y="4724400"/>
              <a:ext cx="0" cy="1981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352AEE9-F1F2-490C-B2F9-F2D4D2482E20}"/>
                </a:ext>
              </a:extLst>
            </p:cNvPr>
            <p:cNvCxnSpPr/>
            <p:nvPr/>
          </p:nvCxnSpPr>
          <p:spPr>
            <a:xfrm>
              <a:off x="6096000" y="4724400"/>
              <a:ext cx="0" cy="1981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F0A9D1D-828B-4E5F-8460-DBF5B277DF18}"/>
                </a:ext>
              </a:extLst>
            </p:cNvPr>
            <p:cNvCxnSpPr/>
            <p:nvPr/>
          </p:nvCxnSpPr>
          <p:spPr>
            <a:xfrm>
              <a:off x="5334000" y="6705600"/>
              <a:ext cx="76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239DE6E-909D-436F-BF64-8DDF59344416}"/>
              </a:ext>
            </a:extLst>
          </p:cNvPr>
          <p:cNvGrpSpPr/>
          <p:nvPr/>
        </p:nvGrpSpPr>
        <p:grpSpPr>
          <a:xfrm>
            <a:off x="7711068" y="3640873"/>
            <a:ext cx="762000" cy="1981200"/>
            <a:chOff x="5334000" y="4724400"/>
            <a:chExt cx="762000" cy="19812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C6C1A2F-0DD6-4993-B869-D63AD3225EB4}"/>
                </a:ext>
              </a:extLst>
            </p:cNvPr>
            <p:cNvCxnSpPr/>
            <p:nvPr/>
          </p:nvCxnSpPr>
          <p:spPr>
            <a:xfrm>
              <a:off x="5334000" y="4724400"/>
              <a:ext cx="0" cy="1981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6F53CFD-2232-40DA-8018-4EBD9FF03706}"/>
                </a:ext>
              </a:extLst>
            </p:cNvPr>
            <p:cNvCxnSpPr/>
            <p:nvPr/>
          </p:nvCxnSpPr>
          <p:spPr>
            <a:xfrm>
              <a:off x="6096000" y="4724400"/>
              <a:ext cx="0" cy="1981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4DE7844-F9CA-4A60-81AE-0CB9FB8B8E74}"/>
                </a:ext>
              </a:extLst>
            </p:cNvPr>
            <p:cNvCxnSpPr/>
            <p:nvPr/>
          </p:nvCxnSpPr>
          <p:spPr>
            <a:xfrm>
              <a:off x="5334000" y="6705600"/>
              <a:ext cx="76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14">
            <a:extLst>
              <a:ext uri="{FF2B5EF4-FFF2-40B4-BE49-F238E27FC236}">
                <a16:creationId xmlns:a16="http://schemas.microsoft.com/office/drawing/2014/main" id="{12E278C9-92AA-4359-9C19-F62860181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608" y="6290566"/>
            <a:ext cx="1096536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Time=1</a:t>
            </a:r>
          </a:p>
        </p:txBody>
      </p:sp>
      <p:sp>
        <p:nvSpPr>
          <p:cNvPr id="38" name="Rectangle 14">
            <a:extLst>
              <a:ext uri="{FF2B5EF4-FFF2-40B4-BE49-F238E27FC236}">
                <a16:creationId xmlns:a16="http://schemas.microsoft.com/office/drawing/2014/main" id="{513F78B6-2690-4EFA-956D-1DA5D436B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3732" y="6290566"/>
            <a:ext cx="1096536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Time=2</a:t>
            </a:r>
          </a:p>
        </p:txBody>
      </p:sp>
      <p:sp>
        <p:nvSpPr>
          <p:cNvPr id="39" name="Rectangle 14">
            <a:extLst>
              <a:ext uri="{FF2B5EF4-FFF2-40B4-BE49-F238E27FC236}">
                <a16:creationId xmlns:a16="http://schemas.microsoft.com/office/drawing/2014/main" id="{6B70B15E-7F5A-488E-BB66-C37DBB88E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1856" y="6290566"/>
            <a:ext cx="1096536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Time=3</a:t>
            </a:r>
          </a:p>
        </p:txBody>
      </p:sp>
    </p:spTree>
    <p:extLst>
      <p:ext uri="{BB962C8B-B14F-4D97-AF65-F5344CB8AC3E}">
        <p14:creationId xmlns:p14="http://schemas.microsoft.com/office/powerpoint/2010/main" val="1778629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Deque</a:t>
            </a:r>
            <a:r>
              <a:rPr lang="en-US" dirty="0"/>
              <a:t> ADT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dirty="0"/>
              <a:t>ouble-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dirty="0"/>
              <a:t>nded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</a:t>
            </a:r>
            <a:r>
              <a:rPr lang="en-US" dirty="0"/>
              <a:t>ues</a:t>
            </a:r>
          </a:p>
          <a:p>
            <a:r>
              <a:rPr lang="en-US" dirty="0"/>
              <a:t>Equally good at pushing and popping on either end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352799" y="4266546"/>
            <a:ext cx="457200" cy="1219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962399" y="4266546"/>
            <a:ext cx="457200" cy="1219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602342" y="4266546"/>
            <a:ext cx="457200" cy="1219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257799" y="4266546"/>
            <a:ext cx="457200" cy="1219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8" name="Straight Connector 7"/>
          <p:cNvCxnSpPr>
            <a:stCxn id="4" idx="3"/>
            <a:endCxn id="5" idx="1"/>
          </p:cNvCxnSpPr>
          <p:nvPr/>
        </p:nvCxnSpPr>
        <p:spPr bwMode="auto">
          <a:xfrm>
            <a:off x="3809999" y="4876146"/>
            <a:ext cx="15240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>
            <a:stCxn id="5" idx="3"/>
            <a:endCxn id="6" idx="1"/>
          </p:cNvCxnSpPr>
          <p:nvPr/>
        </p:nvCxnSpPr>
        <p:spPr bwMode="auto">
          <a:xfrm>
            <a:off x="4419599" y="4876146"/>
            <a:ext cx="182743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>
            <a:stCxn id="6" idx="3"/>
            <a:endCxn id="7" idx="1"/>
          </p:cNvCxnSpPr>
          <p:nvPr/>
        </p:nvCxnSpPr>
        <p:spPr bwMode="auto">
          <a:xfrm>
            <a:off x="5059542" y="4876146"/>
            <a:ext cx="198257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Rectangle 10"/>
          <p:cNvSpPr/>
          <p:nvPr/>
        </p:nvSpPr>
        <p:spPr bwMode="auto">
          <a:xfrm>
            <a:off x="6737603" y="3429000"/>
            <a:ext cx="457200" cy="1219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035807" y="4114146"/>
            <a:ext cx="2907792" cy="1524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3" name="Elbow Connector 12"/>
          <p:cNvCxnSpPr>
            <a:stCxn id="11" idx="1"/>
            <a:endCxn id="20" idx="3"/>
          </p:cNvCxnSpPr>
          <p:nvPr/>
        </p:nvCxnSpPr>
        <p:spPr bwMode="auto">
          <a:xfrm rot="10800000" flipV="1">
            <a:off x="5714999" y="4038599"/>
            <a:ext cx="1022604" cy="523221"/>
          </a:xfrm>
          <a:prstGeom prst="bentConnector3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7315200" y="3798593"/>
            <a:ext cx="1371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(</a:t>
            </a:r>
            <a:r>
              <a:rPr lang="en-US" sz="1400" b="1" dirty="0" err="1">
                <a:solidFill>
                  <a:srgbClr val="FF0000"/>
                </a:solidFill>
              </a:rPr>
              <a:t>push_back</a:t>
            </a:r>
            <a:r>
              <a:rPr lang="en-US" sz="14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609121" y="5050878"/>
            <a:ext cx="457200" cy="1219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6" name="Elbow Connector 15"/>
          <p:cNvCxnSpPr>
            <a:stCxn id="25" idx="1"/>
            <a:endCxn id="15" idx="3"/>
          </p:cNvCxnSpPr>
          <p:nvPr/>
        </p:nvCxnSpPr>
        <p:spPr bwMode="auto">
          <a:xfrm rot="10800000" flipV="1">
            <a:off x="2066321" y="5172636"/>
            <a:ext cx="1286478" cy="487841"/>
          </a:xfrm>
          <a:prstGeom prst="bentConnector3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76200" y="3798593"/>
            <a:ext cx="1371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(</a:t>
            </a:r>
            <a:r>
              <a:rPr lang="en-US" sz="1400" b="1" dirty="0" err="1">
                <a:solidFill>
                  <a:srgbClr val="FF0000"/>
                </a:solidFill>
              </a:rPr>
              <a:t>push_front</a:t>
            </a:r>
            <a:r>
              <a:rPr lang="en-US" sz="14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6737603" y="5257800"/>
            <a:ext cx="457200" cy="1219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486399" y="4418946"/>
            <a:ext cx="228600" cy="2857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486399" y="5085994"/>
            <a:ext cx="228600" cy="2857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352799" y="4446430"/>
            <a:ext cx="228600" cy="2857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352799" y="5029762"/>
            <a:ext cx="228600" cy="2857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28" name="Elbow Connector 27"/>
          <p:cNvCxnSpPr>
            <a:stCxn id="21" idx="3"/>
            <a:endCxn id="19" idx="1"/>
          </p:cNvCxnSpPr>
          <p:nvPr/>
        </p:nvCxnSpPr>
        <p:spPr bwMode="auto">
          <a:xfrm>
            <a:off x="5714999" y="5228869"/>
            <a:ext cx="1022604" cy="638531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Rectangle 34"/>
          <p:cNvSpPr/>
          <p:nvPr/>
        </p:nvSpPr>
        <p:spPr bwMode="auto">
          <a:xfrm>
            <a:off x="1609121" y="3641339"/>
            <a:ext cx="457200" cy="1219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36" name="Elbow Connector 35"/>
          <p:cNvCxnSpPr>
            <a:stCxn id="35" idx="3"/>
            <a:endCxn id="22" idx="1"/>
          </p:cNvCxnSpPr>
          <p:nvPr/>
        </p:nvCxnSpPr>
        <p:spPr bwMode="auto">
          <a:xfrm>
            <a:off x="2066321" y="4250939"/>
            <a:ext cx="1286478" cy="338366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Rectangle 14"/>
          <p:cNvSpPr>
            <a:spLocks noChangeArrowheads="1"/>
          </p:cNvSpPr>
          <p:nvPr/>
        </p:nvSpPr>
        <p:spPr bwMode="auto">
          <a:xfrm>
            <a:off x="75282" y="5414330"/>
            <a:ext cx="1371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(</a:t>
            </a:r>
            <a:r>
              <a:rPr lang="en-US" sz="1400" b="1" dirty="0" err="1">
                <a:solidFill>
                  <a:srgbClr val="FF0000"/>
                </a:solidFill>
              </a:rPr>
              <a:t>pop_front</a:t>
            </a:r>
            <a:r>
              <a:rPr lang="en-US" sz="14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40" name="Rectangle 14"/>
          <p:cNvSpPr>
            <a:spLocks noChangeArrowheads="1"/>
          </p:cNvSpPr>
          <p:nvPr/>
        </p:nvSpPr>
        <p:spPr bwMode="auto">
          <a:xfrm>
            <a:off x="7315200" y="5695950"/>
            <a:ext cx="1371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(</a:t>
            </a:r>
            <a:r>
              <a:rPr lang="en-US" sz="1400" b="1" dirty="0" err="1">
                <a:solidFill>
                  <a:srgbClr val="FF0000"/>
                </a:solidFill>
              </a:rPr>
              <a:t>pop_back</a:t>
            </a:r>
            <a:r>
              <a:rPr lang="en-US" sz="1400" b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904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39" grpId="0"/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Stacks &amp; 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Lists are good for storing generic sequences of items, but they can be specialized to form other useful structures</a:t>
            </a:r>
          </a:p>
          <a:p>
            <a:r>
              <a:rPr lang="en-US" dirty="0"/>
              <a:t>What if we had a List, but we restricted how insertion and removal were done?</a:t>
            </a:r>
          </a:p>
          <a:p>
            <a:pPr lvl="1"/>
            <a:r>
              <a:rPr lang="en-US" b="1" dirty="0"/>
              <a:t>Stack</a:t>
            </a:r>
            <a:r>
              <a:rPr lang="en-US" dirty="0"/>
              <a:t> – Only ever insert/remove from one end of the list</a:t>
            </a:r>
          </a:p>
          <a:p>
            <a:pPr lvl="1"/>
            <a:r>
              <a:rPr lang="en-US" b="1" dirty="0"/>
              <a:t>Queue</a:t>
            </a:r>
            <a:r>
              <a:rPr lang="en-US" dirty="0"/>
              <a:t> – Only ever insert at one end and remove from the other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038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 err="1"/>
              <a:t>Deque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4038600" cy="2133600"/>
          </a:xfrm>
        </p:spPr>
        <p:txBody>
          <a:bodyPr/>
          <a:lstStyle/>
          <a:p>
            <a:r>
              <a:rPr lang="en-US" sz="2000" dirty="0"/>
              <a:t>Similar to vector but allows for </a:t>
            </a:r>
            <a:r>
              <a:rPr lang="en-US" sz="2000" dirty="0" err="1"/>
              <a:t>push_front</a:t>
            </a:r>
            <a:r>
              <a:rPr lang="en-US" sz="2000" dirty="0"/>
              <a:t>() and </a:t>
            </a:r>
            <a:r>
              <a:rPr lang="en-US" sz="2000" dirty="0" err="1"/>
              <a:t>pop_front</a:t>
            </a:r>
            <a:r>
              <a:rPr lang="en-US" sz="2000" dirty="0"/>
              <a:t>() options</a:t>
            </a:r>
          </a:p>
          <a:p>
            <a:r>
              <a:rPr lang="en-US" sz="2000" dirty="0"/>
              <a:t>Useful when we want to put things in one end of the list and take them out of the other</a:t>
            </a:r>
          </a:p>
          <a:p>
            <a:endParaRPr lang="en-US" sz="2000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800600" y="1447800"/>
            <a:ext cx="4267200" cy="5257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1200" dirty="0">
                <a:latin typeface="Consolas" panose="020B0609020204030204" pitchFamily="49" charset="0"/>
              </a:rPr>
              <a:t>#include &lt;</a:t>
            </a:r>
            <a:r>
              <a:rPr lang="en-US" sz="1200" dirty="0" err="1">
                <a:latin typeface="Consolas" panose="020B0609020204030204" pitchFamily="49" charset="0"/>
              </a:rPr>
              <a:t>iostream</a:t>
            </a:r>
            <a:r>
              <a:rPr lang="en-US" sz="1200" dirty="0">
                <a:latin typeface="Consolas" panose="020B0609020204030204" pitchFamily="49" charset="0"/>
              </a:rPr>
              <a:t>&gt;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#include &lt;</a:t>
            </a:r>
            <a:r>
              <a:rPr lang="en-US" sz="1200" dirty="0" err="1">
                <a:latin typeface="Consolas" panose="020B0609020204030204" pitchFamily="49" charset="0"/>
              </a:rPr>
              <a:t>deque</a:t>
            </a:r>
            <a:r>
              <a:rPr lang="en-US" sz="1200" dirty="0">
                <a:latin typeface="Consolas" panose="020B0609020204030204" pitchFamily="49" charset="0"/>
              </a:rPr>
              <a:t>&gt;</a:t>
            </a:r>
          </a:p>
          <a:p>
            <a:pPr algn="l">
              <a:spcBef>
                <a:spcPct val="50000"/>
              </a:spcBef>
            </a:pPr>
            <a:r>
              <a:rPr lang="en-US" sz="1200" dirty="0">
                <a:latin typeface="Consolas" panose="020B0609020204030204" pitchFamily="49" charset="0"/>
              </a:rPr>
              <a:t>using namespace std;</a:t>
            </a:r>
          </a:p>
          <a:p>
            <a:pPr algn="l">
              <a:spcBef>
                <a:spcPct val="50000"/>
              </a:spcBef>
            </a:pP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main()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{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deque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my_deq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for(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=0; 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 &lt; 5; 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++){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my_deq.push_back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latin typeface="Consolas" panose="020B0609020204030204" pitchFamily="49" charset="0"/>
              </a:rPr>
              <a:t>i+50);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}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</a:rPr>
              <a:t>cout</a:t>
            </a:r>
            <a:r>
              <a:rPr lang="en-US" sz="1200" dirty="0">
                <a:latin typeface="Consolas" panose="020B0609020204030204" pitchFamily="49" charset="0"/>
              </a:rPr>
              <a:t> &lt;&lt; “At index 2 is: “ &lt;&lt;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my_deq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[2]</a:t>
            </a:r>
            <a:r>
              <a:rPr lang="en-US" sz="1200" dirty="0">
                <a:latin typeface="Consolas" panose="020B0609020204030204" pitchFamily="49" charset="0"/>
              </a:rPr>
              <a:t> ;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</a:rPr>
              <a:t>cout</a:t>
            </a:r>
            <a:r>
              <a:rPr lang="en-US" sz="1200" dirty="0">
                <a:latin typeface="Consolas" panose="020B0609020204030204" pitchFamily="49" charset="0"/>
              </a:rPr>
              <a:t> &lt;&lt; </a:t>
            </a:r>
            <a:r>
              <a:rPr lang="en-US" sz="1200" dirty="0" err="1">
                <a:latin typeface="Consolas" panose="020B0609020204030204" pitchFamily="49" charset="0"/>
              </a:rPr>
              <a:t>endl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</a:t>
            </a:r>
            <a:b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for(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=0; 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 &lt; 5; 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++){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x =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my_deq.front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my_deq.push_back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(x+10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my_deq.pop_front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}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latin typeface="Consolas" panose="020B0609020204030204" pitchFamily="49" charset="0"/>
              </a:rPr>
              <a:t>while( !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my_deq.empty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sz="1200" dirty="0">
                <a:latin typeface="Consolas" panose="020B0609020204030204" pitchFamily="49" charset="0"/>
              </a:rPr>
              <a:t>){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cout</a:t>
            </a:r>
            <a:r>
              <a:rPr lang="en-US" sz="1200" dirty="0">
                <a:latin typeface="Consolas" panose="020B0609020204030204" pitchFamily="49" charset="0"/>
              </a:rPr>
              <a:t> &lt;&lt;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my_deq.front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sz="1200" dirty="0">
                <a:latin typeface="Consolas" panose="020B0609020204030204" pitchFamily="49" charset="0"/>
              </a:rPr>
              <a:t> &lt;&lt; “ “;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my_deq.pop_front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}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</a:rPr>
              <a:t>cout</a:t>
            </a:r>
            <a:r>
              <a:rPr lang="en-US" sz="1200" dirty="0">
                <a:latin typeface="Consolas" panose="020B0609020204030204" pitchFamily="49" charset="0"/>
              </a:rPr>
              <a:t> &lt;&lt; </a:t>
            </a:r>
            <a:r>
              <a:rPr lang="en-US" sz="1200" dirty="0" err="1">
                <a:latin typeface="Consolas" panose="020B0609020204030204" pitchFamily="49" charset="0"/>
              </a:rPr>
              <a:t>endl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685800" y="4495800"/>
            <a:ext cx="914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 err="1">
                <a:solidFill>
                  <a:srgbClr val="FF0000"/>
                </a:solidFill>
              </a:rPr>
              <a:t>my_deq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1600200" y="4495800"/>
            <a:ext cx="3048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51</a:t>
            </a: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152400" y="3581400"/>
            <a:ext cx="60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1905000" y="4495800"/>
            <a:ext cx="3048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52</a:t>
            </a:r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2209800" y="4495800"/>
            <a:ext cx="3048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53</a:t>
            </a: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2514600" y="4495800"/>
            <a:ext cx="3048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54</a:t>
            </a:r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2819400" y="4495800"/>
            <a:ext cx="3048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60</a:t>
            </a:r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1600200" y="42672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1905000" y="42672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0" name="Rectangle 14"/>
          <p:cNvSpPr>
            <a:spLocks noChangeArrowheads="1"/>
          </p:cNvSpPr>
          <p:nvPr/>
        </p:nvSpPr>
        <p:spPr bwMode="auto">
          <a:xfrm>
            <a:off x="2209800" y="42672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2514600" y="42672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2819400" y="42672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3" name="Rectangle 14"/>
          <p:cNvSpPr>
            <a:spLocks noChangeArrowheads="1"/>
          </p:cNvSpPr>
          <p:nvPr/>
        </p:nvSpPr>
        <p:spPr bwMode="auto">
          <a:xfrm>
            <a:off x="685800" y="3733800"/>
            <a:ext cx="914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 err="1">
                <a:solidFill>
                  <a:srgbClr val="FF0000"/>
                </a:solidFill>
              </a:rPr>
              <a:t>my_deq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4" name="Rectangle 14"/>
          <p:cNvSpPr>
            <a:spLocks noChangeArrowheads="1"/>
          </p:cNvSpPr>
          <p:nvPr/>
        </p:nvSpPr>
        <p:spPr bwMode="auto">
          <a:xfrm>
            <a:off x="1600200" y="3733800"/>
            <a:ext cx="3048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50</a:t>
            </a:r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1905000" y="3733800"/>
            <a:ext cx="3048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51</a:t>
            </a:r>
          </a:p>
        </p:txBody>
      </p:sp>
      <p:sp>
        <p:nvSpPr>
          <p:cNvPr id="37" name="Rectangle 14"/>
          <p:cNvSpPr>
            <a:spLocks noChangeArrowheads="1"/>
          </p:cNvSpPr>
          <p:nvPr/>
        </p:nvSpPr>
        <p:spPr bwMode="auto">
          <a:xfrm>
            <a:off x="2209800" y="3733800"/>
            <a:ext cx="3048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52</a:t>
            </a:r>
          </a:p>
        </p:txBody>
      </p: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2514600" y="3733800"/>
            <a:ext cx="3048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53</a:t>
            </a:r>
          </a:p>
        </p:txBody>
      </p:sp>
      <p:sp>
        <p:nvSpPr>
          <p:cNvPr id="39" name="Rectangle 14"/>
          <p:cNvSpPr>
            <a:spLocks noChangeArrowheads="1"/>
          </p:cNvSpPr>
          <p:nvPr/>
        </p:nvSpPr>
        <p:spPr bwMode="auto">
          <a:xfrm>
            <a:off x="2819400" y="3733800"/>
            <a:ext cx="3048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54</a:t>
            </a:r>
          </a:p>
        </p:txBody>
      </p:sp>
      <p:sp>
        <p:nvSpPr>
          <p:cNvPr id="40" name="Rectangle 14"/>
          <p:cNvSpPr>
            <a:spLocks noChangeArrowheads="1"/>
          </p:cNvSpPr>
          <p:nvPr/>
        </p:nvSpPr>
        <p:spPr bwMode="auto">
          <a:xfrm>
            <a:off x="1600200" y="35052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1" name="Rectangle 14"/>
          <p:cNvSpPr>
            <a:spLocks noChangeArrowheads="1"/>
          </p:cNvSpPr>
          <p:nvPr/>
        </p:nvSpPr>
        <p:spPr bwMode="auto">
          <a:xfrm>
            <a:off x="1905000" y="35052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2" name="Rectangle 14"/>
          <p:cNvSpPr>
            <a:spLocks noChangeArrowheads="1"/>
          </p:cNvSpPr>
          <p:nvPr/>
        </p:nvSpPr>
        <p:spPr bwMode="auto">
          <a:xfrm>
            <a:off x="2209800" y="35052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3" name="Rectangle 14"/>
          <p:cNvSpPr>
            <a:spLocks noChangeArrowheads="1"/>
          </p:cNvSpPr>
          <p:nvPr/>
        </p:nvSpPr>
        <p:spPr bwMode="auto">
          <a:xfrm>
            <a:off x="2514600" y="35052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4" name="Rectangle 14"/>
          <p:cNvSpPr>
            <a:spLocks noChangeArrowheads="1"/>
          </p:cNvSpPr>
          <p:nvPr/>
        </p:nvSpPr>
        <p:spPr bwMode="auto">
          <a:xfrm>
            <a:off x="2819400" y="35052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7" name="Rectangle 14"/>
          <p:cNvSpPr>
            <a:spLocks noChangeArrowheads="1"/>
          </p:cNvSpPr>
          <p:nvPr/>
        </p:nvSpPr>
        <p:spPr bwMode="auto">
          <a:xfrm>
            <a:off x="685800" y="5257800"/>
            <a:ext cx="914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 err="1">
                <a:solidFill>
                  <a:srgbClr val="FF0000"/>
                </a:solidFill>
              </a:rPr>
              <a:t>my_deq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48" name="Rectangle 14"/>
          <p:cNvSpPr>
            <a:spLocks noChangeArrowheads="1"/>
          </p:cNvSpPr>
          <p:nvPr/>
        </p:nvSpPr>
        <p:spPr bwMode="auto">
          <a:xfrm>
            <a:off x="1600200" y="5257800"/>
            <a:ext cx="3048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60</a:t>
            </a:r>
          </a:p>
        </p:txBody>
      </p:sp>
      <p:sp>
        <p:nvSpPr>
          <p:cNvPr id="49" name="Rectangle 14"/>
          <p:cNvSpPr>
            <a:spLocks noChangeArrowheads="1"/>
          </p:cNvSpPr>
          <p:nvPr/>
        </p:nvSpPr>
        <p:spPr bwMode="auto">
          <a:xfrm>
            <a:off x="1905000" y="5257800"/>
            <a:ext cx="3048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61</a:t>
            </a:r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2209800" y="5257800"/>
            <a:ext cx="3048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62</a:t>
            </a:r>
          </a:p>
        </p:txBody>
      </p:sp>
      <p:sp>
        <p:nvSpPr>
          <p:cNvPr id="51" name="Rectangle 14"/>
          <p:cNvSpPr>
            <a:spLocks noChangeArrowheads="1"/>
          </p:cNvSpPr>
          <p:nvPr/>
        </p:nvSpPr>
        <p:spPr bwMode="auto">
          <a:xfrm>
            <a:off x="2514600" y="5257800"/>
            <a:ext cx="3048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63</a:t>
            </a:r>
          </a:p>
        </p:txBody>
      </p:sp>
      <p:sp>
        <p:nvSpPr>
          <p:cNvPr id="52" name="Rectangle 14"/>
          <p:cNvSpPr>
            <a:spLocks noChangeArrowheads="1"/>
          </p:cNvSpPr>
          <p:nvPr/>
        </p:nvSpPr>
        <p:spPr bwMode="auto">
          <a:xfrm>
            <a:off x="2819400" y="5257800"/>
            <a:ext cx="3048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64</a:t>
            </a:r>
          </a:p>
        </p:txBody>
      </p:sp>
      <p:sp>
        <p:nvSpPr>
          <p:cNvPr id="54" name="Rectangle 14"/>
          <p:cNvSpPr>
            <a:spLocks noChangeArrowheads="1"/>
          </p:cNvSpPr>
          <p:nvPr/>
        </p:nvSpPr>
        <p:spPr bwMode="auto">
          <a:xfrm>
            <a:off x="1600200" y="50292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5" name="Rectangle 14"/>
          <p:cNvSpPr>
            <a:spLocks noChangeArrowheads="1"/>
          </p:cNvSpPr>
          <p:nvPr/>
        </p:nvSpPr>
        <p:spPr bwMode="auto">
          <a:xfrm>
            <a:off x="1905000" y="50292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6" name="Rectangle 14"/>
          <p:cNvSpPr>
            <a:spLocks noChangeArrowheads="1"/>
          </p:cNvSpPr>
          <p:nvPr/>
        </p:nvSpPr>
        <p:spPr bwMode="auto">
          <a:xfrm>
            <a:off x="2209800" y="50292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7" name="Rectangle 14"/>
          <p:cNvSpPr>
            <a:spLocks noChangeArrowheads="1"/>
          </p:cNvSpPr>
          <p:nvPr/>
        </p:nvSpPr>
        <p:spPr bwMode="auto">
          <a:xfrm>
            <a:off x="2514600" y="50292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8" name="Rectangle 14"/>
          <p:cNvSpPr>
            <a:spLocks noChangeArrowheads="1"/>
          </p:cNvSpPr>
          <p:nvPr/>
        </p:nvSpPr>
        <p:spPr bwMode="auto">
          <a:xfrm>
            <a:off x="2819400" y="50292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77" name="Rectangle 14"/>
          <p:cNvSpPr>
            <a:spLocks noChangeArrowheads="1"/>
          </p:cNvSpPr>
          <p:nvPr/>
        </p:nvSpPr>
        <p:spPr bwMode="auto">
          <a:xfrm>
            <a:off x="152400" y="4343400"/>
            <a:ext cx="60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78" name="Rectangle 14"/>
          <p:cNvSpPr>
            <a:spLocks noChangeArrowheads="1"/>
          </p:cNvSpPr>
          <p:nvPr/>
        </p:nvSpPr>
        <p:spPr bwMode="auto">
          <a:xfrm>
            <a:off x="152400" y="5029200"/>
            <a:ext cx="60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79" name="Rectangle 14"/>
          <p:cNvSpPr>
            <a:spLocks noChangeArrowheads="1"/>
          </p:cNvSpPr>
          <p:nvPr/>
        </p:nvSpPr>
        <p:spPr bwMode="auto">
          <a:xfrm>
            <a:off x="152400" y="5791200"/>
            <a:ext cx="60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80" name="Rectangle 14"/>
          <p:cNvSpPr>
            <a:spLocks noChangeArrowheads="1"/>
          </p:cNvSpPr>
          <p:nvPr/>
        </p:nvSpPr>
        <p:spPr bwMode="auto">
          <a:xfrm>
            <a:off x="4419600" y="3048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81" name="Rectangle 14"/>
          <p:cNvSpPr>
            <a:spLocks noChangeArrowheads="1"/>
          </p:cNvSpPr>
          <p:nvPr/>
        </p:nvSpPr>
        <p:spPr bwMode="auto">
          <a:xfrm>
            <a:off x="4419600" y="3886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82" name="Rectangle 14"/>
          <p:cNvSpPr>
            <a:spLocks noChangeArrowheads="1"/>
          </p:cNvSpPr>
          <p:nvPr/>
        </p:nvSpPr>
        <p:spPr bwMode="auto">
          <a:xfrm>
            <a:off x="4419600" y="4267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83" name="Rectangle 14"/>
          <p:cNvSpPr>
            <a:spLocks noChangeArrowheads="1"/>
          </p:cNvSpPr>
          <p:nvPr/>
        </p:nvSpPr>
        <p:spPr bwMode="auto">
          <a:xfrm>
            <a:off x="4419600" y="5181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72" name="Rectangle 14"/>
          <p:cNvSpPr>
            <a:spLocks noChangeArrowheads="1"/>
          </p:cNvSpPr>
          <p:nvPr/>
        </p:nvSpPr>
        <p:spPr bwMode="auto">
          <a:xfrm>
            <a:off x="685800" y="5943600"/>
            <a:ext cx="914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 err="1">
                <a:solidFill>
                  <a:srgbClr val="FF0000"/>
                </a:solidFill>
              </a:rPr>
              <a:t>my_deq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94" name="Rectangle 14"/>
          <p:cNvSpPr>
            <a:spLocks noChangeArrowheads="1"/>
          </p:cNvSpPr>
          <p:nvPr/>
        </p:nvSpPr>
        <p:spPr bwMode="auto">
          <a:xfrm>
            <a:off x="3276600" y="4572000"/>
            <a:ext cx="1143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after 1</a:t>
            </a:r>
            <a:r>
              <a:rPr lang="en-US" sz="1200" b="1" baseline="30000" dirty="0">
                <a:solidFill>
                  <a:srgbClr val="FF0000"/>
                </a:solidFill>
              </a:rPr>
              <a:t>st</a:t>
            </a:r>
            <a:r>
              <a:rPr lang="en-US" sz="1200" b="1" dirty="0">
                <a:solidFill>
                  <a:srgbClr val="FF0000"/>
                </a:solidFill>
              </a:rPr>
              <a:t> iteration</a:t>
            </a:r>
          </a:p>
        </p:txBody>
      </p:sp>
      <p:sp>
        <p:nvSpPr>
          <p:cNvPr id="95" name="Rectangle 14"/>
          <p:cNvSpPr>
            <a:spLocks noChangeArrowheads="1"/>
          </p:cNvSpPr>
          <p:nvPr/>
        </p:nvSpPr>
        <p:spPr bwMode="auto">
          <a:xfrm>
            <a:off x="3276600" y="5334000"/>
            <a:ext cx="1143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after all iterations</a:t>
            </a:r>
          </a:p>
        </p:txBody>
      </p:sp>
    </p:spTree>
    <p:extLst>
      <p:ext uri="{BB962C8B-B14F-4D97-AF65-F5344CB8AC3E}">
        <p14:creationId xmlns:p14="http://schemas.microsoft.com/office/powerpoint/2010/main" val="270939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10" grpId="0" animBg="1"/>
      <p:bldP spid="8" grpId="0"/>
      <p:bldP spid="12" grpId="0" animBg="1"/>
      <p:bldP spid="19" grpId="0"/>
      <p:bldP spid="21" grpId="0" animBg="1"/>
      <p:bldP spid="22" grpId="0" animBg="1"/>
      <p:bldP spid="23" grpId="0" animBg="1"/>
      <p:bldP spid="24" grpId="0" animBg="1"/>
      <p:bldP spid="28" grpId="0"/>
      <p:bldP spid="29" grpId="0"/>
      <p:bldP spid="30" grpId="0"/>
      <p:bldP spid="31" grpId="0"/>
      <p:bldP spid="32" grpId="0"/>
      <p:bldP spid="33" grpId="0"/>
      <p:bldP spid="34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42" grpId="0"/>
      <p:bldP spid="43" grpId="0"/>
      <p:bldP spid="44" grpId="0"/>
      <p:bldP spid="47" grpId="0"/>
      <p:bldP spid="48" grpId="0" animBg="1"/>
      <p:bldP spid="49" grpId="0" animBg="1"/>
      <p:bldP spid="50" grpId="0" animBg="1"/>
      <p:bldP spid="51" grpId="0" animBg="1"/>
      <p:bldP spid="52" grpId="0" animBg="1"/>
      <p:bldP spid="54" grpId="0"/>
      <p:bldP spid="55" grpId="0"/>
      <p:bldP spid="56" grpId="0"/>
      <p:bldP spid="57" grpId="0"/>
      <p:bldP spid="58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72" grpId="0"/>
      <p:bldP spid="94" grpId="0"/>
      <p:bldP spid="9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Vector vs. </a:t>
            </a:r>
            <a:r>
              <a:rPr lang="en-US" dirty="0" err="1"/>
              <a:t>Deque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sz="2800" dirty="0" err="1"/>
              <a:t>std</a:t>
            </a:r>
            <a:r>
              <a:rPr lang="en-US" sz="2800" dirty="0"/>
              <a:t>::vector is essentially a Dynamic Array List</a:t>
            </a:r>
          </a:p>
          <a:p>
            <a:pPr lvl="1"/>
            <a:r>
              <a:rPr lang="en-US" sz="2400" dirty="0"/>
              <a:t>Slow at removing and inserting at the front or middle</a:t>
            </a:r>
          </a:p>
          <a:p>
            <a:pPr lvl="1"/>
            <a:r>
              <a:rPr lang="en-US" sz="2400" dirty="0"/>
              <a:t>Fast at adding/remove from the back</a:t>
            </a:r>
          </a:p>
          <a:p>
            <a:pPr lvl="1"/>
            <a:r>
              <a:rPr lang="en-US" sz="2400" dirty="0"/>
              <a:t>Implies it could be used well as a (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 / queue</a:t>
            </a:r>
            <a:r>
              <a:rPr lang="en-US" sz="2400" dirty="0"/>
              <a:t>)</a:t>
            </a:r>
          </a:p>
          <a:p>
            <a:r>
              <a:rPr lang="en-US" sz="2800" dirty="0"/>
              <a:t>std::deque gives fast insertion and removal from front and back along with fast random access (i.e. get(</a:t>
            </a:r>
            <a:r>
              <a:rPr lang="en-US" sz="2800" dirty="0" err="1"/>
              <a:t>i</a:t>
            </a:r>
            <a:r>
              <a:rPr lang="en-US" sz="2800" dirty="0"/>
              <a:t>) )</a:t>
            </a:r>
          </a:p>
          <a:p>
            <a:pPr lvl="1"/>
            <a:r>
              <a:rPr lang="en-US" sz="2400" dirty="0"/>
              <a:t>Almost has "look and feel" of linked list with head and tail pointers providing fast addition/removal from either end</a:t>
            </a:r>
          </a:p>
          <a:p>
            <a:pPr lvl="1"/>
            <a:r>
              <a:rPr lang="en-US" sz="2400" dirty="0"/>
              <a:t>Implies it could be used well as a (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 / queue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Practically it is likely implemented as a circular array buffer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36094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Circular Buffers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208756" y="1084175"/>
            <a:ext cx="4972844" cy="5756449"/>
          </a:xfrm>
        </p:spPr>
        <p:txBody>
          <a:bodyPr/>
          <a:lstStyle/>
          <a:p>
            <a:r>
              <a:rPr lang="en-US" sz="2000" dirty="0"/>
              <a:t>Take an array but imagine it wrapping into a circle to implement a </a:t>
            </a:r>
            <a:r>
              <a:rPr lang="en-US" sz="2000" dirty="0" err="1"/>
              <a:t>deque</a:t>
            </a:r>
            <a:endParaRPr lang="en-US" sz="2000" dirty="0"/>
          </a:p>
          <a:p>
            <a:r>
              <a:rPr lang="en-US" sz="2000" dirty="0"/>
              <a:t>Setup a head and tail pointer</a:t>
            </a:r>
          </a:p>
          <a:p>
            <a:pPr lvl="1"/>
            <a:r>
              <a:rPr lang="en-US" sz="1800" dirty="0"/>
              <a:t>Head points at first occupied item, tail at first free location</a:t>
            </a:r>
          </a:p>
          <a:p>
            <a:pPr lvl="1"/>
            <a:r>
              <a:rPr lang="en-US" sz="1800" dirty="0" err="1"/>
              <a:t>Push_front</a:t>
            </a:r>
            <a:r>
              <a:rPr lang="en-US" sz="1800" dirty="0"/>
              <a:t>() and </a:t>
            </a:r>
            <a:r>
              <a:rPr lang="en-US" sz="1800" dirty="0" err="1"/>
              <a:t>pop_front</a:t>
            </a:r>
            <a:r>
              <a:rPr lang="en-US" sz="1800" dirty="0"/>
              <a:t>() update the head pointer</a:t>
            </a:r>
          </a:p>
          <a:p>
            <a:pPr lvl="1"/>
            <a:r>
              <a:rPr lang="en-US" sz="1800" dirty="0" err="1"/>
              <a:t>Push_back</a:t>
            </a:r>
            <a:r>
              <a:rPr lang="en-US" sz="1800" dirty="0"/>
              <a:t>() and </a:t>
            </a:r>
            <a:r>
              <a:rPr lang="en-US" sz="1800" dirty="0" err="1"/>
              <a:t>pop_back</a:t>
            </a:r>
            <a:r>
              <a:rPr lang="en-US" sz="1800" dirty="0"/>
              <a:t>() update the tail pointer</a:t>
            </a:r>
          </a:p>
          <a:p>
            <a:r>
              <a:rPr lang="en-US" sz="2000" dirty="0"/>
              <a:t>To overcome discontinuity from index 0 </a:t>
            </a:r>
            <a:r>
              <a:rPr lang="en-US" sz="2000" dirty="0" err="1"/>
              <a:t>t;o</a:t>
            </a:r>
            <a:r>
              <a:rPr lang="en-US" sz="2000" dirty="0"/>
              <a:t> MAX-1, use modulo operation</a:t>
            </a:r>
          </a:p>
          <a:p>
            <a:pPr lvl="1"/>
            <a:r>
              <a:rPr lang="en-US" sz="1600" dirty="0"/>
              <a:t>Cannot just use </a:t>
            </a:r>
            <a:r>
              <a:rPr lang="en-US" sz="1600" dirty="0">
                <a:highlight>
                  <a:srgbClr val="C0C0C0"/>
                </a:highlight>
                <a:latin typeface="Consolas" panose="020B0609020204030204" pitchFamily="49" charset="0"/>
              </a:rPr>
              <a:t>back++;</a:t>
            </a:r>
            <a:r>
              <a:rPr lang="en-US" sz="1600" dirty="0">
                <a:highlight>
                  <a:srgbClr val="C0C0C0"/>
                </a:highlight>
              </a:rPr>
              <a:t>  </a:t>
            </a:r>
            <a:r>
              <a:rPr lang="en-US" sz="1600" dirty="0"/>
              <a:t>to move back </a:t>
            </a:r>
            <a:r>
              <a:rPr lang="en-US" sz="1600" dirty="0" err="1"/>
              <a:t>ptr</a:t>
            </a:r>
            <a:endParaRPr lang="en-US" sz="1600" dirty="0"/>
          </a:p>
          <a:p>
            <a:pPr lvl="1"/>
            <a:r>
              <a:rPr lang="en-US" sz="1600" dirty="0"/>
              <a:t>Instead, use </a:t>
            </a:r>
            <a:r>
              <a:rPr lang="en-US" sz="1600" dirty="0">
                <a:highlight>
                  <a:srgbClr val="C0C0C0"/>
                </a:highlight>
                <a:latin typeface="Consolas" panose="020B0609020204030204" pitchFamily="49" charset="0"/>
              </a:rPr>
              <a:t>back = (back + 1) % MAX;</a:t>
            </a:r>
          </a:p>
          <a:p>
            <a:r>
              <a:rPr lang="en-US" sz="2000" dirty="0"/>
              <a:t>Get item at index </a:t>
            </a:r>
            <a:r>
              <a:rPr lang="en-US" sz="2000" dirty="0" err="1"/>
              <a:t>i</a:t>
            </a:r>
            <a:endParaRPr lang="en-US" sz="2000" dirty="0"/>
          </a:p>
          <a:p>
            <a:pPr lvl="1"/>
            <a:r>
              <a:rPr lang="en-US" sz="1600" dirty="0"/>
              <a:t>Must be relative to the </a:t>
            </a:r>
            <a:r>
              <a:rPr lang="en-US" sz="1600" dirty="0">
                <a:highlight>
                  <a:srgbClr val="C0C0C0"/>
                </a:highlight>
                <a:latin typeface="Consolas" panose="020B0609020204030204" pitchFamily="49" charset="0"/>
              </a:rPr>
              <a:t>front</a:t>
            </a:r>
            <a:r>
              <a:rPr lang="en-US" sz="1600" dirty="0"/>
              <a:t> pointer</a:t>
            </a:r>
          </a:p>
          <a:p>
            <a:pPr marL="457200" lvl="1" indent="0">
              <a:buFontTx/>
              <a:buNone/>
            </a:pPr>
            <a:endParaRPr lang="en-US" sz="1800" dirty="0"/>
          </a:p>
        </p:txBody>
      </p:sp>
      <p:grpSp>
        <p:nvGrpSpPr>
          <p:cNvPr id="27659" name="Group 48"/>
          <p:cNvGrpSpPr>
            <a:grpSpLocks/>
          </p:cNvGrpSpPr>
          <p:nvPr/>
        </p:nvGrpSpPr>
        <p:grpSpPr bwMode="auto">
          <a:xfrm>
            <a:off x="6629400" y="2057400"/>
            <a:ext cx="1752600" cy="1681163"/>
            <a:chOff x="1143000" y="2275820"/>
            <a:chExt cx="1752600" cy="1681163"/>
          </a:xfrm>
        </p:grpSpPr>
        <p:sp>
          <p:nvSpPr>
            <p:cNvPr id="27720" name="Oval 49"/>
            <p:cNvSpPr>
              <a:spLocks noChangeArrowheads="1"/>
            </p:cNvSpPr>
            <p:nvPr/>
          </p:nvSpPr>
          <p:spPr bwMode="auto">
            <a:xfrm>
              <a:off x="1143000" y="2275820"/>
              <a:ext cx="1752600" cy="168116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cxnSp>
          <p:nvCxnSpPr>
            <p:cNvPr id="27721" name="Straight Connector 50"/>
            <p:cNvCxnSpPr>
              <a:cxnSpLocks noChangeShapeType="1"/>
              <a:stCxn id="27720" idx="0"/>
              <a:endCxn id="27720" idx="4"/>
            </p:cNvCxnSpPr>
            <p:nvPr/>
          </p:nvCxnSpPr>
          <p:spPr bwMode="auto">
            <a:xfrm>
              <a:off x="2019300" y="2275820"/>
              <a:ext cx="0" cy="1681163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22" name="Straight Connector 51"/>
            <p:cNvCxnSpPr>
              <a:cxnSpLocks noChangeShapeType="1"/>
              <a:stCxn id="27720" idx="6"/>
            </p:cNvCxnSpPr>
            <p:nvPr/>
          </p:nvCxnSpPr>
          <p:spPr bwMode="auto">
            <a:xfrm flipH="1">
              <a:off x="1143000" y="3116402"/>
              <a:ext cx="17526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23" name="Straight Connector 52"/>
            <p:cNvCxnSpPr>
              <a:cxnSpLocks noChangeShapeType="1"/>
              <a:stCxn id="27720" idx="5"/>
              <a:endCxn id="27720" idx="1"/>
            </p:cNvCxnSpPr>
            <p:nvPr/>
          </p:nvCxnSpPr>
          <p:spPr bwMode="auto">
            <a:xfrm flipH="1" flipV="1">
              <a:off x="1399662" y="2522021"/>
              <a:ext cx="1239276" cy="118876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24" name="Straight Connector 53"/>
            <p:cNvCxnSpPr>
              <a:cxnSpLocks noChangeShapeType="1"/>
              <a:stCxn id="27720" idx="3"/>
              <a:endCxn id="27720" idx="7"/>
            </p:cNvCxnSpPr>
            <p:nvPr/>
          </p:nvCxnSpPr>
          <p:spPr bwMode="auto">
            <a:xfrm flipV="1">
              <a:off x="1399662" y="2522021"/>
              <a:ext cx="1239276" cy="118876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725" name="Oval 54"/>
            <p:cNvSpPr>
              <a:spLocks noChangeArrowheads="1"/>
            </p:cNvSpPr>
            <p:nvPr/>
          </p:nvSpPr>
          <p:spPr bwMode="auto">
            <a:xfrm>
              <a:off x="1522355" y="2655924"/>
              <a:ext cx="993889" cy="91201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726" name="Text Box 22"/>
            <p:cNvSpPr txBox="1">
              <a:spLocks noChangeArrowheads="1"/>
            </p:cNvSpPr>
            <p:nvPr/>
          </p:nvSpPr>
          <p:spPr bwMode="auto">
            <a:xfrm>
              <a:off x="1600200" y="2890183"/>
              <a:ext cx="173037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900" b="1"/>
                <a:t>7</a:t>
              </a:r>
            </a:p>
          </p:txBody>
        </p:sp>
        <p:sp>
          <p:nvSpPr>
            <p:cNvPr id="27727" name="Text Box 22"/>
            <p:cNvSpPr txBox="1">
              <a:spLocks noChangeArrowheads="1"/>
            </p:cNvSpPr>
            <p:nvPr/>
          </p:nvSpPr>
          <p:spPr bwMode="auto">
            <a:xfrm>
              <a:off x="1787524" y="2737783"/>
              <a:ext cx="173037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900" b="1"/>
                <a:t>6</a:t>
              </a:r>
            </a:p>
          </p:txBody>
        </p:sp>
        <p:sp>
          <p:nvSpPr>
            <p:cNvPr id="27728" name="Text Box 22"/>
            <p:cNvSpPr txBox="1">
              <a:spLocks noChangeArrowheads="1"/>
            </p:cNvSpPr>
            <p:nvPr/>
          </p:nvSpPr>
          <p:spPr bwMode="auto">
            <a:xfrm>
              <a:off x="2057400" y="2733020"/>
              <a:ext cx="173037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900" b="1"/>
                <a:t>5</a:t>
              </a:r>
            </a:p>
          </p:txBody>
        </p:sp>
        <p:sp>
          <p:nvSpPr>
            <p:cNvPr id="27729" name="Text Box 22"/>
            <p:cNvSpPr txBox="1">
              <a:spLocks noChangeArrowheads="1"/>
            </p:cNvSpPr>
            <p:nvPr/>
          </p:nvSpPr>
          <p:spPr bwMode="auto">
            <a:xfrm>
              <a:off x="2286000" y="2890182"/>
              <a:ext cx="173037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900" b="1"/>
                <a:t>4</a:t>
              </a:r>
            </a:p>
          </p:txBody>
        </p:sp>
        <p:sp>
          <p:nvSpPr>
            <p:cNvPr id="27730" name="Text Box 22"/>
            <p:cNvSpPr txBox="1">
              <a:spLocks noChangeArrowheads="1"/>
            </p:cNvSpPr>
            <p:nvPr/>
          </p:nvSpPr>
          <p:spPr bwMode="auto">
            <a:xfrm>
              <a:off x="2286000" y="3194983"/>
              <a:ext cx="173037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900" b="1"/>
                <a:t>3</a:t>
              </a:r>
            </a:p>
          </p:txBody>
        </p:sp>
        <p:sp>
          <p:nvSpPr>
            <p:cNvPr id="27731" name="Text Box 22"/>
            <p:cNvSpPr txBox="1">
              <a:spLocks noChangeArrowheads="1"/>
            </p:cNvSpPr>
            <p:nvPr/>
          </p:nvSpPr>
          <p:spPr bwMode="auto">
            <a:xfrm>
              <a:off x="2081212" y="3379081"/>
              <a:ext cx="173037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900" b="1"/>
                <a:t>2</a:t>
              </a:r>
            </a:p>
          </p:txBody>
        </p:sp>
        <p:sp>
          <p:nvSpPr>
            <p:cNvPr id="27732" name="Text Box 22"/>
            <p:cNvSpPr txBox="1">
              <a:spLocks noChangeArrowheads="1"/>
            </p:cNvSpPr>
            <p:nvPr/>
          </p:nvSpPr>
          <p:spPr bwMode="auto">
            <a:xfrm>
              <a:off x="1797842" y="3379081"/>
              <a:ext cx="173037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900" b="1"/>
                <a:t>1</a:t>
              </a:r>
            </a:p>
          </p:txBody>
        </p:sp>
        <p:sp>
          <p:nvSpPr>
            <p:cNvPr id="27733" name="Text Box 22"/>
            <p:cNvSpPr txBox="1">
              <a:spLocks noChangeArrowheads="1"/>
            </p:cNvSpPr>
            <p:nvPr/>
          </p:nvSpPr>
          <p:spPr bwMode="auto">
            <a:xfrm>
              <a:off x="1600199" y="3193343"/>
              <a:ext cx="173037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900" b="1"/>
                <a:t>0</a:t>
              </a:r>
            </a:p>
          </p:txBody>
        </p:sp>
      </p:grpSp>
      <p:cxnSp>
        <p:nvCxnSpPr>
          <p:cNvPr id="27660" name="Straight Arrow Connector 63"/>
          <p:cNvCxnSpPr>
            <a:cxnSpLocks noChangeShapeType="1"/>
          </p:cNvCxnSpPr>
          <p:nvPr/>
        </p:nvCxnSpPr>
        <p:spPr bwMode="auto">
          <a:xfrm flipV="1">
            <a:off x="6400800" y="3209925"/>
            <a:ext cx="228600" cy="134938"/>
          </a:xfrm>
          <a:prstGeom prst="straightConnector1">
            <a:avLst/>
          </a:prstGeom>
          <a:noFill/>
          <a:ln w="19050" algn="ctr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1" name="Straight Arrow Connector 64"/>
          <p:cNvCxnSpPr>
            <a:cxnSpLocks noChangeShapeType="1"/>
          </p:cNvCxnSpPr>
          <p:nvPr/>
        </p:nvCxnSpPr>
        <p:spPr bwMode="auto">
          <a:xfrm flipV="1">
            <a:off x="6515100" y="3411757"/>
            <a:ext cx="196927" cy="147418"/>
          </a:xfrm>
          <a:prstGeom prst="straightConnector1">
            <a:avLst/>
          </a:prstGeom>
          <a:noFill/>
          <a:ln w="19050" algn="ctr">
            <a:solidFill>
              <a:srgbClr val="0070C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2" name="Text Box 22"/>
          <p:cNvSpPr txBox="1">
            <a:spLocks noChangeArrowheads="1"/>
          </p:cNvSpPr>
          <p:nvPr/>
        </p:nvSpPr>
        <p:spPr bwMode="auto">
          <a:xfrm>
            <a:off x="6019800" y="3287713"/>
            <a:ext cx="381000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900" b="1" dirty="0">
                <a:solidFill>
                  <a:schemeClr val="tx2"/>
                </a:solidFill>
              </a:rPr>
              <a:t>front</a:t>
            </a:r>
          </a:p>
        </p:txBody>
      </p:sp>
      <p:sp>
        <p:nvSpPr>
          <p:cNvPr id="27663" name="Text Box 22"/>
          <p:cNvSpPr txBox="1">
            <a:spLocks noChangeArrowheads="1"/>
          </p:cNvSpPr>
          <p:nvPr/>
        </p:nvSpPr>
        <p:spPr bwMode="auto">
          <a:xfrm>
            <a:off x="6062032" y="3560818"/>
            <a:ext cx="43656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900" b="1" dirty="0">
                <a:solidFill>
                  <a:srgbClr val="0070C0"/>
                </a:solidFill>
              </a:rPr>
              <a:t>back</a:t>
            </a:r>
          </a:p>
        </p:txBody>
      </p:sp>
      <p:sp>
        <p:nvSpPr>
          <p:cNvPr id="100" name="Rectangle 14"/>
          <p:cNvSpPr>
            <a:spLocks noChangeArrowheads="1"/>
          </p:cNvSpPr>
          <p:nvPr/>
        </p:nvSpPr>
        <p:spPr bwMode="auto">
          <a:xfrm>
            <a:off x="6102427" y="1464784"/>
            <a:ext cx="3048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="1" dirty="0"/>
          </a:p>
        </p:txBody>
      </p:sp>
      <p:sp>
        <p:nvSpPr>
          <p:cNvPr id="101" name="Rectangle 14"/>
          <p:cNvSpPr>
            <a:spLocks noChangeArrowheads="1"/>
          </p:cNvSpPr>
          <p:nvPr/>
        </p:nvSpPr>
        <p:spPr bwMode="auto">
          <a:xfrm>
            <a:off x="6407227" y="1464784"/>
            <a:ext cx="3048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="1" dirty="0"/>
          </a:p>
        </p:txBody>
      </p:sp>
      <p:sp>
        <p:nvSpPr>
          <p:cNvPr id="102" name="Rectangle 14"/>
          <p:cNvSpPr>
            <a:spLocks noChangeArrowheads="1"/>
          </p:cNvSpPr>
          <p:nvPr/>
        </p:nvSpPr>
        <p:spPr bwMode="auto">
          <a:xfrm>
            <a:off x="6712027" y="1464784"/>
            <a:ext cx="3048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="1" dirty="0"/>
          </a:p>
        </p:txBody>
      </p:sp>
      <p:sp>
        <p:nvSpPr>
          <p:cNvPr id="103" name="Rectangle 14"/>
          <p:cNvSpPr>
            <a:spLocks noChangeArrowheads="1"/>
          </p:cNvSpPr>
          <p:nvPr/>
        </p:nvSpPr>
        <p:spPr bwMode="auto">
          <a:xfrm>
            <a:off x="7016827" y="1464784"/>
            <a:ext cx="3048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="1" dirty="0"/>
          </a:p>
        </p:txBody>
      </p:sp>
      <p:sp>
        <p:nvSpPr>
          <p:cNvPr id="104" name="Rectangle 14"/>
          <p:cNvSpPr>
            <a:spLocks noChangeArrowheads="1"/>
          </p:cNvSpPr>
          <p:nvPr/>
        </p:nvSpPr>
        <p:spPr bwMode="auto">
          <a:xfrm>
            <a:off x="7321627" y="1464784"/>
            <a:ext cx="3048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="1" dirty="0"/>
          </a:p>
        </p:txBody>
      </p:sp>
      <p:sp>
        <p:nvSpPr>
          <p:cNvPr id="105" name="Rectangle 14"/>
          <p:cNvSpPr>
            <a:spLocks noChangeArrowheads="1"/>
          </p:cNvSpPr>
          <p:nvPr/>
        </p:nvSpPr>
        <p:spPr bwMode="auto">
          <a:xfrm>
            <a:off x="6102427" y="1236184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6" name="Rectangle 14"/>
          <p:cNvSpPr>
            <a:spLocks noChangeArrowheads="1"/>
          </p:cNvSpPr>
          <p:nvPr/>
        </p:nvSpPr>
        <p:spPr bwMode="auto">
          <a:xfrm>
            <a:off x="6407227" y="1236184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7" name="Rectangle 14"/>
          <p:cNvSpPr>
            <a:spLocks noChangeArrowheads="1"/>
          </p:cNvSpPr>
          <p:nvPr/>
        </p:nvSpPr>
        <p:spPr bwMode="auto">
          <a:xfrm>
            <a:off x="6712027" y="1236184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8" name="Rectangle 14"/>
          <p:cNvSpPr>
            <a:spLocks noChangeArrowheads="1"/>
          </p:cNvSpPr>
          <p:nvPr/>
        </p:nvSpPr>
        <p:spPr bwMode="auto">
          <a:xfrm>
            <a:off x="7016827" y="1236184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9" name="Rectangle 14"/>
          <p:cNvSpPr>
            <a:spLocks noChangeArrowheads="1"/>
          </p:cNvSpPr>
          <p:nvPr/>
        </p:nvSpPr>
        <p:spPr bwMode="auto">
          <a:xfrm>
            <a:off x="7321627" y="1236184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10" name="Rectangle 14"/>
          <p:cNvSpPr>
            <a:spLocks noChangeArrowheads="1"/>
          </p:cNvSpPr>
          <p:nvPr/>
        </p:nvSpPr>
        <p:spPr bwMode="auto">
          <a:xfrm>
            <a:off x="7620000" y="1464784"/>
            <a:ext cx="3048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="1" dirty="0"/>
          </a:p>
        </p:txBody>
      </p:sp>
      <p:sp>
        <p:nvSpPr>
          <p:cNvPr id="111" name="Rectangle 14"/>
          <p:cNvSpPr>
            <a:spLocks noChangeArrowheads="1"/>
          </p:cNvSpPr>
          <p:nvPr/>
        </p:nvSpPr>
        <p:spPr bwMode="auto">
          <a:xfrm>
            <a:off x="7924800" y="1464784"/>
            <a:ext cx="3048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="1" dirty="0"/>
          </a:p>
        </p:txBody>
      </p:sp>
      <p:sp>
        <p:nvSpPr>
          <p:cNvPr id="112" name="Rectangle 14"/>
          <p:cNvSpPr>
            <a:spLocks noChangeArrowheads="1"/>
          </p:cNvSpPr>
          <p:nvPr/>
        </p:nvSpPr>
        <p:spPr bwMode="auto">
          <a:xfrm>
            <a:off x="8229600" y="1464784"/>
            <a:ext cx="3048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="1" dirty="0"/>
          </a:p>
        </p:txBody>
      </p:sp>
      <p:sp>
        <p:nvSpPr>
          <p:cNvPr id="113" name="Rectangle 14"/>
          <p:cNvSpPr>
            <a:spLocks noChangeArrowheads="1"/>
          </p:cNvSpPr>
          <p:nvPr/>
        </p:nvSpPr>
        <p:spPr bwMode="auto">
          <a:xfrm>
            <a:off x="7620000" y="1236184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4" name="Rectangle 14"/>
          <p:cNvSpPr>
            <a:spLocks noChangeArrowheads="1"/>
          </p:cNvSpPr>
          <p:nvPr/>
        </p:nvSpPr>
        <p:spPr bwMode="auto">
          <a:xfrm>
            <a:off x="7924800" y="1236184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15" name="Rectangle 14"/>
          <p:cNvSpPr>
            <a:spLocks noChangeArrowheads="1"/>
          </p:cNvSpPr>
          <p:nvPr/>
        </p:nvSpPr>
        <p:spPr bwMode="auto">
          <a:xfrm>
            <a:off x="8229600" y="1236184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7</a:t>
            </a:r>
          </a:p>
        </p:txBody>
      </p:sp>
      <p:grpSp>
        <p:nvGrpSpPr>
          <p:cNvPr id="117" name="Group 48"/>
          <p:cNvGrpSpPr>
            <a:grpSpLocks/>
          </p:cNvGrpSpPr>
          <p:nvPr/>
        </p:nvGrpSpPr>
        <p:grpSpPr bwMode="auto">
          <a:xfrm>
            <a:off x="5181600" y="4572000"/>
            <a:ext cx="1752600" cy="1681163"/>
            <a:chOff x="1143000" y="2275820"/>
            <a:chExt cx="1752600" cy="1681163"/>
          </a:xfrm>
        </p:grpSpPr>
        <p:sp>
          <p:nvSpPr>
            <p:cNvPr id="118" name="Oval 49"/>
            <p:cNvSpPr>
              <a:spLocks noChangeArrowheads="1"/>
            </p:cNvSpPr>
            <p:nvPr/>
          </p:nvSpPr>
          <p:spPr bwMode="auto">
            <a:xfrm>
              <a:off x="1143000" y="2275820"/>
              <a:ext cx="1752600" cy="168116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cxnSp>
          <p:nvCxnSpPr>
            <p:cNvPr id="119" name="Straight Connector 50"/>
            <p:cNvCxnSpPr>
              <a:cxnSpLocks noChangeShapeType="1"/>
              <a:stCxn id="118" idx="0"/>
              <a:endCxn id="118" idx="4"/>
            </p:cNvCxnSpPr>
            <p:nvPr/>
          </p:nvCxnSpPr>
          <p:spPr bwMode="auto">
            <a:xfrm>
              <a:off x="2019300" y="2275820"/>
              <a:ext cx="0" cy="1681163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0" name="Straight Connector 51"/>
            <p:cNvCxnSpPr>
              <a:cxnSpLocks noChangeShapeType="1"/>
              <a:stCxn id="118" idx="6"/>
            </p:cNvCxnSpPr>
            <p:nvPr/>
          </p:nvCxnSpPr>
          <p:spPr bwMode="auto">
            <a:xfrm flipH="1">
              <a:off x="1143000" y="3116402"/>
              <a:ext cx="17526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1" name="Straight Connector 52"/>
            <p:cNvCxnSpPr>
              <a:cxnSpLocks noChangeShapeType="1"/>
              <a:stCxn id="118" idx="5"/>
              <a:endCxn id="118" idx="1"/>
            </p:cNvCxnSpPr>
            <p:nvPr/>
          </p:nvCxnSpPr>
          <p:spPr bwMode="auto">
            <a:xfrm flipH="1" flipV="1">
              <a:off x="1399662" y="2522021"/>
              <a:ext cx="1239276" cy="118876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2" name="Straight Connector 53"/>
            <p:cNvCxnSpPr>
              <a:cxnSpLocks noChangeShapeType="1"/>
              <a:stCxn id="118" idx="3"/>
              <a:endCxn id="118" idx="7"/>
            </p:cNvCxnSpPr>
            <p:nvPr/>
          </p:nvCxnSpPr>
          <p:spPr bwMode="auto">
            <a:xfrm flipV="1">
              <a:off x="1399662" y="2522021"/>
              <a:ext cx="1239276" cy="118876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" name="Oval 54"/>
            <p:cNvSpPr>
              <a:spLocks noChangeArrowheads="1"/>
            </p:cNvSpPr>
            <p:nvPr/>
          </p:nvSpPr>
          <p:spPr bwMode="auto">
            <a:xfrm>
              <a:off x="1522355" y="2655924"/>
              <a:ext cx="993889" cy="91201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4" name="Text Box 22"/>
            <p:cNvSpPr txBox="1">
              <a:spLocks noChangeArrowheads="1"/>
            </p:cNvSpPr>
            <p:nvPr/>
          </p:nvSpPr>
          <p:spPr bwMode="auto">
            <a:xfrm>
              <a:off x="1600200" y="2890183"/>
              <a:ext cx="173037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900" b="1"/>
                <a:t>7</a:t>
              </a:r>
            </a:p>
          </p:txBody>
        </p:sp>
        <p:sp>
          <p:nvSpPr>
            <p:cNvPr id="125" name="Text Box 22"/>
            <p:cNvSpPr txBox="1">
              <a:spLocks noChangeArrowheads="1"/>
            </p:cNvSpPr>
            <p:nvPr/>
          </p:nvSpPr>
          <p:spPr bwMode="auto">
            <a:xfrm>
              <a:off x="1787524" y="2737783"/>
              <a:ext cx="173037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900" b="1"/>
                <a:t>6</a:t>
              </a:r>
            </a:p>
          </p:txBody>
        </p:sp>
        <p:sp>
          <p:nvSpPr>
            <p:cNvPr id="126" name="Text Box 22"/>
            <p:cNvSpPr txBox="1">
              <a:spLocks noChangeArrowheads="1"/>
            </p:cNvSpPr>
            <p:nvPr/>
          </p:nvSpPr>
          <p:spPr bwMode="auto">
            <a:xfrm>
              <a:off x="2057400" y="2733020"/>
              <a:ext cx="173037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900" b="1"/>
                <a:t>5</a:t>
              </a:r>
            </a:p>
          </p:txBody>
        </p:sp>
        <p:sp>
          <p:nvSpPr>
            <p:cNvPr id="127" name="Text Box 22"/>
            <p:cNvSpPr txBox="1">
              <a:spLocks noChangeArrowheads="1"/>
            </p:cNvSpPr>
            <p:nvPr/>
          </p:nvSpPr>
          <p:spPr bwMode="auto">
            <a:xfrm>
              <a:off x="2286000" y="2890182"/>
              <a:ext cx="173037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900" b="1"/>
                <a:t>4</a:t>
              </a:r>
            </a:p>
          </p:txBody>
        </p:sp>
        <p:sp>
          <p:nvSpPr>
            <p:cNvPr id="128" name="Text Box 22"/>
            <p:cNvSpPr txBox="1">
              <a:spLocks noChangeArrowheads="1"/>
            </p:cNvSpPr>
            <p:nvPr/>
          </p:nvSpPr>
          <p:spPr bwMode="auto">
            <a:xfrm>
              <a:off x="2286000" y="3194983"/>
              <a:ext cx="173037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900" b="1"/>
                <a:t>3</a:t>
              </a:r>
            </a:p>
          </p:txBody>
        </p:sp>
        <p:sp>
          <p:nvSpPr>
            <p:cNvPr id="129" name="Text Box 22"/>
            <p:cNvSpPr txBox="1">
              <a:spLocks noChangeArrowheads="1"/>
            </p:cNvSpPr>
            <p:nvPr/>
          </p:nvSpPr>
          <p:spPr bwMode="auto">
            <a:xfrm>
              <a:off x="2081212" y="3379081"/>
              <a:ext cx="173037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900" b="1"/>
                <a:t>2</a:t>
              </a:r>
            </a:p>
          </p:txBody>
        </p:sp>
        <p:sp>
          <p:nvSpPr>
            <p:cNvPr id="130" name="Text Box 22"/>
            <p:cNvSpPr txBox="1">
              <a:spLocks noChangeArrowheads="1"/>
            </p:cNvSpPr>
            <p:nvPr/>
          </p:nvSpPr>
          <p:spPr bwMode="auto">
            <a:xfrm>
              <a:off x="1797842" y="3379081"/>
              <a:ext cx="173037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900" b="1"/>
                <a:t>1</a:t>
              </a:r>
            </a:p>
          </p:txBody>
        </p:sp>
        <p:sp>
          <p:nvSpPr>
            <p:cNvPr id="131" name="Text Box 22"/>
            <p:cNvSpPr txBox="1">
              <a:spLocks noChangeArrowheads="1"/>
            </p:cNvSpPr>
            <p:nvPr/>
          </p:nvSpPr>
          <p:spPr bwMode="auto">
            <a:xfrm>
              <a:off x="1600199" y="3193343"/>
              <a:ext cx="173037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900" b="1"/>
                <a:t>0</a:t>
              </a:r>
            </a:p>
          </p:txBody>
        </p:sp>
      </p:grpSp>
      <p:cxnSp>
        <p:nvCxnSpPr>
          <p:cNvPr id="132" name="Straight Arrow Connector 63"/>
          <p:cNvCxnSpPr>
            <a:cxnSpLocks noChangeShapeType="1"/>
          </p:cNvCxnSpPr>
          <p:nvPr/>
        </p:nvCxnSpPr>
        <p:spPr bwMode="auto">
          <a:xfrm flipV="1">
            <a:off x="4953000" y="5724525"/>
            <a:ext cx="228600" cy="134938"/>
          </a:xfrm>
          <a:prstGeom prst="straightConnector1">
            <a:avLst/>
          </a:prstGeom>
          <a:noFill/>
          <a:ln w="19050" algn="ctr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4" name="Text Box 22"/>
          <p:cNvSpPr txBox="1">
            <a:spLocks noChangeArrowheads="1"/>
          </p:cNvSpPr>
          <p:nvPr/>
        </p:nvSpPr>
        <p:spPr bwMode="auto">
          <a:xfrm>
            <a:off x="4572000" y="5802313"/>
            <a:ext cx="381000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900" b="1" dirty="0">
                <a:solidFill>
                  <a:schemeClr val="tx2"/>
                </a:solidFill>
              </a:rPr>
              <a:t>front</a:t>
            </a:r>
          </a:p>
        </p:txBody>
      </p:sp>
      <p:sp>
        <p:nvSpPr>
          <p:cNvPr id="135" name="Text Box 22"/>
          <p:cNvSpPr txBox="1">
            <a:spLocks noChangeArrowheads="1"/>
          </p:cNvSpPr>
          <p:nvPr/>
        </p:nvSpPr>
        <p:spPr bwMode="auto">
          <a:xfrm>
            <a:off x="6300510" y="6502095"/>
            <a:ext cx="43656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900" b="1" dirty="0">
                <a:solidFill>
                  <a:srgbClr val="0070C0"/>
                </a:solidFill>
              </a:rPr>
              <a:t>back</a:t>
            </a:r>
          </a:p>
        </p:txBody>
      </p:sp>
      <p:sp>
        <p:nvSpPr>
          <p:cNvPr id="136" name="Oval 41"/>
          <p:cNvSpPr>
            <a:spLocks noChangeArrowheads="1"/>
          </p:cNvSpPr>
          <p:nvPr/>
        </p:nvSpPr>
        <p:spPr bwMode="auto">
          <a:xfrm>
            <a:off x="5340350" y="5594350"/>
            <a:ext cx="195263" cy="160338"/>
          </a:xfrm>
          <a:prstGeom prst="ellipse">
            <a:avLst/>
          </a:prstGeom>
          <a:solidFill>
            <a:srgbClr val="00B05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140" name="Group 48"/>
          <p:cNvGrpSpPr>
            <a:grpSpLocks/>
          </p:cNvGrpSpPr>
          <p:nvPr/>
        </p:nvGrpSpPr>
        <p:grpSpPr bwMode="auto">
          <a:xfrm>
            <a:off x="7360442" y="4567531"/>
            <a:ext cx="1752600" cy="1681163"/>
            <a:chOff x="1143000" y="2275820"/>
            <a:chExt cx="1752600" cy="1681163"/>
          </a:xfrm>
        </p:grpSpPr>
        <p:sp>
          <p:nvSpPr>
            <p:cNvPr id="141" name="Oval 49"/>
            <p:cNvSpPr>
              <a:spLocks noChangeArrowheads="1"/>
            </p:cNvSpPr>
            <p:nvPr/>
          </p:nvSpPr>
          <p:spPr bwMode="auto">
            <a:xfrm>
              <a:off x="1143000" y="2275820"/>
              <a:ext cx="1752600" cy="168116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cxnSp>
          <p:nvCxnSpPr>
            <p:cNvPr id="142" name="Straight Connector 50"/>
            <p:cNvCxnSpPr>
              <a:cxnSpLocks noChangeShapeType="1"/>
              <a:stCxn id="141" idx="0"/>
              <a:endCxn id="141" idx="4"/>
            </p:cNvCxnSpPr>
            <p:nvPr/>
          </p:nvCxnSpPr>
          <p:spPr bwMode="auto">
            <a:xfrm>
              <a:off x="2019300" y="2275820"/>
              <a:ext cx="0" cy="1681163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" name="Straight Connector 51"/>
            <p:cNvCxnSpPr>
              <a:cxnSpLocks noChangeShapeType="1"/>
              <a:stCxn id="141" idx="6"/>
            </p:cNvCxnSpPr>
            <p:nvPr/>
          </p:nvCxnSpPr>
          <p:spPr bwMode="auto">
            <a:xfrm flipH="1">
              <a:off x="1143000" y="3116402"/>
              <a:ext cx="1752600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" name="Straight Connector 52"/>
            <p:cNvCxnSpPr>
              <a:cxnSpLocks noChangeShapeType="1"/>
              <a:stCxn id="141" idx="5"/>
              <a:endCxn id="141" idx="1"/>
            </p:cNvCxnSpPr>
            <p:nvPr/>
          </p:nvCxnSpPr>
          <p:spPr bwMode="auto">
            <a:xfrm flipH="1" flipV="1">
              <a:off x="1399662" y="2522021"/>
              <a:ext cx="1239276" cy="118876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5" name="Straight Connector 53"/>
            <p:cNvCxnSpPr>
              <a:cxnSpLocks noChangeShapeType="1"/>
              <a:stCxn id="141" idx="3"/>
              <a:endCxn id="141" idx="7"/>
            </p:cNvCxnSpPr>
            <p:nvPr/>
          </p:nvCxnSpPr>
          <p:spPr bwMode="auto">
            <a:xfrm flipV="1">
              <a:off x="1399662" y="2522021"/>
              <a:ext cx="1239276" cy="118876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6" name="Oval 54"/>
            <p:cNvSpPr>
              <a:spLocks noChangeArrowheads="1"/>
            </p:cNvSpPr>
            <p:nvPr/>
          </p:nvSpPr>
          <p:spPr bwMode="auto">
            <a:xfrm>
              <a:off x="1522355" y="2655924"/>
              <a:ext cx="993889" cy="91201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7" name="Text Box 22"/>
            <p:cNvSpPr txBox="1">
              <a:spLocks noChangeArrowheads="1"/>
            </p:cNvSpPr>
            <p:nvPr/>
          </p:nvSpPr>
          <p:spPr bwMode="auto">
            <a:xfrm>
              <a:off x="1600200" y="2890183"/>
              <a:ext cx="173037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900" b="1"/>
                <a:t>7</a:t>
              </a:r>
            </a:p>
          </p:txBody>
        </p:sp>
        <p:sp>
          <p:nvSpPr>
            <p:cNvPr id="148" name="Text Box 22"/>
            <p:cNvSpPr txBox="1">
              <a:spLocks noChangeArrowheads="1"/>
            </p:cNvSpPr>
            <p:nvPr/>
          </p:nvSpPr>
          <p:spPr bwMode="auto">
            <a:xfrm>
              <a:off x="1787524" y="2737783"/>
              <a:ext cx="173037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900" b="1"/>
                <a:t>6</a:t>
              </a:r>
            </a:p>
          </p:txBody>
        </p:sp>
        <p:sp>
          <p:nvSpPr>
            <p:cNvPr id="149" name="Text Box 22"/>
            <p:cNvSpPr txBox="1">
              <a:spLocks noChangeArrowheads="1"/>
            </p:cNvSpPr>
            <p:nvPr/>
          </p:nvSpPr>
          <p:spPr bwMode="auto">
            <a:xfrm>
              <a:off x="2057400" y="2733020"/>
              <a:ext cx="173037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900" b="1"/>
                <a:t>5</a:t>
              </a:r>
            </a:p>
          </p:txBody>
        </p:sp>
        <p:sp>
          <p:nvSpPr>
            <p:cNvPr id="150" name="Text Box 22"/>
            <p:cNvSpPr txBox="1">
              <a:spLocks noChangeArrowheads="1"/>
            </p:cNvSpPr>
            <p:nvPr/>
          </p:nvSpPr>
          <p:spPr bwMode="auto">
            <a:xfrm>
              <a:off x="2286000" y="2890182"/>
              <a:ext cx="173037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900" b="1"/>
                <a:t>4</a:t>
              </a:r>
            </a:p>
          </p:txBody>
        </p:sp>
        <p:sp>
          <p:nvSpPr>
            <p:cNvPr id="151" name="Text Box 22"/>
            <p:cNvSpPr txBox="1">
              <a:spLocks noChangeArrowheads="1"/>
            </p:cNvSpPr>
            <p:nvPr/>
          </p:nvSpPr>
          <p:spPr bwMode="auto">
            <a:xfrm>
              <a:off x="2286000" y="3194983"/>
              <a:ext cx="173037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900" b="1"/>
                <a:t>3</a:t>
              </a:r>
            </a:p>
          </p:txBody>
        </p:sp>
        <p:sp>
          <p:nvSpPr>
            <p:cNvPr id="152" name="Text Box 22"/>
            <p:cNvSpPr txBox="1">
              <a:spLocks noChangeArrowheads="1"/>
            </p:cNvSpPr>
            <p:nvPr/>
          </p:nvSpPr>
          <p:spPr bwMode="auto">
            <a:xfrm>
              <a:off x="2081212" y="3379081"/>
              <a:ext cx="173037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900" b="1"/>
                <a:t>2</a:t>
              </a:r>
            </a:p>
          </p:txBody>
        </p:sp>
        <p:sp>
          <p:nvSpPr>
            <p:cNvPr id="153" name="Text Box 22"/>
            <p:cNvSpPr txBox="1">
              <a:spLocks noChangeArrowheads="1"/>
            </p:cNvSpPr>
            <p:nvPr/>
          </p:nvSpPr>
          <p:spPr bwMode="auto">
            <a:xfrm>
              <a:off x="1797842" y="3379081"/>
              <a:ext cx="173037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900" b="1"/>
                <a:t>1</a:t>
              </a:r>
            </a:p>
          </p:txBody>
        </p:sp>
        <p:sp>
          <p:nvSpPr>
            <p:cNvPr id="154" name="Text Box 22"/>
            <p:cNvSpPr txBox="1">
              <a:spLocks noChangeArrowheads="1"/>
            </p:cNvSpPr>
            <p:nvPr/>
          </p:nvSpPr>
          <p:spPr bwMode="auto">
            <a:xfrm>
              <a:off x="1600199" y="3193343"/>
              <a:ext cx="173037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900" b="1"/>
                <a:t>0</a:t>
              </a:r>
            </a:p>
          </p:txBody>
        </p:sp>
      </p:grpSp>
      <p:cxnSp>
        <p:nvCxnSpPr>
          <p:cNvPr id="155" name="Straight Arrow Connector 63"/>
          <p:cNvCxnSpPr>
            <a:cxnSpLocks noChangeShapeType="1"/>
          </p:cNvCxnSpPr>
          <p:nvPr/>
        </p:nvCxnSpPr>
        <p:spPr bwMode="auto">
          <a:xfrm>
            <a:off x="7131842" y="4947635"/>
            <a:ext cx="238918" cy="99321"/>
          </a:xfrm>
          <a:prstGeom prst="straightConnector1">
            <a:avLst/>
          </a:prstGeom>
          <a:noFill/>
          <a:ln w="19050" algn="ctr">
            <a:solidFill>
              <a:schemeClr val="tx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7" name="Text Box 22"/>
          <p:cNvSpPr txBox="1">
            <a:spLocks noChangeArrowheads="1"/>
          </p:cNvSpPr>
          <p:nvPr/>
        </p:nvSpPr>
        <p:spPr bwMode="auto">
          <a:xfrm>
            <a:off x="6940627" y="4791372"/>
            <a:ext cx="381000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900" b="1" dirty="0">
                <a:solidFill>
                  <a:schemeClr val="tx2"/>
                </a:solidFill>
              </a:rPr>
              <a:t>front</a:t>
            </a:r>
          </a:p>
        </p:txBody>
      </p:sp>
      <p:sp>
        <p:nvSpPr>
          <p:cNvPr id="159" name="Oval 41"/>
          <p:cNvSpPr>
            <a:spLocks noChangeArrowheads="1"/>
          </p:cNvSpPr>
          <p:nvPr/>
        </p:nvSpPr>
        <p:spPr bwMode="auto">
          <a:xfrm>
            <a:off x="7519192" y="5589881"/>
            <a:ext cx="195263" cy="160338"/>
          </a:xfrm>
          <a:prstGeom prst="ellipse">
            <a:avLst/>
          </a:prstGeom>
          <a:solidFill>
            <a:srgbClr val="00B05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cxnSp>
        <p:nvCxnSpPr>
          <p:cNvPr id="163" name="Straight Arrow Connector 64"/>
          <p:cNvCxnSpPr>
            <a:cxnSpLocks noChangeShapeType="1"/>
          </p:cNvCxnSpPr>
          <p:nvPr/>
        </p:nvCxnSpPr>
        <p:spPr bwMode="auto">
          <a:xfrm flipH="1" flipV="1">
            <a:off x="6420298" y="6253164"/>
            <a:ext cx="94802" cy="223836"/>
          </a:xfrm>
          <a:prstGeom prst="straightConnector1">
            <a:avLst/>
          </a:prstGeom>
          <a:noFill/>
          <a:ln w="19050" algn="ctr">
            <a:solidFill>
              <a:srgbClr val="0070C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9" name="Oval 41"/>
          <p:cNvSpPr>
            <a:spLocks noChangeArrowheads="1"/>
          </p:cNvSpPr>
          <p:nvPr/>
        </p:nvSpPr>
        <p:spPr bwMode="auto">
          <a:xfrm>
            <a:off x="7505700" y="5065353"/>
            <a:ext cx="195263" cy="160338"/>
          </a:xfrm>
          <a:prstGeom prst="ellipse">
            <a:avLst/>
          </a:prstGeom>
          <a:solidFill>
            <a:srgbClr val="00B05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1" name="Rectangle 14"/>
          <p:cNvSpPr>
            <a:spLocks noChangeArrowheads="1"/>
          </p:cNvSpPr>
          <p:nvPr/>
        </p:nvSpPr>
        <p:spPr bwMode="auto">
          <a:xfrm>
            <a:off x="7495600" y="4191000"/>
            <a:ext cx="1447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3.) </a:t>
            </a:r>
            <a:r>
              <a:rPr lang="en-US" sz="1200" b="1" dirty="0" err="1">
                <a:solidFill>
                  <a:srgbClr val="FF0000"/>
                </a:solidFill>
              </a:rPr>
              <a:t>Push_front</a:t>
            </a:r>
            <a:r>
              <a:rPr lang="en-US" sz="1200" b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172" name="Rectangle 14"/>
          <p:cNvSpPr>
            <a:spLocks noChangeArrowheads="1"/>
          </p:cNvSpPr>
          <p:nvPr/>
        </p:nvSpPr>
        <p:spPr bwMode="auto">
          <a:xfrm>
            <a:off x="5495885" y="6502095"/>
            <a:ext cx="654128" cy="1905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size=2</a:t>
            </a:r>
          </a:p>
        </p:txBody>
      </p:sp>
      <p:sp>
        <p:nvSpPr>
          <p:cNvPr id="173" name="Rectangle 14"/>
          <p:cNvSpPr>
            <a:spLocks noChangeArrowheads="1"/>
          </p:cNvSpPr>
          <p:nvPr/>
        </p:nvSpPr>
        <p:spPr bwMode="auto">
          <a:xfrm>
            <a:off x="7251301" y="6461163"/>
            <a:ext cx="654128" cy="1905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size=3</a:t>
            </a:r>
          </a:p>
        </p:txBody>
      </p:sp>
      <p:sp>
        <p:nvSpPr>
          <p:cNvPr id="174" name="Rectangle 14"/>
          <p:cNvSpPr>
            <a:spLocks noChangeArrowheads="1"/>
          </p:cNvSpPr>
          <p:nvPr/>
        </p:nvSpPr>
        <p:spPr bwMode="auto">
          <a:xfrm>
            <a:off x="5340350" y="39624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1.) </a:t>
            </a:r>
            <a:r>
              <a:rPr lang="en-US" sz="1200" b="1" dirty="0" err="1">
                <a:solidFill>
                  <a:srgbClr val="FF0000"/>
                </a:solidFill>
              </a:rPr>
              <a:t>Push_back</a:t>
            </a:r>
            <a:r>
              <a:rPr lang="en-US" sz="1200" b="1" dirty="0">
                <a:solidFill>
                  <a:srgbClr val="FF0000"/>
                </a:solidFill>
              </a:rPr>
              <a:t>()</a:t>
            </a:r>
          </a:p>
          <a:p>
            <a:pPr algn="ctr"/>
            <a:r>
              <a:rPr lang="en-US" sz="1200" b="1" dirty="0">
                <a:solidFill>
                  <a:srgbClr val="FF0000"/>
                </a:solidFill>
              </a:rPr>
              <a:t>2.) </a:t>
            </a:r>
            <a:r>
              <a:rPr lang="en-US" sz="1200" b="1" dirty="0" err="1">
                <a:solidFill>
                  <a:srgbClr val="FF0000"/>
                </a:solidFill>
              </a:rPr>
              <a:t>Push_back</a:t>
            </a:r>
            <a:r>
              <a:rPr lang="en-US" sz="1200" b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175" name="Oval 41"/>
          <p:cNvSpPr>
            <a:spLocks noChangeArrowheads="1"/>
          </p:cNvSpPr>
          <p:nvPr/>
        </p:nvSpPr>
        <p:spPr bwMode="auto">
          <a:xfrm>
            <a:off x="5725318" y="5922324"/>
            <a:ext cx="195263" cy="160338"/>
          </a:xfrm>
          <a:prstGeom prst="ellipse">
            <a:avLst/>
          </a:prstGeom>
          <a:solidFill>
            <a:srgbClr val="00B05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7" name="Text Box 22"/>
          <p:cNvSpPr txBox="1">
            <a:spLocks noChangeArrowheads="1"/>
          </p:cNvSpPr>
          <p:nvPr/>
        </p:nvSpPr>
        <p:spPr bwMode="auto">
          <a:xfrm>
            <a:off x="8419818" y="6477000"/>
            <a:ext cx="43656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900" b="1" dirty="0">
                <a:solidFill>
                  <a:srgbClr val="0070C0"/>
                </a:solidFill>
              </a:rPr>
              <a:t>back</a:t>
            </a:r>
          </a:p>
        </p:txBody>
      </p:sp>
      <p:cxnSp>
        <p:nvCxnSpPr>
          <p:cNvPr id="178" name="Straight Arrow Connector 64"/>
          <p:cNvCxnSpPr>
            <a:cxnSpLocks noChangeShapeType="1"/>
          </p:cNvCxnSpPr>
          <p:nvPr/>
        </p:nvCxnSpPr>
        <p:spPr bwMode="auto">
          <a:xfrm flipH="1" flipV="1">
            <a:off x="8539606" y="6228069"/>
            <a:ext cx="94802" cy="223836"/>
          </a:xfrm>
          <a:prstGeom prst="straightConnector1">
            <a:avLst/>
          </a:prstGeom>
          <a:noFill/>
          <a:ln w="19050" algn="ctr">
            <a:solidFill>
              <a:srgbClr val="0070C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9" name="Oval 41"/>
          <p:cNvSpPr>
            <a:spLocks noChangeArrowheads="1"/>
          </p:cNvSpPr>
          <p:nvPr/>
        </p:nvSpPr>
        <p:spPr bwMode="auto">
          <a:xfrm>
            <a:off x="7894282" y="5911350"/>
            <a:ext cx="195263" cy="160338"/>
          </a:xfrm>
          <a:prstGeom prst="ellipse">
            <a:avLst/>
          </a:prstGeom>
          <a:solidFill>
            <a:srgbClr val="00B05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6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  <p:bldP spid="27662" grpId="0"/>
      <p:bldP spid="27663" grpId="0"/>
      <p:bldP spid="100" grpId="0" animBg="1"/>
      <p:bldP spid="101" grpId="0" animBg="1"/>
      <p:bldP spid="102" grpId="0" animBg="1"/>
      <p:bldP spid="103" grpId="0" animBg="1"/>
      <p:bldP spid="104" grpId="0" animBg="1"/>
      <p:bldP spid="105" grpId="0"/>
      <p:bldP spid="106" grpId="0"/>
      <p:bldP spid="107" grpId="0"/>
      <p:bldP spid="108" grpId="0"/>
      <p:bldP spid="109" grpId="0"/>
      <p:bldP spid="110" grpId="0" animBg="1"/>
      <p:bldP spid="111" grpId="0" animBg="1"/>
      <p:bldP spid="112" grpId="0" animBg="1"/>
      <p:bldP spid="113" grpId="0"/>
      <p:bldP spid="114" grpId="0"/>
      <p:bldP spid="115" grpId="0"/>
      <p:bldP spid="134" grpId="0"/>
      <p:bldP spid="135" grpId="0"/>
      <p:bldP spid="136" grpId="0" animBg="1"/>
      <p:bldP spid="157" grpId="0"/>
      <p:bldP spid="159" grpId="0" animBg="1"/>
      <p:bldP spid="169" grpId="0" animBg="1"/>
      <p:bldP spid="171" grpId="0"/>
      <p:bldP spid="172" grpId="0" animBg="1"/>
      <p:bldP spid="173" grpId="0" animBg="1"/>
      <p:bldP spid="174" grpId="0"/>
      <p:bldP spid="175" grpId="0" animBg="1"/>
      <p:bldP spid="177" grpId="0"/>
      <p:bldP spid="17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ADT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295400"/>
            <a:ext cx="7924801" cy="5334000"/>
          </a:xfrm>
        </p:spPr>
        <p:txBody>
          <a:bodyPr/>
          <a:lstStyle/>
          <a:p>
            <a:r>
              <a:rPr lang="en-US" dirty="0"/>
              <a:t>Queue – A list of items where insertion only occurs at the back of the list and removal only occurs at the front of the list</a:t>
            </a:r>
          </a:p>
          <a:p>
            <a:pPr lvl="1"/>
            <a:r>
              <a:rPr lang="en-US" dirty="0"/>
              <a:t>Like waiting in line for a cashier at a store</a:t>
            </a:r>
          </a:p>
          <a:p>
            <a:r>
              <a:rPr lang="en-US" dirty="0"/>
              <a:t>Queues are FIFO (First In, First Out)</a:t>
            </a:r>
          </a:p>
          <a:p>
            <a:pPr lvl="1"/>
            <a:r>
              <a:rPr lang="en-US" dirty="0"/>
              <a:t>Items at the back of the queue are the newest</a:t>
            </a:r>
          </a:p>
          <a:p>
            <a:pPr lvl="1"/>
            <a:r>
              <a:rPr lang="en-US" dirty="0"/>
              <a:t>Items at the front of the queue are the oldest</a:t>
            </a:r>
          </a:p>
          <a:p>
            <a:pPr lvl="1"/>
            <a:r>
              <a:rPr lang="en-US" dirty="0"/>
              <a:t>Elements are processed in the order they arrive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5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Queue Visual</a:t>
            </a:r>
          </a:p>
        </p:txBody>
      </p:sp>
      <p:pic>
        <p:nvPicPr>
          <p:cNvPr id="4" name="Picture 2" descr="C:\Users\Mark Redekopp\AppData\Local\Microsoft\Windows\Temporary Internet Files\Content.IE5\HGXZ2TN7\MP900411831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524000"/>
            <a:ext cx="2956287" cy="197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6080487" y="1823244"/>
            <a:ext cx="274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Items enter at the back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</a:rPr>
              <a:t>(</a:t>
            </a:r>
            <a:r>
              <a:rPr lang="en-US" sz="1400" b="1" dirty="0" err="1">
                <a:solidFill>
                  <a:srgbClr val="FF0000"/>
                </a:solidFill>
              </a:rPr>
              <a:t>push_back</a:t>
            </a:r>
            <a:r>
              <a:rPr lang="en-US" sz="14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374176" y="1823244"/>
            <a:ext cx="2743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Items leave from the front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</a:rPr>
              <a:t>(</a:t>
            </a:r>
            <a:r>
              <a:rPr lang="en-US" sz="1400" b="1" dirty="0" err="1">
                <a:solidFill>
                  <a:srgbClr val="FF0000"/>
                </a:solidFill>
              </a:rPr>
              <a:t>pop_front</a:t>
            </a:r>
            <a:r>
              <a:rPr lang="en-US" sz="14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" name="Left Arrow 6"/>
          <p:cNvSpPr/>
          <p:nvPr/>
        </p:nvSpPr>
        <p:spPr bwMode="auto">
          <a:xfrm>
            <a:off x="6477000" y="2509044"/>
            <a:ext cx="978408" cy="484632"/>
          </a:xfrm>
          <a:prstGeom prst="lef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8" name="Left Arrow 7"/>
          <p:cNvSpPr/>
          <p:nvPr/>
        </p:nvSpPr>
        <p:spPr bwMode="auto">
          <a:xfrm>
            <a:off x="1828800" y="2509044"/>
            <a:ext cx="978408" cy="484632"/>
          </a:xfrm>
          <a:prstGeom prst="lef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124200" y="4876800"/>
            <a:ext cx="457200" cy="1219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733800" y="4876800"/>
            <a:ext cx="457200" cy="1219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373743" y="4876800"/>
            <a:ext cx="457200" cy="1219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029200" y="4876800"/>
            <a:ext cx="457200" cy="1219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4" name="Straight Connector 13"/>
          <p:cNvCxnSpPr>
            <a:stCxn id="9" idx="3"/>
            <a:endCxn id="10" idx="1"/>
          </p:cNvCxnSpPr>
          <p:nvPr/>
        </p:nvCxnSpPr>
        <p:spPr bwMode="auto">
          <a:xfrm>
            <a:off x="3581400" y="5486400"/>
            <a:ext cx="152400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/>
          <p:cNvCxnSpPr>
            <a:stCxn id="10" idx="3"/>
            <a:endCxn id="11" idx="1"/>
          </p:cNvCxnSpPr>
          <p:nvPr/>
        </p:nvCxnSpPr>
        <p:spPr bwMode="auto">
          <a:xfrm>
            <a:off x="4191000" y="5486400"/>
            <a:ext cx="182743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11" idx="3"/>
            <a:endCxn id="12" idx="1"/>
          </p:cNvCxnSpPr>
          <p:nvPr/>
        </p:nvCxnSpPr>
        <p:spPr bwMode="auto">
          <a:xfrm>
            <a:off x="4830943" y="5486400"/>
            <a:ext cx="198257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6509004" y="3810000"/>
            <a:ext cx="457200" cy="1219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807208" y="4724400"/>
            <a:ext cx="2907792" cy="1524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28" name="Elbow Connector 27"/>
          <p:cNvCxnSpPr>
            <a:stCxn id="25" idx="1"/>
            <a:endCxn id="12" idx="3"/>
          </p:cNvCxnSpPr>
          <p:nvPr/>
        </p:nvCxnSpPr>
        <p:spPr bwMode="auto">
          <a:xfrm rot="10800000" flipV="1">
            <a:off x="5486400" y="4419600"/>
            <a:ext cx="1022604" cy="1066800"/>
          </a:xfrm>
          <a:prstGeom prst="bentConnector3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14"/>
          <p:cNvSpPr>
            <a:spLocks noChangeArrowheads="1"/>
          </p:cNvSpPr>
          <p:nvPr/>
        </p:nvSpPr>
        <p:spPr bwMode="auto">
          <a:xfrm>
            <a:off x="6083808" y="5143500"/>
            <a:ext cx="1371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(</a:t>
            </a:r>
            <a:r>
              <a:rPr lang="en-US" sz="1400" b="1" dirty="0" err="1">
                <a:solidFill>
                  <a:srgbClr val="FF0000"/>
                </a:solidFill>
              </a:rPr>
              <a:t>push_back</a:t>
            </a:r>
            <a:r>
              <a:rPr lang="en-US" sz="14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1403604" y="5316166"/>
            <a:ext cx="457200" cy="1219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33" name="Elbow Connector 32"/>
          <p:cNvCxnSpPr>
            <a:stCxn id="9" idx="1"/>
            <a:endCxn id="32" idx="3"/>
          </p:cNvCxnSpPr>
          <p:nvPr/>
        </p:nvCxnSpPr>
        <p:spPr bwMode="auto">
          <a:xfrm rot="10800000" flipV="1">
            <a:off x="1860804" y="5486400"/>
            <a:ext cx="1263396" cy="439366"/>
          </a:xfrm>
          <a:prstGeom prst="bentConnector3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946404" y="4878016"/>
            <a:ext cx="1371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(</a:t>
            </a:r>
            <a:r>
              <a:rPr lang="en-US" sz="1400" b="1" dirty="0" err="1">
                <a:solidFill>
                  <a:srgbClr val="FF0000"/>
                </a:solidFill>
              </a:rPr>
              <a:t>pop_front</a:t>
            </a:r>
            <a:r>
              <a:rPr lang="en-US" sz="1400" b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946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30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5588835" cy="5334000"/>
          </a:xfrm>
        </p:spPr>
        <p:txBody>
          <a:bodyPr/>
          <a:lstStyle/>
          <a:p>
            <a:r>
              <a:rPr lang="en-US" sz="2800" dirty="0"/>
              <a:t>What member functions does a Queue have?</a:t>
            </a:r>
          </a:p>
          <a:p>
            <a:pPr lvl="1"/>
            <a:r>
              <a:rPr lang="en-US" sz="2400" dirty="0" err="1"/>
              <a:t>push_back</a:t>
            </a:r>
            <a:r>
              <a:rPr lang="en-US" sz="2400" dirty="0"/>
              <a:t>(item) – Add an item to the back of the Queue</a:t>
            </a:r>
          </a:p>
          <a:p>
            <a:pPr lvl="1"/>
            <a:r>
              <a:rPr lang="en-US" sz="2400" dirty="0" err="1"/>
              <a:t>pop_front</a:t>
            </a:r>
            <a:r>
              <a:rPr lang="en-US" sz="2400" dirty="0"/>
              <a:t>() - Remove the front item from the Queue</a:t>
            </a:r>
          </a:p>
          <a:p>
            <a:pPr lvl="1"/>
            <a:r>
              <a:rPr lang="en-US" sz="2400" dirty="0"/>
              <a:t>front() - Get a reference to the front  item of the Queue (don't remove it though!)</a:t>
            </a:r>
          </a:p>
          <a:p>
            <a:pPr lvl="1"/>
            <a:r>
              <a:rPr lang="en-US" sz="2400" dirty="0"/>
              <a:t>size() - Number of items in the Queue</a:t>
            </a:r>
          </a:p>
          <a:p>
            <a:pPr lvl="1"/>
            <a:r>
              <a:rPr lang="en-US" sz="2400" dirty="0"/>
              <a:t>empty() - Check if the Queue is empty</a:t>
            </a:r>
          </a:p>
          <a:p>
            <a:pPr lvl="1"/>
            <a:endParaRPr lang="en-US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5271543" y="1761191"/>
            <a:ext cx="3350891" cy="1591609"/>
            <a:chOff x="1217869" y="3947848"/>
            <a:chExt cx="5475097" cy="2587518"/>
          </a:xfrm>
        </p:grpSpPr>
        <p:sp>
          <p:nvSpPr>
            <p:cNvPr id="4" name="Rectangle 3"/>
            <p:cNvSpPr/>
            <p:nvPr/>
          </p:nvSpPr>
          <p:spPr bwMode="auto">
            <a:xfrm>
              <a:off x="3124200" y="4876800"/>
              <a:ext cx="457200" cy="1219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3733800" y="4876800"/>
              <a:ext cx="457200" cy="1219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4373743" y="4876800"/>
              <a:ext cx="457200" cy="1219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5029200" y="4876800"/>
              <a:ext cx="457200" cy="12192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cxnSp>
          <p:nvCxnSpPr>
            <p:cNvPr id="8" name="Straight Connector 7"/>
            <p:cNvCxnSpPr>
              <a:stCxn id="4" idx="3"/>
              <a:endCxn id="5" idx="1"/>
            </p:cNvCxnSpPr>
            <p:nvPr/>
          </p:nvCxnSpPr>
          <p:spPr bwMode="auto">
            <a:xfrm>
              <a:off x="3581400" y="5486400"/>
              <a:ext cx="152400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>
              <a:stCxn id="5" idx="3"/>
              <a:endCxn id="6" idx="1"/>
            </p:cNvCxnSpPr>
            <p:nvPr/>
          </p:nvCxnSpPr>
          <p:spPr bwMode="auto">
            <a:xfrm>
              <a:off x="4191000" y="5486400"/>
              <a:ext cx="182743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>
              <a:stCxn id="6" idx="3"/>
              <a:endCxn id="7" idx="1"/>
            </p:cNvCxnSpPr>
            <p:nvPr/>
          </p:nvCxnSpPr>
          <p:spPr bwMode="auto">
            <a:xfrm>
              <a:off x="4830943" y="5486400"/>
              <a:ext cx="198257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Rectangle 10"/>
            <p:cNvSpPr/>
            <p:nvPr/>
          </p:nvSpPr>
          <p:spPr bwMode="auto">
            <a:xfrm>
              <a:off x="6235767" y="3947848"/>
              <a:ext cx="457199" cy="121920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807208" y="4724400"/>
              <a:ext cx="2907792" cy="15240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Elbow Connector 12"/>
            <p:cNvCxnSpPr>
              <a:stCxn id="11" idx="1"/>
              <a:endCxn id="7" idx="3"/>
            </p:cNvCxnSpPr>
            <p:nvPr/>
          </p:nvCxnSpPr>
          <p:spPr bwMode="auto">
            <a:xfrm rot="10800000" flipV="1">
              <a:off x="5486401" y="4557448"/>
              <a:ext cx="749368" cy="928950"/>
            </a:xfrm>
            <a:prstGeom prst="bentConnector3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4524501" y="4056277"/>
              <a:ext cx="1711268" cy="3428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pPr algn="ctr"/>
              <a:r>
                <a:rPr lang="en-US" sz="1100" b="1" dirty="0">
                  <a:solidFill>
                    <a:srgbClr val="FF0000"/>
                  </a:solidFill>
                </a:rPr>
                <a:t>(</a:t>
              </a:r>
              <a:r>
                <a:rPr lang="en-US" sz="1100" b="1" dirty="0" err="1">
                  <a:solidFill>
                    <a:srgbClr val="FF0000"/>
                  </a:solidFill>
                </a:rPr>
                <a:t>push_back</a:t>
              </a:r>
              <a:r>
                <a:rPr lang="en-US" sz="1100" b="1" dirty="0">
                  <a:solidFill>
                    <a:srgbClr val="FF0000"/>
                  </a:solidFill>
                </a:rPr>
                <a:t>)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1860804" y="5316165"/>
              <a:ext cx="457199" cy="121920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cxnSp>
          <p:nvCxnSpPr>
            <p:cNvPr id="16" name="Elbow Connector 15"/>
            <p:cNvCxnSpPr>
              <a:stCxn id="4" idx="1"/>
              <a:endCxn id="15" idx="3"/>
            </p:cNvCxnSpPr>
            <p:nvPr/>
          </p:nvCxnSpPr>
          <p:spPr bwMode="auto">
            <a:xfrm rot="10800000" flipV="1">
              <a:off x="2318005" y="5486401"/>
              <a:ext cx="806196" cy="439365"/>
            </a:xfrm>
            <a:prstGeom prst="bentConnector3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1217869" y="4920931"/>
              <a:ext cx="1743069" cy="3428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pPr algn="ctr"/>
              <a:r>
                <a:rPr lang="en-US" sz="1100" b="1" dirty="0">
                  <a:solidFill>
                    <a:srgbClr val="FF0000"/>
                  </a:solidFill>
                </a:rPr>
                <a:t>(</a:t>
              </a:r>
              <a:r>
                <a:rPr lang="en-US" sz="1100" b="1" dirty="0" err="1">
                  <a:solidFill>
                    <a:srgbClr val="FF0000"/>
                  </a:solidFill>
                </a:rPr>
                <a:t>pop_front</a:t>
              </a:r>
              <a:r>
                <a:rPr lang="en-US" sz="1100" b="1" dirty="0">
                  <a:solidFill>
                    <a:srgbClr val="FF0000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2846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Queue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4343400" cy="4525963"/>
          </a:xfrm>
        </p:spPr>
        <p:txBody>
          <a:bodyPr/>
          <a:lstStyle/>
          <a:p>
            <a:r>
              <a:rPr lang="en-US" sz="2400" dirty="0"/>
              <a:t>A sample class interface for a Queue</a:t>
            </a:r>
          </a:p>
          <a:p>
            <a:r>
              <a:rPr lang="en-US" sz="2400" dirty="0"/>
              <a:t>Queue Error Conditions</a:t>
            </a:r>
          </a:p>
          <a:p>
            <a:pPr lvl="1"/>
            <a:r>
              <a:rPr lang="en-US" sz="2000" b="1" dirty="0"/>
              <a:t>Queue Underflow </a:t>
            </a:r>
            <a:r>
              <a:rPr lang="en-US" sz="2000" dirty="0"/>
              <a:t>– The name for the condition where you call pop on an empty Queue</a:t>
            </a:r>
          </a:p>
          <a:p>
            <a:pPr lvl="1"/>
            <a:r>
              <a:rPr lang="en-US" sz="2000" b="1" dirty="0"/>
              <a:t>Queue Overflow </a:t>
            </a:r>
            <a:r>
              <a:rPr lang="en-US" sz="2000" dirty="0"/>
              <a:t>– The name for the condition where you call push on a full Queue (a Queue that can't grow any more)</a:t>
            </a:r>
          </a:p>
          <a:p>
            <a:pPr lvl="2"/>
            <a:r>
              <a:rPr lang="en-US" sz="1800" dirty="0"/>
              <a:t>This is only possible for Queues that are backed by a bounded list</a:t>
            </a:r>
          </a:p>
          <a:p>
            <a:endParaRPr lang="en-US" sz="20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745115" y="1447800"/>
            <a:ext cx="3941685" cy="4724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#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ifndef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 QUEUEINT_H</a:t>
            </a:r>
            <a:br>
              <a:rPr lang="en-US" sz="1400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#define QUEUEINT_H</a:t>
            </a:r>
          </a:p>
          <a:p>
            <a:pPr algn="l">
              <a:spcBef>
                <a:spcPts val="0"/>
              </a:spcBef>
            </a:pPr>
            <a:endParaRPr lang="en-US" sz="1400" dirty="0">
              <a:latin typeface="Consolas" panose="020B0609020204030204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class 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QueueInt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  {</a:t>
            </a:r>
          </a:p>
          <a:p>
            <a:pPr algn="l">
              <a:spcBef>
                <a:spcPts val="0"/>
              </a:spcBef>
            </a:pP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 public:</a:t>
            </a:r>
          </a:p>
          <a:p>
            <a:pPr algn="l">
              <a:spcBef>
                <a:spcPts val="0"/>
              </a:spcBef>
            </a:pP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QueueInt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();</a:t>
            </a:r>
          </a:p>
          <a:p>
            <a:pPr algn="l">
              <a:spcBef>
                <a:spcPts val="0"/>
              </a:spcBef>
            </a:pP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  ~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QueueInt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();</a:t>
            </a:r>
          </a:p>
          <a:p>
            <a:pPr algn="l">
              <a:spcBef>
                <a:spcPts val="0"/>
              </a:spcBef>
            </a:pP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size_t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 size() 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algn="l">
              <a:spcBef>
                <a:spcPts val="0"/>
              </a:spcBef>
            </a:pP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  // enqueue</a:t>
            </a:r>
          </a:p>
          <a:p>
            <a:pPr algn="l">
              <a:spcBef>
                <a:spcPts val="0"/>
              </a:spcBef>
            </a:pP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  void 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push_back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&amp; value); </a:t>
            </a:r>
          </a:p>
          <a:p>
            <a:pPr algn="l">
              <a:spcBef>
                <a:spcPts val="0"/>
              </a:spcBef>
            </a:pP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  // dequeue </a:t>
            </a:r>
          </a:p>
          <a:p>
            <a:pPr algn="l">
              <a:spcBef>
                <a:spcPts val="0"/>
              </a:spcBef>
            </a:pP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  void 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pop_front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();  // dequeue</a:t>
            </a:r>
          </a:p>
          <a:p>
            <a:pPr algn="l">
              <a:spcBef>
                <a:spcPts val="0"/>
              </a:spcBef>
            </a:pP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 &amp; front() 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algn="l">
              <a:spcBef>
                <a:spcPts val="0"/>
              </a:spcBef>
            </a:pP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  bool empty() 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algn="l">
              <a:spcBef>
                <a:spcPts val="0"/>
              </a:spcBef>
            </a:pPr>
            <a:endParaRPr lang="en-US" sz="1400" dirty="0">
              <a:latin typeface="Consolas" panose="020B0609020204030204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 private:</a:t>
            </a:r>
          </a:p>
          <a:p>
            <a:pPr algn="l">
              <a:spcBef>
                <a:spcPts val="0"/>
              </a:spcBef>
            </a:pP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  // ???</a:t>
            </a:r>
          </a:p>
          <a:p>
            <a:pPr algn="l">
              <a:spcBef>
                <a:spcPts val="0"/>
              </a:spcBef>
            </a:pP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algn="l">
              <a:spcBef>
                <a:spcPts val="0"/>
              </a:spcBef>
            </a:pP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#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endif</a:t>
            </a:r>
            <a:endParaRPr lang="en-US" sz="1400" dirty="0">
              <a:latin typeface="Consolas" panose="020B060902020403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32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Queue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sz="2400" dirty="0"/>
              <a:t>How should you implement a Queue?</a:t>
            </a:r>
          </a:p>
          <a:p>
            <a:pPr lvl="1"/>
            <a:r>
              <a:rPr lang="en-US" sz="2000" dirty="0"/>
              <a:t>Compose using an </a:t>
            </a:r>
            <a:r>
              <a:rPr lang="en-US" sz="2000" dirty="0" err="1"/>
              <a:t>ArrayList</a:t>
            </a:r>
            <a:endParaRPr lang="en-US" sz="2000" dirty="0"/>
          </a:p>
          <a:p>
            <a:pPr lvl="1"/>
            <a:r>
              <a:rPr lang="en-US" sz="2000" dirty="0"/>
              <a:t>Compose using a singly-linked list w/o a tail pointer</a:t>
            </a:r>
          </a:p>
          <a:p>
            <a:pPr lvl="1"/>
            <a:r>
              <a:rPr lang="en-US" sz="2000" dirty="0"/>
              <a:t>Compose using a singly-linked list w/ a tail pointer</a:t>
            </a:r>
          </a:p>
          <a:p>
            <a:pPr lvl="1"/>
            <a:r>
              <a:rPr lang="en-US" sz="2000" dirty="0"/>
              <a:t>Which is best?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118908"/>
              </p:ext>
            </p:extLst>
          </p:nvPr>
        </p:nvGraphicFramePr>
        <p:xfrm>
          <a:off x="1447800" y="3657600"/>
          <a:ext cx="685800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Push_back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Pop_front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Front()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ArrayList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LinkedList (Singly-linked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w/o tail </a:t>
                      </a:r>
                      <a:r>
                        <a:rPr lang="en-US" sz="2000" dirty="0" err="1"/>
                        <a:t>ptr</a:t>
                      </a:r>
                      <a:r>
                        <a:rPr lang="en-US" sz="2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LinkedList (Singly-linked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w/ tail </a:t>
                      </a:r>
                      <a:r>
                        <a:rPr lang="en-US" sz="2000" dirty="0" err="1"/>
                        <a:t>ptr</a:t>
                      </a:r>
                      <a:r>
                        <a:rPr lang="en-US" sz="2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6088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Queue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sz="2400" dirty="0"/>
              <a:t>How should you implement a Queue?</a:t>
            </a:r>
          </a:p>
          <a:p>
            <a:pPr lvl="1"/>
            <a:r>
              <a:rPr lang="en-US" sz="2000" dirty="0"/>
              <a:t>Compose using an </a:t>
            </a:r>
            <a:r>
              <a:rPr lang="en-US" sz="2000" dirty="0" err="1"/>
              <a:t>ArrayList</a:t>
            </a:r>
            <a:endParaRPr lang="en-US" sz="2000" dirty="0"/>
          </a:p>
          <a:p>
            <a:pPr lvl="1"/>
            <a:r>
              <a:rPr lang="en-US" sz="2000" dirty="0"/>
              <a:t>Compose using a singly-linked list w/o a tail pointer</a:t>
            </a:r>
          </a:p>
          <a:p>
            <a:pPr lvl="1"/>
            <a:r>
              <a:rPr lang="en-US" sz="2000" dirty="0"/>
              <a:t>Compose using a singly-linked list w/ a tail pointer</a:t>
            </a:r>
          </a:p>
          <a:p>
            <a:pPr lvl="1"/>
            <a:r>
              <a:rPr lang="en-US" sz="2000" dirty="0"/>
              <a:t>Which is best?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45898"/>
              </p:ext>
            </p:extLst>
          </p:nvPr>
        </p:nvGraphicFramePr>
        <p:xfrm>
          <a:off x="1447800" y="3657600"/>
          <a:ext cx="685800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Push_back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Pop_front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Front()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ArrayList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LinkedList (Singly-linked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w/o tail </a:t>
                      </a:r>
                      <a:r>
                        <a:rPr lang="en-US" sz="2000" dirty="0" err="1"/>
                        <a:t>ptr</a:t>
                      </a:r>
                      <a:r>
                        <a:rPr lang="en-US" sz="2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LinkedList (Singly-linked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w/ tail </a:t>
                      </a:r>
                      <a:r>
                        <a:rPr lang="en-US" sz="2000" dirty="0" err="1"/>
                        <a:t>ptr</a:t>
                      </a:r>
                      <a:r>
                        <a:rPr lang="en-US" sz="2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05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Print Jobs</a:t>
            </a:r>
          </a:p>
          <a:p>
            <a:pPr lvl="1"/>
            <a:r>
              <a:rPr lang="en-US" sz="2400" dirty="0"/>
              <a:t>Click “Print” on the computer is much faster than actually printing (build a backlog)</a:t>
            </a:r>
          </a:p>
          <a:p>
            <a:pPr lvl="1"/>
            <a:r>
              <a:rPr lang="en-US" sz="2400" dirty="0"/>
              <a:t>Each job is processed in the order it's received (FIFO)</a:t>
            </a:r>
          </a:p>
          <a:p>
            <a:pPr lvl="1"/>
            <a:r>
              <a:rPr lang="en-US" sz="2400" dirty="0"/>
              <a:t>Why would you want a print queue rather than a print stack</a:t>
            </a:r>
          </a:p>
          <a:p>
            <a:r>
              <a:rPr lang="en-US" sz="2800" dirty="0"/>
              <a:t>Seating customers at a restaurant</a:t>
            </a:r>
          </a:p>
          <a:p>
            <a:r>
              <a:rPr lang="en-US" sz="2800" dirty="0"/>
              <a:t>Anything that involves "waiting in line"</a:t>
            </a:r>
          </a:p>
          <a:p>
            <a:r>
              <a:rPr lang="en-US" sz="2800" dirty="0"/>
              <a:t>Helpful to decouple producers and consumers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2567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Viterbi2013">
  <a:themeElements>
    <a:clrScheme name="USC2013">
      <a:dk1>
        <a:srgbClr val="000000"/>
      </a:dk1>
      <a:lt1>
        <a:srgbClr val="FFFFFF"/>
      </a:lt1>
      <a:dk2>
        <a:srgbClr val="990000"/>
      </a:dk2>
      <a:lt2>
        <a:srgbClr val="808080"/>
      </a:lt2>
      <a:accent1>
        <a:srgbClr val="DDDDDD"/>
      </a:accent1>
      <a:accent2>
        <a:srgbClr val="FFFFCC"/>
      </a:accent2>
      <a:accent3>
        <a:srgbClr val="FFFFFF"/>
      </a:accent3>
      <a:accent4>
        <a:srgbClr val="000000"/>
      </a:accent4>
      <a:accent5>
        <a:srgbClr val="EBEBEB"/>
      </a:accent5>
      <a:accent6>
        <a:srgbClr val="E7E7B9"/>
      </a:accent6>
      <a:hlink>
        <a:srgbClr val="990000"/>
      </a:hlink>
      <a:folHlink>
        <a:srgbClr val="FF33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Viterbi2013</Template>
  <TotalTime>32770</TotalTime>
  <Words>2190</Words>
  <Application>Microsoft Office PowerPoint</Application>
  <PresentationFormat>On-screen Show (4:3)</PresentationFormat>
  <Paragraphs>391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Comic Sans MS</vt:lpstr>
      <vt:lpstr>Consolas</vt:lpstr>
      <vt:lpstr>Viterbi2013</vt:lpstr>
      <vt:lpstr>CSCI 104 Queues and Stacks</vt:lpstr>
      <vt:lpstr>Stacks &amp; Queues</vt:lpstr>
      <vt:lpstr>Queue ADT</vt:lpstr>
      <vt:lpstr>A Queue Visual</vt:lpstr>
      <vt:lpstr>Queue Operations</vt:lpstr>
      <vt:lpstr>A Queue Class</vt:lpstr>
      <vt:lpstr>Other Queue Details</vt:lpstr>
      <vt:lpstr>Other Queue Details</vt:lpstr>
      <vt:lpstr>Queue Applications</vt:lpstr>
      <vt:lpstr>Stack ADT</vt:lpstr>
      <vt:lpstr>Stack Operations</vt:lpstr>
      <vt:lpstr>Stack Axioms</vt:lpstr>
      <vt:lpstr>A Stack Class</vt:lpstr>
      <vt:lpstr>Array Based Stack</vt:lpstr>
      <vt:lpstr>Stack Examples</vt:lpstr>
      <vt:lpstr>Another Stack Example</vt:lpstr>
      <vt:lpstr>Stack Usage Example</vt:lpstr>
      <vt:lpstr>Queue with two stacks</vt:lpstr>
      <vt:lpstr>The Deque ADT</vt:lpstr>
      <vt:lpstr>STL Deque Class</vt:lpstr>
      <vt:lpstr>STL Vector vs. Deque</vt:lpstr>
      <vt:lpstr>Circular Buffers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104 - Stacks &amp; Queues</dc:title>
  <dc:creator>Mark</dc:creator>
  <cp:lastModifiedBy>Aaron Daniel Cote</cp:lastModifiedBy>
  <cp:revision>124</cp:revision>
  <cp:lastPrinted>2020-02-12T17:45:19Z</cp:lastPrinted>
  <dcterms:created xsi:type="dcterms:W3CDTF">2012-12-23T22:24:17Z</dcterms:created>
  <dcterms:modified xsi:type="dcterms:W3CDTF">2021-02-05T20:37:12Z</dcterms:modified>
</cp:coreProperties>
</file>