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1"/>
  </p:notesMasterIdLst>
  <p:handoutMasterIdLst>
    <p:handoutMasterId r:id="rId52"/>
  </p:handoutMasterIdLst>
  <p:sldIdLst>
    <p:sldId id="256" r:id="rId2"/>
    <p:sldId id="858" r:id="rId3"/>
    <p:sldId id="914" r:id="rId4"/>
    <p:sldId id="915" r:id="rId5"/>
    <p:sldId id="916" r:id="rId6"/>
    <p:sldId id="917" r:id="rId7"/>
    <p:sldId id="899" r:id="rId8"/>
    <p:sldId id="291" r:id="rId9"/>
    <p:sldId id="859" r:id="rId10"/>
    <p:sldId id="861" r:id="rId11"/>
    <p:sldId id="873" r:id="rId12"/>
    <p:sldId id="925" r:id="rId13"/>
    <p:sldId id="860" r:id="rId14"/>
    <p:sldId id="864" r:id="rId15"/>
    <p:sldId id="866" r:id="rId16"/>
    <p:sldId id="912" r:id="rId17"/>
    <p:sldId id="923" r:id="rId18"/>
    <p:sldId id="924" r:id="rId19"/>
    <p:sldId id="872" r:id="rId20"/>
    <p:sldId id="867" r:id="rId21"/>
    <p:sldId id="876" r:id="rId22"/>
    <p:sldId id="874" r:id="rId23"/>
    <p:sldId id="870" r:id="rId24"/>
    <p:sldId id="300" r:id="rId25"/>
    <p:sldId id="880" r:id="rId26"/>
    <p:sldId id="919" r:id="rId27"/>
    <p:sldId id="881" r:id="rId28"/>
    <p:sldId id="883" r:id="rId29"/>
    <p:sldId id="884" r:id="rId30"/>
    <p:sldId id="885" r:id="rId31"/>
    <p:sldId id="887" r:id="rId32"/>
    <p:sldId id="882" r:id="rId33"/>
    <p:sldId id="890" r:id="rId34"/>
    <p:sldId id="892" r:id="rId35"/>
    <p:sldId id="891" r:id="rId36"/>
    <p:sldId id="893" r:id="rId37"/>
    <p:sldId id="896" r:id="rId38"/>
    <p:sldId id="902" r:id="rId39"/>
    <p:sldId id="903" r:id="rId40"/>
    <p:sldId id="904" r:id="rId41"/>
    <p:sldId id="920" r:id="rId42"/>
    <p:sldId id="905" r:id="rId43"/>
    <p:sldId id="921" r:id="rId44"/>
    <p:sldId id="906" r:id="rId45"/>
    <p:sldId id="922" r:id="rId46"/>
    <p:sldId id="907" r:id="rId47"/>
    <p:sldId id="908" r:id="rId48"/>
    <p:sldId id="910" r:id="rId49"/>
    <p:sldId id="324" r:id="rId50"/>
  </p:sldIdLst>
  <p:sldSz cx="9144000" cy="6858000" type="screen4x3"/>
  <p:notesSz cx="6881813" cy="9296400"/>
  <p:defaultTextStyle>
    <a:defPPr>
      <a:defRPr lang="en-US"/>
    </a:defPPr>
    <a:lvl1pPr algn="ctr" rtl="0" fontAlgn="base">
      <a:spcBef>
        <a:spcPct val="0"/>
      </a:spcBef>
      <a:spcAft>
        <a:spcPct val="0"/>
      </a:spcAft>
      <a:defRPr sz="3200" kern="1200">
        <a:solidFill>
          <a:schemeClr val="tx2"/>
        </a:solidFill>
        <a:latin typeface="Arial" charset="0"/>
        <a:ea typeface="+mn-ea"/>
        <a:cs typeface="+mn-cs"/>
      </a:defRPr>
    </a:lvl1pPr>
    <a:lvl2pPr marL="457200" algn="ctr" rtl="0" fontAlgn="base">
      <a:spcBef>
        <a:spcPct val="0"/>
      </a:spcBef>
      <a:spcAft>
        <a:spcPct val="0"/>
      </a:spcAft>
      <a:defRPr sz="3200" kern="1200">
        <a:solidFill>
          <a:schemeClr val="tx2"/>
        </a:solidFill>
        <a:latin typeface="Arial" charset="0"/>
        <a:ea typeface="+mn-ea"/>
        <a:cs typeface="+mn-cs"/>
      </a:defRPr>
    </a:lvl2pPr>
    <a:lvl3pPr marL="914400" algn="ctr" rtl="0" fontAlgn="base">
      <a:spcBef>
        <a:spcPct val="0"/>
      </a:spcBef>
      <a:spcAft>
        <a:spcPct val="0"/>
      </a:spcAft>
      <a:defRPr sz="3200" kern="1200">
        <a:solidFill>
          <a:schemeClr val="tx2"/>
        </a:solidFill>
        <a:latin typeface="Arial" charset="0"/>
        <a:ea typeface="+mn-ea"/>
        <a:cs typeface="+mn-cs"/>
      </a:defRPr>
    </a:lvl3pPr>
    <a:lvl4pPr marL="1371600" algn="ctr" rtl="0" fontAlgn="base">
      <a:spcBef>
        <a:spcPct val="0"/>
      </a:spcBef>
      <a:spcAft>
        <a:spcPct val="0"/>
      </a:spcAft>
      <a:defRPr sz="3200" kern="1200">
        <a:solidFill>
          <a:schemeClr val="tx2"/>
        </a:solidFill>
        <a:latin typeface="Arial" charset="0"/>
        <a:ea typeface="+mn-ea"/>
        <a:cs typeface="+mn-cs"/>
      </a:defRPr>
    </a:lvl4pPr>
    <a:lvl5pPr marL="1828800" algn="ctr" rtl="0" fontAlgn="base">
      <a:spcBef>
        <a:spcPct val="0"/>
      </a:spcBef>
      <a:spcAft>
        <a:spcPct val="0"/>
      </a:spcAft>
      <a:defRPr sz="3200" kern="1200">
        <a:solidFill>
          <a:schemeClr val="tx2"/>
        </a:solidFill>
        <a:latin typeface="Arial" charset="0"/>
        <a:ea typeface="+mn-ea"/>
        <a:cs typeface="+mn-cs"/>
      </a:defRPr>
    </a:lvl5pPr>
    <a:lvl6pPr marL="2286000" algn="l" defTabSz="914400" rtl="0" eaLnBrk="1" latinLnBrk="0" hangingPunct="1">
      <a:defRPr sz="3200" kern="1200">
        <a:solidFill>
          <a:schemeClr val="tx2"/>
        </a:solidFill>
        <a:latin typeface="Arial" charset="0"/>
        <a:ea typeface="+mn-ea"/>
        <a:cs typeface="+mn-cs"/>
      </a:defRPr>
    </a:lvl6pPr>
    <a:lvl7pPr marL="2743200" algn="l" defTabSz="914400" rtl="0" eaLnBrk="1" latinLnBrk="0" hangingPunct="1">
      <a:defRPr sz="3200" kern="1200">
        <a:solidFill>
          <a:schemeClr val="tx2"/>
        </a:solidFill>
        <a:latin typeface="Arial" charset="0"/>
        <a:ea typeface="+mn-ea"/>
        <a:cs typeface="+mn-cs"/>
      </a:defRPr>
    </a:lvl7pPr>
    <a:lvl8pPr marL="3200400" algn="l" defTabSz="914400" rtl="0" eaLnBrk="1" latinLnBrk="0" hangingPunct="1">
      <a:defRPr sz="3200" kern="1200">
        <a:solidFill>
          <a:schemeClr val="tx2"/>
        </a:solidFill>
        <a:latin typeface="Arial" charset="0"/>
        <a:ea typeface="+mn-ea"/>
        <a:cs typeface="+mn-cs"/>
      </a:defRPr>
    </a:lvl8pPr>
    <a:lvl9pPr marL="3657600" algn="l" defTabSz="914400" rtl="0" eaLnBrk="1" latinLnBrk="0" hangingPunct="1">
      <a:defRPr sz="3200" kern="1200">
        <a:solidFill>
          <a:schemeClr val="tx2"/>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9900"/>
    <a:srgbClr val="FF00FF"/>
    <a:srgbClr val="FFFF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8" autoAdjust="0"/>
    <p:restoredTop sz="88859" autoAdjust="0"/>
  </p:normalViewPr>
  <p:slideViewPr>
    <p:cSldViewPr>
      <p:cViewPr varScale="1">
        <p:scale>
          <a:sx n="85" d="100"/>
          <a:sy n="85" d="100"/>
        </p:scale>
        <p:origin x="39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3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2"/>
            <a:ext cx="2982119"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98103" y="2"/>
            <a:ext cx="2982119" cy="465138"/>
          </a:xfrm>
          <a:prstGeom prst="rect">
            <a:avLst/>
          </a:prstGeom>
        </p:spPr>
        <p:txBody>
          <a:bodyPr vert="horz" lIns="91440" tIns="45720" rIns="91440" bIns="45720" rtlCol="0"/>
          <a:lstStyle>
            <a:lvl1pPr algn="r">
              <a:defRPr sz="1200"/>
            </a:lvl1pPr>
          </a:lstStyle>
          <a:p>
            <a:fld id="{E84971C4-D6ED-436C-8B49-F7A3B8634A12}" type="datetimeFigureOut">
              <a:rPr lang="en-US" smtClean="0"/>
              <a:pPr/>
              <a:t>4/7/2021</a:t>
            </a:fld>
            <a:endParaRPr lang="en-US"/>
          </a:p>
        </p:txBody>
      </p:sp>
      <p:sp>
        <p:nvSpPr>
          <p:cNvPr id="4" name="Footer Placeholder 3"/>
          <p:cNvSpPr>
            <a:spLocks noGrp="1"/>
          </p:cNvSpPr>
          <p:nvPr>
            <p:ph type="ftr" sz="quarter" idx="2"/>
          </p:nvPr>
        </p:nvSpPr>
        <p:spPr>
          <a:xfrm>
            <a:off x="1" y="8829675"/>
            <a:ext cx="2982119"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98103" y="8829675"/>
            <a:ext cx="2982119" cy="465138"/>
          </a:xfrm>
          <a:prstGeom prst="rect">
            <a:avLst/>
          </a:prstGeom>
        </p:spPr>
        <p:txBody>
          <a:bodyPr vert="horz" lIns="91440" tIns="45720" rIns="91440" bIns="45720" rtlCol="0" anchor="b"/>
          <a:lstStyle>
            <a:lvl1pPr algn="r">
              <a:defRPr sz="1200"/>
            </a:lvl1pPr>
          </a:lstStyle>
          <a:p>
            <a:fld id="{CBE3900A-4DE4-4DE5-AC3D-688D9FC0597D}" type="slidenum">
              <a:rPr lang="en-US" smtClean="0"/>
              <a:pPr/>
              <a:t>‹#›</a:t>
            </a:fld>
            <a:endParaRPr lang="en-US"/>
          </a:p>
        </p:txBody>
      </p:sp>
    </p:spTree>
    <p:extLst>
      <p:ext uri="{BB962C8B-B14F-4D97-AF65-F5344CB8AC3E}">
        <p14:creationId xmlns:p14="http://schemas.microsoft.com/office/powerpoint/2010/main" val="747053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1" y="0"/>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solidFill>
                  <a:schemeClr val="tx1"/>
                </a:solidFill>
              </a:defRPr>
            </a:lvl1pPr>
          </a:lstStyle>
          <a:p>
            <a:endParaRPr lang="zh-CN" altLang="en-US"/>
          </a:p>
        </p:txBody>
      </p:sp>
      <p:sp>
        <p:nvSpPr>
          <p:cNvPr id="19459" name="Rectangle 3"/>
          <p:cNvSpPr>
            <a:spLocks noGrp="1" noChangeArrowheads="1"/>
          </p:cNvSpPr>
          <p:nvPr>
            <p:ph type="dt" idx="1"/>
          </p:nvPr>
        </p:nvSpPr>
        <p:spPr bwMode="auto">
          <a:xfrm>
            <a:off x="3898103" y="0"/>
            <a:ext cx="2982119" cy="46482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solidFill>
                  <a:schemeClr val="tx1"/>
                </a:solidFill>
              </a:defRPr>
            </a:lvl1pPr>
          </a:lstStyle>
          <a:p>
            <a:endParaRPr lang="en-US" altLang="zh-CN"/>
          </a:p>
        </p:txBody>
      </p:sp>
      <p:sp>
        <p:nvSpPr>
          <p:cNvPr id="19460" name="Rectangle 4"/>
          <p:cNvSpPr>
            <a:spLocks noGrp="1" noRot="1" noChangeAspect="1" noChangeArrowheads="1" noTextEdit="1"/>
          </p:cNvSpPr>
          <p:nvPr>
            <p:ph type="sldImg" idx="2"/>
          </p:nvPr>
        </p:nvSpPr>
        <p:spPr bwMode="auto">
          <a:xfrm>
            <a:off x="1116013" y="696913"/>
            <a:ext cx="4649787" cy="3486150"/>
          </a:xfrm>
          <a:prstGeom prst="rect">
            <a:avLst/>
          </a:prstGeom>
          <a:noFill/>
          <a:ln w="9525">
            <a:solidFill>
              <a:srgbClr val="000000"/>
            </a:solidFill>
            <a:miter lim="800000"/>
            <a:headEnd/>
            <a:tailEnd/>
          </a:ln>
          <a:effectLst/>
        </p:spPr>
      </p:sp>
      <p:sp>
        <p:nvSpPr>
          <p:cNvPr id="19461" name="Rectangle 5"/>
          <p:cNvSpPr>
            <a:spLocks noGrp="1" noChangeArrowheads="1"/>
          </p:cNvSpPr>
          <p:nvPr>
            <p:ph type="body" sz="quarter" idx="3"/>
          </p:nvPr>
        </p:nvSpPr>
        <p:spPr bwMode="auto">
          <a:xfrm>
            <a:off x="688182" y="4415790"/>
            <a:ext cx="5505450" cy="418338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9462" name="Rectangle 6"/>
          <p:cNvSpPr>
            <a:spLocks noGrp="1" noChangeArrowheads="1"/>
          </p:cNvSpPr>
          <p:nvPr>
            <p:ph type="ftr" sz="quarter" idx="4"/>
          </p:nvPr>
        </p:nvSpPr>
        <p:spPr bwMode="auto">
          <a:xfrm>
            <a:off x="1" y="8829968"/>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solidFill>
                  <a:schemeClr val="tx1"/>
                </a:solidFill>
              </a:defRPr>
            </a:lvl1pPr>
          </a:lstStyle>
          <a:p>
            <a:endParaRPr lang="en-US" altLang="zh-CN"/>
          </a:p>
        </p:txBody>
      </p:sp>
      <p:sp>
        <p:nvSpPr>
          <p:cNvPr id="19463" name="Rectangle 7"/>
          <p:cNvSpPr>
            <a:spLocks noGrp="1" noChangeArrowheads="1"/>
          </p:cNvSpPr>
          <p:nvPr>
            <p:ph type="sldNum" sz="quarter" idx="5"/>
          </p:nvPr>
        </p:nvSpPr>
        <p:spPr bwMode="auto">
          <a:xfrm>
            <a:off x="3898103" y="8829968"/>
            <a:ext cx="2982119" cy="46482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solidFill>
                  <a:schemeClr val="tx1"/>
                </a:solidFill>
              </a:defRPr>
            </a:lvl1pPr>
          </a:lstStyle>
          <a:p>
            <a:fld id="{253562A9-B6D5-4F95-B063-0AA816B5DBE7}" type="slidenum">
              <a:rPr lang="zh-CN" altLang="en-US"/>
              <a:pPr/>
              <a:t>‹#›</a:t>
            </a:fld>
            <a:endParaRPr lang="en-US" altLang="zh-CN"/>
          </a:p>
        </p:txBody>
      </p:sp>
    </p:spTree>
    <p:extLst>
      <p:ext uri="{BB962C8B-B14F-4D97-AF65-F5344CB8AC3E}">
        <p14:creationId xmlns:p14="http://schemas.microsoft.com/office/powerpoint/2010/main" val="103260066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4.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9.xml"/><Relationship Id="rId2" Type="http://schemas.openxmlformats.org/officeDocument/2006/relationships/notesMaster" Target="../notesMasters/notesMaster1.xml"/><Relationship Id="rId1" Type="http://schemas.openxmlformats.org/officeDocument/2006/relationships/tags" Target="../tags/tag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95844B4-EE7D-4B21-BB4C-785978F15425}" type="slidenum">
              <a:rPr lang="zh-CN" altLang="en-US"/>
              <a:pPr/>
              <a:t>1</a:t>
            </a:fld>
            <a:endParaRPr lang="en-US" altLang="zh-CN"/>
          </a:p>
        </p:txBody>
      </p:sp>
      <p:sp>
        <p:nvSpPr>
          <p:cNvPr id="20482" name="Rectangle 2"/>
          <p:cNvSpPr>
            <a:spLocks noGrp="1" noRot="1" noChangeAspect="1" noChangeArrowheads="1" noTextEdit="1"/>
          </p:cNvSpPr>
          <p:nvPr>
            <p:ph type="sldImg"/>
            <p:custDataLst>
              <p:tags r:id="rId1"/>
            </p:custDataLst>
          </p:nvPr>
        </p:nvSpPr>
        <p:spPr>
          <a:ln/>
        </p:spPr>
      </p:sp>
      <p:sp>
        <p:nvSpPr>
          <p:cNvPr id="20483" name="Rectangle 3"/>
          <p:cNvSpPr>
            <a:spLocks noGrp="1" noChangeArrowheads="1"/>
          </p:cNvSpPr>
          <p:nvPr>
            <p:ph type="body" idx="1"/>
          </p:nvPr>
        </p:nvSpPr>
        <p:spPr/>
        <p:txBody>
          <a:bodyPr/>
          <a:lstStyle/>
          <a:p>
            <a:endParaRPr lang="zh-CN" altLang="en-US" dirty="0"/>
          </a:p>
        </p:txBody>
      </p:sp>
    </p:spTree>
    <p:extLst>
      <p:ext uri="{BB962C8B-B14F-4D97-AF65-F5344CB8AC3E}">
        <p14:creationId xmlns:p14="http://schemas.microsoft.com/office/powerpoint/2010/main" val="36530595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5"/>
          </p:nvPr>
        </p:nvSpPr>
        <p:spPr/>
        <p:txBody>
          <a:bodyPr/>
          <a:lstStyle/>
          <a:p>
            <a:fld id="{6E7BD613-05C7-481F-9982-B45095B17A7C}" type="slidenum">
              <a:rPr lang="en-US" smtClean="0"/>
              <a:t>24</a:t>
            </a:fld>
            <a:endParaRPr lang="en-US"/>
          </a:p>
        </p:txBody>
      </p:sp>
    </p:spTree>
    <p:extLst>
      <p:ext uri="{BB962C8B-B14F-4D97-AF65-F5344CB8AC3E}">
        <p14:creationId xmlns:p14="http://schemas.microsoft.com/office/powerpoint/2010/main" val="2421941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5"/>
          </p:nvPr>
        </p:nvSpPr>
        <p:spPr/>
        <p:txBody>
          <a:bodyPr/>
          <a:lstStyle/>
          <a:p>
            <a:fld id="{D909DDDA-AB06-4AD8-8B25-BBE0704E6B98}" type="slidenum">
              <a:rPr lang="en-US" smtClean="0"/>
              <a:t>45</a:t>
            </a:fld>
            <a:endParaRPr lang="en-US"/>
          </a:p>
        </p:txBody>
      </p:sp>
    </p:spTree>
    <p:extLst>
      <p:ext uri="{BB962C8B-B14F-4D97-AF65-F5344CB8AC3E}">
        <p14:creationId xmlns:p14="http://schemas.microsoft.com/office/powerpoint/2010/main" val="8904177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endParaRPr lang="en-US"/>
          </a:p>
        </p:txBody>
      </p:sp>
      <p:sp>
        <p:nvSpPr>
          <p:cNvPr id="4" name="Slide Number Placeholder 3"/>
          <p:cNvSpPr>
            <a:spLocks noGrp="1"/>
          </p:cNvSpPr>
          <p:nvPr>
            <p:ph type="sldNum" sz="quarter" idx="5"/>
          </p:nvPr>
        </p:nvSpPr>
        <p:spPr/>
        <p:txBody>
          <a:bodyPr/>
          <a:lstStyle/>
          <a:p>
            <a:fld id="{D909DDDA-AB06-4AD8-8B25-BBE0704E6B98}" type="slidenum">
              <a:rPr lang="en-US" smtClean="0"/>
              <a:t>49</a:t>
            </a:fld>
            <a:endParaRPr lang="en-US"/>
          </a:p>
        </p:txBody>
      </p:sp>
    </p:spTree>
    <p:extLst>
      <p:ext uri="{BB962C8B-B14F-4D97-AF65-F5344CB8AC3E}">
        <p14:creationId xmlns:p14="http://schemas.microsoft.com/office/powerpoint/2010/main" val="2829152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32990891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21010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70842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600200"/>
            <a:ext cx="4038600" cy="4525963"/>
          </a:xfrm>
        </p:spPr>
        <p:txBody>
          <a:bodyPr rtlCol="0">
            <a:normAutofit/>
          </a:bodyPr>
          <a:lstStyle/>
          <a:p>
            <a:pPr lvl="0"/>
            <a:r>
              <a:rPr lang="en-US" noProof="0"/>
              <a:t>Click icon to add chart</a:t>
            </a:r>
          </a:p>
        </p:txBody>
      </p:sp>
    </p:spTree>
    <p:extLst>
      <p:ext uri="{BB962C8B-B14F-4D97-AF65-F5344CB8AC3E}">
        <p14:creationId xmlns:p14="http://schemas.microsoft.com/office/powerpoint/2010/main" val="22679783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rtlCol="0">
            <a:normAutofit/>
          </a:bodyPr>
          <a:lstStyle/>
          <a:p>
            <a:pPr lvl="0"/>
            <a:r>
              <a:rPr lang="en-US" noProof="0"/>
              <a:t>Click icon to add clip art</a:t>
            </a:r>
          </a:p>
        </p:txBody>
      </p:sp>
    </p:spTree>
    <p:extLst>
      <p:ext uri="{BB962C8B-B14F-4D97-AF65-F5344CB8AC3E}">
        <p14:creationId xmlns:p14="http://schemas.microsoft.com/office/powerpoint/2010/main" val="26885270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39177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rtlCol="0">
            <a:normAutofit/>
          </a:bodyPr>
          <a:lstStyle/>
          <a:p>
            <a:pPr lvl="0"/>
            <a:r>
              <a:rPr lang="en-US" noProof="0"/>
              <a:t>Click icon to add table</a:t>
            </a:r>
          </a:p>
        </p:txBody>
      </p:sp>
    </p:spTree>
    <p:extLst>
      <p:ext uri="{BB962C8B-B14F-4D97-AF65-F5344CB8AC3E}">
        <p14:creationId xmlns:p14="http://schemas.microsoft.com/office/powerpoint/2010/main" val="2435771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64281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876227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540184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739191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665760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6897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98820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3008313" cy="10541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381000"/>
            <a:ext cx="5111750" cy="57451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23985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738277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pic>
        <p:nvPicPr>
          <p:cNvPr id="1028" name="Picture 6"/>
          <p:cNvPicPr>
            <a:picLocks noChangeAspect="1"/>
          </p:cNvPicPr>
          <p:nvPr/>
        </p:nvPicPr>
        <p:blipFill>
          <a:blip r:embed="rId1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0" y="0"/>
            <a:ext cx="2057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lide Number Placeholder 5"/>
          <p:cNvSpPr txBox="1">
            <a:spLocks/>
          </p:cNvSpPr>
          <p:nvPr/>
        </p:nvSpPr>
        <p:spPr>
          <a:xfrm>
            <a:off x="8610600" y="9525"/>
            <a:ext cx="533400" cy="365125"/>
          </a:xfrm>
          <a:prstGeom prst="rect">
            <a:avLst/>
          </a:prstGeom>
        </p:spPr>
        <p:txBody>
          <a:bodyPr anchor="ctr"/>
          <a:lstStyle>
            <a:defPPr>
              <a:defRPr lang="en-US"/>
            </a:defPPr>
            <a:lvl1pPr algn="r" rtl="0" eaLnBrk="0" fontAlgn="base" hangingPunct="0">
              <a:spcBef>
                <a:spcPct val="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0"/>
              </a:spcBef>
              <a:spcAft>
                <a:spcPct val="0"/>
              </a:spcAft>
              <a:defRPr kern="1200">
                <a:solidFill>
                  <a:schemeClr val="tx1"/>
                </a:solidFill>
                <a:latin typeface="Arial" pitchFamily="34" charset="0"/>
                <a:ea typeface="+mn-ea"/>
                <a:cs typeface="+mn-cs"/>
              </a:defRPr>
            </a:lvl2pPr>
            <a:lvl3pPr marL="914400" algn="l" rtl="0" eaLnBrk="0" fontAlgn="base" hangingPunct="0">
              <a:spcBef>
                <a:spcPct val="0"/>
              </a:spcBef>
              <a:spcAft>
                <a:spcPct val="0"/>
              </a:spcAft>
              <a:defRPr kern="1200">
                <a:solidFill>
                  <a:schemeClr val="tx1"/>
                </a:solidFill>
                <a:latin typeface="Arial"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a:lstStyle>
          <a:p>
            <a:pPr>
              <a:defRPr/>
            </a:pPr>
            <a:fld id="{7D1862CD-D985-463F-A6EA-BA716BFFBD15}" type="slidenum">
              <a:rPr lang="en-US" smtClean="0"/>
              <a:pPr>
                <a:defRPr/>
              </a:pPr>
              <a:t>‹#›</a:t>
            </a:fld>
            <a:endParaRPr lang="en-US" dirty="0"/>
          </a:p>
        </p:txBody>
      </p:sp>
      <p:sp>
        <p:nvSpPr>
          <p:cNvPr id="1030" name="Rectangle 8"/>
          <p:cNvSpPr>
            <a:spLocks noChangeArrowheads="1"/>
          </p:cNvSpPr>
          <p:nvPr/>
        </p:nvSpPr>
        <p:spPr bwMode="auto">
          <a:xfrm>
            <a:off x="0" y="114300"/>
            <a:ext cx="6934200" cy="228600"/>
          </a:xfrm>
          <a:prstGeom prst="rect">
            <a:avLst/>
          </a:prstGeom>
          <a:solidFill>
            <a:srgbClr val="A5002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endParaRPr lang="en-US" altLang="en-US"/>
          </a:p>
        </p:txBody>
      </p:sp>
      <p:sp>
        <p:nvSpPr>
          <p:cNvPr id="2" name="Oval 1"/>
          <p:cNvSpPr/>
          <p:nvPr/>
        </p:nvSpPr>
        <p:spPr>
          <a:xfrm>
            <a:off x="8610600" y="9525"/>
            <a:ext cx="533400" cy="333375"/>
          </a:xfrm>
          <a:prstGeom prst="ellipse">
            <a:avLst/>
          </a:prstGeom>
          <a:noFill/>
          <a:ln w="12700"/>
        </p:spPr>
        <p:style>
          <a:lnRef idx="2">
            <a:schemeClr val="dk1"/>
          </a:lnRef>
          <a:fillRef idx="1">
            <a:schemeClr val="lt1"/>
          </a:fillRef>
          <a:effectRef idx="0">
            <a:schemeClr val="dk1"/>
          </a:effectRef>
          <a:fontRef idx="minor">
            <a:schemeClr val="dk1"/>
          </a:fontRef>
        </p:style>
        <p:txBody>
          <a:bodyPr anchor="ctr"/>
          <a:lstStyle/>
          <a:p>
            <a:pPr algn="ctr">
              <a:defRPr/>
            </a:pPr>
            <a:endParaRPr lang="en-US"/>
          </a:p>
        </p:txBody>
      </p:sp>
    </p:spTree>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txStyles>
    <p:titleStyle>
      <a:lvl1pPr algn="ctr" rtl="0" eaLnBrk="1" fontAlgn="base" hangingPunct="1">
        <a:spcBef>
          <a:spcPct val="0"/>
        </a:spcBef>
        <a:spcAft>
          <a:spcPct val="0"/>
        </a:spcAft>
        <a:defRPr sz="4400" kern="1200">
          <a:solidFill>
            <a:srgbClr val="A50021"/>
          </a:solidFill>
          <a:latin typeface="+mj-lt"/>
          <a:ea typeface="+mj-ea"/>
          <a:cs typeface="+mj-cs"/>
        </a:defRPr>
      </a:lvl1pPr>
      <a:lvl2pPr algn="ctr" rtl="0" eaLnBrk="1" fontAlgn="base" hangingPunct="1">
        <a:spcBef>
          <a:spcPct val="0"/>
        </a:spcBef>
        <a:spcAft>
          <a:spcPct val="0"/>
        </a:spcAft>
        <a:defRPr sz="4400">
          <a:solidFill>
            <a:srgbClr val="A50021"/>
          </a:solidFill>
          <a:latin typeface="Calibri" pitchFamily="34" charset="0"/>
        </a:defRPr>
      </a:lvl2pPr>
      <a:lvl3pPr algn="ctr" rtl="0" eaLnBrk="1" fontAlgn="base" hangingPunct="1">
        <a:spcBef>
          <a:spcPct val="0"/>
        </a:spcBef>
        <a:spcAft>
          <a:spcPct val="0"/>
        </a:spcAft>
        <a:defRPr sz="4400">
          <a:solidFill>
            <a:srgbClr val="A50021"/>
          </a:solidFill>
          <a:latin typeface="Calibri" pitchFamily="34" charset="0"/>
        </a:defRPr>
      </a:lvl3pPr>
      <a:lvl4pPr algn="ctr" rtl="0" eaLnBrk="1" fontAlgn="base" hangingPunct="1">
        <a:spcBef>
          <a:spcPct val="0"/>
        </a:spcBef>
        <a:spcAft>
          <a:spcPct val="0"/>
        </a:spcAft>
        <a:defRPr sz="4400">
          <a:solidFill>
            <a:srgbClr val="A50021"/>
          </a:solidFill>
          <a:latin typeface="Calibri" pitchFamily="34" charset="0"/>
        </a:defRPr>
      </a:lvl4pPr>
      <a:lvl5pPr algn="ctr" rtl="0" eaLnBrk="1" fontAlgn="base" hangingPunct="1">
        <a:spcBef>
          <a:spcPct val="0"/>
        </a:spcBef>
        <a:spcAft>
          <a:spcPct val="0"/>
        </a:spcAft>
        <a:defRPr sz="4400">
          <a:solidFill>
            <a:srgbClr val="A50021"/>
          </a:solidFill>
          <a:latin typeface="Calibri" pitchFamily="34" charset="0"/>
        </a:defRPr>
      </a:lvl5pPr>
      <a:lvl6pPr marL="457200" algn="ctr" rtl="0" eaLnBrk="1" fontAlgn="base" hangingPunct="1">
        <a:spcBef>
          <a:spcPct val="0"/>
        </a:spcBef>
        <a:spcAft>
          <a:spcPct val="0"/>
        </a:spcAft>
        <a:defRPr sz="4400">
          <a:solidFill>
            <a:srgbClr val="A50021"/>
          </a:solidFill>
          <a:latin typeface="Calibri" pitchFamily="34" charset="0"/>
        </a:defRPr>
      </a:lvl6pPr>
      <a:lvl7pPr marL="914400" algn="ctr" rtl="0" eaLnBrk="1" fontAlgn="base" hangingPunct="1">
        <a:spcBef>
          <a:spcPct val="0"/>
        </a:spcBef>
        <a:spcAft>
          <a:spcPct val="0"/>
        </a:spcAft>
        <a:defRPr sz="4400">
          <a:solidFill>
            <a:srgbClr val="A50021"/>
          </a:solidFill>
          <a:latin typeface="Calibri" pitchFamily="34" charset="0"/>
        </a:defRPr>
      </a:lvl7pPr>
      <a:lvl8pPr marL="1371600" algn="ctr" rtl="0" eaLnBrk="1" fontAlgn="base" hangingPunct="1">
        <a:spcBef>
          <a:spcPct val="0"/>
        </a:spcBef>
        <a:spcAft>
          <a:spcPct val="0"/>
        </a:spcAft>
        <a:defRPr sz="4400">
          <a:solidFill>
            <a:srgbClr val="A50021"/>
          </a:solidFill>
          <a:latin typeface="Calibri" pitchFamily="34" charset="0"/>
        </a:defRPr>
      </a:lvl8pPr>
      <a:lvl9pPr marL="1828800" algn="ctr" rtl="0" eaLnBrk="1" fontAlgn="base" hangingPunct="1">
        <a:spcBef>
          <a:spcPct val="0"/>
        </a:spcBef>
        <a:spcAft>
          <a:spcPct val="0"/>
        </a:spcAft>
        <a:defRPr sz="4400">
          <a:solidFill>
            <a:srgbClr val="A5002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lstStyle/>
          <a:p>
            <a:r>
              <a:rPr lang="en-US"/>
              <a:t>CSCI 104</a:t>
            </a:r>
            <a:br>
              <a:rPr lang="en-US"/>
            </a:br>
            <a:r>
              <a:rPr lang="en-US"/>
              <a:t>Hash Tables &amp; Functions</a:t>
            </a:r>
            <a:endParaRPr lang="en-US" altLang="zh-CN" dirty="0"/>
          </a:p>
        </p:txBody>
      </p:sp>
      <p:sp>
        <p:nvSpPr>
          <p:cNvPr id="2051" name="Rectangle 3"/>
          <p:cNvSpPr>
            <a:spLocks noGrp="1" noChangeArrowheads="1"/>
          </p:cNvSpPr>
          <p:nvPr>
            <p:ph type="subTitle" idx="1"/>
          </p:nvPr>
        </p:nvSpPr>
        <p:spPr/>
        <p:txBody>
          <a:bodyPr/>
          <a:lstStyle/>
          <a:p>
            <a:r>
              <a:rPr lang="en-US" altLang="zh-CN" dirty="0"/>
              <a:t>Mark Redekopp</a:t>
            </a:r>
          </a:p>
          <a:p>
            <a:r>
              <a:rPr lang="en-US" altLang="zh-CN" dirty="0"/>
              <a:t>David Kempe</a:t>
            </a:r>
          </a:p>
          <a:p>
            <a:r>
              <a:rPr lang="en-US" altLang="zh-CN" dirty="0"/>
              <a:t>Sandra Batista</a:t>
            </a:r>
          </a:p>
          <a:p>
            <a:r>
              <a:rPr lang="en-US" altLang="zh-CN" dirty="0"/>
              <a:t>Aaron Cote’</a:t>
            </a:r>
          </a:p>
          <a:p>
            <a:endParaRPr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Buckets/Chaining</a:t>
            </a:r>
          </a:p>
        </p:txBody>
      </p:sp>
      <p:sp>
        <p:nvSpPr>
          <p:cNvPr id="3" name="Content Placeholder 2"/>
          <p:cNvSpPr>
            <a:spLocks noGrp="1"/>
          </p:cNvSpPr>
          <p:nvPr>
            <p:ph idx="1"/>
          </p:nvPr>
        </p:nvSpPr>
        <p:spPr>
          <a:xfrm>
            <a:off x="228600" y="1295400"/>
            <a:ext cx="4495800" cy="5105400"/>
          </a:xfrm>
        </p:spPr>
        <p:txBody>
          <a:bodyPr/>
          <a:lstStyle/>
          <a:p>
            <a:r>
              <a:rPr lang="en-US" sz="2000" dirty="0"/>
              <a:t>Simply allow collisions to all occupy the location they hash to by making each entry in the table an ARRAY (bucket) or LINKED LIST (chain) of items/entries</a:t>
            </a:r>
          </a:p>
          <a:p>
            <a:pPr lvl="1"/>
            <a:r>
              <a:rPr lang="en-US" sz="1800" dirty="0"/>
              <a:t>Close Addressing =&gt; You will live in the location you hash to (it's just that there may be many places at that location)</a:t>
            </a:r>
          </a:p>
          <a:p>
            <a:r>
              <a:rPr lang="en-US" sz="2000" dirty="0"/>
              <a:t>Buckets</a:t>
            </a:r>
          </a:p>
          <a:p>
            <a:pPr lvl="1"/>
            <a:r>
              <a:rPr lang="en-US" sz="1800" dirty="0"/>
              <a:t>How big should you make each array?  </a:t>
            </a:r>
          </a:p>
          <a:p>
            <a:pPr lvl="1"/>
            <a:r>
              <a:rPr lang="en-US" sz="1800" dirty="0"/>
              <a:t>Too much wasted space</a:t>
            </a:r>
          </a:p>
          <a:p>
            <a:r>
              <a:rPr lang="en-US" sz="2000" dirty="0"/>
              <a:t>Chaining</a:t>
            </a:r>
          </a:p>
          <a:p>
            <a:pPr lvl="1"/>
            <a:r>
              <a:rPr lang="en-US" sz="1800" dirty="0"/>
              <a:t>Each entry is a linked list</a:t>
            </a:r>
          </a:p>
          <a:p>
            <a:endParaRPr lang="en-US" sz="2000" dirty="0"/>
          </a:p>
        </p:txBody>
      </p:sp>
      <p:sp>
        <p:nvSpPr>
          <p:cNvPr id="4" name="TextBox 3"/>
          <p:cNvSpPr txBox="1"/>
          <p:nvPr/>
        </p:nvSpPr>
        <p:spPr>
          <a:xfrm>
            <a:off x="5943600" y="1295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 name="TextBox 4"/>
          <p:cNvSpPr txBox="1"/>
          <p:nvPr/>
        </p:nvSpPr>
        <p:spPr>
          <a:xfrm>
            <a:off x="4648200" y="1295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Bucket 0</a:t>
            </a:r>
          </a:p>
        </p:txBody>
      </p:sp>
      <p:sp>
        <p:nvSpPr>
          <p:cNvPr id="7" name="TextBox 6"/>
          <p:cNvSpPr txBox="1"/>
          <p:nvPr/>
        </p:nvSpPr>
        <p:spPr>
          <a:xfrm>
            <a:off x="5410200" y="1600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9" name="TextBox 8"/>
          <p:cNvSpPr txBox="1"/>
          <p:nvPr/>
        </p:nvSpPr>
        <p:spPr>
          <a:xfrm>
            <a:off x="5410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1" name="TextBox 10"/>
          <p:cNvSpPr txBox="1"/>
          <p:nvPr/>
        </p:nvSpPr>
        <p:spPr>
          <a:xfrm>
            <a:off x="5410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3" name="TextBox 12"/>
          <p:cNvSpPr txBox="1"/>
          <p:nvPr/>
        </p:nvSpPr>
        <p:spPr>
          <a:xfrm>
            <a:off x="5410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7" name="TextBox 16"/>
          <p:cNvSpPr txBox="1"/>
          <p:nvPr/>
        </p:nvSpPr>
        <p:spPr>
          <a:xfrm>
            <a:off x="4648200" y="3124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9" name="TextBox 18"/>
          <p:cNvSpPr txBox="1"/>
          <p:nvPr/>
        </p:nvSpPr>
        <p:spPr>
          <a:xfrm>
            <a:off x="5943600" y="990600"/>
            <a:ext cx="533400" cy="304800"/>
          </a:xfrm>
          <a:prstGeom prst="rect">
            <a:avLst/>
          </a:prstGeom>
          <a:noFill/>
          <a:ln>
            <a:noFill/>
          </a:ln>
        </p:spPr>
        <p:txBody>
          <a:bodyPr wrap="square" rtlCol="0">
            <a:noAutofit/>
          </a:bodyPr>
          <a:lstStyle/>
          <a:p>
            <a:r>
              <a:rPr lang="en-US" sz="1600" b="1" dirty="0" err="1">
                <a:solidFill>
                  <a:schemeClr val="tx2">
                    <a:lumMod val="60000"/>
                    <a:lumOff val="40000"/>
                  </a:schemeClr>
                </a:solidFill>
              </a:rPr>
              <a:t>k,v</a:t>
            </a:r>
            <a:endParaRPr lang="en-US" sz="1600" b="1" dirty="0">
              <a:solidFill>
                <a:schemeClr val="tx2">
                  <a:lumMod val="60000"/>
                  <a:lumOff val="40000"/>
                </a:schemeClr>
              </a:solidFill>
            </a:endParaRPr>
          </a:p>
        </p:txBody>
      </p:sp>
      <p:sp>
        <p:nvSpPr>
          <p:cNvPr id="22" name="TextBox 21"/>
          <p:cNvSpPr txBox="1"/>
          <p:nvPr/>
        </p:nvSpPr>
        <p:spPr>
          <a:xfrm>
            <a:off x="5867400" y="44196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23" name="TextBox 22"/>
          <p:cNvSpPr txBox="1"/>
          <p:nvPr/>
        </p:nvSpPr>
        <p:spPr>
          <a:xfrm>
            <a:off x="5334000" y="4419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24" name="TextBox 23"/>
          <p:cNvSpPr txBox="1"/>
          <p:nvPr/>
        </p:nvSpPr>
        <p:spPr>
          <a:xfrm>
            <a:off x="5867400" y="47244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25" name="TextBox 24"/>
          <p:cNvSpPr txBox="1"/>
          <p:nvPr/>
        </p:nvSpPr>
        <p:spPr>
          <a:xfrm>
            <a:off x="5334000" y="4724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26" name="TextBox 25"/>
          <p:cNvSpPr txBox="1"/>
          <p:nvPr/>
        </p:nvSpPr>
        <p:spPr>
          <a:xfrm>
            <a:off x="5867400" y="50292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27" name="TextBox 26"/>
          <p:cNvSpPr txBox="1"/>
          <p:nvPr/>
        </p:nvSpPr>
        <p:spPr>
          <a:xfrm>
            <a:off x="5334000" y="5029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28" name="TextBox 27"/>
          <p:cNvSpPr txBox="1"/>
          <p:nvPr/>
        </p:nvSpPr>
        <p:spPr>
          <a:xfrm>
            <a:off x="5867400" y="53340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29" name="TextBox 28"/>
          <p:cNvSpPr txBox="1"/>
          <p:nvPr/>
        </p:nvSpPr>
        <p:spPr>
          <a:xfrm>
            <a:off x="5334000" y="5334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30" name="TextBox 29"/>
          <p:cNvSpPr txBox="1"/>
          <p:nvPr/>
        </p:nvSpPr>
        <p:spPr>
          <a:xfrm>
            <a:off x="5867400" y="56388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31" name="TextBox 30"/>
          <p:cNvSpPr txBox="1"/>
          <p:nvPr/>
        </p:nvSpPr>
        <p:spPr>
          <a:xfrm>
            <a:off x="5334000" y="5638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34" name="TextBox 33"/>
          <p:cNvSpPr txBox="1"/>
          <p:nvPr/>
        </p:nvSpPr>
        <p:spPr>
          <a:xfrm>
            <a:off x="5867400" y="62484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35" name="TextBox 34"/>
          <p:cNvSpPr txBox="1"/>
          <p:nvPr/>
        </p:nvSpPr>
        <p:spPr>
          <a:xfrm>
            <a:off x="4572000" y="6248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36" name="TextBox 35"/>
          <p:cNvSpPr txBox="1"/>
          <p:nvPr/>
        </p:nvSpPr>
        <p:spPr>
          <a:xfrm>
            <a:off x="5867400" y="5943600"/>
            <a:ext cx="838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37" name="TextBox 36"/>
          <p:cNvSpPr txBox="1"/>
          <p:nvPr/>
        </p:nvSpPr>
        <p:spPr>
          <a:xfrm>
            <a:off x="6743700" y="4114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40" name="TextBox 39"/>
          <p:cNvSpPr txBox="1"/>
          <p:nvPr/>
        </p:nvSpPr>
        <p:spPr>
          <a:xfrm>
            <a:off x="6477000" y="1295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1" name="TextBox 40"/>
          <p:cNvSpPr txBox="1"/>
          <p:nvPr/>
        </p:nvSpPr>
        <p:spPr>
          <a:xfrm>
            <a:off x="7010400" y="1295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2" name="TextBox 41"/>
          <p:cNvSpPr txBox="1"/>
          <p:nvPr/>
        </p:nvSpPr>
        <p:spPr>
          <a:xfrm>
            <a:off x="7543800" y="1295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3" name="TextBox 42"/>
          <p:cNvSpPr txBox="1"/>
          <p:nvPr/>
        </p:nvSpPr>
        <p:spPr>
          <a:xfrm>
            <a:off x="8077200" y="12954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44" name="TextBox 43"/>
          <p:cNvSpPr txBox="1"/>
          <p:nvPr/>
        </p:nvSpPr>
        <p:spPr>
          <a:xfrm>
            <a:off x="5943600" y="1600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5" name="TextBox 44"/>
          <p:cNvSpPr txBox="1"/>
          <p:nvPr/>
        </p:nvSpPr>
        <p:spPr>
          <a:xfrm>
            <a:off x="6477000" y="1600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6" name="TextBox 45"/>
          <p:cNvSpPr txBox="1"/>
          <p:nvPr/>
        </p:nvSpPr>
        <p:spPr>
          <a:xfrm>
            <a:off x="7010400" y="1600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7" name="TextBox 46"/>
          <p:cNvSpPr txBox="1"/>
          <p:nvPr/>
        </p:nvSpPr>
        <p:spPr>
          <a:xfrm>
            <a:off x="7543800" y="1600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8" name="TextBox 47"/>
          <p:cNvSpPr txBox="1"/>
          <p:nvPr/>
        </p:nvSpPr>
        <p:spPr>
          <a:xfrm>
            <a:off x="8077200" y="16002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49" name="TextBox 48"/>
          <p:cNvSpPr txBox="1"/>
          <p:nvPr/>
        </p:nvSpPr>
        <p:spPr>
          <a:xfrm>
            <a:off x="5943600" y="19050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0" name="TextBox 49"/>
          <p:cNvSpPr txBox="1"/>
          <p:nvPr/>
        </p:nvSpPr>
        <p:spPr>
          <a:xfrm>
            <a:off x="6477000" y="19050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1" name="TextBox 50"/>
          <p:cNvSpPr txBox="1"/>
          <p:nvPr/>
        </p:nvSpPr>
        <p:spPr>
          <a:xfrm>
            <a:off x="7010400" y="19050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2" name="TextBox 51"/>
          <p:cNvSpPr txBox="1"/>
          <p:nvPr/>
        </p:nvSpPr>
        <p:spPr>
          <a:xfrm>
            <a:off x="7543800" y="19050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3" name="TextBox 52"/>
          <p:cNvSpPr txBox="1"/>
          <p:nvPr/>
        </p:nvSpPr>
        <p:spPr>
          <a:xfrm>
            <a:off x="8077200" y="19050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54" name="TextBox 53"/>
          <p:cNvSpPr txBox="1"/>
          <p:nvPr/>
        </p:nvSpPr>
        <p:spPr>
          <a:xfrm>
            <a:off x="5943600" y="22098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5" name="TextBox 54"/>
          <p:cNvSpPr txBox="1"/>
          <p:nvPr/>
        </p:nvSpPr>
        <p:spPr>
          <a:xfrm>
            <a:off x="6477000" y="22098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6" name="TextBox 55"/>
          <p:cNvSpPr txBox="1"/>
          <p:nvPr/>
        </p:nvSpPr>
        <p:spPr>
          <a:xfrm>
            <a:off x="7010400" y="22098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7" name="TextBox 56"/>
          <p:cNvSpPr txBox="1"/>
          <p:nvPr/>
        </p:nvSpPr>
        <p:spPr>
          <a:xfrm>
            <a:off x="7543800" y="22098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8" name="TextBox 57"/>
          <p:cNvSpPr txBox="1"/>
          <p:nvPr/>
        </p:nvSpPr>
        <p:spPr>
          <a:xfrm>
            <a:off x="8077200" y="22098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59" name="TextBox 58"/>
          <p:cNvSpPr txBox="1"/>
          <p:nvPr/>
        </p:nvSpPr>
        <p:spPr>
          <a:xfrm>
            <a:off x="5943600" y="25146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0" name="TextBox 59"/>
          <p:cNvSpPr txBox="1"/>
          <p:nvPr/>
        </p:nvSpPr>
        <p:spPr>
          <a:xfrm>
            <a:off x="6477000" y="25146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1" name="TextBox 60"/>
          <p:cNvSpPr txBox="1"/>
          <p:nvPr/>
        </p:nvSpPr>
        <p:spPr>
          <a:xfrm>
            <a:off x="7010400" y="25146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2" name="TextBox 61"/>
          <p:cNvSpPr txBox="1"/>
          <p:nvPr/>
        </p:nvSpPr>
        <p:spPr>
          <a:xfrm>
            <a:off x="7543800" y="25146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3" name="TextBox 62"/>
          <p:cNvSpPr txBox="1"/>
          <p:nvPr/>
        </p:nvSpPr>
        <p:spPr>
          <a:xfrm>
            <a:off x="8077200" y="25146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64" name="TextBox 63"/>
          <p:cNvSpPr txBox="1"/>
          <p:nvPr/>
        </p:nvSpPr>
        <p:spPr>
          <a:xfrm>
            <a:off x="5943600" y="2819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5" name="TextBox 64"/>
          <p:cNvSpPr txBox="1"/>
          <p:nvPr/>
        </p:nvSpPr>
        <p:spPr>
          <a:xfrm>
            <a:off x="6477000" y="2819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6" name="TextBox 65"/>
          <p:cNvSpPr txBox="1"/>
          <p:nvPr/>
        </p:nvSpPr>
        <p:spPr>
          <a:xfrm>
            <a:off x="7010400" y="2819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7" name="TextBox 66"/>
          <p:cNvSpPr txBox="1"/>
          <p:nvPr/>
        </p:nvSpPr>
        <p:spPr>
          <a:xfrm>
            <a:off x="7543800" y="28194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68" name="TextBox 67"/>
          <p:cNvSpPr txBox="1"/>
          <p:nvPr/>
        </p:nvSpPr>
        <p:spPr>
          <a:xfrm>
            <a:off x="8077200" y="28194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69" name="TextBox 68"/>
          <p:cNvSpPr txBox="1"/>
          <p:nvPr/>
        </p:nvSpPr>
        <p:spPr>
          <a:xfrm>
            <a:off x="5943600" y="3124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0" name="TextBox 69"/>
          <p:cNvSpPr txBox="1"/>
          <p:nvPr/>
        </p:nvSpPr>
        <p:spPr>
          <a:xfrm>
            <a:off x="6477000" y="3124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1" name="TextBox 70"/>
          <p:cNvSpPr txBox="1"/>
          <p:nvPr/>
        </p:nvSpPr>
        <p:spPr>
          <a:xfrm>
            <a:off x="7010400" y="3124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2" name="TextBox 71"/>
          <p:cNvSpPr txBox="1"/>
          <p:nvPr/>
        </p:nvSpPr>
        <p:spPr>
          <a:xfrm>
            <a:off x="7543800" y="3124200"/>
            <a:ext cx="533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3" name="TextBox 72"/>
          <p:cNvSpPr txBox="1"/>
          <p:nvPr/>
        </p:nvSpPr>
        <p:spPr>
          <a:xfrm>
            <a:off x="8077200" y="3124200"/>
            <a:ext cx="533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74" name="TextBox 73"/>
          <p:cNvSpPr txBox="1"/>
          <p:nvPr/>
        </p:nvSpPr>
        <p:spPr>
          <a:xfrm>
            <a:off x="6934200" y="44196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5" name="TextBox 74"/>
          <p:cNvSpPr txBox="1"/>
          <p:nvPr/>
        </p:nvSpPr>
        <p:spPr>
          <a:xfrm>
            <a:off x="7391400" y="44196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6" name="TextBox 75"/>
          <p:cNvSpPr txBox="1"/>
          <p:nvPr/>
        </p:nvSpPr>
        <p:spPr>
          <a:xfrm>
            <a:off x="6934200" y="62484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7" name="TextBox 76"/>
          <p:cNvSpPr txBox="1"/>
          <p:nvPr/>
        </p:nvSpPr>
        <p:spPr>
          <a:xfrm>
            <a:off x="7391400" y="62484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8" name="TextBox 77"/>
          <p:cNvSpPr txBox="1"/>
          <p:nvPr/>
        </p:nvSpPr>
        <p:spPr>
          <a:xfrm>
            <a:off x="8077200" y="50292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9" name="TextBox 78"/>
          <p:cNvSpPr txBox="1"/>
          <p:nvPr/>
        </p:nvSpPr>
        <p:spPr>
          <a:xfrm>
            <a:off x="8534400" y="50292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cxnSp>
        <p:nvCxnSpPr>
          <p:cNvPr id="81" name="Straight Arrow Connector 80"/>
          <p:cNvCxnSpPr>
            <a:stCxn id="34" idx="3"/>
            <a:endCxn id="76" idx="1"/>
          </p:cNvCxnSpPr>
          <p:nvPr/>
        </p:nvCxnSpPr>
        <p:spPr bwMode="auto">
          <a:xfrm>
            <a:off x="6705600" y="6400800"/>
            <a:ext cx="228600" cy="0"/>
          </a:xfrm>
          <a:prstGeom prst="straightConnector1">
            <a:avLst/>
          </a:prstGeom>
          <a:noFill/>
          <a:ln w="28575" cap="flat" cmpd="sng" algn="ctr">
            <a:solidFill>
              <a:schemeClr val="tx1"/>
            </a:solidFill>
            <a:prstDash val="solid"/>
            <a:round/>
            <a:headEnd type="none" w="med" len="med"/>
            <a:tailEnd type="triangle" w="med" len="med"/>
          </a:ln>
          <a:effectLst/>
        </p:spPr>
      </p:cxnSp>
      <p:cxnSp>
        <p:nvCxnSpPr>
          <p:cNvPr id="82" name="Straight Arrow Connector 81"/>
          <p:cNvCxnSpPr>
            <a:stCxn id="22" idx="3"/>
            <a:endCxn id="74" idx="1"/>
          </p:cNvCxnSpPr>
          <p:nvPr/>
        </p:nvCxnSpPr>
        <p:spPr bwMode="auto">
          <a:xfrm>
            <a:off x="6705600" y="4572000"/>
            <a:ext cx="228600" cy="0"/>
          </a:xfrm>
          <a:prstGeom prst="straightConnector1">
            <a:avLst/>
          </a:prstGeom>
          <a:noFill/>
          <a:ln w="28575" cap="flat" cmpd="sng" algn="ctr">
            <a:solidFill>
              <a:schemeClr val="tx1"/>
            </a:solidFill>
            <a:prstDash val="solid"/>
            <a:round/>
            <a:headEnd type="none" w="med" len="med"/>
            <a:tailEnd type="triangle" w="med" len="med"/>
          </a:ln>
          <a:effectLst/>
        </p:spPr>
      </p:cxnSp>
      <p:sp>
        <p:nvSpPr>
          <p:cNvPr id="86" name="TextBox 85"/>
          <p:cNvSpPr txBox="1"/>
          <p:nvPr/>
        </p:nvSpPr>
        <p:spPr>
          <a:xfrm>
            <a:off x="6934200" y="50292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87" name="TextBox 86"/>
          <p:cNvSpPr txBox="1"/>
          <p:nvPr/>
        </p:nvSpPr>
        <p:spPr>
          <a:xfrm>
            <a:off x="7391400" y="5029200"/>
            <a:ext cx="4572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cxnSp>
        <p:nvCxnSpPr>
          <p:cNvPr id="88" name="Straight Arrow Connector 87"/>
          <p:cNvCxnSpPr>
            <a:stCxn id="26" idx="3"/>
            <a:endCxn id="86" idx="1"/>
          </p:cNvCxnSpPr>
          <p:nvPr/>
        </p:nvCxnSpPr>
        <p:spPr bwMode="auto">
          <a:xfrm>
            <a:off x="6705600" y="5181600"/>
            <a:ext cx="228600" cy="0"/>
          </a:xfrm>
          <a:prstGeom prst="straightConnector1">
            <a:avLst/>
          </a:prstGeom>
          <a:noFill/>
          <a:ln w="28575" cap="flat" cmpd="sng" algn="ctr">
            <a:solidFill>
              <a:schemeClr val="tx1"/>
            </a:solidFill>
            <a:prstDash val="solid"/>
            <a:round/>
            <a:headEnd type="none" w="med" len="med"/>
            <a:tailEnd type="triangle" w="med" len="med"/>
          </a:ln>
          <a:effectLst/>
        </p:spPr>
      </p:cxnSp>
      <p:cxnSp>
        <p:nvCxnSpPr>
          <p:cNvPr id="91" name="Straight Arrow Connector 90"/>
          <p:cNvCxnSpPr>
            <a:stCxn id="87" idx="3"/>
            <a:endCxn id="78" idx="1"/>
          </p:cNvCxnSpPr>
          <p:nvPr/>
        </p:nvCxnSpPr>
        <p:spPr bwMode="auto">
          <a:xfrm>
            <a:off x="7848600" y="5181600"/>
            <a:ext cx="228600" cy="0"/>
          </a:xfrm>
          <a:prstGeom prst="straightConnector1">
            <a:avLst/>
          </a:prstGeom>
          <a:noFill/>
          <a:ln w="28575" cap="flat" cmpd="sng" algn="ctr">
            <a:solidFill>
              <a:schemeClr val="tx1"/>
            </a:solidFill>
            <a:prstDash val="solid"/>
            <a:round/>
            <a:headEnd type="none" w="med" len="med"/>
            <a:tailEnd type="triangle" w="med" len="med"/>
          </a:ln>
          <a:effectLst/>
        </p:spPr>
      </p:cxnSp>
      <p:sp>
        <p:nvSpPr>
          <p:cNvPr id="80" name="TextBox 79"/>
          <p:cNvSpPr txBox="1"/>
          <p:nvPr/>
        </p:nvSpPr>
        <p:spPr>
          <a:xfrm>
            <a:off x="5295900" y="3962400"/>
            <a:ext cx="1524000" cy="304800"/>
          </a:xfrm>
          <a:prstGeom prst="rect">
            <a:avLst/>
          </a:prstGeom>
          <a:noFill/>
          <a:ln>
            <a:noFill/>
          </a:ln>
        </p:spPr>
        <p:txBody>
          <a:bodyPr wrap="square" rtlCol="0">
            <a:noAutofit/>
          </a:bodyPr>
          <a:lstStyle/>
          <a:p>
            <a:r>
              <a:rPr lang="en-US" sz="1200" b="1" dirty="0">
                <a:solidFill>
                  <a:schemeClr val="tx2">
                    <a:lumMod val="60000"/>
                    <a:lumOff val="40000"/>
                  </a:schemeClr>
                </a:solidFill>
              </a:rPr>
              <a:t>Array of Linked Lists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Hashing Efficiency</a:t>
            </a:r>
          </a:p>
        </p:txBody>
      </p:sp>
      <p:sp>
        <p:nvSpPr>
          <p:cNvPr id="3" name="Content Placeholder 2"/>
          <p:cNvSpPr>
            <a:spLocks noGrp="1"/>
          </p:cNvSpPr>
          <p:nvPr>
            <p:ph idx="1"/>
          </p:nvPr>
        </p:nvSpPr>
        <p:spPr>
          <a:xfrm>
            <a:off x="457200" y="1371600"/>
            <a:ext cx="8229600" cy="4525963"/>
          </a:xfrm>
        </p:spPr>
        <p:txBody>
          <a:bodyPr/>
          <a:lstStyle/>
          <a:p>
            <a:r>
              <a:rPr lang="en-US" sz="2400" dirty="0"/>
              <a:t>Loading factor, </a:t>
            </a:r>
            <a:r>
              <a:rPr lang="el-GR" sz="2400" dirty="0">
                <a:solidFill>
                  <a:srgbClr val="FF00FF"/>
                </a:solidFill>
              </a:rPr>
              <a:t>α</a:t>
            </a:r>
            <a:r>
              <a:rPr lang="en-US" sz="2400" dirty="0"/>
              <a:t>, defined as:  </a:t>
            </a:r>
          </a:p>
          <a:p>
            <a:pPr lvl="1"/>
            <a:r>
              <a:rPr lang="en-US" sz="2000" dirty="0"/>
              <a:t>(</a:t>
            </a:r>
            <a:r>
              <a:rPr lang="en-US" sz="2000" dirty="0">
                <a:solidFill>
                  <a:srgbClr val="00B050"/>
                </a:solidFill>
              </a:rPr>
              <a:t>n</a:t>
            </a:r>
            <a:r>
              <a:rPr lang="en-US" sz="2000" dirty="0"/>
              <a:t>=number of items in the table) / </a:t>
            </a:r>
            <a:r>
              <a:rPr lang="en-US" sz="2000" dirty="0">
                <a:solidFill>
                  <a:srgbClr val="0000FF"/>
                </a:solidFill>
              </a:rPr>
              <a:t>m</a:t>
            </a:r>
            <a:r>
              <a:rPr lang="en-US" sz="2000" dirty="0"/>
              <a:t>=</a:t>
            </a:r>
            <a:r>
              <a:rPr lang="en-US" sz="2000" dirty="0" err="1"/>
              <a:t>tableSize</a:t>
            </a:r>
            <a:r>
              <a:rPr lang="en-US" sz="2000" dirty="0"/>
              <a:t> =&gt; </a:t>
            </a:r>
            <a:r>
              <a:rPr lang="el-GR" sz="2000" b="1" dirty="0">
                <a:solidFill>
                  <a:srgbClr val="FF00FF"/>
                </a:solidFill>
              </a:rPr>
              <a:t>α</a:t>
            </a:r>
            <a:r>
              <a:rPr lang="en-US" sz="2000" dirty="0"/>
              <a:t> = </a:t>
            </a:r>
            <a:r>
              <a:rPr lang="en-US" sz="2000" dirty="0">
                <a:solidFill>
                  <a:srgbClr val="00B050"/>
                </a:solidFill>
              </a:rPr>
              <a:t>n</a:t>
            </a:r>
            <a:r>
              <a:rPr lang="en-US" sz="2000" dirty="0"/>
              <a:t> / </a:t>
            </a:r>
            <a:r>
              <a:rPr lang="en-US" sz="2000" dirty="0">
                <a:solidFill>
                  <a:srgbClr val="0000FF"/>
                </a:solidFill>
              </a:rPr>
              <a:t>m</a:t>
            </a:r>
          </a:p>
          <a:p>
            <a:pPr lvl="1"/>
            <a:r>
              <a:rPr lang="en-US" sz="2000" dirty="0"/>
              <a:t>Really it is just the fraction of locations currently occupied</a:t>
            </a:r>
          </a:p>
          <a:p>
            <a:r>
              <a:rPr lang="en-US" sz="2400" dirty="0"/>
              <a:t>For chaining, </a:t>
            </a:r>
            <a:r>
              <a:rPr lang="el-GR" sz="2400" dirty="0">
                <a:solidFill>
                  <a:srgbClr val="FF00FF"/>
                </a:solidFill>
              </a:rPr>
              <a:t>α</a:t>
            </a:r>
            <a:r>
              <a:rPr lang="en-US" sz="2400" dirty="0"/>
              <a:t>, can be greater than 1</a:t>
            </a:r>
          </a:p>
          <a:p>
            <a:pPr lvl="1"/>
            <a:r>
              <a:rPr lang="en-US" sz="2000" dirty="0"/>
              <a:t>This is because </a:t>
            </a:r>
            <a:r>
              <a:rPr lang="en-US" sz="2000" dirty="0">
                <a:solidFill>
                  <a:srgbClr val="00B050"/>
                </a:solidFill>
              </a:rPr>
              <a:t>n</a:t>
            </a:r>
            <a:r>
              <a:rPr lang="en-US" sz="2000" dirty="0"/>
              <a:t> &gt; </a:t>
            </a:r>
            <a:r>
              <a:rPr lang="en-US" sz="2000" dirty="0">
                <a:solidFill>
                  <a:srgbClr val="0000FF"/>
                </a:solidFill>
              </a:rPr>
              <a:t>m</a:t>
            </a:r>
          </a:p>
          <a:p>
            <a:pPr lvl="1"/>
            <a:r>
              <a:rPr lang="en-US" sz="2000" dirty="0"/>
              <a:t>What is the average length of a chain in the table (e.g. 10 total items in a hash table with table size of 5)?</a:t>
            </a:r>
          </a:p>
          <a:p>
            <a:endParaRPr lang="en-US" sz="2400" dirty="0"/>
          </a:p>
          <a:p>
            <a:endParaRPr lang="en-US" sz="2400" dirty="0"/>
          </a:p>
          <a:p>
            <a:r>
              <a:rPr lang="en-US" sz="2400" dirty="0"/>
              <a:t>Best to keep the loading factor, </a:t>
            </a:r>
            <a:r>
              <a:rPr lang="el-GR" sz="2400" dirty="0">
                <a:solidFill>
                  <a:srgbClr val="FF00FF"/>
                </a:solidFill>
              </a:rPr>
              <a:t>α</a:t>
            </a:r>
            <a:r>
              <a:rPr lang="en-US" sz="2400" dirty="0"/>
              <a:t>, below 1</a:t>
            </a:r>
          </a:p>
          <a:p>
            <a:pPr lvl="1"/>
            <a:r>
              <a:rPr lang="en-US" sz="2000" dirty="0"/>
              <a:t>Resize and rehash contents if load factor too large (using new hash function)</a:t>
            </a:r>
          </a:p>
          <a:p>
            <a:pPr lvl="1"/>
            <a:endParaRPr lang="en-US" sz="2000" dirty="0"/>
          </a:p>
          <a:p>
            <a:pPr lvl="1"/>
            <a:endParaRPr lang="en-US" sz="2000" dirty="0"/>
          </a:p>
        </p:txBody>
      </p:sp>
    </p:spTree>
    <p:extLst>
      <p:ext uri="{BB962C8B-B14F-4D97-AF65-F5344CB8AC3E}">
        <p14:creationId xmlns:p14="http://schemas.microsoft.com/office/powerpoint/2010/main" val="940247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AD6C65-2A2C-4E29-9F5D-A01F85D44F46}"/>
              </a:ext>
            </a:extLst>
          </p:cNvPr>
          <p:cNvSpPr>
            <a:spLocks noGrp="1"/>
          </p:cNvSpPr>
          <p:nvPr>
            <p:ph type="title"/>
          </p:nvPr>
        </p:nvSpPr>
        <p:spPr/>
        <p:txBody>
          <a:bodyPr/>
          <a:lstStyle/>
          <a:p>
            <a:r>
              <a:rPr lang="en-US" dirty="0"/>
              <a:t>Hash Table Analysis</a:t>
            </a:r>
          </a:p>
        </p:txBody>
      </p:sp>
      <p:sp>
        <p:nvSpPr>
          <p:cNvPr id="3" name="Content Placeholder 2">
            <a:extLst>
              <a:ext uri="{FF2B5EF4-FFF2-40B4-BE49-F238E27FC236}">
                <a16:creationId xmlns:a16="http://schemas.microsoft.com/office/drawing/2014/main" id="{77FA9628-8095-473E-8AE3-CCB9539B7EDA}"/>
              </a:ext>
            </a:extLst>
          </p:cNvPr>
          <p:cNvSpPr>
            <a:spLocks noGrp="1"/>
          </p:cNvSpPr>
          <p:nvPr>
            <p:ph idx="1"/>
          </p:nvPr>
        </p:nvSpPr>
        <p:spPr/>
        <p:txBody>
          <a:bodyPr/>
          <a:lstStyle/>
          <a:p>
            <a:pPr marL="0" indent="0">
              <a:buNone/>
            </a:pPr>
            <a:r>
              <a:rPr lang="en-US" dirty="0"/>
              <a:t>Assume a universal hash function, and </a:t>
            </a:r>
            <a:r>
              <a:rPr lang="en-US" dirty="0">
                <a:sym typeface="Symbol" panose="05050102010706020507" pitchFamily="18" charset="2"/>
              </a:rPr>
              <a:t>=1</a:t>
            </a:r>
          </a:p>
          <a:p>
            <a:r>
              <a:rPr lang="en-US" dirty="0">
                <a:sym typeface="Symbol" panose="05050102010706020507" pitchFamily="18" charset="2"/>
              </a:rPr>
              <a:t>When finding the item I’m looking for, how many other items, on average, will be in the same bucket?</a:t>
            </a:r>
          </a:p>
          <a:p>
            <a:r>
              <a:rPr lang="en-US" dirty="0">
                <a:sym typeface="Symbol" panose="05050102010706020507" pitchFamily="18" charset="2"/>
              </a:rPr>
              <a:t>(m-1)/m (Linearity of Expectation!)</a:t>
            </a:r>
          </a:p>
          <a:p>
            <a:pPr marL="0" indent="0">
              <a:buNone/>
            </a:pPr>
            <a:r>
              <a:rPr lang="en-US" dirty="0">
                <a:sym typeface="Symbol" panose="05050102010706020507" pitchFamily="18" charset="2"/>
              </a:rPr>
              <a:t>On average, every item has 1 “roommate”.</a:t>
            </a:r>
          </a:p>
          <a:p>
            <a:r>
              <a:rPr lang="en-US" dirty="0">
                <a:sym typeface="Symbol" panose="05050102010706020507" pitchFamily="18" charset="2"/>
              </a:rPr>
              <a:t>Note that this is different than asking what the average bucket size is.</a:t>
            </a:r>
            <a:endParaRPr lang="en-US" dirty="0"/>
          </a:p>
        </p:txBody>
      </p:sp>
    </p:spTree>
    <p:extLst>
      <p:ext uri="{BB962C8B-B14F-4D97-AF65-F5344CB8AC3E}">
        <p14:creationId xmlns:p14="http://schemas.microsoft.com/office/powerpoint/2010/main" val="3276331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Content Placeholder 2"/>
          <p:cNvSpPr>
            <a:spLocks noGrp="1"/>
          </p:cNvSpPr>
          <p:nvPr>
            <p:ph idx="1"/>
          </p:nvPr>
        </p:nvSpPr>
        <p:spPr>
          <a:xfrm>
            <a:off x="304800" y="1219200"/>
            <a:ext cx="5359400" cy="5334000"/>
          </a:xfrm>
        </p:spPr>
        <p:txBody>
          <a:bodyPr/>
          <a:lstStyle/>
          <a:p>
            <a:r>
              <a:rPr lang="en-US" sz="2400" dirty="0"/>
              <a:t>Open addressing means an item with key, k, may not be located at h(k)</a:t>
            </a:r>
          </a:p>
          <a:p>
            <a:r>
              <a:rPr lang="en-US" sz="2400" dirty="0"/>
              <a:t>If location 2 is occupied and a new item hashes to location 2,  we need to find another location to  store it.</a:t>
            </a:r>
          </a:p>
          <a:p>
            <a:r>
              <a:rPr lang="en-US" sz="2400" dirty="0"/>
              <a:t>Let </a:t>
            </a:r>
            <a:r>
              <a:rPr lang="en-US" sz="2400" dirty="0" err="1"/>
              <a:t>i</a:t>
            </a:r>
            <a:r>
              <a:rPr lang="en-US" sz="2400" dirty="0"/>
              <a:t> be number of failed inserts</a:t>
            </a:r>
          </a:p>
          <a:p>
            <a:r>
              <a:rPr lang="en-US" sz="2400" dirty="0"/>
              <a:t>Linear Probing</a:t>
            </a:r>
          </a:p>
          <a:p>
            <a:pPr lvl="1"/>
            <a:r>
              <a:rPr lang="en-US" sz="2000" dirty="0"/>
              <a:t>h(</a:t>
            </a:r>
            <a:r>
              <a:rPr lang="en-US" sz="2000" dirty="0" err="1"/>
              <a:t>k,i</a:t>
            </a:r>
            <a:r>
              <a:rPr lang="en-US" sz="2000" dirty="0"/>
              <a:t>) = (h(k)+</a:t>
            </a:r>
            <a:r>
              <a:rPr lang="en-US" sz="2000" dirty="0" err="1"/>
              <a:t>i</a:t>
            </a:r>
            <a:r>
              <a:rPr lang="en-US" sz="2000" dirty="0"/>
              <a:t>) mod m</a:t>
            </a:r>
          </a:p>
          <a:p>
            <a:pPr lvl="1"/>
            <a:r>
              <a:rPr lang="en-US" sz="2000" dirty="0"/>
              <a:t>Example: If h(k) occupied (i.e. collision) then check h(k)+1, h(k)+2, h(k)+3, …</a:t>
            </a:r>
          </a:p>
          <a:p>
            <a:r>
              <a:rPr lang="en-US" sz="2400" dirty="0"/>
              <a:t>Quadratic Probing</a:t>
            </a:r>
          </a:p>
          <a:p>
            <a:pPr lvl="1"/>
            <a:r>
              <a:rPr lang="en-US" sz="2000" dirty="0"/>
              <a:t>h(</a:t>
            </a:r>
            <a:r>
              <a:rPr lang="en-US" sz="2000" dirty="0" err="1"/>
              <a:t>k,i</a:t>
            </a:r>
            <a:r>
              <a:rPr lang="en-US" sz="2000" dirty="0"/>
              <a:t>) = (h(k)+i^2) mod m</a:t>
            </a:r>
          </a:p>
          <a:p>
            <a:pPr lvl="1"/>
            <a:r>
              <a:rPr lang="en-US" sz="2000" dirty="0"/>
              <a:t>If h(k) occupied, then check h(k)+1</a:t>
            </a:r>
            <a:r>
              <a:rPr lang="en-US" sz="2000" baseline="30000" dirty="0"/>
              <a:t>2</a:t>
            </a:r>
            <a:r>
              <a:rPr lang="en-US" sz="2000" dirty="0"/>
              <a:t>, h(k)+2</a:t>
            </a:r>
            <a:r>
              <a:rPr lang="en-US" sz="2000" baseline="30000" dirty="0"/>
              <a:t>2</a:t>
            </a:r>
            <a:r>
              <a:rPr lang="en-US" sz="2000" dirty="0"/>
              <a:t>, h(k)+3</a:t>
            </a:r>
            <a:r>
              <a:rPr lang="en-US" sz="2000" baseline="30000" dirty="0"/>
              <a:t>2</a:t>
            </a:r>
            <a:r>
              <a:rPr lang="en-US" sz="2000" dirty="0"/>
              <a:t>, …</a:t>
            </a:r>
          </a:p>
        </p:txBody>
      </p:sp>
      <p:sp>
        <p:nvSpPr>
          <p:cNvPr id="4" name="TextBox 3"/>
          <p:cNvSpPr txBox="1"/>
          <p:nvPr/>
        </p:nvSpPr>
        <p:spPr>
          <a:xfrm>
            <a:off x="74676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k, v</a:t>
            </a:r>
          </a:p>
        </p:txBody>
      </p:sp>
      <p:sp>
        <p:nvSpPr>
          <p:cNvPr id="5" name="TextBox 4"/>
          <p:cNvSpPr txBox="1"/>
          <p:nvPr/>
        </p:nvSpPr>
        <p:spPr>
          <a:xfrm>
            <a:off x="6934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74676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6934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74676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k, v</a:t>
            </a:r>
          </a:p>
        </p:txBody>
      </p:sp>
      <p:sp>
        <p:nvSpPr>
          <p:cNvPr id="9" name="TextBox 8"/>
          <p:cNvSpPr txBox="1"/>
          <p:nvPr/>
        </p:nvSpPr>
        <p:spPr>
          <a:xfrm>
            <a:off x="6934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74676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k, v</a:t>
            </a:r>
          </a:p>
        </p:txBody>
      </p:sp>
      <p:sp>
        <p:nvSpPr>
          <p:cNvPr id="11" name="TextBox 10"/>
          <p:cNvSpPr txBox="1"/>
          <p:nvPr/>
        </p:nvSpPr>
        <p:spPr>
          <a:xfrm>
            <a:off x="6934200" y="2819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74676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6934200" y="3124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7467600" y="3733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6172200" y="3733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7467600" y="4038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r>
              <a:rPr lang="en-US" sz="1600" dirty="0" err="1">
                <a:solidFill>
                  <a:schemeClr val="tx1"/>
                </a:solidFill>
              </a:rPr>
              <a:t>k,v</a:t>
            </a:r>
            <a:endParaRPr lang="en-US" sz="1600" dirty="0">
              <a:solidFill>
                <a:schemeClr val="tx1"/>
              </a:solidFill>
            </a:endParaRPr>
          </a:p>
        </p:txBody>
      </p:sp>
      <p:sp>
        <p:nvSpPr>
          <p:cNvPr id="17" name="TextBox 16"/>
          <p:cNvSpPr txBox="1"/>
          <p:nvPr/>
        </p:nvSpPr>
        <p:spPr>
          <a:xfrm>
            <a:off x="6172200" y="4038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8" name="TextBox 17"/>
          <p:cNvSpPr txBox="1"/>
          <p:nvPr/>
        </p:nvSpPr>
        <p:spPr>
          <a:xfrm>
            <a:off x="74676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19" name="TextBox 18"/>
          <p:cNvSpPr txBox="1"/>
          <p:nvPr/>
        </p:nvSpPr>
        <p:spPr>
          <a:xfrm>
            <a:off x="7467600" y="1600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20" name="TextBox 19"/>
          <p:cNvSpPr txBox="1"/>
          <p:nvPr/>
        </p:nvSpPr>
        <p:spPr>
          <a:xfrm>
            <a:off x="5791200" y="1371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key</a:t>
            </a:r>
          </a:p>
        </p:txBody>
      </p:sp>
      <p:sp>
        <p:nvSpPr>
          <p:cNvPr id="21" name="Oval 20"/>
          <p:cNvSpPr/>
          <p:nvPr/>
        </p:nvSpPr>
        <p:spPr bwMode="auto">
          <a:xfrm>
            <a:off x="5638800" y="2057400"/>
            <a:ext cx="838200" cy="11347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t>h</a:t>
            </a:r>
            <a:r>
              <a:rPr kumimoji="0" lang="en-US" sz="1600" b="1" i="0" u="none" strike="noStrike" cap="none" normalizeH="0" baseline="0" dirty="0">
                <a:ln>
                  <a:noFill/>
                </a:ln>
                <a:solidFill>
                  <a:schemeClr val="tx2"/>
                </a:solidFill>
                <a:effectLst/>
                <a:latin typeface="Arial" charset="0"/>
              </a:rPr>
              <a:t>(k)</a:t>
            </a:r>
          </a:p>
        </p:txBody>
      </p:sp>
      <p:cxnSp>
        <p:nvCxnSpPr>
          <p:cNvPr id="22" name="Elbow Connector 21"/>
          <p:cNvCxnSpPr>
            <a:stCxn id="20" idx="2"/>
            <a:endCxn id="21" idx="0"/>
          </p:cNvCxnSpPr>
          <p:nvPr/>
        </p:nvCxnSpPr>
        <p:spPr bwMode="auto">
          <a:xfrm rot="5400000">
            <a:off x="5867400" y="1866900"/>
            <a:ext cx="381000" cy="12700"/>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23" name="Elbow Connector 22"/>
          <p:cNvCxnSpPr>
            <a:stCxn id="21" idx="6"/>
            <a:endCxn id="9" idx="1"/>
          </p:cNvCxnSpPr>
          <p:nvPr/>
        </p:nvCxnSpPr>
        <p:spPr bwMode="auto">
          <a:xfrm>
            <a:off x="6477000" y="2624778"/>
            <a:ext cx="457200" cy="42222"/>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26" name="Curved Connector 25"/>
          <p:cNvCxnSpPr>
            <a:stCxn id="8" idx="3"/>
            <a:endCxn id="10" idx="3"/>
          </p:cNvCxnSpPr>
          <p:nvPr/>
        </p:nvCxnSpPr>
        <p:spPr bwMode="auto">
          <a:xfrm>
            <a:off x="8763000" y="2667000"/>
            <a:ext cx="12700" cy="304800"/>
          </a:xfrm>
          <a:prstGeom prst="curvedConnector3">
            <a:avLst>
              <a:gd name="adj1" fmla="val 1800000"/>
            </a:avLst>
          </a:prstGeom>
          <a:noFill/>
          <a:ln w="12700" cap="flat" cmpd="sng" algn="ctr">
            <a:solidFill>
              <a:schemeClr val="tx1"/>
            </a:solidFill>
            <a:prstDash val="solid"/>
            <a:round/>
            <a:headEnd type="none" w="med" len="med"/>
            <a:tailEnd type="arrow"/>
          </a:ln>
          <a:effectLst/>
        </p:spPr>
      </p:cxnSp>
      <p:cxnSp>
        <p:nvCxnSpPr>
          <p:cNvPr id="27" name="Curved Connector 26"/>
          <p:cNvCxnSpPr>
            <a:stCxn id="10" idx="3"/>
            <a:endCxn id="12" idx="3"/>
          </p:cNvCxnSpPr>
          <p:nvPr/>
        </p:nvCxnSpPr>
        <p:spPr bwMode="auto">
          <a:xfrm>
            <a:off x="8763000" y="2971800"/>
            <a:ext cx="12700" cy="304800"/>
          </a:xfrm>
          <a:prstGeom prst="curvedConnector3">
            <a:avLst>
              <a:gd name="adj1" fmla="val 1800000"/>
            </a:avLst>
          </a:prstGeom>
          <a:noFill/>
          <a:ln w="12700" cap="flat" cmpd="sng" algn="ctr">
            <a:solidFill>
              <a:schemeClr val="tx1"/>
            </a:solidFill>
            <a:prstDash val="solid"/>
            <a:round/>
            <a:headEnd type="none" w="med" len="med"/>
            <a:tailEnd type="arrow"/>
          </a:ln>
          <a:effectLst/>
        </p:spPr>
      </p:cxnSp>
    </p:spTree>
    <p:extLst>
      <p:ext uri="{BB962C8B-B14F-4D97-AF65-F5344CB8AC3E}">
        <p14:creationId xmlns:p14="http://schemas.microsoft.com/office/powerpoint/2010/main" val="539745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 Issues</a:t>
            </a:r>
          </a:p>
        </p:txBody>
      </p:sp>
      <p:sp>
        <p:nvSpPr>
          <p:cNvPr id="3" name="Content Placeholder 2"/>
          <p:cNvSpPr>
            <a:spLocks noGrp="1"/>
          </p:cNvSpPr>
          <p:nvPr>
            <p:ph idx="1"/>
          </p:nvPr>
        </p:nvSpPr>
        <p:spPr>
          <a:xfrm>
            <a:off x="304800" y="1171113"/>
            <a:ext cx="4724400" cy="5334000"/>
          </a:xfrm>
        </p:spPr>
        <p:txBody>
          <a:bodyPr/>
          <a:lstStyle/>
          <a:p>
            <a:r>
              <a:rPr lang="en-US" sz="2800" dirty="0"/>
              <a:t>If certain data patterns lead to many collisions, linear probing leads to clusters of occupied areas in the table called </a:t>
            </a:r>
            <a:r>
              <a:rPr lang="en-US" sz="2800" b="1" i="1" dirty="0"/>
              <a:t>primary clustering</a:t>
            </a:r>
          </a:p>
          <a:p>
            <a:r>
              <a:rPr lang="en-US" sz="2800" dirty="0"/>
              <a:t>How would quadratic probing help fight primary clustering?</a:t>
            </a:r>
          </a:p>
          <a:p>
            <a:pPr lvl="1"/>
            <a:r>
              <a:rPr lang="en-US" sz="2400" dirty="0"/>
              <a:t>Quadratic probing tends to spread out data across the table by taking larger and larger steps until it finds an empty location</a:t>
            </a:r>
          </a:p>
          <a:p>
            <a:endParaRPr lang="en-US" sz="2800" dirty="0"/>
          </a:p>
          <a:p>
            <a:endParaRPr lang="en-US" sz="2800" dirty="0"/>
          </a:p>
        </p:txBody>
      </p:sp>
      <p:sp>
        <p:nvSpPr>
          <p:cNvPr id="4" name="TextBox 3"/>
          <p:cNvSpPr txBox="1"/>
          <p:nvPr/>
        </p:nvSpPr>
        <p:spPr>
          <a:xfrm>
            <a:off x="6400800" y="1295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5" name="TextBox 4"/>
          <p:cNvSpPr txBox="1"/>
          <p:nvPr/>
        </p:nvSpPr>
        <p:spPr>
          <a:xfrm>
            <a:off x="5867400" y="1295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6400800" y="1600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5867400" y="1600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64008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9" name="TextBox 8"/>
          <p:cNvSpPr txBox="1"/>
          <p:nvPr/>
        </p:nvSpPr>
        <p:spPr>
          <a:xfrm>
            <a:off x="58674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64008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11" name="TextBox 10"/>
          <p:cNvSpPr txBox="1"/>
          <p:nvPr/>
        </p:nvSpPr>
        <p:spPr>
          <a:xfrm>
            <a:off x="58674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64008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58674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64008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5105400" y="3124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64008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17" name="TextBox 16"/>
          <p:cNvSpPr txBox="1"/>
          <p:nvPr/>
        </p:nvSpPr>
        <p:spPr>
          <a:xfrm>
            <a:off x="5105400" y="34290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8" name="TextBox 17"/>
          <p:cNvSpPr txBox="1"/>
          <p:nvPr/>
        </p:nvSpPr>
        <p:spPr>
          <a:xfrm>
            <a:off x="64008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19" name="TextBox 18"/>
          <p:cNvSpPr txBox="1"/>
          <p:nvPr/>
        </p:nvSpPr>
        <p:spPr>
          <a:xfrm>
            <a:off x="6400800" y="990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cxnSp>
        <p:nvCxnSpPr>
          <p:cNvPr id="24" name="Curved Connector 23"/>
          <p:cNvCxnSpPr>
            <a:stCxn id="8" idx="3"/>
            <a:endCxn id="10" idx="3"/>
          </p:cNvCxnSpPr>
          <p:nvPr/>
        </p:nvCxnSpPr>
        <p:spPr bwMode="auto">
          <a:xfrm>
            <a:off x="7696200" y="20574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cxnSp>
        <p:nvCxnSpPr>
          <p:cNvPr id="25" name="Curved Connector 24"/>
          <p:cNvCxnSpPr>
            <a:stCxn id="10" idx="3"/>
            <a:endCxn id="12" idx="3"/>
          </p:cNvCxnSpPr>
          <p:nvPr/>
        </p:nvCxnSpPr>
        <p:spPr bwMode="auto">
          <a:xfrm>
            <a:off x="7696200" y="23622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sp>
        <p:nvSpPr>
          <p:cNvPr id="30" name="TextBox 29"/>
          <p:cNvSpPr txBox="1"/>
          <p:nvPr/>
        </p:nvSpPr>
        <p:spPr>
          <a:xfrm>
            <a:off x="7848600" y="2133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Linear Probing</a:t>
            </a:r>
          </a:p>
        </p:txBody>
      </p:sp>
      <p:sp>
        <p:nvSpPr>
          <p:cNvPr id="31" name="TextBox 30"/>
          <p:cNvSpPr txBox="1"/>
          <p:nvPr/>
        </p:nvSpPr>
        <p:spPr>
          <a:xfrm>
            <a:off x="6324600" y="4267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2" name="TextBox 31"/>
          <p:cNvSpPr txBox="1"/>
          <p:nvPr/>
        </p:nvSpPr>
        <p:spPr>
          <a:xfrm>
            <a:off x="5791200" y="4267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33" name="TextBox 32"/>
          <p:cNvSpPr txBox="1"/>
          <p:nvPr/>
        </p:nvSpPr>
        <p:spPr>
          <a:xfrm>
            <a:off x="6324600" y="4572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34" name="TextBox 33"/>
          <p:cNvSpPr txBox="1"/>
          <p:nvPr/>
        </p:nvSpPr>
        <p:spPr>
          <a:xfrm>
            <a:off x="5791200" y="4572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35" name="TextBox 34"/>
          <p:cNvSpPr txBox="1"/>
          <p:nvPr/>
        </p:nvSpPr>
        <p:spPr>
          <a:xfrm>
            <a:off x="6324600" y="4876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6" name="TextBox 35"/>
          <p:cNvSpPr txBox="1"/>
          <p:nvPr/>
        </p:nvSpPr>
        <p:spPr>
          <a:xfrm>
            <a:off x="5791200" y="4876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37" name="TextBox 36"/>
          <p:cNvSpPr txBox="1"/>
          <p:nvPr/>
        </p:nvSpPr>
        <p:spPr>
          <a:xfrm>
            <a:off x="6324600" y="5181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8" name="TextBox 37"/>
          <p:cNvSpPr txBox="1"/>
          <p:nvPr/>
        </p:nvSpPr>
        <p:spPr>
          <a:xfrm>
            <a:off x="5791200" y="5181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39" name="TextBox 38"/>
          <p:cNvSpPr txBox="1"/>
          <p:nvPr/>
        </p:nvSpPr>
        <p:spPr>
          <a:xfrm>
            <a:off x="6324600" y="5486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0" name="TextBox 39"/>
          <p:cNvSpPr txBox="1"/>
          <p:nvPr/>
        </p:nvSpPr>
        <p:spPr>
          <a:xfrm>
            <a:off x="5791200" y="5486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41" name="TextBox 40"/>
          <p:cNvSpPr txBox="1"/>
          <p:nvPr/>
        </p:nvSpPr>
        <p:spPr>
          <a:xfrm>
            <a:off x="6324600" y="6096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2" name="TextBox 41"/>
          <p:cNvSpPr txBox="1"/>
          <p:nvPr/>
        </p:nvSpPr>
        <p:spPr>
          <a:xfrm>
            <a:off x="5791200" y="6096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6</a:t>
            </a:r>
          </a:p>
        </p:txBody>
      </p:sp>
      <p:sp>
        <p:nvSpPr>
          <p:cNvPr id="43" name="TextBox 42"/>
          <p:cNvSpPr txBox="1"/>
          <p:nvPr/>
        </p:nvSpPr>
        <p:spPr>
          <a:xfrm>
            <a:off x="6324600" y="6400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44" name="TextBox 43"/>
          <p:cNvSpPr txBox="1"/>
          <p:nvPr/>
        </p:nvSpPr>
        <p:spPr>
          <a:xfrm>
            <a:off x="5791200" y="6400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7</a:t>
            </a:r>
          </a:p>
        </p:txBody>
      </p:sp>
      <p:sp>
        <p:nvSpPr>
          <p:cNvPr id="45" name="TextBox 44"/>
          <p:cNvSpPr txBox="1"/>
          <p:nvPr/>
        </p:nvSpPr>
        <p:spPr>
          <a:xfrm>
            <a:off x="6324600" y="5791200"/>
            <a:ext cx="1295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46" name="TextBox 45"/>
          <p:cNvSpPr txBox="1"/>
          <p:nvPr/>
        </p:nvSpPr>
        <p:spPr>
          <a:xfrm>
            <a:off x="6324600" y="3962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cxnSp>
        <p:nvCxnSpPr>
          <p:cNvPr id="47" name="Curved Connector 46"/>
          <p:cNvCxnSpPr>
            <a:stCxn id="35" idx="3"/>
            <a:endCxn id="37" idx="3"/>
          </p:cNvCxnSpPr>
          <p:nvPr/>
        </p:nvCxnSpPr>
        <p:spPr bwMode="auto">
          <a:xfrm>
            <a:off x="7620000" y="50292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cxnSp>
        <p:nvCxnSpPr>
          <p:cNvPr id="48" name="Curved Connector 47"/>
          <p:cNvCxnSpPr>
            <a:stCxn id="37" idx="3"/>
            <a:endCxn id="41" idx="3"/>
          </p:cNvCxnSpPr>
          <p:nvPr/>
        </p:nvCxnSpPr>
        <p:spPr bwMode="auto">
          <a:xfrm>
            <a:off x="7620000" y="5334000"/>
            <a:ext cx="12700" cy="9144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sp>
        <p:nvSpPr>
          <p:cNvPr id="49" name="TextBox 48"/>
          <p:cNvSpPr txBox="1"/>
          <p:nvPr/>
        </p:nvSpPr>
        <p:spPr>
          <a:xfrm>
            <a:off x="7772400" y="5105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Quadratic Probing</a:t>
            </a:r>
          </a:p>
        </p:txBody>
      </p:sp>
      <p:sp>
        <p:nvSpPr>
          <p:cNvPr id="51" name="TextBox 50"/>
          <p:cNvSpPr txBox="1"/>
          <p:nvPr/>
        </p:nvSpPr>
        <p:spPr>
          <a:xfrm>
            <a:off x="5791200" y="5791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5</a:t>
            </a:r>
          </a:p>
        </p:txBody>
      </p:sp>
    </p:spTree>
    <p:extLst>
      <p:ext uri="{BB962C8B-B14F-4D97-AF65-F5344CB8AC3E}">
        <p14:creationId xmlns:p14="http://schemas.microsoft.com/office/powerpoint/2010/main" val="314764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P spid="4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&amp; Removal Considerations</a:t>
            </a:r>
          </a:p>
        </p:txBody>
      </p:sp>
      <p:sp>
        <p:nvSpPr>
          <p:cNvPr id="3" name="Content Placeholder 2"/>
          <p:cNvSpPr>
            <a:spLocks noGrp="1"/>
          </p:cNvSpPr>
          <p:nvPr>
            <p:ph idx="1"/>
          </p:nvPr>
        </p:nvSpPr>
        <p:spPr>
          <a:xfrm>
            <a:off x="76200" y="1219200"/>
            <a:ext cx="5105400" cy="5334000"/>
          </a:xfrm>
        </p:spPr>
        <p:txBody>
          <a:bodyPr/>
          <a:lstStyle/>
          <a:p>
            <a:r>
              <a:rPr lang="en-US" sz="2400" dirty="0"/>
              <a:t>Given linear or quadratic clustering how would you find a given key, value pair</a:t>
            </a:r>
          </a:p>
          <a:p>
            <a:pPr lvl="1"/>
            <a:r>
              <a:rPr lang="en-US" sz="2000" dirty="0"/>
              <a:t>First hash it</a:t>
            </a:r>
          </a:p>
          <a:p>
            <a:pPr lvl="1"/>
            <a:r>
              <a:rPr lang="en-US" sz="2000" dirty="0"/>
              <a:t>If it is not at h(k), then move on to the next items in the linear or quadratic sequence of locations until </a:t>
            </a:r>
          </a:p>
          <a:p>
            <a:pPr lvl="2"/>
            <a:r>
              <a:rPr lang="en-US" sz="1800" dirty="0"/>
              <a:t>you find it or </a:t>
            </a:r>
          </a:p>
          <a:p>
            <a:pPr lvl="2"/>
            <a:r>
              <a:rPr lang="en-US" sz="1800" dirty="0"/>
              <a:t>an empty location or</a:t>
            </a:r>
          </a:p>
          <a:p>
            <a:pPr lvl="2"/>
            <a:r>
              <a:rPr lang="en-US" sz="1800" dirty="0"/>
              <a:t>search the whole table</a:t>
            </a:r>
          </a:p>
          <a:p>
            <a:r>
              <a:rPr lang="en-US" sz="2400" dirty="0"/>
              <a:t>What if items get removed</a:t>
            </a:r>
          </a:p>
          <a:p>
            <a:pPr lvl="1"/>
            <a:r>
              <a:rPr lang="en-US" sz="2000" dirty="0"/>
              <a:t>Now the find algorithm might terminate too early</a:t>
            </a:r>
          </a:p>
          <a:p>
            <a:pPr lvl="1"/>
            <a:r>
              <a:rPr lang="en-US" sz="2000" dirty="0"/>
              <a:t>Mark a location as "removed"=unoccupied but part of a cluster</a:t>
            </a:r>
          </a:p>
        </p:txBody>
      </p:sp>
      <p:sp>
        <p:nvSpPr>
          <p:cNvPr id="4" name="TextBox 3"/>
          <p:cNvSpPr txBox="1"/>
          <p:nvPr/>
        </p:nvSpPr>
        <p:spPr>
          <a:xfrm>
            <a:off x="6400800" y="1295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5" name="TextBox 4"/>
          <p:cNvSpPr txBox="1"/>
          <p:nvPr/>
        </p:nvSpPr>
        <p:spPr>
          <a:xfrm>
            <a:off x="5867400" y="1295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6400800" y="1600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5867400" y="1600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64008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9" name="TextBox 8"/>
          <p:cNvSpPr txBox="1"/>
          <p:nvPr/>
        </p:nvSpPr>
        <p:spPr>
          <a:xfrm>
            <a:off x="58674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64008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11" name="TextBox 10"/>
          <p:cNvSpPr txBox="1"/>
          <p:nvPr/>
        </p:nvSpPr>
        <p:spPr>
          <a:xfrm>
            <a:off x="58674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64008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58674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64008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5105400" y="3124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64008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17" name="TextBox 16"/>
          <p:cNvSpPr txBox="1"/>
          <p:nvPr/>
        </p:nvSpPr>
        <p:spPr>
          <a:xfrm>
            <a:off x="5105400" y="34290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8" name="TextBox 17"/>
          <p:cNvSpPr txBox="1"/>
          <p:nvPr/>
        </p:nvSpPr>
        <p:spPr>
          <a:xfrm>
            <a:off x="64008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19" name="TextBox 18"/>
          <p:cNvSpPr txBox="1"/>
          <p:nvPr/>
        </p:nvSpPr>
        <p:spPr>
          <a:xfrm>
            <a:off x="6400800" y="990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cxnSp>
        <p:nvCxnSpPr>
          <p:cNvPr id="24" name="Curved Connector 23"/>
          <p:cNvCxnSpPr>
            <a:stCxn id="8" idx="3"/>
            <a:endCxn id="10" idx="3"/>
          </p:cNvCxnSpPr>
          <p:nvPr/>
        </p:nvCxnSpPr>
        <p:spPr bwMode="auto">
          <a:xfrm>
            <a:off x="7696200" y="20574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cxnSp>
        <p:nvCxnSpPr>
          <p:cNvPr id="25" name="Curved Connector 24"/>
          <p:cNvCxnSpPr>
            <a:stCxn id="10" idx="3"/>
            <a:endCxn id="12" idx="3"/>
          </p:cNvCxnSpPr>
          <p:nvPr/>
        </p:nvCxnSpPr>
        <p:spPr bwMode="auto">
          <a:xfrm>
            <a:off x="7696200" y="23622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sp>
        <p:nvSpPr>
          <p:cNvPr id="30" name="TextBox 29"/>
          <p:cNvSpPr txBox="1"/>
          <p:nvPr/>
        </p:nvSpPr>
        <p:spPr>
          <a:xfrm>
            <a:off x="7848600" y="2133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Linear Probing</a:t>
            </a:r>
          </a:p>
        </p:txBody>
      </p:sp>
      <p:sp>
        <p:nvSpPr>
          <p:cNvPr id="31" name="TextBox 30"/>
          <p:cNvSpPr txBox="1"/>
          <p:nvPr/>
        </p:nvSpPr>
        <p:spPr>
          <a:xfrm>
            <a:off x="6324600" y="4267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2" name="TextBox 31"/>
          <p:cNvSpPr txBox="1"/>
          <p:nvPr/>
        </p:nvSpPr>
        <p:spPr>
          <a:xfrm>
            <a:off x="5791200" y="4267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33" name="TextBox 32"/>
          <p:cNvSpPr txBox="1"/>
          <p:nvPr/>
        </p:nvSpPr>
        <p:spPr>
          <a:xfrm>
            <a:off x="6324600" y="4572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34" name="TextBox 33"/>
          <p:cNvSpPr txBox="1"/>
          <p:nvPr/>
        </p:nvSpPr>
        <p:spPr>
          <a:xfrm>
            <a:off x="5791200" y="4572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35" name="TextBox 34"/>
          <p:cNvSpPr txBox="1"/>
          <p:nvPr/>
        </p:nvSpPr>
        <p:spPr>
          <a:xfrm>
            <a:off x="6324600" y="4876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6" name="TextBox 35"/>
          <p:cNvSpPr txBox="1"/>
          <p:nvPr/>
        </p:nvSpPr>
        <p:spPr>
          <a:xfrm>
            <a:off x="5791200" y="4876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37" name="TextBox 36"/>
          <p:cNvSpPr txBox="1"/>
          <p:nvPr/>
        </p:nvSpPr>
        <p:spPr>
          <a:xfrm>
            <a:off x="6324600" y="5181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38" name="TextBox 37"/>
          <p:cNvSpPr txBox="1"/>
          <p:nvPr/>
        </p:nvSpPr>
        <p:spPr>
          <a:xfrm>
            <a:off x="5791200" y="5181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39" name="TextBox 38"/>
          <p:cNvSpPr txBox="1"/>
          <p:nvPr/>
        </p:nvSpPr>
        <p:spPr>
          <a:xfrm>
            <a:off x="6324600" y="5486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0" name="TextBox 39"/>
          <p:cNvSpPr txBox="1"/>
          <p:nvPr/>
        </p:nvSpPr>
        <p:spPr>
          <a:xfrm>
            <a:off x="5791200" y="5486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41" name="TextBox 40"/>
          <p:cNvSpPr txBox="1"/>
          <p:nvPr/>
        </p:nvSpPr>
        <p:spPr>
          <a:xfrm>
            <a:off x="6324600" y="6096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42" name="TextBox 41"/>
          <p:cNvSpPr txBox="1"/>
          <p:nvPr/>
        </p:nvSpPr>
        <p:spPr>
          <a:xfrm>
            <a:off x="5791200" y="6096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6</a:t>
            </a:r>
          </a:p>
        </p:txBody>
      </p:sp>
      <p:sp>
        <p:nvSpPr>
          <p:cNvPr id="43" name="TextBox 42"/>
          <p:cNvSpPr txBox="1"/>
          <p:nvPr/>
        </p:nvSpPr>
        <p:spPr>
          <a:xfrm>
            <a:off x="6324600" y="6400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occupied</a:t>
            </a:r>
          </a:p>
        </p:txBody>
      </p:sp>
      <p:sp>
        <p:nvSpPr>
          <p:cNvPr id="44" name="TextBox 43"/>
          <p:cNvSpPr txBox="1"/>
          <p:nvPr/>
        </p:nvSpPr>
        <p:spPr>
          <a:xfrm>
            <a:off x="5791200" y="6400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7</a:t>
            </a:r>
          </a:p>
        </p:txBody>
      </p:sp>
      <p:sp>
        <p:nvSpPr>
          <p:cNvPr id="45" name="TextBox 44"/>
          <p:cNvSpPr txBox="1"/>
          <p:nvPr/>
        </p:nvSpPr>
        <p:spPr>
          <a:xfrm>
            <a:off x="6324600" y="5791200"/>
            <a:ext cx="1295400" cy="304800"/>
          </a:xfrm>
          <a:prstGeom prst="rect">
            <a:avLst/>
          </a:prstGeom>
          <a:solidFill>
            <a:schemeClr val="accent1"/>
          </a:solidFill>
          <a:ln>
            <a:solidFill>
              <a:schemeClr val="tx1"/>
            </a:solidFill>
          </a:ln>
        </p:spPr>
        <p:txBody>
          <a:bodyPr wrap="square" rtlCol="0">
            <a:noAutofit/>
          </a:bodyPr>
          <a:lstStyle/>
          <a:p>
            <a:endParaRPr lang="en-US" sz="1600" dirty="0">
              <a:solidFill>
                <a:schemeClr val="tx1"/>
              </a:solidFill>
            </a:endParaRPr>
          </a:p>
        </p:txBody>
      </p:sp>
      <p:sp>
        <p:nvSpPr>
          <p:cNvPr id="46" name="TextBox 45"/>
          <p:cNvSpPr txBox="1"/>
          <p:nvPr/>
        </p:nvSpPr>
        <p:spPr>
          <a:xfrm>
            <a:off x="6324600" y="3962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cxnSp>
        <p:nvCxnSpPr>
          <p:cNvPr id="47" name="Curved Connector 46"/>
          <p:cNvCxnSpPr>
            <a:stCxn id="35" idx="3"/>
            <a:endCxn id="37" idx="3"/>
          </p:cNvCxnSpPr>
          <p:nvPr/>
        </p:nvCxnSpPr>
        <p:spPr bwMode="auto">
          <a:xfrm>
            <a:off x="7620000" y="5029200"/>
            <a:ext cx="12700" cy="3048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cxnSp>
        <p:nvCxnSpPr>
          <p:cNvPr id="48" name="Curved Connector 47"/>
          <p:cNvCxnSpPr>
            <a:stCxn id="37" idx="3"/>
            <a:endCxn id="41" idx="3"/>
          </p:cNvCxnSpPr>
          <p:nvPr/>
        </p:nvCxnSpPr>
        <p:spPr bwMode="auto">
          <a:xfrm>
            <a:off x="7620000" y="5334000"/>
            <a:ext cx="12700" cy="914400"/>
          </a:xfrm>
          <a:prstGeom prst="curvedConnector3">
            <a:avLst>
              <a:gd name="adj1" fmla="val 1800000"/>
            </a:avLst>
          </a:prstGeom>
          <a:noFill/>
          <a:ln w="28575" cap="flat" cmpd="sng" algn="ctr">
            <a:solidFill>
              <a:srgbClr val="FF0000"/>
            </a:solidFill>
            <a:prstDash val="solid"/>
            <a:round/>
            <a:headEnd type="none" w="med" len="med"/>
            <a:tailEnd type="arrow"/>
          </a:ln>
          <a:effectLst/>
        </p:spPr>
      </p:cxnSp>
      <p:sp>
        <p:nvSpPr>
          <p:cNvPr id="49" name="TextBox 48"/>
          <p:cNvSpPr txBox="1"/>
          <p:nvPr/>
        </p:nvSpPr>
        <p:spPr>
          <a:xfrm>
            <a:off x="7772400" y="51054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Quadratic Probing</a:t>
            </a:r>
          </a:p>
        </p:txBody>
      </p:sp>
      <p:sp>
        <p:nvSpPr>
          <p:cNvPr id="51" name="TextBox 50"/>
          <p:cNvSpPr txBox="1"/>
          <p:nvPr/>
        </p:nvSpPr>
        <p:spPr>
          <a:xfrm>
            <a:off x="5791200" y="5791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5</a:t>
            </a:r>
          </a:p>
        </p:txBody>
      </p:sp>
    </p:spTree>
    <p:extLst>
      <p:ext uri="{BB962C8B-B14F-4D97-AF65-F5344CB8AC3E}">
        <p14:creationId xmlns:p14="http://schemas.microsoft.com/office/powerpoint/2010/main" val="123221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3"/>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r>
              <a:rPr lang="en-US" sz="2400" dirty="0"/>
              <a:t>Use the hash function h(k)=k%10 to find the contents of a hash table (m=10) after inserting keys 1, 11, 2, 21, 12, 31, 41 using linear probing</a:t>
            </a:r>
          </a:p>
          <a:p>
            <a:endParaRPr lang="en-US" sz="2400" dirty="0"/>
          </a:p>
          <a:p>
            <a:endParaRPr lang="en-US" sz="2400" dirty="0"/>
          </a:p>
          <a:p>
            <a:endParaRPr lang="en-US" sz="2400" dirty="0"/>
          </a:p>
          <a:p>
            <a:r>
              <a:rPr lang="en-US" sz="2400" dirty="0"/>
              <a:t>Use the hash function h(k)=k%9 to find the contents of a hash table (m=9) after inserting keys 36, 27, 18, 9, 0 using quadratic probing</a:t>
            </a:r>
          </a:p>
          <a:p>
            <a:endParaRPr lang="en-US" sz="2400" dirty="0"/>
          </a:p>
          <a:p>
            <a:endParaRPr lang="en-US" sz="2400" dirty="0"/>
          </a:p>
        </p:txBody>
      </p:sp>
      <p:graphicFrame>
        <p:nvGraphicFramePr>
          <p:cNvPr id="4" name="Table 4">
            <a:extLst>
              <a:ext uri="{FF2B5EF4-FFF2-40B4-BE49-F238E27FC236}">
                <a16:creationId xmlns:a16="http://schemas.microsoft.com/office/drawing/2014/main" id="{CCACE6DF-D414-4F95-9950-35E012137B45}"/>
              </a:ext>
            </a:extLst>
          </p:cNvPr>
          <p:cNvGraphicFramePr>
            <a:graphicFrameLocks noGrp="1"/>
          </p:cNvGraphicFramePr>
          <p:nvPr>
            <p:extLst>
              <p:ext uri="{D42A27DB-BD31-4B8C-83A1-F6EECF244321}">
                <p14:modId xmlns:p14="http://schemas.microsoft.com/office/powerpoint/2010/main" val="62765064"/>
              </p:ext>
            </p:extLst>
          </p:nvPr>
        </p:nvGraphicFramePr>
        <p:xfrm>
          <a:off x="914400" y="3058160"/>
          <a:ext cx="7086600" cy="741680"/>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1716656950"/>
                    </a:ext>
                  </a:extLst>
                </a:gridCol>
                <a:gridCol w="708660">
                  <a:extLst>
                    <a:ext uri="{9D8B030D-6E8A-4147-A177-3AD203B41FA5}">
                      <a16:colId xmlns:a16="http://schemas.microsoft.com/office/drawing/2014/main" val="2988995136"/>
                    </a:ext>
                  </a:extLst>
                </a:gridCol>
                <a:gridCol w="708660">
                  <a:extLst>
                    <a:ext uri="{9D8B030D-6E8A-4147-A177-3AD203B41FA5}">
                      <a16:colId xmlns:a16="http://schemas.microsoft.com/office/drawing/2014/main" val="1978596714"/>
                    </a:ext>
                  </a:extLst>
                </a:gridCol>
                <a:gridCol w="708660">
                  <a:extLst>
                    <a:ext uri="{9D8B030D-6E8A-4147-A177-3AD203B41FA5}">
                      <a16:colId xmlns:a16="http://schemas.microsoft.com/office/drawing/2014/main" val="3677425319"/>
                    </a:ext>
                  </a:extLst>
                </a:gridCol>
                <a:gridCol w="708660">
                  <a:extLst>
                    <a:ext uri="{9D8B030D-6E8A-4147-A177-3AD203B41FA5}">
                      <a16:colId xmlns:a16="http://schemas.microsoft.com/office/drawing/2014/main" val="1803297599"/>
                    </a:ext>
                  </a:extLst>
                </a:gridCol>
                <a:gridCol w="708660">
                  <a:extLst>
                    <a:ext uri="{9D8B030D-6E8A-4147-A177-3AD203B41FA5}">
                      <a16:colId xmlns:a16="http://schemas.microsoft.com/office/drawing/2014/main" val="184832894"/>
                    </a:ext>
                  </a:extLst>
                </a:gridCol>
                <a:gridCol w="708660">
                  <a:extLst>
                    <a:ext uri="{9D8B030D-6E8A-4147-A177-3AD203B41FA5}">
                      <a16:colId xmlns:a16="http://schemas.microsoft.com/office/drawing/2014/main" val="939081953"/>
                    </a:ext>
                  </a:extLst>
                </a:gridCol>
                <a:gridCol w="708660">
                  <a:extLst>
                    <a:ext uri="{9D8B030D-6E8A-4147-A177-3AD203B41FA5}">
                      <a16:colId xmlns:a16="http://schemas.microsoft.com/office/drawing/2014/main" val="2031750428"/>
                    </a:ext>
                  </a:extLst>
                </a:gridCol>
                <a:gridCol w="708660">
                  <a:extLst>
                    <a:ext uri="{9D8B030D-6E8A-4147-A177-3AD203B41FA5}">
                      <a16:colId xmlns:a16="http://schemas.microsoft.com/office/drawing/2014/main" val="2253778380"/>
                    </a:ext>
                  </a:extLst>
                </a:gridCol>
                <a:gridCol w="708660">
                  <a:extLst>
                    <a:ext uri="{9D8B030D-6E8A-4147-A177-3AD203B41FA5}">
                      <a16:colId xmlns:a16="http://schemas.microsoft.com/office/drawing/2014/main" val="692162436"/>
                    </a:ext>
                  </a:extLst>
                </a:gridCol>
              </a:tblGrid>
              <a:tr h="3708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2</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5</a:t>
                      </a:r>
                    </a:p>
                  </a:txBody>
                  <a:tcPr/>
                </a:tc>
                <a:tc>
                  <a:txBody>
                    <a:bodyPr/>
                    <a:lstStyle/>
                    <a:p>
                      <a:pPr algn="ctr"/>
                      <a:r>
                        <a:rPr lang="en-US" dirty="0">
                          <a:solidFill>
                            <a:schemeClr val="tx1"/>
                          </a:solidFill>
                        </a:rPr>
                        <a:t>6</a:t>
                      </a:r>
                    </a:p>
                  </a:txBody>
                  <a:tcPr/>
                </a:tc>
                <a:tc>
                  <a:txBody>
                    <a:bodyPr/>
                    <a:lstStyle/>
                    <a:p>
                      <a:pPr algn="ctr"/>
                      <a:r>
                        <a:rPr lang="en-US" dirty="0">
                          <a:solidFill>
                            <a:schemeClr val="tx1"/>
                          </a:solidFill>
                        </a:rPr>
                        <a:t>7</a:t>
                      </a:r>
                    </a:p>
                  </a:txBody>
                  <a:tcPr/>
                </a:tc>
                <a:tc>
                  <a:txBody>
                    <a:bodyPr/>
                    <a:lstStyle/>
                    <a:p>
                      <a:pPr algn="ctr"/>
                      <a:r>
                        <a:rPr lang="en-US" dirty="0">
                          <a:solidFill>
                            <a:schemeClr val="tx1"/>
                          </a:solidFill>
                        </a:rPr>
                        <a:t>8</a:t>
                      </a:r>
                    </a:p>
                  </a:txBody>
                  <a:tcPr/>
                </a:tc>
                <a:tc>
                  <a:txBody>
                    <a:bodyPr/>
                    <a:lstStyle/>
                    <a:p>
                      <a:pPr algn="ctr"/>
                      <a:r>
                        <a:rPr lang="en-US" dirty="0">
                          <a:solidFill>
                            <a:schemeClr val="tx1"/>
                          </a:solidFill>
                        </a:rPr>
                        <a:t>9</a:t>
                      </a:r>
                    </a:p>
                  </a:txBody>
                  <a:tcPr/>
                </a:tc>
                <a:extLst>
                  <a:ext uri="{0D108BD9-81ED-4DB2-BD59-A6C34878D82A}">
                    <a16:rowId xmlns:a16="http://schemas.microsoft.com/office/drawing/2014/main" val="2148139698"/>
                  </a:ext>
                </a:extLst>
              </a:tr>
              <a:tr h="370840">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969518474"/>
                  </a:ext>
                </a:extLst>
              </a:tr>
            </a:tbl>
          </a:graphicData>
        </a:graphic>
      </p:graphicFrame>
      <p:graphicFrame>
        <p:nvGraphicFramePr>
          <p:cNvPr id="6" name="Table 4">
            <a:extLst>
              <a:ext uri="{FF2B5EF4-FFF2-40B4-BE49-F238E27FC236}">
                <a16:creationId xmlns:a16="http://schemas.microsoft.com/office/drawing/2014/main" id="{56816765-922E-4345-811D-0A1E03EA700D}"/>
              </a:ext>
            </a:extLst>
          </p:cNvPr>
          <p:cNvGraphicFramePr>
            <a:graphicFrameLocks noGrp="1"/>
          </p:cNvGraphicFramePr>
          <p:nvPr>
            <p:extLst>
              <p:ext uri="{D42A27DB-BD31-4B8C-83A1-F6EECF244321}">
                <p14:modId xmlns:p14="http://schemas.microsoft.com/office/powerpoint/2010/main" val="1025042767"/>
              </p:ext>
            </p:extLst>
          </p:nvPr>
        </p:nvGraphicFramePr>
        <p:xfrm>
          <a:off x="1383030" y="5584742"/>
          <a:ext cx="6377940" cy="741680"/>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1716656950"/>
                    </a:ext>
                  </a:extLst>
                </a:gridCol>
                <a:gridCol w="708660">
                  <a:extLst>
                    <a:ext uri="{9D8B030D-6E8A-4147-A177-3AD203B41FA5}">
                      <a16:colId xmlns:a16="http://schemas.microsoft.com/office/drawing/2014/main" val="2988995136"/>
                    </a:ext>
                  </a:extLst>
                </a:gridCol>
                <a:gridCol w="708660">
                  <a:extLst>
                    <a:ext uri="{9D8B030D-6E8A-4147-A177-3AD203B41FA5}">
                      <a16:colId xmlns:a16="http://schemas.microsoft.com/office/drawing/2014/main" val="1978596714"/>
                    </a:ext>
                  </a:extLst>
                </a:gridCol>
                <a:gridCol w="708660">
                  <a:extLst>
                    <a:ext uri="{9D8B030D-6E8A-4147-A177-3AD203B41FA5}">
                      <a16:colId xmlns:a16="http://schemas.microsoft.com/office/drawing/2014/main" val="3677425319"/>
                    </a:ext>
                  </a:extLst>
                </a:gridCol>
                <a:gridCol w="708660">
                  <a:extLst>
                    <a:ext uri="{9D8B030D-6E8A-4147-A177-3AD203B41FA5}">
                      <a16:colId xmlns:a16="http://schemas.microsoft.com/office/drawing/2014/main" val="1803297599"/>
                    </a:ext>
                  </a:extLst>
                </a:gridCol>
                <a:gridCol w="708660">
                  <a:extLst>
                    <a:ext uri="{9D8B030D-6E8A-4147-A177-3AD203B41FA5}">
                      <a16:colId xmlns:a16="http://schemas.microsoft.com/office/drawing/2014/main" val="184832894"/>
                    </a:ext>
                  </a:extLst>
                </a:gridCol>
                <a:gridCol w="708660">
                  <a:extLst>
                    <a:ext uri="{9D8B030D-6E8A-4147-A177-3AD203B41FA5}">
                      <a16:colId xmlns:a16="http://schemas.microsoft.com/office/drawing/2014/main" val="939081953"/>
                    </a:ext>
                  </a:extLst>
                </a:gridCol>
                <a:gridCol w="708660">
                  <a:extLst>
                    <a:ext uri="{9D8B030D-6E8A-4147-A177-3AD203B41FA5}">
                      <a16:colId xmlns:a16="http://schemas.microsoft.com/office/drawing/2014/main" val="2031750428"/>
                    </a:ext>
                  </a:extLst>
                </a:gridCol>
                <a:gridCol w="708660">
                  <a:extLst>
                    <a:ext uri="{9D8B030D-6E8A-4147-A177-3AD203B41FA5}">
                      <a16:colId xmlns:a16="http://schemas.microsoft.com/office/drawing/2014/main" val="2253778380"/>
                    </a:ext>
                  </a:extLst>
                </a:gridCol>
              </a:tblGrid>
              <a:tr h="3708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2</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5</a:t>
                      </a:r>
                    </a:p>
                  </a:txBody>
                  <a:tcPr/>
                </a:tc>
                <a:tc>
                  <a:txBody>
                    <a:bodyPr/>
                    <a:lstStyle/>
                    <a:p>
                      <a:pPr algn="ctr"/>
                      <a:r>
                        <a:rPr lang="en-US" dirty="0">
                          <a:solidFill>
                            <a:schemeClr val="tx1"/>
                          </a:solidFill>
                        </a:rPr>
                        <a:t>6</a:t>
                      </a:r>
                    </a:p>
                  </a:txBody>
                  <a:tcPr/>
                </a:tc>
                <a:tc>
                  <a:txBody>
                    <a:bodyPr/>
                    <a:lstStyle/>
                    <a:p>
                      <a:pPr algn="ctr"/>
                      <a:r>
                        <a:rPr lang="en-US" dirty="0">
                          <a:solidFill>
                            <a:schemeClr val="tx1"/>
                          </a:solidFill>
                        </a:rPr>
                        <a:t>7</a:t>
                      </a:r>
                    </a:p>
                  </a:txBody>
                  <a:tcPr/>
                </a:tc>
                <a:tc>
                  <a:txBody>
                    <a:bodyPr/>
                    <a:lstStyle/>
                    <a:p>
                      <a:pPr algn="ctr"/>
                      <a:r>
                        <a:rPr lang="en-US" dirty="0">
                          <a:solidFill>
                            <a:schemeClr val="tx1"/>
                          </a:solidFill>
                        </a:rPr>
                        <a:t>8</a:t>
                      </a:r>
                    </a:p>
                  </a:txBody>
                  <a:tcPr/>
                </a:tc>
                <a:extLst>
                  <a:ext uri="{0D108BD9-81ED-4DB2-BD59-A6C34878D82A}">
                    <a16:rowId xmlns:a16="http://schemas.microsoft.com/office/drawing/2014/main" val="2148139698"/>
                  </a:ext>
                </a:extLst>
              </a:tr>
              <a:tr h="370840">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969518474"/>
                  </a:ext>
                </a:extLst>
              </a:tr>
            </a:tbl>
          </a:graphicData>
        </a:graphic>
      </p:graphicFrame>
    </p:spTree>
    <p:extLst>
      <p:ext uri="{BB962C8B-B14F-4D97-AF65-F5344CB8AC3E}">
        <p14:creationId xmlns:p14="http://schemas.microsoft.com/office/powerpoint/2010/main" val="1919170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a:t>
            </a:r>
          </a:p>
        </p:txBody>
      </p:sp>
      <p:sp>
        <p:nvSpPr>
          <p:cNvPr id="3" name="Content Placeholder 2"/>
          <p:cNvSpPr>
            <a:spLocks noGrp="1"/>
          </p:cNvSpPr>
          <p:nvPr>
            <p:ph idx="1"/>
          </p:nvPr>
        </p:nvSpPr>
        <p:spPr/>
        <p:txBody>
          <a:bodyPr/>
          <a:lstStyle/>
          <a:p>
            <a:pPr marL="0" indent="0">
              <a:buNone/>
            </a:pPr>
            <a:r>
              <a:rPr lang="en-US" sz="2400" dirty="0"/>
              <a:t>If your hash table size isn’t prime, bad things can happen!</a:t>
            </a:r>
          </a:p>
          <a:p>
            <a:r>
              <a:rPr lang="en-US" sz="2400" dirty="0"/>
              <a:t>Use the hash function h(k)=k%7 to find the contents of a hash table (m=10) after inserting keys 14, 8, 21, 2, 7 using quadratic probing</a:t>
            </a:r>
          </a:p>
          <a:p>
            <a:endParaRPr lang="en-US" sz="2400" dirty="0"/>
          </a:p>
          <a:p>
            <a:endParaRPr lang="en-US" sz="2400" dirty="0"/>
          </a:p>
          <a:p>
            <a:pPr marL="0" indent="0">
              <a:buNone/>
            </a:pPr>
            <a:r>
              <a:rPr lang="en-US" sz="2400" dirty="0"/>
              <a:t>If your </a:t>
            </a:r>
            <a:r>
              <a:rPr lang="en-US" sz="2400" b="1" dirty="0"/>
              <a:t>loading factor</a:t>
            </a:r>
            <a:r>
              <a:rPr lang="en-US" sz="2400" dirty="0"/>
              <a:t> rises above 0.5, bad things can happen!</a:t>
            </a:r>
          </a:p>
          <a:p>
            <a:r>
              <a:rPr lang="en-US" sz="2400" dirty="0"/>
              <a:t>Quadratic probing only works well for prime table sizes, and keeping the load factor &lt; 0.5</a:t>
            </a:r>
          </a:p>
          <a:p>
            <a:endParaRPr lang="en-US" sz="2400" dirty="0"/>
          </a:p>
        </p:txBody>
      </p:sp>
      <p:graphicFrame>
        <p:nvGraphicFramePr>
          <p:cNvPr id="4" name="Table 4">
            <a:extLst>
              <a:ext uri="{FF2B5EF4-FFF2-40B4-BE49-F238E27FC236}">
                <a16:creationId xmlns:a16="http://schemas.microsoft.com/office/drawing/2014/main" id="{CCACE6DF-D414-4F95-9950-35E012137B45}"/>
              </a:ext>
            </a:extLst>
          </p:cNvPr>
          <p:cNvGraphicFramePr>
            <a:graphicFrameLocks noGrp="1"/>
          </p:cNvGraphicFramePr>
          <p:nvPr>
            <p:extLst>
              <p:ext uri="{D42A27DB-BD31-4B8C-83A1-F6EECF244321}">
                <p14:modId xmlns:p14="http://schemas.microsoft.com/office/powerpoint/2010/main" val="4201610993"/>
              </p:ext>
            </p:extLst>
          </p:nvPr>
        </p:nvGraphicFramePr>
        <p:xfrm>
          <a:off x="2091690" y="3352800"/>
          <a:ext cx="4960620" cy="741680"/>
        </p:xfrm>
        <a:graphic>
          <a:graphicData uri="http://schemas.openxmlformats.org/drawingml/2006/table">
            <a:tbl>
              <a:tblPr firstRow="1" bandRow="1">
                <a:tableStyleId>{5C22544A-7EE6-4342-B048-85BDC9FD1C3A}</a:tableStyleId>
              </a:tblPr>
              <a:tblGrid>
                <a:gridCol w="708660">
                  <a:extLst>
                    <a:ext uri="{9D8B030D-6E8A-4147-A177-3AD203B41FA5}">
                      <a16:colId xmlns:a16="http://schemas.microsoft.com/office/drawing/2014/main" val="1716656950"/>
                    </a:ext>
                  </a:extLst>
                </a:gridCol>
                <a:gridCol w="708660">
                  <a:extLst>
                    <a:ext uri="{9D8B030D-6E8A-4147-A177-3AD203B41FA5}">
                      <a16:colId xmlns:a16="http://schemas.microsoft.com/office/drawing/2014/main" val="2988995136"/>
                    </a:ext>
                  </a:extLst>
                </a:gridCol>
                <a:gridCol w="708660">
                  <a:extLst>
                    <a:ext uri="{9D8B030D-6E8A-4147-A177-3AD203B41FA5}">
                      <a16:colId xmlns:a16="http://schemas.microsoft.com/office/drawing/2014/main" val="1978596714"/>
                    </a:ext>
                  </a:extLst>
                </a:gridCol>
                <a:gridCol w="708660">
                  <a:extLst>
                    <a:ext uri="{9D8B030D-6E8A-4147-A177-3AD203B41FA5}">
                      <a16:colId xmlns:a16="http://schemas.microsoft.com/office/drawing/2014/main" val="3677425319"/>
                    </a:ext>
                  </a:extLst>
                </a:gridCol>
                <a:gridCol w="708660">
                  <a:extLst>
                    <a:ext uri="{9D8B030D-6E8A-4147-A177-3AD203B41FA5}">
                      <a16:colId xmlns:a16="http://schemas.microsoft.com/office/drawing/2014/main" val="1803297599"/>
                    </a:ext>
                  </a:extLst>
                </a:gridCol>
                <a:gridCol w="708660">
                  <a:extLst>
                    <a:ext uri="{9D8B030D-6E8A-4147-A177-3AD203B41FA5}">
                      <a16:colId xmlns:a16="http://schemas.microsoft.com/office/drawing/2014/main" val="184832894"/>
                    </a:ext>
                  </a:extLst>
                </a:gridCol>
                <a:gridCol w="708660">
                  <a:extLst>
                    <a:ext uri="{9D8B030D-6E8A-4147-A177-3AD203B41FA5}">
                      <a16:colId xmlns:a16="http://schemas.microsoft.com/office/drawing/2014/main" val="939081953"/>
                    </a:ext>
                  </a:extLst>
                </a:gridCol>
              </a:tblGrid>
              <a:tr h="370840">
                <a:tc>
                  <a:txBody>
                    <a:bodyPr/>
                    <a:lstStyle/>
                    <a:p>
                      <a:pPr algn="ctr"/>
                      <a:r>
                        <a:rPr lang="en-US" dirty="0">
                          <a:solidFill>
                            <a:schemeClr val="tx1"/>
                          </a:solidFill>
                        </a:rPr>
                        <a:t>0</a:t>
                      </a:r>
                    </a:p>
                  </a:txBody>
                  <a:tcPr/>
                </a:tc>
                <a:tc>
                  <a:txBody>
                    <a:bodyPr/>
                    <a:lstStyle/>
                    <a:p>
                      <a:pPr algn="ctr"/>
                      <a:r>
                        <a:rPr lang="en-US" dirty="0">
                          <a:solidFill>
                            <a:schemeClr val="tx1"/>
                          </a:solidFill>
                        </a:rPr>
                        <a:t>1</a:t>
                      </a:r>
                    </a:p>
                  </a:txBody>
                  <a:tcPr/>
                </a:tc>
                <a:tc>
                  <a:txBody>
                    <a:bodyPr/>
                    <a:lstStyle/>
                    <a:p>
                      <a:pPr algn="ctr"/>
                      <a:r>
                        <a:rPr lang="en-US" dirty="0">
                          <a:solidFill>
                            <a:schemeClr val="tx1"/>
                          </a:solidFill>
                        </a:rPr>
                        <a:t>2</a:t>
                      </a:r>
                    </a:p>
                  </a:txBody>
                  <a:tcPr/>
                </a:tc>
                <a:tc>
                  <a:txBody>
                    <a:bodyPr/>
                    <a:lstStyle/>
                    <a:p>
                      <a:pPr algn="ctr"/>
                      <a:r>
                        <a:rPr lang="en-US" dirty="0">
                          <a:solidFill>
                            <a:schemeClr val="tx1"/>
                          </a:solidFill>
                        </a:rPr>
                        <a:t>3</a:t>
                      </a:r>
                    </a:p>
                  </a:txBody>
                  <a:tcPr/>
                </a:tc>
                <a:tc>
                  <a:txBody>
                    <a:bodyPr/>
                    <a:lstStyle/>
                    <a:p>
                      <a:pPr algn="ctr"/>
                      <a:r>
                        <a:rPr lang="en-US" dirty="0">
                          <a:solidFill>
                            <a:schemeClr val="tx1"/>
                          </a:solidFill>
                        </a:rPr>
                        <a:t>4</a:t>
                      </a:r>
                    </a:p>
                  </a:txBody>
                  <a:tcPr/>
                </a:tc>
                <a:tc>
                  <a:txBody>
                    <a:bodyPr/>
                    <a:lstStyle/>
                    <a:p>
                      <a:pPr algn="ctr"/>
                      <a:r>
                        <a:rPr lang="en-US" dirty="0">
                          <a:solidFill>
                            <a:schemeClr val="tx1"/>
                          </a:solidFill>
                        </a:rPr>
                        <a:t>5</a:t>
                      </a:r>
                    </a:p>
                  </a:txBody>
                  <a:tcPr/>
                </a:tc>
                <a:tc>
                  <a:txBody>
                    <a:bodyPr/>
                    <a:lstStyle/>
                    <a:p>
                      <a:pPr algn="ctr"/>
                      <a:r>
                        <a:rPr lang="en-US" dirty="0">
                          <a:solidFill>
                            <a:schemeClr val="tx1"/>
                          </a:solidFill>
                        </a:rPr>
                        <a:t>6</a:t>
                      </a:r>
                    </a:p>
                  </a:txBody>
                  <a:tcPr/>
                </a:tc>
                <a:extLst>
                  <a:ext uri="{0D108BD9-81ED-4DB2-BD59-A6C34878D82A}">
                    <a16:rowId xmlns:a16="http://schemas.microsoft.com/office/drawing/2014/main" val="2148139698"/>
                  </a:ext>
                </a:extLst>
              </a:tr>
              <a:tr h="370840">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a:solidFill>
                          <a:schemeClr val="tx1"/>
                        </a:solidFill>
                      </a:endParaRPr>
                    </a:p>
                  </a:txBody>
                  <a:tcPr/>
                </a:tc>
                <a:tc>
                  <a:txBody>
                    <a:bodyPr/>
                    <a:lstStyle/>
                    <a:p>
                      <a:pPr algn="ctr"/>
                      <a:endParaRPr lang="en-US" dirty="0">
                        <a:solidFill>
                          <a:schemeClr val="tx1"/>
                        </a:solidFill>
                      </a:endParaRPr>
                    </a:p>
                  </a:txBody>
                  <a:tcPr/>
                </a:tc>
                <a:extLst>
                  <a:ext uri="{0D108BD9-81ED-4DB2-BD59-A6C34878D82A}">
                    <a16:rowId xmlns:a16="http://schemas.microsoft.com/office/drawing/2014/main" val="1969518474"/>
                  </a:ext>
                </a:extLst>
              </a:tr>
            </a:tbl>
          </a:graphicData>
        </a:graphic>
      </p:graphicFrame>
    </p:spTree>
    <p:extLst>
      <p:ext uri="{BB962C8B-B14F-4D97-AF65-F5344CB8AC3E}">
        <p14:creationId xmlns:p14="http://schemas.microsoft.com/office/powerpoint/2010/main" val="1619619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5EAD2-059B-43FF-9895-6B534E673014}"/>
              </a:ext>
            </a:extLst>
          </p:cNvPr>
          <p:cNvSpPr>
            <a:spLocks noGrp="1"/>
          </p:cNvSpPr>
          <p:nvPr>
            <p:ph type="title"/>
          </p:nvPr>
        </p:nvSpPr>
        <p:spPr/>
        <p:txBody>
          <a:bodyPr/>
          <a:lstStyle/>
          <a:p>
            <a:r>
              <a:rPr lang="en-US" dirty="0"/>
              <a:t>Quadratic Probing Number Theory</a:t>
            </a:r>
          </a:p>
        </p:txBody>
      </p:sp>
      <p:sp>
        <p:nvSpPr>
          <p:cNvPr id="3" name="Content Placeholder 2">
            <a:extLst>
              <a:ext uri="{FF2B5EF4-FFF2-40B4-BE49-F238E27FC236}">
                <a16:creationId xmlns:a16="http://schemas.microsoft.com/office/drawing/2014/main" id="{B7F453E4-63A6-464C-81F6-78222A971D5E}"/>
              </a:ext>
            </a:extLst>
          </p:cNvPr>
          <p:cNvSpPr>
            <a:spLocks noGrp="1"/>
          </p:cNvSpPr>
          <p:nvPr>
            <p:ph idx="1"/>
          </p:nvPr>
        </p:nvSpPr>
        <p:spPr/>
        <p:txBody>
          <a:bodyPr/>
          <a:lstStyle/>
          <a:p>
            <a:pPr marL="0" indent="0">
              <a:buNone/>
            </a:pPr>
            <a:r>
              <a:rPr lang="en-US" sz="2800" dirty="0"/>
              <a:t>If your hash table has a prime size m, the first m/2 probes are guaranteed to go to distinct locations.</a:t>
            </a:r>
          </a:p>
          <a:p>
            <a:pPr marL="0" indent="0" algn="ctr">
              <a:buNone/>
            </a:pPr>
            <a:r>
              <a:rPr lang="en-US" sz="2800" dirty="0"/>
              <a:t>(h(k)+i</a:t>
            </a:r>
            <a:r>
              <a:rPr lang="en-US" sz="2800" baseline="30000" dirty="0"/>
              <a:t>2</a:t>
            </a:r>
            <a:r>
              <a:rPr lang="en-US" sz="2800" dirty="0"/>
              <a:t>) % m = (h(k)+j</a:t>
            </a:r>
            <a:r>
              <a:rPr lang="en-US" sz="2800" baseline="30000" dirty="0"/>
              <a:t>2</a:t>
            </a:r>
            <a:r>
              <a:rPr lang="en-US" sz="2800" dirty="0"/>
              <a:t>) % m</a:t>
            </a:r>
          </a:p>
          <a:p>
            <a:pPr marL="0" indent="0" algn="ctr">
              <a:buNone/>
            </a:pPr>
            <a:r>
              <a:rPr lang="en-US" sz="2800" dirty="0"/>
              <a:t>i</a:t>
            </a:r>
            <a:r>
              <a:rPr lang="en-US" sz="2800" baseline="30000" dirty="0"/>
              <a:t>2 </a:t>
            </a:r>
            <a:r>
              <a:rPr lang="en-US" sz="2800" dirty="0"/>
              <a:t>% m = j</a:t>
            </a:r>
            <a:r>
              <a:rPr lang="en-US" sz="2800" baseline="30000" dirty="0"/>
              <a:t>2 </a:t>
            </a:r>
            <a:r>
              <a:rPr lang="en-US" sz="2800" dirty="0"/>
              <a:t>% m</a:t>
            </a:r>
          </a:p>
          <a:p>
            <a:pPr marL="0" indent="0" algn="ctr">
              <a:buNone/>
            </a:pPr>
            <a:r>
              <a:rPr lang="en-US" sz="2800" dirty="0"/>
              <a:t>(i</a:t>
            </a:r>
            <a:r>
              <a:rPr lang="en-US" sz="2800" baseline="30000" dirty="0"/>
              <a:t>2 </a:t>
            </a:r>
            <a:r>
              <a:rPr lang="en-US" sz="2800" dirty="0"/>
              <a:t>- j</a:t>
            </a:r>
            <a:r>
              <a:rPr lang="en-US" sz="2800" baseline="30000" dirty="0"/>
              <a:t>2</a:t>
            </a:r>
            <a:r>
              <a:rPr lang="en-US" sz="2800" dirty="0"/>
              <a:t>) % m = 0</a:t>
            </a:r>
          </a:p>
          <a:p>
            <a:pPr marL="0" indent="0" algn="ctr">
              <a:buNone/>
            </a:pPr>
            <a:r>
              <a:rPr lang="en-US" sz="2800" dirty="0"/>
              <a:t>(</a:t>
            </a:r>
            <a:r>
              <a:rPr lang="en-US" sz="2800" dirty="0" err="1"/>
              <a:t>i+j</a:t>
            </a:r>
            <a:r>
              <a:rPr lang="en-US" sz="2800" dirty="0"/>
              <a:t>)*(</a:t>
            </a:r>
            <a:r>
              <a:rPr lang="en-US" sz="2800" dirty="0" err="1"/>
              <a:t>i</a:t>
            </a:r>
            <a:r>
              <a:rPr lang="en-US" sz="2800" dirty="0"/>
              <a:t>-j) % m = 0</a:t>
            </a:r>
          </a:p>
          <a:p>
            <a:pPr marL="0" indent="0" algn="ctr">
              <a:buNone/>
            </a:pPr>
            <a:r>
              <a:rPr lang="en-US" sz="2800" dirty="0" err="1"/>
              <a:t>i,j</a:t>
            </a:r>
            <a:r>
              <a:rPr lang="en-US" sz="2800" dirty="0"/>
              <a:t> </a:t>
            </a:r>
            <a:r>
              <a:rPr lang="en-US" sz="2800" dirty="0">
                <a:sym typeface="Symbol" panose="05050102010706020507" pitchFamily="18" charset="2"/>
              </a:rPr>
              <a:t></a:t>
            </a:r>
            <a:r>
              <a:rPr lang="en-US" sz="2800" dirty="0"/>
              <a:t> m/2, and </a:t>
            </a:r>
            <a:r>
              <a:rPr lang="en-US" sz="2800" dirty="0" err="1"/>
              <a:t>i</a:t>
            </a:r>
            <a:r>
              <a:rPr lang="en-US" sz="2800" dirty="0"/>
              <a:t> </a:t>
            </a:r>
            <a:r>
              <a:rPr lang="en-US" sz="2800" dirty="0">
                <a:sym typeface="Symbol" panose="05050102010706020507" pitchFamily="18" charset="2"/>
              </a:rPr>
              <a:t> j, </a:t>
            </a:r>
            <a:r>
              <a:rPr lang="en-US" sz="2800" dirty="0"/>
              <a:t>so –m &lt; </a:t>
            </a:r>
            <a:r>
              <a:rPr lang="en-US" sz="2800" dirty="0" err="1"/>
              <a:t>i</a:t>
            </a:r>
            <a:r>
              <a:rPr lang="en-US" sz="2800" dirty="0"/>
              <a:t>-j, and </a:t>
            </a:r>
            <a:r>
              <a:rPr lang="en-US" sz="2800" dirty="0" err="1"/>
              <a:t>i+j</a:t>
            </a:r>
            <a:r>
              <a:rPr lang="en-US" sz="2800" dirty="0"/>
              <a:t> &lt; m</a:t>
            </a:r>
          </a:p>
          <a:p>
            <a:pPr marL="0" indent="0" algn="ctr">
              <a:buNone/>
            </a:pPr>
            <a:r>
              <a:rPr lang="en-US" sz="2800" dirty="0"/>
              <a:t>Since m is prime, you can’t divide m over (</a:t>
            </a:r>
            <a:r>
              <a:rPr lang="en-US" sz="2800" dirty="0" err="1"/>
              <a:t>i+j</a:t>
            </a:r>
            <a:r>
              <a:rPr lang="en-US" sz="2800" dirty="0"/>
              <a:t>) and (</a:t>
            </a:r>
            <a:r>
              <a:rPr lang="en-US" sz="2800" dirty="0" err="1"/>
              <a:t>i</a:t>
            </a:r>
            <a:r>
              <a:rPr lang="en-US" sz="2800" dirty="0"/>
              <a:t>-j)</a:t>
            </a:r>
          </a:p>
        </p:txBody>
      </p:sp>
    </p:spTree>
    <p:extLst>
      <p:ext uri="{BB962C8B-B14F-4D97-AF65-F5344CB8AC3E}">
        <p14:creationId xmlns:p14="http://schemas.microsoft.com/office/powerpoint/2010/main" val="27913476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sp>
        <p:nvSpPr>
          <p:cNvPr id="3" name="Content Placeholder 2"/>
          <p:cNvSpPr>
            <a:spLocks noGrp="1"/>
          </p:cNvSpPr>
          <p:nvPr>
            <p:ph idx="1"/>
          </p:nvPr>
        </p:nvSpPr>
        <p:spPr/>
        <p:txBody>
          <a:bodyPr/>
          <a:lstStyle/>
          <a:p>
            <a:r>
              <a:rPr lang="en-US" sz="2400" dirty="0"/>
              <a:t>Define h</a:t>
            </a:r>
            <a:r>
              <a:rPr lang="en-US" sz="2400" baseline="-25000" dirty="0"/>
              <a:t>1</a:t>
            </a:r>
            <a:r>
              <a:rPr lang="en-US" sz="2400" dirty="0"/>
              <a:t>(k) to map keys to a table location</a:t>
            </a:r>
          </a:p>
          <a:p>
            <a:r>
              <a:rPr lang="en-US" sz="2400" dirty="0"/>
              <a:t>But also define h</a:t>
            </a:r>
            <a:r>
              <a:rPr lang="en-US" sz="2400" baseline="-25000" dirty="0"/>
              <a:t>2</a:t>
            </a:r>
            <a:r>
              <a:rPr lang="en-US" sz="2400" dirty="0"/>
              <a:t>(k) to produce a linear probing step size</a:t>
            </a:r>
          </a:p>
          <a:p>
            <a:pPr lvl="1"/>
            <a:r>
              <a:rPr lang="en-US" sz="2000" dirty="0"/>
              <a:t>First look at h</a:t>
            </a:r>
            <a:r>
              <a:rPr lang="en-US" sz="2000" baseline="-25000" dirty="0"/>
              <a:t>1</a:t>
            </a:r>
            <a:r>
              <a:rPr lang="en-US" sz="2000" dirty="0"/>
              <a:t>(k)</a:t>
            </a:r>
          </a:p>
          <a:p>
            <a:pPr lvl="1"/>
            <a:r>
              <a:rPr lang="en-US" sz="2000" dirty="0"/>
              <a:t>Then if it is occupied, look at h</a:t>
            </a:r>
            <a:r>
              <a:rPr lang="en-US" sz="2000" baseline="-25000" dirty="0"/>
              <a:t>1</a:t>
            </a:r>
            <a:r>
              <a:rPr lang="en-US" sz="2000" dirty="0"/>
              <a:t>(k) + h</a:t>
            </a:r>
            <a:r>
              <a:rPr lang="en-US" sz="2000" baseline="-25000" dirty="0"/>
              <a:t>2</a:t>
            </a:r>
            <a:r>
              <a:rPr lang="en-US" sz="2000" dirty="0"/>
              <a:t>(k)</a:t>
            </a:r>
          </a:p>
          <a:p>
            <a:pPr lvl="1"/>
            <a:r>
              <a:rPr lang="en-US" sz="2000" dirty="0"/>
              <a:t>Then if it is occupied, look at h</a:t>
            </a:r>
            <a:r>
              <a:rPr lang="en-US" sz="2000" baseline="-25000" dirty="0"/>
              <a:t>1</a:t>
            </a:r>
            <a:r>
              <a:rPr lang="en-US" sz="2000" dirty="0"/>
              <a:t>(k) + 2*h</a:t>
            </a:r>
            <a:r>
              <a:rPr lang="en-US" sz="2000" baseline="-25000" dirty="0"/>
              <a:t>2</a:t>
            </a:r>
            <a:r>
              <a:rPr lang="en-US" sz="2000" dirty="0"/>
              <a:t>(k)</a:t>
            </a:r>
          </a:p>
          <a:p>
            <a:pPr lvl="1"/>
            <a:r>
              <a:rPr lang="en-US" sz="2000" dirty="0"/>
              <a:t>Then if it is occupied, look at h</a:t>
            </a:r>
            <a:r>
              <a:rPr lang="en-US" sz="2000" baseline="-25000" dirty="0"/>
              <a:t>1</a:t>
            </a:r>
            <a:r>
              <a:rPr lang="en-US" sz="2000" dirty="0"/>
              <a:t>(k) + 3*h</a:t>
            </a:r>
            <a:r>
              <a:rPr lang="en-US" sz="2000" baseline="-25000" dirty="0"/>
              <a:t>2</a:t>
            </a:r>
            <a:r>
              <a:rPr lang="en-US" sz="2000" dirty="0"/>
              <a:t>(k)</a:t>
            </a:r>
          </a:p>
          <a:p>
            <a:r>
              <a:rPr lang="en-US" sz="2400" dirty="0" err="1"/>
              <a:t>TableSize</a:t>
            </a:r>
            <a:r>
              <a:rPr lang="en-US" sz="2400" dirty="0"/>
              <a:t>=13, h1(k) = k mod 13, and h2(k) = 5 – (k mod 5)</a:t>
            </a:r>
          </a:p>
          <a:p>
            <a:r>
              <a:rPr lang="en-US" sz="2400" dirty="0"/>
              <a:t>What sequence would I probe if k = 31</a:t>
            </a:r>
          </a:p>
          <a:p>
            <a:pPr lvl="1"/>
            <a:r>
              <a:rPr lang="en-US" sz="2000" dirty="0"/>
              <a:t>h1(31) = ___, h2(31) = _______________</a:t>
            </a:r>
          </a:p>
          <a:p>
            <a:pPr lvl="1"/>
            <a:r>
              <a:rPr lang="en-US" sz="2000" dirty="0" err="1"/>
              <a:t>Seq</a:t>
            </a:r>
            <a:r>
              <a:rPr lang="en-US" sz="2000" dirty="0"/>
              <a:t>: ______________________________________________</a:t>
            </a:r>
          </a:p>
        </p:txBody>
      </p:sp>
    </p:spTree>
    <p:extLst>
      <p:ext uri="{BB962C8B-B14F-4D97-AF65-F5344CB8AC3E}">
        <p14:creationId xmlns:p14="http://schemas.microsoft.com/office/powerpoint/2010/main" val="202219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610600" cy="1143000"/>
          </a:xfrm>
        </p:spPr>
        <p:txBody>
          <a:bodyPr/>
          <a:lstStyle/>
          <a:p>
            <a:r>
              <a:rPr lang="en-US" dirty="0"/>
              <a:t>Hash Tables</a:t>
            </a:r>
          </a:p>
        </p:txBody>
      </p:sp>
      <p:sp>
        <p:nvSpPr>
          <p:cNvPr id="3" name="Content Placeholder 2"/>
          <p:cNvSpPr>
            <a:spLocks noGrp="1"/>
          </p:cNvSpPr>
          <p:nvPr>
            <p:ph idx="1"/>
          </p:nvPr>
        </p:nvSpPr>
        <p:spPr>
          <a:xfrm>
            <a:off x="19051" y="1219200"/>
            <a:ext cx="5181600" cy="5334000"/>
          </a:xfrm>
        </p:spPr>
        <p:txBody>
          <a:bodyPr/>
          <a:lstStyle/>
          <a:p>
            <a:r>
              <a:rPr lang="en-US" sz="2000" dirty="0"/>
              <a:t>A hash table is an array that stores </a:t>
            </a:r>
            <a:r>
              <a:rPr lang="en-US" sz="2000" dirty="0" err="1"/>
              <a:t>key,value</a:t>
            </a:r>
            <a:r>
              <a:rPr lang="en-US" sz="2000" dirty="0"/>
              <a:t> pairs</a:t>
            </a:r>
          </a:p>
          <a:p>
            <a:pPr lvl="1"/>
            <a:r>
              <a:rPr lang="en-US" sz="1800" dirty="0"/>
              <a:t>Usually smaller than the size of possible set of keys, |S|</a:t>
            </a:r>
          </a:p>
          <a:p>
            <a:pPr lvl="2"/>
            <a:r>
              <a:rPr lang="en-US" sz="1600" dirty="0"/>
              <a:t>USC ID's = 10</a:t>
            </a:r>
            <a:r>
              <a:rPr lang="en-US" sz="1600" baseline="30000" dirty="0"/>
              <a:t>10</a:t>
            </a:r>
            <a:r>
              <a:rPr lang="en-US" sz="1600" dirty="0"/>
              <a:t> options</a:t>
            </a:r>
          </a:p>
          <a:p>
            <a:pPr lvl="1"/>
            <a:r>
              <a:rPr lang="en-US" sz="1800" dirty="0"/>
              <a:t>But larger than the expected number of keys to be entered (defined as </a:t>
            </a:r>
            <a:r>
              <a:rPr lang="en-US" sz="1800" b="1" dirty="0">
                <a:solidFill>
                  <a:srgbClr val="00B050"/>
                </a:solidFill>
              </a:rPr>
              <a:t>n</a:t>
            </a:r>
            <a:r>
              <a:rPr lang="en-US" sz="1800" dirty="0"/>
              <a:t>)</a:t>
            </a:r>
          </a:p>
          <a:p>
            <a:r>
              <a:rPr lang="en-US" sz="2000" dirty="0"/>
              <a:t>The table is coupled with a function, </a:t>
            </a:r>
            <a:r>
              <a:rPr lang="en-US" sz="2000" i="1" dirty="0"/>
              <a:t>h(k)</a:t>
            </a:r>
            <a:r>
              <a:rPr lang="en-US" sz="2000" dirty="0"/>
              <a:t>, that maps keys to an integer in the range [0..tableSize-1] (i.e. [0 to </a:t>
            </a:r>
            <a:r>
              <a:rPr lang="en-US" sz="2000" b="1" dirty="0">
                <a:solidFill>
                  <a:srgbClr val="0000FF"/>
                </a:solidFill>
              </a:rPr>
              <a:t>m</a:t>
            </a:r>
            <a:r>
              <a:rPr lang="en-US" sz="2000" dirty="0"/>
              <a:t>-1])</a:t>
            </a:r>
          </a:p>
          <a:p>
            <a:r>
              <a:rPr lang="en-US" sz="2000" dirty="0"/>
              <a:t>What are the considerations…</a:t>
            </a:r>
          </a:p>
          <a:p>
            <a:pPr lvl="1"/>
            <a:r>
              <a:rPr lang="en-US" sz="1800" dirty="0"/>
              <a:t>How big should the table be?</a:t>
            </a:r>
          </a:p>
          <a:p>
            <a:pPr lvl="1"/>
            <a:r>
              <a:rPr lang="en-US" sz="1800" dirty="0"/>
              <a:t>How to select a hash function?</a:t>
            </a:r>
          </a:p>
          <a:p>
            <a:pPr lvl="1"/>
            <a:r>
              <a:rPr lang="en-US" sz="1800" dirty="0"/>
              <a:t>What if two keys map to the same array location? (i.e. h(k1) == h(k2) )</a:t>
            </a:r>
          </a:p>
          <a:p>
            <a:pPr lvl="2"/>
            <a:r>
              <a:rPr lang="en-US" sz="1600" dirty="0"/>
              <a:t>Known as a collision</a:t>
            </a:r>
          </a:p>
          <a:p>
            <a:endParaRPr lang="en-US" sz="2000" dirty="0"/>
          </a:p>
        </p:txBody>
      </p:sp>
      <p:sp>
        <p:nvSpPr>
          <p:cNvPr id="4" name="TextBox 3"/>
          <p:cNvSpPr txBox="1"/>
          <p:nvPr/>
        </p:nvSpPr>
        <p:spPr>
          <a:xfrm>
            <a:off x="74676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 name="TextBox 4"/>
          <p:cNvSpPr txBox="1"/>
          <p:nvPr/>
        </p:nvSpPr>
        <p:spPr>
          <a:xfrm>
            <a:off x="6934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74676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6934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74676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9" name="TextBox 8"/>
          <p:cNvSpPr txBox="1"/>
          <p:nvPr/>
        </p:nvSpPr>
        <p:spPr>
          <a:xfrm>
            <a:off x="6934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74676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1" name="TextBox 10"/>
          <p:cNvSpPr txBox="1"/>
          <p:nvPr/>
        </p:nvSpPr>
        <p:spPr>
          <a:xfrm>
            <a:off x="6934200" y="2819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74676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6934200" y="3124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7467600" y="3733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6172200" y="3733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7467600" y="4038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8" name="TextBox 17"/>
          <p:cNvSpPr txBox="1"/>
          <p:nvPr/>
        </p:nvSpPr>
        <p:spPr>
          <a:xfrm>
            <a:off x="6172200" y="4038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9" name="TextBox 18"/>
          <p:cNvSpPr txBox="1"/>
          <p:nvPr/>
        </p:nvSpPr>
        <p:spPr>
          <a:xfrm>
            <a:off x="74676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20" name="TextBox 19"/>
          <p:cNvSpPr txBox="1"/>
          <p:nvPr/>
        </p:nvSpPr>
        <p:spPr>
          <a:xfrm>
            <a:off x="7467600" y="1600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21" name="TextBox 20"/>
          <p:cNvSpPr txBox="1"/>
          <p:nvPr/>
        </p:nvSpPr>
        <p:spPr>
          <a:xfrm>
            <a:off x="5372100" y="1402315"/>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key</a:t>
            </a:r>
          </a:p>
        </p:txBody>
      </p:sp>
      <p:sp>
        <p:nvSpPr>
          <p:cNvPr id="22" name="Oval 21"/>
          <p:cNvSpPr/>
          <p:nvPr/>
        </p:nvSpPr>
        <p:spPr bwMode="auto">
          <a:xfrm>
            <a:off x="5638800" y="2057400"/>
            <a:ext cx="838200" cy="11347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t>h</a:t>
            </a:r>
            <a:r>
              <a:rPr kumimoji="0" lang="en-US" sz="1600" b="1" i="0" u="none" strike="noStrike" cap="none" normalizeH="0" baseline="0" dirty="0">
                <a:ln>
                  <a:noFill/>
                </a:ln>
                <a:solidFill>
                  <a:schemeClr val="tx2"/>
                </a:solidFill>
                <a:effectLst/>
                <a:latin typeface="Arial" charset="0"/>
              </a:rPr>
              <a:t>(k)</a:t>
            </a:r>
          </a:p>
        </p:txBody>
      </p:sp>
      <p:cxnSp>
        <p:nvCxnSpPr>
          <p:cNvPr id="32" name="Elbow Connector 31"/>
          <p:cNvCxnSpPr>
            <a:cxnSpLocks/>
            <a:stCxn id="21" idx="2"/>
            <a:endCxn id="22" idx="0"/>
          </p:cNvCxnSpPr>
          <p:nvPr/>
        </p:nvCxnSpPr>
        <p:spPr bwMode="auto">
          <a:xfrm rot="16200000" flipH="1">
            <a:off x="5673208" y="1672707"/>
            <a:ext cx="350285" cy="419100"/>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33" name="Elbow Connector 32"/>
          <p:cNvCxnSpPr>
            <a:stCxn id="22" idx="6"/>
            <a:endCxn id="7" idx="1"/>
          </p:cNvCxnSpPr>
          <p:nvPr/>
        </p:nvCxnSpPr>
        <p:spPr bwMode="auto">
          <a:xfrm flipV="1">
            <a:off x="6477000" y="2362200"/>
            <a:ext cx="457200" cy="262578"/>
          </a:xfrm>
          <a:prstGeom prst="bentConnector3">
            <a:avLst>
              <a:gd name="adj1" fmla="val 50000"/>
            </a:avLst>
          </a:prstGeom>
          <a:noFill/>
          <a:ln w="12700" cap="flat" cmpd="sng" algn="ctr">
            <a:solidFill>
              <a:schemeClr val="tx1"/>
            </a:solidFill>
            <a:prstDash val="solid"/>
            <a:round/>
            <a:headEnd type="none" w="med" len="med"/>
            <a:tailEnd type="arrow"/>
          </a:ln>
          <a:effectLst/>
        </p:spPr>
      </p:cxnSp>
      <p:sp>
        <p:nvSpPr>
          <p:cNvPr id="24" name="TextBox 23"/>
          <p:cNvSpPr txBox="1"/>
          <p:nvPr/>
        </p:nvSpPr>
        <p:spPr>
          <a:xfrm>
            <a:off x="5791200" y="4800600"/>
            <a:ext cx="2667000" cy="914400"/>
          </a:xfrm>
          <a:prstGeom prst="rect">
            <a:avLst/>
          </a:prstGeom>
          <a:noFill/>
          <a:ln>
            <a:noFill/>
          </a:ln>
        </p:spPr>
        <p:txBody>
          <a:bodyPr wrap="square" rtlCol="0">
            <a:noAutofit/>
          </a:bodyPr>
          <a:lstStyle/>
          <a:p>
            <a:r>
              <a:rPr lang="en-US" sz="1600" b="1" dirty="0">
                <a:solidFill>
                  <a:srgbClr val="0000FF"/>
                </a:solidFill>
              </a:rPr>
              <a:t>m = </a:t>
            </a:r>
            <a:r>
              <a:rPr lang="en-US" sz="1600" b="1" dirty="0" err="1">
                <a:solidFill>
                  <a:srgbClr val="0000FF"/>
                </a:solidFill>
              </a:rPr>
              <a:t>tableSize</a:t>
            </a:r>
            <a:endParaRPr lang="en-US" sz="1600" b="1" dirty="0">
              <a:solidFill>
                <a:srgbClr val="0000FF"/>
              </a:solidFill>
            </a:endParaRPr>
          </a:p>
          <a:p>
            <a:r>
              <a:rPr lang="en-US" sz="1600" b="1" dirty="0">
                <a:solidFill>
                  <a:srgbClr val="00B050"/>
                </a:solidFill>
              </a:rPr>
              <a:t>n = # of keys entered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sp>
        <p:nvSpPr>
          <p:cNvPr id="3" name="Content Placeholder 2"/>
          <p:cNvSpPr>
            <a:spLocks noGrp="1"/>
          </p:cNvSpPr>
          <p:nvPr>
            <p:ph idx="1"/>
          </p:nvPr>
        </p:nvSpPr>
        <p:spPr/>
        <p:txBody>
          <a:bodyPr/>
          <a:lstStyle/>
          <a:p>
            <a:r>
              <a:rPr lang="en-US" sz="2400" dirty="0"/>
              <a:t>Define h</a:t>
            </a:r>
            <a:r>
              <a:rPr lang="en-US" sz="2400" baseline="-25000" dirty="0"/>
              <a:t>1</a:t>
            </a:r>
            <a:r>
              <a:rPr lang="en-US" sz="2400" dirty="0"/>
              <a:t>(k) to map keys to a table location</a:t>
            </a:r>
          </a:p>
          <a:p>
            <a:r>
              <a:rPr lang="en-US" sz="2400" dirty="0"/>
              <a:t>But also define h</a:t>
            </a:r>
            <a:r>
              <a:rPr lang="en-US" sz="2400" baseline="-25000" dirty="0"/>
              <a:t>2</a:t>
            </a:r>
            <a:r>
              <a:rPr lang="en-US" sz="2400" dirty="0"/>
              <a:t>(k) to produce a linear probing step size</a:t>
            </a:r>
          </a:p>
          <a:p>
            <a:pPr lvl="1"/>
            <a:r>
              <a:rPr lang="en-US" sz="2000" dirty="0"/>
              <a:t>First look at h</a:t>
            </a:r>
            <a:r>
              <a:rPr lang="en-US" sz="2000" baseline="-25000" dirty="0"/>
              <a:t>1</a:t>
            </a:r>
            <a:r>
              <a:rPr lang="en-US" sz="2000" dirty="0"/>
              <a:t>(k)</a:t>
            </a:r>
          </a:p>
          <a:p>
            <a:pPr lvl="1"/>
            <a:r>
              <a:rPr lang="en-US" sz="2000" dirty="0"/>
              <a:t>Then if it is occupied, look at h</a:t>
            </a:r>
            <a:r>
              <a:rPr lang="en-US" sz="2000" baseline="-25000" dirty="0"/>
              <a:t>1</a:t>
            </a:r>
            <a:r>
              <a:rPr lang="en-US" sz="2000" dirty="0"/>
              <a:t>(k) + h</a:t>
            </a:r>
            <a:r>
              <a:rPr lang="en-US" sz="2000" baseline="-25000" dirty="0"/>
              <a:t>2</a:t>
            </a:r>
            <a:r>
              <a:rPr lang="en-US" sz="2000" dirty="0"/>
              <a:t>(k)</a:t>
            </a:r>
          </a:p>
          <a:p>
            <a:pPr lvl="1"/>
            <a:r>
              <a:rPr lang="en-US" sz="2000" dirty="0"/>
              <a:t>Then if it is occupied, look at h</a:t>
            </a:r>
            <a:r>
              <a:rPr lang="en-US" sz="2000" baseline="-25000" dirty="0"/>
              <a:t>1</a:t>
            </a:r>
            <a:r>
              <a:rPr lang="en-US" sz="2000" dirty="0"/>
              <a:t>(k) + 2*h</a:t>
            </a:r>
            <a:r>
              <a:rPr lang="en-US" sz="2000" baseline="-25000" dirty="0"/>
              <a:t>2</a:t>
            </a:r>
            <a:r>
              <a:rPr lang="en-US" sz="2000" dirty="0"/>
              <a:t>(k)</a:t>
            </a:r>
          </a:p>
          <a:p>
            <a:pPr lvl="1"/>
            <a:r>
              <a:rPr lang="en-US" sz="2000" dirty="0"/>
              <a:t>Then if it is occupied, look at h</a:t>
            </a:r>
            <a:r>
              <a:rPr lang="en-US" sz="2000" baseline="-25000" dirty="0"/>
              <a:t>1</a:t>
            </a:r>
            <a:r>
              <a:rPr lang="en-US" sz="2000" dirty="0"/>
              <a:t>(k) + 3*h</a:t>
            </a:r>
            <a:r>
              <a:rPr lang="en-US" sz="2000" baseline="-25000" dirty="0"/>
              <a:t>2</a:t>
            </a:r>
            <a:r>
              <a:rPr lang="en-US" sz="2000" dirty="0"/>
              <a:t>(k)</a:t>
            </a:r>
          </a:p>
          <a:p>
            <a:r>
              <a:rPr lang="en-US" sz="2400" dirty="0" err="1"/>
              <a:t>TableSize</a:t>
            </a:r>
            <a:r>
              <a:rPr lang="en-US" sz="2400" dirty="0"/>
              <a:t>=13, h1(k) = k mod 13, and h2(k) = 5 – (k mod 5)</a:t>
            </a:r>
          </a:p>
          <a:p>
            <a:r>
              <a:rPr lang="en-US" sz="2400" dirty="0"/>
              <a:t>What sequence would I probe if k = 31</a:t>
            </a:r>
          </a:p>
          <a:p>
            <a:pPr lvl="1"/>
            <a:r>
              <a:rPr lang="en-US" sz="2000" dirty="0"/>
              <a:t>h1(31) = 5, h2(31) = 5-(31 mod 5) = 4</a:t>
            </a:r>
          </a:p>
          <a:p>
            <a:pPr lvl="1"/>
            <a:r>
              <a:rPr lang="en-US" sz="2000" dirty="0"/>
              <a:t>5, 9, 0, 4, 8, 12, 3, 7, 11, 2, 6, 10, 1 </a:t>
            </a:r>
          </a:p>
        </p:txBody>
      </p:sp>
    </p:spTree>
    <p:extLst>
      <p:ext uri="{BB962C8B-B14F-4D97-AF65-F5344CB8AC3E}">
        <p14:creationId xmlns:p14="http://schemas.microsoft.com/office/powerpoint/2010/main" val="29215864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Rehashing for Open Addressing</a:t>
            </a:r>
          </a:p>
        </p:txBody>
      </p:sp>
      <p:sp>
        <p:nvSpPr>
          <p:cNvPr id="3" name="Content Placeholder 2"/>
          <p:cNvSpPr>
            <a:spLocks noGrp="1"/>
          </p:cNvSpPr>
          <p:nvPr>
            <p:ph idx="1"/>
          </p:nvPr>
        </p:nvSpPr>
        <p:spPr/>
        <p:txBody>
          <a:bodyPr/>
          <a:lstStyle/>
          <a:p>
            <a:pPr marL="355600">
              <a:spcBef>
                <a:spcPts val="675"/>
              </a:spcBef>
              <a:buFont typeface="Arial"/>
              <a:buChar char="•"/>
              <a:tabLst>
                <a:tab pos="354965" algn="l"/>
                <a:tab pos="355600" algn="l"/>
              </a:tabLst>
            </a:pPr>
            <a:r>
              <a:rPr lang="en-US" sz="2400" spc="-15" dirty="0">
                <a:cs typeface="Calibri"/>
              </a:rPr>
              <a:t>For </a:t>
            </a:r>
            <a:r>
              <a:rPr lang="en-US" sz="2400" spc="-5" dirty="0">
                <a:cs typeface="Calibri"/>
              </a:rPr>
              <a:t>probing (open-addressing), a</a:t>
            </a:r>
            <a:r>
              <a:rPr lang="en-US" sz="2400" dirty="0">
                <a:cs typeface="Calibri"/>
              </a:rPr>
              <a:t>s </a:t>
            </a:r>
            <a:r>
              <a:rPr lang="en-US" sz="2400" dirty="0">
                <a:solidFill>
                  <a:srgbClr val="FF00FF"/>
                </a:solidFill>
                <a:cs typeface="Calibri"/>
              </a:rPr>
              <a:t>α</a:t>
            </a:r>
            <a:r>
              <a:rPr lang="en-US" sz="2400" dirty="0">
                <a:cs typeface="Calibri"/>
              </a:rPr>
              <a:t> </a:t>
            </a:r>
            <a:r>
              <a:rPr lang="en-US" sz="2400" spc="-10" dirty="0">
                <a:cs typeface="Calibri"/>
              </a:rPr>
              <a:t>approaches </a:t>
            </a:r>
            <a:r>
              <a:rPr lang="en-US" sz="2400" dirty="0">
                <a:cs typeface="Calibri"/>
              </a:rPr>
              <a:t>1 the </a:t>
            </a:r>
            <a:r>
              <a:rPr lang="en-US" sz="2400" spc="-10" dirty="0">
                <a:cs typeface="Calibri"/>
              </a:rPr>
              <a:t>expected number of </a:t>
            </a:r>
            <a:r>
              <a:rPr lang="en-US" sz="2400" spc="-10" dirty="0" err="1">
                <a:cs typeface="Calibri"/>
              </a:rPr>
              <a:t>probles</a:t>
            </a:r>
            <a:r>
              <a:rPr lang="en-US" sz="2400" spc="-10" dirty="0">
                <a:cs typeface="Calibri"/>
              </a:rPr>
              <a:t>/comparisons </a:t>
            </a:r>
            <a:r>
              <a:rPr lang="en-US" sz="2400" dirty="0">
                <a:cs typeface="Calibri"/>
              </a:rPr>
              <a:t>will </a:t>
            </a:r>
            <a:r>
              <a:rPr lang="en-US" sz="2400" spc="-10" dirty="0">
                <a:cs typeface="Calibri"/>
              </a:rPr>
              <a:t>get </a:t>
            </a:r>
            <a:r>
              <a:rPr lang="en-US" sz="2400" spc="-5" dirty="0">
                <a:cs typeface="Calibri"/>
              </a:rPr>
              <a:t>very</a:t>
            </a:r>
            <a:r>
              <a:rPr lang="en-US" sz="2400" spc="-55" dirty="0">
                <a:cs typeface="Calibri"/>
              </a:rPr>
              <a:t> </a:t>
            </a:r>
            <a:r>
              <a:rPr lang="en-US" sz="2400" spc="-15" dirty="0">
                <a:cs typeface="Calibri"/>
              </a:rPr>
              <a:t>large</a:t>
            </a:r>
            <a:endParaRPr lang="en-US" sz="2400" dirty="0">
              <a:cs typeface="Calibri"/>
            </a:endParaRPr>
          </a:p>
          <a:p>
            <a:pPr marL="756285" lvl="1" indent="-286385">
              <a:spcBef>
                <a:spcPts val="509"/>
              </a:spcBef>
              <a:buFont typeface="Arial"/>
              <a:buChar char="–"/>
              <a:tabLst>
                <a:tab pos="756285" algn="l"/>
                <a:tab pos="756920" algn="l"/>
              </a:tabLst>
            </a:pPr>
            <a:r>
              <a:rPr lang="en-US" sz="2000" spc="-5" dirty="0">
                <a:cs typeface="Calibri"/>
              </a:rPr>
              <a:t>Capped </a:t>
            </a:r>
            <a:r>
              <a:rPr lang="en-US" sz="2000" spc="-15" dirty="0">
                <a:cs typeface="Calibri"/>
              </a:rPr>
              <a:t>at </a:t>
            </a:r>
            <a:r>
              <a:rPr lang="en-US" sz="2000" dirty="0">
                <a:cs typeface="Calibri"/>
              </a:rPr>
              <a:t>the </a:t>
            </a:r>
            <a:r>
              <a:rPr lang="en-US" sz="2000" spc="-10" dirty="0" err="1">
                <a:cs typeface="Calibri"/>
              </a:rPr>
              <a:t>tableSize</a:t>
            </a:r>
            <a:r>
              <a:rPr lang="en-US" sz="2000" spc="-10" dirty="0">
                <a:cs typeface="Calibri"/>
              </a:rPr>
              <a:t>, </a:t>
            </a:r>
            <a:r>
              <a:rPr lang="en-US" sz="2000" b="1" spc="-10" dirty="0">
                <a:solidFill>
                  <a:srgbClr val="0000FF"/>
                </a:solidFill>
                <a:cs typeface="Calibri"/>
              </a:rPr>
              <a:t>m</a:t>
            </a:r>
            <a:r>
              <a:rPr lang="en-US" sz="2000" spc="-10" dirty="0">
                <a:cs typeface="Calibri"/>
              </a:rPr>
              <a:t> </a:t>
            </a:r>
            <a:r>
              <a:rPr lang="en-US" sz="2000" spc="-5" dirty="0">
                <a:cs typeface="Calibri"/>
              </a:rPr>
              <a:t>(i.e.</a:t>
            </a:r>
            <a:r>
              <a:rPr lang="en-US" sz="2000" spc="10" dirty="0">
                <a:cs typeface="Calibri"/>
              </a:rPr>
              <a:t> </a:t>
            </a:r>
            <a:r>
              <a:rPr lang="en-US" sz="2000" spc="-5" dirty="0">
                <a:cs typeface="Calibri"/>
              </a:rPr>
              <a:t>O(</a:t>
            </a:r>
            <a:r>
              <a:rPr lang="en-US" sz="2000" b="1" spc="-10" dirty="0">
                <a:solidFill>
                  <a:srgbClr val="0000FF"/>
                </a:solidFill>
                <a:cs typeface="Calibri"/>
              </a:rPr>
              <a:t>m</a:t>
            </a:r>
            <a:r>
              <a:rPr lang="en-US" sz="2000" spc="-5" dirty="0">
                <a:cs typeface="Calibri"/>
              </a:rPr>
              <a:t>))</a:t>
            </a:r>
            <a:endParaRPr lang="en-US" sz="2000" dirty="0">
              <a:cs typeface="Calibri"/>
            </a:endParaRPr>
          </a:p>
          <a:p>
            <a:pPr marL="355600" marR="5080">
              <a:spcBef>
                <a:spcPts val="550"/>
              </a:spcBef>
              <a:buFont typeface="Arial"/>
              <a:buChar char="•"/>
              <a:tabLst>
                <a:tab pos="354965" algn="l"/>
                <a:tab pos="355600" algn="l"/>
              </a:tabLst>
            </a:pPr>
            <a:r>
              <a:rPr lang="en-US" sz="2400" dirty="0">
                <a:cs typeface="Calibri"/>
              </a:rPr>
              <a:t>Similar to resizing a vector, we can allocate a larger prime size table/array</a:t>
            </a:r>
            <a:endParaRPr lang="en-US" sz="2000" dirty="0">
              <a:cs typeface="Calibri"/>
            </a:endParaRPr>
          </a:p>
          <a:p>
            <a:pPr marL="756285" marR="185420" lvl="1" indent="-286385">
              <a:spcBef>
                <a:spcPts val="509"/>
              </a:spcBef>
              <a:buFont typeface="Arial"/>
              <a:buChar char="–"/>
              <a:tabLst>
                <a:tab pos="756285" algn="l"/>
                <a:tab pos="756920" algn="l"/>
              </a:tabLst>
            </a:pPr>
            <a:r>
              <a:rPr lang="en-US" sz="2000" spc="-5" dirty="0">
                <a:cs typeface="Calibri"/>
              </a:rPr>
              <a:t>Must rehash items to location in new table size.</a:t>
            </a:r>
          </a:p>
          <a:p>
            <a:pPr marL="756285" marR="185420" lvl="1" indent="-286385">
              <a:spcBef>
                <a:spcPts val="509"/>
              </a:spcBef>
              <a:buFont typeface="Arial"/>
              <a:buChar char="–"/>
              <a:tabLst>
                <a:tab pos="756285" algn="l"/>
                <a:tab pos="756920" algn="l"/>
              </a:tabLst>
            </a:pPr>
            <a:r>
              <a:rPr lang="en-US" sz="2000" spc="-5" dirty="0">
                <a:cs typeface="Calibri"/>
              </a:rPr>
              <a:t>Cannot just items to corresponding location in the new array</a:t>
            </a:r>
          </a:p>
          <a:p>
            <a:pPr marL="756285" marR="185420" lvl="1" indent="-286385">
              <a:spcBef>
                <a:spcPts val="509"/>
              </a:spcBef>
              <a:buFont typeface="Arial"/>
              <a:buChar char="–"/>
              <a:tabLst>
                <a:tab pos="756285" algn="l"/>
                <a:tab pos="756920" algn="l"/>
              </a:tabLst>
            </a:pPr>
            <a:r>
              <a:rPr lang="en-US" sz="2000" spc="-5" dirty="0">
                <a:cs typeface="Calibri"/>
              </a:rPr>
              <a:t>Example:   </a:t>
            </a:r>
            <a:r>
              <a:rPr lang="en-US" sz="2000" dirty="0"/>
              <a:t>h(k) = k % 13    !=   h'(k) = k %17   (e.g. k = 15)</a:t>
            </a:r>
            <a:endParaRPr lang="en-US" sz="2000" spc="-5" dirty="0">
              <a:cs typeface="Calibri"/>
            </a:endParaRPr>
          </a:p>
          <a:p>
            <a:pPr marL="756285" marR="185420" lvl="1" indent="-286385">
              <a:spcBef>
                <a:spcPts val="509"/>
              </a:spcBef>
              <a:buFont typeface="Arial"/>
              <a:buChar char="–"/>
              <a:tabLst>
                <a:tab pos="756285" algn="l"/>
                <a:tab pos="756920" algn="l"/>
              </a:tabLst>
            </a:pPr>
            <a:r>
              <a:rPr lang="en-US" sz="2000" spc="-5" dirty="0">
                <a:cs typeface="Calibri"/>
              </a:rPr>
              <a:t>For quadratic probing if table size m is prime, then first m/2 probes will go to unique locations</a:t>
            </a:r>
          </a:p>
          <a:p>
            <a:pPr marL="355600">
              <a:spcBef>
                <a:spcPts val="545"/>
              </a:spcBef>
              <a:buFont typeface="Arial"/>
              <a:buChar char="•"/>
              <a:tabLst>
                <a:tab pos="354965" algn="l"/>
                <a:tab pos="355600" algn="l"/>
              </a:tabLst>
            </a:pPr>
            <a:r>
              <a:rPr lang="en-US" sz="2400" spc="-10" dirty="0">
                <a:cs typeface="Calibri"/>
              </a:rPr>
              <a:t>General </a:t>
            </a:r>
            <a:r>
              <a:rPr lang="en-US" sz="2400" dirty="0">
                <a:cs typeface="Calibri"/>
              </a:rPr>
              <a:t>guideline for probing:</a:t>
            </a:r>
            <a:r>
              <a:rPr lang="en-US" sz="2400" spc="-20" dirty="0">
                <a:cs typeface="Calibri"/>
              </a:rPr>
              <a:t>  keep </a:t>
            </a:r>
            <a:r>
              <a:rPr lang="en-US" sz="2400" dirty="0">
                <a:solidFill>
                  <a:srgbClr val="FF00FF"/>
                </a:solidFill>
                <a:cs typeface="Calibri"/>
              </a:rPr>
              <a:t>α</a:t>
            </a:r>
            <a:r>
              <a:rPr lang="en-US" sz="2400" dirty="0">
                <a:cs typeface="Calibri"/>
              </a:rPr>
              <a:t> &lt;</a:t>
            </a:r>
            <a:r>
              <a:rPr lang="en-US" sz="2400" spc="-20" dirty="0">
                <a:cs typeface="Calibri"/>
              </a:rPr>
              <a:t> </a:t>
            </a:r>
            <a:r>
              <a:rPr lang="en-US" sz="2400" spc="-5" dirty="0">
                <a:cs typeface="Calibri"/>
              </a:rPr>
              <a:t>0.5</a:t>
            </a:r>
            <a:endParaRPr lang="en-US" sz="2000" dirty="0"/>
          </a:p>
          <a:p>
            <a:pPr lvl="1"/>
            <a:endParaRPr lang="en-US" sz="2000" dirty="0"/>
          </a:p>
        </p:txBody>
      </p:sp>
    </p:spTree>
    <p:extLst>
      <p:ext uri="{BB962C8B-B14F-4D97-AF65-F5344CB8AC3E}">
        <p14:creationId xmlns:p14="http://schemas.microsoft.com/office/powerpoint/2010/main" val="24594066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Tables</a:t>
            </a:r>
          </a:p>
        </p:txBody>
      </p:sp>
      <p:sp>
        <p:nvSpPr>
          <p:cNvPr id="3" name="Content Placeholder 2"/>
          <p:cNvSpPr>
            <a:spLocks noGrp="1"/>
          </p:cNvSpPr>
          <p:nvPr>
            <p:ph idx="1"/>
          </p:nvPr>
        </p:nvSpPr>
        <p:spPr/>
        <p:txBody>
          <a:bodyPr/>
          <a:lstStyle/>
          <a:p>
            <a:r>
              <a:rPr lang="en-US" sz="3200" dirty="0" err="1"/>
              <a:t>Suboperations</a:t>
            </a:r>
            <a:endParaRPr lang="en-US" sz="3200" dirty="0"/>
          </a:p>
          <a:p>
            <a:pPr lvl="1"/>
            <a:r>
              <a:rPr lang="en-US" sz="2800" dirty="0"/>
              <a:t>Compute h(k) should be _____</a:t>
            </a:r>
          </a:p>
          <a:p>
            <a:pPr lvl="1"/>
            <a:r>
              <a:rPr lang="en-US" sz="2800" dirty="0"/>
              <a:t>Array access of table[h(k)] = ____</a:t>
            </a:r>
          </a:p>
          <a:p>
            <a:r>
              <a:rPr lang="en-US" sz="3200" dirty="0"/>
              <a:t>In a hash table using chaining, what is the expected efficiency of each operation</a:t>
            </a:r>
          </a:p>
          <a:p>
            <a:pPr lvl="1"/>
            <a:r>
              <a:rPr lang="en-US" sz="2800" dirty="0"/>
              <a:t>Find = ______</a:t>
            </a:r>
          </a:p>
          <a:p>
            <a:pPr lvl="1"/>
            <a:r>
              <a:rPr lang="en-US" sz="2800" dirty="0"/>
              <a:t>Insert = ______</a:t>
            </a:r>
          </a:p>
          <a:p>
            <a:pPr lvl="1"/>
            <a:r>
              <a:rPr lang="en-US" sz="2800" dirty="0"/>
              <a:t>Remove = ______</a:t>
            </a:r>
          </a:p>
          <a:p>
            <a:endParaRPr lang="en-US" sz="3200" dirty="0"/>
          </a:p>
          <a:p>
            <a:endParaRPr lang="en-US" sz="3200" dirty="0"/>
          </a:p>
        </p:txBody>
      </p:sp>
    </p:spTree>
    <p:extLst>
      <p:ext uri="{BB962C8B-B14F-4D97-AF65-F5344CB8AC3E}">
        <p14:creationId xmlns:p14="http://schemas.microsoft.com/office/powerpoint/2010/main" val="1400754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Tables</a:t>
            </a:r>
          </a:p>
        </p:txBody>
      </p:sp>
      <p:sp>
        <p:nvSpPr>
          <p:cNvPr id="3" name="Content Placeholder 2"/>
          <p:cNvSpPr>
            <a:spLocks noGrp="1"/>
          </p:cNvSpPr>
          <p:nvPr>
            <p:ph idx="1"/>
          </p:nvPr>
        </p:nvSpPr>
        <p:spPr/>
        <p:txBody>
          <a:bodyPr/>
          <a:lstStyle/>
          <a:p>
            <a:r>
              <a:rPr lang="en-US" sz="3200" dirty="0" err="1"/>
              <a:t>Suboperations</a:t>
            </a:r>
            <a:endParaRPr lang="en-US" sz="3200" dirty="0"/>
          </a:p>
          <a:p>
            <a:pPr lvl="1"/>
            <a:r>
              <a:rPr lang="en-US" sz="2800" dirty="0"/>
              <a:t>Compute h(k) should be O(1)</a:t>
            </a:r>
          </a:p>
          <a:p>
            <a:pPr lvl="1"/>
            <a:r>
              <a:rPr lang="en-US" sz="2800" dirty="0"/>
              <a:t>Array access of table[h(k)] = O(1)</a:t>
            </a:r>
          </a:p>
          <a:p>
            <a:r>
              <a:rPr lang="en-US" sz="3200" dirty="0"/>
              <a:t>In a hash table using chaining, what is the expected efficiency of each operation</a:t>
            </a:r>
          </a:p>
          <a:p>
            <a:pPr lvl="1"/>
            <a:r>
              <a:rPr lang="en-US" sz="2800" dirty="0"/>
              <a:t>Find = O(</a:t>
            </a:r>
            <a:r>
              <a:rPr lang="en-US" dirty="0">
                <a:solidFill>
                  <a:srgbClr val="FF00FF"/>
                </a:solidFill>
                <a:cs typeface="Calibri"/>
              </a:rPr>
              <a:t>α </a:t>
            </a:r>
            <a:r>
              <a:rPr lang="en-US" dirty="0">
                <a:cs typeface="Calibri"/>
              </a:rPr>
              <a:t>) = </a:t>
            </a:r>
            <a:r>
              <a:rPr lang="en-US" sz="2800" dirty="0"/>
              <a:t>O(1) since </a:t>
            </a:r>
            <a:r>
              <a:rPr lang="en-US" dirty="0">
                <a:solidFill>
                  <a:srgbClr val="FF00FF"/>
                </a:solidFill>
                <a:cs typeface="Calibri"/>
              </a:rPr>
              <a:t>α </a:t>
            </a:r>
            <a:r>
              <a:rPr lang="en-US" dirty="0">
                <a:cs typeface="Calibri"/>
              </a:rPr>
              <a:t>should be kept constant</a:t>
            </a:r>
            <a:endParaRPr lang="en-US" sz="2800" dirty="0"/>
          </a:p>
          <a:p>
            <a:pPr lvl="1"/>
            <a:r>
              <a:rPr lang="en-US" sz="2800" dirty="0"/>
              <a:t>Insert = </a:t>
            </a:r>
            <a:r>
              <a:rPr lang="en-US" sz="2400" dirty="0"/>
              <a:t>O(</a:t>
            </a:r>
            <a:r>
              <a:rPr lang="en-US" dirty="0">
                <a:solidFill>
                  <a:srgbClr val="FF00FF"/>
                </a:solidFill>
                <a:cs typeface="Calibri"/>
              </a:rPr>
              <a:t>α </a:t>
            </a:r>
            <a:r>
              <a:rPr lang="en-US" dirty="0">
                <a:cs typeface="Calibri"/>
              </a:rPr>
              <a:t>) = </a:t>
            </a:r>
            <a:r>
              <a:rPr lang="en-US" sz="2800" dirty="0"/>
              <a:t>O(1) </a:t>
            </a:r>
            <a:r>
              <a:rPr lang="en-US" sz="2400" dirty="0"/>
              <a:t>since </a:t>
            </a:r>
            <a:r>
              <a:rPr lang="en-US" dirty="0">
                <a:solidFill>
                  <a:srgbClr val="FF00FF"/>
                </a:solidFill>
                <a:cs typeface="Calibri"/>
              </a:rPr>
              <a:t>α </a:t>
            </a:r>
            <a:r>
              <a:rPr lang="en-US" dirty="0">
                <a:cs typeface="Calibri"/>
              </a:rPr>
              <a:t>should be kept constant</a:t>
            </a:r>
            <a:endParaRPr lang="en-US" sz="2800" dirty="0"/>
          </a:p>
          <a:p>
            <a:pPr lvl="1"/>
            <a:r>
              <a:rPr lang="en-US" sz="2800" dirty="0"/>
              <a:t>Remove = </a:t>
            </a:r>
            <a:r>
              <a:rPr lang="en-US" sz="2400" dirty="0"/>
              <a:t>O(</a:t>
            </a:r>
            <a:r>
              <a:rPr lang="en-US" dirty="0">
                <a:solidFill>
                  <a:srgbClr val="FF00FF"/>
                </a:solidFill>
                <a:cs typeface="Calibri"/>
              </a:rPr>
              <a:t>α </a:t>
            </a:r>
            <a:r>
              <a:rPr lang="en-US" dirty="0">
                <a:cs typeface="Calibri"/>
              </a:rPr>
              <a:t>) = </a:t>
            </a:r>
            <a:r>
              <a:rPr lang="en-US" sz="2800" dirty="0"/>
              <a:t>O(1)</a:t>
            </a:r>
            <a:r>
              <a:rPr lang="en-US" sz="2400" dirty="0"/>
              <a:t> since </a:t>
            </a:r>
            <a:r>
              <a:rPr lang="en-US" dirty="0">
                <a:solidFill>
                  <a:srgbClr val="FF00FF"/>
                </a:solidFill>
                <a:cs typeface="Calibri"/>
              </a:rPr>
              <a:t>α </a:t>
            </a:r>
            <a:r>
              <a:rPr lang="en-US" dirty="0">
                <a:cs typeface="Calibri"/>
              </a:rPr>
              <a:t>should be kept constant</a:t>
            </a:r>
            <a:endParaRPr lang="en-US" sz="2800" dirty="0"/>
          </a:p>
          <a:p>
            <a:endParaRPr lang="en-US" sz="3200" dirty="0"/>
          </a:p>
          <a:p>
            <a:endParaRPr lang="en-US" sz="3200" dirty="0"/>
          </a:p>
        </p:txBody>
      </p:sp>
    </p:spTree>
    <p:extLst>
      <p:ext uri="{BB962C8B-B14F-4D97-AF65-F5344CB8AC3E}">
        <p14:creationId xmlns:p14="http://schemas.microsoft.com/office/powerpoint/2010/main" val="372641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9171" y="83007"/>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45</a:t>
            </a:r>
            <a:endParaRPr sz="1200">
              <a:latin typeface="Arial"/>
              <a:cs typeface="Arial"/>
            </a:endParaRPr>
          </a:p>
        </p:txBody>
      </p:sp>
      <p:sp>
        <p:nvSpPr>
          <p:cNvPr id="3" name="object 3"/>
          <p:cNvSpPr/>
          <p:nvPr/>
        </p:nvSpPr>
        <p:spPr>
          <a:xfrm>
            <a:off x="0" y="114300"/>
            <a:ext cx="6934200" cy="228600"/>
          </a:xfrm>
          <a:custGeom>
            <a:avLst/>
            <a:gdLst/>
            <a:ahLst/>
            <a:cxnLst/>
            <a:rect l="l" t="t" r="r" b="b"/>
            <a:pathLst>
              <a:path w="6934200" h="228600">
                <a:moveTo>
                  <a:pt x="0" y="228600"/>
                </a:moveTo>
                <a:lnTo>
                  <a:pt x="6934200" y="228600"/>
                </a:lnTo>
                <a:lnTo>
                  <a:pt x="6934200" y="0"/>
                </a:lnTo>
                <a:lnTo>
                  <a:pt x="0" y="0"/>
                </a:lnTo>
                <a:lnTo>
                  <a:pt x="0" y="228600"/>
                </a:lnTo>
                <a:close/>
              </a:path>
            </a:pathLst>
          </a:custGeom>
          <a:solidFill>
            <a:srgbClr val="A40020"/>
          </a:solidFill>
        </p:spPr>
        <p:txBody>
          <a:bodyPr wrap="square" lIns="0" tIns="0" rIns="0" bIns="0" rtlCol="0"/>
          <a:lstStyle/>
          <a:p>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192">
            <a:solidFill>
              <a:srgbClr val="000000"/>
            </a:solidFill>
          </a:ln>
        </p:spPr>
        <p:txBody>
          <a:bodyPr wrap="square" lIns="0" tIns="0" rIns="0" bIns="0" rtlCol="0"/>
          <a:lstStyle/>
          <a:p>
            <a:endParaRPr/>
          </a:p>
        </p:txBody>
      </p:sp>
      <p:sp>
        <p:nvSpPr>
          <p:cNvPr id="5" name="object 5"/>
          <p:cNvSpPr txBox="1">
            <a:spLocks noGrp="1"/>
          </p:cNvSpPr>
          <p:nvPr>
            <p:ph type="title"/>
          </p:nvPr>
        </p:nvSpPr>
        <p:spPr/>
        <p:txBody>
          <a:bodyPr/>
          <a:lstStyle/>
          <a:p>
            <a:r>
              <a:rPr lang="en-US"/>
              <a:t>Summary</a:t>
            </a:r>
            <a:endParaRPr lang="en-US" dirty="0"/>
          </a:p>
        </p:txBody>
      </p:sp>
      <p:sp>
        <p:nvSpPr>
          <p:cNvPr id="8" name="Content Placeholder 7">
            <a:extLst>
              <a:ext uri="{FF2B5EF4-FFF2-40B4-BE49-F238E27FC236}">
                <a16:creationId xmlns:a16="http://schemas.microsoft.com/office/drawing/2014/main" id="{4CA616BD-FEA6-42CB-B968-221439ED08F3}"/>
              </a:ext>
            </a:extLst>
          </p:cNvPr>
          <p:cNvSpPr>
            <a:spLocks noGrp="1"/>
          </p:cNvSpPr>
          <p:nvPr>
            <p:ph idx="1"/>
          </p:nvPr>
        </p:nvSpPr>
        <p:spPr/>
        <p:txBody>
          <a:bodyPr/>
          <a:lstStyle/>
          <a:p>
            <a:pPr marL="355600" marR="173355" algn="just">
              <a:spcBef>
                <a:spcPts val="105"/>
              </a:spcBef>
              <a:buFont typeface="Arial"/>
              <a:buChar char="•"/>
              <a:tabLst>
                <a:tab pos="355600" algn="l"/>
              </a:tabLst>
            </a:pPr>
            <a:r>
              <a:rPr lang="en-US" sz="2800" spc="-5" dirty="0">
                <a:cs typeface="Calibri"/>
              </a:rPr>
              <a:t>Hash </a:t>
            </a:r>
            <a:r>
              <a:rPr lang="en-US" sz="2800" spc="-10" dirty="0">
                <a:cs typeface="Calibri"/>
              </a:rPr>
              <a:t>tables are LARGE </a:t>
            </a:r>
            <a:r>
              <a:rPr lang="en-US" sz="2800" spc="-25" dirty="0">
                <a:cs typeface="Calibri"/>
              </a:rPr>
              <a:t>arrays </a:t>
            </a:r>
            <a:r>
              <a:rPr lang="en-US" sz="2800" dirty="0">
                <a:cs typeface="Calibri"/>
              </a:rPr>
              <a:t>with a </a:t>
            </a:r>
            <a:r>
              <a:rPr lang="en-US" sz="2800" spc="-5" dirty="0">
                <a:cs typeface="Calibri"/>
              </a:rPr>
              <a:t>function  that </a:t>
            </a:r>
            <a:r>
              <a:rPr lang="en-US" sz="2800" spc="-15" dirty="0">
                <a:cs typeface="Calibri"/>
              </a:rPr>
              <a:t>attempts </a:t>
            </a:r>
            <a:r>
              <a:rPr lang="en-US" sz="2800" spc="-20" dirty="0">
                <a:cs typeface="Calibri"/>
              </a:rPr>
              <a:t>to </a:t>
            </a:r>
            <a:r>
              <a:rPr lang="en-US" sz="2800" spc="-15" dirty="0">
                <a:cs typeface="Calibri"/>
              </a:rPr>
              <a:t>compute </a:t>
            </a:r>
            <a:r>
              <a:rPr lang="en-US" sz="2800" spc="-5" dirty="0">
                <a:cs typeface="Calibri"/>
              </a:rPr>
              <a:t>an </a:t>
            </a:r>
            <a:r>
              <a:rPr lang="en-US" sz="2800" spc="-10" dirty="0">
                <a:cs typeface="Calibri"/>
              </a:rPr>
              <a:t>index </a:t>
            </a:r>
            <a:r>
              <a:rPr lang="en-US" sz="2800" spc="-15" dirty="0">
                <a:cs typeface="Calibri"/>
              </a:rPr>
              <a:t>from </a:t>
            </a:r>
            <a:r>
              <a:rPr lang="en-US" sz="2800" dirty="0">
                <a:cs typeface="Calibri"/>
              </a:rPr>
              <a:t>the  </a:t>
            </a:r>
            <a:r>
              <a:rPr lang="en-US" sz="2800" spc="-45" dirty="0">
                <a:cs typeface="Calibri"/>
              </a:rPr>
              <a:t>key</a:t>
            </a:r>
          </a:p>
          <a:p>
            <a:pPr marL="355600" marR="173355" algn="just">
              <a:spcBef>
                <a:spcPts val="105"/>
              </a:spcBef>
              <a:buFont typeface="Arial"/>
              <a:buChar char="•"/>
              <a:tabLst>
                <a:tab pos="355600" algn="l"/>
              </a:tabLst>
            </a:pPr>
            <a:r>
              <a:rPr lang="en-US" sz="2800" spc="-45" dirty="0">
                <a:cs typeface="Calibri"/>
              </a:rPr>
              <a:t>Open addressing keeps uses a fixed amount of memory but insertion/find times can grow large as </a:t>
            </a:r>
            <a:r>
              <a:rPr lang="en-US" sz="2800" dirty="0">
                <a:solidFill>
                  <a:srgbClr val="FF00FF"/>
                </a:solidFill>
                <a:cs typeface="Calibri"/>
              </a:rPr>
              <a:t>α</a:t>
            </a:r>
            <a:r>
              <a:rPr lang="en-US" sz="2800" dirty="0">
                <a:cs typeface="Calibri"/>
              </a:rPr>
              <a:t> approaches 1</a:t>
            </a:r>
          </a:p>
          <a:p>
            <a:pPr marL="355600" marR="173355" algn="just">
              <a:spcBef>
                <a:spcPts val="105"/>
              </a:spcBef>
              <a:buFont typeface="Arial"/>
              <a:buChar char="•"/>
              <a:tabLst>
                <a:tab pos="355600" algn="l"/>
              </a:tabLst>
            </a:pPr>
            <a:r>
              <a:rPr lang="en-US" sz="2800" dirty="0">
                <a:cs typeface="Calibri"/>
              </a:rPr>
              <a:t>Closed addressing provides good insertion/find times as the number of entries increases at the cost of additional memory</a:t>
            </a:r>
          </a:p>
          <a:p>
            <a:pPr marL="355600">
              <a:spcBef>
                <a:spcPts val="770"/>
              </a:spcBef>
              <a:buFont typeface="Arial"/>
              <a:buChar char="•"/>
              <a:tabLst>
                <a:tab pos="354965" algn="l"/>
                <a:tab pos="355600" algn="l"/>
              </a:tabLst>
            </a:pPr>
            <a:r>
              <a:rPr lang="en-US" sz="2800" spc="-5" dirty="0">
                <a:cs typeface="Calibri"/>
              </a:rPr>
              <a:t>The functions should </a:t>
            </a:r>
            <a:r>
              <a:rPr lang="en-US" sz="2800" spc="-10" dirty="0">
                <a:cs typeface="Calibri"/>
              </a:rPr>
              <a:t>spread </a:t>
            </a:r>
            <a:r>
              <a:rPr lang="en-US" sz="2800" dirty="0">
                <a:cs typeface="Calibri"/>
              </a:rPr>
              <a:t>the </a:t>
            </a:r>
            <a:r>
              <a:rPr lang="en-US" sz="2800" spc="-5" dirty="0">
                <a:cs typeface="Calibri"/>
              </a:rPr>
              <a:t>possible</a:t>
            </a:r>
            <a:r>
              <a:rPr lang="en-US" sz="2800" spc="65" dirty="0">
                <a:cs typeface="Calibri"/>
              </a:rPr>
              <a:t> </a:t>
            </a:r>
            <a:r>
              <a:rPr lang="en-US" sz="2800" spc="-40" dirty="0">
                <a:cs typeface="Calibri"/>
              </a:rPr>
              <a:t>keys</a:t>
            </a:r>
            <a:r>
              <a:rPr lang="en-US" sz="2800" dirty="0">
                <a:cs typeface="Calibri"/>
              </a:rPr>
              <a:t> </a:t>
            </a:r>
            <a:r>
              <a:rPr lang="en-US" sz="2800" spc="-5" dirty="0">
                <a:cs typeface="Calibri"/>
              </a:rPr>
              <a:t>evenly </a:t>
            </a:r>
            <a:r>
              <a:rPr lang="en-US" sz="2800" spc="-15" dirty="0">
                <a:cs typeface="Calibri"/>
              </a:rPr>
              <a:t>over </a:t>
            </a:r>
            <a:r>
              <a:rPr lang="en-US" sz="2800" dirty="0">
                <a:cs typeface="Calibri"/>
              </a:rPr>
              <a:t>the </a:t>
            </a:r>
            <a:r>
              <a:rPr lang="en-US" sz="2800" spc="-10" dirty="0">
                <a:cs typeface="Calibri"/>
              </a:rPr>
              <a:t>table [i.e. p( h(k) = x ) = 1/</a:t>
            </a:r>
            <a:r>
              <a:rPr lang="en-US" sz="2800" spc="-10" dirty="0">
                <a:solidFill>
                  <a:srgbClr val="0000FF"/>
                </a:solidFill>
                <a:cs typeface="Calibri"/>
              </a:rPr>
              <a:t>m </a:t>
            </a:r>
            <a:r>
              <a:rPr lang="en-US" sz="2800" spc="-10" dirty="0">
                <a:cs typeface="Calibri"/>
              </a:rPr>
              <a:t>]</a:t>
            </a:r>
            <a:endParaRPr lang="en-US" sz="2800" dirty="0">
              <a:cs typeface="Calibri"/>
            </a:endParaRPr>
          </a:p>
          <a:p>
            <a:endParaRPr lang="en-US" sz="2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HASH Functions</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3206001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Recall: Hash Function Goals</a:t>
            </a:r>
          </a:p>
        </p:txBody>
      </p:sp>
      <p:sp>
        <p:nvSpPr>
          <p:cNvPr id="3" name="Content Placeholder 2"/>
          <p:cNvSpPr>
            <a:spLocks noGrp="1"/>
          </p:cNvSpPr>
          <p:nvPr>
            <p:ph idx="1"/>
          </p:nvPr>
        </p:nvSpPr>
        <p:spPr>
          <a:xfrm>
            <a:off x="457200" y="1447800"/>
            <a:ext cx="8229600" cy="4525963"/>
          </a:xfrm>
        </p:spPr>
        <p:txBody>
          <a:bodyPr/>
          <a:lstStyle/>
          <a:p>
            <a:r>
              <a:rPr lang="en-US" sz="2800" dirty="0"/>
              <a:t>A "perfect hash function" should map each of the </a:t>
            </a:r>
            <a:r>
              <a:rPr lang="en-US" sz="2800" b="1" dirty="0">
                <a:solidFill>
                  <a:srgbClr val="00B050"/>
                </a:solidFill>
              </a:rPr>
              <a:t>n</a:t>
            </a:r>
            <a:r>
              <a:rPr lang="en-US" sz="2800" dirty="0"/>
              <a:t> keys to a unique location in the table </a:t>
            </a:r>
          </a:p>
          <a:p>
            <a:pPr lvl="1"/>
            <a:r>
              <a:rPr lang="en-US" sz="2400" dirty="0"/>
              <a:t>Recall that we will size our table to be larger than the expected number of keys…i.e. </a:t>
            </a:r>
            <a:r>
              <a:rPr lang="en-US" sz="2400" b="1" dirty="0">
                <a:solidFill>
                  <a:srgbClr val="00B050"/>
                </a:solidFill>
              </a:rPr>
              <a:t>n</a:t>
            </a:r>
            <a:r>
              <a:rPr lang="en-US" sz="2400" b="1" dirty="0"/>
              <a:t> &lt; </a:t>
            </a:r>
            <a:r>
              <a:rPr lang="en-US" sz="2400" b="1" dirty="0">
                <a:solidFill>
                  <a:srgbClr val="0000FF"/>
                </a:solidFill>
              </a:rPr>
              <a:t>m</a:t>
            </a:r>
            <a:endParaRPr lang="en-US" sz="2400" dirty="0"/>
          </a:p>
          <a:p>
            <a:pPr lvl="1"/>
            <a:r>
              <a:rPr lang="en-US" sz="2400" dirty="0"/>
              <a:t>Perfect hash functions are not practically attainable</a:t>
            </a:r>
          </a:p>
          <a:p>
            <a:r>
              <a:rPr lang="en-US" sz="2800" dirty="0"/>
              <a:t>A "good" hash function</a:t>
            </a:r>
            <a:endParaRPr lang="en-US" sz="2400" dirty="0"/>
          </a:p>
          <a:p>
            <a:pPr lvl="1"/>
            <a:r>
              <a:rPr lang="en-US" sz="2400" dirty="0"/>
              <a:t>Scatters data uniformly throughout the hash table</a:t>
            </a:r>
          </a:p>
          <a:p>
            <a:pPr lvl="2"/>
            <a:r>
              <a:rPr lang="en-US" sz="2000" dirty="0"/>
              <a:t>P( h(k) = x ) = 1/</a:t>
            </a:r>
            <a:r>
              <a:rPr lang="en-US" sz="2000" b="1" dirty="0">
                <a:solidFill>
                  <a:srgbClr val="0000FF"/>
                </a:solidFill>
              </a:rPr>
              <a:t>m   </a:t>
            </a:r>
            <a:r>
              <a:rPr lang="en-US" sz="2000" dirty="0"/>
              <a:t>(i.e. </a:t>
            </a:r>
            <a:r>
              <a:rPr lang="en-US" sz="2000" b="1" dirty="0">
                <a:solidFill>
                  <a:srgbClr val="FF00FF"/>
                </a:solidFill>
              </a:rPr>
              <a:t>pseudorandom</a:t>
            </a:r>
            <a:r>
              <a:rPr lang="en-US" sz="2000" dirty="0"/>
              <a:t>)</a:t>
            </a:r>
          </a:p>
        </p:txBody>
      </p:sp>
    </p:spTree>
    <p:extLst>
      <p:ext uri="{BB962C8B-B14F-4D97-AF65-F5344CB8AC3E}">
        <p14:creationId xmlns:p14="http://schemas.microsoft.com/office/powerpoint/2010/main" val="3541734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Pigeon Hole Principle</a:t>
            </a:r>
          </a:p>
        </p:txBody>
      </p:sp>
      <p:sp>
        <p:nvSpPr>
          <p:cNvPr id="5" name="Content Placeholder 4"/>
          <p:cNvSpPr>
            <a:spLocks noGrp="1"/>
          </p:cNvSpPr>
          <p:nvPr>
            <p:ph idx="1"/>
          </p:nvPr>
        </p:nvSpPr>
        <p:spPr>
          <a:xfrm>
            <a:off x="457200" y="1600200"/>
            <a:ext cx="5943600" cy="4525963"/>
          </a:xfrm>
        </p:spPr>
        <p:txBody>
          <a:bodyPr/>
          <a:lstStyle/>
          <a:p>
            <a:r>
              <a:rPr lang="en-US" sz="2400" dirty="0"/>
              <a:t>Recall for hash tables we let…</a:t>
            </a:r>
          </a:p>
          <a:p>
            <a:pPr lvl="1"/>
            <a:r>
              <a:rPr lang="en-US" sz="2000" b="1" dirty="0">
                <a:solidFill>
                  <a:srgbClr val="00B050"/>
                </a:solidFill>
              </a:rPr>
              <a:t>n</a:t>
            </a:r>
            <a:r>
              <a:rPr lang="en-US" sz="2000" dirty="0"/>
              <a:t> = # of entries (i.e. keys), </a:t>
            </a:r>
            <a:r>
              <a:rPr lang="en-US" sz="2000" b="1" dirty="0">
                <a:solidFill>
                  <a:srgbClr val="0000FF"/>
                </a:solidFill>
              </a:rPr>
              <a:t>m</a:t>
            </a:r>
            <a:r>
              <a:rPr lang="en-US" sz="2000" dirty="0"/>
              <a:t> = size of the hash table</a:t>
            </a:r>
          </a:p>
          <a:p>
            <a:r>
              <a:rPr lang="en-US" sz="2400" dirty="0"/>
              <a:t>If </a:t>
            </a:r>
            <a:r>
              <a:rPr lang="en-US" sz="2400" b="1" dirty="0">
                <a:solidFill>
                  <a:srgbClr val="00B050"/>
                </a:solidFill>
              </a:rPr>
              <a:t>n</a:t>
            </a:r>
            <a:r>
              <a:rPr lang="en-US" sz="2400" dirty="0"/>
              <a:t> &gt; </a:t>
            </a:r>
            <a:r>
              <a:rPr lang="en-US" sz="2400" b="1" dirty="0">
                <a:solidFill>
                  <a:srgbClr val="0000FF"/>
                </a:solidFill>
              </a:rPr>
              <a:t>m</a:t>
            </a:r>
            <a:r>
              <a:rPr lang="en-US" sz="2400" dirty="0"/>
              <a:t>, is every entry in the table used?</a:t>
            </a:r>
          </a:p>
          <a:p>
            <a:pPr lvl="1"/>
            <a:r>
              <a:rPr lang="en-US" sz="2000" dirty="0"/>
              <a:t>No. Some may be blank?</a:t>
            </a:r>
          </a:p>
          <a:p>
            <a:r>
              <a:rPr lang="en-US" sz="2400" dirty="0"/>
              <a:t>Is it possible we haven't had a collision?</a:t>
            </a:r>
          </a:p>
          <a:p>
            <a:pPr lvl="1"/>
            <a:r>
              <a:rPr lang="en-US" sz="2000" dirty="0"/>
              <a:t>No. Some entries have hashed to the same location</a:t>
            </a:r>
          </a:p>
          <a:p>
            <a:pPr lvl="1"/>
            <a:r>
              <a:rPr lang="en-US" sz="2000" dirty="0"/>
              <a:t>Pigeon Hole Principle says given </a:t>
            </a:r>
            <a:r>
              <a:rPr lang="en-US" sz="2000" b="1" dirty="0">
                <a:solidFill>
                  <a:srgbClr val="00B050"/>
                </a:solidFill>
              </a:rPr>
              <a:t>n</a:t>
            </a:r>
            <a:r>
              <a:rPr lang="en-US" sz="2000" dirty="0"/>
              <a:t> items to be slotted into m holes and </a:t>
            </a:r>
            <a:r>
              <a:rPr lang="en-US" sz="2000" b="1" dirty="0">
                <a:solidFill>
                  <a:srgbClr val="00B050"/>
                </a:solidFill>
              </a:rPr>
              <a:t>n</a:t>
            </a:r>
            <a:r>
              <a:rPr lang="en-US" sz="2000" dirty="0"/>
              <a:t> &gt; </a:t>
            </a:r>
            <a:r>
              <a:rPr lang="en-US" sz="2000" b="1" dirty="0">
                <a:solidFill>
                  <a:srgbClr val="0000FF"/>
                </a:solidFill>
              </a:rPr>
              <a:t>m</a:t>
            </a:r>
            <a:r>
              <a:rPr lang="en-US" sz="2000" dirty="0"/>
              <a:t> there is at least one hole with more than 1 item</a:t>
            </a:r>
          </a:p>
          <a:p>
            <a:pPr lvl="1"/>
            <a:r>
              <a:rPr lang="en-US" sz="2000" dirty="0"/>
              <a:t>So if </a:t>
            </a:r>
            <a:r>
              <a:rPr lang="en-US" sz="2000" b="1" dirty="0">
                <a:solidFill>
                  <a:srgbClr val="00B050"/>
                </a:solidFill>
              </a:rPr>
              <a:t>n</a:t>
            </a:r>
            <a:r>
              <a:rPr lang="en-US" sz="2000" dirty="0"/>
              <a:t> &gt; </a:t>
            </a:r>
            <a:r>
              <a:rPr lang="en-US" sz="2000" b="1" dirty="0">
                <a:solidFill>
                  <a:srgbClr val="0000FF"/>
                </a:solidFill>
              </a:rPr>
              <a:t>m</a:t>
            </a:r>
            <a:r>
              <a:rPr lang="en-US" sz="2000" dirty="0"/>
              <a:t>, we know we've had a collision</a:t>
            </a:r>
          </a:p>
          <a:p>
            <a:r>
              <a:rPr lang="en-US" sz="2400" dirty="0"/>
              <a:t>We can only avoid a collision when </a:t>
            </a:r>
            <a:r>
              <a:rPr lang="en-US" sz="2400" b="1" dirty="0">
                <a:solidFill>
                  <a:srgbClr val="00B050"/>
                </a:solidFill>
              </a:rPr>
              <a:t>n</a:t>
            </a:r>
            <a:r>
              <a:rPr lang="en-US" sz="2400" dirty="0"/>
              <a:t> &lt; </a:t>
            </a:r>
            <a:r>
              <a:rPr lang="en-US" sz="2400" b="1" dirty="0">
                <a:solidFill>
                  <a:srgbClr val="0000FF"/>
                </a:solidFill>
              </a:rPr>
              <a:t>m</a:t>
            </a:r>
          </a:p>
          <a:p>
            <a:endParaRPr lang="en-US" sz="2400" dirty="0"/>
          </a:p>
        </p:txBody>
      </p:sp>
      <p:pic>
        <p:nvPicPr>
          <p:cNvPr id="2" name="Picture 1">
            <a:extLst>
              <a:ext uri="{FF2B5EF4-FFF2-40B4-BE49-F238E27FC236}">
                <a16:creationId xmlns:a16="http://schemas.microsoft.com/office/drawing/2014/main" id="{74828A15-77B0-4408-926B-B81C8FB2CD91}"/>
              </a:ext>
            </a:extLst>
          </p:cNvPr>
          <p:cNvPicPr>
            <a:picLocks noChangeAspect="1"/>
          </p:cNvPicPr>
          <p:nvPr/>
        </p:nvPicPr>
        <p:blipFill>
          <a:blip r:embed="rId2"/>
          <a:stretch>
            <a:fillRect/>
          </a:stretch>
        </p:blipFill>
        <p:spPr>
          <a:xfrm>
            <a:off x="6096000" y="2523685"/>
            <a:ext cx="2964701" cy="1810629"/>
          </a:xfrm>
          <a:prstGeom prst="rect">
            <a:avLst/>
          </a:prstGeom>
        </p:spPr>
      </p:pic>
    </p:spTree>
    <p:extLst>
      <p:ext uri="{BB962C8B-B14F-4D97-AF65-F5344CB8AC3E}">
        <p14:creationId xmlns:p14="http://schemas.microsoft.com/office/powerpoint/2010/main" val="2632588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Prime Table Size (1)?</a:t>
            </a:r>
          </a:p>
        </p:txBody>
      </p:sp>
      <p:sp>
        <p:nvSpPr>
          <p:cNvPr id="3" name="Content Placeholder 2"/>
          <p:cNvSpPr>
            <a:spLocks noGrp="1"/>
          </p:cNvSpPr>
          <p:nvPr>
            <p:ph idx="1"/>
          </p:nvPr>
        </p:nvSpPr>
        <p:spPr/>
        <p:txBody>
          <a:bodyPr/>
          <a:lstStyle/>
          <a:p>
            <a:r>
              <a:rPr lang="en-US" sz="2400" dirty="0"/>
              <a:t>Simple hash function is h(k) = k mod </a:t>
            </a:r>
            <a:r>
              <a:rPr lang="en-US" sz="2400" b="1" dirty="0">
                <a:solidFill>
                  <a:srgbClr val="0000FF"/>
                </a:solidFill>
              </a:rPr>
              <a:t>m</a:t>
            </a:r>
          </a:p>
          <a:p>
            <a:pPr lvl="1"/>
            <a:r>
              <a:rPr lang="en-US" sz="2000" dirty="0"/>
              <a:t>If our data is not already an integer, convert it to an integer first</a:t>
            </a:r>
          </a:p>
          <a:p>
            <a:r>
              <a:rPr lang="en-US" sz="2400" dirty="0"/>
              <a:t>Recall </a:t>
            </a:r>
            <a:r>
              <a:rPr lang="en-US" sz="2400" b="1" dirty="0">
                <a:solidFill>
                  <a:srgbClr val="0000FF"/>
                </a:solidFill>
              </a:rPr>
              <a:t>m</a:t>
            </a:r>
            <a:r>
              <a:rPr lang="en-US" sz="2400" dirty="0"/>
              <a:t> should be _____________</a:t>
            </a:r>
          </a:p>
          <a:p>
            <a:pPr lvl="1"/>
            <a:r>
              <a:rPr lang="en-US" sz="2000" dirty="0"/>
              <a:t>PRIME!!!</a:t>
            </a:r>
          </a:p>
          <a:p>
            <a:r>
              <a:rPr lang="en-US" sz="2400" dirty="0"/>
              <a:t>Say we didn't pick a prime number but some power of 10 (i.e. k mod 10</a:t>
            </a:r>
            <a:r>
              <a:rPr lang="en-US" sz="2400" baseline="30000" dirty="0"/>
              <a:t>d</a:t>
            </a:r>
            <a:r>
              <a:rPr lang="en-US" sz="2400" dirty="0"/>
              <a:t>) or power of 2 (i.e. 2</a:t>
            </a:r>
            <a:r>
              <a:rPr lang="en-US" sz="2400" baseline="30000" dirty="0"/>
              <a:t>d</a:t>
            </a:r>
            <a:r>
              <a:rPr lang="en-US" sz="2400" dirty="0"/>
              <a:t>)…then any clustering in the lower order digits would cause collisions</a:t>
            </a:r>
          </a:p>
          <a:p>
            <a:pPr lvl="1"/>
            <a:r>
              <a:rPr lang="en-US" sz="2000" dirty="0"/>
              <a:t>Suppose h(k) = k mod 100</a:t>
            </a:r>
          </a:p>
          <a:p>
            <a:pPr lvl="1"/>
            <a:r>
              <a:rPr lang="en-US" sz="2000" dirty="0"/>
              <a:t>Suppose we hash your birth years</a:t>
            </a:r>
          </a:p>
          <a:p>
            <a:pPr lvl="1"/>
            <a:r>
              <a:rPr lang="en-US" sz="2000" dirty="0"/>
              <a:t>We'd have a lot of collisions around _____</a:t>
            </a:r>
          </a:p>
          <a:p>
            <a:r>
              <a:rPr lang="en-US" sz="2400" dirty="0"/>
              <a:t>Similarly in binary h(k) = k mod 2</a:t>
            </a:r>
            <a:r>
              <a:rPr lang="en-US" sz="2400" baseline="30000" dirty="0"/>
              <a:t>d</a:t>
            </a:r>
            <a:r>
              <a:rPr lang="en-US" sz="2400" dirty="0"/>
              <a:t> can easily be computed by taking the lower d-bits of the number</a:t>
            </a:r>
          </a:p>
          <a:p>
            <a:pPr lvl="1"/>
            <a:r>
              <a:rPr lang="en-US" sz="2000" dirty="0"/>
              <a:t>19 </a:t>
            </a:r>
            <a:r>
              <a:rPr lang="en-US" sz="2000" dirty="0" err="1"/>
              <a:t>dec.</a:t>
            </a:r>
            <a:r>
              <a:rPr lang="en-US" sz="2000" dirty="0"/>
              <a:t> =&gt; 10011 bin. and thus  19 mod 2</a:t>
            </a:r>
            <a:r>
              <a:rPr lang="en-US" sz="2000" baseline="30000" dirty="0"/>
              <a:t>2 </a:t>
            </a:r>
            <a:r>
              <a:rPr lang="en-US" sz="2000" dirty="0"/>
              <a:t>= 11 bin. = 3 decimal</a:t>
            </a:r>
          </a:p>
          <a:p>
            <a:endParaRPr lang="en-US" sz="2400" dirty="0"/>
          </a:p>
        </p:txBody>
      </p:sp>
    </p:spTree>
    <p:extLst>
      <p:ext uri="{BB962C8B-B14F-4D97-AF65-F5344CB8AC3E}">
        <p14:creationId xmlns:p14="http://schemas.microsoft.com/office/powerpoint/2010/main" val="3574645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Prime Table Size (2)</a:t>
            </a:r>
          </a:p>
        </p:txBody>
      </p:sp>
      <p:sp>
        <p:nvSpPr>
          <p:cNvPr id="3" name="Content Placeholder 2"/>
          <p:cNvSpPr>
            <a:spLocks noGrp="1"/>
          </p:cNvSpPr>
          <p:nvPr>
            <p:ph idx="1"/>
          </p:nvPr>
        </p:nvSpPr>
        <p:spPr>
          <a:xfrm>
            <a:off x="304800" y="1219200"/>
            <a:ext cx="8382000" cy="5334000"/>
          </a:xfrm>
        </p:spPr>
        <p:txBody>
          <a:bodyPr/>
          <a:lstStyle/>
          <a:p>
            <a:r>
              <a:rPr lang="en-US" sz="2800" dirty="0"/>
              <a:t>Let's suppose we have clustered data when we chose </a:t>
            </a:r>
            <a:r>
              <a:rPr lang="en-US" sz="2800" b="1" dirty="0">
                <a:solidFill>
                  <a:srgbClr val="0000FF"/>
                </a:solidFill>
              </a:rPr>
              <a:t>m</a:t>
            </a:r>
            <a:r>
              <a:rPr lang="en-US" sz="2800" dirty="0"/>
              <a:t>=10</a:t>
            </a:r>
            <a:r>
              <a:rPr lang="en-US" sz="2800" baseline="30000" dirty="0"/>
              <a:t>d</a:t>
            </a:r>
          </a:p>
          <a:p>
            <a:pPr lvl="1"/>
            <a:r>
              <a:rPr lang="en-US" sz="2400" dirty="0"/>
              <a:t>Assume we have a set of keys, S = {k, k', k"…} (i.e. 99, 199, 299, 2099, etc.) that all have the same value mod 10</a:t>
            </a:r>
            <a:r>
              <a:rPr lang="en-US" sz="2400" baseline="30000" dirty="0"/>
              <a:t>d </a:t>
            </a:r>
            <a:r>
              <a:rPr lang="en-US" sz="2400" dirty="0"/>
              <a:t> and thus the original clustering (i.e. all mapped to same place when </a:t>
            </a:r>
            <a:r>
              <a:rPr lang="en-US" sz="2400" b="1" dirty="0">
                <a:solidFill>
                  <a:srgbClr val="0000FF"/>
                </a:solidFill>
              </a:rPr>
              <a:t>m</a:t>
            </a:r>
            <a:r>
              <a:rPr lang="en-US" sz="2400" dirty="0"/>
              <a:t>=10</a:t>
            </a:r>
            <a:r>
              <a:rPr lang="en-US" sz="2400" baseline="30000" dirty="0"/>
              <a:t>d</a:t>
            </a:r>
            <a:r>
              <a:rPr lang="en-US" sz="2400" dirty="0"/>
              <a:t>)</a:t>
            </a:r>
          </a:p>
          <a:p>
            <a:r>
              <a:rPr lang="en-US" sz="2800" dirty="0"/>
              <a:t>Say we now switch and choose </a:t>
            </a:r>
            <a:r>
              <a:rPr lang="en-US" sz="2800" b="1" dirty="0">
                <a:solidFill>
                  <a:srgbClr val="0000FF"/>
                </a:solidFill>
              </a:rPr>
              <a:t>m </a:t>
            </a:r>
            <a:r>
              <a:rPr lang="en-US" sz="2800" dirty="0"/>
              <a:t>to be a </a:t>
            </a:r>
            <a:r>
              <a:rPr lang="en-US" sz="2800" b="1" u="sng" dirty="0"/>
              <a:t>prime</a:t>
            </a:r>
            <a:r>
              <a:rPr lang="en-US" sz="2800" dirty="0"/>
              <a:t> number (m=p)</a:t>
            </a:r>
          </a:p>
          <a:p>
            <a:r>
              <a:rPr lang="en-US" sz="2800" b="1" dirty="0"/>
              <a:t>What is the chance these numbers hash to the same location (i.e. still cluster) if we now use </a:t>
            </a:r>
            <a:br>
              <a:rPr lang="en-US" sz="2800" b="1" dirty="0"/>
            </a:br>
            <a:r>
              <a:rPr lang="en-US" sz="2800" b="1" dirty="0"/>
              <a:t>h(k) = (k mod </a:t>
            </a:r>
            <a:r>
              <a:rPr lang="en-US" sz="2800" b="1" dirty="0">
                <a:solidFill>
                  <a:srgbClr val="0000FF"/>
                </a:solidFill>
              </a:rPr>
              <a:t>m</a:t>
            </a:r>
            <a:r>
              <a:rPr lang="en-US" sz="2800" b="1" dirty="0"/>
              <a:t>)   [where m is prime]? </a:t>
            </a:r>
          </a:p>
          <a:p>
            <a:pPr lvl="1"/>
            <a:r>
              <a:rPr lang="en-US" sz="2400" b="1" dirty="0"/>
              <a:t>i.e. what is the chance (k mod 10</a:t>
            </a:r>
            <a:r>
              <a:rPr lang="en-US" sz="2400" b="1" baseline="30000" dirty="0"/>
              <a:t>d</a:t>
            </a:r>
            <a:r>
              <a:rPr lang="en-US" sz="2400" b="1" dirty="0"/>
              <a:t>) = (k mod p)</a:t>
            </a:r>
            <a:endParaRPr lang="en-US" sz="2400" b="1" baseline="30000" dirty="0"/>
          </a:p>
          <a:p>
            <a:endParaRPr lang="en-US" sz="2800" dirty="0"/>
          </a:p>
        </p:txBody>
      </p:sp>
    </p:spTree>
    <p:extLst>
      <p:ext uri="{BB962C8B-B14F-4D97-AF65-F5344CB8AC3E}">
        <p14:creationId xmlns:p14="http://schemas.microsoft.com/office/powerpoint/2010/main" val="2580890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Table Size</a:t>
            </a:r>
          </a:p>
        </p:txBody>
      </p:sp>
      <p:sp>
        <p:nvSpPr>
          <p:cNvPr id="3" name="Content Placeholder 2"/>
          <p:cNvSpPr>
            <a:spLocks noGrp="1"/>
          </p:cNvSpPr>
          <p:nvPr>
            <p:ph idx="1"/>
          </p:nvPr>
        </p:nvSpPr>
        <p:spPr>
          <a:xfrm>
            <a:off x="228601" y="1554715"/>
            <a:ext cx="5257798" cy="4525963"/>
          </a:xfrm>
        </p:spPr>
        <p:txBody>
          <a:bodyPr/>
          <a:lstStyle/>
          <a:p>
            <a:r>
              <a:rPr lang="en-US" sz="2400" dirty="0"/>
              <a:t>How big should our table be?</a:t>
            </a:r>
          </a:p>
          <a:p>
            <a:r>
              <a:rPr lang="en-US" sz="2400" b="1" dirty="0">
                <a:solidFill>
                  <a:srgbClr val="0070C0"/>
                </a:solidFill>
              </a:rPr>
              <a:t>Example 1</a:t>
            </a:r>
            <a:r>
              <a:rPr lang="en-US" sz="2400" dirty="0"/>
              <a:t>: We have 1000 employees with 3 digit IDs and want to store record for each</a:t>
            </a:r>
          </a:p>
          <a:p>
            <a:pPr lvl="1"/>
            <a:r>
              <a:rPr lang="en-US" sz="2000" dirty="0"/>
              <a:t>What is |S|?  Expected </a:t>
            </a:r>
            <a:r>
              <a:rPr lang="en-US" sz="2000" dirty="0">
                <a:solidFill>
                  <a:srgbClr val="0070C0"/>
                </a:solidFill>
              </a:rPr>
              <a:t>n</a:t>
            </a:r>
            <a:r>
              <a:rPr lang="en-US" sz="2000" dirty="0"/>
              <a:t>?</a:t>
            </a:r>
          </a:p>
          <a:p>
            <a:r>
              <a:rPr lang="en-US" sz="2400" b="1" dirty="0">
                <a:solidFill>
                  <a:srgbClr val="0070C0"/>
                </a:solidFill>
              </a:rPr>
              <a:t>Solution 1</a:t>
            </a:r>
            <a:r>
              <a:rPr lang="en-US" sz="2400" dirty="0"/>
              <a:t>:  Keep array a[1000]. Let key be ID and location, so a[ID] holds employee record (no collisions)</a:t>
            </a:r>
          </a:p>
          <a:p>
            <a:r>
              <a:rPr lang="en-US" sz="2400" b="1" dirty="0">
                <a:solidFill>
                  <a:srgbClr val="7030A0"/>
                </a:solidFill>
              </a:rPr>
              <a:t>Example 2</a:t>
            </a:r>
            <a:r>
              <a:rPr lang="en-US" sz="2400" dirty="0"/>
              <a:t>:  Using 5 letter ('a'-'z') nicknames for each student in a class.</a:t>
            </a:r>
          </a:p>
          <a:p>
            <a:pPr lvl="1"/>
            <a:r>
              <a:rPr lang="en-US" sz="1800" dirty="0"/>
              <a:t>|S| = 5</a:t>
            </a:r>
            <a:r>
              <a:rPr lang="en-US" sz="1800" baseline="30000" dirty="0"/>
              <a:t>26</a:t>
            </a:r>
            <a:r>
              <a:rPr lang="en-US" sz="1800" dirty="0"/>
              <a:t> for classes of around </a:t>
            </a:r>
            <a:r>
              <a:rPr lang="en-US" sz="1800" dirty="0">
                <a:solidFill>
                  <a:srgbClr val="0070C0"/>
                </a:solidFill>
              </a:rPr>
              <a:t>n=</a:t>
            </a:r>
            <a:r>
              <a:rPr lang="en-US" sz="1800" dirty="0"/>
              <a:t>100 students</a:t>
            </a:r>
          </a:p>
          <a:p>
            <a:pPr lvl="1"/>
            <a:r>
              <a:rPr lang="en-US" sz="2000" dirty="0"/>
              <a:t>Pick a hash table of some size much smaller  (how many students do we have at any  particular time)</a:t>
            </a:r>
          </a:p>
        </p:txBody>
      </p:sp>
      <p:sp>
        <p:nvSpPr>
          <p:cNvPr id="4" name="TextBox 3"/>
          <p:cNvSpPr txBox="1"/>
          <p:nvPr/>
        </p:nvSpPr>
        <p:spPr>
          <a:xfrm>
            <a:off x="74676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 name="TextBox 4"/>
          <p:cNvSpPr txBox="1"/>
          <p:nvPr/>
        </p:nvSpPr>
        <p:spPr>
          <a:xfrm>
            <a:off x="6934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74676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6934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74676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9" name="TextBox 8"/>
          <p:cNvSpPr txBox="1"/>
          <p:nvPr/>
        </p:nvSpPr>
        <p:spPr>
          <a:xfrm>
            <a:off x="6934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74676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1" name="TextBox 10"/>
          <p:cNvSpPr txBox="1"/>
          <p:nvPr/>
        </p:nvSpPr>
        <p:spPr>
          <a:xfrm>
            <a:off x="6934200" y="2819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74676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6934200" y="3124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7467600" y="3733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6172200" y="3733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7467600" y="4038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8" name="TextBox 17"/>
          <p:cNvSpPr txBox="1"/>
          <p:nvPr/>
        </p:nvSpPr>
        <p:spPr>
          <a:xfrm>
            <a:off x="6172200" y="4038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9" name="TextBox 18"/>
          <p:cNvSpPr txBox="1"/>
          <p:nvPr/>
        </p:nvSpPr>
        <p:spPr>
          <a:xfrm>
            <a:off x="74676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20" name="TextBox 19"/>
          <p:cNvSpPr txBox="1"/>
          <p:nvPr/>
        </p:nvSpPr>
        <p:spPr>
          <a:xfrm>
            <a:off x="7467600" y="1600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21" name="TextBox 20"/>
          <p:cNvSpPr txBox="1"/>
          <p:nvPr/>
        </p:nvSpPr>
        <p:spPr>
          <a:xfrm>
            <a:off x="5372100" y="1402315"/>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key</a:t>
            </a:r>
          </a:p>
        </p:txBody>
      </p:sp>
      <p:sp>
        <p:nvSpPr>
          <p:cNvPr id="22" name="Oval 21"/>
          <p:cNvSpPr/>
          <p:nvPr/>
        </p:nvSpPr>
        <p:spPr bwMode="auto">
          <a:xfrm>
            <a:off x="5638800" y="2057400"/>
            <a:ext cx="838200" cy="11347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t>h</a:t>
            </a:r>
            <a:r>
              <a:rPr kumimoji="0" lang="en-US" sz="1600" b="1" i="0" u="none" strike="noStrike" cap="none" normalizeH="0" baseline="0" dirty="0">
                <a:ln>
                  <a:noFill/>
                </a:ln>
                <a:solidFill>
                  <a:schemeClr val="tx2"/>
                </a:solidFill>
                <a:effectLst/>
                <a:latin typeface="Arial" charset="0"/>
              </a:rPr>
              <a:t>(k)</a:t>
            </a:r>
          </a:p>
        </p:txBody>
      </p:sp>
      <p:cxnSp>
        <p:nvCxnSpPr>
          <p:cNvPr id="32" name="Elbow Connector 31"/>
          <p:cNvCxnSpPr>
            <a:cxnSpLocks/>
            <a:stCxn id="21" idx="2"/>
            <a:endCxn id="22" idx="0"/>
          </p:cNvCxnSpPr>
          <p:nvPr/>
        </p:nvCxnSpPr>
        <p:spPr bwMode="auto">
          <a:xfrm rot="16200000" flipH="1">
            <a:off x="5673208" y="1672707"/>
            <a:ext cx="350285" cy="419100"/>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33" name="Elbow Connector 32"/>
          <p:cNvCxnSpPr>
            <a:stCxn id="22" idx="6"/>
            <a:endCxn id="7" idx="1"/>
          </p:cNvCxnSpPr>
          <p:nvPr/>
        </p:nvCxnSpPr>
        <p:spPr bwMode="auto">
          <a:xfrm flipV="1">
            <a:off x="6477000" y="2362200"/>
            <a:ext cx="457200" cy="262578"/>
          </a:xfrm>
          <a:prstGeom prst="bentConnector3">
            <a:avLst>
              <a:gd name="adj1" fmla="val 50000"/>
            </a:avLst>
          </a:prstGeom>
          <a:noFill/>
          <a:ln w="12700" cap="flat" cmpd="sng" algn="ctr">
            <a:solidFill>
              <a:schemeClr val="tx1"/>
            </a:solidFill>
            <a:prstDash val="solid"/>
            <a:round/>
            <a:headEnd type="none" w="med" len="med"/>
            <a:tailEnd type="arrow"/>
          </a:ln>
          <a:effectLst/>
        </p:spPr>
      </p:cxnSp>
      <p:sp>
        <p:nvSpPr>
          <p:cNvPr id="24" name="TextBox 23"/>
          <p:cNvSpPr txBox="1"/>
          <p:nvPr/>
        </p:nvSpPr>
        <p:spPr>
          <a:xfrm>
            <a:off x="5791200" y="4800600"/>
            <a:ext cx="2667000" cy="914400"/>
          </a:xfrm>
          <a:prstGeom prst="rect">
            <a:avLst/>
          </a:prstGeom>
          <a:noFill/>
          <a:ln>
            <a:noFill/>
          </a:ln>
        </p:spPr>
        <p:txBody>
          <a:bodyPr wrap="square" rtlCol="0">
            <a:noAutofit/>
          </a:bodyPr>
          <a:lstStyle/>
          <a:p>
            <a:r>
              <a:rPr lang="en-US" sz="1600" b="1" dirty="0">
                <a:solidFill>
                  <a:srgbClr val="0000FF"/>
                </a:solidFill>
              </a:rPr>
              <a:t>m = </a:t>
            </a:r>
            <a:r>
              <a:rPr lang="en-US" sz="1600" b="1" dirty="0" err="1">
                <a:solidFill>
                  <a:srgbClr val="0000FF"/>
                </a:solidFill>
              </a:rPr>
              <a:t>tableSize</a:t>
            </a:r>
            <a:endParaRPr lang="en-US" sz="1600" b="1" dirty="0">
              <a:solidFill>
                <a:srgbClr val="0000FF"/>
              </a:solidFill>
            </a:endParaRPr>
          </a:p>
          <a:p>
            <a:r>
              <a:rPr lang="en-US" sz="1600" b="1" dirty="0">
                <a:solidFill>
                  <a:srgbClr val="00B050"/>
                </a:solidFill>
              </a:rPr>
              <a:t>n = # of keys entered</a:t>
            </a:r>
          </a:p>
        </p:txBody>
      </p:sp>
    </p:spTree>
    <p:extLst>
      <p:ext uri="{BB962C8B-B14F-4D97-AF65-F5344CB8AC3E}">
        <p14:creationId xmlns:p14="http://schemas.microsoft.com/office/powerpoint/2010/main" val="4245860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Prime Table Size (3)</a:t>
            </a:r>
          </a:p>
        </p:txBody>
      </p:sp>
      <p:sp>
        <p:nvSpPr>
          <p:cNvPr id="3" name="Content Placeholder 2"/>
          <p:cNvSpPr>
            <a:spLocks noGrp="1"/>
          </p:cNvSpPr>
          <p:nvPr>
            <p:ph idx="1"/>
          </p:nvPr>
        </p:nvSpPr>
        <p:spPr>
          <a:xfrm>
            <a:off x="152400" y="1295400"/>
            <a:ext cx="8991600" cy="5334000"/>
          </a:xfrm>
        </p:spPr>
        <p:txBody>
          <a:bodyPr/>
          <a:lstStyle/>
          <a:p>
            <a:pPr marL="355600" marR="421005">
              <a:spcBef>
                <a:spcPts val="105"/>
              </a:spcBef>
              <a:buFont typeface="Arial"/>
              <a:buChar char="•"/>
              <a:tabLst>
                <a:tab pos="354965" algn="l"/>
                <a:tab pos="355600" algn="l"/>
              </a:tabLst>
            </a:pPr>
            <a:r>
              <a:rPr lang="en-US" sz="2000" spc="-5" dirty="0">
                <a:cs typeface="Calibri"/>
              </a:rPr>
              <a:t>Suppose two keys, k* and k’, map to same location mod</a:t>
            </a:r>
            <a:r>
              <a:rPr lang="en-US" sz="2000" dirty="0">
                <a:cs typeface="Calibri"/>
              </a:rPr>
              <a:t> </a:t>
            </a:r>
            <a:r>
              <a:rPr lang="en-US" sz="2000" b="1" dirty="0">
                <a:solidFill>
                  <a:srgbClr val="0000FF"/>
                </a:solidFill>
                <a:cs typeface="Calibri"/>
              </a:rPr>
              <a:t>m=10</a:t>
            </a:r>
            <a:r>
              <a:rPr lang="en-US" sz="1950" b="1" baseline="25641" dirty="0">
                <a:solidFill>
                  <a:srgbClr val="0000FF"/>
                </a:solidFill>
                <a:cs typeface="Calibri"/>
              </a:rPr>
              <a:t>d </a:t>
            </a:r>
            <a:r>
              <a:rPr lang="en-US" sz="2000" spc="-5" dirty="0">
                <a:cs typeface="Calibri"/>
              </a:rPr>
              <a:t>hash </a:t>
            </a:r>
            <a:r>
              <a:rPr lang="en-US" sz="2000" spc="-10" dirty="0">
                <a:cs typeface="Calibri"/>
              </a:rPr>
              <a:t>table </a:t>
            </a:r>
            <a:br>
              <a:rPr lang="en-US" sz="2000" spc="-10" dirty="0">
                <a:cs typeface="Calibri"/>
              </a:rPr>
            </a:br>
            <a:r>
              <a:rPr lang="en-US" sz="2000" spc="-10" dirty="0">
                <a:cs typeface="Calibri"/>
              </a:rPr>
              <a:t>=&gt; their remainders when they were divide by </a:t>
            </a:r>
            <a:r>
              <a:rPr lang="en-US" sz="2000" b="1" spc="-10" dirty="0">
                <a:solidFill>
                  <a:srgbClr val="0000FF"/>
                </a:solidFill>
                <a:cs typeface="Calibri"/>
              </a:rPr>
              <a:t>m</a:t>
            </a:r>
            <a:r>
              <a:rPr lang="en-US" sz="2000" spc="-10" dirty="0">
                <a:cs typeface="Calibri"/>
              </a:rPr>
              <a:t> would have to be the same</a:t>
            </a:r>
            <a:br>
              <a:rPr lang="en-US" sz="2000" spc="-10" dirty="0">
                <a:cs typeface="Calibri"/>
              </a:rPr>
            </a:br>
            <a:r>
              <a:rPr lang="en-US" sz="2000" spc="-10" dirty="0">
                <a:cs typeface="Calibri"/>
              </a:rPr>
              <a:t>=&gt; k*</a:t>
            </a:r>
            <a:r>
              <a:rPr lang="en-US" sz="2000" dirty="0">
                <a:cs typeface="Calibri"/>
              </a:rPr>
              <a:t>-k' </a:t>
            </a:r>
            <a:r>
              <a:rPr lang="en-US" sz="2000" spc="-10" dirty="0">
                <a:cs typeface="Calibri"/>
              </a:rPr>
              <a:t>would </a:t>
            </a:r>
            <a:r>
              <a:rPr lang="en-US" sz="2000" spc="-20" dirty="0">
                <a:cs typeface="Calibri"/>
              </a:rPr>
              <a:t>have </a:t>
            </a:r>
            <a:r>
              <a:rPr lang="en-US" sz="2000" spc="-15" dirty="0">
                <a:cs typeface="Calibri"/>
              </a:rPr>
              <a:t>to </a:t>
            </a:r>
            <a:r>
              <a:rPr lang="en-US" sz="2000" dirty="0">
                <a:cs typeface="Calibri"/>
              </a:rPr>
              <a:t>be a multiple </a:t>
            </a:r>
            <a:r>
              <a:rPr lang="en-US" sz="2000" spc="-5" dirty="0">
                <a:cs typeface="Calibri"/>
              </a:rPr>
              <a:t>of</a:t>
            </a:r>
            <a:r>
              <a:rPr lang="en-US" sz="2000" spc="-10" dirty="0">
                <a:cs typeface="Calibri"/>
              </a:rPr>
              <a:t> </a:t>
            </a:r>
            <a:r>
              <a:rPr lang="en-US" sz="2000" b="1" dirty="0">
                <a:solidFill>
                  <a:srgbClr val="0000FF"/>
                </a:solidFill>
                <a:cs typeface="Calibri"/>
              </a:rPr>
              <a:t>m=10</a:t>
            </a:r>
            <a:r>
              <a:rPr lang="en-US" sz="1950" b="1" baseline="25641" dirty="0">
                <a:solidFill>
                  <a:srgbClr val="0000FF"/>
                </a:solidFill>
                <a:cs typeface="Calibri"/>
              </a:rPr>
              <a:t>d</a:t>
            </a:r>
            <a:r>
              <a:rPr lang="en-US" sz="2000" spc="-10" dirty="0">
                <a:cs typeface="Calibri"/>
              </a:rPr>
              <a:t> </a:t>
            </a:r>
          </a:p>
          <a:p>
            <a:pPr marL="355600" marR="5080">
              <a:spcBef>
                <a:spcPts val="480"/>
              </a:spcBef>
              <a:buFont typeface="Arial"/>
              <a:buChar char="•"/>
              <a:tabLst>
                <a:tab pos="354965" algn="l"/>
                <a:tab pos="355600" algn="l"/>
              </a:tabLst>
            </a:pPr>
            <a:r>
              <a:rPr lang="en-US" sz="2000" dirty="0">
                <a:cs typeface="Calibri"/>
              </a:rPr>
              <a:t>If k* and k’ </a:t>
            </a:r>
            <a:r>
              <a:rPr lang="en-US" sz="2000" spc="-15" dirty="0">
                <a:cs typeface="Calibri"/>
              </a:rPr>
              <a:t>map to same place also with new prime table size, p, </a:t>
            </a:r>
            <a:r>
              <a:rPr lang="en-US" sz="2000" dirty="0">
                <a:cs typeface="Calibri"/>
              </a:rPr>
              <a:t>then</a:t>
            </a:r>
          </a:p>
          <a:p>
            <a:pPr marL="756285" lvl="1" indent="-286385">
              <a:spcBef>
                <a:spcPts val="440"/>
              </a:spcBef>
              <a:buFont typeface="Arial"/>
              <a:buChar char="–"/>
              <a:tabLst>
                <a:tab pos="756285" algn="l"/>
                <a:tab pos="756920" algn="l"/>
              </a:tabLst>
            </a:pPr>
            <a:r>
              <a:rPr lang="en-US" sz="1800" dirty="0">
                <a:cs typeface="Calibri"/>
              </a:rPr>
              <a:t>k*-k' </a:t>
            </a:r>
            <a:r>
              <a:rPr lang="en-US" sz="1800" spc="-10" dirty="0">
                <a:cs typeface="Calibri"/>
              </a:rPr>
              <a:t>would have to </a:t>
            </a:r>
            <a:r>
              <a:rPr lang="en-US" sz="1800" spc="-5" dirty="0">
                <a:cs typeface="Calibri"/>
              </a:rPr>
              <a:t>be </a:t>
            </a:r>
            <a:r>
              <a:rPr lang="en-US" sz="1800" dirty="0">
                <a:cs typeface="Calibri"/>
              </a:rPr>
              <a:t>a </a:t>
            </a:r>
            <a:r>
              <a:rPr lang="en-US" sz="1800" spc="-5" dirty="0">
                <a:cs typeface="Calibri"/>
              </a:rPr>
              <a:t>multiple of </a:t>
            </a:r>
            <a:r>
              <a:rPr lang="en-US" sz="1800" dirty="0">
                <a:cs typeface="Calibri"/>
              </a:rPr>
              <a:t>10</a:t>
            </a:r>
            <a:r>
              <a:rPr lang="en-US" sz="1800" baseline="25462" dirty="0">
                <a:cs typeface="Calibri"/>
              </a:rPr>
              <a:t>d </a:t>
            </a:r>
            <a:r>
              <a:rPr lang="en-US" sz="1800" dirty="0">
                <a:cs typeface="Calibri"/>
              </a:rPr>
              <a:t>and</a:t>
            </a:r>
            <a:r>
              <a:rPr lang="en-US" sz="1800" spc="-80" dirty="0">
                <a:cs typeface="Calibri"/>
              </a:rPr>
              <a:t> </a:t>
            </a:r>
            <a:r>
              <a:rPr lang="en-US" sz="1800" dirty="0">
                <a:cs typeface="Calibri"/>
              </a:rPr>
              <a:t>p</a:t>
            </a:r>
          </a:p>
          <a:p>
            <a:pPr marL="756285" lvl="1" indent="-286385">
              <a:spcBef>
                <a:spcPts val="434"/>
              </a:spcBef>
              <a:buFont typeface="Arial"/>
              <a:buChar char="–"/>
              <a:tabLst>
                <a:tab pos="756285" algn="l"/>
                <a:tab pos="756920" algn="l"/>
              </a:tabLst>
            </a:pPr>
            <a:r>
              <a:rPr lang="en-US" sz="1800" spc="-10" dirty="0">
                <a:cs typeface="Calibri"/>
              </a:rPr>
              <a:t>Recall </a:t>
            </a:r>
            <a:r>
              <a:rPr lang="en-US" sz="1800" spc="-5" dirty="0">
                <a:cs typeface="Calibri"/>
              </a:rPr>
              <a:t>what </a:t>
            </a:r>
            <a:r>
              <a:rPr lang="en-US" sz="1800" spc="-10" dirty="0">
                <a:cs typeface="Calibri"/>
              </a:rPr>
              <a:t>would </a:t>
            </a:r>
            <a:r>
              <a:rPr lang="en-US" sz="1800" dirty="0">
                <a:cs typeface="Calibri"/>
              </a:rPr>
              <a:t>the </a:t>
            </a:r>
            <a:r>
              <a:rPr lang="en-US" sz="1800" spc="-15" dirty="0">
                <a:cs typeface="Calibri"/>
              </a:rPr>
              <a:t>first </a:t>
            </a:r>
            <a:r>
              <a:rPr lang="en-US" sz="1800" spc="-10" dirty="0">
                <a:cs typeface="Calibri"/>
              </a:rPr>
              <a:t>common </a:t>
            </a:r>
            <a:r>
              <a:rPr lang="en-US" sz="1800" spc="-5" dirty="0">
                <a:cs typeface="Calibri"/>
              </a:rPr>
              <a:t>multiple of </a:t>
            </a:r>
            <a:r>
              <a:rPr lang="en-US" sz="1800" dirty="0">
                <a:cs typeface="Calibri"/>
              </a:rPr>
              <a:t>p and </a:t>
            </a:r>
            <a:r>
              <a:rPr lang="en-US" sz="1800" spc="5" dirty="0">
                <a:cs typeface="Calibri"/>
              </a:rPr>
              <a:t>10</a:t>
            </a:r>
            <a:r>
              <a:rPr lang="en-US" sz="1800" spc="7" baseline="25462" dirty="0">
                <a:cs typeface="Calibri"/>
              </a:rPr>
              <a:t>d</a:t>
            </a:r>
            <a:r>
              <a:rPr lang="en-US" sz="1800" spc="375" baseline="25462" dirty="0">
                <a:cs typeface="Calibri"/>
              </a:rPr>
              <a:t> </a:t>
            </a:r>
            <a:r>
              <a:rPr lang="en-US" sz="1800" dirty="0">
                <a:cs typeface="Calibri"/>
              </a:rPr>
              <a:t>be?</a:t>
            </a:r>
          </a:p>
          <a:p>
            <a:pPr lvl="1">
              <a:spcBef>
                <a:spcPts val="15"/>
              </a:spcBef>
              <a:buFont typeface="Arial"/>
              <a:buChar char="–"/>
            </a:pPr>
            <a:endParaRPr lang="en-US" sz="2900" dirty="0">
              <a:latin typeface="Times New Roman"/>
              <a:cs typeface="Times New Roman"/>
            </a:endParaRPr>
          </a:p>
          <a:p>
            <a:pPr marL="355600">
              <a:buFont typeface="Arial"/>
              <a:buChar char="•"/>
              <a:tabLst>
                <a:tab pos="354965" algn="l"/>
                <a:tab pos="355600" algn="l"/>
              </a:tabLst>
            </a:pPr>
            <a:r>
              <a:rPr lang="en-US" sz="2000" dirty="0">
                <a:cs typeface="Calibri"/>
              </a:rPr>
              <a:t>So </a:t>
            </a:r>
            <a:r>
              <a:rPr lang="en-US" sz="2000" spc="-15" dirty="0">
                <a:cs typeface="Calibri"/>
              </a:rPr>
              <a:t>for </a:t>
            </a:r>
            <a:r>
              <a:rPr lang="en-US" sz="2000" dirty="0">
                <a:cs typeface="Calibri"/>
              </a:rPr>
              <a:t>k* </a:t>
            </a:r>
            <a:r>
              <a:rPr lang="en-US" sz="2000" spc="-5" dirty="0">
                <a:cs typeface="Calibri"/>
              </a:rPr>
              <a:t>and k' </a:t>
            </a:r>
            <a:r>
              <a:rPr lang="en-US" sz="2000" spc="-10" dirty="0">
                <a:cs typeface="Calibri"/>
              </a:rPr>
              <a:t>to </a:t>
            </a:r>
            <a:r>
              <a:rPr lang="en-US" sz="2000" dirty="0">
                <a:cs typeface="Calibri"/>
              </a:rPr>
              <a:t>map </a:t>
            </a:r>
            <a:r>
              <a:rPr lang="en-US" sz="2000" spc="-10" dirty="0">
                <a:cs typeface="Calibri"/>
              </a:rPr>
              <a:t>to </a:t>
            </a:r>
            <a:r>
              <a:rPr lang="en-US" sz="2000" dirty="0">
                <a:cs typeface="Calibri"/>
              </a:rPr>
              <a:t>the </a:t>
            </a:r>
            <a:r>
              <a:rPr lang="en-US" sz="2000" spc="-5" dirty="0">
                <a:cs typeface="Calibri"/>
              </a:rPr>
              <a:t>same place </a:t>
            </a:r>
            <a:r>
              <a:rPr lang="en-US" sz="2000" dirty="0">
                <a:cs typeface="Calibri"/>
              </a:rPr>
              <a:t>k*-k' </a:t>
            </a:r>
            <a:r>
              <a:rPr lang="en-US" sz="2000" spc="-10" dirty="0">
                <a:cs typeface="Calibri"/>
              </a:rPr>
              <a:t>would </a:t>
            </a:r>
            <a:r>
              <a:rPr lang="en-US" sz="2000" spc="-15" dirty="0">
                <a:cs typeface="Calibri"/>
              </a:rPr>
              <a:t>have </a:t>
            </a:r>
            <a:r>
              <a:rPr lang="en-US" sz="2000" spc="-10" dirty="0">
                <a:cs typeface="Calibri"/>
              </a:rPr>
              <a:t>to </a:t>
            </a:r>
            <a:r>
              <a:rPr lang="en-US" sz="2000" dirty="0">
                <a:cs typeface="Calibri"/>
              </a:rPr>
              <a:t>be </a:t>
            </a:r>
            <a:r>
              <a:rPr lang="en-US" sz="2000" spc="-5" dirty="0">
                <a:cs typeface="Calibri"/>
              </a:rPr>
              <a:t>some</a:t>
            </a:r>
            <a:r>
              <a:rPr lang="en-US" sz="2000" dirty="0">
                <a:cs typeface="Calibri"/>
              </a:rPr>
              <a:t> </a:t>
            </a:r>
            <a:r>
              <a:rPr lang="en-US" sz="2000" spc="-5" dirty="0">
                <a:cs typeface="Calibri"/>
              </a:rPr>
              <a:t>multiple</a:t>
            </a:r>
            <a:r>
              <a:rPr lang="en-US" sz="2000" dirty="0">
                <a:cs typeface="Calibri"/>
              </a:rPr>
              <a:t> p*10</a:t>
            </a:r>
            <a:r>
              <a:rPr lang="en-US" sz="1950" baseline="25641" dirty="0">
                <a:cs typeface="Calibri"/>
              </a:rPr>
              <a:t>d</a:t>
            </a:r>
          </a:p>
          <a:p>
            <a:pPr marL="755650" lvl="1">
              <a:tabLst>
                <a:tab pos="354965" algn="l"/>
                <a:tab pos="355600" algn="l"/>
              </a:tabLst>
            </a:pPr>
            <a:r>
              <a:rPr lang="en-US" sz="1800" spc="-5" dirty="0">
                <a:cs typeface="Calibri"/>
              </a:rPr>
              <a:t>i.e. 1*p*10</a:t>
            </a:r>
            <a:r>
              <a:rPr lang="en-US" sz="1800" spc="-5" baseline="30000" dirty="0">
                <a:cs typeface="Calibri"/>
              </a:rPr>
              <a:t>d</a:t>
            </a:r>
            <a:r>
              <a:rPr lang="en-US" sz="1800" spc="-5" dirty="0">
                <a:cs typeface="Calibri"/>
              </a:rPr>
              <a:t>,	2*p*10</a:t>
            </a:r>
            <a:r>
              <a:rPr lang="en-US" sz="1800" spc="-5" baseline="30000" dirty="0">
                <a:cs typeface="Calibri"/>
              </a:rPr>
              <a:t>d</a:t>
            </a:r>
            <a:r>
              <a:rPr lang="en-US" sz="1800" spc="-5" dirty="0">
                <a:cs typeface="Calibri"/>
              </a:rPr>
              <a:t>,	3*p*10</a:t>
            </a:r>
            <a:r>
              <a:rPr lang="en-US" sz="1800" spc="-5" baseline="30000" dirty="0">
                <a:cs typeface="Calibri"/>
              </a:rPr>
              <a:t>d</a:t>
            </a:r>
            <a:r>
              <a:rPr lang="en-US" sz="1800" spc="-5" dirty="0">
                <a:cs typeface="Calibri"/>
              </a:rPr>
              <a:t>, …</a:t>
            </a:r>
          </a:p>
          <a:p>
            <a:pPr marL="756285" lvl="1" indent="-286385">
              <a:spcBef>
                <a:spcPts val="430"/>
              </a:spcBef>
              <a:buFont typeface="Arial"/>
              <a:buChar char="–"/>
              <a:tabLst>
                <a:tab pos="756285" algn="l"/>
                <a:tab pos="756920" algn="l"/>
              </a:tabLst>
            </a:pPr>
            <a:r>
              <a:rPr lang="en-US" sz="1800" spc="-5" dirty="0">
                <a:cs typeface="Calibri"/>
              </a:rPr>
              <a:t>For p = 11 and d=2 =&gt; k*-k' would have to be 1100, 2200, 3300, etc.</a:t>
            </a:r>
          </a:p>
          <a:p>
            <a:pPr marL="1155700" lvl="2">
              <a:spcBef>
                <a:spcPts val="405"/>
              </a:spcBef>
              <a:buFont typeface="Arial"/>
              <a:buChar char="•"/>
              <a:tabLst>
                <a:tab pos="1155700" algn="l"/>
                <a:tab pos="1156335" algn="l"/>
              </a:tabLst>
            </a:pPr>
            <a:r>
              <a:rPr lang="en-US" sz="1800" spc="-5" dirty="0">
                <a:cs typeface="Calibri"/>
              </a:rPr>
              <a:t>Ex. k* = 1199 and k'=99 would map to the same place mod 11 and mod 10</a:t>
            </a:r>
            <a:r>
              <a:rPr lang="en-US" sz="1800" spc="-5" baseline="30000" dirty="0">
                <a:cs typeface="Calibri"/>
              </a:rPr>
              <a:t>2</a:t>
            </a:r>
          </a:p>
          <a:p>
            <a:pPr marL="1155700" lvl="2">
              <a:spcBef>
                <a:spcPts val="385"/>
              </a:spcBef>
              <a:buFont typeface="Arial"/>
              <a:buChar char="•"/>
              <a:tabLst>
                <a:tab pos="1155700" algn="l"/>
                <a:tab pos="1156335" algn="l"/>
              </a:tabLst>
            </a:pPr>
            <a:r>
              <a:rPr lang="en-US" sz="1800" spc="-5" dirty="0">
                <a:cs typeface="Calibri"/>
              </a:rPr>
              <a:t>Ex. k* = 2299 and k'=99 would also map to the same place in both tables</a:t>
            </a:r>
          </a:p>
        </p:txBody>
      </p:sp>
    </p:spTree>
    <p:extLst>
      <p:ext uri="{BB962C8B-B14F-4D97-AF65-F5344CB8AC3E}">
        <p14:creationId xmlns:p14="http://schemas.microsoft.com/office/powerpoint/2010/main" val="1033600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Here's the Point</a:t>
            </a:r>
          </a:p>
        </p:txBody>
      </p:sp>
      <p:sp>
        <p:nvSpPr>
          <p:cNvPr id="3" name="Content Placeholder 2"/>
          <p:cNvSpPr>
            <a:spLocks noGrp="1"/>
          </p:cNvSpPr>
          <p:nvPr>
            <p:ph idx="1"/>
          </p:nvPr>
        </p:nvSpPr>
        <p:spPr>
          <a:xfrm>
            <a:off x="457200" y="1371600"/>
            <a:ext cx="8229600" cy="4525963"/>
          </a:xfrm>
        </p:spPr>
        <p:txBody>
          <a:bodyPr/>
          <a:lstStyle/>
          <a:p>
            <a:r>
              <a:rPr lang="en-US" sz="2400" dirty="0"/>
              <a:t>Here's the point…</a:t>
            </a:r>
          </a:p>
          <a:p>
            <a:pPr lvl="1"/>
            <a:r>
              <a:rPr lang="en-US" sz="2000" dirty="0"/>
              <a:t>For the values that used to ALL map to the same place like 99, 199, 299, 399…</a:t>
            </a:r>
          </a:p>
          <a:p>
            <a:pPr lvl="1"/>
            <a:r>
              <a:rPr lang="en-US" sz="2000" dirty="0"/>
              <a:t>Now, only </a:t>
            </a:r>
            <a:r>
              <a:rPr lang="en-US" sz="2000" b="1" dirty="0"/>
              <a:t>every m-</a:t>
            </a:r>
            <a:r>
              <a:rPr lang="en-US" sz="2000" b="1" dirty="0" err="1"/>
              <a:t>th</a:t>
            </a:r>
            <a:r>
              <a:rPr lang="en-US" sz="2000" b="1" dirty="0"/>
              <a:t> </a:t>
            </a:r>
            <a:r>
              <a:rPr lang="en-US" sz="2000" dirty="0"/>
              <a:t>one maps to the same place (99, 1199, 2299, etc.)</a:t>
            </a:r>
          </a:p>
          <a:p>
            <a:pPr lvl="1"/>
            <a:r>
              <a:rPr lang="en-US" sz="2000" dirty="0"/>
              <a:t>This means the chance of clustered data mapping to the same location when m is prime is 1/m</a:t>
            </a:r>
          </a:p>
          <a:p>
            <a:pPr lvl="1"/>
            <a:r>
              <a:rPr lang="en-US" sz="2000" dirty="0"/>
              <a:t>In fact 99, 199, 299, 399, etc. map to different locations mod 11</a:t>
            </a:r>
          </a:p>
          <a:p>
            <a:r>
              <a:rPr lang="en-US" sz="2400" b="1" dirty="0">
                <a:solidFill>
                  <a:srgbClr val="FF0000"/>
                </a:solidFill>
              </a:rPr>
              <a:t>So by using a prime </a:t>
            </a:r>
            <a:r>
              <a:rPr lang="en-US" sz="2400" b="1" dirty="0" err="1">
                <a:solidFill>
                  <a:srgbClr val="FF0000"/>
                </a:solidFill>
              </a:rPr>
              <a:t>tableSize</a:t>
            </a:r>
            <a:r>
              <a:rPr lang="en-US" sz="2400" b="1" dirty="0">
                <a:solidFill>
                  <a:srgbClr val="FF0000"/>
                </a:solidFill>
              </a:rPr>
              <a:t> (m) and modulo hashing even clustered data in some other base is spread across the range of the table</a:t>
            </a:r>
          </a:p>
          <a:p>
            <a:pPr lvl="1"/>
            <a:r>
              <a:rPr lang="en-US" sz="2000" b="1" dirty="0">
                <a:solidFill>
                  <a:srgbClr val="FF0000"/>
                </a:solidFill>
              </a:rPr>
              <a:t>Recall a good hashing function scatters even clustered data uniformly</a:t>
            </a:r>
          </a:p>
          <a:p>
            <a:pPr lvl="1"/>
            <a:r>
              <a:rPr lang="en-US" sz="2000" b="1" dirty="0">
                <a:solidFill>
                  <a:srgbClr val="FF0000"/>
                </a:solidFill>
              </a:rPr>
              <a:t>Each k has a probability 1/m of hashing to a location</a:t>
            </a:r>
          </a:p>
        </p:txBody>
      </p:sp>
    </p:spTree>
    <p:extLst>
      <p:ext uri="{BB962C8B-B14F-4D97-AF65-F5344CB8AC3E}">
        <p14:creationId xmlns:p14="http://schemas.microsoft.com/office/powerpoint/2010/main" val="2649273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How Soon Would Collisions Occur</a:t>
            </a:r>
          </a:p>
        </p:txBody>
      </p:sp>
      <p:sp>
        <p:nvSpPr>
          <p:cNvPr id="3" name="Content Placeholder 2"/>
          <p:cNvSpPr>
            <a:spLocks noGrp="1"/>
          </p:cNvSpPr>
          <p:nvPr>
            <p:ph idx="1"/>
          </p:nvPr>
        </p:nvSpPr>
        <p:spPr/>
        <p:txBody>
          <a:bodyPr/>
          <a:lstStyle/>
          <a:p>
            <a:r>
              <a:rPr lang="en-US" sz="2800" dirty="0"/>
              <a:t>Even if </a:t>
            </a:r>
            <a:r>
              <a:rPr lang="en-US" sz="2800" dirty="0">
                <a:solidFill>
                  <a:srgbClr val="FF00FF"/>
                </a:solidFill>
                <a:cs typeface="Calibri"/>
              </a:rPr>
              <a:t>α </a:t>
            </a:r>
            <a:r>
              <a:rPr lang="en-US" sz="2800" dirty="0">
                <a:cs typeface="Calibri"/>
              </a:rPr>
              <a:t>&lt; 1</a:t>
            </a:r>
            <a:r>
              <a:rPr lang="en-US" sz="2800" dirty="0"/>
              <a:t> (i.e. </a:t>
            </a:r>
            <a:r>
              <a:rPr lang="en-US" sz="2800" b="1" dirty="0">
                <a:solidFill>
                  <a:srgbClr val="00B050"/>
                </a:solidFill>
              </a:rPr>
              <a:t>n</a:t>
            </a:r>
            <a:r>
              <a:rPr lang="en-US" sz="2800" dirty="0"/>
              <a:t> &lt; </a:t>
            </a:r>
            <a:r>
              <a:rPr lang="en-US" sz="2800" b="1" dirty="0">
                <a:solidFill>
                  <a:srgbClr val="0000FF"/>
                </a:solidFill>
              </a:rPr>
              <a:t>m</a:t>
            </a:r>
            <a:r>
              <a:rPr lang="en-US" sz="2800" dirty="0"/>
              <a:t>), how soon would we expect collisions to occur?</a:t>
            </a:r>
          </a:p>
          <a:p>
            <a:r>
              <a:rPr lang="en-US" sz="2800" dirty="0"/>
              <a:t>If we had an adversary…</a:t>
            </a:r>
          </a:p>
          <a:p>
            <a:pPr lvl="1"/>
            <a:r>
              <a:rPr lang="en-US" sz="2400" dirty="0"/>
              <a:t>Then maybe after the second insertion </a:t>
            </a:r>
          </a:p>
          <a:p>
            <a:pPr lvl="2"/>
            <a:r>
              <a:rPr lang="en-US" sz="2000" dirty="0"/>
              <a:t>The adversary would choose 2 keys that mapped to the same place</a:t>
            </a:r>
          </a:p>
          <a:p>
            <a:r>
              <a:rPr lang="en-US" sz="2800" dirty="0"/>
              <a:t>If we had a random assortment of keys…</a:t>
            </a:r>
          </a:p>
          <a:p>
            <a:r>
              <a:rPr lang="en-US" sz="2800" dirty="0"/>
              <a:t>Birthday paradox</a:t>
            </a:r>
          </a:p>
          <a:p>
            <a:pPr lvl="1"/>
            <a:r>
              <a:rPr lang="en-US" sz="2400" dirty="0"/>
              <a:t>Given </a:t>
            </a:r>
            <a:r>
              <a:rPr lang="en-US" sz="2400" b="1" dirty="0">
                <a:solidFill>
                  <a:srgbClr val="00B050"/>
                </a:solidFill>
              </a:rPr>
              <a:t>n</a:t>
            </a:r>
            <a:r>
              <a:rPr lang="en-US" sz="2400" dirty="0"/>
              <a:t> random values chosen from a range of size </a:t>
            </a:r>
            <a:r>
              <a:rPr lang="en-US" sz="2400" b="1" dirty="0">
                <a:solidFill>
                  <a:srgbClr val="0000FF"/>
                </a:solidFill>
              </a:rPr>
              <a:t>m</a:t>
            </a:r>
            <a:r>
              <a:rPr lang="en-US" sz="2400" dirty="0"/>
              <a:t>, we would expect a duplicate random value in O(</a:t>
            </a:r>
            <a:r>
              <a:rPr lang="en-US" sz="2400" b="1" dirty="0">
                <a:solidFill>
                  <a:srgbClr val="0000FF"/>
                </a:solidFill>
              </a:rPr>
              <a:t>m</a:t>
            </a:r>
            <a:r>
              <a:rPr lang="en-US" sz="2400" b="1" baseline="30000" dirty="0">
                <a:solidFill>
                  <a:srgbClr val="0000FF"/>
                </a:solidFill>
              </a:rPr>
              <a:t>1/2</a:t>
            </a:r>
            <a:r>
              <a:rPr lang="en-US" sz="2400" dirty="0"/>
              <a:t>) trials</a:t>
            </a:r>
          </a:p>
          <a:p>
            <a:pPr lvl="2"/>
            <a:r>
              <a:rPr lang="en-US" sz="2000" dirty="0"/>
              <a:t>For actual birthdays where </a:t>
            </a:r>
            <a:r>
              <a:rPr lang="en-US" sz="2000" b="1" dirty="0">
                <a:solidFill>
                  <a:srgbClr val="0000FF"/>
                </a:solidFill>
              </a:rPr>
              <a:t>m</a:t>
            </a:r>
            <a:r>
              <a:rPr lang="en-US" sz="2000" dirty="0"/>
              <a:t> = 365, we expect a duplicate within the first 23 trials</a:t>
            </a:r>
          </a:p>
          <a:p>
            <a:endParaRPr lang="en-US" sz="2800" dirty="0"/>
          </a:p>
        </p:txBody>
      </p:sp>
    </p:spTree>
    <p:extLst>
      <p:ext uri="{BB962C8B-B14F-4D97-AF65-F5344CB8AC3E}">
        <p14:creationId xmlns:p14="http://schemas.microsoft.com/office/powerpoint/2010/main" val="386340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Taking a Step Back</a:t>
            </a:r>
          </a:p>
        </p:txBody>
      </p:sp>
      <p:sp>
        <p:nvSpPr>
          <p:cNvPr id="3" name="Content Placeholder 2"/>
          <p:cNvSpPr>
            <a:spLocks noGrp="1"/>
          </p:cNvSpPr>
          <p:nvPr>
            <p:ph idx="1"/>
          </p:nvPr>
        </p:nvSpPr>
        <p:spPr>
          <a:xfrm>
            <a:off x="457200" y="1437131"/>
            <a:ext cx="8229600" cy="4525963"/>
          </a:xfrm>
        </p:spPr>
        <p:txBody>
          <a:bodyPr/>
          <a:lstStyle/>
          <a:p>
            <a:r>
              <a:rPr lang="en-US" sz="2400" dirty="0"/>
              <a:t>In most applications the UNIVERSE of possible keys &gt;&gt; M</a:t>
            </a:r>
          </a:p>
          <a:p>
            <a:pPr lvl="1"/>
            <a:r>
              <a:rPr lang="en-US" sz="2000" dirty="0"/>
              <a:t>Around 40,000 USC students each with 10-digit USC ID</a:t>
            </a:r>
          </a:p>
          <a:p>
            <a:pPr lvl="1"/>
            <a:r>
              <a:rPr lang="en-US" sz="2000" b="1" dirty="0">
                <a:solidFill>
                  <a:srgbClr val="00B050"/>
                </a:solidFill>
              </a:rPr>
              <a:t>n</a:t>
            </a:r>
            <a:r>
              <a:rPr lang="en-US" sz="2000" dirty="0"/>
              <a:t> = 40000 and so we might choose </a:t>
            </a:r>
            <a:r>
              <a:rPr lang="en-US" sz="2000" b="1" dirty="0">
                <a:solidFill>
                  <a:srgbClr val="0000FF"/>
                </a:solidFill>
              </a:rPr>
              <a:t>m</a:t>
            </a:r>
            <a:r>
              <a:rPr lang="en-US" sz="2000" dirty="0"/>
              <a:t> = 100,000 so </a:t>
            </a:r>
            <a:r>
              <a:rPr lang="el-GR" sz="2000" dirty="0">
                <a:solidFill>
                  <a:srgbClr val="FF00FF"/>
                </a:solidFill>
              </a:rPr>
              <a:t>α</a:t>
            </a:r>
            <a:r>
              <a:rPr lang="en-US" sz="2000" dirty="0">
                <a:solidFill>
                  <a:srgbClr val="FF00FF"/>
                </a:solidFill>
              </a:rPr>
              <a:t> = 0.4</a:t>
            </a:r>
            <a:endParaRPr lang="en-US" sz="2000" dirty="0"/>
          </a:p>
          <a:p>
            <a:pPr lvl="1"/>
            <a:r>
              <a:rPr lang="en-US" sz="2000" dirty="0"/>
              <a:t>But there are 10</a:t>
            </a:r>
            <a:r>
              <a:rPr lang="en-US" sz="2000" baseline="30000" dirty="0"/>
              <a:t>10</a:t>
            </a:r>
            <a:r>
              <a:rPr lang="en-US" sz="2000" dirty="0"/>
              <a:t> potential keys (10-digit USC ID) hashing to a table of size 100,000</a:t>
            </a:r>
          </a:p>
          <a:p>
            <a:pPr lvl="1"/>
            <a:r>
              <a:rPr lang="en-US" sz="2000" dirty="0"/>
              <a:t>That means at least 10</a:t>
            </a:r>
            <a:r>
              <a:rPr lang="en-US" sz="2000" baseline="30000" dirty="0"/>
              <a:t>10</a:t>
            </a:r>
            <a:r>
              <a:rPr lang="en-US" sz="2000" dirty="0"/>
              <a:t>/10</a:t>
            </a:r>
            <a:r>
              <a:rPr lang="en-US" sz="2000" baseline="30000" dirty="0"/>
              <a:t>5</a:t>
            </a:r>
            <a:r>
              <a:rPr lang="en-US" sz="2000" dirty="0"/>
              <a:t> could map to the same place no matter how "good" your hash function spreads data</a:t>
            </a:r>
          </a:p>
          <a:p>
            <a:pPr lvl="1"/>
            <a:r>
              <a:rPr lang="en-US" sz="2000" dirty="0"/>
              <a:t>What if an adversary fed those in to us and make performance degrade…</a:t>
            </a:r>
          </a:p>
          <a:p>
            <a:r>
              <a:rPr lang="en-US" sz="2400" dirty="0"/>
              <a:t>How can we try to mitigate the chances of this poor performance?</a:t>
            </a:r>
          </a:p>
          <a:p>
            <a:pPr lvl="1"/>
            <a:r>
              <a:rPr lang="en-US" sz="2000" dirty="0"/>
              <a:t>One option:  Switch hash functions periodically</a:t>
            </a:r>
          </a:p>
          <a:p>
            <a:pPr lvl="1"/>
            <a:r>
              <a:rPr lang="en-US" sz="2000" dirty="0"/>
              <a:t>Second option: choose a hash function that makes engineering a sequence of collisions </a:t>
            </a:r>
            <a:r>
              <a:rPr lang="en-US" sz="2000" b="1" i="1" dirty="0"/>
              <a:t>EXTREMELY</a:t>
            </a:r>
            <a:r>
              <a:rPr lang="en-US" sz="2000" dirty="0"/>
              <a:t> hard (aka 1-way hash function)</a:t>
            </a:r>
          </a:p>
          <a:p>
            <a:pPr lvl="1"/>
            <a:endParaRPr lang="en-US" sz="2000" dirty="0"/>
          </a:p>
          <a:p>
            <a:pPr marL="0" indent="0">
              <a:buNone/>
            </a:pPr>
            <a:endParaRPr lang="en-US" sz="2400" dirty="0"/>
          </a:p>
          <a:p>
            <a:pPr lvl="1"/>
            <a:endParaRPr lang="en-US" sz="2000" dirty="0"/>
          </a:p>
          <a:p>
            <a:pPr lvl="1"/>
            <a:endParaRPr lang="en-US" sz="2000" dirty="0"/>
          </a:p>
        </p:txBody>
      </p:sp>
    </p:spTree>
    <p:extLst>
      <p:ext uri="{BB962C8B-B14F-4D97-AF65-F5344CB8AC3E}">
        <p14:creationId xmlns:p14="http://schemas.microsoft.com/office/powerpoint/2010/main" val="2408724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Hash Functions</a:t>
            </a:r>
          </a:p>
        </p:txBody>
      </p:sp>
      <p:sp>
        <p:nvSpPr>
          <p:cNvPr id="3" name="Content Placeholder 2"/>
          <p:cNvSpPr>
            <a:spLocks noGrp="1"/>
          </p:cNvSpPr>
          <p:nvPr>
            <p:ph idx="1"/>
          </p:nvPr>
        </p:nvSpPr>
        <p:spPr/>
        <p:txBody>
          <a:bodyPr/>
          <a:lstStyle/>
          <a:p>
            <a:r>
              <a:rPr lang="en-US" sz="2000" b="1" dirty="0">
                <a:solidFill>
                  <a:srgbClr val="FF0000"/>
                </a:solidFill>
              </a:rPr>
              <a:t>Fact of Life:  What's hard to accomplish when you actually try is even harder to accomplish when you do not try</a:t>
            </a:r>
          </a:p>
          <a:p>
            <a:endParaRPr lang="en-US" sz="2000" dirty="0">
              <a:solidFill>
                <a:schemeClr val="tx2"/>
              </a:solidFill>
            </a:endParaRPr>
          </a:p>
          <a:p>
            <a:r>
              <a:rPr lang="en-US" sz="2000" dirty="0">
                <a:solidFill>
                  <a:schemeClr val="tx2"/>
                </a:solidFill>
              </a:rPr>
              <a:t>So if we have a hash function that would make it hard to find keys that collide (i.e. map to a given location, </a:t>
            </a:r>
            <a:r>
              <a:rPr lang="en-US" sz="2000" dirty="0" err="1">
                <a:solidFill>
                  <a:schemeClr val="tx2"/>
                </a:solidFill>
              </a:rPr>
              <a:t>i</a:t>
            </a:r>
            <a:r>
              <a:rPr lang="en-US" sz="2000" dirty="0">
                <a:solidFill>
                  <a:schemeClr val="tx2"/>
                </a:solidFill>
              </a:rPr>
              <a:t>) when we are </a:t>
            </a:r>
            <a:r>
              <a:rPr lang="en-US" sz="2000" b="1" i="1" dirty="0">
                <a:solidFill>
                  <a:schemeClr val="tx2"/>
                </a:solidFill>
              </a:rPr>
              <a:t>trying</a:t>
            </a:r>
            <a:r>
              <a:rPr lang="en-US" sz="2000" dirty="0">
                <a:solidFill>
                  <a:schemeClr val="tx2"/>
                </a:solidFill>
              </a:rPr>
              <a:t> to be an adversary…</a:t>
            </a:r>
          </a:p>
          <a:p>
            <a:r>
              <a:rPr lang="en-US" sz="2000" dirty="0">
                <a:solidFill>
                  <a:schemeClr val="tx2"/>
                </a:solidFill>
              </a:rPr>
              <a:t>…then under normal circumstances (when we are </a:t>
            </a:r>
            <a:r>
              <a:rPr lang="en-US" sz="2000" b="1" i="1" dirty="0">
                <a:solidFill>
                  <a:schemeClr val="tx2"/>
                </a:solidFill>
              </a:rPr>
              <a:t>NOT trying</a:t>
            </a:r>
            <a:r>
              <a:rPr lang="en-US" sz="2000" dirty="0">
                <a:solidFill>
                  <a:schemeClr val="tx2"/>
                </a:solidFill>
              </a:rPr>
              <a:t> to be adversarial) we would not expect to accidentally (or just in nature) produce a sequence of keys that leads to a lot of collisions</a:t>
            </a:r>
          </a:p>
          <a:p>
            <a:endParaRPr lang="en-US" sz="2000" dirty="0"/>
          </a:p>
          <a:p>
            <a:r>
              <a:rPr lang="en-US" sz="2000" b="1" dirty="0"/>
              <a:t>Main Point: If we can find a function where even though our adversary knows our function, they still can't find keys that will collide, then we would expect good performance under general operating conditions</a:t>
            </a:r>
          </a:p>
        </p:txBody>
      </p:sp>
    </p:spTree>
    <p:extLst>
      <p:ext uri="{BB962C8B-B14F-4D97-AF65-F5344CB8AC3E}">
        <p14:creationId xmlns:p14="http://schemas.microsoft.com/office/powerpoint/2010/main" val="2418306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One-Way Hash Function</a:t>
            </a:r>
          </a:p>
        </p:txBody>
      </p:sp>
      <p:sp>
        <p:nvSpPr>
          <p:cNvPr id="3" name="Content Placeholder 2"/>
          <p:cNvSpPr>
            <a:spLocks noGrp="1"/>
          </p:cNvSpPr>
          <p:nvPr>
            <p:ph idx="1"/>
          </p:nvPr>
        </p:nvSpPr>
        <p:spPr>
          <a:xfrm>
            <a:off x="457200" y="1295400"/>
            <a:ext cx="8534400" cy="4525963"/>
          </a:xfrm>
        </p:spPr>
        <p:txBody>
          <a:bodyPr/>
          <a:lstStyle/>
          <a:p>
            <a:r>
              <a:rPr lang="en-US" sz="2000" dirty="0"/>
              <a:t>h(k) = c = k mod 11</a:t>
            </a:r>
          </a:p>
          <a:p>
            <a:pPr lvl="1"/>
            <a:r>
              <a:rPr lang="en-US" sz="1800" dirty="0"/>
              <a:t>What would be an adversarial sequence of keys to make my hash table perform poorly?</a:t>
            </a:r>
          </a:p>
          <a:p>
            <a:r>
              <a:rPr lang="en-US" sz="2000" dirty="0"/>
              <a:t>It's easy to compute the inverse, h</a:t>
            </a:r>
            <a:r>
              <a:rPr lang="en-US" sz="2000" baseline="30000" dirty="0"/>
              <a:t>-1</a:t>
            </a:r>
            <a:r>
              <a:rPr lang="en-US" sz="2000" dirty="0"/>
              <a:t>(c) =&gt; k </a:t>
            </a:r>
          </a:p>
          <a:p>
            <a:pPr lvl="1"/>
            <a:r>
              <a:rPr lang="en-US" sz="1800" dirty="0"/>
              <a:t>Write an expression to enumerate an adversarial sequence?</a:t>
            </a:r>
          </a:p>
          <a:p>
            <a:pPr lvl="1"/>
            <a:r>
              <a:rPr lang="en-US" sz="1800" dirty="0"/>
              <a:t>11*</a:t>
            </a:r>
            <a:r>
              <a:rPr lang="en-US" sz="1800" dirty="0" err="1"/>
              <a:t>i</a:t>
            </a:r>
            <a:r>
              <a:rPr lang="en-US" sz="1800" dirty="0"/>
              <a:t> + c   for </a:t>
            </a:r>
            <a:r>
              <a:rPr lang="en-US" sz="1800" dirty="0" err="1"/>
              <a:t>i</a:t>
            </a:r>
            <a:r>
              <a:rPr lang="en-US" sz="1800" dirty="0"/>
              <a:t>=0,1,2,3,…</a:t>
            </a:r>
          </a:p>
          <a:p>
            <a:r>
              <a:rPr lang="en-US" sz="2000" dirty="0"/>
              <a:t>We want hash function, h(k), where an inverse function, </a:t>
            </a:r>
            <a:br>
              <a:rPr lang="en-US" sz="2000" dirty="0"/>
            </a:br>
            <a:r>
              <a:rPr lang="en-US" sz="2000" dirty="0"/>
              <a:t>h</a:t>
            </a:r>
            <a:r>
              <a:rPr lang="en-US" sz="2000" baseline="30000" dirty="0"/>
              <a:t>-1</a:t>
            </a:r>
            <a:r>
              <a:rPr lang="en-US" sz="2000" dirty="0"/>
              <a:t>(c) is </a:t>
            </a:r>
            <a:r>
              <a:rPr lang="en-US" sz="2000" b="1" u="sng" dirty="0"/>
              <a:t>hard</a:t>
            </a:r>
            <a:r>
              <a:rPr lang="en-US" sz="2000" dirty="0"/>
              <a:t> to compute</a:t>
            </a:r>
          </a:p>
          <a:p>
            <a:pPr lvl="1"/>
            <a:r>
              <a:rPr lang="en-US" sz="1800" dirty="0"/>
              <a:t>Said differently, we want a function where given a location, c, in the table it would be hard to find a key that maps to that location</a:t>
            </a:r>
          </a:p>
          <a:p>
            <a:r>
              <a:rPr lang="en-US" sz="2000" dirty="0"/>
              <a:t>We call these functions </a:t>
            </a:r>
            <a:r>
              <a:rPr lang="en-US" sz="2000" b="1" dirty="0">
                <a:solidFill>
                  <a:srgbClr val="0070C0"/>
                </a:solidFill>
              </a:rPr>
              <a:t>one-way hash functions</a:t>
            </a:r>
            <a:r>
              <a:rPr lang="en-US" sz="2000" b="1" dirty="0"/>
              <a:t> or </a:t>
            </a:r>
            <a:r>
              <a:rPr lang="en-US" sz="2000" b="1" dirty="0">
                <a:solidFill>
                  <a:srgbClr val="0070C0"/>
                </a:solidFill>
              </a:rPr>
              <a:t>cryptographic hash functions</a:t>
            </a:r>
          </a:p>
          <a:p>
            <a:pPr lvl="1"/>
            <a:r>
              <a:rPr lang="en-US" sz="1800" dirty="0"/>
              <a:t>Given c, it is hard to find an input, k, such that h(k) = c</a:t>
            </a:r>
          </a:p>
          <a:p>
            <a:pPr lvl="1"/>
            <a:r>
              <a:rPr lang="en-US" sz="1800" dirty="0"/>
              <a:t>More on other properties and techniques for devising these in a future course</a:t>
            </a:r>
          </a:p>
          <a:p>
            <a:pPr lvl="1"/>
            <a:r>
              <a:rPr lang="en-US" sz="1800" dirty="0"/>
              <a:t>Popular examples: MD5, SHA-1, SHA-2</a:t>
            </a:r>
          </a:p>
          <a:p>
            <a:pPr marL="0" indent="0">
              <a:buNone/>
            </a:pPr>
            <a:endParaRPr lang="en-US" sz="2000" dirty="0"/>
          </a:p>
        </p:txBody>
      </p:sp>
    </p:spTree>
    <p:extLst>
      <p:ext uri="{BB962C8B-B14F-4D97-AF65-F5344CB8AC3E}">
        <p14:creationId xmlns:p14="http://schemas.microsoft.com/office/powerpoint/2010/main" val="3905259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t>Uses of Cryptographic Hash Functions</a:t>
            </a:r>
          </a:p>
        </p:txBody>
      </p:sp>
      <p:sp>
        <p:nvSpPr>
          <p:cNvPr id="3" name="Content Placeholder 2"/>
          <p:cNvSpPr>
            <a:spLocks noGrp="1"/>
          </p:cNvSpPr>
          <p:nvPr>
            <p:ph idx="1"/>
          </p:nvPr>
        </p:nvSpPr>
        <p:spPr>
          <a:xfrm>
            <a:off x="304800" y="1202323"/>
            <a:ext cx="8534400" cy="5334000"/>
          </a:xfrm>
        </p:spPr>
        <p:txBody>
          <a:bodyPr/>
          <a:lstStyle/>
          <a:p>
            <a:r>
              <a:rPr lang="en-US" sz="2000" dirty="0"/>
              <a:t>Hash functions can be used for purposes other than hash tables</a:t>
            </a:r>
          </a:p>
          <a:p>
            <a:r>
              <a:rPr lang="en-US" sz="2000" dirty="0"/>
              <a:t>We can use a hash function to produce a "digest" (signature, fingerprint, checksum) of a longer message</a:t>
            </a:r>
          </a:p>
          <a:p>
            <a:pPr lvl="1"/>
            <a:r>
              <a:rPr lang="en-US" sz="1800" dirty="0"/>
              <a:t>It acts as a unique "signature" of the original content </a:t>
            </a:r>
          </a:p>
          <a:p>
            <a:r>
              <a:rPr lang="en-US" sz="2000" dirty="0"/>
              <a:t>The hash code can be used for purposes of authentication and validation</a:t>
            </a:r>
          </a:p>
          <a:p>
            <a:pPr lvl="1"/>
            <a:r>
              <a:rPr lang="en-US" sz="1800" dirty="0"/>
              <a:t>Send a message, m, and h(m) over a network.  </a:t>
            </a:r>
          </a:p>
          <a:p>
            <a:pPr lvl="1"/>
            <a:r>
              <a:rPr lang="en-US" sz="1800" dirty="0"/>
              <a:t>The receiver gets the message, m', and computes h(m') which should match the value of h(m) that was attached</a:t>
            </a:r>
          </a:p>
          <a:p>
            <a:pPr lvl="1"/>
            <a:r>
              <a:rPr lang="en-US" sz="1800" dirty="0"/>
              <a:t>This ensures it wasn't corrupted accidentally or changed on purpose</a:t>
            </a:r>
          </a:p>
          <a:p>
            <a:r>
              <a:rPr lang="en-US" sz="2000" dirty="0"/>
              <a:t>We no longer need h(m) to be in the range of </a:t>
            </a:r>
            <a:r>
              <a:rPr lang="en-US" sz="2000" dirty="0" err="1"/>
              <a:t>tableSize</a:t>
            </a:r>
            <a:r>
              <a:rPr lang="en-US" sz="2000" dirty="0"/>
              <a:t> since we don't have a table anymore</a:t>
            </a:r>
          </a:p>
          <a:p>
            <a:pPr lvl="1"/>
            <a:r>
              <a:rPr lang="en-US" sz="1800" dirty="0"/>
              <a:t>The hash code is all we care about now</a:t>
            </a:r>
          </a:p>
          <a:p>
            <a:pPr lvl="1"/>
            <a:r>
              <a:rPr lang="en-US" sz="1800" dirty="0"/>
              <a:t>We can make the hash code much longer (64-bits =&gt; 16E+18 options, </a:t>
            </a:r>
            <a:br>
              <a:rPr lang="en-US" sz="1800" dirty="0"/>
            </a:br>
            <a:r>
              <a:rPr lang="en-US" sz="1800" dirty="0"/>
              <a:t>128-bits =&gt; 256E+36 options) so that chances of collisions are hopefully miniscule  (more chance of a hard drive error than a collision)</a:t>
            </a:r>
          </a:p>
          <a:p>
            <a:pPr lvl="1"/>
            <a:endParaRPr lang="en-US" sz="1600" dirty="0"/>
          </a:p>
        </p:txBody>
      </p:sp>
      <p:sp>
        <p:nvSpPr>
          <p:cNvPr id="5" name="Rectangle 4"/>
          <p:cNvSpPr/>
          <p:nvPr/>
        </p:nvSpPr>
        <p:spPr>
          <a:xfrm>
            <a:off x="1295400" y="6519446"/>
            <a:ext cx="6858000" cy="338554"/>
          </a:xfrm>
          <a:prstGeom prst="rect">
            <a:avLst/>
          </a:prstGeom>
        </p:spPr>
        <p:txBody>
          <a:bodyPr wrap="square">
            <a:spAutoFit/>
          </a:bodyPr>
          <a:lstStyle/>
          <a:p>
            <a:r>
              <a:rPr lang="en-US" sz="1600" dirty="0"/>
              <a:t>http://people.csail.mit.edu/shaih/pubs/Cryptographic-Hash-Functions.ppt</a:t>
            </a:r>
          </a:p>
        </p:txBody>
      </p:sp>
    </p:spTree>
    <p:extLst>
      <p:ext uri="{BB962C8B-B14F-4D97-AF65-F5344CB8AC3E}">
        <p14:creationId xmlns:p14="http://schemas.microsoft.com/office/powerpoint/2010/main" val="362721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Passwords</a:t>
            </a:r>
          </a:p>
        </p:txBody>
      </p:sp>
      <p:sp>
        <p:nvSpPr>
          <p:cNvPr id="3" name="Content Placeholder 2"/>
          <p:cNvSpPr>
            <a:spLocks noGrp="1"/>
          </p:cNvSpPr>
          <p:nvPr>
            <p:ph idx="1"/>
          </p:nvPr>
        </p:nvSpPr>
        <p:spPr/>
        <p:txBody>
          <a:bodyPr/>
          <a:lstStyle/>
          <a:p>
            <a:r>
              <a:rPr lang="en-US" sz="2000" dirty="0"/>
              <a:t>Should a company just store passwords plain text?</a:t>
            </a:r>
          </a:p>
          <a:p>
            <a:pPr lvl="1"/>
            <a:r>
              <a:rPr lang="en-US" sz="1800" dirty="0"/>
              <a:t>No</a:t>
            </a:r>
          </a:p>
          <a:p>
            <a:r>
              <a:rPr lang="en-US" sz="2000" dirty="0"/>
              <a:t>We could encrypt the passwords but here's an alternative</a:t>
            </a:r>
          </a:p>
          <a:p>
            <a:r>
              <a:rPr lang="en-US" sz="2000" dirty="0"/>
              <a:t>Just don't store the passwords!</a:t>
            </a:r>
          </a:p>
          <a:p>
            <a:r>
              <a:rPr lang="en-US" sz="2000" dirty="0"/>
              <a:t>Instead, store the hash codes of the passwords.</a:t>
            </a:r>
          </a:p>
          <a:p>
            <a:pPr lvl="1"/>
            <a:r>
              <a:rPr lang="en-US" sz="1800" dirty="0"/>
              <a:t>What's the implication?</a:t>
            </a:r>
          </a:p>
          <a:p>
            <a:pPr lvl="1"/>
            <a:r>
              <a:rPr lang="en-US" sz="1800" dirty="0"/>
              <a:t>Some alternative password might just hash to the same location but that probability can be set to be very small by choosing a "good" hash function</a:t>
            </a:r>
          </a:p>
          <a:p>
            <a:pPr lvl="2"/>
            <a:r>
              <a:rPr lang="en-US" sz="1600" dirty="0"/>
              <a:t>Remember the idea that if its hard to do when you try, the chance that it naturally happens is likely smaller</a:t>
            </a:r>
          </a:p>
          <a:p>
            <a:pPr lvl="1"/>
            <a:r>
              <a:rPr lang="en-US" sz="1800" dirty="0"/>
              <a:t>When someone logs in just hash the password they enter and see if it matches the </a:t>
            </a:r>
            <a:r>
              <a:rPr lang="en-US" sz="1800" dirty="0" err="1"/>
              <a:t>hashcode</a:t>
            </a:r>
            <a:r>
              <a:rPr lang="en-US" sz="1800" dirty="0"/>
              <a:t>.</a:t>
            </a:r>
          </a:p>
          <a:p>
            <a:r>
              <a:rPr lang="en-US" sz="2000" dirty="0"/>
              <a:t>If someone gets into your system and gets the hash codes, does that benefit them? </a:t>
            </a:r>
          </a:p>
          <a:p>
            <a:pPr lvl="1"/>
            <a:r>
              <a:rPr lang="en-US" sz="1600" dirty="0"/>
              <a:t>No!</a:t>
            </a:r>
          </a:p>
          <a:p>
            <a:pPr lvl="1"/>
            <a:endParaRPr lang="en-US" sz="1800" dirty="0"/>
          </a:p>
        </p:txBody>
      </p:sp>
    </p:spTree>
    <p:extLst>
      <p:ext uri="{BB962C8B-B14F-4D97-AF65-F5344CB8AC3E}">
        <p14:creationId xmlns:p14="http://schemas.microsoft.com/office/powerpoint/2010/main" val="248557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Set Review</a:t>
            </a:r>
          </a:p>
        </p:txBody>
      </p:sp>
      <p:sp>
        <p:nvSpPr>
          <p:cNvPr id="5" name="Content Placeholder 4"/>
          <p:cNvSpPr>
            <a:spLocks noGrp="1"/>
          </p:cNvSpPr>
          <p:nvPr>
            <p:ph idx="1"/>
          </p:nvPr>
        </p:nvSpPr>
        <p:spPr>
          <a:xfrm>
            <a:off x="457200" y="1600200"/>
            <a:ext cx="6705600" cy="4525963"/>
          </a:xfrm>
        </p:spPr>
        <p:txBody>
          <a:bodyPr/>
          <a:lstStyle/>
          <a:p>
            <a:r>
              <a:rPr lang="en-US" sz="2400" dirty="0"/>
              <a:t>Recall the operations a set performs…</a:t>
            </a:r>
          </a:p>
          <a:p>
            <a:pPr lvl="1"/>
            <a:r>
              <a:rPr lang="en-US" sz="2000" dirty="0"/>
              <a:t>Insert(key)</a:t>
            </a:r>
          </a:p>
          <a:p>
            <a:pPr lvl="1"/>
            <a:r>
              <a:rPr lang="en-US" sz="2000" dirty="0"/>
              <a:t>Remove(key)</a:t>
            </a:r>
          </a:p>
          <a:p>
            <a:pPr lvl="1"/>
            <a:r>
              <a:rPr lang="en-US" sz="2000" dirty="0"/>
              <a:t>Contains(key) : </a:t>
            </a:r>
            <a:r>
              <a:rPr lang="en-US" sz="2000" dirty="0" err="1"/>
              <a:t>bool</a:t>
            </a:r>
            <a:r>
              <a:rPr lang="en-US" sz="2000" dirty="0"/>
              <a:t>    (a.k.a. find() )</a:t>
            </a:r>
          </a:p>
          <a:p>
            <a:r>
              <a:rPr lang="en-US" sz="2400" dirty="0"/>
              <a:t>We can think of a set as just a map without values…just keys</a:t>
            </a:r>
          </a:p>
          <a:p>
            <a:r>
              <a:rPr lang="en-US" sz="2400" dirty="0"/>
              <a:t>We can implement a set using</a:t>
            </a:r>
          </a:p>
          <a:p>
            <a:pPr lvl="1"/>
            <a:r>
              <a:rPr lang="en-US" sz="2000" dirty="0"/>
              <a:t>List</a:t>
            </a:r>
          </a:p>
          <a:p>
            <a:pPr lvl="2"/>
            <a:r>
              <a:rPr lang="en-US" sz="1800" dirty="0"/>
              <a:t>O(n) for some of the three operations</a:t>
            </a:r>
          </a:p>
          <a:p>
            <a:pPr lvl="1"/>
            <a:r>
              <a:rPr lang="en-US" sz="2000" dirty="0"/>
              <a:t>(Balanced) Binary Search Tree</a:t>
            </a:r>
          </a:p>
          <a:p>
            <a:pPr lvl="2"/>
            <a:r>
              <a:rPr lang="en-US" sz="1800" dirty="0"/>
              <a:t>O(log n) insert/remove/contains</a:t>
            </a:r>
          </a:p>
          <a:p>
            <a:pPr lvl="1"/>
            <a:r>
              <a:rPr lang="en-US" sz="2000" dirty="0"/>
              <a:t>Hash table</a:t>
            </a:r>
          </a:p>
          <a:p>
            <a:pPr lvl="2"/>
            <a:r>
              <a:rPr lang="en-US" sz="1800" dirty="0"/>
              <a:t>O(1) insert/remove/contains</a:t>
            </a:r>
          </a:p>
          <a:p>
            <a:pPr lvl="2"/>
            <a:endParaRPr lang="en-US" sz="1800" dirty="0"/>
          </a:p>
        </p:txBody>
      </p:sp>
      <p:sp>
        <p:nvSpPr>
          <p:cNvPr id="6" name="Rectangle 5"/>
          <p:cNvSpPr/>
          <p:nvPr/>
        </p:nvSpPr>
        <p:spPr bwMode="auto">
          <a:xfrm>
            <a:off x="7327106" y="365125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"Jordan"</a:t>
            </a:r>
          </a:p>
        </p:txBody>
      </p:sp>
      <p:sp>
        <p:nvSpPr>
          <p:cNvPr id="7" name="Rectangle 6"/>
          <p:cNvSpPr/>
          <p:nvPr/>
        </p:nvSpPr>
        <p:spPr bwMode="auto">
          <a:xfrm>
            <a:off x="6757987" y="434975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"Frank"</a:t>
            </a:r>
          </a:p>
        </p:txBody>
      </p:sp>
      <p:sp>
        <p:nvSpPr>
          <p:cNvPr id="8" name="Rectangle 7"/>
          <p:cNvSpPr/>
          <p:nvPr/>
        </p:nvSpPr>
        <p:spPr bwMode="auto">
          <a:xfrm>
            <a:off x="8086725" y="4349750"/>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"Percy"</a:t>
            </a:r>
          </a:p>
        </p:txBody>
      </p:sp>
      <p:sp>
        <p:nvSpPr>
          <p:cNvPr id="9" name="Rectangle 8"/>
          <p:cNvSpPr/>
          <p:nvPr/>
        </p:nvSpPr>
        <p:spPr bwMode="auto">
          <a:xfrm>
            <a:off x="6396037" y="5275262"/>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"Anne"</a:t>
            </a:r>
          </a:p>
        </p:txBody>
      </p:sp>
      <p:sp>
        <p:nvSpPr>
          <p:cNvPr id="10" name="Rectangle 9"/>
          <p:cNvSpPr/>
          <p:nvPr/>
        </p:nvSpPr>
        <p:spPr bwMode="auto">
          <a:xfrm>
            <a:off x="7341393" y="5275262"/>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"Greg"</a:t>
            </a:r>
          </a:p>
        </p:txBody>
      </p:sp>
      <p:sp>
        <p:nvSpPr>
          <p:cNvPr id="11" name="Rectangle 10"/>
          <p:cNvSpPr/>
          <p:nvPr/>
        </p:nvSpPr>
        <p:spPr bwMode="auto">
          <a:xfrm>
            <a:off x="8393906" y="5275262"/>
            <a:ext cx="609600" cy="381000"/>
          </a:xfrm>
          <a:prstGeom prst="rect">
            <a:avLst/>
          </a:prstGeom>
          <a:solidFill>
            <a:schemeClr val="accent1"/>
          </a:solidFill>
          <a:ln w="9525" cap="flat" cmpd="sng" algn="ctr">
            <a:solidFill>
              <a:schemeClr val="tx1"/>
            </a:solid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"Tommy"</a:t>
            </a:r>
          </a:p>
        </p:txBody>
      </p:sp>
      <p:cxnSp>
        <p:nvCxnSpPr>
          <p:cNvPr id="12" name="Straight Arrow Connector 11"/>
          <p:cNvCxnSpPr>
            <a:stCxn id="6" idx="2"/>
            <a:endCxn id="7" idx="0"/>
          </p:cNvCxnSpPr>
          <p:nvPr/>
        </p:nvCxnSpPr>
        <p:spPr bwMode="auto">
          <a:xfrm flipH="1">
            <a:off x="7062787" y="4032250"/>
            <a:ext cx="569119" cy="31750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3" name="Straight Arrow Connector 12"/>
          <p:cNvCxnSpPr>
            <a:stCxn id="6" idx="2"/>
            <a:endCxn id="8" idx="0"/>
          </p:cNvCxnSpPr>
          <p:nvPr/>
        </p:nvCxnSpPr>
        <p:spPr bwMode="auto">
          <a:xfrm>
            <a:off x="7631906" y="4032250"/>
            <a:ext cx="759619" cy="317500"/>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4" name="Straight Arrow Connector 13"/>
          <p:cNvCxnSpPr>
            <a:stCxn id="7" idx="2"/>
            <a:endCxn id="9" idx="0"/>
          </p:cNvCxnSpPr>
          <p:nvPr/>
        </p:nvCxnSpPr>
        <p:spPr bwMode="auto">
          <a:xfrm flipH="1">
            <a:off x="6700837" y="4730750"/>
            <a:ext cx="361950" cy="544512"/>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5" name="Straight Arrow Connector 14"/>
          <p:cNvCxnSpPr>
            <a:stCxn id="7" idx="2"/>
            <a:endCxn id="10" idx="0"/>
          </p:cNvCxnSpPr>
          <p:nvPr/>
        </p:nvCxnSpPr>
        <p:spPr bwMode="auto">
          <a:xfrm>
            <a:off x="7062787" y="4730750"/>
            <a:ext cx="583406" cy="544512"/>
          </a:xfrm>
          <a:prstGeom prst="straightConnector1">
            <a:avLst/>
          </a:prstGeom>
          <a:noFill/>
          <a:ln w="9525" cap="flat" cmpd="sng" algn="ctr">
            <a:solidFill>
              <a:schemeClr val="tx1"/>
            </a:solidFill>
            <a:prstDash val="solid"/>
            <a:round/>
            <a:headEnd type="none" w="med" len="med"/>
            <a:tailEnd type="triangle" w="med" len="med"/>
          </a:ln>
          <a:effectLst/>
        </p:spPr>
      </p:cxnSp>
      <p:cxnSp>
        <p:nvCxnSpPr>
          <p:cNvPr id="16" name="Straight Arrow Connector 15"/>
          <p:cNvCxnSpPr>
            <a:stCxn id="8" idx="2"/>
            <a:endCxn id="11" idx="0"/>
          </p:cNvCxnSpPr>
          <p:nvPr/>
        </p:nvCxnSpPr>
        <p:spPr bwMode="auto">
          <a:xfrm>
            <a:off x="8391525" y="4730750"/>
            <a:ext cx="307181" cy="544512"/>
          </a:xfrm>
          <a:prstGeom prst="straightConnector1">
            <a:avLst/>
          </a:prstGeom>
          <a:noFill/>
          <a:ln w="9525" cap="flat" cmpd="sng" algn="ctr">
            <a:solidFill>
              <a:schemeClr val="tx1"/>
            </a:solidFill>
            <a:prstDash val="solid"/>
            <a:round/>
            <a:headEnd type="none" w="med" len="med"/>
            <a:tailEnd type="triangle" w="med" len="med"/>
          </a:ln>
          <a:effectLst/>
        </p:spPr>
      </p:cxnSp>
    </p:spTree>
    <p:extLst>
      <p:ext uri="{BB962C8B-B14F-4D97-AF65-F5344CB8AC3E}">
        <p14:creationId xmlns:p14="http://schemas.microsoft.com/office/powerpoint/2010/main" val="2141698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Idea</a:t>
            </a:r>
          </a:p>
        </p:txBody>
      </p:sp>
      <p:sp>
        <p:nvSpPr>
          <p:cNvPr id="3" name="Content Placeholder 2"/>
          <p:cNvSpPr>
            <a:spLocks noGrp="1"/>
          </p:cNvSpPr>
          <p:nvPr>
            <p:ph idx="1"/>
          </p:nvPr>
        </p:nvSpPr>
        <p:spPr>
          <a:xfrm>
            <a:off x="228600" y="1371600"/>
            <a:ext cx="8686800" cy="4525963"/>
          </a:xfrm>
        </p:spPr>
        <p:txBody>
          <a:bodyPr/>
          <a:lstStyle/>
          <a:p>
            <a:r>
              <a:rPr lang="en-US" sz="2400" dirty="0"/>
              <a:t>Suppose you are looking to buy the next hot consumer device.  You can only get it in stores (not online).  Several stores who carry the device are sold out.  Would you just start driving from store to store?</a:t>
            </a:r>
          </a:p>
          <a:p>
            <a:r>
              <a:rPr lang="en-US" sz="2400" dirty="0"/>
              <a:t>You'd probably call ahead and see if they have any left. </a:t>
            </a:r>
          </a:p>
          <a:p>
            <a:r>
              <a:rPr lang="en-US" sz="2400" dirty="0"/>
              <a:t>If the answer is "NO"…</a:t>
            </a:r>
          </a:p>
          <a:p>
            <a:pPr lvl="1"/>
            <a:r>
              <a:rPr lang="en-US" sz="2000" dirty="0"/>
              <a:t>There is no point in going…it's not like one will magically appear at the store</a:t>
            </a:r>
          </a:p>
          <a:p>
            <a:pPr lvl="1"/>
            <a:r>
              <a:rPr lang="en-US" sz="2000" dirty="0"/>
              <a:t>You save time</a:t>
            </a:r>
          </a:p>
          <a:p>
            <a:r>
              <a:rPr lang="en-US" sz="2400" dirty="0"/>
              <a:t> If the answer is "YES"</a:t>
            </a:r>
          </a:p>
          <a:p>
            <a:pPr lvl="1"/>
            <a:r>
              <a:rPr lang="en-US" sz="2000" dirty="0"/>
              <a:t>It's worth going…</a:t>
            </a:r>
          </a:p>
          <a:p>
            <a:pPr lvl="1"/>
            <a:r>
              <a:rPr lang="en-US" sz="2000" dirty="0"/>
              <a:t>Will they definitely have it when you get there? </a:t>
            </a:r>
          </a:p>
          <a:p>
            <a:pPr lvl="1"/>
            <a:r>
              <a:rPr lang="en-US" sz="2000" dirty="0"/>
              <a:t>Not necessarily…they may sell out while you are on your way</a:t>
            </a:r>
          </a:p>
          <a:p>
            <a:r>
              <a:rPr lang="en-US" sz="2400" dirty="0"/>
              <a:t>But overall this system would at least help you avoid wasting time</a:t>
            </a:r>
          </a:p>
          <a:p>
            <a:endParaRPr lang="en-US" sz="2400" dirty="0"/>
          </a:p>
        </p:txBody>
      </p:sp>
    </p:spTree>
    <p:extLst>
      <p:ext uri="{BB962C8B-B14F-4D97-AF65-F5344CB8AC3E}">
        <p14:creationId xmlns:p14="http://schemas.microsoft.com/office/powerpoint/2010/main" val="2309898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Table Size Guidelines</a:t>
            </a:r>
          </a:p>
        </p:txBody>
      </p:sp>
      <p:sp>
        <p:nvSpPr>
          <p:cNvPr id="3" name="Content Placeholder 2"/>
          <p:cNvSpPr>
            <a:spLocks noGrp="1"/>
          </p:cNvSpPr>
          <p:nvPr>
            <p:ph idx="1"/>
          </p:nvPr>
        </p:nvSpPr>
        <p:spPr>
          <a:xfrm>
            <a:off x="457200" y="1600200"/>
            <a:ext cx="4800600" cy="4525963"/>
          </a:xfrm>
        </p:spPr>
        <p:txBody>
          <a:bodyPr/>
          <a:lstStyle/>
          <a:p>
            <a:r>
              <a:rPr lang="en-US" sz="2400" dirty="0"/>
              <a:t>The table size should be bigger than the amount of expected entries (</a:t>
            </a:r>
            <a:r>
              <a:rPr lang="en-US" sz="2400" b="1" dirty="0">
                <a:solidFill>
                  <a:srgbClr val="0000FF"/>
                </a:solidFill>
              </a:rPr>
              <a:t>m </a:t>
            </a:r>
            <a:r>
              <a:rPr lang="en-US" sz="2400" b="1" dirty="0"/>
              <a:t>&gt; </a:t>
            </a:r>
            <a:r>
              <a:rPr lang="en-US" sz="2400" b="1" dirty="0">
                <a:solidFill>
                  <a:srgbClr val="00B050"/>
                </a:solidFill>
              </a:rPr>
              <a:t>n</a:t>
            </a:r>
            <a:r>
              <a:rPr lang="en-US" sz="2400" dirty="0"/>
              <a:t>)</a:t>
            </a:r>
          </a:p>
          <a:p>
            <a:pPr lvl="1"/>
            <a:r>
              <a:rPr lang="en-US" sz="2200" dirty="0"/>
              <a:t>Don't pick a table size that is smaller than your expected number of entries</a:t>
            </a:r>
          </a:p>
          <a:p>
            <a:r>
              <a:rPr lang="en-US" sz="2400" dirty="0"/>
              <a:t>But anything smaller than the size of </a:t>
            </a:r>
            <a:r>
              <a:rPr lang="en-US" sz="2400" b="1" dirty="0">
                <a:solidFill>
                  <a:srgbClr val="7030A0"/>
                </a:solidFill>
              </a:rPr>
              <a:t>all possible keys </a:t>
            </a:r>
            <a:r>
              <a:rPr lang="en-US" sz="2400" dirty="0"/>
              <a:t>admits the chance that two keys map to the same location in the table (a.k.a.  </a:t>
            </a:r>
            <a:r>
              <a:rPr lang="en-US" sz="2400" b="1" i="1" dirty="0"/>
              <a:t>COLLISION</a:t>
            </a:r>
            <a:r>
              <a:rPr lang="en-US" sz="2400" dirty="0"/>
              <a:t>)</a:t>
            </a:r>
          </a:p>
          <a:p>
            <a:r>
              <a:rPr lang="en-US" sz="2400" dirty="0"/>
              <a:t>You will see that </a:t>
            </a:r>
            <a:r>
              <a:rPr lang="en-US" sz="2400" dirty="0" err="1"/>
              <a:t>tableSize</a:t>
            </a:r>
            <a:r>
              <a:rPr lang="en-US" sz="2400" dirty="0"/>
              <a:t> should usually be a </a:t>
            </a:r>
            <a:r>
              <a:rPr lang="en-US" sz="2400" b="1" dirty="0"/>
              <a:t>prime number</a:t>
            </a:r>
            <a:endParaRPr lang="en-US" sz="2000" dirty="0"/>
          </a:p>
          <a:p>
            <a:endParaRPr lang="en-US" sz="2000" dirty="0"/>
          </a:p>
        </p:txBody>
      </p:sp>
      <p:sp>
        <p:nvSpPr>
          <p:cNvPr id="4" name="TextBox 3"/>
          <p:cNvSpPr txBox="1"/>
          <p:nvPr/>
        </p:nvSpPr>
        <p:spPr>
          <a:xfrm>
            <a:off x="7467600" y="1905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5" name="TextBox 4"/>
          <p:cNvSpPr txBox="1"/>
          <p:nvPr/>
        </p:nvSpPr>
        <p:spPr>
          <a:xfrm>
            <a:off x="6934200" y="19050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0</a:t>
            </a:r>
          </a:p>
        </p:txBody>
      </p:sp>
      <p:sp>
        <p:nvSpPr>
          <p:cNvPr id="6" name="TextBox 5"/>
          <p:cNvSpPr txBox="1"/>
          <p:nvPr/>
        </p:nvSpPr>
        <p:spPr>
          <a:xfrm>
            <a:off x="7467600" y="2209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7" name="TextBox 6"/>
          <p:cNvSpPr txBox="1"/>
          <p:nvPr/>
        </p:nvSpPr>
        <p:spPr>
          <a:xfrm>
            <a:off x="6934200" y="22098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1</a:t>
            </a:r>
          </a:p>
        </p:txBody>
      </p:sp>
      <p:sp>
        <p:nvSpPr>
          <p:cNvPr id="8" name="TextBox 7"/>
          <p:cNvSpPr txBox="1"/>
          <p:nvPr/>
        </p:nvSpPr>
        <p:spPr>
          <a:xfrm>
            <a:off x="7467600" y="2514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9" name="TextBox 8"/>
          <p:cNvSpPr txBox="1"/>
          <p:nvPr/>
        </p:nvSpPr>
        <p:spPr>
          <a:xfrm>
            <a:off x="6934200" y="25146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2</a:t>
            </a:r>
          </a:p>
        </p:txBody>
      </p:sp>
      <p:sp>
        <p:nvSpPr>
          <p:cNvPr id="10" name="TextBox 9"/>
          <p:cNvSpPr txBox="1"/>
          <p:nvPr/>
        </p:nvSpPr>
        <p:spPr>
          <a:xfrm>
            <a:off x="7467600" y="28194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1" name="TextBox 10"/>
          <p:cNvSpPr txBox="1"/>
          <p:nvPr/>
        </p:nvSpPr>
        <p:spPr>
          <a:xfrm>
            <a:off x="6934200" y="28194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3</a:t>
            </a:r>
          </a:p>
        </p:txBody>
      </p:sp>
      <p:sp>
        <p:nvSpPr>
          <p:cNvPr id="12" name="TextBox 11"/>
          <p:cNvSpPr txBox="1"/>
          <p:nvPr/>
        </p:nvSpPr>
        <p:spPr>
          <a:xfrm>
            <a:off x="7467600" y="31242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3" name="TextBox 12"/>
          <p:cNvSpPr txBox="1"/>
          <p:nvPr/>
        </p:nvSpPr>
        <p:spPr>
          <a:xfrm>
            <a:off x="6934200" y="3124200"/>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4</a:t>
            </a:r>
          </a:p>
        </p:txBody>
      </p:sp>
      <p:sp>
        <p:nvSpPr>
          <p:cNvPr id="14" name="TextBox 13"/>
          <p:cNvSpPr txBox="1"/>
          <p:nvPr/>
        </p:nvSpPr>
        <p:spPr>
          <a:xfrm>
            <a:off x="7467600" y="37338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5" name="TextBox 14"/>
          <p:cNvSpPr txBox="1"/>
          <p:nvPr/>
        </p:nvSpPr>
        <p:spPr>
          <a:xfrm>
            <a:off x="6172200" y="37338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tableSize-2</a:t>
            </a:r>
          </a:p>
        </p:txBody>
      </p:sp>
      <p:sp>
        <p:nvSpPr>
          <p:cNvPr id="16" name="TextBox 15"/>
          <p:cNvSpPr txBox="1"/>
          <p:nvPr/>
        </p:nvSpPr>
        <p:spPr>
          <a:xfrm>
            <a:off x="7467600" y="40386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 </a:t>
            </a:r>
          </a:p>
        </p:txBody>
      </p:sp>
      <p:sp>
        <p:nvSpPr>
          <p:cNvPr id="18" name="TextBox 17"/>
          <p:cNvSpPr txBox="1"/>
          <p:nvPr/>
        </p:nvSpPr>
        <p:spPr>
          <a:xfrm>
            <a:off x="6172200" y="40386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tableSize-1</a:t>
            </a:r>
          </a:p>
        </p:txBody>
      </p:sp>
      <p:sp>
        <p:nvSpPr>
          <p:cNvPr id="19" name="TextBox 18"/>
          <p:cNvSpPr txBox="1"/>
          <p:nvPr/>
        </p:nvSpPr>
        <p:spPr>
          <a:xfrm>
            <a:off x="7467600" y="3429000"/>
            <a:ext cx="1295400" cy="304800"/>
          </a:xfrm>
          <a:prstGeom prst="rect">
            <a:avLst/>
          </a:prstGeom>
          <a:solidFill>
            <a:schemeClr val="accent1"/>
          </a:solidFill>
          <a:ln>
            <a:solidFill>
              <a:schemeClr val="tx1"/>
            </a:solidFill>
          </a:ln>
        </p:spPr>
        <p:txBody>
          <a:bodyPr wrap="square" rtlCol="0">
            <a:noAutofit/>
          </a:bodyPr>
          <a:lstStyle/>
          <a:p>
            <a:r>
              <a:rPr lang="en-US" sz="1600" dirty="0">
                <a:solidFill>
                  <a:schemeClr val="tx1"/>
                </a:solidFill>
              </a:rPr>
              <a:t>…</a:t>
            </a:r>
          </a:p>
        </p:txBody>
      </p:sp>
      <p:sp>
        <p:nvSpPr>
          <p:cNvPr id="20" name="TextBox 19"/>
          <p:cNvSpPr txBox="1"/>
          <p:nvPr/>
        </p:nvSpPr>
        <p:spPr>
          <a:xfrm>
            <a:off x="7467600" y="1600200"/>
            <a:ext cx="1295400" cy="304800"/>
          </a:xfrm>
          <a:prstGeom prst="rect">
            <a:avLst/>
          </a:prstGeom>
          <a:noFill/>
          <a:ln>
            <a:noFill/>
          </a:ln>
        </p:spPr>
        <p:txBody>
          <a:bodyPr wrap="square" rtlCol="0">
            <a:noAutofit/>
          </a:bodyPr>
          <a:lstStyle/>
          <a:p>
            <a:r>
              <a:rPr lang="en-US" sz="1600" b="1" dirty="0">
                <a:solidFill>
                  <a:schemeClr val="tx2">
                    <a:lumMod val="60000"/>
                    <a:lumOff val="40000"/>
                  </a:schemeClr>
                </a:solidFill>
              </a:rPr>
              <a:t> key, value</a:t>
            </a:r>
          </a:p>
        </p:txBody>
      </p:sp>
      <p:sp>
        <p:nvSpPr>
          <p:cNvPr id="21" name="TextBox 20"/>
          <p:cNvSpPr txBox="1"/>
          <p:nvPr/>
        </p:nvSpPr>
        <p:spPr>
          <a:xfrm>
            <a:off x="5372100" y="1402315"/>
            <a:ext cx="533400" cy="304800"/>
          </a:xfrm>
          <a:prstGeom prst="rect">
            <a:avLst/>
          </a:prstGeom>
          <a:noFill/>
          <a:ln>
            <a:noFill/>
          </a:ln>
        </p:spPr>
        <p:txBody>
          <a:bodyPr wrap="square" rtlCol="0">
            <a:noAutofit/>
          </a:bodyPr>
          <a:lstStyle/>
          <a:p>
            <a:r>
              <a:rPr lang="en-US" sz="1600" b="1" dirty="0">
                <a:solidFill>
                  <a:schemeClr val="tx2">
                    <a:lumMod val="60000"/>
                    <a:lumOff val="40000"/>
                  </a:schemeClr>
                </a:solidFill>
              </a:rPr>
              <a:t>key</a:t>
            </a:r>
          </a:p>
        </p:txBody>
      </p:sp>
      <p:sp>
        <p:nvSpPr>
          <p:cNvPr id="22" name="Oval 21"/>
          <p:cNvSpPr/>
          <p:nvPr/>
        </p:nvSpPr>
        <p:spPr bwMode="auto">
          <a:xfrm>
            <a:off x="5638800" y="2057400"/>
            <a:ext cx="838200" cy="1134755"/>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600" b="1" dirty="0"/>
              <a:t>h</a:t>
            </a:r>
            <a:r>
              <a:rPr kumimoji="0" lang="en-US" sz="1600" b="1" i="0" u="none" strike="noStrike" cap="none" normalizeH="0" baseline="0" dirty="0">
                <a:ln>
                  <a:noFill/>
                </a:ln>
                <a:solidFill>
                  <a:schemeClr val="tx2"/>
                </a:solidFill>
                <a:effectLst/>
                <a:latin typeface="Arial" charset="0"/>
              </a:rPr>
              <a:t>(k)</a:t>
            </a:r>
          </a:p>
        </p:txBody>
      </p:sp>
      <p:cxnSp>
        <p:nvCxnSpPr>
          <p:cNvPr id="32" name="Elbow Connector 31"/>
          <p:cNvCxnSpPr>
            <a:cxnSpLocks/>
            <a:stCxn id="21" idx="2"/>
            <a:endCxn id="22" idx="0"/>
          </p:cNvCxnSpPr>
          <p:nvPr/>
        </p:nvCxnSpPr>
        <p:spPr bwMode="auto">
          <a:xfrm rot="16200000" flipH="1">
            <a:off x="5673208" y="1672707"/>
            <a:ext cx="350285" cy="419100"/>
          </a:xfrm>
          <a:prstGeom prst="bentConnector3">
            <a:avLst>
              <a:gd name="adj1" fmla="val 50000"/>
            </a:avLst>
          </a:prstGeom>
          <a:noFill/>
          <a:ln w="12700" cap="flat" cmpd="sng" algn="ctr">
            <a:solidFill>
              <a:schemeClr val="tx1"/>
            </a:solidFill>
            <a:prstDash val="solid"/>
            <a:round/>
            <a:headEnd type="none" w="med" len="med"/>
            <a:tailEnd type="arrow"/>
          </a:ln>
          <a:effectLst/>
        </p:spPr>
      </p:cxnSp>
      <p:cxnSp>
        <p:nvCxnSpPr>
          <p:cNvPr id="33" name="Elbow Connector 32"/>
          <p:cNvCxnSpPr>
            <a:stCxn id="22" idx="6"/>
            <a:endCxn id="7" idx="1"/>
          </p:cNvCxnSpPr>
          <p:nvPr/>
        </p:nvCxnSpPr>
        <p:spPr bwMode="auto">
          <a:xfrm flipV="1">
            <a:off x="6477000" y="2362200"/>
            <a:ext cx="457200" cy="262578"/>
          </a:xfrm>
          <a:prstGeom prst="bentConnector3">
            <a:avLst>
              <a:gd name="adj1" fmla="val 50000"/>
            </a:avLst>
          </a:prstGeom>
          <a:noFill/>
          <a:ln w="12700" cap="flat" cmpd="sng" algn="ctr">
            <a:solidFill>
              <a:schemeClr val="tx1"/>
            </a:solidFill>
            <a:prstDash val="solid"/>
            <a:round/>
            <a:headEnd type="none" w="med" len="med"/>
            <a:tailEnd type="arrow"/>
          </a:ln>
          <a:effectLst/>
        </p:spPr>
      </p:cxnSp>
      <p:sp>
        <p:nvSpPr>
          <p:cNvPr id="24" name="TextBox 23"/>
          <p:cNvSpPr txBox="1"/>
          <p:nvPr/>
        </p:nvSpPr>
        <p:spPr>
          <a:xfrm>
            <a:off x="5791200" y="4800600"/>
            <a:ext cx="2667000" cy="914400"/>
          </a:xfrm>
          <a:prstGeom prst="rect">
            <a:avLst/>
          </a:prstGeom>
          <a:noFill/>
          <a:ln>
            <a:noFill/>
          </a:ln>
        </p:spPr>
        <p:txBody>
          <a:bodyPr wrap="square" rtlCol="0">
            <a:noAutofit/>
          </a:bodyPr>
          <a:lstStyle/>
          <a:p>
            <a:r>
              <a:rPr lang="en-US" sz="1600" b="1" dirty="0">
                <a:solidFill>
                  <a:srgbClr val="0000FF"/>
                </a:solidFill>
              </a:rPr>
              <a:t>m = </a:t>
            </a:r>
            <a:r>
              <a:rPr lang="en-US" sz="1600" b="1" dirty="0" err="1">
                <a:solidFill>
                  <a:srgbClr val="0000FF"/>
                </a:solidFill>
              </a:rPr>
              <a:t>tableSize</a:t>
            </a:r>
            <a:endParaRPr lang="en-US" sz="1600" b="1" dirty="0">
              <a:solidFill>
                <a:srgbClr val="0000FF"/>
              </a:solidFill>
            </a:endParaRPr>
          </a:p>
          <a:p>
            <a:r>
              <a:rPr lang="en-US" sz="1600" b="1" dirty="0">
                <a:solidFill>
                  <a:srgbClr val="00B050"/>
                </a:solidFill>
              </a:rPr>
              <a:t>n = # of keys entered</a:t>
            </a:r>
          </a:p>
        </p:txBody>
      </p:sp>
    </p:spTree>
    <p:extLst>
      <p:ext uri="{BB962C8B-B14F-4D97-AF65-F5344CB8AC3E}">
        <p14:creationId xmlns:p14="http://schemas.microsoft.com/office/powerpoint/2010/main" val="2488018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Idea</a:t>
            </a:r>
          </a:p>
        </p:txBody>
      </p:sp>
      <p:sp>
        <p:nvSpPr>
          <p:cNvPr id="3" name="Content Placeholder 2"/>
          <p:cNvSpPr>
            <a:spLocks noGrp="1"/>
          </p:cNvSpPr>
          <p:nvPr>
            <p:ph idx="1"/>
          </p:nvPr>
        </p:nvSpPr>
        <p:spPr>
          <a:xfrm>
            <a:off x="5179" y="1219200"/>
            <a:ext cx="8529221" cy="5334000"/>
          </a:xfrm>
        </p:spPr>
        <p:txBody>
          <a:bodyPr/>
          <a:lstStyle/>
          <a:p>
            <a:r>
              <a:rPr lang="en-US" sz="2800" dirty="0"/>
              <a:t>A Bloom filter is a set such that "contains()" will </a:t>
            </a:r>
            <a:r>
              <a:rPr lang="en-US" sz="2800" i="1" dirty="0"/>
              <a:t>quickly</a:t>
            </a:r>
            <a:r>
              <a:rPr lang="en-US" sz="2800" dirty="0"/>
              <a:t> answer…</a:t>
            </a:r>
          </a:p>
          <a:p>
            <a:pPr lvl="1"/>
            <a:r>
              <a:rPr lang="en-US" sz="2400" dirty="0">
                <a:solidFill>
                  <a:srgbClr val="00B050"/>
                </a:solidFill>
              </a:rPr>
              <a:t>"No" correctly </a:t>
            </a:r>
            <a:r>
              <a:rPr lang="en-US" sz="2400" dirty="0"/>
              <a:t>(i.e. if the key is not present)</a:t>
            </a:r>
          </a:p>
          <a:p>
            <a:pPr lvl="1"/>
            <a:r>
              <a:rPr lang="en-US" sz="2400" dirty="0">
                <a:solidFill>
                  <a:srgbClr val="FF9900"/>
                </a:solidFill>
              </a:rPr>
              <a:t>"Yes" with a chance of being incorrect </a:t>
            </a:r>
            <a:r>
              <a:rPr lang="en-US" sz="2400" dirty="0"/>
              <a:t>(i.e. the key may not be present but it might still say "yes")</a:t>
            </a:r>
          </a:p>
          <a:p>
            <a:r>
              <a:rPr lang="en-US" sz="2800" dirty="0"/>
              <a:t>Why would we want this?</a:t>
            </a:r>
          </a:p>
        </p:txBody>
      </p:sp>
    </p:spTree>
    <p:extLst>
      <p:ext uri="{BB962C8B-B14F-4D97-AF65-F5344CB8AC3E}">
        <p14:creationId xmlns:p14="http://schemas.microsoft.com/office/powerpoint/2010/main" val="668845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Motivation</a:t>
            </a:r>
          </a:p>
        </p:txBody>
      </p:sp>
      <p:sp>
        <p:nvSpPr>
          <p:cNvPr id="3" name="Content Placeholder 2"/>
          <p:cNvSpPr>
            <a:spLocks noGrp="1"/>
          </p:cNvSpPr>
          <p:nvPr>
            <p:ph idx="1"/>
          </p:nvPr>
        </p:nvSpPr>
        <p:spPr>
          <a:xfrm>
            <a:off x="5179" y="1219200"/>
            <a:ext cx="9067800" cy="5334000"/>
          </a:xfrm>
        </p:spPr>
        <p:txBody>
          <a:bodyPr/>
          <a:lstStyle/>
          <a:p>
            <a:r>
              <a:rPr lang="en-US" sz="2400" dirty="0"/>
              <a:t>Why would we want this?</a:t>
            </a:r>
          </a:p>
          <a:p>
            <a:pPr lvl="1"/>
            <a:r>
              <a:rPr lang="en-US" sz="2000" dirty="0"/>
              <a:t>A Bloom filter usually sits in front of an actual set/map</a:t>
            </a:r>
          </a:p>
          <a:p>
            <a:pPr lvl="1"/>
            <a:r>
              <a:rPr lang="en-US" sz="2000" dirty="0"/>
              <a:t>Suppose that set/map is EXPENSIVE to access</a:t>
            </a:r>
          </a:p>
          <a:p>
            <a:pPr lvl="2"/>
            <a:r>
              <a:rPr lang="en-US" sz="1800" dirty="0"/>
              <a:t>Maybe there is so much data that the set/map doesn't fit in memory and sits on a disk drive or another server as is common with most database systems</a:t>
            </a:r>
          </a:p>
          <a:p>
            <a:pPr lvl="3"/>
            <a:r>
              <a:rPr lang="en-US" sz="1600" dirty="0"/>
              <a:t>Disk/Network access = ~milliseconds</a:t>
            </a:r>
          </a:p>
          <a:p>
            <a:pPr lvl="3"/>
            <a:r>
              <a:rPr lang="en-US" sz="1600" dirty="0"/>
              <a:t>Memory access = ~nanoseconds</a:t>
            </a:r>
          </a:p>
          <a:p>
            <a:pPr lvl="1"/>
            <a:r>
              <a:rPr lang="en-US" sz="2000" dirty="0"/>
              <a:t>The Bloom filter holds a "duplicate" of the keys but uses FAR less memory and thus is cheap to access (because it can fit in memory)</a:t>
            </a:r>
          </a:p>
          <a:p>
            <a:pPr lvl="1"/>
            <a:r>
              <a:rPr lang="en-US" sz="2000" dirty="0"/>
              <a:t>We ask the Bloom filter if the set contains the key</a:t>
            </a:r>
          </a:p>
          <a:p>
            <a:pPr lvl="2"/>
            <a:r>
              <a:rPr lang="en-US" sz="1800" dirty="0"/>
              <a:t>If it answers "No" we don't have to spend time search the EXPENSIVE set</a:t>
            </a:r>
          </a:p>
          <a:p>
            <a:pPr lvl="2"/>
            <a:r>
              <a:rPr lang="en-US" sz="1800" dirty="0"/>
              <a:t>If it answers "Yes" we can go search the EXPENSIVE set</a:t>
            </a:r>
          </a:p>
        </p:txBody>
      </p:sp>
    </p:spTree>
    <p:extLst>
      <p:ext uri="{BB962C8B-B14F-4D97-AF65-F5344CB8AC3E}">
        <p14:creationId xmlns:p14="http://schemas.microsoft.com/office/powerpoint/2010/main" val="2162500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Explanation</a:t>
            </a:r>
          </a:p>
        </p:txBody>
      </p:sp>
      <p:sp>
        <p:nvSpPr>
          <p:cNvPr id="3" name="Content Placeholder 2"/>
          <p:cNvSpPr>
            <a:spLocks noGrp="1"/>
          </p:cNvSpPr>
          <p:nvPr>
            <p:ph idx="1"/>
          </p:nvPr>
        </p:nvSpPr>
        <p:spPr>
          <a:xfrm>
            <a:off x="164307" y="1066800"/>
            <a:ext cx="6007893" cy="5334000"/>
          </a:xfrm>
        </p:spPr>
        <p:txBody>
          <a:bodyPr/>
          <a:lstStyle/>
          <a:p>
            <a:r>
              <a:rPr lang="en-US" sz="2400" dirty="0"/>
              <a:t>A Bloom filter is…</a:t>
            </a:r>
          </a:p>
          <a:p>
            <a:pPr lvl="1"/>
            <a:r>
              <a:rPr lang="en-US" sz="2000" dirty="0"/>
              <a:t>A hash table of individual bits (Booleans: T/F)</a:t>
            </a:r>
          </a:p>
          <a:p>
            <a:pPr lvl="1"/>
            <a:r>
              <a:rPr lang="en-US" sz="2000" dirty="0"/>
              <a:t>A set of hash functions, {h</a:t>
            </a:r>
            <a:r>
              <a:rPr lang="en-US" sz="2000" baseline="-25000" dirty="0"/>
              <a:t>1</a:t>
            </a:r>
            <a:r>
              <a:rPr lang="en-US" sz="2000" dirty="0"/>
              <a:t>(k), h</a:t>
            </a:r>
            <a:r>
              <a:rPr lang="en-US" sz="2000" baseline="-25000" dirty="0"/>
              <a:t>2</a:t>
            </a:r>
            <a:r>
              <a:rPr lang="en-US" sz="2000" dirty="0"/>
              <a:t>(k), … </a:t>
            </a:r>
            <a:r>
              <a:rPr lang="en-US" sz="2000" dirty="0" err="1"/>
              <a:t>h</a:t>
            </a:r>
            <a:r>
              <a:rPr lang="en-US" sz="2000" baseline="-25000" dirty="0" err="1"/>
              <a:t>s</a:t>
            </a:r>
            <a:r>
              <a:rPr lang="en-US" sz="2000" dirty="0"/>
              <a:t>(k)}</a:t>
            </a:r>
          </a:p>
          <a:p>
            <a:r>
              <a:rPr lang="en-US" sz="2400" dirty="0"/>
              <a:t>Insert()</a:t>
            </a:r>
          </a:p>
          <a:p>
            <a:pPr lvl="1"/>
            <a:r>
              <a:rPr lang="en-US" sz="2000" dirty="0"/>
              <a:t>Apply each h</a:t>
            </a:r>
            <a:r>
              <a:rPr lang="en-US" sz="2000" baseline="-25000" dirty="0"/>
              <a:t>i</a:t>
            </a:r>
            <a:r>
              <a:rPr lang="en-US" sz="2000" dirty="0"/>
              <a:t>(k) to the key</a:t>
            </a:r>
          </a:p>
          <a:p>
            <a:pPr lvl="1"/>
            <a:r>
              <a:rPr lang="en-US" sz="2000" dirty="0"/>
              <a:t>Set a[h</a:t>
            </a:r>
            <a:r>
              <a:rPr lang="en-US" sz="2000" baseline="-25000" dirty="0"/>
              <a:t>i</a:t>
            </a:r>
            <a:r>
              <a:rPr lang="en-US" sz="2000" dirty="0"/>
              <a:t>(k)] = True</a:t>
            </a:r>
          </a:p>
          <a:p>
            <a:pPr lvl="1"/>
            <a:endParaRPr lang="en-US" sz="2000" dirty="0"/>
          </a:p>
        </p:txBody>
      </p:sp>
      <p:sp>
        <p:nvSpPr>
          <p:cNvPr id="4" name="Rectangle 14"/>
          <p:cNvSpPr>
            <a:spLocks noChangeArrowheads="1"/>
          </p:cNvSpPr>
          <p:nvPr/>
        </p:nvSpPr>
        <p:spPr bwMode="auto">
          <a:xfrm>
            <a:off x="6505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5" name="Rectangle 4"/>
          <p:cNvSpPr>
            <a:spLocks noChangeArrowheads="1"/>
          </p:cNvSpPr>
          <p:nvPr/>
        </p:nvSpPr>
        <p:spPr bwMode="auto">
          <a:xfrm>
            <a:off x="67341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 name="Rectangle 14"/>
          <p:cNvSpPr>
            <a:spLocks noChangeArrowheads="1"/>
          </p:cNvSpPr>
          <p:nvPr/>
        </p:nvSpPr>
        <p:spPr bwMode="auto">
          <a:xfrm>
            <a:off x="6962775" y="2457449"/>
            <a:ext cx="233362" cy="190500"/>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 name="Rectangle 14"/>
          <p:cNvSpPr>
            <a:spLocks noChangeArrowheads="1"/>
          </p:cNvSpPr>
          <p:nvPr/>
        </p:nvSpPr>
        <p:spPr bwMode="auto">
          <a:xfrm>
            <a:off x="71913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8" name="Rectangle 14"/>
          <p:cNvSpPr>
            <a:spLocks noChangeArrowheads="1"/>
          </p:cNvSpPr>
          <p:nvPr/>
        </p:nvSpPr>
        <p:spPr bwMode="auto">
          <a:xfrm>
            <a:off x="74199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9" name="Rectangle 14"/>
          <p:cNvSpPr>
            <a:spLocks noChangeArrowheads="1"/>
          </p:cNvSpPr>
          <p:nvPr/>
        </p:nvSpPr>
        <p:spPr bwMode="auto">
          <a:xfrm>
            <a:off x="6505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0" name="Rectangle 14"/>
          <p:cNvSpPr>
            <a:spLocks noChangeArrowheads="1"/>
          </p:cNvSpPr>
          <p:nvPr/>
        </p:nvSpPr>
        <p:spPr bwMode="auto">
          <a:xfrm>
            <a:off x="6734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1" name="Rectangle 14"/>
          <p:cNvSpPr>
            <a:spLocks noChangeArrowheads="1"/>
          </p:cNvSpPr>
          <p:nvPr/>
        </p:nvSpPr>
        <p:spPr bwMode="auto">
          <a:xfrm>
            <a:off x="6962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 name="Rectangle 14"/>
          <p:cNvSpPr>
            <a:spLocks noChangeArrowheads="1"/>
          </p:cNvSpPr>
          <p:nvPr/>
        </p:nvSpPr>
        <p:spPr bwMode="auto">
          <a:xfrm>
            <a:off x="7191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3" name="Rectangle 14"/>
          <p:cNvSpPr>
            <a:spLocks noChangeArrowheads="1"/>
          </p:cNvSpPr>
          <p:nvPr/>
        </p:nvSpPr>
        <p:spPr bwMode="auto">
          <a:xfrm>
            <a:off x="74199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4" name="Rectangle 14"/>
          <p:cNvSpPr>
            <a:spLocks noChangeArrowheads="1"/>
          </p:cNvSpPr>
          <p:nvPr/>
        </p:nvSpPr>
        <p:spPr bwMode="auto">
          <a:xfrm>
            <a:off x="7648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 name="Rectangle 14"/>
          <p:cNvSpPr>
            <a:spLocks noChangeArrowheads="1"/>
          </p:cNvSpPr>
          <p:nvPr/>
        </p:nvSpPr>
        <p:spPr bwMode="auto">
          <a:xfrm>
            <a:off x="7648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6" name="Rectangle 14"/>
          <p:cNvSpPr>
            <a:spLocks noChangeArrowheads="1"/>
          </p:cNvSpPr>
          <p:nvPr/>
        </p:nvSpPr>
        <p:spPr bwMode="auto">
          <a:xfrm>
            <a:off x="78771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17" name="Rectangle 14"/>
          <p:cNvSpPr>
            <a:spLocks noChangeArrowheads="1"/>
          </p:cNvSpPr>
          <p:nvPr/>
        </p:nvSpPr>
        <p:spPr bwMode="auto">
          <a:xfrm>
            <a:off x="81057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8" name="Rectangle 14"/>
          <p:cNvSpPr>
            <a:spLocks noChangeArrowheads="1"/>
          </p:cNvSpPr>
          <p:nvPr/>
        </p:nvSpPr>
        <p:spPr bwMode="auto">
          <a:xfrm>
            <a:off x="7877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9" name="Rectangle 14"/>
          <p:cNvSpPr>
            <a:spLocks noChangeArrowheads="1"/>
          </p:cNvSpPr>
          <p:nvPr/>
        </p:nvSpPr>
        <p:spPr bwMode="auto">
          <a:xfrm>
            <a:off x="8105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0" name="Rectangle 14"/>
          <p:cNvSpPr>
            <a:spLocks noChangeArrowheads="1"/>
          </p:cNvSpPr>
          <p:nvPr/>
        </p:nvSpPr>
        <p:spPr bwMode="auto">
          <a:xfrm>
            <a:off x="83343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1" name="Rectangle 20"/>
          <p:cNvSpPr>
            <a:spLocks noChangeArrowheads="1"/>
          </p:cNvSpPr>
          <p:nvPr/>
        </p:nvSpPr>
        <p:spPr bwMode="auto">
          <a:xfrm>
            <a:off x="8334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2" name="Rectangle 14"/>
          <p:cNvSpPr>
            <a:spLocks noChangeArrowheads="1"/>
          </p:cNvSpPr>
          <p:nvPr/>
        </p:nvSpPr>
        <p:spPr bwMode="auto">
          <a:xfrm>
            <a:off x="8567737"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3" name="Rectangle 22"/>
          <p:cNvSpPr>
            <a:spLocks noChangeArrowheads="1"/>
          </p:cNvSpPr>
          <p:nvPr/>
        </p:nvSpPr>
        <p:spPr bwMode="auto">
          <a:xfrm>
            <a:off x="8567737"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24" name="Rectangle 14"/>
          <p:cNvSpPr>
            <a:spLocks noChangeArrowheads="1"/>
          </p:cNvSpPr>
          <p:nvPr/>
        </p:nvSpPr>
        <p:spPr bwMode="auto">
          <a:xfrm>
            <a:off x="8801099"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5" name="Rectangle 24"/>
          <p:cNvSpPr>
            <a:spLocks noChangeArrowheads="1"/>
          </p:cNvSpPr>
          <p:nvPr/>
        </p:nvSpPr>
        <p:spPr bwMode="auto">
          <a:xfrm>
            <a:off x="8801099"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26" name="TextBox 25"/>
          <p:cNvSpPr txBox="1"/>
          <p:nvPr/>
        </p:nvSpPr>
        <p:spPr>
          <a:xfrm>
            <a:off x="6962776" y="914400"/>
            <a:ext cx="1821654" cy="269080"/>
          </a:xfrm>
          <a:prstGeom prst="rect">
            <a:avLst/>
          </a:prstGeom>
          <a:noFill/>
          <a:ln>
            <a:noFill/>
          </a:ln>
        </p:spPr>
        <p:txBody>
          <a:bodyPr wrap="square" rtlCol="0">
            <a:noAutofit/>
          </a:bodyPr>
          <a:lstStyle/>
          <a:p>
            <a:r>
              <a:rPr lang="en-US" sz="1400" b="1" dirty="0">
                <a:solidFill>
                  <a:schemeClr val="tx2">
                    <a:lumMod val="60000"/>
                    <a:lumOff val="40000"/>
                  </a:schemeClr>
                </a:solidFill>
              </a:rPr>
              <a:t>insert("Tommy")</a:t>
            </a:r>
          </a:p>
        </p:txBody>
      </p:sp>
      <p:sp>
        <p:nvSpPr>
          <p:cNvPr id="27" name="Oval 26"/>
          <p:cNvSpPr/>
          <p:nvPr/>
        </p:nvSpPr>
        <p:spPr bwMode="auto">
          <a:xfrm>
            <a:off x="6967537"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28" name="Elbow Connector 27"/>
          <p:cNvCxnSpPr>
            <a:stCxn id="26" idx="2"/>
            <a:endCxn id="27" idx="0"/>
          </p:cNvCxnSpPr>
          <p:nvPr/>
        </p:nvCxnSpPr>
        <p:spPr bwMode="auto">
          <a:xfrm rot="5400000">
            <a:off x="7383661" y="976906"/>
            <a:ext cx="283369" cy="696516"/>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35" name="Oval 34"/>
          <p:cNvSpPr/>
          <p:nvPr/>
        </p:nvSpPr>
        <p:spPr bwMode="auto">
          <a:xfrm>
            <a:off x="7624761"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36" name="Oval 35"/>
          <p:cNvSpPr/>
          <p:nvPr/>
        </p:nvSpPr>
        <p:spPr bwMode="auto">
          <a:xfrm>
            <a:off x="8243888"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37" name="Elbow Connector 36"/>
          <p:cNvCxnSpPr>
            <a:stCxn id="26" idx="2"/>
            <a:endCxn id="35" idx="0"/>
          </p:cNvCxnSpPr>
          <p:nvPr/>
        </p:nvCxnSpPr>
        <p:spPr bwMode="auto">
          <a:xfrm rot="5400000">
            <a:off x="7712273" y="1305518"/>
            <a:ext cx="283369" cy="3929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40" name="Elbow Connector 39"/>
          <p:cNvCxnSpPr>
            <a:stCxn id="26" idx="2"/>
            <a:endCxn id="36" idx="0"/>
          </p:cNvCxnSpPr>
          <p:nvPr/>
        </p:nvCxnSpPr>
        <p:spPr bwMode="auto">
          <a:xfrm rot="16200000" flipH="1">
            <a:off x="8021836" y="1035246"/>
            <a:ext cx="283369" cy="57983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43" name="Elbow Connector 42"/>
          <p:cNvCxnSpPr>
            <a:stCxn id="27" idx="4"/>
            <a:endCxn id="12" idx="0"/>
          </p:cNvCxnSpPr>
          <p:nvPr/>
        </p:nvCxnSpPr>
        <p:spPr bwMode="auto">
          <a:xfrm rot="16200000" flipH="1">
            <a:off x="7061596" y="2039539"/>
            <a:ext cx="361950" cy="130969"/>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56" name="Elbow Connector 55"/>
          <p:cNvCxnSpPr>
            <a:stCxn id="35" idx="4"/>
            <a:endCxn id="18" idx="0"/>
          </p:cNvCxnSpPr>
          <p:nvPr/>
        </p:nvCxnSpPr>
        <p:spPr bwMode="auto">
          <a:xfrm rot="16200000" flipH="1">
            <a:off x="7733108" y="2025251"/>
            <a:ext cx="361950" cy="15954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59" name="Elbow Connector 58"/>
          <p:cNvCxnSpPr>
            <a:stCxn id="36" idx="4"/>
            <a:endCxn id="13" idx="0"/>
          </p:cNvCxnSpPr>
          <p:nvPr/>
        </p:nvCxnSpPr>
        <p:spPr bwMode="auto">
          <a:xfrm rot="5400000">
            <a:off x="7814072" y="1646633"/>
            <a:ext cx="361950" cy="91678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67" name="Rectangle 14"/>
          <p:cNvSpPr>
            <a:spLocks noChangeArrowheads="1"/>
          </p:cNvSpPr>
          <p:nvPr/>
        </p:nvSpPr>
        <p:spPr bwMode="auto">
          <a:xfrm>
            <a:off x="6531771"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8" name="Rectangle 67"/>
          <p:cNvSpPr>
            <a:spLocks noChangeArrowheads="1"/>
          </p:cNvSpPr>
          <p:nvPr/>
        </p:nvSpPr>
        <p:spPr bwMode="auto">
          <a:xfrm>
            <a:off x="6760371"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69" name="Rectangle 14"/>
          <p:cNvSpPr>
            <a:spLocks noChangeArrowheads="1"/>
          </p:cNvSpPr>
          <p:nvPr/>
        </p:nvSpPr>
        <p:spPr bwMode="auto">
          <a:xfrm>
            <a:off x="6988971" y="4362449"/>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0" name="Rectangle 14"/>
          <p:cNvSpPr>
            <a:spLocks noChangeArrowheads="1"/>
          </p:cNvSpPr>
          <p:nvPr/>
        </p:nvSpPr>
        <p:spPr bwMode="auto">
          <a:xfrm>
            <a:off x="7217571"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71" name="Rectangle 14"/>
          <p:cNvSpPr>
            <a:spLocks noChangeArrowheads="1"/>
          </p:cNvSpPr>
          <p:nvPr/>
        </p:nvSpPr>
        <p:spPr bwMode="auto">
          <a:xfrm>
            <a:off x="7446171"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72" name="Rectangle 14"/>
          <p:cNvSpPr>
            <a:spLocks noChangeArrowheads="1"/>
          </p:cNvSpPr>
          <p:nvPr/>
        </p:nvSpPr>
        <p:spPr bwMode="auto">
          <a:xfrm>
            <a:off x="65317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73" name="Rectangle 14"/>
          <p:cNvSpPr>
            <a:spLocks noChangeArrowheads="1"/>
          </p:cNvSpPr>
          <p:nvPr/>
        </p:nvSpPr>
        <p:spPr bwMode="auto">
          <a:xfrm>
            <a:off x="67603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74" name="Rectangle 14"/>
          <p:cNvSpPr>
            <a:spLocks noChangeArrowheads="1"/>
          </p:cNvSpPr>
          <p:nvPr/>
        </p:nvSpPr>
        <p:spPr bwMode="auto">
          <a:xfrm>
            <a:off x="69889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75" name="Rectangle 14"/>
          <p:cNvSpPr>
            <a:spLocks noChangeArrowheads="1"/>
          </p:cNvSpPr>
          <p:nvPr/>
        </p:nvSpPr>
        <p:spPr bwMode="auto">
          <a:xfrm>
            <a:off x="72175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76" name="Rectangle 14"/>
          <p:cNvSpPr>
            <a:spLocks noChangeArrowheads="1"/>
          </p:cNvSpPr>
          <p:nvPr/>
        </p:nvSpPr>
        <p:spPr bwMode="auto">
          <a:xfrm>
            <a:off x="74461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77" name="Rectangle 14"/>
          <p:cNvSpPr>
            <a:spLocks noChangeArrowheads="1"/>
          </p:cNvSpPr>
          <p:nvPr/>
        </p:nvSpPr>
        <p:spPr bwMode="auto">
          <a:xfrm>
            <a:off x="7674771"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78" name="Rectangle 77"/>
          <p:cNvSpPr>
            <a:spLocks noChangeArrowheads="1"/>
          </p:cNvSpPr>
          <p:nvPr/>
        </p:nvSpPr>
        <p:spPr bwMode="auto">
          <a:xfrm>
            <a:off x="76747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79" name="Rectangle 14"/>
          <p:cNvSpPr>
            <a:spLocks noChangeArrowheads="1"/>
          </p:cNvSpPr>
          <p:nvPr/>
        </p:nvSpPr>
        <p:spPr bwMode="auto">
          <a:xfrm>
            <a:off x="7903371"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80" name="Rectangle 14"/>
          <p:cNvSpPr>
            <a:spLocks noChangeArrowheads="1"/>
          </p:cNvSpPr>
          <p:nvPr/>
        </p:nvSpPr>
        <p:spPr bwMode="auto">
          <a:xfrm>
            <a:off x="8131971"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1" name="Rectangle 14"/>
          <p:cNvSpPr>
            <a:spLocks noChangeArrowheads="1"/>
          </p:cNvSpPr>
          <p:nvPr/>
        </p:nvSpPr>
        <p:spPr bwMode="auto">
          <a:xfrm>
            <a:off x="79033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82" name="Rectangle 14"/>
          <p:cNvSpPr>
            <a:spLocks noChangeArrowheads="1"/>
          </p:cNvSpPr>
          <p:nvPr/>
        </p:nvSpPr>
        <p:spPr bwMode="auto">
          <a:xfrm>
            <a:off x="81319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83" name="Rectangle 14"/>
          <p:cNvSpPr>
            <a:spLocks noChangeArrowheads="1"/>
          </p:cNvSpPr>
          <p:nvPr/>
        </p:nvSpPr>
        <p:spPr bwMode="auto">
          <a:xfrm>
            <a:off x="8360571"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4" name="Rectangle 83"/>
          <p:cNvSpPr>
            <a:spLocks noChangeArrowheads="1"/>
          </p:cNvSpPr>
          <p:nvPr/>
        </p:nvSpPr>
        <p:spPr bwMode="auto">
          <a:xfrm>
            <a:off x="8360571"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85" name="Rectangle 14"/>
          <p:cNvSpPr>
            <a:spLocks noChangeArrowheads="1"/>
          </p:cNvSpPr>
          <p:nvPr/>
        </p:nvSpPr>
        <p:spPr bwMode="auto">
          <a:xfrm>
            <a:off x="8593933" y="43624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86" name="Rectangle 85"/>
          <p:cNvSpPr>
            <a:spLocks noChangeArrowheads="1"/>
          </p:cNvSpPr>
          <p:nvPr/>
        </p:nvSpPr>
        <p:spPr bwMode="auto">
          <a:xfrm>
            <a:off x="8593933"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87" name="Rectangle 14"/>
          <p:cNvSpPr>
            <a:spLocks noChangeArrowheads="1"/>
          </p:cNvSpPr>
          <p:nvPr/>
        </p:nvSpPr>
        <p:spPr bwMode="auto">
          <a:xfrm>
            <a:off x="8827295" y="43624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8" name="Rectangle 87"/>
          <p:cNvSpPr>
            <a:spLocks noChangeArrowheads="1"/>
          </p:cNvSpPr>
          <p:nvPr/>
        </p:nvSpPr>
        <p:spPr bwMode="auto">
          <a:xfrm>
            <a:off x="8827295" y="42100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89" name="TextBox 88"/>
          <p:cNvSpPr txBox="1"/>
          <p:nvPr/>
        </p:nvSpPr>
        <p:spPr>
          <a:xfrm>
            <a:off x="7203284" y="2819400"/>
            <a:ext cx="1276349" cy="269080"/>
          </a:xfrm>
          <a:prstGeom prst="rect">
            <a:avLst/>
          </a:prstGeom>
          <a:noFill/>
          <a:ln>
            <a:noFill/>
          </a:ln>
        </p:spPr>
        <p:txBody>
          <a:bodyPr wrap="square" rtlCol="0">
            <a:noAutofit/>
          </a:bodyPr>
          <a:lstStyle/>
          <a:p>
            <a:r>
              <a:rPr lang="en-US" sz="1400" b="1" dirty="0">
                <a:solidFill>
                  <a:schemeClr val="tx2">
                    <a:lumMod val="60000"/>
                    <a:lumOff val="40000"/>
                  </a:schemeClr>
                </a:solidFill>
              </a:rPr>
              <a:t>insert("Jill")</a:t>
            </a:r>
          </a:p>
        </p:txBody>
      </p:sp>
      <p:sp>
        <p:nvSpPr>
          <p:cNvPr id="90" name="Oval 89"/>
          <p:cNvSpPr/>
          <p:nvPr/>
        </p:nvSpPr>
        <p:spPr bwMode="auto">
          <a:xfrm>
            <a:off x="6993733" y="3371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91" name="Elbow Connector 90"/>
          <p:cNvCxnSpPr>
            <a:stCxn id="89" idx="2"/>
            <a:endCxn id="90" idx="0"/>
          </p:cNvCxnSpPr>
          <p:nvPr/>
        </p:nvCxnSpPr>
        <p:spPr bwMode="auto">
          <a:xfrm rot="5400000">
            <a:off x="7380687" y="2911076"/>
            <a:ext cx="283369" cy="638176"/>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92" name="Oval 91"/>
          <p:cNvSpPr/>
          <p:nvPr/>
        </p:nvSpPr>
        <p:spPr bwMode="auto">
          <a:xfrm>
            <a:off x="7650957" y="3371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93" name="Oval 92"/>
          <p:cNvSpPr/>
          <p:nvPr/>
        </p:nvSpPr>
        <p:spPr bwMode="auto">
          <a:xfrm>
            <a:off x="8270084" y="3371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94" name="Elbow Connector 93"/>
          <p:cNvCxnSpPr>
            <a:stCxn id="89" idx="2"/>
            <a:endCxn id="92" idx="0"/>
          </p:cNvCxnSpPr>
          <p:nvPr/>
        </p:nvCxnSpPr>
        <p:spPr bwMode="auto">
          <a:xfrm rot="16200000" flipH="1">
            <a:off x="7709299" y="3220640"/>
            <a:ext cx="283369" cy="19048"/>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5" name="Elbow Connector 94"/>
          <p:cNvCxnSpPr>
            <a:stCxn id="89" idx="2"/>
            <a:endCxn id="93" idx="0"/>
          </p:cNvCxnSpPr>
          <p:nvPr/>
        </p:nvCxnSpPr>
        <p:spPr bwMode="auto">
          <a:xfrm rot="16200000" flipH="1">
            <a:off x="8018862" y="2911076"/>
            <a:ext cx="283369" cy="63817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6" name="Elbow Connector 95"/>
          <p:cNvCxnSpPr>
            <a:stCxn id="90" idx="4"/>
            <a:endCxn id="73" idx="0"/>
          </p:cNvCxnSpPr>
          <p:nvPr/>
        </p:nvCxnSpPr>
        <p:spPr bwMode="auto">
          <a:xfrm rot="5400000">
            <a:off x="6849668" y="3856434"/>
            <a:ext cx="381000" cy="326231"/>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7" name="Elbow Connector 96"/>
          <p:cNvCxnSpPr>
            <a:stCxn id="92" idx="4"/>
            <a:endCxn id="76" idx="0"/>
          </p:cNvCxnSpPr>
          <p:nvPr/>
        </p:nvCxnSpPr>
        <p:spPr bwMode="auto">
          <a:xfrm rot="5400000">
            <a:off x="7521180" y="3870722"/>
            <a:ext cx="381000" cy="29765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8" name="Elbow Connector 97"/>
          <p:cNvCxnSpPr>
            <a:stCxn id="93" idx="4"/>
            <a:endCxn id="86" idx="0"/>
          </p:cNvCxnSpPr>
          <p:nvPr/>
        </p:nvCxnSpPr>
        <p:spPr bwMode="auto">
          <a:xfrm rot="16200000" flipH="1">
            <a:off x="8404624" y="3904059"/>
            <a:ext cx="381000" cy="230980"/>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204" name="Rectangle 14"/>
          <p:cNvSpPr>
            <a:spLocks noChangeArrowheads="1"/>
          </p:cNvSpPr>
          <p:nvPr/>
        </p:nvSpPr>
        <p:spPr bwMode="auto">
          <a:xfrm>
            <a:off x="6272213" y="245744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
        <p:nvSpPr>
          <p:cNvPr id="205" name="Rectangle 14"/>
          <p:cNvSpPr>
            <a:spLocks noChangeArrowheads="1"/>
          </p:cNvSpPr>
          <p:nvPr/>
        </p:nvSpPr>
        <p:spPr bwMode="auto">
          <a:xfrm>
            <a:off x="6272213" y="43814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165225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Bloom Filter Explanation</a:t>
            </a:r>
          </a:p>
        </p:txBody>
      </p:sp>
      <p:sp>
        <p:nvSpPr>
          <p:cNvPr id="3" name="Content Placeholder 2"/>
          <p:cNvSpPr>
            <a:spLocks noGrp="1"/>
          </p:cNvSpPr>
          <p:nvPr>
            <p:ph idx="1"/>
          </p:nvPr>
        </p:nvSpPr>
        <p:spPr>
          <a:xfrm>
            <a:off x="164307" y="1066800"/>
            <a:ext cx="6007893" cy="5334000"/>
          </a:xfrm>
        </p:spPr>
        <p:txBody>
          <a:bodyPr/>
          <a:lstStyle/>
          <a:p>
            <a:r>
              <a:rPr lang="en-US" sz="2400" dirty="0"/>
              <a:t>A Bloom filter is…</a:t>
            </a:r>
          </a:p>
          <a:p>
            <a:pPr lvl="1"/>
            <a:r>
              <a:rPr lang="en-US" sz="2000" dirty="0"/>
              <a:t>A hash table of individual bits (Booleans: T/F)</a:t>
            </a:r>
          </a:p>
          <a:p>
            <a:pPr lvl="1"/>
            <a:r>
              <a:rPr lang="en-US" sz="2000" dirty="0"/>
              <a:t>A set of hash functions, {h</a:t>
            </a:r>
            <a:r>
              <a:rPr lang="en-US" sz="2000" baseline="-25000" dirty="0"/>
              <a:t>1</a:t>
            </a:r>
            <a:r>
              <a:rPr lang="en-US" sz="2000" dirty="0"/>
              <a:t>(k), h</a:t>
            </a:r>
            <a:r>
              <a:rPr lang="en-US" sz="2000" baseline="-25000" dirty="0"/>
              <a:t>2</a:t>
            </a:r>
            <a:r>
              <a:rPr lang="en-US" sz="2000" dirty="0"/>
              <a:t>(k), … </a:t>
            </a:r>
            <a:r>
              <a:rPr lang="en-US" sz="2000" dirty="0" err="1"/>
              <a:t>h</a:t>
            </a:r>
            <a:r>
              <a:rPr lang="en-US" sz="2000" baseline="-25000" dirty="0" err="1"/>
              <a:t>s</a:t>
            </a:r>
            <a:r>
              <a:rPr lang="en-US" sz="2000" dirty="0"/>
              <a:t>(k)}</a:t>
            </a:r>
          </a:p>
          <a:p>
            <a:r>
              <a:rPr lang="en-US" sz="2400" dirty="0"/>
              <a:t>Contains()</a:t>
            </a:r>
          </a:p>
          <a:p>
            <a:pPr lvl="1"/>
            <a:r>
              <a:rPr lang="en-US" sz="2000" dirty="0"/>
              <a:t>Apply each h</a:t>
            </a:r>
            <a:r>
              <a:rPr lang="en-US" sz="2000" baseline="-25000" dirty="0"/>
              <a:t>i</a:t>
            </a:r>
            <a:r>
              <a:rPr lang="en-US" sz="2000" dirty="0"/>
              <a:t>(k) to the key</a:t>
            </a:r>
          </a:p>
          <a:p>
            <a:pPr lvl="1"/>
            <a:r>
              <a:rPr lang="en-US" sz="2000" dirty="0"/>
              <a:t>Return True if </a:t>
            </a:r>
            <a:r>
              <a:rPr lang="en-US" sz="2000" b="1" i="1" dirty="0"/>
              <a:t>all</a:t>
            </a:r>
            <a:r>
              <a:rPr lang="en-US" sz="2000" dirty="0"/>
              <a:t> a[h</a:t>
            </a:r>
            <a:r>
              <a:rPr lang="en-US" sz="2000" baseline="-25000" dirty="0"/>
              <a:t>i</a:t>
            </a:r>
            <a:r>
              <a:rPr lang="en-US" sz="2000" dirty="0"/>
              <a:t>(k)] = True</a:t>
            </a:r>
          </a:p>
          <a:p>
            <a:pPr lvl="1"/>
            <a:r>
              <a:rPr lang="en-US" sz="2000" dirty="0"/>
              <a:t>Return False otherwise</a:t>
            </a:r>
          </a:p>
          <a:p>
            <a:pPr lvl="1"/>
            <a:r>
              <a:rPr lang="en-US" sz="2000" dirty="0"/>
              <a:t>In other words, answer is "Maybe" or "No"</a:t>
            </a:r>
          </a:p>
          <a:p>
            <a:pPr lvl="2"/>
            <a:r>
              <a:rPr lang="en-US" sz="1800" dirty="0"/>
              <a:t>May produce "false positives"</a:t>
            </a:r>
          </a:p>
          <a:p>
            <a:pPr lvl="2"/>
            <a:r>
              <a:rPr lang="en-US" sz="1800" dirty="0"/>
              <a:t>May NOT produce "false negatives"</a:t>
            </a:r>
          </a:p>
          <a:p>
            <a:r>
              <a:rPr lang="en-US" sz="2400" dirty="0"/>
              <a:t>We will ignore removal for now</a:t>
            </a:r>
          </a:p>
          <a:p>
            <a:pPr lvl="1"/>
            <a:endParaRPr lang="en-US" sz="2000" dirty="0"/>
          </a:p>
        </p:txBody>
      </p:sp>
      <p:sp>
        <p:nvSpPr>
          <p:cNvPr id="67" name="Rectangle 14"/>
          <p:cNvSpPr>
            <a:spLocks noChangeArrowheads="1"/>
          </p:cNvSpPr>
          <p:nvPr/>
        </p:nvSpPr>
        <p:spPr bwMode="auto">
          <a:xfrm>
            <a:off x="6531771"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8" name="Rectangle 67"/>
          <p:cNvSpPr>
            <a:spLocks noChangeArrowheads="1"/>
          </p:cNvSpPr>
          <p:nvPr/>
        </p:nvSpPr>
        <p:spPr bwMode="auto">
          <a:xfrm>
            <a:off x="6760371"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69" name="Rectangle 14"/>
          <p:cNvSpPr>
            <a:spLocks noChangeArrowheads="1"/>
          </p:cNvSpPr>
          <p:nvPr/>
        </p:nvSpPr>
        <p:spPr bwMode="auto">
          <a:xfrm>
            <a:off x="6988971" y="3067051"/>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0" name="Rectangle 14"/>
          <p:cNvSpPr>
            <a:spLocks noChangeArrowheads="1"/>
          </p:cNvSpPr>
          <p:nvPr/>
        </p:nvSpPr>
        <p:spPr bwMode="auto">
          <a:xfrm>
            <a:off x="7217571"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71" name="Rectangle 14"/>
          <p:cNvSpPr>
            <a:spLocks noChangeArrowheads="1"/>
          </p:cNvSpPr>
          <p:nvPr/>
        </p:nvSpPr>
        <p:spPr bwMode="auto">
          <a:xfrm>
            <a:off x="7446171"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72" name="Rectangle 14"/>
          <p:cNvSpPr>
            <a:spLocks noChangeArrowheads="1"/>
          </p:cNvSpPr>
          <p:nvPr/>
        </p:nvSpPr>
        <p:spPr bwMode="auto">
          <a:xfrm>
            <a:off x="65317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73" name="Rectangle 14"/>
          <p:cNvSpPr>
            <a:spLocks noChangeArrowheads="1"/>
          </p:cNvSpPr>
          <p:nvPr/>
        </p:nvSpPr>
        <p:spPr bwMode="auto">
          <a:xfrm>
            <a:off x="67603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74" name="Rectangle 14"/>
          <p:cNvSpPr>
            <a:spLocks noChangeArrowheads="1"/>
          </p:cNvSpPr>
          <p:nvPr/>
        </p:nvSpPr>
        <p:spPr bwMode="auto">
          <a:xfrm>
            <a:off x="69889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75" name="Rectangle 14"/>
          <p:cNvSpPr>
            <a:spLocks noChangeArrowheads="1"/>
          </p:cNvSpPr>
          <p:nvPr/>
        </p:nvSpPr>
        <p:spPr bwMode="auto">
          <a:xfrm>
            <a:off x="72175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76" name="Rectangle 14"/>
          <p:cNvSpPr>
            <a:spLocks noChangeArrowheads="1"/>
          </p:cNvSpPr>
          <p:nvPr/>
        </p:nvSpPr>
        <p:spPr bwMode="auto">
          <a:xfrm>
            <a:off x="74461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77" name="Rectangle 14"/>
          <p:cNvSpPr>
            <a:spLocks noChangeArrowheads="1"/>
          </p:cNvSpPr>
          <p:nvPr/>
        </p:nvSpPr>
        <p:spPr bwMode="auto">
          <a:xfrm>
            <a:off x="7674771"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78" name="Rectangle 77"/>
          <p:cNvSpPr>
            <a:spLocks noChangeArrowheads="1"/>
          </p:cNvSpPr>
          <p:nvPr/>
        </p:nvSpPr>
        <p:spPr bwMode="auto">
          <a:xfrm>
            <a:off x="76747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79" name="Rectangle 14"/>
          <p:cNvSpPr>
            <a:spLocks noChangeArrowheads="1"/>
          </p:cNvSpPr>
          <p:nvPr/>
        </p:nvSpPr>
        <p:spPr bwMode="auto">
          <a:xfrm>
            <a:off x="7903371"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80" name="Rectangle 14"/>
          <p:cNvSpPr>
            <a:spLocks noChangeArrowheads="1"/>
          </p:cNvSpPr>
          <p:nvPr/>
        </p:nvSpPr>
        <p:spPr bwMode="auto">
          <a:xfrm>
            <a:off x="8131971"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1" name="Rectangle 14"/>
          <p:cNvSpPr>
            <a:spLocks noChangeArrowheads="1"/>
          </p:cNvSpPr>
          <p:nvPr/>
        </p:nvSpPr>
        <p:spPr bwMode="auto">
          <a:xfrm>
            <a:off x="79033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82" name="Rectangle 14"/>
          <p:cNvSpPr>
            <a:spLocks noChangeArrowheads="1"/>
          </p:cNvSpPr>
          <p:nvPr/>
        </p:nvSpPr>
        <p:spPr bwMode="auto">
          <a:xfrm>
            <a:off x="81319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83" name="Rectangle 14"/>
          <p:cNvSpPr>
            <a:spLocks noChangeArrowheads="1"/>
          </p:cNvSpPr>
          <p:nvPr/>
        </p:nvSpPr>
        <p:spPr bwMode="auto">
          <a:xfrm>
            <a:off x="8360571"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4" name="Rectangle 83"/>
          <p:cNvSpPr>
            <a:spLocks noChangeArrowheads="1"/>
          </p:cNvSpPr>
          <p:nvPr/>
        </p:nvSpPr>
        <p:spPr bwMode="auto">
          <a:xfrm>
            <a:off x="8360571"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85" name="Rectangle 14"/>
          <p:cNvSpPr>
            <a:spLocks noChangeArrowheads="1"/>
          </p:cNvSpPr>
          <p:nvPr/>
        </p:nvSpPr>
        <p:spPr bwMode="auto">
          <a:xfrm>
            <a:off x="8593933" y="3067051"/>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86" name="Rectangle 85"/>
          <p:cNvSpPr>
            <a:spLocks noChangeArrowheads="1"/>
          </p:cNvSpPr>
          <p:nvPr/>
        </p:nvSpPr>
        <p:spPr bwMode="auto">
          <a:xfrm>
            <a:off x="8593933"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87" name="Rectangle 14"/>
          <p:cNvSpPr>
            <a:spLocks noChangeArrowheads="1"/>
          </p:cNvSpPr>
          <p:nvPr/>
        </p:nvSpPr>
        <p:spPr bwMode="auto">
          <a:xfrm>
            <a:off x="8827295" y="3067051"/>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88" name="Rectangle 87"/>
          <p:cNvSpPr>
            <a:spLocks noChangeArrowheads="1"/>
          </p:cNvSpPr>
          <p:nvPr/>
        </p:nvSpPr>
        <p:spPr bwMode="auto">
          <a:xfrm>
            <a:off x="8827295" y="2914651"/>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89" name="TextBox 88"/>
          <p:cNvSpPr txBox="1"/>
          <p:nvPr/>
        </p:nvSpPr>
        <p:spPr>
          <a:xfrm>
            <a:off x="7086600" y="1524000"/>
            <a:ext cx="1507333" cy="269082"/>
          </a:xfrm>
          <a:prstGeom prst="rect">
            <a:avLst/>
          </a:prstGeom>
          <a:noFill/>
          <a:ln>
            <a:noFill/>
          </a:ln>
        </p:spPr>
        <p:txBody>
          <a:bodyPr wrap="square" rtlCol="0">
            <a:noAutofit/>
          </a:bodyPr>
          <a:lstStyle/>
          <a:p>
            <a:r>
              <a:rPr lang="en-US" sz="1400" b="1" dirty="0">
                <a:solidFill>
                  <a:schemeClr val="tx2">
                    <a:lumMod val="60000"/>
                    <a:lumOff val="40000"/>
                  </a:schemeClr>
                </a:solidFill>
              </a:rPr>
              <a:t>contains("Jill")</a:t>
            </a:r>
          </a:p>
        </p:txBody>
      </p:sp>
      <p:sp>
        <p:nvSpPr>
          <p:cNvPr id="90" name="Oval 89"/>
          <p:cNvSpPr/>
          <p:nvPr/>
        </p:nvSpPr>
        <p:spPr bwMode="auto">
          <a:xfrm>
            <a:off x="6993733" y="2076451"/>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91" name="Elbow Connector 90"/>
          <p:cNvCxnSpPr>
            <a:cxnSpLocks/>
            <a:stCxn id="89" idx="2"/>
            <a:endCxn id="90" idx="0"/>
          </p:cNvCxnSpPr>
          <p:nvPr/>
        </p:nvCxnSpPr>
        <p:spPr bwMode="auto">
          <a:xfrm rot="5400000">
            <a:off x="7380091" y="1616274"/>
            <a:ext cx="283369" cy="636984"/>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92" name="Oval 91"/>
          <p:cNvSpPr/>
          <p:nvPr/>
        </p:nvSpPr>
        <p:spPr bwMode="auto">
          <a:xfrm>
            <a:off x="7650957" y="2076451"/>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93" name="Oval 92"/>
          <p:cNvSpPr/>
          <p:nvPr/>
        </p:nvSpPr>
        <p:spPr bwMode="auto">
          <a:xfrm>
            <a:off x="8270084" y="2076451"/>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94" name="Elbow Connector 93"/>
          <p:cNvCxnSpPr>
            <a:cxnSpLocks/>
            <a:stCxn id="89" idx="2"/>
            <a:endCxn id="92" idx="0"/>
          </p:cNvCxnSpPr>
          <p:nvPr/>
        </p:nvCxnSpPr>
        <p:spPr bwMode="auto">
          <a:xfrm rot="16200000" flipH="1">
            <a:off x="7708703" y="1924646"/>
            <a:ext cx="283369" cy="20240"/>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5" name="Elbow Connector 94"/>
          <p:cNvCxnSpPr>
            <a:cxnSpLocks/>
            <a:stCxn id="89" idx="2"/>
            <a:endCxn id="93" idx="0"/>
          </p:cNvCxnSpPr>
          <p:nvPr/>
        </p:nvCxnSpPr>
        <p:spPr bwMode="auto">
          <a:xfrm rot="16200000" flipH="1">
            <a:off x="8018266" y="1615082"/>
            <a:ext cx="283369" cy="639367"/>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6" name="Elbow Connector 95"/>
          <p:cNvCxnSpPr>
            <a:stCxn id="90" idx="4"/>
            <a:endCxn id="73" idx="0"/>
          </p:cNvCxnSpPr>
          <p:nvPr/>
        </p:nvCxnSpPr>
        <p:spPr bwMode="auto">
          <a:xfrm rot="5400000">
            <a:off x="6849668" y="2561036"/>
            <a:ext cx="381000" cy="326231"/>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7" name="Elbow Connector 96"/>
          <p:cNvCxnSpPr>
            <a:stCxn id="92" idx="4"/>
            <a:endCxn id="76" idx="0"/>
          </p:cNvCxnSpPr>
          <p:nvPr/>
        </p:nvCxnSpPr>
        <p:spPr bwMode="auto">
          <a:xfrm rot="5400000">
            <a:off x="7521180" y="2575324"/>
            <a:ext cx="381000" cy="29765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98" name="Elbow Connector 97"/>
          <p:cNvCxnSpPr>
            <a:stCxn id="93" idx="4"/>
            <a:endCxn id="86" idx="0"/>
          </p:cNvCxnSpPr>
          <p:nvPr/>
        </p:nvCxnSpPr>
        <p:spPr bwMode="auto">
          <a:xfrm rot="16200000" flipH="1">
            <a:off x="8404624" y="2608661"/>
            <a:ext cx="381000" cy="230980"/>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152" name="Rectangle 14"/>
          <p:cNvSpPr>
            <a:spLocks noChangeArrowheads="1"/>
          </p:cNvSpPr>
          <p:nvPr/>
        </p:nvSpPr>
        <p:spPr bwMode="auto">
          <a:xfrm>
            <a:off x="6488906"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3" name="Rectangle 152"/>
          <p:cNvSpPr>
            <a:spLocks noChangeArrowheads="1"/>
          </p:cNvSpPr>
          <p:nvPr/>
        </p:nvSpPr>
        <p:spPr bwMode="auto">
          <a:xfrm>
            <a:off x="6717506"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54" name="Rectangle 14"/>
          <p:cNvSpPr>
            <a:spLocks noChangeArrowheads="1"/>
          </p:cNvSpPr>
          <p:nvPr/>
        </p:nvSpPr>
        <p:spPr bwMode="auto">
          <a:xfrm>
            <a:off x="6946106" y="4972049"/>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55" name="Rectangle 14"/>
          <p:cNvSpPr>
            <a:spLocks noChangeArrowheads="1"/>
          </p:cNvSpPr>
          <p:nvPr/>
        </p:nvSpPr>
        <p:spPr bwMode="auto">
          <a:xfrm>
            <a:off x="7174706"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56" name="Rectangle 14"/>
          <p:cNvSpPr>
            <a:spLocks noChangeArrowheads="1"/>
          </p:cNvSpPr>
          <p:nvPr/>
        </p:nvSpPr>
        <p:spPr bwMode="auto">
          <a:xfrm>
            <a:off x="7403306"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57" name="Rectangle 14"/>
          <p:cNvSpPr>
            <a:spLocks noChangeArrowheads="1"/>
          </p:cNvSpPr>
          <p:nvPr/>
        </p:nvSpPr>
        <p:spPr bwMode="auto">
          <a:xfrm>
            <a:off x="64889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58" name="Rectangle 14"/>
          <p:cNvSpPr>
            <a:spLocks noChangeArrowheads="1"/>
          </p:cNvSpPr>
          <p:nvPr/>
        </p:nvSpPr>
        <p:spPr bwMode="auto">
          <a:xfrm>
            <a:off x="67175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59" name="Rectangle 14"/>
          <p:cNvSpPr>
            <a:spLocks noChangeArrowheads="1"/>
          </p:cNvSpPr>
          <p:nvPr/>
        </p:nvSpPr>
        <p:spPr bwMode="auto">
          <a:xfrm>
            <a:off x="69461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60" name="Rectangle 14"/>
          <p:cNvSpPr>
            <a:spLocks noChangeArrowheads="1"/>
          </p:cNvSpPr>
          <p:nvPr/>
        </p:nvSpPr>
        <p:spPr bwMode="auto">
          <a:xfrm>
            <a:off x="71747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61" name="Rectangle 14"/>
          <p:cNvSpPr>
            <a:spLocks noChangeArrowheads="1"/>
          </p:cNvSpPr>
          <p:nvPr/>
        </p:nvSpPr>
        <p:spPr bwMode="auto">
          <a:xfrm>
            <a:off x="74033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62" name="Rectangle 14"/>
          <p:cNvSpPr>
            <a:spLocks noChangeArrowheads="1"/>
          </p:cNvSpPr>
          <p:nvPr/>
        </p:nvSpPr>
        <p:spPr bwMode="auto">
          <a:xfrm>
            <a:off x="7631906"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63" name="Rectangle 162"/>
          <p:cNvSpPr>
            <a:spLocks noChangeArrowheads="1"/>
          </p:cNvSpPr>
          <p:nvPr/>
        </p:nvSpPr>
        <p:spPr bwMode="auto">
          <a:xfrm>
            <a:off x="76319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64" name="Rectangle 14"/>
          <p:cNvSpPr>
            <a:spLocks noChangeArrowheads="1"/>
          </p:cNvSpPr>
          <p:nvPr/>
        </p:nvSpPr>
        <p:spPr bwMode="auto">
          <a:xfrm>
            <a:off x="7860506"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65" name="Rectangle 14"/>
          <p:cNvSpPr>
            <a:spLocks noChangeArrowheads="1"/>
          </p:cNvSpPr>
          <p:nvPr/>
        </p:nvSpPr>
        <p:spPr bwMode="auto">
          <a:xfrm>
            <a:off x="8089106"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66" name="Rectangle 14"/>
          <p:cNvSpPr>
            <a:spLocks noChangeArrowheads="1"/>
          </p:cNvSpPr>
          <p:nvPr/>
        </p:nvSpPr>
        <p:spPr bwMode="auto">
          <a:xfrm>
            <a:off x="78605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67" name="Rectangle 14"/>
          <p:cNvSpPr>
            <a:spLocks noChangeArrowheads="1"/>
          </p:cNvSpPr>
          <p:nvPr/>
        </p:nvSpPr>
        <p:spPr bwMode="auto">
          <a:xfrm>
            <a:off x="80891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168" name="Rectangle 14"/>
          <p:cNvSpPr>
            <a:spLocks noChangeArrowheads="1"/>
          </p:cNvSpPr>
          <p:nvPr/>
        </p:nvSpPr>
        <p:spPr bwMode="auto">
          <a:xfrm>
            <a:off x="8317706"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69" name="Rectangle 168"/>
          <p:cNvSpPr>
            <a:spLocks noChangeArrowheads="1"/>
          </p:cNvSpPr>
          <p:nvPr/>
        </p:nvSpPr>
        <p:spPr bwMode="auto">
          <a:xfrm>
            <a:off x="8317706"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170" name="Rectangle 14"/>
          <p:cNvSpPr>
            <a:spLocks noChangeArrowheads="1"/>
          </p:cNvSpPr>
          <p:nvPr/>
        </p:nvSpPr>
        <p:spPr bwMode="auto">
          <a:xfrm>
            <a:off x="8551068" y="4972049"/>
            <a:ext cx="233362" cy="209551"/>
          </a:xfrm>
          <a:prstGeom prst="rect">
            <a:avLst/>
          </a:prstGeom>
          <a:solidFill>
            <a:srgbClr val="C00000"/>
          </a:solidFill>
          <a:ln w="9525">
            <a:solidFill>
              <a:schemeClr val="tx1"/>
            </a:solidFill>
            <a:miter lim="800000"/>
            <a:headEnd/>
            <a:tailEnd/>
          </a:ln>
        </p:spPr>
        <p:txBody>
          <a:bodyPr wrap="none" anchor="ctr"/>
          <a:lstStyle/>
          <a:p>
            <a:r>
              <a:rPr lang="en-US" sz="1200" b="1" dirty="0">
                <a:solidFill>
                  <a:schemeClr val="bg1"/>
                </a:solidFill>
              </a:rPr>
              <a:t>1</a:t>
            </a:r>
          </a:p>
        </p:txBody>
      </p:sp>
      <p:sp>
        <p:nvSpPr>
          <p:cNvPr id="171" name="Rectangle 170"/>
          <p:cNvSpPr>
            <a:spLocks noChangeArrowheads="1"/>
          </p:cNvSpPr>
          <p:nvPr/>
        </p:nvSpPr>
        <p:spPr bwMode="auto">
          <a:xfrm>
            <a:off x="8551068"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172" name="Rectangle 14"/>
          <p:cNvSpPr>
            <a:spLocks noChangeArrowheads="1"/>
          </p:cNvSpPr>
          <p:nvPr/>
        </p:nvSpPr>
        <p:spPr bwMode="auto">
          <a:xfrm>
            <a:off x="8784430" y="4972049"/>
            <a:ext cx="233362" cy="209551"/>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73" name="Rectangle 172"/>
          <p:cNvSpPr>
            <a:spLocks noChangeArrowheads="1"/>
          </p:cNvSpPr>
          <p:nvPr/>
        </p:nvSpPr>
        <p:spPr bwMode="auto">
          <a:xfrm>
            <a:off x="8784430" y="4819649"/>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174" name="TextBox 173"/>
          <p:cNvSpPr txBox="1"/>
          <p:nvPr/>
        </p:nvSpPr>
        <p:spPr>
          <a:xfrm>
            <a:off x="6834188" y="3429000"/>
            <a:ext cx="1950242" cy="269080"/>
          </a:xfrm>
          <a:prstGeom prst="rect">
            <a:avLst/>
          </a:prstGeom>
          <a:noFill/>
          <a:ln>
            <a:noFill/>
          </a:ln>
        </p:spPr>
        <p:txBody>
          <a:bodyPr wrap="square" rtlCol="0">
            <a:noAutofit/>
          </a:bodyPr>
          <a:lstStyle/>
          <a:p>
            <a:r>
              <a:rPr lang="en-US" sz="1400" b="1" dirty="0">
                <a:solidFill>
                  <a:schemeClr val="tx2">
                    <a:lumMod val="60000"/>
                    <a:lumOff val="40000"/>
                  </a:schemeClr>
                </a:solidFill>
              </a:rPr>
              <a:t>contains("John")</a:t>
            </a:r>
          </a:p>
        </p:txBody>
      </p:sp>
      <p:sp>
        <p:nvSpPr>
          <p:cNvPr id="175" name="Oval 174"/>
          <p:cNvSpPr/>
          <p:nvPr/>
        </p:nvSpPr>
        <p:spPr bwMode="auto">
          <a:xfrm>
            <a:off x="6950868" y="39814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176" name="Elbow Connector 175"/>
          <p:cNvCxnSpPr>
            <a:stCxn id="174" idx="2"/>
            <a:endCxn id="175" idx="0"/>
          </p:cNvCxnSpPr>
          <p:nvPr/>
        </p:nvCxnSpPr>
        <p:spPr bwMode="auto">
          <a:xfrm rot="5400000">
            <a:off x="7343180" y="3515319"/>
            <a:ext cx="283369" cy="648891"/>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177" name="Oval 176"/>
          <p:cNvSpPr/>
          <p:nvPr/>
        </p:nvSpPr>
        <p:spPr bwMode="auto">
          <a:xfrm>
            <a:off x="7608092" y="39814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178" name="Oval 177"/>
          <p:cNvSpPr/>
          <p:nvPr/>
        </p:nvSpPr>
        <p:spPr bwMode="auto">
          <a:xfrm>
            <a:off x="8227219" y="39814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179" name="Elbow Connector 178"/>
          <p:cNvCxnSpPr>
            <a:stCxn id="174" idx="2"/>
            <a:endCxn id="177" idx="0"/>
          </p:cNvCxnSpPr>
          <p:nvPr/>
        </p:nvCxnSpPr>
        <p:spPr bwMode="auto">
          <a:xfrm rot="16200000" flipH="1">
            <a:off x="7671791" y="3835597"/>
            <a:ext cx="283369" cy="8333"/>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180" name="Elbow Connector 179"/>
          <p:cNvCxnSpPr>
            <a:stCxn id="174" idx="2"/>
            <a:endCxn id="178" idx="0"/>
          </p:cNvCxnSpPr>
          <p:nvPr/>
        </p:nvCxnSpPr>
        <p:spPr bwMode="auto">
          <a:xfrm rot="16200000" flipH="1">
            <a:off x="7981355" y="3526034"/>
            <a:ext cx="283369" cy="627460"/>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181" name="Elbow Connector 180"/>
          <p:cNvCxnSpPr>
            <a:stCxn id="175" idx="4"/>
            <a:endCxn id="158" idx="0"/>
          </p:cNvCxnSpPr>
          <p:nvPr/>
        </p:nvCxnSpPr>
        <p:spPr bwMode="auto">
          <a:xfrm rot="5400000">
            <a:off x="6806803" y="4466034"/>
            <a:ext cx="381000" cy="326231"/>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182" name="Elbow Connector 181"/>
          <p:cNvCxnSpPr>
            <a:stCxn id="177" idx="4"/>
            <a:endCxn id="160" idx="0"/>
          </p:cNvCxnSpPr>
          <p:nvPr/>
        </p:nvCxnSpPr>
        <p:spPr bwMode="auto">
          <a:xfrm rot="5400000">
            <a:off x="7364015" y="4366022"/>
            <a:ext cx="381000" cy="52625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183" name="Elbow Connector 182"/>
          <p:cNvCxnSpPr>
            <a:stCxn id="178" idx="4"/>
            <a:endCxn id="166" idx="0"/>
          </p:cNvCxnSpPr>
          <p:nvPr/>
        </p:nvCxnSpPr>
        <p:spPr bwMode="auto">
          <a:xfrm rot="5400000">
            <a:off x="8016478" y="4399358"/>
            <a:ext cx="381000" cy="45958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205" name="Rectangle 14"/>
          <p:cNvSpPr>
            <a:spLocks noChangeArrowheads="1"/>
          </p:cNvSpPr>
          <p:nvPr/>
        </p:nvSpPr>
        <p:spPr bwMode="auto">
          <a:xfrm>
            <a:off x="6272213" y="308610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
        <p:nvSpPr>
          <p:cNvPr id="206" name="Rectangle 14"/>
          <p:cNvSpPr>
            <a:spLocks noChangeArrowheads="1"/>
          </p:cNvSpPr>
          <p:nvPr/>
        </p:nvSpPr>
        <p:spPr bwMode="auto">
          <a:xfrm>
            <a:off x="6255544" y="497204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1600447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Details</a:t>
            </a:r>
          </a:p>
        </p:txBody>
      </p:sp>
      <p:sp>
        <p:nvSpPr>
          <p:cNvPr id="3" name="Content Placeholder 2"/>
          <p:cNvSpPr>
            <a:spLocks noGrp="1"/>
          </p:cNvSpPr>
          <p:nvPr>
            <p:ph idx="1"/>
          </p:nvPr>
        </p:nvSpPr>
        <p:spPr>
          <a:xfrm>
            <a:off x="0" y="1219200"/>
            <a:ext cx="6382316" cy="5334000"/>
          </a:xfrm>
        </p:spPr>
        <p:txBody>
          <a:bodyPr/>
          <a:lstStyle/>
          <a:p>
            <a:r>
              <a:rPr lang="en-US" sz="2400" dirty="0"/>
              <a:t>Bloom filter's require only a bit per location, but modern computers read/write a full byte (8-bits) at a time or an </a:t>
            </a:r>
            <a:r>
              <a:rPr lang="en-US" sz="2400" dirty="0" err="1"/>
              <a:t>int</a:t>
            </a:r>
            <a:r>
              <a:rPr lang="en-US" sz="2400" dirty="0"/>
              <a:t> (32-bits) at a time</a:t>
            </a:r>
          </a:p>
          <a:p>
            <a:r>
              <a:rPr lang="en-US" sz="2400" dirty="0"/>
              <a:t>To not waste space and use only a bit per entry we'll need to use bitwise operators</a:t>
            </a:r>
          </a:p>
          <a:p>
            <a:r>
              <a:rPr lang="en-US" sz="2400" dirty="0"/>
              <a:t>For a Bloom filter with N-bits declare an array of N/8 unsigned char's (or N/32 unsigned </a:t>
            </a:r>
            <a:r>
              <a:rPr lang="en-US" sz="2400" dirty="0" err="1"/>
              <a:t>ints</a:t>
            </a:r>
            <a:r>
              <a:rPr lang="en-US" sz="2400" dirty="0"/>
              <a:t>) </a:t>
            </a:r>
          </a:p>
          <a:p>
            <a:pPr lvl="1"/>
            <a:r>
              <a:rPr lang="en-US" sz="2000" dirty="0">
                <a:latin typeface="Consolas" panose="020B0609020204030204" pitchFamily="49" charset="0"/>
              </a:rPr>
              <a:t>unsigned char filter8[ ceil(N/8) ];</a:t>
            </a:r>
          </a:p>
          <a:p>
            <a:r>
              <a:rPr lang="en-US" sz="2400" dirty="0"/>
              <a:t>To set the k-</a:t>
            </a:r>
            <a:r>
              <a:rPr lang="en-US" sz="2400" dirty="0" err="1"/>
              <a:t>th</a:t>
            </a:r>
            <a:r>
              <a:rPr lang="en-US" sz="2400" dirty="0"/>
              <a:t> entry, </a:t>
            </a:r>
          </a:p>
          <a:p>
            <a:pPr lvl="1"/>
            <a:r>
              <a:rPr lang="en-US" sz="2000" dirty="0">
                <a:latin typeface="Consolas" panose="020B0609020204030204" pitchFamily="49" charset="0"/>
              </a:rPr>
              <a:t>filter[ k/8 ] |= (1 &lt;&lt; (k%8) );</a:t>
            </a:r>
          </a:p>
          <a:p>
            <a:r>
              <a:rPr lang="en-US" sz="2400" dirty="0"/>
              <a:t>To check the k-</a:t>
            </a:r>
            <a:r>
              <a:rPr lang="en-US" sz="2400" dirty="0" err="1"/>
              <a:t>th</a:t>
            </a:r>
            <a:r>
              <a:rPr lang="en-US" sz="2400" dirty="0"/>
              <a:t> entry</a:t>
            </a:r>
          </a:p>
          <a:p>
            <a:pPr lvl="1"/>
            <a:r>
              <a:rPr lang="en-US" sz="2000" dirty="0">
                <a:latin typeface="Consolas" panose="020B0609020204030204" pitchFamily="49" charset="0"/>
              </a:rPr>
              <a:t>if ( filter[ k / 8] &amp; (1 &lt;&lt; (k%8) ) )</a:t>
            </a:r>
          </a:p>
        </p:txBody>
      </p:sp>
      <p:sp>
        <p:nvSpPr>
          <p:cNvPr id="4" name="Rectangle 14"/>
          <p:cNvSpPr>
            <a:spLocks noChangeArrowheads="1"/>
          </p:cNvSpPr>
          <p:nvPr/>
        </p:nvSpPr>
        <p:spPr bwMode="auto">
          <a:xfrm>
            <a:off x="7031036" y="2514601"/>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5" name="Rectangle 4"/>
          <p:cNvSpPr>
            <a:spLocks noChangeArrowheads="1"/>
          </p:cNvSpPr>
          <p:nvPr/>
        </p:nvSpPr>
        <p:spPr bwMode="auto">
          <a:xfrm>
            <a:off x="7259636" y="2514601"/>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 name="Rectangle 14"/>
          <p:cNvSpPr>
            <a:spLocks noChangeArrowheads="1"/>
          </p:cNvSpPr>
          <p:nvPr/>
        </p:nvSpPr>
        <p:spPr bwMode="auto">
          <a:xfrm>
            <a:off x="7488236" y="2514601"/>
            <a:ext cx="233362" cy="190500"/>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 name="Rectangle 14"/>
          <p:cNvSpPr>
            <a:spLocks noChangeArrowheads="1"/>
          </p:cNvSpPr>
          <p:nvPr/>
        </p:nvSpPr>
        <p:spPr bwMode="auto">
          <a:xfrm>
            <a:off x="7716836" y="2514601"/>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8" name="Rectangle 14"/>
          <p:cNvSpPr>
            <a:spLocks noChangeArrowheads="1"/>
          </p:cNvSpPr>
          <p:nvPr/>
        </p:nvSpPr>
        <p:spPr bwMode="auto">
          <a:xfrm>
            <a:off x="7945436" y="2514601"/>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9" name="Rectangle 14"/>
          <p:cNvSpPr>
            <a:spLocks noChangeArrowheads="1"/>
          </p:cNvSpPr>
          <p:nvPr/>
        </p:nvSpPr>
        <p:spPr bwMode="auto">
          <a:xfrm>
            <a:off x="70310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10" name="Rectangle 14"/>
          <p:cNvSpPr>
            <a:spLocks noChangeArrowheads="1"/>
          </p:cNvSpPr>
          <p:nvPr/>
        </p:nvSpPr>
        <p:spPr bwMode="auto">
          <a:xfrm>
            <a:off x="72596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1" name="Rectangle 14"/>
          <p:cNvSpPr>
            <a:spLocks noChangeArrowheads="1"/>
          </p:cNvSpPr>
          <p:nvPr/>
        </p:nvSpPr>
        <p:spPr bwMode="auto">
          <a:xfrm>
            <a:off x="74882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2" name="Rectangle 14"/>
          <p:cNvSpPr>
            <a:spLocks noChangeArrowheads="1"/>
          </p:cNvSpPr>
          <p:nvPr/>
        </p:nvSpPr>
        <p:spPr bwMode="auto">
          <a:xfrm>
            <a:off x="77168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3" name="Rectangle 14"/>
          <p:cNvSpPr>
            <a:spLocks noChangeArrowheads="1"/>
          </p:cNvSpPr>
          <p:nvPr/>
        </p:nvSpPr>
        <p:spPr bwMode="auto">
          <a:xfrm>
            <a:off x="79454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4" name="Rectangle 14"/>
          <p:cNvSpPr>
            <a:spLocks noChangeArrowheads="1"/>
          </p:cNvSpPr>
          <p:nvPr/>
        </p:nvSpPr>
        <p:spPr bwMode="auto">
          <a:xfrm>
            <a:off x="8174036" y="2514601"/>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 name="Rectangle 14"/>
          <p:cNvSpPr>
            <a:spLocks noChangeArrowheads="1"/>
          </p:cNvSpPr>
          <p:nvPr/>
        </p:nvSpPr>
        <p:spPr bwMode="auto">
          <a:xfrm>
            <a:off x="81740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6" name="Rectangle 14"/>
          <p:cNvSpPr>
            <a:spLocks noChangeArrowheads="1"/>
          </p:cNvSpPr>
          <p:nvPr/>
        </p:nvSpPr>
        <p:spPr bwMode="auto">
          <a:xfrm>
            <a:off x="8402636" y="2514601"/>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17" name="Rectangle 14"/>
          <p:cNvSpPr>
            <a:spLocks noChangeArrowheads="1"/>
          </p:cNvSpPr>
          <p:nvPr/>
        </p:nvSpPr>
        <p:spPr bwMode="auto">
          <a:xfrm>
            <a:off x="8631236" y="2514601"/>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8" name="Rectangle 14"/>
          <p:cNvSpPr>
            <a:spLocks noChangeArrowheads="1"/>
          </p:cNvSpPr>
          <p:nvPr/>
        </p:nvSpPr>
        <p:spPr bwMode="auto">
          <a:xfrm>
            <a:off x="84026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9" name="Rectangle 14"/>
          <p:cNvSpPr>
            <a:spLocks noChangeArrowheads="1"/>
          </p:cNvSpPr>
          <p:nvPr/>
        </p:nvSpPr>
        <p:spPr bwMode="auto">
          <a:xfrm>
            <a:off x="8631236" y="234315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20" name="Rectangle 14"/>
          <p:cNvSpPr>
            <a:spLocks noChangeArrowheads="1"/>
          </p:cNvSpPr>
          <p:nvPr/>
        </p:nvSpPr>
        <p:spPr bwMode="auto">
          <a:xfrm>
            <a:off x="7038068"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1" name="Rectangle 20"/>
          <p:cNvSpPr>
            <a:spLocks noChangeArrowheads="1"/>
          </p:cNvSpPr>
          <p:nvPr/>
        </p:nvSpPr>
        <p:spPr bwMode="auto">
          <a:xfrm>
            <a:off x="7038068"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15</a:t>
            </a:r>
          </a:p>
        </p:txBody>
      </p:sp>
      <p:sp>
        <p:nvSpPr>
          <p:cNvPr id="22" name="Rectangle 14"/>
          <p:cNvSpPr>
            <a:spLocks noChangeArrowheads="1"/>
          </p:cNvSpPr>
          <p:nvPr/>
        </p:nvSpPr>
        <p:spPr bwMode="auto">
          <a:xfrm>
            <a:off x="7271430"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3" name="Rectangle 22"/>
          <p:cNvSpPr>
            <a:spLocks noChangeArrowheads="1"/>
          </p:cNvSpPr>
          <p:nvPr/>
        </p:nvSpPr>
        <p:spPr bwMode="auto">
          <a:xfrm>
            <a:off x="7271430"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14</a:t>
            </a:r>
          </a:p>
        </p:txBody>
      </p:sp>
      <p:sp>
        <p:nvSpPr>
          <p:cNvPr id="24" name="Rectangle 14"/>
          <p:cNvSpPr>
            <a:spLocks noChangeArrowheads="1"/>
          </p:cNvSpPr>
          <p:nvPr/>
        </p:nvSpPr>
        <p:spPr bwMode="auto">
          <a:xfrm>
            <a:off x="7504792"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5" name="Rectangle 24"/>
          <p:cNvSpPr>
            <a:spLocks noChangeArrowheads="1"/>
          </p:cNvSpPr>
          <p:nvPr/>
        </p:nvSpPr>
        <p:spPr bwMode="auto">
          <a:xfrm>
            <a:off x="7504792"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13</a:t>
            </a:r>
          </a:p>
        </p:txBody>
      </p:sp>
      <p:sp>
        <p:nvSpPr>
          <p:cNvPr id="26" name="Rectangle 14"/>
          <p:cNvSpPr>
            <a:spLocks noChangeArrowheads="1"/>
          </p:cNvSpPr>
          <p:nvPr/>
        </p:nvSpPr>
        <p:spPr bwMode="auto">
          <a:xfrm>
            <a:off x="6553200" y="2514600"/>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filter[0]</a:t>
            </a:r>
          </a:p>
        </p:txBody>
      </p:sp>
      <p:sp>
        <p:nvSpPr>
          <p:cNvPr id="27" name="Rectangle 14"/>
          <p:cNvSpPr>
            <a:spLocks noChangeArrowheads="1"/>
          </p:cNvSpPr>
          <p:nvPr/>
        </p:nvSpPr>
        <p:spPr bwMode="auto">
          <a:xfrm>
            <a:off x="7733280"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8" name="Rectangle 14"/>
          <p:cNvSpPr>
            <a:spLocks noChangeArrowheads="1"/>
          </p:cNvSpPr>
          <p:nvPr/>
        </p:nvSpPr>
        <p:spPr bwMode="auto">
          <a:xfrm>
            <a:off x="7966642"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9" name="Rectangle 14"/>
          <p:cNvSpPr>
            <a:spLocks noChangeArrowheads="1"/>
          </p:cNvSpPr>
          <p:nvPr/>
        </p:nvSpPr>
        <p:spPr bwMode="auto">
          <a:xfrm>
            <a:off x="8200004"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30" name="Rectangle 14"/>
          <p:cNvSpPr>
            <a:spLocks noChangeArrowheads="1"/>
          </p:cNvSpPr>
          <p:nvPr/>
        </p:nvSpPr>
        <p:spPr bwMode="auto">
          <a:xfrm>
            <a:off x="8438924"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31" name="Rectangle 14"/>
          <p:cNvSpPr>
            <a:spLocks noChangeArrowheads="1"/>
          </p:cNvSpPr>
          <p:nvPr/>
        </p:nvSpPr>
        <p:spPr bwMode="auto">
          <a:xfrm>
            <a:off x="8672286" y="2952752"/>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32" name="Rectangle 31"/>
          <p:cNvSpPr>
            <a:spLocks noChangeArrowheads="1"/>
          </p:cNvSpPr>
          <p:nvPr/>
        </p:nvSpPr>
        <p:spPr bwMode="auto">
          <a:xfrm>
            <a:off x="7743712"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12</a:t>
            </a:r>
          </a:p>
        </p:txBody>
      </p:sp>
      <p:sp>
        <p:nvSpPr>
          <p:cNvPr id="33" name="Rectangle 32"/>
          <p:cNvSpPr>
            <a:spLocks noChangeArrowheads="1"/>
          </p:cNvSpPr>
          <p:nvPr/>
        </p:nvSpPr>
        <p:spPr bwMode="auto">
          <a:xfrm>
            <a:off x="7963863" y="278220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11</a:t>
            </a:r>
          </a:p>
        </p:txBody>
      </p:sp>
      <p:sp>
        <p:nvSpPr>
          <p:cNvPr id="34" name="Rectangle 33"/>
          <p:cNvSpPr>
            <a:spLocks noChangeArrowheads="1"/>
          </p:cNvSpPr>
          <p:nvPr/>
        </p:nvSpPr>
        <p:spPr bwMode="auto">
          <a:xfrm>
            <a:off x="8197225"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35" name="Rectangle 34"/>
          <p:cNvSpPr>
            <a:spLocks noChangeArrowheads="1"/>
          </p:cNvSpPr>
          <p:nvPr/>
        </p:nvSpPr>
        <p:spPr bwMode="auto">
          <a:xfrm>
            <a:off x="8425713" y="2781302"/>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37" name="Rectangle 36"/>
          <p:cNvSpPr>
            <a:spLocks noChangeArrowheads="1"/>
          </p:cNvSpPr>
          <p:nvPr/>
        </p:nvSpPr>
        <p:spPr bwMode="auto">
          <a:xfrm>
            <a:off x="8686800" y="2781301"/>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38" name="Rectangle 14"/>
          <p:cNvSpPr>
            <a:spLocks noChangeArrowheads="1"/>
          </p:cNvSpPr>
          <p:nvPr/>
        </p:nvSpPr>
        <p:spPr bwMode="auto">
          <a:xfrm>
            <a:off x="6557962" y="2962277"/>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filter[1]</a:t>
            </a:r>
          </a:p>
        </p:txBody>
      </p:sp>
    </p:spTree>
    <p:extLst>
      <p:ext uri="{BB962C8B-B14F-4D97-AF65-F5344CB8AC3E}">
        <p14:creationId xmlns:p14="http://schemas.microsoft.com/office/powerpoint/2010/main" val="3265154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9171" y="83007"/>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14</a:t>
            </a:r>
            <a:endParaRPr sz="1200">
              <a:latin typeface="Arial"/>
              <a:cs typeface="Arial"/>
            </a:endParaRPr>
          </a:p>
        </p:txBody>
      </p:sp>
      <p:sp>
        <p:nvSpPr>
          <p:cNvPr id="3" name="object 3"/>
          <p:cNvSpPr/>
          <p:nvPr/>
        </p:nvSpPr>
        <p:spPr>
          <a:xfrm>
            <a:off x="0" y="114300"/>
            <a:ext cx="6934200" cy="228600"/>
          </a:xfrm>
          <a:custGeom>
            <a:avLst/>
            <a:gdLst/>
            <a:ahLst/>
            <a:cxnLst/>
            <a:rect l="l" t="t" r="r" b="b"/>
            <a:pathLst>
              <a:path w="6934200" h="228600">
                <a:moveTo>
                  <a:pt x="0" y="228600"/>
                </a:moveTo>
                <a:lnTo>
                  <a:pt x="6934200" y="228600"/>
                </a:lnTo>
                <a:lnTo>
                  <a:pt x="6934200" y="0"/>
                </a:lnTo>
                <a:lnTo>
                  <a:pt x="0" y="0"/>
                </a:lnTo>
                <a:lnTo>
                  <a:pt x="0" y="228600"/>
                </a:lnTo>
                <a:close/>
              </a:path>
            </a:pathLst>
          </a:custGeom>
          <a:solidFill>
            <a:srgbClr val="A40020"/>
          </a:solidFill>
        </p:spPr>
        <p:txBody>
          <a:bodyPr wrap="square" lIns="0" tIns="0" rIns="0" bIns="0" rtlCol="0"/>
          <a:lstStyle/>
          <a:p>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192">
            <a:solidFill>
              <a:srgbClr val="000000"/>
            </a:solidFill>
          </a:ln>
        </p:spPr>
        <p:txBody>
          <a:bodyPr wrap="square" lIns="0" tIns="0" rIns="0" bIns="0" rtlCol="0"/>
          <a:lstStyle/>
          <a:p>
            <a:endParaRPr/>
          </a:p>
        </p:txBody>
      </p:sp>
      <p:sp>
        <p:nvSpPr>
          <p:cNvPr id="5" name="object 5"/>
          <p:cNvSpPr txBox="1">
            <a:spLocks noGrp="1"/>
          </p:cNvSpPr>
          <p:nvPr>
            <p:ph type="title"/>
          </p:nvPr>
        </p:nvSpPr>
        <p:spPr/>
        <p:txBody>
          <a:bodyPr/>
          <a:lstStyle/>
          <a:p>
            <a:r>
              <a:rPr lang="en-US"/>
              <a:t>Practice</a:t>
            </a:r>
            <a:endParaRPr lang="en-US" dirty="0"/>
          </a:p>
        </p:txBody>
      </p:sp>
      <p:sp>
        <p:nvSpPr>
          <p:cNvPr id="8" name="Content Placeholder 7">
            <a:extLst>
              <a:ext uri="{FF2B5EF4-FFF2-40B4-BE49-F238E27FC236}">
                <a16:creationId xmlns:a16="http://schemas.microsoft.com/office/drawing/2014/main" id="{5AA7FD14-4037-4580-A0E4-F8AAE2DB840C}"/>
              </a:ext>
            </a:extLst>
          </p:cNvPr>
          <p:cNvSpPr>
            <a:spLocks noGrp="1"/>
          </p:cNvSpPr>
          <p:nvPr>
            <p:ph idx="1"/>
          </p:nvPr>
        </p:nvSpPr>
        <p:spPr>
          <a:xfrm>
            <a:off x="457200" y="1600200"/>
            <a:ext cx="5257800" cy="4525963"/>
          </a:xfrm>
        </p:spPr>
        <p:txBody>
          <a:bodyPr/>
          <a:lstStyle/>
          <a:p>
            <a:r>
              <a:rPr lang="en-US" sz="2400" dirty="0"/>
              <a:t>Trace a Bloom Filter on the following operations: </a:t>
            </a:r>
          </a:p>
          <a:p>
            <a:pPr lvl="1"/>
            <a:r>
              <a:rPr lang="en-US" sz="2000" dirty="0"/>
              <a:t>insert(0), insert(1), insert(2), insert(8), </a:t>
            </a:r>
            <a:br>
              <a:rPr lang="en-US" sz="2000" dirty="0"/>
            </a:br>
            <a:r>
              <a:rPr lang="en-US" sz="2000" dirty="0"/>
              <a:t>contains(2), contains(3), contains(4), contains(9)</a:t>
            </a:r>
          </a:p>
          <a:p>
            <a:pPr lvl="1"/>
            <a:r>
              <a:rPr lang="en-US" sz="2000" dirty="0"/>
              <a:t>The hash functions are </a:t>
            </a:r>
          </a:p>
          <a:p>
            <a:pPr lvl="2"/>
            <a:r>
              <a:rPr lang="en-US" sz="1800" dirty="0"/>
              <a:t>h1(k)=(7k+4)%10</a:t>
            </a:r>
          </a:p>
          <a:p>
            <a:pPr lvl="2"/>
            <a:r>
              <a:rPr lang="en-US" sz="1800" dirty="0"/>
              <a:t>h2(k) = (2k+1)%10</a:t>
            </a:r>
          </a:p>
          <a:p>
            <a:pPr lvl="2"/>
            <a:r>
              <a:rPr lang="en-US" sz="1800" dirty="0"/>
              <a:t>h3(k) = (5k+3)%10</a:t>
            </a:r>
          </a:p>
          <a:p>
            <a:pPr lvl="2"/>
            <a:r>
              <a:rPr lang="en-US" sz="1800" dirty="0"/>
              <a:t>The table size is 10 (m=10).</a:t>
            </a:r>
          </a:p>
          <a:p>
            <a:endParaRPr lang="en-US" sz="2400" dirty="0"/>
          </a:p>
          <a:p>
            <a:endParaRPr lang="en-US" sz="2400" dirty="0"/>
          </a:p>
          <a:p>
            <a:endParaRPr lang="en-US" sz="2400" dirty="0"/>
          </a:p>
        </p:txBody>
      </p:sp>
      <p:sp>
        <p:nvSpPr>
          <p:cNvPr id="11" name="Rectangle 14">
            <a:extLst>
              <a:ext uri="{FF2B5EF4-FFF2-40B4-BE49-F238E27FC236}">
                <a16:creationId xmlns:a16="http://schemas.microsoft.com/office/drawing/2014/main" id="{74F14D69-C50E-4BEE-AB1A-8876BEF5739C}"/>
              </a:ext>
            </a:extLst>
          </p:cNvPr>
          <p:cNvSpPr>
            <a:spLocks noChangeArrowheads="1"/>
          </p:cNvSpPr>
          <p:nvPr/>
        </p:nvSpPr>
        <p:spPr bwMode="auto">
          <a:xfrm>
            <a:off x="64317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2" name="Rectangle 11">
            <a:extLst>
              <a:ext uri="{FF2B5EF4-FFF2-40B4-BE49-F238E27FC236}">
                <a16:creationId xmlns:a16="http://schemas.microsoft.com/office/drawing/2014/main" id="{8F210962-A083-42EF-A664-F7663CCB5291}"/>
              </a:ext>
            </a:extLst>
          </p:cNvPr>
          <p:cNvSpPr>
            <a:spLocks noChangeArrowheads="1"/>
          </p:cNvSpPr>
          <p:nvPr/>
        </p:nvSpPr>
        <p:spPr bwMode="auto">
          <a:xfrm>
            <a:off x="66603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3" name="Rectangle 14">
            <a:extLst>
              <a:ext uri="{FF2B5EF4-FFF2-40B4-BE49-F238E27FC236}">
                <a16:creationId xmlns:a16="http://schemas.microsoft.com/office/drawing/2014/main" id="{8DB0A350-B505-465E-B284-3DA9CE34057C}"/>
              </a:ext>
            </a:extLst>
          </p:cNvPr>
          <p:cNvSpPr>
            <a:spLocks noChangeArrowheads="1"/>
          </p:cNvSpPr>
          <p:nvPr/>
        </p:nvSpPr>
        <p:spPr bwMode="auto">
          <a:xfrm>
            <a:off x="68889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4" name="Rectangle 14">
            <a:extLst>
              <a:ext uri="{FF2B5EF4-FFF2-40B4-BE49-F238E27FC236}">
                <a16:creationId xmlns:a16="http://schemas.microsoft.com/office/drawing/2014/main" id="{BF562984-F120-48BE-8427-1C6835BADB75}"/>
              </a:ext>
            </a:extLst>
          </p:cNvPr>
          <p:cNvSpPr>
            <a:spLocks noChangeArrowheads="1"/>
          </p:cNvSpPr>
          <p:nvPr/>
        </p:nvSpPr>
        <p:spPr bwMode="auto">
          <a:xfrm>
            <a:off x="71175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5" name="Rectangle 14">
            <a:extLst>
              <a:ext uri="{FF2B5EF4-FFF2-40B4-BE49-F238E27FC236}">
                <a16:creationId xmlns:a16="http://schemas.microsoft.com/office/drawing/2014/main" id="{D7C1B51A-C7E8-4989-81D7-843B6175A9F2}"/>
              </a:ext>
            </a:extLst>
          </p:cNvPr>
          <p:cNvSpPr>
            <a:spLocks noChangeArrowheads="1"/>
          </p:cNvSpPr>
          <p:nvPr/>
        </p:nvSpPr>
        <p:spPr bwMode="auto">
          <a:xfrm>
            <a:off x="73461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6" name="Rectangle 14">
            <a:extLst>
              <a:ext uri="{FF2B5EF4-FFF2-40B4-BE49-F238E27FC236}">
                <a16:creationId xmlns:a16="http://schemas.microsoft.com/office/drawing/2014/main" id="{48C89ED9-370D-49E6-9CFB-F560D7665251}"/>
              </a:ext>
            </a:extLst>
          </p:cNvPr>
          <p:cNvSpPr>
            <a:spLocks noChangeArrowheads="1"/>
          </p:cNvSpPr>
          <p:nvPr/>
        </p:nvSpPr>
        <p:spPr bwMode="auto">
          <a:xfrm>
            <a:off x="64317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7" name="Rectangle 14">
            <a:extLst>
              <a:ext uri="{FF2B5EF4-FFF2-40B4-BE49-F238E27FC236}">
                <a16:creationId xmlns:a16="http://schemas.microsoft.com/office/drawing/2014/main" id="{5CD6FA3D-26CA-4C47-B52D-B388D4A0D2CA}"/>
              </a:ext>
            </a:extLst>
          </p:cNvPr>
          <p:cNvSpPr>
            <a:spLocks noChangeArrowheads="1"/>
          </p:cNvSpPr>
          <p:nvPr/>
        </p:nvSpPr>
        <p:spPr bwMode="auto">
          <a:xfrm>
            <a:off x="66603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8" name="Rectangle 14">
            <a:extLst>
              <a:ext uri="{FF2B5EF4-FFF2-40B4-BE49-F238E27FC236}">
                <a16:creationId xmlns:a16="http://schemas.microsoft.com/office/drawing/2014/main" id="{09CE5095-DC8A-4AC3-8CA7-9B1F3B9DFFB2}"/>
              </a:ext>
            </a:extLst>
          </p:cNvPr>
          <p:cNvSpPr>
            <a:spLocks noChangeArrowheads="1"/>
          </p:cNvSpPr>
          <p:nvPr/>
        </p:nvSpPr>
        <p:spPr bwMode="auto">
          <a:xfrm>
            <a:off x="68889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9" name="Rectangle 14">
            <a:extLst>
              <a:ext uri="{FF2B5EF4-FFF2-40B4-BE49-F238E27FC236}">
                <a16:creationId xmlns:a16="http://schemas.microsoft.com/office/drawing/2014/main" id="{078F14BA-8E04-44C1-8682-5DCD127C9D6D}"/>
              </a:ext>
            </a:extLst>
          </p:cNvPr>
          <p:cNvSpPr>
            <a:spLocks noChangeArrowheads="1"/>
          </p:cNvSpPr>
          <p:nvPr/>
        </p:nvSpPr>
        <p:spPr bwMode="auto">
          <a:xfrm>
            <a:off x="71175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20" name="Rectangle 14">
            <a:extLst>
              <a:ext uri="{FF2B5EF4-FFF2-40B4-BE49-F238E27FC236}">
                <a16:creationId xmlns:a16="http://schemas.microsoft.com/office/drawing/2014/main" id="{193B09ED-FC32-4703-B2FD-AEDB9FBC8AAC}"/>
              </a:ext>
            </a:extLst>
          </p:cNvPr>
          <p:cNvSpPr>
            <a:spLocks noChangeArrowheads="1"/>
          </p:cNvSpPr>
          <p:nvPr/>
        </p:nvSpPr>
        <p:spPr bwMode="auto">
          <a:xfrm>
            <a:off x="73461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21" name="Rectangle 14">
            <a:extLst>
              <a:ext uri="{FF2B5EF4-FFF2-40B4-BE49-F238E27FC236}">
                <a16:creationId xmlns:a16="http://schemas.microsoft.com/office/drawing/2014/main" id="{88A3A164-EFCA-4B37-975B-198D1E13784D}"/>
              </a:ext>
            </a:extLst>
          </p:cNvPr>
          <p:cNvSpPr>
            <a:spLocks noChangeArrowheads="1"/>
          </p:cNvSpPr>
          <p:nvPr/>
        </p:nvSpPr>
        <p:spPr bwMode="auto">
          <a:xfrm>
            <a:off x="75747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2" name="Rectangle 21">
            <a:extLst>
              <a:ext uri="{FF2B5EF4-FFF2-40B4-BE49-F238E27FC236}">
                <a16:creationId xmlns:a16="http://schemas.microsoft.com/office/drawing/2014/main" id="{A18109B1-7CB6-46F6-8272-D2F8B899D54B}"/>
              </a:ext>
            </a:extLst>
          </p:cNvPr>
          <p:cNvSpPr>
            <a:spLocks noChangeArrowheads="1"/>
          </p:cNvSpPr>
          <p:nvPr/>
        </p:nvSpPr>
        <p:spPr bwMode="auto">
          <a:xfrm>
            <a:off x="75747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23" name="Rectangle 14">
            <a:extLst>
              <a:ext uri="{FF2B5EF4-FFF2-40B4-BE49-F238E27FC236}">
                <a16:creationId xmlns:a16="http://schemas.microsoft.com/office/drawing/2014/main" id="{71E64921-104B-40A2-8530-2FE1A3B21409}"/>
              </a:ext>
            </a:extLst>
          </p:cNvPr>
          <p:cNvSpPr>
            <a:spLocks noChangeArrowheads="1"/>
          </p:cNvSpPr>
          <p:nvPr/>
        </p:nvSpPr>
        <p:spPr bwMode="auto">
          <a:xfrm>
            <a:off x="78033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4" name="Rectangle 14">
            <a:extLst>
              <a:ext uri="{FF2B5EF4-FFF2-40B4-BE49-F238E27FC236}">
                <a16:creationId xmlns:a16="http://schemas.microsoft.com/office/drawing/2014/main" id="{EBA3BBE0-7CBB-444E-A6DF-B81CFEEAEE56}"/>
              </a:ext>
            </a:extLst>
          </p:cNvPr>
          <p:cNvSpPr>
            <a:spLocks noChangeArrowheads="1"/>
          </p:cNvSpPr>
          <p:nvPr/>
        </p:nvSpPr>
        <p:spPr bwMode="auto">
          <a:xfrm>
            <a:off x="80319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5" name="Rectangle 14">
            <a:extLst>
              <a:ext uri="{FF2B5EF4-FFF2-40B4-BE49-F238E27FC236}">
                <a16:creationId xmlns:a16="http://schemas.microsoft.com/office/drawing/2014/main" id="{C43055DD-DE9D-40C0-B3FC-B225A433ABFF}"/>
              </a:ext>
            </a:extLst>
          </p:cNvPr>
          <p:cNvSpPr>
            <a:spLocks noChangeArrowheads="1"/>
          </p:cNvSpPr>
          <p:nvPr/>
        </p:nvSpPr>
        <p:spPr bwMode="auto">
          <a:xfrm>
            <a:off x="78033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26" name="Rectangle 14">
            <a:extLst>
              <a:ext uri="{FF2B5EF4-FFF2-40B4-BE49-F238E27FC236}">
                <a16:creationId xmlns:a16="http://schemas.microsoft.com/office/drawing/2014/main" id="{17417F9D-4284-4E55-B82D-21F94040B57C}"/>
              </a:ext>
            </a:extLst>
          </p:cNvPr>
          <p:cNvSpPr>
            <a:spLocks noChangeArrowheads="1"/>
          </p:cNvSpPr>
          <p:nvPr/>
        </p:nvSpPr>
        <p:spPr bwMode="auto">
          <a:xfrm>
            <a:off x="80319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7" name="Rectangle 14">
            <a:extLst>
              <a:ext uri="{FF2B5EF4-FFF2-40B4-BE49-F238E27FC236}">
                <a16:creationId xmlns:a16="http://schemas.microsoft.com/office/drawing/2014/main" id="{BE768CE5-5A8C-451E-806E-79304E7C370F}"/>
              </a:ext>
            </a:extLst>
          </p:cNvPr>
          <p:cNvSpPr>
            <a:spLocks noChangeArrowheads="1"/>
          </p:cNvSpPr>
          <p:nvPr/>
        </p:nvSpPr>
        <p:spPr bwMode="auto">
          <a:xfrm>
            <a:off x="82605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8" name="Rectangle 27">
            <a:extLst>
              <a:ext uri="{FF2B5EF4-FFF2-40B4-BE49-F238E27FC236}">
                <a16:creationId xmlns:a16="http://schemas.microsoft.com/office/drawing/2014/main" id="{CE4BC872-13ED-401E-8A88-6E2955E40243}"/>
              </a:ext>
            </a:extLst>
          </p:cNvPr>
          <p:cNvSpPr>
            <a:spLocks noChangeArrowheads="1"/>
          </p:cNvSpPr>
          <p:nvPr/>
        </p:nvSpPr>
        <p:spPr bwMode="auto">
          <a:xfrm>
            <a:off x="82605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9" name="Rectangle 14">
            <a:extLst>
              <a:ext uri="{FF2B5EF4-FFF2-40B4-BE49-F238E27FC236}">
                <a16:creationId xmlns:a16="http://schemas.microsoft.com/office/drawing/2014/main" id="{5328AE3B-7062-4B78-ACEB-24840EBAD606}"/>
              </a:ext>
            </a:extLst>
          </p:cNvPr>
          <p:cNvSpPr>
            <a:spLocks noChangeArrowheads="1"/>
          </p:cNvSpPr>
          <p:nvPr/>
        </p:nvSpPr>
        <p:spPr bwMode="auto">
          <a:xfrm>
            <a:off x="8493919"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30" name="Rectangle 29">
            <a:extLst>
              <a:ext uri="{FF2B5EF4-FFF2-40B4-BE49-F238E27FC236}">
                <a16:creationId xmlns:a16="http://schemas.microsoft.com/office/drawing/2014/main" id="{24FA9CA3-BA3F-4414-8CD1-D43E00FF39ED}"/>
              </a:ext>
            </a:extLst>
          </p:cNvPr>
          <p:cNvSpPr>
            <a:spLocks noChangeArrowheads="1"/>
          </p:cNvSpPr>
          <p:nvPr/>
        </p:nvSpPr>
        <p:spPr bwMode="auto">
          <a:xfrm>
            <a:off x="8493919"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33" name="Rectangle 14">
            <a:extLst>
              <a:ext uri="{FF2B5EF4-FFF2-40B4-BE49-F238E27FC236}">
                <a16:creationId xmlns:a16="http://schemas.microsoft.com/office/drawing/2014/main" id="{09973C48-22E1-4AA4-A73E-F2474342991D}"/>
              </a:ext>
            </a:extLst>
          </p:cNvPr>
          <p:cNvSpPr>
            <a:spLocks noChangeArrowheads="1"/>
          </p:cNvSpPr>
          <p:nvPr/>
        </p:nvSpPr>
        <p:spPr bwMode="auto">
          <a:xfrm>
            <a:off x="6198395" y="2590800"/>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21097358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False Positives</a:t>
            </a:r>
          </a:p>
        </p:txBody>
      </p:sp>
      <p:sp>
        <p:nvSpPr>
          <p:cNvPr id="3" name="Content Placeholder 2"/>
          <p:cNvSpPr>
            <a:spLocks noGrp="1"/>
          </p:cNvSpPr>
          <p:nvPr>
            <p:ph idx="1"/>
          </p:nvPr>
        </p:nvSpPr>
        <p:spPr>
          <a:xfrm>
            <a:off x="152401" y="1193836"/>
            <a:ext cx="6119812" cy="5334000"/>
          </a:xfrm>
        </p:spPr>
        <p:txBody>
          <a:bodyPr/>
          <a:lstStyle/>
          <a:p>
            <a:r>
              <a:rPr lang="en-US" sz="2000" dirty="0"/>
              <a:t>What is the probability of a false positive?</a:t>
            </a:r>
          </a:p>
          <a:p>
            <a:r>
              <a:rPr lang="en-US" sz="2000" dirty="0"/>
              <a:t>Let's work our way up to the solution</a:t>
            </a:r>
          </a:p>
          <a:p>
            <a:pPr lvl="1"/>
            <a:r>
              <a:rPr lang="en-US" sz="1600" dirty="0"/>
              <a:t>Probability that one hash function selects or does not select a location x assuming "good" hash functions</a:t>
            </a:r>
          </a:p>
          <a:p>
            <a:pPr lvl="2"/>
            <a:r>
              <a:rPr lang="en-US" sz="1400" dirty="0"/>
              <a:t>P(h</a:t>
            </a:r>
            <a:r>
              <a:rPr lang="en-US" sz="1400" baseline="-25000" dirty="0"/>
              <a:t>i</a:t>
            </a:r>
            <a:r>
              <a:rPr lang="en-US" sz="1400" dirty="0"/>
              <a:t>(k) = x) = ____________</a:t>
            </a:r>
          </a:p>
          <a:p>
            <a:pPr lvl="2"/>
            <a:r>
              <a:rPr lang="en-US" sz="1400" dirty="0"/>
              <a:t>P(h</a:t>
            </a:r>
            <a:r>
              <a:rPr lang="en-US" sz="1400" baseline="-25000" dirty="0"/>
              <a:t>i</a:t>
            </a:r>
            <a:r>
              <a:rPr lang="en-US" sz="1400" dirty="0"/>
              <a:t>(k) ≠ x) = ____________</a:t>
            </a:r>
          </a:p>
          <a:p>
            <a:pPr lvl="1"/>
            <a:r>
              <a:rPr lang="en-US" sz="1600" dirty="0"/>
              <a:t>Probability that all j hash functions don't select a location</a:t>
            </a:r>
          </a:p>
          <a:p>
            <a:pPr lvl="2"/>
            <a:r>
              <a:rPr lang="en-US" sz="1400" dirty="0"/>
              <a:t>_____________</a:t>
            </a:r>
            <a:endParaRPr lang="en-US" sz="1600" b="1" baseline="30000" dirty="0"/>
          </a:p>
          <a:p>
            <a:pPr lvl="1"/>
            <a:r>
              <a:rPr lang="en-US" sz="1600" dirty="0"/>
              <a:t>Probability that all n-entries in the table have not selected location x</a:t>
            </a:r>
          </a:p>
          <a:p>
            <a:pPr lvl="2"/>
            <a:r>
              <a:rPr lang="en-US" sz="1400" dirty="0"/>
              <a:t>_____________</a:t>
            </a:r>
            <a:endParaRPr lang="en-US" sz="1600" b="1" baseline="30000" dirty="0"/>
          </a:p>
          <a:p>
            <a:pPr lvl="1"/>
            <a:r>
              <a:rPr lang="en-US" sz="1600" dirty="0"/>
              <a:t>Probability that a location x HAS been chosen by the previous n entries</a:t>
            </a:r>
          </a:p>
          <a:p>
            <a:pPr lvl="2"/>
            <a:r>
              <a:rPr lang="en-US" sz="1400" dirty="0"/>
              <a:t>_______________</a:t>
            </a:r>
            <a:endParaRPr lang="en-US" sz="1600" b="1" baseline="30000" dirty="0"/>
          </a:p>
          <a:p>
            <a:pPr lvl="1"/>
            <a:r>
              <a:rPr lang="en-US" sz="1600" dirty="0"/>
              <a:t>Math factoid:  For small y, </a:t>
            </a:r>
            <a:r>
              <a:rPr lang="en-US" sz="1600" dirty="0" err="1"/>
              <a:t>e</a:t>
            </a:r>
            <a:r>
              <a:rPr lang="en-US" sz="1600" baseline="30000" dirty="0" err="1"/>
              <a:t>y</a:t>
            </a:r>
            <a:r>
              <a:rPr lang="en-US" sz="1600" dirty="0"/>
              <a:t> = 1+y  (substitute y = -1/m)</a:t>
            </a:r>
          </a:p>
          <a:p>
            <a:pPr lvl="2"/>
            <a:r>
              <a:rPr lang="en-US" sz="1400" dirty="0"/>
              <a:t>_______________</a:t>
            </a:r>
          </a:p>
          <a:p>
            <a:pPr lvl="1"/>
            <a:r>
              <a:rPr lang="en-US" sz="1600" dirty="0"/>
              <a:t>Probability that all of the j hash functions find a location True once the table has n entries</a:t>
            </a:r>
          </a:p>
          <a:p>
            <a:pPr lvl="2"/>
            <a:r>
              <a:rPr lang="en-US" sz="1400" dirty="0"/>
              <a:t>_______________</a:t>
            </a:r>
            <a:endParaRPr lang="en-US" sz="1600" b="1" baseline="30000" dirty="0"/>
          </a:p>
          <a:p>
            <a:pPr lvl="2"/>
            <a:endParaRPr lang="en-US" sz="1400" dirty="0"/>
          </a:p>
          <a:p>
            <a:pPr lvl="2"/>
            <a:endParaRPr lang="en-US" sz="1400" dirty="0"/>
          </a:p>
          <a:p>
            <a:pPr lvl="2"/>
            <a:endParaRPr lang="en-US" sz="1200" dirty="0"/>
          </a:p>
          <a:p>
            <a:pPr lvl="2"/>
            <a:endParaRPr lang="en-US" sz="1400" dirty="0"/>
          </a:p>
        </p:txBody>
      </p:sp>
      <p:sp>
        <p:nvSpPr>
          <p:cNvPr id="4" name="Rectangle 14"/>
          <p:cNvSpPr>
            <a:spLocks noChangeArrowheads="1"/>
          </p:cNvSpPr>
          <p:nvPr/>
        </p:nvSpPr>
        <p:spPr bwMode="auto">
          <a:xfrm>
            <a:off x="6505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5" name="Rectangle 4"/>
          <p:cNvSpPr>
            <a:spLocks noChangeArrowheads="1"/>
          </p:cNvSpPr>
          <p:nvPr/>
        </p:nvSpPr>
        <p:spPr bwMode="auto">
          <a:xfrm>
            <a:off x="67341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 name="Rectangle 14"/>
          <p:cNvSpPr>
            <a:spLocks noChangeArrowheads="1"/>
          </p:cNvSpPr>
          <p:nvPr/>
        </p:nvSpPr>
        <p:spPr bwMode="auto">
          <a:xfrm>
            <a:off x="6962775" y="2457449"/>
            <a:ext cx="233362" cy="190500"/>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 name="Rectangle 14"/>
          <p:cNvSpPr>
            <a:spLocks noChangeArrowheads="1"/>
          </p:cNvSpPr>
          <p:nvPr/>
        </p:nvSpPr>
        <p:spPr bwMode="auto">
          <a:xfrm>
            <a:off x="71913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8" name="Rectangle 14"/>
          <p:cNvSpPr>
            <a:spLocks noChangeArrowheads="1"/>
          </p:cNvSpPr>
          <p:nvPr/>
        </p:nvSpPr>
        <p:spPr bwMode="auto">
          <a:xfrm>
            <a:off x="74199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9" name="Rectangle 14"/>
          <p:cNvSpPr>
            <a:spLocks noChangeArrowheads="1"/>
          </p:cNvSpPr>
          <p:nvPr/>
        </p:nvSpPr>
        <p:spPr bwMode="auto">
          <a:xfrm>
            <a:off x="6505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0" name="Rectangle 14"/>
          <p:cNvSpPr>
            <a:spLocks noChangeArrowheads="1"/>
          </p:cNvSpPr>
          <p:nvPr/>
        </p:nvSpPr>
        <p:spPr bwMode="auto">
          <a:xfrm>
            <a:off x="6734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1" name="Rectangle 14"/>
          <p:cNvSpPr>
            <a:spLocks noChangeArrowheads="1"/>
          </p:cNvSpPr>
          <p:nvPr/>
        </p:nvSpPr>
        <p:spPr bwMode="auto">
          <a:xfrm>
            <a:off x="6962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 name="Rectangle 14"/>
          <p:cNvSpPr>
            <a:spLocks noChangeArrowheads="1"/>
          </p:cNvSpPr>
          <p:nvPr/>
        </p:nvSpPr>
        <p:spPr bwMode="auto">
          <a:xfrm>
            <a:off x="7191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3" name="Rectangle 14"/>
          <p:cNvSpPr>
            <a:spLocks noChangeArrowheads="1"/>
          </p:cNvSpPr>
          <p:nvPr/>
        </p:nvSpPr>
        <p:spPr bwMode="auto">
          <a:xfrm>
            <a:off x="74199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4" name="Rectangle 14"/>
          <p:cNvSpPr>
            <a:spLocks noChangeArrowheads="1"/>
          </p:cNvSpPr>
          <p:nvPr/>
        </p:nvSpPr>
        <p:spPr bwMode="auto">
          <a:xfrm>
            <a:off x="7648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 name="Rectangle 14"/>
          <p:cNvSpPr>
            <a:spLocks noChangeArrowheads="1"/>
          </p:cNvSpPr>
          <p:nvPr/>
        </p:nvSpPr>
        <p:spPr bwMode="auto">
          <a:xfrm>
            <a:off x="7648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6" name="Rectangle 14"/>
          <p:cNvSpPr>
            <a:spLocks noChangeArrowheads="1"/>
          </p:cNvSpPr>
          <p:nvPr/>
        </p:nvSpPr>
        <p:spPr bwMode="auto">
          <a:xfrm>
            <a:off x="78771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17" name="Rectangle 14"/>
          <p:cNvSpPr>
            <a:spLocks noChangeArrowheads="1"/>
          </p:cNvSpPr>
          <p:nvPr/>
        </p:nvSpPr>
        <p:spPr bwMode="auto">
          <a:xfrm>
            <a:off x="81057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8" name="Rectangle 14"/>
          <p:cNvSpPr>
            <a:spLocks noChangeArrowheads="1"/>
          </p:cNvSpPr>
          <p:nvPr/>
        </p:nvSpPr>
        <p:spPr bwMode="auto">
          <a:xfrm>
            <a:off x="7877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9" name="Rectangle 14"/>
          <p:cNvSpPr>
            <a:spLocks noChangeArrowheads="1"/>
          </p:cNvSpPr>
          <p:nvPr/>
        </p:nvSpPr>
        <p:spPr bwMode="auto">
          <a:xfrm>
            <a:off x="8105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0" name="Rectangle 14"/>
          <p:cNvSpPr>
            <a:spLocks noChangeArrowheads="1"/>
          </p:cNvSpPr>
          <p:nvPr/>
        </p:nvSpPr>
        <p:spPr bwMode="auto">
          <a:xfrm>
            <a:off x="83343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1" name="Rectangle 20"/>
          <p:cNvSpPr>
            <a:spLocks noChangeArrowheads="1"/>
          </p:cNvSpPr>
          <p:nvPr/>
        </p:nvSpPr>
        <p:spPr bwMode="auto">
          <a:xfrm>
            <a:off x="8334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2" name="Rectangle 14"/>
          <p:cNvSpPr>
            <a:spLocks noChangeArrowheads="1"/>
          </p:cNvSpPr>
          <p:nvPr/>
        </p:nvSpPr>
        <p:spPr bwMode="auto">
          <a:xfrm>
            <a:off x="8567737"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3" name="Rectangle 22"/>
          <p:cNvSpPr>
            <a:spLocks noChangeArrowheads="1"/>
          </p:cNvSpPr>
          <p:nvPr/>
        </p:nvSpPr>
        <p:spPr bwMode="auto">
          <a:xfrm>
            <a:off x="8567737"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24" name="Rectangle 14"/>
          <p:cNvSpPr>
            <a:spLocks noChangeArrowheads="1"/>
          </p:cNvSpPr>
          <p:nvPr/>
        </p:nvSpPr>
        <p:spPr bwMode="auto">
          <a:xfrm>
            <a:off x="8801099"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5" name="Rectangle 24"/>
          <p:cNvSpPr>
            <a:spLocks noChangeArrowheads="1"/>
          </p:cNvSpPr>
          <p:nvPr/>
        </p:nvSpPr>
        <p:spPr bwMode="auto">
          <a:xfrm>
            <a:off x="8801099"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26" name="Oval 25"/>
          <p:cNvSpPr/>
          <p:nvPr/>
        </p:nvSpPr>
        <p:spPr bwMode="auto">
          <a:xfrm>
            <a:off x="6967537"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27" name="Elbow Connector 26"/>
          <p:cNvCxnSpPr>
            <a:endCxn id="26" idx="0"/>
          </p:cNvCxnSpPr>
          <p:nvPr/>
        </p:nvCxnSpPr>
        <p:spPr bwMode="auto">
          <a:xfrm rot="5400000">
            <a:off x="7383661" y="976906"/>
            <a:ext cx="283369" cy="696516"/>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28" name="Oval 27"/>
          <p:cNvSpPr/>
          <p:nvPr/>
        </p:nvSpPr>
        <p:spPr bwMode="auto">
          <a:xfrm>
            <a:off x="7624761"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29" name="Oval 28"/>
          <p:cNvSpPr/>
          <p:nvPr/>
        </p:nvSpPr>
        <p:spPr bwMode="auto">
          <a:xfrm>
            <a:off x="8243888"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30" name="Elbow Connector 29"/>
          <p:cNvCxnSpPr>
            <a:endCxn id="28" idx="0"/>
          </p:cNvCxnSpPr>
          <p:nvPr/>
        </p:nvCxnSpPr>
        <p:spPr bwMode="auto">
          <a:xfrm rot="5400000">
            <a:off x="7712273" y="1305518"/>
            <a:ext cx="283369" cy="3929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1" name="Elbow Connector 30"/>
          <p:cNvCxnSpPr>
            <a:endCxn id="29" idx="0"/>
          </p:cNvCxnSpPr>
          <p:nvPr/>
        </p:nvCxnSpPr>
        <p:spPr bwMode="auto">
          <a:xfrm rot="16200000" flipH="1">
            <a:off x="8021836" y="1035246"/>
            <a:ext cx="283369" cy="57983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2" name="Elbow Connector 31"/>
          <p:cNvCxnSpPr>
            <a:stCxn id="26" idx="4"/>
            <a:endCxn id="12" idx="0"/>
          </p:cNvCxnSpPr>
          <p:nvPr/>
        </p:nvCxnSpPr>
        <p:spPr bwMode="auto">
          <a:xfrm rot="16200000" flipH="1">
            <a:off x="7061596" y="2039539"/>
            <a:ext cx="361950" cy="130969"/>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3" name="Elbow Connector 32"/>
          <p:cNvCxnSpPr>
            <a:stCxn id="28" idx="4"/>
            <a:endCxn id="18" idx="0"/>
          </p:cNvCxnSpPr>
          <p:nvPr/>
        </p:nvCxnSpPr>
        <p:spPr bwMode="auto">
          <a:xfrm rot="16200000" flipH="1">
            <a:off x="7733108" y="2025251"/>
            <a:ext cx="361950" cy="15954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4" name="Elbow Connector 33"/>
          <p:cNvCxnSpPr>
            <a:stCxn id="29" idx="4"/>
            <a:endCxn id="13" idx="0"/>
          </p:cNvCxnSpPr>
          <p:nvPr/>
        </p:nvCxnSpPr>
        <p:spPr bwMode="auto">
          <a:xfrm rot="5400000">
            <a:off x="7814072" y="1646633"/>
            <a:ext cx="361950" cy="916782"/>
          </a:xfrm>
          <a:prstGeom prst="bentConnector3">
            <a:avLst>
              <a:gd name="adj1" fmla="val 28289"/>
            </a:avLst>
          </a:prstGeom>
          <a:noFill/>
          <a:ln w="12700" cap="flat" cmpd="sng" algn="ctr">
            <a:solidFill>
              <a:schemeClr val="tx1"/>
            </a:solidFill>
            <a:prstDash val="solid"/>
            <a:round/>
            <a:headEnd type="none" w="med" len="med"/>
            <a:tailEnd type="triangle" w="med" len="med"/>
          </a:ln>
          <a:effectLst/>
        </p:spPr>
      </p:cxnSp>
      <p:sp>
        <p:nvSpPr>
          <p:cNvPr id="35" name="Rectangle 14"/>
          <p:cNvSpPr>
            <a:spLocks noChangeArrowheads="1"/>
          </p:cNvSpPr>
          <p:nvPr/>
        </p:nvSpPr>
        <p:spPr bwMode="auto">
          <a:xfrm>
            <a:off x="6272213" y="245744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1810952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Probability of False Positives</a:t>
            </a:r>
          </a:p>
        </p:txBody>
      </p:sp>
      <p:sp>
        <p:nvSpPr>
          <p:cNvPr id="3" name="Content Placeholder 2"/>
          <p:cNvSpPr>
            <a:spLocks noGrp="1"/>
          </p:cNvSpPr>
          <p:nvPr>
            <p:ph idx="1"/>
          </p:nvPr>
        </p:nvSpPr>
        <p:spPr>
          <a:xfrm>
            <a:off x="152401" y="1066800"/>
            <a:ext cx="6119812" cy="5334000"/>
          </a:xfrm>
        </p:spPr>
        <p:txBody>
          <a:bodyPr/>
          <a:lstStyle/>
          <a:p>
            <a:r>
              <a:rPr lang="en-US" sz="1800" dirty="0"/>
              <a:t>What is the probability of a false positive?</a:t>
            </a:r>
          </a:p>
          <a:p>
            <a:r>
              <a:rPr lang="en-US" sz="1800" dirty="0"/>
              <a:t>Let's work our way up to the solution</a:t>
            </a:r>
          </a:p>
          <a:p>
            <a:pPr lvl="1"/>
            <a:r>
              <a:rPr lang="en-US" sz="1800" dirty="0"/>
              <a:t>Probability that one hash function selects or does not select a location x assuming "good" hash functions</a:t>
            </a:r>
          </a:p>
          <a:p>
            <a:pPr lvl="2"/>
            <a:r>
              <a:rPr lang="en-US" sz="1800" dirty="0"/>
              <a:t>P(h</a:t>
            </a:r>
            <a:r>
              <a:rPr lang="en-US" sz="1800" baseline="-25000" dirty="0"/>
              <a:t>i</a:t>
            </a:r>
            <a:r>
              <a:rPr lang="en-US" sz="1800" dirty="0"/>
              <a:t>(k) = x) = 1/m</a:t>
            </a:r>
          </a:p>
          <a:p>
            <a:pPr lvl="2"/>
            <a:r>
              <a:rPr lang="en-US" sz="1800" dirty="0"/>
              <a:t>P(h</a:t>
            </a:r>
            <a:r>
              <a:rPr lang="en-US" sz="1800" baseline="-25000" dirty="0"/>
              <a:t>i</a:t>
            </a:r>
            <a:r>
              <a:rPr lang="en-US" sz="1800" dirty="0"/>
              <a:t>(k) ≠ x) = [1 – 1/m]</a:t>
            </a:r>
          </a:p>
          <a:p>
            <a:pPr lvl="1"/>
            <a:r>
              <a:rPr lang="en-US" sz="1800" dirty="0"/>
              <a:t>Probability that all j hash functions don't select a location</a:t>
            </a:r>
          </a:p>
          <a:p>
            <a:pPr lvl="2"/>
            <a:r>
              <a:rPr lang="en-US" sz="1800" dirty="0"/>
              <a:t>[1 – 1/m]</a:t>
            </a:r>
            <a:r>
              <a:rPr lang="en-US" sz="1800" b="1" baseline="30000" dirty="0"/>
              <a:t>j</a:t>
            </a:r>
          </a:p>
          <a:p>
            <a:pPr lvl="1"/>
            <a:r>
              <a:rPr lang="en-US" sz="1800" dirty="0"/>
              <a:t>Probability that all n-entries in the table have not selected location x</a:t>
            </a:r>
          </a:p>
          <a:p>
            <a:pPr lvl="2"/>
            <a:r>
              <a:rPr lang="en-US" sz="1800" dirty="0"/>
              <a:t>[1 – 1/m]</a:t>
            </a:r>
            <a:r>
              <a:rPr lang="en-US" sz="1800" b="1" baseline="30000" dirty="0" err="1"/>
              <a:t>nj</a:t>
            </a:r>
            <a:endParaRPr lang="en-US" sz="1800" b="1" baseline="30000" dirty="0"/>
          </a:p>
          <a:p>
            <a:pPr lvl="1"/>
            <a:r>
              <a:rPr lang="en-US" sz="1800" dirty="0"/>
              <a:t>Probability that a location x HAS been chosen by the previous n entries</a:t>
            </a:r>
          </a:p>
          <a:p>
            <a:pPr lvl="2"/>
            <a:r>
              <a:rPr lang="en-US" sz="1800" dirty="0"/>
              <a:t>1 – [1 – 1/m]</a:t>
            </a:r>
            <a:r>
              <a:rPr lang="en-US" sz="1800" b="1" baseline="30000" dirty="0" err="1"/>
              <a:t>nj</a:t>
            </a:r>
            <a:endParaRPr lang="en-US" sz="1800" dirty="0"/>
          </a:p>
          <a:p>
            <a:pPr lvl="2"/>
            <a:endParaRPr lang="en-US" sz="1200" dirty="0"/>
          </a:p>
          <a:p>
            <a:pPr lvl="2"/>
            <a:endParaRPr lang="en-US" sz="1400" dirty="0"/>
          </a:p>
        </p:txBody>
      </p:sp>
      <p:sp>
        <p:nvSpPr>
          <p:cNvPr id="4" name="Rectangle 14"/>
          <p:cNvSpPr>
            <a:spLocks noChangeArrowheads="1"/>
          </p:cNvSpPr>
          <p:nvPr/>
        </p:nvSpPr>
        <p:spPr bwMode="auto">
          <a:xfrm>
            <a:off x="6505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5" name="Rectangle 4"/>
          <p:cNvSpPr>
            <a:spLocks noChangeArrowheads="1"/>
          </p:cNvSpPr>
          <p:nvPr/>
        </p:nvSpPr>
        <p:spPr bwMode="auto">
          <a:xfrm>
            <a:off x="67341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6" name="Rectangle 14"/>
          <p:cNvSpPr>
            <a:spLocks noChangeArrowheads="1"/>
          </p:cNvSpPr>
          <p:nvPr/>
        </p:nvSpPr>
        <p:spPr bwMode="auto">
          <a:xfrm>
            <a:off x="6962775" y="2457449"/>
            <a:ext cx="233362" cy="190500"/>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7" name="Rectangle 14"/>
          <p:cNvSpPr>
            <a:spLocks noChangeArrowheads="1"/>
          </p:cNvSpPr>
          <p:nvPr/>
        </p:nvSpPr>
        <p:spPr bwMode="auto">
          <a:xfrm>
            <a:off x="71913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8" name="Rectangle 14"/>
          <p:cNvSpPr>
            <a:spLocks noChangeArrowheads="1"/>
          </p:cNvSpPr>
          <p:nvPr/>
        </p:nvSpPr>
        <p:spPr bwMode="auto">
          <a:xfrm>
            <a:off x="74199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9" name="Rectangle 14"/>
          <p:cNvSpPr>
            <a:spLocks noChangeArrowheads="1"/>
          </p:cNvSpPr>
          <p:nvPr/>
        </p:nvSpPr>
        <p:spPr bwMode="auto">
          <a:xfrm>
            <a:off x="6505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0" name="Rectangle 14"/>
          <p:cNvSpPr>
            <a:spLocks noChangeArrowheads="1"/>
          </p:cNvSpPr>
          <p:nvPr/>
        </p:nvSpPr>
        <p:spPr bwMode="auto">
          <a:xfrm>
            <a:off x="6734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1" name="Rectangle 14"/>
          <p:cNvSpPr>
            <a:spLocks noChangeArrowheads="1"/>
          </p:cNvSpPr>
          <p:nvPr/>
        </p:nvSpPr>
        <p:spPr bwMode="auto">
          <a:xfrm>
            <a:off x="6962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2" name="Rectangle 14"/>
          <p:cNvSpPr>
            <a:spLocks noChangeArrowheads="1"/>
          </p:cNvSpPr>
          <p:nvPr/>
        </p:nvSpPr>
        <p:spPr bwMode="auto">
          <a:xfrm>
            <a:off x="7191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13" name="Rectangle 14"/>
          <p:cNvSpPr>
            <a:spLocks noChangeArrowheads="1"/>
          </p:cNvSpPr>
          <p:nvPr/>
        </p:nvSpPr>
        <p:spPr bwMode="auto">
          <a:xfrm>
            <a:off x="74199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14" name="Rectangle 14"/>
          <p:cNvSpPr>
            <a:spLocks noChangeArrowheads="1"/>
          </p:cNvSpPr>
          <p:nvPr/>
        </p:nvSpPr>
        <p:spPr bwMode="auto">
          <a:xfrm>
            <a:off x="76485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5" name="Rectangle 14"/>
          <p:cNvSpPr>
            <a:spLocks noChangeArrowheads="1"/>
          </p:cNvSpPr>
          <p:nvPr/>
        </p:nvSpPr>
        <p:spPr bwMode="auto">
          <a:xfrm>
            <a:off x="76485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16" name="Rectangle 14"/>
          <p:cNvSpPr>
            <a:spLocks noChangeArrowheads="1"/>
          </p:cNvSpPr>
          <p:nvPr/>
        </p:nvSpPr>
        <p:spPr bwMode="auto">
          <a:xfrm>
            <a:off x="7877175" y="2457449"/>
            <a:ext cx="233362" cy="190500"/>
          </a:xfrm>
          <a:prstGeom prst="rect">
            <a:avLst/>
          </a:prstGeom>
          <a:solidFill>
            <a:srgbClr val="C00000"/>
          </a:solidFill>
          <a:ln w="9525">
            <a:solidFill>
              <a:schemeClr val="tx1"/>
            </a:solidFill>
            <a:miter lim="800000"/>
            <a:headEnd/>
            <a:tailEnd/>
          </a:ln>
        </p:spPr>
        <p:txBody>
          <a:bodyPr wrap="none" anchor="ctr"/>
          <a:lstStyle/>
          <a:p>
            <a:pPr algn="ctr"/>
            <a:r>
              <a:rPr lang="en-US" sz="1200" b="1" dirty="0">
                <a:solidFill>
                  <a:schemeClr val="bg1"/>
                </a:solidFill>
              </a:rPr>
              <a:t>1</a:t>
            </a:r>
          </a:p>
        </p:txBody>
      </p:sp>
      <p:sp>
        <p:nvSpPr>
          <p:cNvPr id="17" name="Rectangle 14"/>
          <p:cNvSpPr>
            <a:spLocks noChangeArrowheads="1"/>
          </p:cNvSpPr>
          <p:nvPr/>
        </p:nvSpPr>
        <p:spPr bwMode="auto">
          <a:xfrm>
            <a:off x="81057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18" name="Rectangle 14"/>
          <p:cNvSpPr>
            <a:spLocks noChangeArrowheads="1"/>
          </p:cNvSpPr>
          <p:nvPr/>
        </p:nvSpPr>
        <p:spPr bwMode="auto">
          <a:xfrm>
            <a:off x="78771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19" name="Rectangle 14"/>
          <p:cNvSpPr>
            <a:spLocks noChangeArrowheads="1"/>
          </p:cNvSpPr>
          <p:nvPr/>
        </p:nvSpPr>
        <p:spPr bwMode="auto">
          <a:xfrm>
            <a:off x="81057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0" name="Rectangle 14"/>
          <p:cNvSpPr>
            <a:spLocks noChangeArrowheads="1"/>
          </p:cNvSpPr>
          <p:nvPr/>
        </p:nvSpPr>
        <p:spPr bwMode="auto">
          <a:xfrm>
            <a:off x="8334375"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1" name="Rectangle 20"/>
          <p:cNvSpPr>
            <a:spLocks noChangeArrowheads="1"/>
          </p:cNvSpPr>
          <p:nvPr/>
        </p:nvSpPr>
        <p:spPr bwMode="auto">
          <a:xfrm>
            <a:off x="8334375"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2" name="Rectangle 14"/>
          <p:cNvSpPr>
            <a:spLocks noChangeArrowheads="1"/>
          </p:cNvSpPr>
          <p:nvPr/>
        </p:nvSpPr>
        <p:spPr bwMode="auto">
          <a:xfrm>
            <a:off x="8567737"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3" name="Rectangle 22"/>
          <p:cNvSpPr>
            <a:spLocks noChangeArrowheads="1"/>
          </p:cNvSpPr>
          <p:nvPr/>
        </p:nvSpPr>
        <p:spPr bwMode="auto">
          <a:xfrm>
            <a:off x="8567737"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24" name="Rectangle 14"/>
          <p:cNvSpPr>
            <a:spLocks noChangeArrowheads="1"/>
          </p:cNvSpPr>
          <p:nvPr/>
        </p:nvSpPr>
        <p:spPr bwMode="auto">
          <a:xfrm>
            <a:off x="8801099" y="2457449"/>
            <a:ext cx="233362" cy="190500"/>
          </a:xfrm>
          <a:prstGeom prst="rect">
            <a:avLst/>
          </a:prstGeom>
          <a:solidFill>
            <a:srgbClr val="DDDDDD"/>
          </a:solidFill>
          <a:ln w="9525">
            <a:solidFill>
              <a:schemeClr val="tx1"/>
            </a:solidFill>
            <a:miter lim="800000"/>
            <a:headEnd/>
            <a:tailEnd/>
          </a:ln>
        </p:spPr>
        <p:txBody>
          <a:bodyPr wrap="none" anchor="ctr"/>
          <a:lstStyle/>
          <a:p>
            <a:pPr algn="ctr"/>
            <a:r>
              <a:rPr lang="en-US" sz="1200" b="1" dirty="0"/>
              <a:t>0</a:t>
            </a:r>
          </a:p>
        </p:txBody>
      </p:sp>
      <p:sp>
        <p:nvSpPr>
          <p:cNvPr id="25" name="Rectangle 24"/>
          <p:cNvSpPr>
            <a:spLocks noChangeArrowheads="1"/>
          </p:cNvSpPr>
          <p:nvPr/>
        </p:nvSpPr>
        <p:spPr bwMode="auto">
          <a:xfrm>
            <a:off x="8801099" y="228599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10</a:t>
            </a:r>
          </a:p>
        </p:txBody>
      </p:sp>
      <p:sp>
        <p:nvSpPr>
          <p:cNvPr id="26" name="Oval 25"/>
          <p:cNvSpPr/>
          <p:nvPr/>
        </p:nvSpPr>
        <p:spPr bwMode="auto">
          <a:xfrm>
            <a:off x="6967537"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h1</a:t>
            </a:r>
            <a:r>
              <a:rPr kumimoji="0" lang="en-US" sz="1100" b="1" i="0" u="none" strike="noStrike" cap="none" normalizeH="0" baseline="0" dirty="0">
                <a:ln>
                  <a:noFill/>
                </a:ln>
                <a:solidFill>
                  <a:schemeClr val="tx2"/>
                </a:solidFill>
                <a:effectLst/>
              </a:rPr>
              <a:t>(k)</a:t>
            </a:r>
          </a:p>
        </p:txBody>
      </p:sp>
      <p:cxnSp>
        <p:nvCxnSpPr>
          <p:cNvPr id="27" name="Elbow Connector 26"/>
          <p:cNvCxnSpPr>
            <a:endCxn id="26" idx="0"/>
          </p:cNvCxnSpPr>
          <p:nvPr/>
        </p:nvCxnSpPr>
        <p:spPr bwMode="auto">
          <a:xfrm rot="5400000">
            <a:off x="7383661" y="976906"/>
            <a:ext cx="283369" cy="696516"/>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sp>
        <p:nvSpPr>
          <p:cNvPr id="28" name="Oval 27"/>
          <p:cNvSpPr/>
          <p:nvPr/>
        </p:nvSpPr>
        <p:spPr bwMode="auto">
          <a:xfrm>
            <a:off x="7624761"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h2</a:t>
            </a:r>
            <a:r>
              <a:rPr kumimoji="0" lang="en-US" sz="1100" b="1" i="0" u="none" strike="noStrike" cap="none" normalizeH="0" baseline="0" dirty="0">
                <a:ln>
                  <a:noFill/>
                </a:ln>
                <a:solidFill>
                  <a:schemeClr val="tx2"/>
                </a:solidFill>
                <a:effectLst/>
              </a:rPr>
              <a:t>(k)</a:t>
            </a:r>
          </a:p>
        </p:txBody>
      </p:sp>
      <p:sp>
        <p:nvSpPr>
          <p:cNvPr id="29" name="Oval 28"/>
          <p:cNvSpPr/>
          <p:nvPr/>
        </p:nvSpPr>
        <p:spPr bwMode="auto">
          <a:xfrm>
            <a:off x="8243888" y="1466849"/>
            <a:ext cx="419100" cy="457200"/>
          </a:xfrm>
          <a:prstGeom prst="ellipse">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0" tIns="45720" rIns="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sz="1100" b="1" dirty="0"/>
              <a:t>h3</a:t>
            </a:r>
            <a:r>
              <a:rPr kumimoji="0" lang="en-US" sz="1100" b="1" i="0" u="none" strike="noStrike" cap="none" normalizeH="0" baseline="0" dirty="0">
                <a:ln>
                  <a:noFill/>
                </a:ln>
                <a:solidFill>
                  <a:schemeClr val="tx2"/>
                </a:solidFill>
                <a:effectLst/>
              </a:rPr>
              <a:t>(k)</a:t>
            </a:r>
          </a:p>
        </p:txBody>
      </p:sp>
      <p:cxnSp>
        <p:nvCxnSpPr>
          <p:cNvPr id="30" name="Elbow Connector 29"/>
          <p:cNvCxnSpPr>
            <a:endCxn id="28" idx="0"/>
          </p:cNvCxnSpPr>
          <p:nvPr/>
        </p:nvCxnSpPr>
        <p:spPr bwMode="auto">
          <a:xfrm rot="5400000">
            <a:off x="7712273" y="1305518"/>
            <a:ext cx="283369" cy="39292"/>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1" name="Elbow Connector 30"/>
          <p:cNvCxnSpPr>
            <a:endCxn id="29" idx="0"/>
          </p:cNvCxnSpPr>
          <p:nvPr/>
        </p:nvCxnSpPr>
        <p:spPr bwMode="auto">
          <a:xfrm rot="16200000" flipH="1">
            <a:off x="8021836" y="1035246"/>
            <a:ext cx="283369" cy="57983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2" name="Elbow Connector 31"/>
          <p:cNvCxnSpPr>
            <a:stCxn id="26" idx="4"/>
            <a:endCxn id="12" idx="0"/>
          </p:cNvCxnSpPr>
          <p:nvPr/>
        </p:nvCxnSpPr>
        <p:spPr bwMode="auto">
          <a:xfrm rot="16200000" flipH="1">
            <a:off x="7061596" y="2039539"/>
            <a:ext cx="361950" cy="130969"/>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3" name="Elbow Connector 32"/>
          <p:cNvCxnSpPr>
            <a:stCxn id="28" idx="4"/>
            <a:endCxn id="18" idx="0"/>
          </p:cNvCxnSpPr>
          <p:nvPr/>
        </p:nvCxnSpPr>
        <p:spPr bwMode="auto">
          <a:xfrm rot="16200000" flipH="1">
            <a:off x="7733108" y="2025251"/>
            <a:ext cx="361950" cy="159545"/>
          </a:xfrm>
          <a:prstGeom prst="bentConnector3">
            <a:avLst>
              <a:gd name="adj1" fmla="val 50000"/>
            </a:avLst>
          </a:prstGeom>
          <a:noFill/>
          <a:ln w="12700" cap="flat" cmpd="sng" algn="ctr">
            <a:solidFill>
              <a:schemeClr val="tx1"/>
            </a:solidFill>
            <a:prstDash val="solid"/>
            <a:round/>
            <a:headEnd type="none" w="med" len="med"/>
            <a:tailEnd type="triangle" w="med" len="med"/>
          </a:ln>
          <a:effectLst/>
        </p:spPr>
      </p:cxnSp>
      <p:cxnSp>
        <p:nvCxnSpPr>
          <p:cNvPr id="34" name="Elbow Connector 33"/>
          <p:cNvCxnSpPr>
            <a:stCxn id="29" idx="4"/>
            <a:endCxn id="13" idx="0"/>
          </p:cNvCxnSpPr>
          <p:nvPr/>
        </p:nvCxnSpPr>
        <p:spPr bwMode="auto">
          <a:xfrm rot="5400000">
            <a:off x="7814072" y="1646633"/>
            <a:ext cx="361950" cy="916782"/>
          </a:xfrm>
          <a:prstGeom prst="bentConnector3">
            <a:avLst>
              <a:gd name="adj1" fmla="val 28289"/>
            </a:avLst>
          </a:prstGeom>
          <a:noFill/>
          <a:ln w="12700" cap="flat" cmpd="sng" algn="ctr">
            <a:solidFill>
              <a:schemeClr val="tx1"/>
            </a:solidFill>
            <a:prstDash val="solid"/>
            <a:round/>
            <a:headEnd type="none" w="med" len="med"/>
            <a:tailEnd type="triangle" w="med" len="med"/>
          </a:ln>
          <a:effectLst/>
        </p:spPr>
      </p:cxnSp>
      <p:sp>
        <p:nvSpPr>
          <p:cNvPr id="35" name="Rectangle 14"/>
          <p:cNvSpPr>
            <a:spLocks noChangeArrowheads="1"/>
          </p:cNvSpPr>
          <p:nvPr/>
        </p:nvSpPr>
        <p:spPr bwMode="auto">
          <a:xfrm>
            <a:off x="6272213" y="2457449"/>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spTree>
    <p:extLst>
      <p:ext uri="{BB962C8B-B14F-4D97-AF65-F5344CB8AC3E}">
        <p14:creationId xmlns:p14="http://schemas.microsoft.com/office/powerpoint/2010/main" val="2035730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Sizing Analysis</a:t>
            </a:r>
          </a:p>
        </p:txBody>
      </p:sp>
      <p:sp>
        <p:nvSpPr>
          <p:cNvPr id="3" name="Content Placeholder 2"/>
          <p:cNvSpPr>
            <a:spLocks noGrp="1"/>
          </p:cNvSpPr>
          <p:nvPr>
            <p:ph idx="1"/>
          </p:nvPr>
        </p:nvSpPr>
        <p:spPr>
          <a:xfrm>
            <a:off x="304800" y="1371600"/>
            <a:ext cx="8229600" cy="4525963"/>
          </a:xfrm>
        </p:spPr>
        <p:txBody>
          <a:bodyPr/>
          <a:lstStyle/>
          <a:p>
            <a:r>
              <a:rPr lang="en-US" sz="2400" dirty="0"/>
              <a:t>Can also use this analysis to answer or a more "useful" question…</a:t>
            </a:r>
          </a:p>
          <a:p>
            <a:r>
              <a:rPr lang="en-US" sz="2400" dirty="0"/>
              <a:t>…To achieve a desired probability of false positive, what should the table size be to accommodate n entries?</a:t>
            </a:r>
          </a:p>
          <a:p>
            <a:pPr lvl="1"/>
            <a:r>
              <a:rPr lang="en-US" sz="2000" dirty="0"/>
              <a:t>Example: I want a probability of p=1/1000 for false positives when I store n=100 elements</a:t>
            </a:r>
          </a:p>
          <a:p>
            <a:pPr lvl="1"/>
            <a:r>
              <a:rPr lang="en-US" sz="2200" dirty="0">
                <a:solidFill>
                  <a:srgbClr val="FF0000"/>
                </a:solidFill>
              </a:rPr>
              <a:t>m ≥</a:t>
            </a:r>
            <a:r>
              <a:rPr lang="en-US" sz="2200" dirty="0"/>
              <a:t> </a:t>
            </a:r>
            <a:r>
              <a:rPr lang="en-US" sz="2200" dirty="0">
                <a:solidFill>
                  <a:srgbClr val="FF0000"/>
                </a:solidFill>
              </a:rPr>
              <a:t>2n*ln(1/p)</a:t>
            </a:r>
          </a:p>
          <a:p>
            <a:pPr lvl="1"/>
            <a:r>
              <a:rPr lang="en-US" sz="2000" dirty="0"/>
              <a:t>So for p=.001 we would need a table of m=14*n since ln(1000) ≈ 7</a:t>
            </a:r>
          </a:p>
          <a:p>
            <a:pPr lvl="2"/>
            <a:r>
              <a:rPr lang="en-US" sz="1800" dirty="0"/>
              <a:t>For 100 entries, we'd need 1400 bits in our Bloom filter</a:t>
            </a:r>
          </a:p>
          <a:p>
            <a:pPr lvl="1"/>
            <a:r>
              <a:rPr lang="en-US" sz="2000" dirty="0"/>
              <a:t>For p = .01 (1% false positives) need m=9.6*n (9.6 bits per key)</a:t>
            </a:r>
          </a:p>
          <a:p>
            <a:pPr lvl="1"/>
            <a:r>
              <a:rPr lang="en-US" sz="2000" dirty="0"/>
              <a:t>Optimal # of hash functions, j = ln(2) / </a:t>
            </a:r>
            <a:r>
              <a:rPr lang="el-GR" sz="2000" dirty="0"/>
              <a:t>α</a:t>
            </a:r>
            <a:endParaRPr lang="en-US" sz="2000" dirty="0"/>
          </a:p>
          <a:p>
            <a:pPr lvl="2"/>
            <a:r>
              <a:rPr lang="en-US" sz="1800" dirty="0"/>
              <a:t>So for p=.01 and </a:t>
            </a:r>
            <a:r>
              <a:rPr lang="el-GR" sz="1800" dirty="0"/>
              <a:t>α </a:t>
            </a:r>
            <a:r>
              <a:rPr lang="en-US" sz="1800" dirty="0"/>
              <a:t>= 1/(9.2) would yield j ≈ 7 hash functions  </a:t>
            </a:r>
          </a:p>
        </p:txBody>
      </p:sp>
    </p:spTree>
    <p:extLst>
      <p:ext uri="{BB962C8B-B14F-4D97-AF65-F5344CB8AC3E}">
        <p14:creationId xmlns:p14="http://schemas.microsoft.com/office/powerpoint/2010/main" val="2899956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869171" y="83007"/>
            <a:ext cx="196215" cy="208915"/>
          </a:xfrm>
          <a:prstGeom prst="rect">
            <a:avLst/>
          </a:prstGeom>
        </p:spPr>
        <p:txBody>
          <a:bodyPr vert="horz" wrap="square" lIns="0" tIns="12700" rIns="0" bIns="0" rtlCol="0">
            <a:spAutoFit/>
          </a:bodyPr>
          <a:lstStyle/>
          <a:p>
            <a:pPr marL="12700">
              <a:lnSpc>
                <a:spcPct val="100000"/>
              </a:lnSpc>
              <a:spcBef>
                <a:spcPts val="100"/>
              </a:spcBef>
            </a:pPr>
            <a:r>
              <a:rPr sz="1200" dirty="0">
                <a:latin typeface="Arial"/>
                <a:cs typeface="Arial"/>
              </a:rPr>
              <a:t>14</a:t>
            </a:r>
            <a:endParaRPr sz="1200">
              <a:latin typeface="Arial"/>
              <a:cs typeface="Arial"/>
            </a:endParaRPr>
          </a:p>
        </p:txBody>
      </p:sp>
      <p:sp>
        <p:nvSpPr>
          <p:cNvPr id="3" name="object 3"/>
          <p:cNvSpPr/>
          <p:nvPr/>
        </p:nvSpPr>
        <p:spPr>
          <a:xfrm>
            <a:off x="0" y="114300"/>
            <a:ext cx="6934200" cy="228600"/>
          </a:xfrm>
          <a:custGeom>
            <a:avLst/>
            <a:gdLst/>
            <a:ahLst/>
            <a:cxnLst/>
            <a:rect l="l" t="t" r="r" b="b"/>
            <a:pathLst>
              <a:path w="6934200" h="228600">
                <a:moveTo>
                  <a:pt x="0" y="228600"/>
                </a:moveTo>
                <a:lnTo>
                  <a:pt x="6934200" y="228600"/>
                </a:lnTo>
                <a:lnTo>
                  <a:pt x="6934200" y="0"/>
                </a:lnTo>
                <a:lnTo>
                  <a:pt x="0" y="0"/>
                </a:lnTo>
                <a:lnTo>
                  <a:pt x="0" y="228600"/>
                </a:lnTo>
                <a:close/>
              </a:path>
            </a:pathLst>
          </a:custGeom>
          <a:solidFill>
            <a:srgbClr val="A40020"/>
          </a:solidFill>
        </p:spPr>
        <p:txBody>
          <a:bodyPr wrap="square" lIns="0" tIns="0" rIns="0" bIns="0" rtlCol="0"/>
          <a:lstStyle/>
          <a:p>
            <a:endParaRPr/>
          </a:p>
        </p:txBody>
      </p:sp>
      <p:sp>
        <p:nvSpPr>
          <p:cNvPr id="4" name="object 4"/>
          <p:cNvSpPr/>
          <p:nvPr/>
        </p:nvSpPr>
        <p:spPr>
          <a:xfrm>
            <a:off x="8610600" y="9144"/>
            <a:ext cx="533400" cy="334010"/>
          </a:xfrm>
          <a:custGeom>
            <a:avLst/>
            <a:gdLst/>
            <a:ahLst/>
            <a:cxnLst/>
            <a:rect l="l" t="t" r="r" b="b"/>
            <a:pathLst>
              <a:path w="533400" h="334010">
                <a:moveTo>
                  <a:pt x="0" y="166877"/>
                </a:moveTo>
                <a:lnTo>
                  <a:pt x="7042" y="128602"/>
                </a:lnTo>
                <a:lnTo>
                  <a:pt x="27103" y="93472"/>
                </a:lnTo>
                <a:lnTo>
                  <a:pt x="58582" y="62488"/>
                </a:lnTo>
                <a:lnTo>
                  <a:pt x="99881" y="36649"/>
                </a:lnTo>
                <a:lnTo>
                  <a:pt x="149400" y="16955"/>
                </a:lnTo>
                <a:lnTo>
                  <a:pt x="205540" y="4405"/>
                </a:lnTo>
                <a:lnTo>
                  <a:pt x="266700" y="0"/>
                </a:lnTo>
                <a:lnTo>
                  <a:pt x="327859" y="4405"/>
                </a:lnTo>
                <a:lnTo>
                  <a:pt x="383999" y="16955"/>
                </a:lnTo>
                <a:lnTo>
                  <a:pt x="433518" y="36649"/>
                </a:lnTo>
                <a:lnTo>
                  <a:pt x="474817" y="62488"/>
                </a:lnTo>
                <a:lnTo>
                  <a:pt x="506296" y="93472"/>
                </a:lnTo>
                <a:lnTo>
                  <a:pt x="526357" y="128602"/>
                </a:lnTo>
                <a:lnTo>
                  <a:pt x="533400" y="166877"/>
                </a:lnTo>
                <a:lnTo>
                  <a:pt x="526357" y="205153"/>
                </a:lnTo>
                <a:lnTo>
                  <a:pt x="506296" y="240283"/>
                </a:lnTo>
                <a:lnTo>
                  <a:pt x="474817" y="271267"/>
                </a:lnTo>
                <a:lnTo>
                  <a:pt x="433518" y="297106"/>
                </a:lnTo>
                <a:lnTo>
                  <a:pt x="383999" y="316800"/>
                </a:lnTo>
                <a:lnTo>
                  <a:pt x="327859" y="329350"/>
                </a:lnTo>
                <a:lnTo>
                  <a:pt x="266700" y="333755"/>
                </a:lnTo>
                <a:lnTo>
                  <a:pt x="205540" y="329350"/>
                </a:lnTo>
                <a:lnTo>
                  <a:pt x="149400" y="316800"/>
                </a:lnTo>
                <a:lnTo>
                  <a:pt x="99881" y="297106"/>
                </a:lnTo>
                <a:lnTo>
                  <a:pt x="58582" y="271267"/>
                </a:lnTo>
                <a:lnTo>
                  <a:pt x="27103" y="240283"/>
                </a:lnTo>
                <a:lnTo>
                  <a:pt x="7042" y="205153"/>
                </a:lnTo>
                <a:lnTo>
                  <a:pt x="0" y="166877"/>
                </a:lnTo>
                <a:close/>
              </a:path>
            </a:pathLst>
          </a:custGeom>
          <a:ln w="12192">
            <a:solidFill>
              <a:srgbClr val="000000"/>
            </a:solidFill>
          </a:ln>
        </p:spPr>
        <p:txBody>
          <a:bodyPr wrap="square" lIns="0" tIns="0" rIns="0" bIns="0" rtlCol="0"/>
          <a:lstStyle/>
          <a:p>
            <a:endParaRPr/>
          </a:p>
        </p:txBody>
      </p:sp>
      <p:sp>
        <p:nvSpPr>
          <p:cNvPr id="5" name="object 5"/>
          <p:cNvSpPr txBox="1">
            <a:spLocks noGrp="1"/>
          </p:cNvSpPr>
          <p:nvPr>
            <p:ph type="title"/>
          </p:nvPr>
        </p:nvSpPr>
        <p:spPr/>
        <p:txBody>
          <a:bodyPr/>
          <a:lstStyle/>
          <a:p>
            <a:r>
              <a:rPr lang="en-US"/>
              <a:t>Practice</a:t>
            </a:r>
            <a:endParaRPr lang="en-US" dirty="0"/>
          </a:p>
        </p:txBody>
      </p:sp>
      <p:sp>
        <p:nvSpPr>
          <p:cNvPr id="8" name="Content Placeholder 7">
            <a:extLst>
              <a:ext uri="{FF2B5EF4-FFF2-40B4-BE49-F238E27FC236}">
                <a16:creationId xmlns:a16="http://schemas.microsoft.com/office/drawing/2014/main" id="{5AA7FD14-4037-4580-A0E4-F8AAE2DB840C}"/>
              </a:ext>
            </a:extLst>
          </p:cNvPr>
          <p:cNvSpPr>
            <a:spLocks noGrp="1"/>
          </p:cNvSpPr>
          <p:nvPr>
            <p:ph idx="1"/>
          </p:nvPr>
        </p:nvSpPr>
        <p:spPr>
          <a:xfrm>
            <a:off x="457200" y="1600200"/>
            <a:ext cx="5257800" cy="4525963"/>
          </a:xfrm>
        </p:spPr>
        <p:txBody>
          <a:bodyPr/>
          <a:lstStyle/>
          <a:p>
            <a:r>
              <a:rPr lang="en-US" sz="2400" dirty="0"/>
              <a:t>Trace a Bloom Filter on the following operations: </a:t>
            </a:r>
          </a:p>
          <a:p>
            <a:pPr lvl="1"/>
            <a:r>
              <a:rPr lang="en-US" sz="2000" dirty="0"/>
              <a:t>insert(0), insert(1), insert(2), insert(8), </a:t>
            </a:r>
            <a:br>
              <a:rPr lang="en-US" sz="2000" dirty="0"/>
            </a:br>
            <a:r>
              <a:rPr lang="en-US" sz="2000" dirty="0"/>
              <a:t>contains(2), contains(3), contains(4), contains(9)</a:t>
            </a:r>
          </a:p>
          <a:p>
            <a:pPr lvl="1"/>
            <a:r>
              <a:rPr lang="en-US" sz="2000" dirty="0"/>
              <a:t>The hash functions are </a:t>
            </a:r>
          </a:p>
          <a:p>
            <a:pPr lvl="2"/>
            <a:r>
              <a:rPr lang="en-US" sz="1800" dirty="0"/>
              <a:t>h1(k)=(7k+4)%10</a:t>
            </a:r>
          </a:p>
          <a:p>
            <a:pPr lvl="2"/>
            <a:r>
              <a:rPr lang="en-US" sz="1800" dirty="0"/>
              <a:t>h2(k) = (2k+1)%10</a:t>
            </a:r>
          </a:p>
          <a:p>
            <a:pPr lvl="2"/>
            <a:r>
              <a:rPr lang="en-US" sz="1800" dirty="0"/>
              <a:t>h3(k) = (5k+3)%10</a:t>
            </a:r>
          </a:p>
          <a:p>
            <a:pPr lvl="2"/>
            <a:r>
              <a:rPr lang="en-US" sz="1800" dirty="0"/>
              <a:t>The table size is 10 (m=10).</a:t>
            </a:r>
          </a:p>
          <a:p>
            <a:endParaRPr lang="en-US" sz="2400" dirty="0"/>
          </a:p>
          <a:p>
            <a:endParaRPr lang="en-US" sz="2400" dirty="0"/>
          </a:p>
          <a:p>
            <a:endParaRPr lang="en-US" sz="2400" dirty="0"/>
          </a:p>
        </p:txBody>
      </p:sp>
      <p:sp>
        <p:nvSpPr>
          <p:cNvPr id="11" name="Rectangle 14">
            <a:extLst>
              <a:ext uri="{FF2B5EF4-FFF2-40B4-BE49-F238E27FC236}">
                <a16:creationId xmlns:a16="http://schemas.microsoft.com/office/drawing/2014/main" id="{74F14D69-C50E-4BEE-AB1A-8876BEF5739C}"/>
              </a:ext>
            </a:extLst>
          </p:cNvPr>
          <p:cNvSpPr>
            <a:spLocks noChangeArrowheads="1"/>
          </p:cNvSpPr>
          <p:nvPr/>
        </p:nvSpPr>
        <p:spPr bwMode="auto">
          <a:xfrm>
            <a:off x="64317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2" name="Rectangle 11">
            <a:extLst>
              <a:ext uri="{FF2B5EF4-FFF2-40B4-BE49-F238E27FC236}">
                <a16:creationId xmlns:a16="http://schemas.microsoft.com/office/drawing/2014/main" id="{8F210962-A083-42EF-A664-F7663CCB5291}"/>
              </a:ext>
            </a:extLst>
          </p:cNvPr>
          <p:cNvSpPr>
            <a:spLocks noChangeArrowheads="1"/>
          </p:cNvSpPr>
          <p:nvPr/>
        </p:nvSpPr>
        <p:spPr bwMode="auto">
          <a:xfrm>
            <a:off x="66603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3" name="Rectangle 14">
            <a:extLst>
              <a:ext uri="{FF2B5EF4-FFF2-40B4-BE49-F238E27FC236}">
                <a16:creationId xmlns:a16="http://schemas.microsoft.com/office/drawing/2014/main" id="{8DB0A350-B505-465E-B284-3DA9CE34057C}"/>
              </a:ext>
            </a:extLst>
          </p:cNvPr>
          <p:cNvSpPr>
            <a:spLocks noChangeArrowheads="1"/>
          </p:cNvSpPr>
          <p:nvPr/>
        </p:nvSpPr>
        <p:spPr bwMode="auto">
          <a:xfrm>
            <a:off x="68889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4" name="Rectangle 14">
            <a:extLst>
              <a:ext uri="{FF2B5EF4-FFF2-40B4-BE49-F238E27FC236}">
                <a16:creationId xmlns:a16="http://schemas.microsoft.com/office/drawing/2014/main" id="{BF562984-F120-48BE-8427-1C6835BADB75}"/>
              </a:ext>
            </a:extLst>
          </p:cNvPr>
          <p:cNvSpPr>
            <a:spLocks noChangeArrowheads="1"/>
          </p:cNvSpPr>
          <p:nvPr/>
        </p:nvSpPr>
        <p:spPr bwMode="auto">
          <a:xfrm>
            <a:off x="71175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5" name="Rectangle 14">
            <a:extLst>
              <a:ext uri="{FF2B5EF4-FFF2-40B4-BE49-F238E27FC236}">
                <a16:creationId xmlns:a16="http://schemas.microsoft.com/office/drawing/2014/main" id="{D7C1B51A-C7E8-4989-81D7-843B6175A9F2}"/>
              </a:ext>
            </a:extLst>
          </p:cNvPr>
          <p:cNvSpPr>
            <a:spLocks noChangeArrowheads="1"/>
          </p:cNvSpPr>
          <p:nvPr/>
        </p:nvSpPr>
        <p:spPr bwMode="auto">
          <a:xfrm>
            <a:off x="73461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16" name="Rectangle 14">
            <a:extLst>
              <a:ext uri="{FF2B5EF4-FFF2-40B4-BE49-F238E27FC236}">
                <a16:creationId xmlns:a16="http://schemas.microsoft.com/office/drawing/2014/main" id="{48C89ED9-370D-49E6-9CFB-F560D7665251}"/>
              </a:ext>
            </a:extLst>
          </p:cNvPr>
          <p:cNvSpPr>
            <a:spLocks noChangeArrowheads="1"/>
          </p:cNvSpPr>
          <p:nvPr/>
        </p:nvSpPr>
        <p:spPr bwMode="auto">
          <a:xfrm>
            <a:off x="64317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0</a:t>
            </a:r>
          </a:p>
        </p:txBody>
      </p:sp>
      <p:sp>
        <p:nvSpPr>
          <p:cNvPr id="17" name="Rectangle 14">
            <a:extLst>
              <a:ext uri="{FF2B5EF4-FFF2-40B4-BE49-F238E27FC236}">
                <a16:creationId xmlns:a16="http://schemas.microsoft.com/office/drawing/2014/main" id="{5CD6FA3D-26CA-4C47-B52D-B388D4A0D2CA}"/>
              </a:ext>
            </a:extLst>
          </p:cNvPr>
          <p:cNvSpPr>
            <a:spLocks noChangeArrowheads="1"/>
          </p:cNvSpPr>
          <p:nvPr/>
        </p:nvSpPr>
        <p:spPr bwMode="auto">
          <a:xfrm>
            <a:off x="66603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1</a:t>
            </a:r>
          </a:p>
        </p:txBody>
      </p:sp>
      <p:sp>
        <p:nvSpPr>
          <p:cNvPr id="18" name="Rectangle 14">
            <a:extLst>
              <a:ext uri="{FF2B5EF4-FFF2-40B4-BE49-F238E27FC236}">
                <a16:creationId xmlns:a16="http://schemas.microsoft.com/office/drawing/2014/main" id="{09CE5095-DC8A-4AC3-8CA7-9B1F3B9DFFB2}"/>
              </a:ext>
            </a:extLst>
          </p:cNvPr>
          <p:cNvSpPr>
            <a:spLocks noChangeArrowheads="1"/>
          </p:cNvSpPr>
          <p:nvPr/>
        </p:nvSpPr>
        <p:spPr bwMode="auto">
          <a:xfrm>
            <a:off x="68889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2</a:t>
            </a:r>
          </a:p>
        </p:txBody>
      </p:sp>
      <p:sp>
        <p:nvSpPr>
          <p:cNvPr id="19" name="Rectangle 14">
            <a:extLst>
              <a:ext uri="{FF2B5EF4-FFF2-40B4-BE49-F238E27FC236}">
                <a16:creationId xmlns:a16="http://schemas.microsoft.com/office/drawing/2014/main" id="{078F14BA-8E04-44C1-8682-5DCD127C9D6D}"/>
              </a:ext>
            </a:extLst>
          </p:cNvPr>
          <p:cNvSpPr>
            <a:spLocks noChangeArrowheads="1"/>
          </p:cNvSpPr>
          <p:nvPr/>
        </p:nvSpPr>
        <p:spPr bwMode="auto">
          <a:xfrm>
            <a:off x="71175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3</a:t>
            </a:r>
          </a:p>
        </p:txBody>
      </p:sp>
      <p:sp>
        <p:nvSpPr>
          <p:cNvPr id="20" name="Rectangle 14">
            <a:extLst>
              <a:ext uri="{FF2B5EF4-FFF2-40B4-BE49-F238E27FC236}">
                <a16:creationId xmlns:a16="http://schemas.microsoft.com/office/drawing/2014/main" id="{193B09ED-FC32-4703-B2FD-AEDB9FBC8AAC}"/>
              </a:ext>
            </a:extLst>
          </p:cNvPr>
          <p:cNvSpPr>
            <a:spLocks noChangeArrowheads="1"/>
          </p:cNvSpPr>
          <p:nvPr/>
        </p:nvSpPr>
        <p:spPr bwMode="auto">
          <a:xfrm>
            <a:off x="73461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4</a:t>
            </a:r>
          </a:p>
        </p:txBody>
      </p:sp>
      <p:sp>
        <p:nvSpPr>
          <p:cNvPr id="21" name="Rectangle 14">
            <a:extLst>
              <a:ext uri="{FF2B5EF4-FFF2-40B4-BE49-F238E27FC236}">
                <a16:creationId xmlns:a16="http://schemas.microsoft.com/office/drawing/2014/main" id="{88A3A164-EFCA-4B37-975B-198D1E13784D}"/>
              </a:ext>
            </a:extLst>
          </p:cNvPr>
          <p:cNvSpPr>
            <a:spLocks noChangeArrowheads="1"/>
          </p:cNvSpPr>
          <p:nvPr/>
        </p:nvSpPr>
        <p:spPr bwMode="auto">
          <a:xfrm>
            <a:off x="75747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2" name="Rectangle 21">
            <a:extLst>
              <a:ext uri="{FF2B5EF4-FFF2-40B4-BE49-F238E27FC236}">
                <a16:creationId xmlns:a16="http://schemas.microsoft.com/office/drawing/2014/main" id="{A18109B1-7CB6-46F6-8272-D2F8B899D54B}"/>
              </a:ext>
            </a:extLst>
          </p:cNvPr>
          <p:cNvSpPr>
            <a:spLocks noChangeArrowheads="1"/>
          </p:cNvSpPr>
          <p:nvPr/>
        </p:nvSpPr>
        <p:spPr bwMode="auto">
          <a:xfrm>
            <a:off x="75747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5</a:t>
            </a:r>
          </a:p>
        </p:txBody>
      </p:sp>
      <p:sp>
        <p:nvSpPr>
          <p:cNvPr id="23" name="Rectangle 14">
            <a:extLst>
              <a:ext uri="{FF2B5EF4-FFF2-40B4-BE49-F238E27FC236}">
                <a16:creationId xmlns:a16="http://schemas.microsoft.com/office/drawing/2014/main" id="{71E64921-104B-40A2-8530-2FE1A3B21409}"/>
              </a:ext>
            </a:extLst>
          </p:cNvPr>
          <p:cNvSpPr>
            <a:spLocks noChangeArrowheads="1"/>
          </p:cNvSpPr>
          <p:nvPr/>
        </p:nvSpPr>
        <p:spPr bwMode="auto">
          <a:xfrm>
            <a:off x="78033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4" name="Rectangle 14">
            <a:extLst>
              <a:ext uri="{FF2B5EF4-FFF2-40B4-BE49-F238E27FC236}">
                <a16:creationId xmlns:a16="http://schemas.microsoft.com/office/drawing/2014/main" id="{EBA3BBE0-7CBB-444E-A6DF-B81CFEEAEE56}"/>
              </a:ext>
            </a:extLst>
          </p:cNvPr>
          <p:cNvSpPr>
            <a:spLocks noChangeArrowheads="1"/>
          </p:cNvSpPr>
          <p:nvPr/>
        </p:nvSpPr>
        <p:spPr bwMode="auto">
          <a:xfrm>
            <a:off x="80319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5" name="Rectangle 14">
            <a:extLst>
              <a:ext uri="{FF2B5EF4-FFF2-40B4-BE49-F238E27FC236}">
                <a16:creationId xmlns:a16="http://schemas.microsoft.com/office/drawing/2014/main" id="{C43055DD-DE9D-40C0-B3FC-B225A433ABFF}"/>
              </a:ext>
            </a:extLst>
          </p:cNvPr>
          <p:cNvSpPr>
            <a:spLocks noChangeArrowheads="1"/>
          </p:cNvSpPr>
          <p:nvPr/>
        </p:nvSpPr>
        <p:spPr bwMode="auto">
          <a:xfrm>
            <a:off x="78033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6</a:t>
            </a:r>
          </a:p>
        </p:txBody>
      </p:sp>
      <p:sp>
        <p:nvSpPr>
          <p:cNvPr id="26" name="Rectangle 14">
            <a:extLst>
              <a:ext uri="{FF2B5EF4-FFF2-40B4-BE49-F238E27FC236}">
                <a16:creationId xmlns:a16="http://schemas.microsoft.com/office/drawing/2014/main" id="{17417F9D-4284-4E55-B82D-21F94040B57C}"/>
              </a:ext>
            </a:extLst>
          </p:cNvPr>
          <p:cNvSpPr>
            <a:spLocks noChangeArrowheads="1"/>
          </p:cNvSpPr>
          <p:nvPr/>
        </p:nvSpPr>
        <p:spPr bwMode="auto">
          <a:xfrm>
            <a:off x="80319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7</a:t>
            </a:r>
          </a:p>
        </p:txBody>
      </p:sp>
      <p:sp>
        <p:nvSpPr>
          <p:cNvPr id="27" name="Rectangle 14">
            <a:extLst>
              <a:ext uri="{FF2B5EF4-FFF2-40B4-BE49-F238E27FC236}">
                <a16:creationId xmlns:a16="http://schemas.microsoft.com/office/drawing/2014/main" id="{BE768CE5-5A8C-451E-806E-79304E7C370F}"/>
              </a:ext>
            </a:extLst>
          </p:cNvPr>
          <p:cNvSpPr>
            <a:spLocks noChangeArrowheads="1"/>
          </p:cNvSpPr>
          <p:nvPr/>
        </p:nvSpPr>
        <p:spPr bwMode="auto">
          <a:xfrm>
            <a:off x="8260557"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28" name="Rectangle 27">
            <a:extLst>
              <a:ext uri="{FF2B5EF4-FFF2-40B4-BE49-F238E27FC236}">
                <a16:creationId xmlns:a16="http://schemas.microsoft.com/office/drawing/2014/main" id="{CE4BC872-13ED-401E-8A88-6E2955E40243}"/>
              </a:ext>
            </a:extLst>
          </p:cNvPr>
          <p:cNvSpPr>
            <a:spLocks noChangeArrowheads="1"/>
          </p:cNvSpPr>
          <p:nvPr/>
        </p:nvSpPr>
        <p:spPr bwMode="auto">
          <a:xfrm>
            <a:off x="8260557"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8</a:t>
            </a:r>
          </a:p>
        </p:txBody>
      </p:sp>
      <p:sp>
        <p:nvSpPr>
          <p:cNvPr id="29" name="Rectangle 14">
            <a:extLst>
              <a:ext uri="{FF2B5EF4-FFF2-40B4-BE49-F238E27FC236}">
                <a16:creationId xmlns:a16="http://schemas.microsoft.com/office/drawing/2014/main" id="{5328AE3B-7062-4B78-ACEB-24840EBAD606}"/>
              </a:ext>
            </a:extLst>
          </p:cNvPr>
          <p:cNvSpPr>
            <a:spLocks noChangeArrowheads="1"/>
          </p:cNvSpPr>
          <p:nvPr/>
        </p:nvSpPr>
        <p:spPr bwMode="auto">
          <a:xfrm>
            <a:off x="8493919" y="2590800"/>
            <a:ext cx="233362" cy="209551"/>
          </a:xfrm>
          <a:prstGeom prst="rect">
            <a:avLst/>
          </a:prstGeom>
          <a:solidFill>
            <a:srgbClr val="DDDDDD"/>
          </a:solidFill>
          <a:ln w="9525">
            <a:solidFill>
              <a:schemeClr val="tx1"/>
            </a:solidFill>
            <a:miter lim="800000"/>
            <a:headEnd/>
            <a:tailEnd/>
          </a:ln>
        </p:spPr>
        <p:txBody>
          <a:bodyPr wrap="none" anchor="ctr"/>
          <a:lstStyle/>
          <a:p>
            <a:r>
              <a:rPr lang="en-US" sz="1200" b="1" dirty="0"/>
              <a:t>0</a:t>
            </a:r>
          </a:p>
        </p:txBody>
      </p:sp>
      <p:sp>
        <p:nvSpPr>
          <p:cNvPr id="30" name="Rectangle 29">
            <a:extLst>
              <a:ext uri="{FF2B5EF4-FFF2-40B4-BE49-F238E27FC236}">
                <a16:creationId xmlns:a16="http://schemas.microsoft.com/office/drawing/2014/main" id="{24FA9CA3-BA3F-4414-8CD1-D43E00FF39ED}"/>
              </a:ext>
            </a:extLst>
          </p:cNvPr>
          <p:cNvSpPr>
            <a:spLocks noChangeArrowheads="1"/>
          </p:cNvSpPr>
          <p:nvPr/>
        </p:nvSpPr>
        <p:spPr bwMode="auto">
          <a:xfrm>
            <a:off x="8493919" y="2438400"/>
            <a:ext cx="233362" cy="152400"/>
          </a:xfrm>
          <a:prstGeom prst="rect">
            <a:avLst/>
          </a:prstGeom>
          <a:noFill/>
          <a:ln w="9525">
            <a:noFill/>
            <a:miter lim="800000"/>
            <a:headEnd/>
            <a:tailEnd/>
          </a:ln>
        </p:spPr>
        <p:txBody>
          <a:bodyPr wrap="none" anchor="ctr"/>
          <a:lstStyle/>
          <a:p>
            <a:pPr algn="ctr"/>
            <a:r>
              <a:rPr lang="en-US" sz="1200" b="1" dirty="0">
                <a:solidFill>
                  <a:srgbClr val="FF0000"/>
                </a:solidFill>
              </a:rPr>
              <a:t>9</a:t>
            </a:r>
          </a:p>
        </p:txBody>
      </p:sp>
      <p:sp>
        <p:nvSpPr>
          <p:cNvPr id="33" name="Rectangle 14">
            <a:extLst>
              <a:ext uri="{FF2B5EF4-FFF2-40B4-BE49-F238E27FC236}">
                <a16:creationId xmlns:a16="http://schemas.microsoft.com/office/drawing/2014/main" id="{09973C48-22E1-4AA4-A73E-F2474342991D}"/>
              </a:ext>
            </a:extLst>
          </p:cNvPr>
          <p:cNvSpPr>
            <a:spLocks noChangeArrowheads="1"/>
          </p:cNvSpPr>
          <p:nvPr/>
        </p:nvSpPr>
        <p:spPr bwMode="auto">
          <a:xfrm>
            <a:off x="6198395" y="2590800"/>
            <a:ext cx="233362" cy="171449"/>
          </a:xfrm>
          <a:prstGeom prst="rect">
            <a:avLst/>
          </a:prstGeom>
          <a:noFill/>
          <a:ln w="9525">
            <a:noFill/>
            <a:miter lim="800000"/>
            <a:headEnd/>
            <a:tailEnd/>
          </a:ln>
        </p:spPr>
        <p:txBody>
          <a:bodyPr wrap="none" anchor="ctr"/>
          <a:lstStyle/>
          <a:p>
            <a:pPr algn="ctr"/>
            <a:r>
              <a:rPr lang="en-US" sz="1200" b="1" dirty="0">
                <a:solidFill>
                  <a:srgbClr val="FF0000"/>
                </a:solidFill>
              </a:rPr>
              <a:t>a</a:t>
            </a:r>
          </a:p>
        </p:txBody>
      </p:sp>
      <p:graphicFrame>
        <p:nvGraphicFramePr>
          <p:cNvPr id="34" name="Table 33">
            <a:extLst>
              <a:ext uri="{FF2B5EF4-FFF2-40B4-BE49-F238E27FC236}">
                <a16:creationId xmlns:a16="http://schemas.microsoft.com/office/drawing/2014/main" id="{ED4E3760-5136-4966-864E-B1C82F145504}"/>
              </a:ext>
            </a:extLst>
          </p:cNvPr>
          <p:cNvGraphicFramePr>
            <a:graphicFrameLocks noGrp="1"/>
          </p:cNvGraphicFramePr>
          <p:nvPr/>
        </p:nvGraphicFramePr>
        <p:xfrm>
          <a:off x="4343400" y="3304859"/>
          <a:ext cx="4721989" cy="3291840"/>
        </p:xfrm>
        <a:graphic>
          <a:graphicData uri="http://schemas.openxmlformats.org/drawingml/2006/table">
            <a:tbl>
              <a:tblPr firstRow="1" bandRow="1">
                <a:tableStyleId>{5C22544A-7EE6-4342-B048-85BDC9FD1C3A}</a:tableStyleId>
              </a:tblPr>
              <a:tblGrid>
                <a:gridCol w="1379761">
                  <a:extLst>
                    <a:ext uri="{9D8B030D-6E8A-4147-A177-3AD203B41FA5}">
                      <a16:colId xmlns:a16="http://schemas.microsoft.com/office/drawing/2014/main" val="3788376914"/>
                    </a:ext>
                  </a:extLst>
                </a:gridCol>
                <a:gridCol w="835557">
                  <a:extLst>
                    <a:ext uri="{9D8B030D-6E8A-4147-A177-3AD203B41FA5}">
                      <a16:colId xmlns:a16="http://schemas.microsoft.com/office/drawing/2014/main" val="2331428533"/>
                    </a:ext>
                  </a:extLst>
                </a:gridCol>
                <a:gridCol w="835557">
                  <a:extLst>
                    <a:ext uri="{9D8B030D-6E8A-4147-A177-3AD203B41FA5}">
                      <a16:colId xmlns:a16="http://schemas.microsoft.com/office/drawing/2014/main" val="3514487706"/>
                    </a:ext>
                  </a:extLst>
                </a:gridCol>
                <a:gridCol w="835557">
                  <a:extLst>
                    <a:ext uri="{9D8B030D-6E8A-4147-A177-3AD203B41FA5}">
                      <a16:colId xmlns:a16="http://schemas.microsoft.com/office/drawing/2014/main" val="803178029"/>
                    </a:ext>
                  </a:extLst>
                </a:gridCol>
                <a:gridCol w="835557">
                  <a:extLst>
                    <a:ext uri="{9D8B030D-6E8A-4147-A177-3AD203B41FA5}">
                      <a16:colId xmlns:a16="http://schemas.microsoft.com/office/drawing/2014/main" val="3572036184"/>
                    </a:ext>
                  </a:extLst>
                </a:gridCol>
              </a:tblGrid>
              <a:tr h="278765">
                <a:tc>
                  <a:txBody>
                    <a:bodyPr/>
                    <a:lstStyle/>
                    <a:p>
                      <a:endParaRPr lang="en-US" dirty="0"/>
                    </a:p>
                  </a:txBody>
                  <a:tcPr/>
                </a:tc>
                <a:tc>
                  <a:txBody>
                    <a:bodyPr/>
                    <a:lstStyle/>
                    <a:p>
                      <a:r>
                        <a:rPr lang="en-US" dirty="0"/>
                        <a:t>H1(k)</a:t>
                      </a:r>
                    </a:p>
                  </a:txBody>
                  <a:tcPr/>
                </a:tc>
                <a:tc>
                  <a:txBody>
                    <a:bodyPr/>
                    <a:lstStyle/>
                    <a:p>
                      <a:r>
                        <a:rPr lang="en-US" dirty="0"/>
                        <a:t>H2(k)</a:t>
                      </a:r>
                    </a:p>
                  </a:txBody>
                  <a:tcPr/>
                </a:tc>
                <a:tc>
                  <a:txBody>
                    <a:bodyPr/>
                    <a:lstStyle/>
                    <a:p>
                      <a:r>
                        <a:rPr lang="en-US" dirty="0"/>
                        <a:t>H3(k)</a:t>
                      </a:r>
                    </a:p>
                  </a:txBody>
                  <a:tcPr/>
                </a:tc>
                <a:tc>
                  <a:txBody>
                    <a:bodyPr/>
                    <a:lstStyle/>
                    <a:p>
                      <a:r>
                        <a:rPr lang="en-US" dirty="0"/>
                        <a:t>Hit?</a:t>
                      </a:r>
                    </a:p>
                  </a:txBody>
                  <a:tcPr/>
                </a:tc>
                <a:extLst>
                  <a:ext uri="{0D108BD9-81ED-4DB2-BD59-A6C34878D82A}">
                    <a16:rowId xmlns:a16="http://schemas.microsoft.com/office/drawing/2014/main" val="2866443544"/>
                  </a:ext>
                </a:extLst>
              </a:tr>
              <a:tr h="278765">
                <a:tc>
                  <a:txBody>
                    <a:bodyPr/>
                    <a:lstStyle/>
                    <a:p>
                      <a:r>
                        <a:rPr lang="en-US" dirty="0"/>
                        <a:t>Insert(0)</a:t>
                      </a:r>
                    </a:p>
                  </a:txBody>
                  <a:tcPr/>
                </a:tc>
                <a:tc>
                  <a:txBody>
                    <a:bodyPr/>
                    <a:lstStyle/>
                    <a:p>
                      <a:r>
                        <a:rPr lang="en-US" dirty="0"/>
                        <a:t>4</a:t>
                      </a:r>
                    </a:p>
                  </a:txBody>
                  <a:tcPr/>
                </a:tc>
                <a:tc>
                  <a:txBody>
                    <a:bodyPr/>
                    <a:lstStyle/>
                    <a:p>
                      <a:r>
                        <a:rPr lang="en-US" dirty="0"/>
                        <a:t>1</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val="92229166"/>
                  </a:ext>
                </a:extLst>
              </a:tr>
              <a:tr h="278765">
                <a:tc>
                  <a:txBody>
                    <a:bodyPr/>
                    <a:lstStyle/>
                    <a:p>
                      <a:r>
                        <a:rPr lang="en-US" dirty="0"/>
                        <a:t>Insert(1)</a:t>
                      </a:r>
                    </a:p>
                  </a:txBody>
                  <a:tcPr/>
                </a:tc>
                <a:tc>
                  <a:txBody>
                    <a:bodyPr/>
                    <a:lstStyle/>
                    <a:p>
                      <a:r>
                        <a:rPr lang="en-US" dirty="0"/>
                        <a:t>1</a:t>
                      </a:r>
                    </a:p>
                  </a:txBody>
                  <a:tcPr/>
                </a:tc>
                <a:tc>
                  <a:txBody>
                    <a:bodyPr/>
                    <a:lstStyle/>
                    <a:p>
                      <a:r>
                        <a:rPr lang="en-US" dirty="0"/>
                        <a:t>3</a:t>
                      </a:r>
                    </a:p>
                  </a:txBody>
                  <a:tcPr/>
                </a:tc>
                <a:tc>
                  <a:txBody>
                    <a:bodyPr/>
                    <a:lstStyle/>
                    <a:p>
                      <a:r>
                        <a:rPr lang="en-US" dirty="0"/>
                        <a:t>8</a:t>
                      </a:r>
                    </a:p>
                  </a:txBody>
                  <a:tcPr/>
                </a:tc>
                <a:tc>
                  <a:txBody>
                    <a:bodyPr/>
                    <a:lstStyle/>
                    <a:p>
                      <a:r>
                        <a:rPr lang="en-US" dirty="0"/>
                        <a:t>N/A</a:t>
                      </a:r>
                    </a:p>
                  </a:txBody>
                  <a:tcPr/>
                </a:tc>
                <a:extLst>
                  <a:ext uri="{0D108BD9-81ED-4DB2-BD59-A6C34878D82A}">
                    <a16:rowId xmlns:a16="http://schemas.microsoft.com/office/drawing/2014/main" val="969920405"/>
                  </a:ext>
                </a:extLst>
              </a:tr>
              <a:tr h="278765">
                <a:tc>
                  <a:txBody>
                    <a:bodyPr/>
                    <a:lstStyle/>
                    <a:p>
                      <a:r>
                        <a:rPr lang="en-US" dirty="0"/>
                        <a:t>Insert(2)</a:t>
                      </a:r>
                    </a:p>
                  </a:txBody>
                  <a:tcPr/>
                </a:tc>
                <a:tc>
                  <a:txBody>
                    <a:bodyPr/>
                    <a:lstStyle/>
                    <a:p>
                      <a:r>
                        <a:rPr lang="en-US" dirty="0"/>
                        <a:t>8</a:t>
                      </a:r>
                    </a:p>
                  </a:txBody>
                  <a:tcPr/>
                </a:tc>
                <a:tc>
                  <a:txBody>
                    <a:bodyPr/>
                    <a:lstStyle/>
                    <a:p>
                      <a:r>
                        <a:rPr lang="en-US" dirty="0"/>
                        <a:t>5</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val="2936506867"/>
                  </a:ext>
                </a:extLst>
              </a:tr>
              <a:tr h="278765">
                <a:tc>
                  <a:txBody>
                    <a:bodyPr/>
                    <a:lstStyle/>
                    <a:p>
                      <a:r>
                        <a:rPr lang="en-US" dirty="0"/>
                        <a:t>Insert(8)</a:t>
                      </a:r>
                    </a:p>
                  </a:txBody>
                  <a:tcPr/>
                </a:tc>
                <a:tc>
                  <a:txBody>
                    <a:bodyPr/>
                    <a:lstStyle/>
                    <a:p>
                      <a:r>
                        <a:rPr lang="en-US" dirty="0"/>
                        <a:t>0</a:t>
                      </a:r>
                    </a:p>
                  </a:txBody>
                  <a:tcPr/>
                </a:tc>
                <a:tc>
                  <a:txBody>
                    <a:bodyPr/>
                    <a:lstStyle/>
                    <a:p>
                      <a:r>
                        <a:rPr lang="en-US" dirty="0"/>
                        <a:t>7</a:t>
                      </a:r>
                    </a:p>
                  </a:txBody>
                  <a:tcPr/>
                </a:tc>
                <a:tc>
                  <a:txBody>
                    <a:bodyPr/>
                    <a:lstStyle/>
                    <a:p>
                      <a:r>
                        <a:rPr lang="en-US" dirty="0"/>
                        <a:t>3</a:t>
                      </a:r>
                    </a:p>
                  </a:txBody>
                  <a:tcPr/>
                </a:tc>
                <a:tc>
                  <a:txBody>
                    <a:bodyPr/>
                    <a:lstStyle/>
                    <a:p>
                      <a:r>
                        <a:rPr lang="en-US" dirty="0"/>
                        <a:t>N/A</a:t>
                      </a:r>
                    </a:p>
                  </a:txBody>
                  <a:tcPr/>
                </a:tc>
                <a:extLst>
                  <a:ext uri="{0D108BD9-81ED-4DB2-BD59-A6C34878D82A}">
                    <a16:rowId xmlns:a16="http://schemas.microsoft.com/office/drawing/2014/main" val="233912304"/>
                  </a:ext>
                </a:extLst>
              </a:tr>
              <a:tr h="278765">
                <a:tc>
                  <a:txBody>
                    <a:bodyPr/>
                    <a:lstStyle/>
                    <a:p>
                      <a:r>
                        <a:rPr lang="en-US" dirty="0"/>
                        <a:t>Contains(2)</a:t>
                      </a:r>
                    </a:p>
                  </a:txBody>
                  <a:tcPr/>
                </a:tc>
                <a:tc>
                  <a:txBody>
                    <a:bodyPr/>
                    <a:lstStyle/>
                    <a:p>
                      <a:r>
                        <a:rPr lang="en-US" dirty="0"/>
                        <a:t>8</a:t>
                      </a:r>
                    </a:p>
                  </a:txBody>
                  <a:tcPr/>
                </a:tc>
                <a:tc>
                  <a:txBody>
                    <a:bodyPr/>
                    <a:lstStyle/>
                    <a:p>
                      <a:r>
                        <a:rPr lang="en-US" dirty="0"/>
                        <a:t>5</a:t>
                      </a:r>
                    </a:p>
                  </a:txBody>
                  <a:tcPr/>
                </a:tc>
                <a:tc>
                  <a:txBody>
                    <a:bodyPr/>
                    <a:lstStyle/>
                    <a:p>
                      <a:r>
                        <a:rPr lang="en-US" dirty="0"/>
                        <a:t>3</a:t>
                      </a:r>
                    </a:p>
                  </a:txBody>
                  <a:tcPr/>
                </a:tc>
                <a:tc>
                  <a:txBody>
                    <a:bodyPr/>
                    <a:lstStyle/>
                    <a:p>
                      <a:r>
                        <a:rPr lang="en-US" dirty="0"/>
                        <a:t>Yes</a:t>
                      </a:r>
                    </a:p>
                  </a:txBody>
                  <a:tcPr/>
                </a:tc>
                <a:extLst>
                  <a:ext uri="{0D108BD9-81ED-4DB2-BD59-A6C34878D82A}">
                    <a16:rowId xmlns:a16="http://schemas.microsoft.com/office/drawing/2014/main" val="2571219498"/>
                  </a:ext>
                </a:extLst>
              </a:tr>
              <a:tr h="278765">
                <a:tc>
                  <a:txBody>
                    <a:bodyPr/>
                    <a:lstStyle/>
                    <a:p>
                      <a:r>
                        <a:rPr lang="en-US" dirty="0"/>
                        <a:t>Contains(3)</a:t>
                      </a:r>
                    </a:p>
                  </a:txBody>
                  <a:tcPr/>
                </a:tc>
                <a:tc>
                  <a:txBody>
                    <a:bodyPr/>
                    <a:lstStyle/>
                    <a:p>
                      <a:r>
                        <a:rPr lang="en-US" dirty="0"/>
                        <a:t>5</a:t>
                      </a:r>
                    </a:p>
                  </a:txBody>
                  <a:tcPr/>
                </a:tc>
                <a:tc>
                  <a:txBody>
                    <a:bodyPr/>
                    <a:lstStyle/>
                    <a:p>
                      <a:r>
                        <a:rPr lang="en-US" dirty="0"/>
                        <a:t>7</a:t>
                      </a:r>
                    </a:p>
                  </a:txBody>
                  <a:tcPr/>
                </a:tc>
                <a:tc>
                  <a:txBody>
                    <a:bodyPr/>
                    <a:lstStyle/>
                    <a:p>
                      <a:r>
                        <a:rPr lang="en-US" dirty="0"/>
                        <a:t>8</a:t>
                      </a:r>
                    </a:p>
                  </a:txBody>
                  <a:tcPr/>
                </a:tc>
                <a:tc>
                  <a:txBody>
                    <a:bodyPr/>
                    <a:lstStyle/>
                    <a:p>
                      <a:r>
                        <a:rPr lang="en-US" dirty="0"/>
                        <a:t>Yes</a:t>
                      </a:r>
                    </a:p>
                  </a:txBody>
                  <a:tcPr/>
                </a:tc>
                <a:extLst>
                  <a:ext uri="{0D108BD9-81ED-4DB2-BD59-A6C34878D82A}">
                    <a16:rowId xmlns:a16="http://schemas.microsoft.com/office/drawing/2014/main" val="1808853812"/>
                  </a:ext>
                </a:extLst>
              </a:tr>
              <a:tr h="278765">
                <a:tc>
                  <a:txBody>
                    <a:bodyPr/>
                    <a:lstStyle/>
                    <a:p>
                      <a:r>
                        <a:rPr lang="en-US" dirty="0"/>
                        <a:t>Contains(4)</a:t>
                      </a:r>
                    </a:p>
                  </a:txBody>
                  <a:tcPr/>
                </a:tc>
                <a:tc>
                  <a:txBody>
                    <a:bodyPr/>
                    <a:lstStyle/>
                    <a:p>
                      <a:r>
                        <a:rPr lang="en-US" dirty="0"/>
                        <a:t>2</a:t>
                      </a:r>
                    </a:p>
                  </a:txBody>
                  <a:tcPr/>
                </a:tc>
                <a:tc>
                  <a:txBody>
                    <a:bodyPr/>
                    <a:lstStyle/>
                    <a:p>
                      <a:r>
                        <a:rPr lang="en-US" dirty="0"/>
                        <a:t>9</a:t>
                      </a:r>
                    </a:p>
                  </a:txBody>
                  <a:tcPr/>
                </a:tc>
                <a:tc>
                  <a:txBody>
                    <a:bodyPr/>
                    <a:lstStyle/>
                    <a:p>
                      <a:r>
                        <a:rPr lang="en-US" dirty="0"/>
                        <a:t>3</a:t>
                      </a:r>
                    </a:p>
                  </a:txBody>
                  <a:tcPr/>
                </a:tc>
                <a:tc>
                  <a:txBody>
                    <a:bodyPr/>
                    <a:lstStyle/>
                    <a:p>
                      <a:r>
                        <a:rPr lang="en-US" dirty="0"/>
                        <a:t>No</a:t>
                      </a:r>
                    </a:p>
                  </a:txBody>
                  <a:tcPr/>
                </a:tc>
                <a:extLst>
                  <a:ext uri="{0D108BD9-81ED-4DB2-BD59-A6C34878D82A}">
                    <a16:rowId xmlns:a16="http://schemas.microsoft.com/office/drawing/2014/main" val="1167102030"/>
                  </a:ext>
                </a:extLst>
              </a:tr>
              <a:tr h="278765">
                <a:tc>
                  <a:txBody>
                    <a:bodyPr/>
                    <a:lstStyle/>
                    <a:p>
                      <a:r>
                        <a:rPr lang="en-US" dirty="0"/>
                        <a:t>Contains(9)</a:t>
                      </a:r>
                    </a:p>
                  </a:txBody>
                  <a:tcPr/>
                </a:tc>
                <a:tc>
                  <a:txBody>
                    <a:bodyPr/>
                    <a:lstStyle/>
                    <a:p>
                      <a:r>
                        <a:rPr lang="en-US" dirty="0"/>
                        <a:t>7</a:t>
                      </a:r>
                    </a:p>
                  </a:txBody>
                  <a:tcPr/>
                </a:tc>
                <a:tc>
                  <a:txBody>
                    <a:bodyPr/>
                    <a:lstStyle/>
                    <a:p>
                      <a:r>
                        <a:rPr lang="en-US" dirty="0"/>
                        <a:t>9</a:t>
                      </a:r>
                    </a:p>
                  </a:txBody>
                  <a:tcPr/>
                </a:tc>
                <a:tc>
                  <a:txBody>
                    <a:bodyPr/>
                    <a:lstStyle/>
                    <a:p>
                      <a:r>
                        <a:rPr lang="en-US" dirty="0"/>
                        <a:t>8</a:t>
                      </a:r>
                    </a:p>
                  </a:txBody>
                  <a:tcPr/>
                </a:tc>
                <a:tc>
                  <a:txBody>
                    <a:bodyPr/>
                    <a:lstStyle/>
                    <a:p>
                      <a:r>
                        <a:rPr lang="en-US" dirty="0"/>
                        <a:t>No</a:t>
                      </a:r>
                    </a:p>
                  </a:txBody>
                  <a:tcPr/>
                </a:tc>
                <a:extLst>
                  <a:ext uri="{0D108BD9-81ED-4DB2-BD59-A6C34878D82A}">
                    <a16:rowId xmlns:a16="http://schemas.microsoft.com/office/drawing/2014/main" val="3423751737"/>
                  </a:ext>
                </a:extLst>
              </a:tr>
            </a:tbl>
          </a:graphicData>
        </a:graphic>
      </p:graphicFrame>
    </p:spTree>
    <p:extLst>
      <p:ext uri="{BB962C8B-B14F-4D97-AF65-F5344CB8AC3E}">
        <p14:creationId xmlns:p14="http://schemas.microsoft.com/office/powerpoint/2010/main" val="541967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Hash Functions First Look</a:t>
            </a:r>
            <a:endParaRPr lang="en-US" dirty="0"/>
          </a:p>
        </p:txBody>
      </p:sp>
      <p:sp>
        <p:nvSpPr>
          <p:cNvPr id="3" name="Content Placeholder 2"/>
          <p:cNvSpPr>
            <a:spLocks noGrp="1"/>
          </p:cNvSpPr>
          <p:nvPr>
            <p:ph idx="1"/>
          </p:nvPr>
        </p:nvSpPr>
        <p:spPr>
          <a:xfrm>
            <a:off x="457200" y="1600200"/>
            <a:ext cx="8382000" cy="4525963"/>
          </a:xfrm>
        </p:spPr>
        <p:txBody>
          <a:bodyPr/>
          <a:lstStyle/>
          <a:p>
            <a:r>
              <a:rPr lang="en-US" sz="2400" dirty="0"/>
              <a:t>Challenge: Distribute keys to locations in hash table such that</a:t>
            </a:r>
          </a:p>
          <a:p>
            <a:r>
              <a:rPr lang="en-US" sz="2400" dirty="0"/>
              <a:t>Easy to compute and retrieve values given key</a:t>
            </a:r>
          </a:p>
          <a:p>
            <a:r>
              <a:rPr lang="en-US" sz="2400" dirty="0"/>
              <a:t>Keys evenly spread throughout the table</a:t>
            </a:r>
          </a:p>
          <a:p>
            <a:r>
              <a:rPr lang="en-US" sz="2400" dirty="0"/>
              <a:t>Distribution is consistent/repeatable for retrieval</a:t>
            </a:r>
          </a:p>
          <a:p>
            <a:r>
              <a:rPr lang="en-US" sz="2400" dirty="0"/>
              <a:t>If necessary key data type is converted to integer before hash is applied</a:t>
            </a:r>
          </a:p>
          <a:p>
            <a:pPr lvl="1"/>
            <a:r>
              <a:rPr lang="en-US" sz="2000" dirty="0"/>
              <a:t>Akin to the operator&lt;() needed to use a data type as a key for the C++ map</a:t>
            </a:r>
          </a:p>
          <a:p>
            <a:r>
              <a:rPr lang="en-US" sz="2400" dirty="0"/>
              <a:t>Example: Strings</a:t>
            </a:r>
          </a:p>
          <a:p>
            <a:pPr lvl="1"/>
            <a:r>
              <a:rPr lang="en-US" sz="2000" dirty="0"/>
              <a:t>Use ASCII codes for each character and add them or group them</a:t>
            </a:r>
          </a:p>
          <a:p>
            <a:pPr lvl="1"/>
            <a:r>
              <a:rPr lang="en-US" sz="2000" dirty="0"/>
              <a:t>"hello" =&gt; 'h' = 104, 'e'=101, 'l' = 108, 'l' = 108, 'o' = 111 = 532</a:t>
            </a:r>
          </a:p>
          <a:p>
            <a:pPr lvl="1"/>
            <a:r>
              <a:rPr lang="en-US" sz="2000" dirty="0"/>
              <a:t>Hash function is then applied to the integer value 532 such that it maps to a value between 0 to M-1 where M is the table size</a:t>
            </a:r>
          </a:p>
          <a:p>
            <a:pPr lvl="2"/>
            <a:endParaRPr lang="en-US" sz="1800" dirty="0"/>
          </a:p>
          <a:p>
            <a:endParaRPr lang="en-US" sz="2400" dirty="0"/>
          </a:p>
        </p:txBody>
      </p:sp>
    </p:spTree>
    <p:extLst>
      <p:ext uri="{BB962C8B-B14F-4D97-AF65-F5344CB8AC3E}">
        <p14:creationId xmlns:p14="http://schemas.microsoft.com/office/powerpoint/2010/main" val="394893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Hash Functions</a:t>
            </a:r>
          </a:p>
        </p:txBody>
      </p:sp>
      <p:sp>
        <p:nvSpPr>
          <p:cNvPr id="3" name="Content Placeholder 2"/>
          <p:cNvSpPr>
            <a:spLocks noGrp="1"/>
          </p:cNvSpPr>
          <p:nvPr>
            <p:ph idx="1"/>
          </p:nvPr>
        </p:nvSpPr>
        <p:spPr>
          <a:xfrm>
            <a:off x="457200" y="1600200"/>
            <a:ext cx="8382000" cy="4525963"/>
          </a:xfrm>
        </p:spPr>
        <p:txBody>
          <a:bodyPr/>
          <a:lstStyle/>
          <a:p>
            <a:pPr marL="355600">
              <a:spcBef>
                <a:spcPts val="680"/>
              </a:spcBef>
              <a:buFont typeface="Arial"/>
              <a:buChar char="•"/>
              <a:tabLst>
                <a:tab pos="354965" algn="l"/>
                <a:tab pos="355600" algn="l"/>
              </a:tabLst>
            </a:pPr>
            <a:r>
              <a:rPr lang="en-US" sz="2400" spc="-10" dirty="0">
                <a:cs typeface="Calibri"/>
              </a:rPr>
              <a:t>Define </a:t>
            </a:r>
            <a:r>
              <a:rPr lang="en-US" sz="2400" b="1" dirty="0">
                <a:solidFill>
                  <a:srgbClr val="00AF50"/>
                </a:solidFill>
                <a:cs typeface="Calibri"/>
              </a:rPr>
              <a:t>n </a:t>
            </a:r>
            <a:r>
              <a:rPr lang="en-US" sz="2400" dirty="0">
                <a:cs typeface="Calibri"/>
              </a:rPr>
              <a:t>= # </a:t>
            </a:r>
            <a:r>
              <a:rPr lang="en-US" sz="2400" spc="-5" dirty="0">
                <a:cs typeface="Calibri"/>
              </a:rPr>
              <a:t>of entries </a:t>
            </a:r>
            <a:r>
              <a:rPr lang="en-US" sz="2400" spc="-15" dirty="0">
                <a:cs typeface="Calibri"/>
              </a:rPr>
              <a:t>stored, </a:t>
            </a:r>
            <a:r>
              <a:rPr lang="en-US" sz="2400" b="1" dirty="0">
                <a:solidFill>
                  <a:srgbClr val="0000FF"/>
                </a:solidFill>
                <a:cs typeface="Calibri"/>
              </a:rPr>
              <a:t>m </a:t>
            </a:r>
            <a:r>
              <a:rPr lang="en-US" sz="2400" dirty="0">
                <a:cs typeface="Calibri"/>
              </a:rPr>
              <a:t>= </a:t>
            </a:r>
            <a:r>
              <a:rPr lang="en-US" sz="2400" spc="-35" dirty="0">
                <a:cs typeface="Calibri"/>
              </a:rPr>
              <a:t>Table</a:t>
            </a:r>
            <a:r>
              <a:rPr lang="en-US" sz="2400" spc="-10" dirty="0">
                <a:cs typeface="Calibri"/>
              </a:rPr>
              <a:t> </a:t>
            </a:r>
            <a:r>
              <a:rPr lang="en-US" sz="2400" spc="-15" dirty="0">
                <a:cs typeface="Calibri"/>
              </a:rPr>
              <a:t>Size, k is non-negative integer key</a:t>
            </a:r>
          </a:p>
          <a:p>
            <a:pPr marL="355600">
              <a:spcBef>
                <a:spcPts val="580"/>
              </a:spcBef>
              <a:buFont typeface="Arial"/>
              <a:buChar char="•"/>
              <a:tabLst>
                <a:tab pos="354965" algn="l"/>
                <a:tab pos="355600" algn="l"/>
              </a:tabLst>
            </a:pPr>
            <a:r>
              <a:rPr lang="en-US" sz="2400" dirty="0">
                <a:cs typeface="Calibri"/>
              </a:rPr>
              <a:t>h(k) = 0 ? </a:t>
            </a:r>
          </a:p>
          <a:p>
            <a:pPr marL="355600">
              <a:spcBef>
                <a:spcPts val="580"/>
              </a:spcBef>
              <a:buFont typeface="Arial"/>
              <a:buChar char="•"/>
              <a:tabLst>
                <a:tab pos="354965" algn="l"/>
                <a:tab pos="355600" algn="l"/>
              </a:tabLst>
            </a:pPr>
            <a:endParaRPr lang="en-US" sz="2400" dirty="0">
              <a:cs typeface="Calibri"/>
            </a:endParaRPr>
          </a:p>
          <a:p>
            <a:pPr marL="355600">
              <a:spcBef>
                <a:spcPts val="580"/>
              </a:spcBef>
              <a:buFont typeface="Arial"/>
              <a:buChar char="•"/>
              <a:tabLst>
                <a:tab pos="354965" algn="l"/>
                <a:tab pos="355600" algn="l"/>
              </a:tabLst>
            </a:pPr>
            <a:r>
              <a:rPr lang="en-US" sz="2400" dirty="0">
                <a:cs typeface="Calibri"/>
              </a:rPr>
              <a:t>h(k) = k mod </a:t>
            </a:r>
            <a:r>
              <a:rPr lang="en-US" sz="2400" b="1" dirty="0">
                <a:solidFill>
                  <a:srgbClr val="0000FF"/>
                </a:solidFill>
                <a:cs typeface="Calibri"/>
              </a:rPr>
              <a:t>m</a:t>
            </a:r>
            <a:r>
              <a:rPr lang="en-US" sz="2400" dirty="0">
                <a:cs typeface="Calibri"/>
              </a:rPr>
              <a:t> ?</a:t>
            </a:r>
          </a:p>
          <a:p>
            <a:pPr marL="355600">
              <a:spcBef>
                <a:spcPts val="580"/>
              </a:spcBef>
              <a:buFont typeface="Arial"/>
              <a:buChar char="•"/>
              <a:tabLst>
                <a:tab pos="354965" algn="l"/>
                <a:tab pos="355600" algn="l"/>
              </a:tabLst>
            </a:pPr>
            <a:endParaRPr lang="en-US" sz="2400" dirty="0">
              <a:cs typeface="Calibri"/>
            </a:endParaRPr>
          </a:p>
          <a:p>
            <a:pPr marL="355600">
              <a:spcBef>
                <a:spcPts val="580"/>
              </a:spcBef>
              <a:buFont typeface="Arial"/>
              <a:buChar char="•"/>
              <a:tabLst>
                <a:tab pos="354965" algn="l"/>
                <a:tab pos="355600" algn="l"/>
              </a:tabLst>
            </a:pPr>
            <a:r>
              <a:rPr lang="en-US" sz="2400" dirty="0">
                <a:cs typeface="Calibri"/>
              </a:rPr>
              <a:t>h(k) = rand() mod </a:t>
            </a:r>
            <a:r>
              <a:rPr lang="en-US" sz="2400" b="1" dirty="0">
                <a:solidFill>
                  <a:srgbClr val="0000FF"/>
                </a:solidFill>
                <a:cs typeface="Calibri"/>
              </a:rPr>
              <a:t>m</a:t>
            </a:r>
            <a:r>
              <a:rPr lang="en-US" sz="2400" dirty="0">
                <a:cs typeface="Calibri"/>
              </a:rPr>
              <a:t> ?</a:t>
            </a:r>
          </a:p>
          <a:p>
            <a:pPr marL="355600">
              <a:spcBef>
                <a:spcPts val="580"/>
              </a:spcBef>
              <a:buFont typeface="Arial"/>
              <a:buChar char="•"/>
              <a:tabLst>
                <a:tab pos="354965" algn="l"/>
                <a:tab pos="355600" algn="l"/>
              </a:tabLst>
            </a:pPr>
            <a:endParaRPr lang="en-US" sz="2400" dirty="0">
              <a:cs typeface="Calibri"/>
            </a:endParaRPr>
          </a:p>
          <a:p>
            <a:pPr marL="355600">
              <a:spcBef>
                <a:spcPts val="550"/>
              </a:spcBef>
              <a:buFont typeface="Arial"/>
              <a:buChar char="•"/>
              <a:tabLst>
                <a:tab pos="354965" algn="l"/>
                <a:tab pos="355600" algn="l"/>
              </a:tabLst>
            </a:pPr>
            <a:r>
              <a:rPr lang="en-US" sz="2400" dirty="0">
                <a:cs typeface="Calibri"/>
              </a:rPr>
              <a:t>Rules </a:t>
            </a:r>
            <a:r>
              <a:rPr lang="en-US" sz="2400" spc="-5" dirty="0">
                <a:cs typeface="Calibri"/>
              </a:rPr>
              <a:t>of</a:t>
            </a:r>
            <a:r>
              <a:rPr lang="en-US" sz="2400" spc="-30" dirty="0">
                <a:cs typeface="Calibri"/>
              </a:rPr>
              <a:t> </a:t>
            </a:r>
            <a:r>
              <a:rPr lang="en-US" sz="2400" dirty="0">
                <a:cs typeface="Calibri"/>
              </a:rPr>
              <a:t>thumb</a:t>
            </a:r>
          </a:p>
          <a:p>
            <a:pPr marL="756285" marR="5080" lvl="1" indent="-286385">
              <a:spcBef>
                <a:spcPts val="509"/>
              </a:spcBef>
              <a:buFont typeface="Arial"/>
              <a:buChar char="–"/>
              <a:tabLst>
                <a:tab pos="756285" algn="l"/>
                <a:tab pos="756920" algn="l"/>
              </a:tabLst>
            </a:pPr>
            <a:r>
              <a:rPr lang="en-US" sz="2000" spc="-5" dirty="0">
                <a:cs typeface="Calibri"/>
              </a:rPr>
              <a:t>The hash function should </a:t>
            </a:r>
            <a:r>
              <a:rPr lang="en-US" sz="2000" spc="-15" dirty="0">
                <a:cs typeface="Calibri"/>
              </a:rPr>
              <a:t>examine </a:t>
            </a:r>
            <a:r>
              <a:rPr lang="en-US" sz="2000" dirty="0">
                <a:cs typeface="Calibri"/>
              </a:rPr>
              <a:t>the </a:t>
            </a:r>
            <a:r>
              <a:rPr lang="en-US" sz="2000" spc="-10" dirty="0">
                <a:cs typeface="Calibri"/>
              </a:rPr>
              <a:t>entire search </a:t>
            </a:r>
            <a:r>
              <a:rPr lang="en-US" sz="2000" spc="-55" dirty="0">
                <a:cs typeface="Calibri"/>
              </a:rPr>
              <a:t>key, </a:t>
            </a:r>
            <a:r>
              <a:rPr lang="en-US" sz="2000" spc="-5" dirty="0">
                <a:cs typeface="Calibri"/>
              </a:rPr>
              <a:t>not </a:t>
            </a:r>
            <a:r>
              <a:rPr lang="en-US" sz="2000" spc="-10" dirty="0">
                <a:cs typeface="Calibri"/>
              </a:rPr>
              <a:t>just </a:t>
            </a:r>
            <a:r>
              <a:rPr lang="en-US" sz="2000" dirty="0">
                <a:cs typeface="Calibri"/>
              </a:rPr>
              <a:t>a </a:t>
            </a:r>
            <a:r>
              <a:rPr lang="en-US" sz="2000" spc="-20" dirty="0">
                <a:cs typeface="Calibri"/>
              </a:rPr>
              <a:t>few  </a:t>
            </a:r>
            <a:r>
              <a:rPr lang="en-US" sz="2000" spc="-5" dirty="0">
                <a:cs typeface="Calibri"/>
              </a:rPr>
              <a:t>digits or </a:t>
            </a:r>
            <a:r>
              <a:rPr lang="en-US" sz="2000" dirty="0">
                <a:cs typeface="Calibri"/>
              </a:rPr>
              <a:t>a </a:t>
            </a:r>
            <a:r>
              <a:rPr lang="en-US" sz="2000" spc="-5" dirty="0">
                <a:cs typeface="Calibri"/>
              </a:rPr>
              <a:t>portion of </a:t>
            </a:r>
            <a:r>
              <a:rPr lang="en-US" sz="2000" dirty="0">
                <a:cs typeface="Calibri"/>
              </a:rPr>
              <a:t>the</a:t>
            </a:r>
            <a:r>
              <a:rPr lang="en-US" sz="2000" spc="-35" dirty="0">
                <a:cs typeface="Calibri"/>
              </a:rPr>
              <a:t> </a:t>
            </a:r>
            <a:r>
              <a:rPr lang="en-US" sz="2000" spc="-25" dirty="0">
                <a:cs typeface="Calibri"/>
              </a:rPr>
              <a:t>key</a:t>
            </a:r>
            <a:endParaRPr lang="en-US" sz="2000" dirty="0">
              <a:cs typeface="Calibri"/>
            </a:endParaRPr>
          </a:p>
          <a:p>
            <a:pPr marL="756285" lvl="1" indent="-286385">
              <a:spcBef>
                <a:spcPts val="480"/>
              </a:spcBef>
              <a:buFont typeface="Arial"/>
              <a:buChar char="–"/>
              <a:tabLst>
                <a:tab pos="756285" algn="l"/>
                <a:tab pos="756920" algn="l"/>
              </a:tabLst>
            </a:pPr>
            <a:r>
              <a:rPr lang="en-US" sz="2000" dirty="0">
                <a:cs typeface="Calibri"/>
              </a:rPr>
              <a:t>When modulo </a:t>
            </a:r>
            <a:r>
              <a:rPr lang="en-US" sz="2000" spc="-5" dirty="0">
                <a:cs typeface="Calibri"/>
              </a:rPr>
              <a:t>hashing </a:t>
            </a:r>
            <a:r>
              <a:rPr lang="en-US" sz="2000" dirty="0">
                <a:cs typeface="Calibri"/>
              </a:rPr>
              <a:t>is </a:t>
            </a:r>
            <a:r>
              <a:rPr lang="en-US" sz="2000" spc="-5" dirty="0">
                <a:cs typeface="Calibri"/>
              </a:rPr>
              <a:t>used, </a:t>
            </a:r>
            <a:r>
              <a:rPr lang="en-US" sz="2000" dirty="0">
                <a:cs typeface="Calibri"/>
              </a:rPr>
              <a:t>the </a:t>
            </a:r>
            <a:r>
              <a:rPr lang="en-US" sz="2000" spc="-5" dirty="0">
                <a:cs typeface="Calibri"/>
              </a:rPr>
              <a:t>base should be</a:t>
            </a:r>
            <a:r>
              <a:rPr lang="en-US" sz="2000" spc="-45" dirty="0">
                <a:cs typeface="Calibri"/>
              </a:rPr>
              <a:t> </a:t>
            </a:r>
            <a:r>
              <a:rPr lang="en-US" sz="2000" spc="-5" dirty="0">
                <a:cs typeface="Calibri"/>
              </a:rPr>
              <a:t>prime</a:t>
            </a:r>
            <a:endParaRPr lang="en-US" sz="2000" dirty="0">
              <a:cs typeface="Calibri"/>
            </a:endParaRPr>
          </a:p>
          <a:p>
            <a:pPr marL="355600">
              <a:spcBef>
                <a:spcPts val="580"/>
              </a:spcBef>
              <a:buFont typeface="Arial"/>
              <a:buChar char="•"/>
              <a:tabLst>
                <a:tab pos="354965" algn="l"/>
                <a:tab pos="355600" algn="l"/>
              </a:tabLst>
            </a:pPr>
            <a:endParaRPr lang="en-US" sz="2400" dirty="0">
              <a:cs typeface="Calibri"/>
            </a:endParaRPr>
          </a:p>
        </p:txBody>
      </p:sp>
    </p:spTree>
    <p:extLst>
      <p:ext uri="{BB962C8B-B14F-4D97-AF65-F5344CB8AC3E}">
        <p14:creationId xmlns:p14="http://schemas.microsoft.com/office/powerpoint/2010/main" val="40980978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Function Goals</a:t>
            </a:r>
          </a:p>
        </p:txBody>
      </p:sp>
      <p:sp>
        <p:nvSpPr>
          <p:cNvPr id="3" name="Content Placeholder 2"/>
          <p:cNvSpPr>
            <a:spLocks noGrp="1"/>
          </p:cNvSpPr>
          <p:nvPr>
            <p:ph idx="1"/>
          </p:nvPr>
        </p:nvSpPr>
        <p:spPr>
          <a:xfrm>
            <a:off x="457200" y="1447800"/>
            <a:ext cx="8229600" cy="4525963"/>
          </a:xfrm>
        </p:spPr>
        <p:txBody>
          <a:bodyPr/>
          <a:lstStyle/>
          <a:p>
            <a:r>
              <a:rPr lang="en-US" sz="2800" dirty="0"/>
              <a:t>A "perfect hash function" should map each of the </a:t>
            </a:r>
            <a:r>
              <a:rPr lang="en-US" sz="2800" b="1" dirty="0">
                <a:solidFill>
                  <a:srgbClr val="00B050"/>
                </a:solidFill>
              </a:rPr>
              <a:t>n</a:t>
            </a:r>
            <a:r>
              <a:rPr lang="en-US" sz="2800" dirty="0"/>
              <a:t> keys to a unique location in the table </a:t>
            </a:r>
          </a:p>
          <a:p>
            <a:pPr lvl="1"/>
            <a:r>
              <a:rPr lang="en-US" sz="2400" dirty="0"/>
              <a:t>Recall that we will size our table to be larger than the expected number of keys…i.e. </a:t>
            </a:r>
            <a:r>
              <a:rPr lang="en-US" sz="2400" b="1" dirty="0">
                <a:solidFill>
                  <a:srgbClr val="00B050"/>
                </a:solidFill>
              </a:rPr>
              <a:t>n</a:t>
            </a:r>
            <a:r>
              <a:rPr lang="en-US" sz="2400" b="1" dirty="0"/>
              <a:t> &lt; </a:t>
            </a:r>
            <a:r>
              <a:rPr lang="en-US" sz="2400" b="1" dirty="0">
                <a:solidFill>
                  <a:srgbClr val="0000FF"/>
                </a:solidFill>
              </a:rPr>
              <a:t>m</a:t>
            </a:r>
            <a:endParaRPr lang="en-US" sz="2400" dirty="0"/>
          </a:p>
          <a:p>
            <a:pPr lvl="1"/>
            <a:r>
              <a:rPr lang="en-US" sz="2400" dirty="0"/>
              <a:t>Perfect hash functions are not practically attainable</a:t>
            </a:r>
          </a:p>
          <a:p>
            <a:r>
              <a:rPr lang="en-US" sz="2800" dirty="0"/>
              <a:t>A "good" hash function or </a:t>
            </a:r>
            <a:r>
              <a:rPr lang="en-US" sz="2800" i="1" dirty="0">
                <a:highlight>
                  <a:srgbClr val="FFFF00"/>
                </a:highlight>
              </a:rPr>
              <a:t>Universal Hash Function</a:t>
            </a:r>
          </a:p>
          <a:p>
            <a:pPr lvl="1"/>
            <a:r>
              <a:rPr lang="en-US" sz="2400" dirty="0"/>
              <a:t>Is easy and fast to compute</a:t>
            </a:r>
          </a:p>
          <a:p>
            <a:pPr lvl="1"/>
            <a:r>
              <a:rPr lang="en-US" sz="2400" dirty="0"/>
              <a:t>Scatters data uniformly throughout the hash table</a:t>
            </a:r>
          </a:p>
          <a:p>
            <a:pPr lvl="2"/>
            <a:r>
              <a:rPr lang="en-US" sz="2000" dirty="0"/>
              <a:t>P( h(k) = x ) = 1/</a:t>
            </a:r>
            <a:r>
              <a:rPr lang="en-US" sz="2000" b="1" dirty="0">
                <a:solidFill>
                  <a:srgbClr val="0000FF"/>
                </a:solidFill>
              </a:rPr>
              <a:t>m   </a:t>
            </a:r>
            <a:r>
              <a:rPr lang="en-US" sz="2000" dirty="0"/>
              <a:t>(i.e. </a:t>
            </a:r>
            <a:r>
              <a:rPr lang="en-US" sz="2000" b="1" dirty="0">
                <a:solidFill>
                  <a:srgbClr val="FF00FF"/>
                </a:solidFill>
              </a:rPr>
              <a:t>pseudorandom</a:t>
            </a:r>
            <a:r>
              <a:rPr lang="en-US" sz="2000" dirty="0"/>
              <a:t>)</a:t>
            </a:r>
          </a:p>
        </p:txBody>
      </p:sp>
    </p:spTree>
    <p:extLst>
      <p:ext uri="{BB962C8B-B14F-4D97-AF65-F5344CB8AC3E}">
        <p14:creationId xmlns:p14="http://schemas.microsoft.com/office/powerpoint/2010/main" val="95715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0" y="114300"/>
            <a:ext cx="6934200" cy="228600"/>
          </a:xfrm>
          <a:custGeom>
            <a:avLst/>
            <a:gdLst/>
            <a:ahLst/>
            <a:cxnLst/>
            <a:rect l="l" t="t" r="r" b="b"/>
            <a:pathLst>
              <a:path w="6934200" h="228600">
                <a:moveTo>
                  <a:pt x="0" y="228600"/>
                </a:moveTo>
                <a:lnTo>
                  <a:pt x="6934200" y="228600"/>
                </a:lnTo>
                <a:lnTo>
                  <a:pt x="6934200" y="0"/>
                </a:lnTo>
                <a:lnTo>
                  <a:pt x="0" y="0"/>
                </a:lnTo>
                <a:lnTo>
                  <a:pt x="0" y="228600"/>
                </a:lnTo>
                <a:close/>
              </a:path>
            </a:pathLst>
          </a:custGeom>
          <a:solidFill>
            <a:srgbClr val="A40020"/>
          </a:solidFill>
        </p:spPr>
        <p:txBody>
          <a:bodyPr wrap="square" lIns="0" tIns="0" rIns="0" bIns="0" rtlCol="0"/>
          <a:lstStyle/>
          <a:p>
            <a:endParaRPr/>
          </a:p>
        </p:txBody>
      </p:sp>
      <p:sp>
        <p:nvSpPr>
          <p:cNvPr id="5" name="object 5"/>
          <p:cNvSpPr txBox="1">
            <a:spLocks noGrp="1"/>
          </p:cNvSpPr>
          <p:nvPr>
            <p:ph type="title"/>
          </p:nvPr>
        </p:nvSpPr>
        <p:spPr/>
        <p:txBody>
          <a:bodyPr/>
          <a:lstStyle/>
          <a:p>
            <a:r>
              <a:rPr lang="en-US"/>
              <a:t>Universal Hash Example</a:t>
            </a:r>
            <a:endParaRPr lang="en-US" dirty="0"/>
          </a:p>
        </p:txBody>
      </p:sp>
      <mc:AlternateContent xmlns:mc="http://schemas.openxmlformats.org/markup-compatibility/2006">
        <mc:Choice xmlns:a14="http://schemas.microsoft.com/office/drawing/2010/main" Requires="a14">
          <p:sp>
            <p:nvSpPr>
              <p:cNvPr id="8" name="Content Placeholder 7">
                <a:extLst>
                  <a:ext uri="{FF2B5EF4-FFF2-40B4-BE49-F238E27FC236}">
                    <a16:creationId xmlns:a16="http://schemas.microsoft.com/office/drawing/2014/main" id="{6606B525-C99B-4FDA-B16A-CB23D886CE42}"/>
                  </a:ext>
                </a:extLst>
              </p:cNvPr>
              <p:cNvSpPr>
                <a:spLocks noGrp="1"/>
              </p:cNvSpPr>
              <p:nvPr>
                <p:ph idx="1"/>
              </p:nvPr>
            </p:nvSpPr>
            <p:spPr>
              <a:xfrm>
                <a:off x="457200" y="1600200"/>
                <a:ext cx="8608186" cy="4525963"/>
              </a:xfrm>
            </p:spPr>
            <p:txBody>
              <a:bodyPr/>
              <a:lstStyle/>
              <a:p>
                <a:pPr marL="355600">
                  <a:spcBef>
                    <a:spcPts val="105"/>
                  </a:spcBef>
                  <a:buFont typeface="Arial"/>
                  <a:buChar char="•"/>
                  <a:tabLst>
                    <a:tab pos="354965" algn="l"/>
                    <a:tab pos="355600" algn="l"/>
                  </a:tabLst>
                </a:pPr>
                <a:r>
                  <a:rPr lang="en-US" sz="2400" dirty="0">
                    <a:cs typeface="Calibri"/>
                  </a:rPr>
                  <a:t>Suppose we want a universal hash for words in English language</a:t>
                </a:r>
              </a:p>
              <a:p>
                <a:pPr marL="355600">
                  <a:spcBef>
                    <a:spcPts val="105"/>
                  </a:spcBef>
                  <a:buFont typeface="Arial"/>
                  <a:buChar char="•"/>
                  <a:tabLst>
                    <a:tab pos="354965" algn="l"/>
                    <a:tab pos="355600" algn="l"/>
                  </a:tabLst>
                </a:pPr>
                <a:r>
                  <a:rPr lang="en-US" sz="2400" dirty="0">
                    <a:cs typeface="Calibri"/>
                  </a:rPr>
                  <a:t>First, we select a prime table size, </a:t>
                </a:r>
                <a:r>
                  <a:rPr lang="en-US" sz="2400" b="1" dirty="0">
                    <a:solidFill>
                      <a:srgbClr val="0000FF"/>
                    </a:solidFill>
                    <a:cs typeface="Calibri"/>
                  </a:rPr>
                  <a:t>m</a:t>
                </a:r>
                <a:r>
                  <a:rPr lang="en-US" sz="2400" dirty="0">
                    <a:cs typeface="Calibri"/>
                  </a:rPr>
                  <a:t> </a:t>
                </a:r>
              </a:p>
              <a:p>
                <a:pPr marL="355600">
                  <a:spcBef>
                    <a:spcPts val="105"/>
                  </a:spcBef>
                  <a:buFont typeface="Arial"/>
                  <a:buChar char="•"/>
                  <a:tabLst>
                    <a:tab pos="354965" algn="l"/>
                    <a:tab pos="355600" algn="l"/>
                  </a:tabLst>
                </a:pPr>
                <a:r>
                  <a:rPr lang="en-US" sz="2400" dirty="0">
                    <a:cs typeface="Calibri"/>
                  </a:rPr>
                  <a:t>For any word </a:t>
                </a:r>
                <a:r>
                  <a:rPr lang="en-US" sz="2400" dirty="0">
                    <a:solidFill>
                      <a:srgbClr val="00B050"/>
                    </a:solidFill>
                    <a:cs typeface="Calibri"/>
                  </a:rPr>
                  <a:t>w</a:t>
                </a:r>
                <a:r>
                  <a:rPr lang="en-US" sz="2400" dirty="0">
                    <a:cs typeface="Calibri"/>
                  </a:rPr>
                  <a:t>, translate it into a base-m number (using the base-conversion algorithm).  For clarity, we are ignoring this step in the following example.</a:t>
                </a:r>
              </a:p>
              <a:p>
                <a:pPr marL="355600">
                  <a:spcBef>
                    <a:spcPts val="105"/>
                  </a:spcBef>
                  <a:buFont typeface="Arial"/>
                  <a:buChar char="•"/>
                  <a:tabLst>
                    <a:tab pos="354965" algn="l"/>
                    <a:tab pos="355600" algn="l"/>
                  </a:tabLst>
                </a:pPr>
                <a:r>
                  <a:rPr lang="en-US" sz="2400" dirty="0">
                    <a:cs typeface="Calibri"/>
                  </a:rPr>
                  <a:t>The length of the longest valid key has length z</a:t>
                </a:r>
              </a:p>
              <a:p>
                <a:pPr marL="355600">
                  <a:spcBef>
                    <a:spcPts val="105"/>
                  </a:spcBef>
                  <a:buFont typeface="Arial"/>
                  <a:buChar char="•"/>
                  <a:tabLst>
                    <a:tab pos="354965" algn="l"/>
                    <a:tab pos="355600" algn="l"/>
                  </a:tabLst>
                </a:pPr>
                <a:r>
                  <a:rPr lang="en-US" sz="2400" dirty="0">
                    <a:cs typeface="Calibri"/>
                  </a:rPr>
                  <a:t>Choose a random key word, </a:t>
                </a:r>
                <a:r>
                  <a:rPr lang="en-US" sz="2400" dirty="0">
                    <a:solidFill>
                      <a:srgbClr val="7030A0"/>
                    </a:solidFill>
                    <a:cs typeface="Calibri"/>
                  </a:rPr>
                  <a:t>K</a:t>
                </a:r>
                <a:r>
                  <a:rPr lang="en-US" sz="2400" dirty="0">
                    <a:cs typeface="Calibri"/>
                  </a:rPr>
                  <a:t>, of length z, </a:t>
                </a:r>
                <a:r>
                  <a:rPr lang="en-US" sz="2400" dirty="0">
                    <a:solidFill>
                      <a:srgbClr val="7030A0"/>
                    </a:solidFill>
                    <a:cs typeface="Calibri"/>
                  </a:rPr>
                  <a:t>K = k</a:t>
                </a:r>
                <a:r>
                  <a:rPr lang="en-US" sz="2400" baseline="-25000" dirty="0">
                    <a:solidFill>
                      <a:srgbClr val="7030A0"/>
                    </a:solidFill>
                    <a:cs typeface="Calibri"/>
                  </a:rPr>
                  <a:t>1</a:t>
                </a:r>
                <a:r>
                  <a:rPr lang="en-US" sz="2400" dirty="0">
                    <a:solidFill>
                      <a:srgbClr val="7030A0"/>
                    </a:solidFill>
                    <a:cs typeface="Calibri"/>
                  </a:rPr>
                  <a:t> k</a:t>
                </a:r>
                <a:r>
                  <a:rPr lang="en-US" sz="2400" baseline="-25000" dirty="0">
                    <a:solidFill>
                      <a:srgbClr val="7030A0"/>
                    </a:solidFill>
                    <a:cs typeface="Calibri"/>
                  </a:rPr>
                  <a:t>2</a:t>
                </a:r>
                <a:r>
                  <a:rPr lang="en-US" sz="2400" dirty="0">
                    <a:solidFill>
                      <a:srgbClr val="7030A0"/>
                    </a:solidFill>
                    <a:cs typeface="Calibri"/>
                  </a:rPr>
                  <a:t> … </a:t>
                </a:r>
                <a:r>
                  <a:rPr lang="en-US" sz="2400" dirty="0" err="1">
                    <a:solidFill>
                      <a:srgbClr val="7030A0"/>
                    </a:solidFill>
                    <a:cs typeface="Calibri"/>
                  </a:rPr>
                  <a:t>k</a:t>
                </a:r>
                <a:r>
                  <a:rPr lang="en-US" sz="2400" baseline="-25000" dirty="0" err="1">
                    <a:solidFill>
                      <a:srgbClr val="7030A0"/>
                    </a:solidFill>
                    <a:cs typeface="Calibri"/>
                  </a:rPr>
                  <a:t>z</a:t>
                </a:r>
                <a:endParaRPr lang="en-US" sz="2400" baseline="-25000" dirty="0">
                  <a:solidFill>
                    <a:srgbClr val="7030A0"/>
                  </a:solidFill>
                  <a:cs typeface="Calibri"/>
                </a:endParaRPr>
              </a:p>
              <a:p>
                <a:pPr marL="755650" lvl="1">
                  <a:spcBef>
                    <a:spcPts val="105"/>
                  </a:spcBef>
                  <a:buFont typeface="Arial"/>
                  <a:buChar char="•"/>
                  <a:tabLst>
                    <a:tab pos="354965" algn="l"/>
                    <a:tab pos="355600" algn="l"/>
                  </a:tabLst>
                </a:pPr>
                <a:r>
                  <a:rPr lang="en-US" sz="2000" dirty="0">
                    <a:cs typeface="Calibri"/>
                  </a:rPr>
                  <a:t>The random key is created once when the hash table is created and kept</a:t>
                </a:r>
              </a:p>
              <a:p>
                <a:pPr marL="755650" lvl="1">
                  <a:spcBef>
                    <a:spcPts val="105"/>
                  </a:spcBef>
                  <a:buFont typeface="Arial"/>
                  <a:buChar char="•"/>
                  <a:tabLst>
                    <a:tab pos="354965" algn="l"/>
                    <a:tab pos="355600" algn="l"/>
                  </a:tabLst>
                </a:pPr>
                <a:r>
                  <a:rPr lang="en-US" sz="2000" dirty="0">
                    <a:cs typeface="Calibri"/>
                  </a:rPr>
                  <a:t>Example: say z=35 (longest word in English is 35 characters).  Pick 35 random characters: </a:t>
                </a:r>
                <a:r>
                  <a:rPr lang="en-US" sz="2000" dirty="0" err="1">
                    <a:solidFill>
                      <a:srgbClr val="7030A0"/>
                    </a:solidFill>
                    <a:cs typeface="Calibri"/>
                  </a:rPr>
                  <a:t>uebghakdjthzndpwjsqisndaoclcdiwevza</a:t>
                </a:r>
                <a:endParaRPr lang="en-US" sz="2400" dirty="0">
                  <a:solidFill>
                    <a:srgbClr val="7030A0"/>
                  </a:solidFill>
                  <a:cs typeface="Calibri"/>
                </a:endParaRPr>
              </a:p>
              <a:p>
                <a:pPr marL="355600">
                  <a:spcBef>
                    <a:spcPts val="105"/>
                  </a:spcBef>
                  <a:buFont typeface="Arial"/>
                  <a:buChar char="•"/>
                  <a:tabLst>
                    <a:tab pos="354965" algn="l"/>
                    <a:tab pos="355600" algn="l"/>
                  </a:tabLst>
                </a:pPr>
                <a:r>
                  <a:rPr lang="en-US" sz="2400" dirty="0">
                    <a:cs typeface="Calibri"/>
                  </a:rPr>
                  <a:t>Hash function: </a:t>
                </a:r>
                <a14:m>
                  <m:oMath xmlns:m="http://schemas.openxmlformats.org/officeDocument/2006/math">
                    <m:r>
                      <a:rPr lang="en-US" sz="2400" b="0" i="1" smtClean="0">
                        <a:latin typeface="Cambria Math" panose="02040503050406030204" pitchFamily="18" charset="0"/>
                        <a:cs typeface="Calibri"/>
                      </a:rPr>
                      <m:t>h</m:t>
                    </m:r>
                    <m:d>
                      <m:dPr>
                        <m:ctrlPr>
                          <a:rPr lang="en-US" sz="2400" b="0" i="1" smtClean="0">
                            <a:latin typeface="Cambria Math" panose="02040503050406030204" pitchFamily="18" charset="0"/>
                            <a:cs typeface="Calibri"/>
                          </a:rPr>
                        </m:ctrlPr>
                      </m:dPr>
                      <m:e>
                        <m:r>
                          <a:rPr lang="en-US" sz="2400" b="0" i="1" smtClean="0">
                            <a:solidFill>
                              <a:srgbClr val="00B050"/>
                            </a:solidFill>
                            <a:latin typeface="Cambria Math" panose="02040503050406030204" pitchFamily="18" charset="0"/>
                            <a:cs typeface="Calibri"/>
                          </a:rPr>
                          <m:t>𝑤</m:t>
                        </m:r>
                      </m:e>
                    </m:d>
                    <m:r>
                      <a:rPr lang="en-US" sz="2400" b="0" i="1" smtClean="0">
                        <a:latin typeface="Cambria Math" panose="02040503050406030204" pitchFamily="18" charset="0"/>
                        <a:cs typeface="Calibri"/>
                      </a:rPr>
                      <m:t>=</m:t>
                    </m:r>
                    <m:d>
                      <m:dPr>
                        <m:ctrlPr>
                          <a:rPr lang="en-US" sz="2400" b="0" i="1" smtClean="0">
                            <a:latin typeface="Cambria Math" panose="02040503050406030204" pitchFamily="18" charset="0"/>
                            <a:cs typeface="Calibri"/>
                          </a:rPr>
                        </m:ctrlPr>
                      </m:dPr>
                      <m:e>
                        <m:nary>
                          <m:naryPr>
                            <m:chr m:val="∑"/>
                            <m:ctrlPr>
                              <a:rPr lang="en-US" sz="2400" i="1">
                                <a:latin typeface="Cambria Math" panose="02040503050406030204" pitchFamily="18" charset="0"/>
                                <a:cs typeface="Calibri"/>
                              </a:rPr>
                            </m:ctrlPr>
                          </m:naryPr>
                          <m:sub>
                            <m:r>
                              <m:rPr>
                                <m:brk m:alnAt="23"/>
                              </m:rPr>
                              <a:rPr lang="en-US" sz="2400" i="1">
                                <a:latin typeface="Cambria Math" panose="02040503050406030204" pitchFamily="18" charset="0"/>
                                <a:cs typeface="Calibri"/>
                              </a:rPr>
                              <m:t>𝑖</m:t>
                            </m:r>
                            <m:r>
                              <a:rPr lang="en-US" sz="2400" b="0" i="1" smtClean="0">
                                <a:latin typeface="Cambria Math" panose="02040503050406030204" pitchFamily="18" charset="0"/>
                                <a:cs typeface="Calibri"/>
                              </a:rPr>
                              <m:t>=1</m:t>
                            </m:r>
                          </m:sub>
                          <m:sup>
                            <m:r>
                              <a:rPr lang="en-US" sz="2400" i="1">
                                <a:latin typeface="Cambria Math" panose="02040503050406030204" pitchFamily="18" charset="0"/>
                                <a:cs typeface="Calibri"/>
                              </a:rPr>
                              <m:t>𝑙𝑒𝑛</m:t>
                            </m:r>
                            <m:r>
                              <a:rPr lang="en-US" sz="2400" i="1">
                                <a:latin typeface="Cambria Math" panose="02040503050406030204" pitchFamily="18" charset="0"/>
                                <a:cs typeface="Calibri"/>
                              </a:rPr>
                              <m:t>(</m:t>
                            </m:r>
                            <m:r>
                              <a:rPr lang="en-US" sz="2400" i="1">
                                <a:latin typeface="Cambria Math" panose="02040503050406030204" pitchFamily="18" charset="0"/>
                                <a:cs typeface="Calibri"/>
                              </a:rPr>
                              <m:t>𝑤</m:t>
                            </m:r>
                            <m:r>
                              <a:rPr lang="en-US" sz="2400" i="1">
                                <a:latin typeface="Cambria Math" panose="02040503050406030204" pitchFamily="18" charset="0"/>
                                <a:cs typeface="Calibri"/>
                              </a:rPr>
                              <m:t>)</m:t>
                            </m:r>
                          </m:sup>
                          <m:e>
                            <m:sSub>
                              <m:sSubPr>
                                <m:ctrlPr>
                                  <a:rPr lang="en-US" sz="2400" i="1" smtClean="0">
                                    <a:solidFill>
                                      <a:srgbClr val="00B050"/>
                                    </a:solidFill>
                                    <a:latin typeface="Cambria Math" panose="02040503050406030204" pitchFamily="18" charset="0"/>
                                    <a:cs typeface="Calibri"/>
                                  </a:rPr>
                                </m:ctrlPr>
                              </m:sSubPr>
                              <m:e>
                                <m:r>
                                  <a:rPr lang="en-US" sz="2400" b="0" i="1" smtClean="0">
                                    <a:solidFill>
                                      <a:srgbClr val="00B050"/>
                                    </a:solidFill>
                                    <a:latin typeface="Cambria Math" panose="02040503050406030204" pitchFamily="18" charset="0"/>
                                    <a:cs typeface="Calibri"/>
                                  </a:rPr>
                                  <m:t>𝑤</m:t>
                                </m:r>
                              </m:e>
                              <m:sub>
                                <m:r>
                                  <a:rPr lang="en-US" sz="2400" i="1">
                                    <a:solidFill>
                                      <a:srgbClr val="00B050"/>
                                    </a:solidFill>
                                    <a:latin typeface="Cambria Math" panose="02040503050406030204" pitchFamily="18" charset="0"/>
                                    <a:cs typeface="Calibri"/>
                                  </a:rPr>
                                  <m:t>𝑖</m:t>
                                </m:r>
                              </m:sub>
                            </m:sSub>
                            <m:r>
                              <a:rPr lang="en-US" sz="2400" i="1">
                                <a:latin typeface="Cambria Math" panose="02040503050406030204" pitchFamily="18" charset="0"/>
                                <a:ea typeface="Cambria Math" panose="02040503050406030204" pitchFamily="18" charset="0"/>
                                <a:cs typeface="Calibri"/>
                              </a:rPr>
                              <m:t>∙</m:t>
                            </m:r>
                            <m:sSub>
                              <m:sSubPr>
                                <m:ctrlPr>
                                  <a:rPr lang="en-US" sz="2400" i="1" smtClean="0">
                                    <a:solidFill>
                                      <a:srgbClr val="7030A0"/>
                                    </a:solidFill>
                                    <a:latin typeface="Cambria Math" panose="02040503050406030204" pitchFamily="18" charset="0"/>
                                    <a:cs typeface="Calibri"/>
                                  </a:rPr>
                                </m:ctrlPr>
                              </m:sSubPr>
                              <m:e>
                                <m:r>
                                  <a:rPr lang="en-US" sz="2400" b="0" i="1" smtClean="0">
                                    <a:solidFill>
                                      <a:srgbClr val="7030A0"/>
                                    </a:solidFill>
                                    <a:latin typeface="Cambria Math" panose="02040503050406030204" pitchFamily="18" charset="0"/>
                                    <a:cs typeface="Calibri"/>
                                  </a:rPr>
                                  <m:t>𝑘</m:t>
                                </m:r>
                              </m:e>
                              <m:sub>
                                <m:r>
                                  <a:rPr lang="en-US" sz="2400" i="1">
                                    <a:solidFill>
                                      <a:srgbClr val="7030A0"/>
                                    </a:solidFill>
                                    <a:latin typeface="Cambria Math" panose="02040503050406030204" pitchFamily="18" charset="0"/>
                                    <a:cs typeface="Calibri"/>
                                  </a:rPr>
                                  <m:t>𝑖</m:t>
                                </m:r>
                              </m:sub>
                            </m:sSub>
                          </m:e>
                        </m:nary>
                      </m:e>
                    </m:d>
                    <m:r>
                      <a:rPr lang="en-US" sz="2400" b="0" i="1" smtClean="0">
                        <a:latin typeface="Cambria Math" panose="02040503050406030204" pitchFamily="18" charset="0"/>
                        <a:cs typeface="Calibri"/>
                      </a:rPr>
                      <m:t>𝑚𝑜𝑑</m:t>
                    </m:r>
                    <m:r>
                      <a:rPr lang="en-US" sz="2400" b="0" i="1" smtClean="0">
                        <a:latin typeface="Cambria Math" panose="02040503050406030204" pitchFamily="18" charset="0"/>
                        <a:cs typeface="Calibri"/>
                      </a:rPr>
                      <m:t> </m:t>
                    </m:r>
                    <m:r>
                      <a:rPr lang="en-US" sz="2400" b="1" i="1" smtClean="0">
                        <a:solidFill>
                          <a:srgbClr val="0000FF"/>
                        </a:solidFill>
                        <a:latin typeface="Cambria Math" panose="02040503050406030204" pitchFamily="18" charset="0"/>
                        <a:cs typeface="Calibri"/>
                      </a:rPr>
                      <m:t>𝒎</m:t>
                    </m:r>
                  </m:oMath>
                </a14:m>
                <a:endParaRPr lang="en-US" sz="2400" b="1" dirty="0">
                  <a:cs typeface="Calibri"/>
                </a:endParaRPr>
              </a:p>
              <a:p>
                <a:pPr marL="755650" lvl="1">
                  <a:spcBef>
                    <a:spcPts val="105"/>
                  </a:spcBef>
                  <a:buFont typeface="Arial"/>
                  <a:buChar char="•"/>
                  <a:tabLst>
                    <a:tab pos="354965" algn="l"/>
                    <a:tab pos="355600" algn="l"/>
                  </a:tabLst>
                </a:pPr>
                <a:r>
                  <a:rPr lang="en-US" sz="2000" dirty="0">
                    <a:cs typeface="Calibri"/>
                  </a:rPr>
                  <a:t>If w = "</a:t>
                </a:r>
                <a:r>
                  <a:rPr lang="en-US" sz="2000" dirty="0">
                    <a:solidFill>
                      <a:srgbClr val="00B050"/>
                    </a:solidFill>
                    <a:cs typeface="Calibri"/>
                  </a:rPr>
                  <a:t>hello</a:t>
                </a:r>
                <a:r>
                  <a:rPr lang="en-US" sz="2000" dirty="0">
                    <a:cs typeface="Calibri"/>
                  </a:rPr>
                  <a:t>" then h(</a:t>
                </a:r>
                <a:r>
                  <a:rPr lang="en-US" sz="2000" dirty="0">
                    <a:solidFill>
                      <a:srgbClr val="00B050"/>
                    </a:solidFill>
                    <a:cs typeface="Calibri"/>
                  </a:rPr>
                  <a:t>w</a:t>
                </a:r>
                <a:r>
                  <a:rPr lang="en-US" sz="2000" dirty="0">
                    <a:cs typeface="Calibri"/>
                  </a:rPr>
                  <a:t>) = (</a:t>
                </a:r>
                <a:r>
                  <a:rPr lang="en-US" sz="2000" dirty="0">
                    <a:solidFill>
                      <a:srgbClr val="00B050"/>
                    </a:solidFill>
                    <a:cs typeface="Calibri"/>
                  </a:rPr>
                  <a:t>h</a:t>
                </a:r>
                <a:r>
                  <a:rPr lang="en-US" sz="2000" dirty="0">
                    <a:cs typeface="Calibri"/>
                  </a:rPr>
                  <a:t>*</a:t>
                </a:r>
                <a:r>
                  <a:rPr lang="en-US" sz="2000" dirty="0">
                    <a:solidFill>
                      <a:srgbClr val="7030A0"/>
                    </a:solidFill>
                    <a:cs typeface="Calibri"/>
                  </a:rPr>
                  <a:t>u</a:t>
                </a:r>
                <a:r>
                  <a:rPr lang="en-US" sz="2000" dirty="0">
                    <a:cs typeface="Calibri"/>
                  </a:rPr>
                  <a:t> + </a:t>
                </a:r>
                <a:r>
                  <a:rPr lang="en-US" sz="2000" dirty="0">
                    <a:solidFill>
                      <a:srgbClr val="00B050"/>
                    </a:solidFill>
                    <a:cs typeface="Calibri"/>
                  </a:rPr>
                  <a:t>e</a:t>
                </a:r>
                <a:r>
                  <a:rPr lang="en-US" sz="2000" dirty="0">
                    <a:cs typeface="Calibri"/>
                  </a:rPr>
                  <a:t>*</a:t>
                </a:r>
                <a:r>
                  <a:rPr lang="en-US" sz="2000" dirty="0">
                    <a:solidFill>
                      <a:srgbClr val="7030A0"/>
                    </a:solidFill>
                    <a:cs typeface="Calibri"/>
                  </a:rPr>
                  <a:t>e</a:t>
                </a:r>
                <a:r>
                  <a:rPr lang="en-US" sz="2000" dirty="0">
                    <a:cs typeface="Calibri"/>
                  </a:rPr>
                  <a:t> + </a:t>
                </a:r>
                <a:r>
                  <a:rPr lang="en-US" sz="2000" dirty="0">
                    <a:solidFill>
                      <a:srgbClr val="00B050"/>
                    </a:solidFill>
                    <a:cs typeface="Calibri"/>
                  </a:rPr>
                  <a:t>l</a:t>
                </a:r>
                <a:r>
                  <a:rPr lang="en-US" sz="2000" dirty="0">
                    <a:cs typeface="Calibri"/>
                  </a:rPr>
                  <a:t>*</a:t>
                </a:r>
                <a:r>
                  <a:rPr lang="en-US" sz="2000" dirty="0">
                    <a:solidFill>
                      <a:srgbClr val="7030A0"/>
                    </a:solidFill>
                    <a:cs typeface="Calibri"/>
                  </a:rPr>
                  <a:t>b</a:t>
                </a:r>
                <a:r>
                  <a:rPr lang="en-US" sz="2000" dirty="0">
                    <a:cs typeface="Calibri"/>
                  </a:rPr>
                  <a:t> + </a:t>
                </a:r>
                <a:r>
                  <a:rPr lang="en-US" sz="2000" dirty="0">
                    <a:solidFill>
                      <a:srgbClr val="00B050"/>
                    </a:solidFill>
                    <a:cs typeface="Calibri"/>
                  </a:rPr>
                  <a:t>l</a:t>
                </a:r>
                <a:r>
                  <a:rPr lang="en-US" sz="2000" dirty="0">
                    <a:cs typeface="Calibri"/>
                  </a:rPr>
                  <a:t>*</a:t>
                </a:r>
                <a:r>
                  <a:rPr lang="en-US" sz="2000" dirty="0">
                    <a:solidFill>
                      <a:srgbClr val="7030A0"/>
                    </a:solidFill>
                    <a:cs typeface="Calibri"/>
                  </a:rPr>
                  <a:t>g</a:t>
                </a:r>
                <a:r>
                  <a:rPr lang="en-US" sz="2000" dirty="0">
                    <a:cs typeface="Calibri"/>
                  </a:rPr>
                  <a:t> + </a:t>
                </a:r>
                <a:r>
                  <a:rPr lang="en-US" sz="2000" dirty="0">
                    <a:solidFill>
                      <a:srgbClr val="00B050"/>
                    </a:solidFill>
                    <a:cs typeface="Calibri"/>
                  </a:rPr>
                  <a:t>o</a:t>
                </a:r>
                <a:r>
                  <a:rPr lang="en-US" sz="2000" dirty="0">
                    <a:cs typeface="Calibri"/>
                  </a:rPr>
                  <a:t>*</a:t>
                </a:r>
                <a:r>
                  <a:rPr lang="en-US" sz="2000" dirty="0">
                    <a:solidFill>
                      <a:srgbClr val="7030A0"/>
                    </a:solidFill>
                    <a:cs typeface="Calibri"/>
                  </a:rPr>
                  <a:t>h</a:t>
                </a:r>
                <a:r>
                  <a:rPr lang="en-US" sz="2000" dirty="0">
                    <a:cs typeface="Calibri"/>
                  </a:rPr>
                  <a:t>) mod </a:t>
                </a:r>
                <a:r>
                  <a:rPr lang="en-US" sz="2000" b="1" dirty="0">
                    <a:solidFill>
                      <a:srgbClr val="0000FF"/>
                    </a:solidFill>
                    <a:cs typeface="Calibri"/>
                  </a:rPr>
                  <a:t>m</a:t>
                </a:r>
              </a:p>
              <a:p>
                <a:pPr marL="1155700" lvl="2">
                  <a:spcBef>
                    <a:spcPts val="105"/>
                  </a:spcBef>
                  <a:buFont typeface="Arial"/>
                  <a:buChar char="•"/>
                  <a:tabLst>
                    <a:tab pos="354965" algn="l"/>
                    <a:tab pos="355600" algn="l"/>
                  </a:tabLst>
                </a:pPr>
                <a:r>
                  <a:rPr lang="en-US" sz="1600" b="1" dirty="0">
                    <a:cs typeface="Calibri"/>
                  </a:rPr>
                  <a:t>Plug in ASCII values for each letter being multiplied above</a:t>
                </a:r>
              </a:p>
              <a:p>
                <a:pPr marL="755650" lvl="1">
                  <a:spcBef>
                    <a:spcPts val="105"/>
                  </a:spcBef>
                  <a:buFont typeface="Arial"/>
                  <a:buChar char="•"/>
                  <a:tabLst>
                    <a:tab pos="354965" algn="l"/>
                    <a:tab pos="355600" algn="l"/>
                  </a:tabLst>
                </a:pPr>
                <a:r>
                  <a:rPr lang="en-US" sz="2000" dirty="0">
                    <a:cs typeface="Calibri"/>
                  </a:rPr>
                  <a:t>Notice if w = "</a:t>
                </a:r>
                <a:r>
                  <a:rPr lang="en-US" sz="2000" dirty="0" err="1">
                    <a:cs typeface="Calibri"/>
                  </a:rPr>
                  <a:t>olleh</a:t>
                </a:r>
                <a:r>
                  <a:rPr lang="en-US" sz="2000" dirty="0">
                    <a:cs typeface="Calibri"/>
                  </a:rPr>
                  <a:t>" we will get a very different h(w)</a:t>
                </a:r>
              </a:p>
            </p:txBody>
          </p:sp>
        </mc:Choice>
        <mc:Fallback>
          <p:sp>
            <p:nvSpPr>
              <p:cNvPr id="8" name="Content Placeholder 7">
                <a:extLst>
                  <a:ext uri="{FF2B5EF4-FFF2-40B4-BE49-F238E27FC236}">
                    <a16:creationId xmlns:a16="http://schemas.microsoft.com/office/drawing/2014/main" id="{6606B525-C99B-4FDA-B16A-CB23D886CE42}"/>
                  </a:ext>
                </a:extLst>
              </p:cNvPr>
              <p:cNvSpPr>
                <a:spLocks noGrp="1" noRot="1" noChangeAspect="1" noMove="1" noResize="1" noEditPoints="1" noAdjustHandles="1" noChangeArrowheads="1" noChangeShapeType="1" noTextEdit="1"/>
              </p:cNvSpPr>
              <p:nvPr>
                <p:ph idx="1"/>
              </p:nvPr>
            </p:nvSpPr>
            <p:spPr>
              <a:xfrm>
                <a:off x="457200" y="1600200"/>
                <a:ext cx="8608186" cy="4525963"/>
              </a:xfrm>
              <a:blipFill>
                <a:blip r:embed="rId2"/>
                <a:stretch>
                  <a:fillRect l="-779" t="-1078" r="-637" b="-14960"/>
                </a:stretch>
              </a:blipFill>
            </p:spPr>
            <p:txBody>
              <a:bodyPr/>
              <a:lstStyle/>
              <a:p>
                <a:r>
                  <a:rPr lang="en-US">
                    <a:noFill/>
                  </a:rPr>
                  <a:t> </a:t>
                </a:r>
              </a:p>
            </p:txBody>
          </p:sp>
        </mc:Fallback>
      </mc:AlternateContent>
      <p:sp>
        <p:nvSpPr>
          <p:cNvPr id="6" name="object 6"/>
          <p:cNvSpPr txBox="1"/>
          <p:nvPr/>
        </p:nvSpPr>
        <p:spPr>
          <a:xfrm>
            <a:off x="395731" y="1832088"/>
            <a:ext cx="8669655" cy="321242"/>
          </a:xfrm>
          <a:prstGeom prst="rect">
            <a:avLst/>
          </a:prstGeom>
        </p:spPr>
        <p:txBody>
          <a:bodyPr vert="horz" wrap="square" lIns="0" tIns="13335" rIns="0" bIns="0" rtlCol="0">
            <a:spAutoFit/>
          </a:bodyPr>
          <a:lstStyle/>
          <a:p>
            <a:pPr marL="355600" indent="-342900">
              <a:lnSpc>
                <a:spcPct val="100000"/>
              </a:lnSpc>
              <a:spcBef>
                <a:spcPts val="105"/>
              </a:spcBef>
              <a:buFont typeface="Arial"/>
              <a:buChar char="•"/>
              <a:tabLst>
                <a:tab pos="354965" algn="l"/>
                <a:tab pos="355600" algn="l"/>
              </a:tabLst>
            </a:pPr>
            <a:endParaRPr sz="20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Resolving Collisions</a:t>
            </a:r>
          </a:p>
        </p:txBody>
      </p:sp>
      <p:sp>
        <p:nvSpPr>
          <p:cNvPr id="3" name="Content Placeholder 2"/>
          <p:cNvSpPr>
            <a:spLocks noGrp="1"/>
          </p:cNvSpPr>
          <p:nvPr>
            <p:ph idx="1"/>
          </p:nvPr>
        </p:nvSpPr>
        <p:spPr>
          <a:xfrm>
            <a:off x="304800" y="1417638"/>
            <a:ext cx="8534400" cy="4983162"/>
          </a:xfrm>
        </p:spPr>
        <p:txBody>
          <a:bodyPr/>
          <a:lstStyle/>
          <a:p>
            <a:r>
              <a:rPr lang="en-US" sz="2400" dirty="0"/>
              <a:t>Collisions occur when two keys, k1 and k2, are not equal, but h(k1) = h(k2).</a:t>
            </a:r>
          </a:p>
          <a:p>
            <a:r>
              <a:rPr lang="en-US" sz="2400" dirty="0"/>
              <a:t>Collisions are inevitable if the number of entries, </a:t>
            </a:r>
            <a:r>
              <a:rPr lang="en-US" sz="2400" b="1" dirty="0">
                <a:solidFill>
                  <a:srgbClr val="00B050"/>
                </a:solidFill>
              </a:rPr>
              <a:t>n</a:t>
            </a:r>
            <a:r>
              <a:rPr lang="en-US" sz="2400" dirty="0"/>
              <a:t>, is greater than table size, </a:t>
            </a:r>
            <a:r>
              <a:rPr lang="en-US" sz="2400" b="1" dirty="0">
                <a:solidFill>
                  <a:srgbClr val="0000FF"/>
                </a:solidFill>
              </a:rPr>
              <a:t>m</a:t>
            </a:r>
            <a:r>
              <a:rPr lang="en-US" sz="2400" dirty="0"/>
              <a:t> (</a:t>
            </a:r>
            <a:r>
              <a:rPr lang="en-US" sz="2400" b="1" i="1" dirty="0"/>
              <a:t>by pigeonhole principle</a:t>
            </a:r>
            <a:r>
              <a:rPr lang="en-US" sz="2400" dirty="0"/>
              <a:t>) and are likely even before </a:t>
            </a:r>
            <a:r>
              <a:rPr lang="en-US" sz="2400" i="1" dirty="0"/>
              <a:t>(</a:t>
            </a:r>
            <a:r>
              <a:rPr lang="en-US" sz="2400" b="1" i="1" dirty="0"/>
              <a:t>by the </a:t>
            </a:r>
            <a:r>
              <a:rPr lang="en-US" sz="2400" b="1" i="1"/>
              <a:t>birthday paradox</a:t>
            </a:r>
            <a:r>
              <a:rPr lang="en-US" sz="2400" i="1"/>
              <a:t>)</a:t>
            </a:r>
            <a:endParaRPr lang="en-US" sz="2400" dirty="0"/>
          </a:p>
          <a:p>
            <a:r>
              <a:rPr lang="en-US" sz="2400" dirty="0"/>
              <a:t>Methods</a:t>
            </a:r>
          </a:p>
          <a:p>
            <a:pPr lvl="1"/>
            <a:r>
              <a:rPr lang="en-US" sz="2000" dirty="0"/>
              <a:t>Closed Addressing (e.g. buckets or </a:t>
            </a:r>
            <a:r>
              <a:rPr lang="en-US" sz="2000" b="1" dirty="0"/>
              <a:t>chaining</a:t>
            </a:r>
            <a:r>
              <a:rPr lang="en-US" sz="2000" dirty="0"/>
              <a:t>)</a:t>
            </a:r>
          </a:p>
          <a:p>
            <a:pPr lvl="1"/>
            <a:r>
              <a:rPr lang="en-US" sz="2000" dirty="0"/>
              <a:t>Open addressing (aka probing)</a:t>
            </a:r>
          </a:p>
          <a:p>
            <a:pPr lvl="2"/>
            <a:r>
              <a:rPr lang="en-US" sz="1800" dirty="0"/>
              <a:t>Linear Probing</a:t>
            </a:r>
          </a:p>
          <a:p>
            <a:pPr lvl="2"/>
            <a:r>
              <a:rPr lang="en-US" sz="1800" dirty="0"/>
              <a:t>Quadratic Probing</a:t>
            </a:r>
          </a:p>
          <a:p>
            <a:pPr lvl="2"/>
            <a:r>
              <a:rPr lang="en-US" sz="1800" dirty="0"/>
              <a:t>Double-hashing</a:t>
            </a:r>
          </a:p>
          <a:p>
            <a:pPr marL="457200" lvl="1" indent="0">
              <a:buNone/>
            </a:pP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Viterbi2013">
  <a:themeElements>
    <a:clrScheme name="USC2013">
      <a:dk1>
        <a:srgbClr val="000000"/>
      </a:dk1>
      <a:lt1>
        <a:srgbClr val="FFFFFF"/>
      </a:lt1>
      <a:dk2>
        <a:srgbClr val="990000"/>
      </a:dk2>
      <a:lt2>
        <a:srgbClr val="808080"/>
      </a:lt2>
      <a:accent1>
        <a:srgbClr val="DDDDDD"/>
      </a:accent1>
      <a:accent2>
        <a:srgbClr val="FFFFCC"/>
      </a:accent2>
      <a:accent3>
        <a:srgbClr val="FFFFFF"/>
      </a:accent3>
      <a:accent4>
        <a:srgbClr val="000000"/>
      </a:accent4>
      <a:accent5>
        <a:srgbClr val="EBEBEB"/>
      </a:accent5>
      <a:accent6>
        <a:srgbClr val="E7E7B9"/>
      </a:accent6>
      <a:hlink>
        <a:srgbClr val="990000"/>
      </a:hlink>
      <a:folHlink>
        <a:srgbClr val="FF33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Viterbi2013</Template>
  <TotalTime>42276</TotalTime>
  <Words>6282</Words>
  <Application>Microsoft Office PowerPoint</Application>
  <PresentationFormat>On-screen Show (4:3)</PresentationFormat>
  <Paragraphs>970</Paragraphs>
  <Slides>49</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 Math</vt:lpstr>
      <vt:lpstr>Consolas</vt:lpstr>
      <vt:lpstr>Times New Roman</vt:lpstr>
      <vt:lpstr>Viterbi2013</vt:lpstr>
      <vt:lpstr>CSCI 104 Hash Tables &amp; Functions</vt:lpstr>
      <vt:lpstr>Hash Tables</vt:lpstr>
      <vt:lpstr>Table Size</vt:lpstr>
      <vt:lpstr>General Table Size Guidelines</vt:lpstr>
      <vt:lpstr>Hash Functions First Look</vt:lpstr>
      <vt:lpstr>Possible Hash Functions</vt:lpstr>
      <vt:lpstr>Hash Function Goals</vt:lpstr>
      <vt:lpstr>Universal Hash Example</vt:lpstr>
      <vt:lpstr>Resolving Collisions</vt:lpstr>
      <vt:lpstr>Buckets/Chaining</vt:lpstr>
      <vt:lpstr>Hashing Efficiency</vt:lpstr>
      <vt:lpstr>Hash Table Analysis</vt:lpstr>
      <vt:lpstr>Open Addressing</vt:lpstr>
      <vt:lpstr>Linear Probing Issues</vt:lpstr>
      <vt:lpstr>Find &amp; Removal Considerations</vt:lpstr>
      <vt:lpstr>Practice</vt:lpstr>
      <vt:lpstr>Practice</vt:lpstr>
      <vt:lpstr>Quadratic Probing Number Theory</vt:lpstr>
      <vt:lpstr>Double Hashing</vt:lpstr>
      <vt:lpstr>Double Hashing</vt:lpstr>
      <vt:lpstr>Rehashing for Open Addressing</vt:lpstr>
      <vt:lpstr>Hash Tables</vt:lpstr>
      <vt:lpstr>Hash Tables</vt:lpstr>
      <vt:lpstr>Summary</vt:lpstr>
      <vt:lpstr>HASH Functions</vt:lpstr>
      <vt:lpstr>Recall: Hash Function Goals</vt:lpstr>
      <vt:lpstr>Pigeon Hole Principle</vt:lpstr>
      <vt:lpstr>Why Prime Table Size (1)?</vt:lpstr>
      <vt:lpstr>Why Prime Table Size (2)</vt:lpstr>
      <vt:lpstr>Why Prime Table Size (3)</vt:lpstr>
      <vt:lpstr>Here's the Point</vt:lpstr>
      <vt:lpstr>How Soon Would Collisions Occur</vt:lpstr>
      <vt:lpstr>Taking a Step Back</vt:lpstr>
      <vt:lpstr>One-Way Hash Functions</vt:lpstr>
      <vt:lpstr>One-Way Hash Function</vt:lpstr>
      <vt:lpstr>Uses of Cryptographic Hash Functions</vt:lpstr>
      <vt:lpstr>Another Example: Passwords</vt:lpstr>
      <vt:lpstr>Set Review</vt:lpstr>
      <vt:lpstr>Bloom Filter Idea</vt:lpstr>
      <vt:lpstr>Bloom Filter Idea</vt:lpstr>
      <vt:lpstr>Bloom Filter Motivation</vt:lpstr>
      <vt:lpstr>Bloom Filter Explanation</vt:lpstr>
      <vt:lpstr>Bloom Filter Explanation</vt:lpstr>
      <vt:lpstr>Implementation Details</vt:lpstr>
      <vt:lpstr>Practice</vt:lpstr>
      <vt:lpstr>Probability of False Positives</vt:lpstr>
      <vt:lpstr>Probability of False Positives</vt:lpstr>
      <vt:lpstr>Sizing Analysis</vt:lpstr>
      <vt:lpstr>Practice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CSCI 104 - Hash Tables</dc:title>
  <dc:creator>Mark</dc:creator>
  <cp:lastModifiedBy>Aaron Daniel Cote</cp:lastModifiedBy>
  <cp:revision>415</cp:revision>
  <cp:lastPrinted>2019-04-09T15:04:02Z</cp:lastPrinted>
  <dcterms:created xsi:type="dcterms:W3CDTF">2012-12-23T22:24:17Z</dcterms:created>
  <dcterms:modified xsi:type="dcterms:W3CDTF">2021-04-08T00:00:29Z</dcterms:modified>
</cp:coreProperties>
</file>