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1"/>
  </p:notesMasterIdLst>
  <p:handoutMasterIdLst>
    <p:handoutMasterId r:id="rId52"/>
  </p:handoutMasterIdLst>
  <p:sldIdLst>
    <p:sldId id="256" r:id="rId2"/>
    <p:sldId id="875" r:id="rId3"/>
    <p:sldId id="876" r:id="rId4"/>
    <p:sldId id="877" r:id="rId5"/>
    <p:sldId id="878" r:id="rId6"/>
    <p:sldId id="879" r:id="rId7"/>
    <p:sldId id="880" r:id="rId8"/>
    <p:sldId id="881" r:id="rId9"/>
    <p:sldId id="882" r:id="rId10"/>
    <p:sldId id="883" r:id="rId11"/>
    <p:sldId id="884" r:id="rId12"/>
    <p:sldId id="885" r:id="rId13"/>
    <p:sldId id="866" r:id="rId14"/>
    <p:sldId id="889" r:id="rId15"/>
    <p:sldId id="890" r:id="rId16"/>
    <p:sldId id="891" r:id="rId17"/>
    <p:sldId id="892" r:id="rId18"/>
    <p:sldId id="893" r:id="rId19"/>
    <p:sldId id="894" r:id="rId20"/>
    <p:sldId id="895" r:id="rId21"/>
    <p:sldId id="956" r:id="rId22"/>
    <p:sldId id="896" r:id="rId23"/>
    <p:sldId id="898" r:id="rId24"/>
    <p:sldId id="899" r:id="rId25"/>
    <p:sldId id="900" r:id="rId26"/>
    <p:sldId id="901" r:id="rId27"/>
    <p:sldId id="902" r:id="rId28"/>
    <p:sldId id="954" r:id="rId29"/>
    <p:sldId id="958" r:id="rId30"/>
    <p:sldId id="959" r:id="rId31"/>
    <p:sldId id="904" r:id="rId32"/>
    <p:sldId id="905" r:id="rId33"/>
    <p:sldId id="906" r:id="rId34"/>
    <p:sldId id="907" r:id="rId35"/>
    <p:sldId id="908" r:id="rId36"/>
    <p:sldId id="909" r:id="rId37"/>
    <p:sldId id="957" r:id="rId38"/>
    <p:sldId id="955" r:id="rId39"/>
    <p:sldId id="945" r:id="rId40"/>
    <p:sldId id="960" r:id="rId41"/>
    <p:sldId id="961" r:id="rId42"/>
    <p:sldId id="913" r:id="rId43"/>
    <p:sldId id="914" r:id="rId44"/>
    <p:sldId id="915" r:id="rId45"/>
    <p:sldId id="916" r:id="rId46"/>
    <p:sldId id="931" r:id="rId47"/>
    <p:sldId id="928" r:id="rId48"/>
    <p:sldId id="929" r:id="rId49"/>
    <p:sldId id="927" r:id="rId50"/>
  </p:sldIdLst>
  <p:sldSz cx="9144000" cy="6858000" type="screen4x3"/>
  <p:notesSz cx="6881813"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CC"/>
    <a:srgbClr val="FF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8859" autoAdjust="0"/>
  </p:normalViewPr>
  <p:slideViewPr>
    <p:cSldViewPr>
      <p:cViewPr varScale="1">
        <p:scale>
          <a:sx n="86" d="100"/>
          <a:sy n="86" d="100"/>
        </p:scale>
        <p:origin x="490"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6"/>
            <a:ext cx="2982119" cy="465139"/>
          </a:xfrm>
          <a:prstGeom prst="rect">
            <a:avLst/>
          </a:prstGeom>
        </p:spPr>
        <p:txBody>
          <a:bodyPr vert="horz" lIns="91752" tIns="45878" rIns="91752" bIns="45878" rtlCol="0"/>
          <a:lstStyle>
            <a:lvl1pPr algn="l">
              <a:defRPr sz="1200"/>
            </a:lvl1pPr>
          </a:lstStyle>
          <a:p>
            <a:endParaRPr lang="en-US"/>
          </a:p>
        </p:txBody>
      </p:sp>
      <p:sp>
        <p:nvSpPr>
          <p:cNvPr id="3" name="Date Placeholder 2"/>
          <p:cNvSpPr>
            <a:spLocks noGrp="1"/>
          </p:cNvSpPr>
          <p:nvPr>
            <p:ph type="dt" sz="quarter" idx="1"/>
          </p:nvPr>
        </p:nvSpPr>
        <p:spPr>
          <a:xfrm>
            <a:off x="3898102" y="6"/>
            <a:ext cx="2982119" cy="465139"/>
          </a:xfrm>
          <a:prstGeom prst="rect">
            <a:avLst/>
          </a:prstGeom>
        </p:spPr>
        <p:txBody>
          <a:bodyPr vert="horz" lIns="91752" tIns="45878" rIns="91752" bIns="45878" rtlCol="0"/>
          <a:lstStyle>
            <a:lvl1pPr algn="r">
              <a:defRPr sz="1200"/>
            </a:lvl1pPr>
          </a:lstStyle>
          <a:p>
            <a:fld id="{E84971C4-D6ED-436C-8B49-F7A3B8634A12}" type="datetimeFigureOut">
              <a:rPr lang="en-US" smtClean="0"/>
              <a:pPr/>
              <a:t>2/19/2021</a:t>
            </a:fld>
            <a:endParaRPr lang="en-US"/>
          </a:p>
        </p:txBody>
      </p:sp>
      <p:sp>
        <p:nvSpPr>
          <p:cNvPr id="4" name="Footer Placeholder 3"/>
          <p:cNvSpPr>
            <a:spLocks noGrp="1"/>
          </p:cNvSpPr>
          <p:nvPr>
            <p:ph type="ftr" sz="quarter" idx="2"/>
          </p:nvPr>
        </p:nvSpPr>
        <p:spPr>
          <a:xfrm>
            <a:off x="2" y="8829678"/>
            <a:ext cx="2982119" cy="465139"/>
          </a:xfrm>
          <a:prstGeom prst="rect">
            <a:avLst/>
          </a:prstGeom>
        </p:spPr>
        <p:txBody>
          <a:bodyPr vert="horz" lIns="91752" tIns="45878" rIns="91752" bIns="45878"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678"/>
            <a:ext cx="2982119" cy="465139"/>
          </a:xfrm>
          <a:prstGeom prst="rect">
            <a:avLst/>
          </a:prstGeom>
        </p:spPr>
        <p:txBody>
          <a:bodyPr vert="horz" lIns="91752" tIns="45878" rIns="91752" bIns="45878"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2" y="1"/>
            <a:ext cx="2982119" cy="464820"/>
          </a:xfrm>
          <a:prstGeom prst="rect">
            <a:avLst/>
          </a:prstGeom>
          <a:noFill/>
          <a:ln w="9525">
            <a:noFill/>
            <a:miter lim="800000"/>
            <a:headEnd/>
            <a:tailEnd/>
          </a:ln>
          <a:effectLst/>
        </p:spPr>
        <p:txBody>
          <a:bodyPr vert="horz" wrap="square" lIns="91752" tIns="45878" rIns="91752" bIns="45878"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898102" y="1"/>
            <a:ext cx="2982119" cy="464820"/>
          </a:xfrm>
          <a:prstGeom prst="rect">
            <a:avLst/>
          </a:prstGeom>
          <a:noFill/>
          <a:ln w="9525">
            <a:noFill/>
            <a:miter lim="800000"/>
            <a:headEnd/>
            <a:tailEnd/>
          </a:ln>
          <a:effectLst/>
        </p:spPr>
        <p:txBody>
          <a:bodyPr vert="horz" wrap="square" lIns="91752" tIns="45878" rIns="91752" bIns="45878"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16013" y="696913"/>
            <a:ext cx="4649787" cy="3487737"/>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8185" y="4415791"/>
            <a:ext cx="5505449" cy="4183380"/>
          </a:xfrm>
          <a:prstGeom prst="rect">
            <a:avLst/>
          </a:prstGeom>
          <a:noFill/>
          <a:ln w="9525">
            <a:noFill/>
            <a:miter lim="800000"/>
            <a:headEnd/>
            <a:tailEnd/>
          </a:ln>
          <a:effectLst/>
        </p:spPr>
        <p:txBody>
          <a:bodyPr vert="horz" wrap="square" lIns="91752" tIns="45878" rIns="91752" bIns="45878"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2" y="8829969"/>
            <a:ext cx="2982119" cy="464820"/>
          </a:xfrm>
          <a:prstGeom prst="rect">
            <a:avLst/>
          </a:prstGeom>
          <a:noFill/>
          <a:ln w="9525">
            <a:noFill/>
            <a:miter lim="800000"/>
            <a:headEnd/>
            <a:tailEnd/>
          </a:ln>
          <a:effectLst/>
        </p:spPr>
        <p:txBody>
          <a:bodyPr vert="horz" wrap="square" lIns="91752" tIns="45878" rIns="91752" bIns="45878"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898102" y="8829969"/>
            <a:ext cx="2982119" cy="464820"/>
          </a:xfrm>
          <a:prstGeom prst="rect">
            <a:avLst/>
          </a:prstGeom>
          <a:noFill/>
          <a:ln w="9525">
            <a:noFill/>
            <a:miter lim="800000"/>
            <a:headEnd/>
            <a:tailEnd/>
          </a:ln>
          <a:effectLst/>
        </p:spPr>
        <p:txBody>
          <a:bodyPr vert="horz" wrap="square" lIns="91752" tIns="45878" rIns="91752" bIns="45878"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2361559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20</a:t>
            </a:fld>
            <a:endParaRPr lang="en-US" altLang="zh-CN"/>
          </a:p>
        </p:txBody>
      </p:sp>
    </p:spTree>
    <p:extLst>
      <p:ext uri="{BB962C8B-B14F-4D97-AF65-F5344CB8AC3E}">
        <p14:creationId xmlns:p14="http://schemas.microsoft.com/office/powerpoint/2010/main" val="3132654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21</a:t>
            </a:fld>
            <a:endParaRPr lang="en-US" altLang="zh-CN"/>
          </a:p>
        </p:txBody>
      </p:sp>
    </p:spTree>
    <p:extLst>
      <p:ext uri="{BB962C8B-B14F-4D97-AF65-F5344CB8AC3E}">
        <p14:creationId xmlns:p14="http://schemas.microsoft.com/office/powerpoint/2010/main" val="1665628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22</a:t>
            </a:fld>
            <a:endParaRPr lang="en-US" altLang="zh-CN"/>
          </a:p>
        </p:txBody>
      </p:sp>
    </p:spTree>
    <p:extLst>
      <p:ext uri="{BB962C8B-B14F-4D97-AF65-F5344CB8AC3E}">
        <p14:creationId xmlns:p14="http://schemas.microsoft.com/office/powerpoint/2010/main" val="3439296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2</a:t>
            </a:fld>
            <a:endParaRPr lang="en-US"/>
          </a:p>
        </p:txBody>
      </p:sp>
    </p:spTree>
    <p:extLst>
      <p:ext uri="{BB962C8B-B14F-4D97-AF65-F5344CB8AC3E}">
        <p14:creationId xmlns:p14="http://schemas.microsoft.com/office/powerpoint/2010/main" val="213464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3</a:t>
            </a:fld>
            <a:endParaRPr lang="en-US"/>
          </a:p>
        </p:txBody>
      </p:sp>
    </p:spTree>
    <p:extLst>
      <p:ext uri="{BB962C8B-B14F-4D97-AF65-F5344CB8AC3E}">
        <p14:creationId xmlns:p14="http://schemas.microsoft.com/office/powerpoint/2010/main" val="216242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4</a:t>
            </a:fld>
            <a:endParaRPr lang="en-US"/>
          </a:p>
        </p:txBody>
      </p:sp>
    </p:spTree>
    <p:extLst>
      <p:ext uri="{BB962C8B-B14F-4D97-AF65-F5344CB8AC3E}">
        <p14:creationId xmlns:p14="http://schemas.microsoft.com/office/powerpoint/2010/main" val="30707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13</a:t>
            </a:fld>
            <a:endParaRPr lang="en-US"/>
          </a:p>
        </p:txBody>
      </p:sp>
    </p:spTree>
    <p:extLst>
      <p:ext uri="{BB962C8B-B14F-4D97-AF65-F5344CB8AC3E}">
        <p14:creationId xmlns:p14="http://schemas.microsoft.com/office/powerpoint/2010/main" val="1155851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16</a:t>
            </a:fld>
            <a:endParaRPr lang="en-US" altLang="zh-CN"/>
          </a:p>
        </p:txBody>
      </p:sp>
    </p:spTree>
    <p:extLst>
      <p:ext uri="{BB962C8B-B14F-4D97-AF65-F5344CB8AC3E}">
        <p14:creationId xmlns:p14="http://schemas.microsoft.com/office/powerpoint/2010/main" val="3745062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17</a:t>
            </a:fld>
            <a:endParaRPr lang="en-US" altLang="zh-CN"/>
          </a:p>
        </p:txBody>
      </p:sp>
    </p:spTree>
    <p:extLst>
      <p:ext uri="{BB962C8B-B14F-4D97-AF65-F5344CB8AC3E}">
        <p14:creationId xmlns:p14="http://schemas.microsoft.com/office/powerpoint/2010/main" val="329948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18</a:t>
            </a:fld>
            <a:endParaRPr lang="en-US" altLang="zh-CN"/>
          </a:p>
        </p:txBody>
      </p:sp>
    </p:spTree>
    <p:extLst>
      <p:ext uri="{BB962C8B-B14F-4D97-AF65-F5344CB8AC3E}">
        <p14:creationId xmlns:p14="http://schemas.microsoft.com/office/powerpoint/2010/main" val="4661572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53562A9-B6D5-4F95-B063-0AA816B5DBE7}" type="slidenum">
              <a:rPr lang="zh-CN" altLang="en-US" smtClean="0"/>
              <a:pPr/>
              <a:t>19</a:t>
            </a:fld>
            <a:endParaRPr lang="en-US" altLang="zh-CN"/>
          </a:p>
        </p:txBody>
      </p:sp>
    </p:spTree>
    <p:extLst>
      <p:ext uri="{BB962C8B-B14F-4D97-AF65-F5344CB8AC3E}">
        <p14:creationId xmlns:p14="http://schemas.microsoft.com/office/powerpoint/2010/main" val="432131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863284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2120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54939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925325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online image</a:t>
            </a:r>
          </a:p>
        </p:txBody>
      </p:sp>
    </p:spTree>
    <p:extLst>
      <p:ext uri="{BB962C8B-B14F-4D97-AF65-F5344CB8AC3E}">
        <p14:creationId xmlns:p14="http://schemas.microsoft.com/office/powerpoint/2010/main" val="32766990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365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36891673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0376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1346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7905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208240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8597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206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47378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32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6375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6950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Tree>
    <p:extLst>
      <p:ext uri="{BB962C8B-B14F-4D97-AF65-F5344CB8AC3E}">
        <p14:creationId xmlns:p14="http://schemas.microsoft.com/office/powerpoint/2010/main" val="819538587"/>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cs.usfca.edu/~galles/visualization/BS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hyperlink" Target="https://www.cs.usfca.edu/~galles/visualization/AVLtre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dirty="0"/>
              <a:t>CSCI 104</a:t>
            </a:r>
            <a:br>
              <a:rPr lang="en-US" dirty="0"/>
            </a:br>
            <a:r>
              <a:rPr lang="en-US" dirty="0"/>
              <a:t>Binary Search Trees and Balanced Binary Search Trees using AVL Trees</a:t>
            </a:r>
            <a:endParaRPr lang="en-US" altLang="zh-CN" dirty="0"/>
          </a:p>
        </p:txBody>
      </p:sp>
      <p:sp>
        <p:nvSpPr>
          <p:cNvPr id="2051" name="Rectangle 3"/>
          <p:cNvSpPr>
            <a:spLocks noGrp="1" noChangeArrowheads="1"/>
          </p:cNvSpPr>
          <p:nvPr>
            <p:ph type="subTitle" idx="1"/>
          </p:nvPr>
        </p:nvSpPr>
        <p:spPr>
          <a:xfrm>
            <a:off x="1371600" y="4495800"/>
            <a:ext cx="6400800" cy="1752600"/>
          </a:xfrm>
        </p:spPr>
        <p:txBody>
          <a:bodyPr/>
          <a:lstStyle/>
          <a:p>
            <a:r>
              <a:rPr lang="en-US" altLang="zh-CN" dirty="0"/>
              <a:t>Mark Redekopp</a:t>
            </a:r>
          </a:p>
          <a:p>
            <a:r>
              <a:rPr lang="en-US" altLang="zh-CN" dirty="0"/>
              <a:t>David Kempe</a:t>
            </a:r>
          </a:p>
          <a:p>
            <a:r>
              <a:rPr lang="en-US" altLang="zh-CN" dirty="0"/>
              <a:t>Sandra Batista</a:t>
            </a:r>
          </a:p>
          <a:p>
            <a:r>
              <a:rPr lang="en-US" altLang="zh-CN" dirty="0"/>
              <a:t>Aaron Cote’</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Removal</a:t>
            </a:r>
          </a:p>
        </p:txBody>
      </p:sp>
      <p:sp>
        <p:nvSpPr>
          <p:cNvPr id="3" name="Content Placeholder 2"/>
          <p:cNvSpPr>
            <a:spLocks noGrp="1"/>
          </p:cNvSpPr>
          <p:nvPr>
            <p:ph idx="1"/>
          </p:nvPr>
        </p:nvSpPr>
        <p:spPr>
          <a:xfrm>
            <a:off x="228600" y="1066800"/>
            <a:ext cx="8085233" cy="3124200"/>
          </a:xfrm>
        </p:spPr>
        <p:txBody>
          <a:bodyPr/>
          <a:lstStyle/>
          <a:p>
            <a:r>
              <a:rPr lang="en-US" sz="2000" dirty="0"/>
              <a:t>How we remove is based on the number of children the node has…</a:t>
            </a:r>
          </a:p>
          <a:p>
            <a:pPr lvl="1"/>
            <a:r>
              <a:rPr lang="en-US" sz="1800" dirty="0"/>
              <a:t>First find the value to remove by walking the tree</a:t>
            </a:r>
          </a:p>
          <a:p>
            <a:pPr lvl="1"/>
            <a:r>
              <a:rPr lang="en-US" sz="1800" dirty="0"/>
              <a:t>0 children: If the value is in a leaf node, simply remove that leaf node</a:t>
            </a:r>
          </a:p>
          <a:p>
            <a:pPr lvl="1"/>
            <a:r>
              <a:rPr lang="en-US" sz="1800" dirty="0"/>
              <a:t>1 child: Promote the child into the node's location</a:t>
            </a:r>
          </a:p>
          <a:p>
            <a:pPr lvl="1"/>
            <a:r>
              <a:rPr lang="en-US" sz="1800" dirty="0"/>
              <a:t>2 children: Swap the value with its in-order successor or predecessor and then remove from its new location</a:t>
            </a:r>
          </a:p>
          <a:p>
            <a:pPr lvl="2"/>
            <a:r>
              <a:rPr lang="en-US" sz="1600" dirty="0"/>
              <a:t>A non-leaf node's successor or predecessor is guaranteed to be a leaf node (which we can remove) or have 1 child which can be promoted</a:t>
            </a:r>
          </a:p>
          <a:p>
            <a:pPr lvl="2"/>
            <a:r>
              <a:rPr lang="en-US" sz="1600" dirty="0"/>
              <a:t>We can maintain the BST properties by putting a value's successor or predecessor in its place</a:t>
            </a:r>
          </a:p>
        </p:txBody>
      </p:sp>
      <p:grpSp>
        <p:nvGrpSpPr>
          <p:cNvPr id="18" name="Group 17">
            <a:extLst>
              <a:ext uri="{FF2B5EF4-FFF2-40B4-BE49-F238E27FC236}">
                <a16:creationId xmlns:a16="http://schemas.microsoft.com/office/drawing/2014/main" id="{575ACCF1-8C3A-4381-B02A-EBE8D5042607}"/>
              </a:ext>
            </a:extLst>
          </p:cNvPr>
          <p:cNvGrpSpPr/>
          <p:nvPr/>
        </p:nvGrpSpPr>
        <p:grpSpPr>
          <a:xfrm>
            <a:off x="3567636" y="4480018"/>
            <a:ext cx="1362284" cy="1649826"/>
            <a:chOff x="3567636" y="4480018"/>
            <a:chExt cx="1362284" cy="1649826"/>
          </a:xfrm>
        </p:grpSpPr>
        <p:sp>
          <p:nvSpPr>
            <p:cNvPr id="4" name="Oval 3"/>
            <p:cNvSpPr/>
            <p:nvPr/>
          </p:nvSpPr>
          <p:spPr bwMode="auto">
            <a:xfrm>
              <a:off x="4275232" y="448001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5" name="Oval 4"/>
            <p:cNvSpPr/>
            <p:nvPr/>
          </p:nvSpPr>
          <p:spPr bwMode="auto">
            <a:xfrm>
              <a:off x="4076841" y="53748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6" name="Oval 5"/>
            <p:cNvSpPr/>
            <p:nvPr/>
          </p:nvSpPr>
          <p:spPr bwMode="auto">
            <a:xfrm>
              <a:off x="4264236" y="582504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35</a:t>
              </a:r>
            </a:p>
          </p:txBody>
        </p:sp>
        <p:sp>
          <p:nvSpPr>
            <p:cNvPr id="7" name="Oval 6"/>
            <p:cNvSpPr/>
            <p:nvPr/>
          </p:nvSpPr>
          <p:spPr bwMode="auto">
            <a:xfrm>
              <a:off x="3878450" y="4905655"/>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8" name="Oval 7"/>
            <p:cNvSpPr/>
            <p:nvPr/>
          </p:nvSpPr>
          <p:spPr bwMode="auto">
            <a:xfrm>
              <a:off x="3567636" y="53748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9" name="Straight Arrow Connector 8"/>
            <p:cNvCxnSpPr>
              <a:stCxn id="4" idx="3"/>
              <a:endCxn id="7" idx="7"/>
            </p:cNvCxnSpPr>
            <p:nvPr/>
          </p:nvCxnSpPr>
          <p:spPr bwMode="auto">
            <a:xfrm flipH="1">
              <a:off x="4138613" y="4740181"/>
              <a:ext cx="181256"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cxnSpLocks/>
              <a:stCxn id="5" idx="5"/>
              <a:endCxn id="6" idx="0"/>
            </p:cNvCxnSpPr>
            <p:nvPr/>
          </p:nvCxnSpPr>
          <p:spPr bwMode="auto">
            <a:xfrm>
              <a:off x="4337004" y="5635043"/>
              <a:ext cx="79632" cy="19000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 name="Straight Arrow Connector 10"/>
            <p:cNvCxnSpPr>
              <a:stCxn id="7" idx="5"/>
              <a:endCxn id="5" idx="0"/>
            </p:cNvCxnSpPr>
            <p:nvPr/>
          </p:nvCxnSpPr>
          <p:spPr bwMode="auto">
            <a:xfrm>
              <a:off x="4138613" y="5165818"/>
              <a:ext cx="90628" cy="20906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 name="Straight Arrow Connector 11"/>
            <p:cNvCxnSpPr>
              <a:stCxn id="7" idx="3"/>
              <a:endCxn id="8" idx="7"/>
            </p:cNvCxnSpPr>
            <p:nvPr/>
          </p:nvCxnSpPr>
          <p:spPr bwMode="auto">
            <a:xfrm flipH="1">
              <a:off x="3827799" y="5165818"/>
              <a:ext cx="95288" cy="25369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 name="Oval 12"/>
            <p:cNvSpPr/>
            <p:nvPr/>
          </p:nvSpPr>
          <p:spPr bwMode="auto">
            <a:xfrm>
              <a:off x="4625120" y="49056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14" name="Straight Arrow Connector 13"/>
            <p:cNvCxnSpPr>
              <a:stCxn id="4" idx="5"/>
              <a:endCxn id="13" idx="1"/>
            </p:cNvCxnSpPr>
            <p:nvPr/>
          </p:nvCxnSpPr>
          <p:spPr bwMode="auto">
            <a:xfrm>
              <a:off x="4535395" y="4740181"/>
              <a:ext cx="134362"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grpSp>
      <p:grpSp>
        <p:nvGrpSpPr>
          <p:cNvPr id="71" name="Group 70"/>
          <p:cNvGrpSpPr/>
          <p:nvPr/>
        </p:nvGrpSpPr>
        <p:grpSpPr>
          <a:xfrm>
            <a:off x="228600" y="4480018"/>
            <a:ext cx="1362284" cy="1650849"/>
            <a:chOff x="587804" y="4480018"/>
            <a:chExt cx="1362284" cy="1650849"/>
          </a:xfrm>
        </p:grpSpPr>
        <p:sp>
          <p:nvSpPr>
            <p:cNvPr id="23" name="Oval 22"/>
            <p:cNvSpPr/>
            <p:nvPr/>
          </p:nvSpPr>
          <p:spPr bwMode="auto">
            <a:xfrm>
              <a:off x="1295400" y="448001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24" name="Oval 23"/>
            <p:cNvSpPr/>
            <p:nvPr/>
          </p:nvSpPr>
          <p:spPr bwMode="auto">
            <a:xfrm>
              <a:off x="1097009" y="53748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25" name="Oval 24"/>
            <p:cNvSpPr/>
            <p:nvPr/>
          </p:nvSpPr>
          <p:spPr bwMode="auto">
            <a:xfrm>
              <a:off x="895611" y="5826067"/>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25</a:t>
              </a:r>
            </a:p>
          </p:txBody>
        </p:sp>
        <p:sp>
          <p:nvSpPr>
            <p:cNvPr id="26" name="Oval 25"/>
            <p:cNvSpPr/>
            <p:nvPr/>
          </p:nvSpPr>
          <p:spPr bwMode="auto">
            <a:xfrm>
              <a:off x="898618" y="49056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27" name="Oval 26"/>
            <p:cNvSpPr/>
            <p:nvPr/>
          </p:nvSpPr>
          <p:spPr bwMode="auto">
            <a:xfrm>
              <a:off x="587804" y="53748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28" name="Straight Arrow Connector 27"/>
            <p:cNvCxnSpPr>
              <a:stCxn id="23" idx="3"/>
              <a:endCxn id="26" idx="7"/>
            </p:cNvCxnSpPr>
            <p:nvPr/>
          </p:nvCxnSpPr>
          <p:spPr bwMode="auto">
            <a:xfrm flipH="1">
              <a:off x="1158781" y="4740181"/>
              <a:ext cx="181256"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 name="Straight Arrow Connector 28"/>
            <p:cNvCxnSpPr>
              <a:stCxn id="24" idx="3"/>
              <a:endCxn id="25" idx="0"/>
            </p:cNvCxnSpPr>
            <p:nvPr/>
          </p:nvCxnSpPr>
          <p:spPr bwMode="auto">
            <a:xfrm flipH="1">
              <a:off x="1048011" y="5635043"/>
              <a:ext cx="93635" cy="19102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stCxn id="26" idx="5"/>
              <a:endCxn id="24" idx="0"/>
            </p:cNvCxnSpPr>
            <p:nvPr/>
          </p:nvCxnSpPr>
          <p:spPr bwMode="auto">
            <a:xfrm>
              <a:off x="1158781" y="5165818"/>
              <a:ext cx="90628" cy="20906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1" name="Straight Arrow Connector 30"/>
            <p:cNvCxnSpPr>
              <a:stCxn id="26" idx="3"/>
              <a:endCxn id="27" idx="7"/>
            </p:cNvCxnSpPr>
            <p:nvPr/>
          </p:nvCxnSpPr>
          <p:spPr bwMode="auto">
            <a:xfrm flipH="1">
              <a:off x="847967" y="5165818"/>
              <a:ext cx="95288" cy="25369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2" name="Oval 31"/>
            <p:cNvSpPr/>
            <p:nvPr/>
          </p:nvSpPr>
          <p:spPr bwMode="auto">
            <a:xfrm>
              <a:off x="1645288" y="49056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33" name="Straight Arrow Connector 32"/>
            <p:cNvCxnSpPr>
              <a:stCxn id="23" idx="5"/>
              <a:endCxn id="32" idx="1"/>
            </p:cNvCxnSpPr>
            <p:nvPr/>
          </p:nvCxnSpPr>
          <p:spPr bwMode="auto">
            <a:xfrm>
              <a:off x="1555563" y="4740181"/>
              <a:ext cx="134362"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grpSp>
      <p:sp>
        <p:nvSpPr>
          <p:cNvPr id="34" name="TextBox 33"/>
          <p:cNvSpPr txBox="1"/>
          <p:nvPr/>
        </p:nvSpPr>
        <p:spPr>
          <a:xfrm>
            <a:off x="1" y="4113777"/>
            <a:ext cx="1249408" cy="276999"/>
          </a:xfrm>
          <a:prstGeom prst="rect">
            <a:avLst/>
          </a:prstGeom>
          <a:noFill/>
        </p:spPr>
        <p:txBody>
          <a:bodyPr wrap="square" rtlCol="0">
            <a:spAutoFit/>
          </a:bodyPr>
          <a:lstStyle/>
          <a:p>
            <a:r>
              <a:rPr lang="en-US" sz="1200" b="1" dirty="0">
                <a:solidFill>
                  <a:srgbClr val="FF0000"/>
                </a:solidFill>
              </a:rPr>
              <a:t>Remove 25</a:t>
            </a:r>
          </a:p>
        </p:txBody>
      </p:sp>
      <p:sp>
        <p:nvSpPr>
          <p:cNvPr id="35" name="TextBox 34"/>
          <p:cNvSpPr txBox="1"/>
          <p:nvPr/>
        </p:nvSpPr>
        <p:spPr>
          <a:xfrm>
            <a:off x="664460" y="6172200"/>
            <a:ext cx="1249408" cy="461665"/>
          </a:xfrm>
          <a:prstGeom prst="rect">
            <a:avLst/>
          </a:prstGeom>
          <a:noFill/>
        </p:spPr>
        <p:txBody>
          <a:bodyPr wrap="square" rtlCol="0">
            <a:spAutoFit/>
          </a:bodyPr>
          <a:lstStyle/>
          <a:p>
            <a:r>
              <a:rPr lang="en-US" sz="1200" b="1" dirty="0">
                <a:solidFill>
                  <a:srgbClr val="FF0000"/>
                </a:solidFill>
              </a:rPr>
              <a:t>Leaf node so just delete it</a:t>
            </a:r>
          </a:p>
        </p:txBody>
      </p:sp>
      <p:sp>
        <p:nvSpPr>
          <p:cNvPr id="36" name="&quot;No&quot; Symbol 35"/>
          <p:cNvSpPr/>
          <p:nvPr/>
        </p:nvSpPr>
        <p:spPr bwMode="auto">
          <a:xfrm>
            <a:off x="782442" y="5852305"/>
            <a:ext cx="306154" cy="252324"/>
          </a:xfrm>
          <a:prstGeom prst="noSmoking">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TextBox 36"/>
          <p:cNvSpPr txBox="1"/>
          <p:nvPr/>
        </p:nvSpPr>
        <p:spPr>
          <a:xfrm>
            <a:off x="3178224" y="4113777"/>
            <a:ext cx="1249408" cy="276999"/>
          </a:xfrm>
          <a:prstGeom prst="rect">
            <a:avLst/>
          </a:prstGeom>
          <a:noFill/>
        </p:spPr>
        <p:txBody>
          <a:bodyPr wrap="square" rtlCol="0">
            <a:spAutoFit/>
          </a:bodyPr>
          <a:lstStyle/>
          <a:p>
            <a:r>
              <a:rPr lang="en-US" sz="1200" b="1" dirty="0">
                <a:solidFill>
                  <a:srgbClr val="FF0000"/>
                </a:solidFill>
              </a:rPr>
              <a:t>Remove 20</a:t>
            </a:r>
          </a:p>
        </p:txBody>
      </p:sp>
      <p:sp>
        <p:nvSpPr>
          <p:cNvPr id="38" name="TextBox 37"/>
          <p:cNvSpPr txBox="1"/>
          <p:nvPr/>
        </p:nvSpPr>
        <p:spPr>
          <a:xfrm>
            <a:off x="3459688" y="6162339"/>
            <a:ext cx="2240688" cy="577081"/>
          </a:xfrm>
          <a:prstGeom prst="rect">
            <a:avLst/>
          </a:prstGeom>
          <a:noFill/>
        </p:spPr>
        <p:txBody>
          <a:bodyPr wrap="square" rtlCol="0">
            <a:spAutoFit/>
          </a:bodyPr>
          <a:lstStyle/>
          <a:p>
            <a:r>
              <a:rPr lang="en-US" sz="1050" b="1" dirty="0">
                <a:solidFill>
                  <a:srgbClr val="FF0000"/>
                </a:solidFill>
              </a:rPr>
              <a:t>20 is a non-leaf so can't delete it where it is…swap w/ successor or predecessor</a:t>
            </a:r>
          </a:p>
        </p:txBody>
      </p:sp>
      <p:sp>
        <p:nvSpPr>
          <p:cNvPr id="64" name="Right Arrow 63"/>
          <p:cNvSpPr/>
          <p:nvPr/>
        </p:nvSpPr>
        <p:spPr bwMode="auto">
          <a:xfrm rot="305433">
            <a:off x="4916368" y="5871526"/>
            <a:ext cx="2502882"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Right Arrow 64"/>
          <p:cNvSpPr/>
          <p:nvPr/>
        </p:nvSpPr>
        <p:spPr bwMode="auto">
          <a:xfrm>
            <a:off x="5235624" y="4753255"/>
            <a:ext cx="762000" cy="304800"/>
          </a:xfrm>
          <a:prstGeom prst="rightArrow">
            <a:avLst/>
          </a:prstGeom>
          <a:solidFill>
            <a:schemeClr val="bg1">
              <a:lumMod val="8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6" name="TextBox 65"/>
          <p:cNvSpPr txBox="1"/>
          <p:nvPr/>
        </p:nvSpPr>
        <p:spPr>
          <a:xfrm>
            <a:off x="5235624" y="5546709"/>
            <a:ext cx="707976" cy="253916"/>
          </a:xfrm>
          <a:prstGeom prst="rect">
            <a:avLst/>
          </a:prstGeom>
          <a:noFill/>
        </p:spPr>
        <p:txBody>
          <a:bodyPr wrap="square" rtlCol="0">
            <a:spAutoFit/>
          </a:bodyPr>
          <a:lstStyle/>
          <a:p>
            <a:r>
              <a:rPr lang="en-US" sz="1050" b="1" dirty="0">
                <a:solidFill>
                  <a:srgbClr val="FF0000"/>
                </a:solidFill>
              </a:rPr>
              <a:t>…or…</a:t>
            </a:r>
          </a:p>
        </p:txBody>
      </p:sp>
      <p:sp>
        <p:nvSpPr>
          <p:cNvPr id="67" name="TextBox 66"/>
          <p:cNvSpPr txBox="1"/>
          <p:nvPr/>
        </p:nvSpPr>
        <p:spPr>
          <a:xfrm>
            <a:off x="5212581" y="4473897"/>
            <a:ext cx="707976" cy="253916"/>
          </a:xfrm>
          <a:prstGeom prst="rect">
            <a:avLst/>
          </a:prstGeom>
          <a:noFill/>
        </p:spPr>
        <p:txBody>
          <a:bodyPr wrap="square" rtlCol="0">
            <a:spAutoFit/>
          </a:bodyPr>
          <a:lstStyle/>
          <a:p>
            <a:r>
              <a:rPr lang="en-US" sz="1050" b="1" dirty="0">
                <a:solidFill>
                  <a:srgbClr val="FF0000"/>
                </a:solidFill>
              </a:rPr>
              <a:t>Either…</a:t>
            </a:r>
          </a:p>
        </p:txBody>
      </p:sp>
      <p:grpSp>
        <p:nvGrpSpPr>
          <p:cNvPr id="89" name="Group 88">
            <a:extLst>
              <a:ext uri="{FF2B5EF4-FFF2-40B4-BE49-F238E27FC236}">
                <a16:creationId xmlns:a16="http://schemas.microsoft.com/office/drawing/2014/main" id="{C378952F-4E02-446D-9B2E-4B321FD1A6C1}"/>
              </a:ext>
            </a:extLst>
          </p:cNvPr>
          <p:cNvGrpSpPr/>
          <p:nvPr/>
        </p:nvGrpSpPr>
        <p:grpSpPr>
          <a:xfrm>
            <a:off x="6011149" y="4175218"/>
            <a:ext cx="1416688" cy="1739558"/>
            <a:chOff x="6011149" y="4175218"/>
            <a:chExt cx="1416688" cy="1739558"/>
          </a:xfrm>
        </p:grpSpPr>
        <p:sp>
          <p:nvSpPr>
            <p:cNvPr id="39" name="Oval 38"/>
            <p:cNvSpPr/>
            <p:nvPr/>
          </p:nvSpPr>
          <p:spPr bwMode="auto">
            <a:xfrm>
              <a:off x="6773149" y="417521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40" name="Oval 39"/>
            <p:cNvSpPr/>
            <p:nvPr/>
          </p:nvSpPr>
          <p:spPr bwMode="auto">
            <a:xfrm>
              <a:off x="6574758" y="50700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41" name="Oval 40"/>
            <p:cNvSpPr/>
            <p:nvPr/>
          </p:nvSpPr>
          <p:spPr bwMode="auto">
            <a:xfrm>
              <a:off x="6840435" y="5557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35</a:t>
              </a:r>
            </a:p>
          </p:txBody>
        </p:sp>
        <p:sp>
          <p:nvSpPr>
            <p:cNvPr id="42" name="Oval 41"/>
            <p:cNvSpPr/>
            <p:nvPr/>
          </p:nvSpPr>
          <p:spPr bwMode="auto">
            <a:xfrm>
              <a:off x="6376367" y="4600855"/>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sp>
          <p:nvSpPr>
            <p:cNvPr id="43" name="Oval 42"/>
            <p:cNvSpPr/>
            <p:nvPr/>
          </p:nvSpPr>
          <p:spPr bwMode="auto">
            <a:xfrm>
              <a:off x="6065553" y="50700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cxnSp>
          <p:nvCxnSpPr>
            <p:cNvPr id="44" name="Straight Arrow Connector 43"/>
            <p:cNvCxnSpPr>
              <a:stCxn id="39" idx="3"/>
              <a:endCxn id="42" idx="7"/>
            </p:cNvCxnSpPr>
            <p:nvPr/>
          </p:nvCxnSpPr>
          <p:spPr bwMode="auto">
            <a:xfrm flipH="1">
              <a:off x="6636530" y="4435381"/>
              <a:ext cx="181256"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5" name="Straight Arrow Connector 44"/>
            <p:cNvCxnSpPr>
              <a:cxnSpLocks/>
              <a:stCxn id="40" idx="5"/>
              <a:endCxn id="41" idx="0"/>
            </p:cNvCxnSpPr>
            <p:nvPr/>
          </p:nvCxnSpPr>
          <p:spPr bwMode="auto">
            <a:xfrm>
              <a:off x="6834921" y="5330243"/>
              <a:ext cx="157914" cy="22735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42" idx="5"/>
              <a:endCxn id="40" idx="0"/>
            </p:cNvCxnSpPr>
            <p:nvPr/>
          </p:nvCxnSpPr>
          <p:spPr bwMode="auto">
            <a:xfrm>
              <a:off x="6636530" y="4861018"/>
              <a:ext cx="90628" cy="20906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7" name="Straight Arrow Connector 46"/>
            <p:cNvCxnSpPr>
              <a:stCxn id="42" idx="3"/>
              <a:endCxn id="43" idx="7"/>
            </p:cNvCxnSpPr>
            <p:nvPr/>
          </p:nvCxnSpPr>
          <p:spPr bwMode="auto">
            <a:xfrm flipH="1">
              <a:off x="6325716" y="4861018"/>
              <a:ext cx="95288" cy="25369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48" name="Oval 47"/>
            <p:cNvSpPr/>
            <p:nvPr/>
          </p:nvSpPr>
          <p:spPr bwMode="auto">
            <a:xfrm>
              <a:off x="7123037" y="46008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49" name="Straight Arrow Connector 48"/>
            <p:cNvCxnSpPr>
              <a:stCxn id="39" idx="5"/>
              <a:endCxn id="48" idx="1"/>
            </p:cNvCxnSpPr>
            <p:nvPr/>
          </p:nvCxnSpPr>
          <p:spPr bwMode="auto">
            <a:xfrm>
              <a:off x="7033312" y="4435381"/>
              <a:ext cx="134362"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61" name="&quot;No&quot; Symbol 60"/>
            <p:cNvSpPr/>
            <p:nvPr/>
          </p:nvSpPr>
          <p:spPr bwMode="auto">
            <a:xfrm>
              <a:off x="6011149" y="4924632"/>
              <a:ext cx="492665" cy="450248"/>
            </a:xfrm>
            <a:prstGeom prst="noSmoking">
              <a:avLst>
                <a:gd name="adj" fmla="val 8471"/>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TextBox 71"/>
            <p:cNvSpPr txBox="1"/>
            <p:nvPr/>
          </p:nvSpPr>
          <p:spPr>
            <a:xfrm>
              <a:off x="6136568" y="5499278"/>
              <a:ext cx="707976" cy="415498"/>
            </a:xfrm>
            <a:prstGeom prst="rect">
              <a:avLst/>
            </a:prstGeom>
            <a:noFill/>
          </p:spPr>
          <p:txBody>
            <a:bodyPr wrap="square" rtlCol="0">
              <a:spAutoFit/>
            </a:bodyPr>
            <a:lstStyle/>
            <a:p>
              <a:r>
                <a:rPr lang="en-US" sz="1050" b="1" dirty="0">
                  <a:solidFill>
                    <a:srgbClr val="FF0000"/>
                  </a:solidFill>
                </a:rPr>
                <a:t>Swap w/ </a:t>
              </a:r>
              <a:r>
                <a:rPr lang="en-US" sz="1050" b="1" dirty="0" err="1">
                  <a:solidFill>
                    <a:srgbClr val="FF0000"/>
                  </a:solidFill>
                </a:rPr>
                <a:t>pred</a:t>
              </a:r>
              <a:endParaRPr lang="en-US" sz="1050" b="1" dirty="0">
                <a:solidFill>
                  <a:srgbClr val="FF0000"/>
                </a:solidFill>
              </a:endParaRPr>
            </a:p>
          </p:txBody>
        </p:sp>
      </p:grpSp>
      <p:grpSp>
        <p:nvGrpSpPr>
          <p:cNvPr id="90" name="Group 89">
            <a:extLst>
              <a:ext uri="{FF2B5EF4-FFF2-40B4-BE49-F238E27FC236}">
                <a16:creationId xmlns:a16="http://schemas.microsoft.com/office/drawing/2014/main" id="{D30A0012-D178-48B0-8E3B-28C7E57F7168}"/>
              </a:ext>
            </a:extLst>
          </p:cNvPr>
          <p:cNvGrpSpPr/>
          <p:nvPr/>
        </p:nvGrpSpPr>
        <p:grpSpPr>
          <a:xfrm>
            <a:off x="7499828" y="5048345"/>
            <a:ext cx="1575113" cy="1691075"/>
            <a:chOff x="7499828" y="5048345"/>
            <a:chExt cx="1575113" cy="1691075"/>
          </a:xfrm>
        </p:grpSpPr>
        <p:sp>
          <p:nvSpPr>
            <p:cNvPr id="50" name="Oval 49"/>
            <p:cNvSpPr/>
            <p:nvPr/>
          </p:nvSpPr>
          <p:spPr bwMode="auto">
            <a:xfrm>
              <a:off x="8207424" y="504834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51" name="Oval 50"/>
            <p:cNvSpPr/>
            <p:nvPr/>
          </p:nvSpPr>
          <p:spPr bwMode="auto">
            <a:xfrm>
              <a:off x="8009033" y="5943207"/>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52" name="Oval 51"/>
            <p:cNvSpPr/>
            <p:nvPr/>
          </p:nvSpPr>
          <p:spPr bwMode="auto">
            <a:xfrm>
              <a:off x="8229968" y="643462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35</a:t>
              </a:r>
            </a:p>
          </p:txBody>
        </p:sp>
        <p:sp>
          <p:nvSpPr>
            <p:cNvPr id="53" name="Oval 52"/>
            <p:cNvSpPr/>
            <p:nvPr/>
          </p:nvSpPr>
          <p:spPr bwMode="auto">
            <a:xfrm>
              <a:off x="7810642" y="5473982"/>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54" name="Oval 53"/>
            <p:cNvSpPr/>
            <p:nvPr/>
          </p:nvSpPr>
          <p:spPr bwMode="auto">
            <a:xfrm>
              <a:off x="7499828" y="5943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55" name="Straight Arrow Connector 54"/>
            <p:cNvCxnSpPr>
              <a:stCxn id="50" idx="3"/>
              <a:endCxn id="53" idx="7"/>
            </p:cNvCxnSpPr>
            <p:nvPr/>
          </p:nvCxnSpPr>
          <p:spPr bwMode="auto">
            <a:xfrm flipH="1">
              <a:off x="8070805" y="5308508"/>
              <a:ext cx="181256"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cxnSpLocks/>
              <a:stCxn id="51" idx="5"/>
              <a:endCxn id="52" idx="0"/>
            </p:cNvCxnSpPr>
            <p:nvPr/>
          </p:nvCxnSpPr>
          <p:spPr bwMode="auto">
            <a:xfrm>
              <a:off x="8269196" y="6203370"/>
              <a:ext cx="113172" cy="23125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53" idx="5"/>
              <a:endCxn id="51" idx="0"/>
            </p:cNvCxnSpPr>
            <p:nvPr/>
          </p:nvCxnSpPr>
          <p:spPr bwMode="auto">
            <a:xfrm>
              <a:off x="8070805" y="5734145"/>
              <a:ext cx="90628" cy="20906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8" name="Straight Arrow Connector 57"/>
            <p:cNvCxnSpPr>
              <a:stCxn id="53" idx="3"/>
              <a:endCxn id="54" idx="7"/>
            </p:cNvCxnSpPr>
            <p:nvPr/>
          </p:nvCxnSpPr>
          <p:spPr bwMode="auto">
            <a:xfrm flipH="1">
              <a:off x="7759991" y="5734145"/>
              <a:ext cx="95288" cy="25369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59" name="Oval 58"/>
            <p:cNvSpPr/>
            <p:nvPr/>
          </p:nvSpPr>
          <p:spPr bwMode="auto">
            <a:xfrm>
              <a:off x="8557312" y="547398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60" name="Straight Arrow Connector 59"/>
            <p:cNvCxnSpPr>
              <a:stCxn id="50" idx="5"/>
              <a:endCxn id="59" idx="1"/>
            </p:cNvCxnSpPr>
            <p:nvPr/>
          </p:nvCxnSpPr>
          <p:spPr bwMode="auto">
            <a:xfrm>
              <a:off x="8467587" y="5308508"/>
              <a:ext cx="134362"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62" name="&quot;No&quot; Symbol 61"/>
            <p:cNvSpPr/>
            <p:nvPr/>
          </p:nvSpPr>
          <p:spPr bwMode="auto">
            <a:xfrm>
              <a:off x="7934484" y="5860994"/>
              <a:ext cx="492665" cy="450248"/>
            </a:xfrm>
            <a:prstGeom prst="noSmoking">
              <a:avLst>
                <a:gd name="adj" fmla="val 8471"/>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3" name="TextBox 72"/>
            <p:cNvSpPr txBox="1"/>
            <p:nvPr/>
          </p:nvSpPr>
          <p:spPr>
            <a:xfrm>
              <a:off x="8366965" y="5911926"/>
              <a:ext cx="707976" cy="415498"/>
            </a:xfrm>
            <a:prstGeom prst="rect">
              <a:avLst/>
            </a:prstGeom>
            <a:noFill/>
          </p:spPr>
          <p:txBody>
            <a:bodyPr wrap="square" rtlCol="0">
              <a:spAutoFit/>
            </a:bodyPr>
            <a:lstStyle/>
            <a:p>
              <a:r>
                <a:rPr lang="en-US" sz="1050" b="1" dirty="0">
                  <a:solidFill>
                    <a:srgbClr val="FF0000"/>
                  </a:solidFill>
                </a:rPr>
                <a:t>Swap w/ </a:t>
              </a:r>
              <a:r>
                <a:rPr lang="en-US" sz="1050" b="1" dirty="0" err="1">
                  <a:solidFill>
                    <a:srgbClr val="FF0000"/>
                  </a:solidFill>
                </a:rPr>
                <a:t>succ</a:t>
              </a:r>
              <a:endParaRPr lang="en-US" sz="1050" b="1" dirty="0">
                <a:solidFill>
                  <a:srgbClr val="FF0000"/>
                </a:solidFill>
              </a:endParaRPr>
            </a:p>
          </p:txBody>
        </p:sp>
      </p:grpSp>
      <p:grpSp>
        <p:nvGrpSpPr>
          <p:cNvPr id="74" name="Group 73"/>
          <p:cNvGrpSpPr/>
          <p:nvPr/>
        </p:nvGrpSpPr>
        <p:grpSpPr>
          <a:xfrm>
            <a:off x="1683980" y="4478995"/>
            <a:ext cx="1362284" cy="1650849"/>
            <a:chOff x="587804" y="4480018"/>
            <a:chExt cx="1362284" cy="1650849"/>
          </a:xfrm>
        </p:grpSpPr>
        <p:sp>
          <p:nvSpPr>
            <p:cNvPr id="75" name="Oval 74"/>
            <p:cNvSpPr/>
            <p:nvPr/>
          </p:nvSpPr>
          <p:spPr bwMode="auto">
            <a:xfrm>
              <a:off x="1295400" y="448001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76" name="Oval 75"/>
            <p:cNvSpPr/>
            <p:nvPr/>
          </p:nvSpPr>
          <p:spPr bwMode="auto">
            <a:xfrm>
              <a:off x="1097009" y="5374880"/>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77" name="Oval 76"/>
            <p:cNvSpPr/>
            <p:nvPr/>
          </p:nvSpPr>
          <p:spPr bwMode="auto">
            <a:xfrm>
              <a:off x="895611" y="5826067"/>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25</a:t>
              </a:r>
            </a:p>
          </p:txBody>
        </p:sp>
        <p:sp>
          <p:nvSpPr>
            <p:cNvPr id="78" name="Oval 77"/>
            <p:cNvSpPr/>
            <p:nvPr/>
          </p:nvSpPr>
          <p:spPr bwMode="auto">
            <a:xfrm>
              <a:off x="898618" y="49056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79" name="Oval 78"/>
            <p:cNvSpPr/>
            <p:nvPr/>
          </p:nvSpPr>
          <p:spPr bwMode="auto">
            <a:xfrm>
              <a:off x="587804" y="537488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80" name="Straight Arrow Connector 79"/>
            <p:cNvCxnSpPr>
              <a:stCxn id="75" idx="3"/>
              <a:endCxn id="78" idx="7"/>
            </p:cNvCxnSpPr>
            <p:nvPr/>
          </p:nvCxnSpPr>
          <p:spPr bwMode="auto">
            <a:xfrm flipH="1">
              <a:off x="1158781" y="4740181"/>
              <a:ext cx="181256"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1" name="Straight Arrow Connector 80"/>
            <p:cNvCxnSpPr>
              <a:stCxn id="76" idx="3"/>
              <a:endCxn id="77" idx="0"/>
            </p:cNvCxnSpPr>
            <p:nvPr/>
          </p:nvCxnSpPr>
          <p:spPr bwMode="auto">
            <a:xfrm flipH="1">
              <a:off x="1048011" y="5635043"/>
              <a:ext cx="93635" cy="19102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2" name="Straight Arrow Connector 81"/>
            <p:cNvCxnSpPr>
              <a:stCxn id="78" idx="5"/>
              <a:endCxn id="76" idx="0"/>
            </p:cNvCxnSpPr>
            <p:nvPr/>
          </p:nvCxnSpPr>
          <p:spPr bwMode="auto">
            <a:xfrm>
              <a:off x="1158781" y="5165818"/>
              <a:ext cx="90628" cy="209062"/>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3" name="Straight Arrow Connector 82"/>
            <p:cNvCxnSpPr>
              <a:stCxn id="78" idx="3"/>
              <a:endCxn id="79" idx="7"/>
            </p:cNvCxnSpPr>
            <p:nvPr/>
          </p:nvCxnSpPr>
          <p:spPr bwMode="auto">
            <a:xfrm flipH="1">
              <a:off x="847967" y="5165818"/>
              <a:ext cx="95288" cy="25369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4" name="Oval 83"/>
            <p:cNvSpPr/>
            <p:nvPr/>
          </p:nvSpPr>
          <p:spPr bwMode="auto">
            <a:xfrm>
              <a:off x="1645288" y="49056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85" name="Straight Arrow Connector 84"/>
            <p:cNvCxnSpPr>
              <a:stCxn id="75" idx="5"/>
              <a:endCxn id="84" idx="1"/>
            </p:cNvCxnSpPr>
            <p:nvPr/>
          </p:nvCxnSpPr>
          <p:spPr bwMode="auto">
            <a:xfrm>
              <a:off x="1555563" y="4740181"/>
              <a:ext cx="134362" cy="2101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grpSp>
      <p:sp>
        <p:nvSpPr>
          <p:cNvPr id="86" name="TextBox 85"/>
          <p:cNvSpPr txBox="1"/>
          <p:nvPr/>
        </p:nvSpPr>
        <p:spPr>
          <a:xfrm>
            <a:off x="1455381" y="4112754"/>
            <a:ext cx="1249408" cy="276999"/>
          </a:xfrm>
          <a:prstGeom prst="rect">
            <a:avLst/>
          </a:prstGeom>
          <a:noFill/>
        </p:spPr>
        <p:txBody>
          <a:bodyPr wrap="square" rtlCol="0">
            <a:spAutoFit/>
          </a:bodyPr>
          <a:lstStyle/>
          <a:p>
            <a:r>
              <a:rPr lang="en-US" sz="1200" b="1">
                <a:solidFill>
                  <a:srgbClr val="FF0000"/>
                </a:solidFill>
              </a:rPr>
              <a:t>Remove 30</a:t>
            </a:r>
            <a:endParaRPr lang="en-US" sz="1200" b="1" dirty="0">
              <a:solidFill>
                <a:srgbClr val="FF0000"/>
              </a:solidFill>
            </a:endParaRPr>
          </a:p>
        </p:txBody>
      </p:sp>
      <p:sp>
        <p:nvSpPr>
          <p:cNvPr id="87" name="TextBox 86"/>
          <p:cNvSpPr txBox="1"/>
          <p:nvPr/>
        </p:nvSpPr>
        <p:spPr>
          <a:xfrm>
            <a:off x="2119840" y="6171177"/>
            <a:ext cx="1249408" cy="461665"/>
          </a:xfrm>
          <a:prstGeom prst="rect">
            <a:avLst/>
          </a:prstGeom>
          <a:noFill/>
        </p:spPr>
        <p:txBody>
          <a:bodyPr wrap="square" rtlCol="0">
            <a:spAutoFit/>
          </a:bodyPr>
          <a:lstStyle/>
          <a:p>
            <a:r>
              <a:rPr lang="en-US" sz="1200" b="1" dirty="0">
                <a:solidFill>
                  <a:srgbClr val="FF0000"/>
                </a:solidFill>
              </a:rPr>
              <a:t>1-Child so just promote child</a:t>
            </a:r>
          </a:p>
        </p:txBody>
      </p:sp>
      <p:sp>
        <p:nvSpPr>
          <p:cNvPr id="88" name="&quot;No&quot; Symbol 87"/>
          <p:cNvSpPr/>
          <p:nvPr/>
        </p:nvSpPr>
        <p:spPr bwMode="auto">
          <a:xfrm>
            <a:off x="2370811" y="5419517"/>
            <a:ext cx="306154" cy="252324"/>
          </a:xfrm>
          <a:prstGeom prst="noSmoking">
            <a:avLst/>
          </a:prstGeom>
          <a:solidFill>
            <a:schemeClr val="tx2">
              <a:lumMod val="60000"/>
              <a:lumOff val="4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3935706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8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6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34" grpId="0"/>
      <p:bldP spid="35" grpId="0"/>
      <p:bldP spid="36" grpId="0" animBg="1"/>
      <p:bldP spid="37" grpId="0"/>
      <p:bldP spid="38" grpId="0"/>
      <p:bldP spid="64" grpId="0" animBg="1"/>
      <p:bldP spid="65" grpId="0" animBg="1"/>
      <p:bldP spid="66" grpId="0"/>
      <p:bldP spid="67" grpId="0"/>
      <p:bldP spid="86" grpId="0"/>
      <p:bldP spid="87" grpId="0"/>
      <p:bldP spid="8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Worst Case BST Efficiency</a:t>
            </a:r>
          </a:p>
        </p:txBody>
      </p:sp>
      <p:sp>
        <p:nvSpPr>
          <p:cNvPr id="3" name="Content Placeholder 2"/>
          <p:cNvSpPr>
            <a:spLocks noGrp="1"/>
          </p:cNvSpPr>
          <p:nvPr>
            <p:ph idx="1"/>
          </p:nvPr>
        </p:nvSpPr>
        <p:spPr>
          <a:xfrm>
            <a:off x="216976" y="1219200"/>
            <a:ext cx="8229600" cy="4525963"/>
          </a:xfrm>
        </p:spPr>
        <p:txBody>
          <a:bodyPr/>
          <a:lstStyle/>
          <a:p>
            <a:r>
              <a:rPr lang="en-US" dirty="0"/>
              <a:t>Insertion</a:t>
            </a:r>
          </a:p>
          <a:p>
            <a:pPr lvl="1"/>
            <a:r>
              <a:rPr lang="en-US" dirty="0"/>
              <a:t>Balanced: _________</a:t>
            </a:r>
          </a:p>
          <a:p>
            <a:pPr lvl="1"/>
            <a:r>
              <a:rPr lang="en-US" dirty="0"/>
              <a:t>Unbalanced: _________</a:t>
            </a:r>
          </a:p>
          <a:p>
            <a:r>
              <a:rPr lang="en-US" dirty="0"/>
              <a:t>Removal</a:t>
            </a:r>
          </a:p>
          <a:p>
            <a:pPr lvl="1"/>
            <a:r>
              <a:rPr lang="en-US" dirty="0"/>
              <a:t>Balanced: ________</a:t>
            </a:r>
          </a:p>
          <a:p>
            <a:pPr lvl="1"/>
            <a:r>
              <a:rPr lang="en-US" dirty="0"/>
              <a:t>Unbalanced: _________</a:t>
            </a:r>
          </a:p>
          <a:p>
            <a:r>
              <a:rPr lang="en-US" dirty="0"/>
              <a:t>Find/Search</a:t>
            </a:r>
          </a:p>
          <a:p>
            <a:pPr lvl="1"/>
            <a:r>
              <a:rPr lang="en-US" dirty="0"/>
              <a:t>Balanced: __________</a:t>
            </a:r>
          </a:p>
          <a:p>
            <a:pPr lvl="1"/>
            <a:r>
              <a:rPr lang="en-US" dirty="0"/>
              <a:t>Unbalanced: __________</a:t>
            </a:r>
          </a:p>
          <a:p>
            <a:pPr lvl="1"/>
            <a:endParaRPr lang="en-US" dirty="0"/>
          </a:p>
        </p:txBody>
      </p:sp>
      <p:sp>
        <p:nvSpPr>
          <p:cNvPr id="4" name="Text Box 4"/>
          <p:cNvSpPr txBox="1">
            <a:spLocks noChangeArrowheads="1"/>
          </p:cNvSpPr>
          <p:nvPr/>
        </p:nvSpPr>
        <p:spPr bwMode="auto">
          <a:xfrm>
            <a:off x="4724400" y="1219200"/>
            <a:ext cx="4191000" cy="548640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400" dirty="0">
                <a:solidFill>
                  <a:schemeClr val="tx1"/>
                </a:solidFill>
                <a:latin typeface="Consolas" panose="020B0609020204030204" pitchFamily="49" charset="0"/>
              </a:rPr>
              <a:t>#include&lt;iostream&gt;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using namespace std;</a:t>
            </a:r>
          </a:p>
          <a:p>
            <a:pPr algn="l"/>
            <a:endParaRPr lang="en-US" sz="1400" b="1"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 Node definition</a:t>
            </a:r>
          </a:p>
          <a:p>
            <a:pPr algn="l"/>
            <a:r>
              <a:rPr lang="en-US" sz="1400" dirty="0">
                <a:solidFill>
                  <a:schemeClr val="tx1"/>
                </a:solidFill>
                <a:latin typeface="Consolas" panose="020B0609020204030204" pitchFamily="49" charset="0"/>
              </a:rPr>
              <a:t>struct </a:t>
            </a:r>
            <a:r>
              <a:rPr lang="en-US" sz="1400" dirty="0" err="1">
                <a:solidFill>
                  <a:schemeClr val="tx1"/>
                </a:solidFill>
                <a:latin typeface="Consolas" panose="020B0609020204030204" pitchFamily="49" charset="0"/>
              </a:rPr>
              <a:t>TNode</a:t>
            </a:r>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  int </a:t>
            </a:r>
            <a:r>
              <a:rPr lang="en-US" sz="1400" dirty="0" err="1">
                <a:solidFill>
                  <a:schemeClr val="tx1"/>
                </a:solidFill>
                <a:latin typeface="Consolas" panose="020B0609020204030204" pitchFamily="49" charset="0"/>
              </a:rPr>
              <a:t>val</a:t>
            </a:r>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TNode</a:t>
            </a:r>
            <a:r>
              <a:rPr lang="en-US" sz="1400" dirty="0">
                <a:solidFill>
                  <a:schemeClr val="tx1"/>
                </a:solidFill>
                <a:latin typeface="Consolas" panose="020B0609020204030204" pitchFamily="49" charset="0"/>
              </a:rPr>
              <a:t> *left, *right;</a:t>
            </a:r>
          </a:p>
          <a:p>
            <a:pPr algn="l"/>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Tnode</a:t>
            </a:r>
            <a:r>
              <a:rPr lang="en-US" sz="1400" dirty="0">
                <a:solidFill>
                  <a:schemeClr val="tx1"/>
                </a:solidFill>
                <a:latin typeface="Consolas" panose="020B0609020204030204" pitchFamily="49" charset="0"/>
              </a:rPr>
              <a:t> *parent;</a:t>
            </a:r>
          </a:p>
          <a:p>
            <a:pPr algn="l"/>
            <a:r>
              <a:rPr lang="en-US" sz="1400" dirty="0">
                <a:solidFill>
                  <a:schemeClr val="tx1"/>
                </a:solidFill>
                <a:latin typeface="Consolas" panose="020B0609020204030204" pitchFamily="49" charset="0"/>
              </a:rPr>
              <a:t>}; </a:t>
            </a:r>
          </a:p>
          <a:p>
            <a:pPr algn="l">
              <a:spcBef>
                <a:spcPts val="0"/>
              </a:spcBef>
            </a:pP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Bin. Search Tree</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template &lt;</a:t>
            </a:r>
            <a:r>
              <a:rPr lang="en-US" sz="1400" dirty="0" err="1">
                <a:solidFill>
                  <a:schemeClr val="tx1"/>
                </a:solidFill>
                <a:latin typeface="Consolas" panose="020B0609020204030204" pitchFamily="49" charset="0"/>
              </a:rPr>
              <a:t>typename</a:t>
            </a:r>
            <a:r>
              <a:rPr lang="en-US" sz="1400" dirty="0">
                <a:solidFill>
                  <a:schemeClr val="tx1"/>
                </a:solidFill>
                <a:latin typeface="Consolas" panose="020B0609020204030204" pitchFamily="49" charset="0"/>
              </a:rPr>
              <a:t> T&gt;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class BST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public:</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BTree</a:t>
            </a: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BTree</a:t>
            </a: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bool empty();</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void insert(const T&amp; v);</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void remove(const T&amp; v);</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T* find(const T&amp; v);</a:t>
            </a:r>
          </a:p>
          <a:p>
            <a:pPr algn="l">
              <a:spcBef>
                <a:spcPts val="0"/>
              </a:spcBef>
            </a:pPr>
            <a:r>
              <a:rPr lang="en-US" sz="1400" dirty="0">
                <a:solidFill>
                  <a:schemeClr val="tx1"/>
                </a:solidFill>
                <a:latin typeface="Consolas" panose="020B0609020204030204" pitchFamily="49" charset="0"/>
              </a:rPr>
              <a:t>protected:</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TNode</a:t>
            </a:r>
            <a:r>
              <a:rPr lang="en-US" sz="1400" dirty="0">
                <a:solidFill>
                  <a:schemeClr val="tx1"/>
                </a:solidFill>
                <a:latin typeface="Consolas" panose="020B0609020204030204" pitchFamily="49" charset="0"/>
              </a:rPr>
              <a:t>* root_;</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270415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BST Efficiency</a:t>
            </a:r>
          </a:p>
        </p:txBody>
      </p:sp>
      <p:sp>
        <p:nvSpPr>
          <p:cNvPr id="3" name="Content Placeholder 2"/>
          <p:cNvSpPr>
            <a:spLocks noGrp="1"/>
          </p:cNvSpPr>
          <p:nvPr>
            <p:ph idx="1"/>
          </p:nvPr>
        </p:nvSpPr>
        <p:spPr>
          <a:xfrm>
            <a:off x="236349" y="1219200"/>
            <a:ext cx="8229600" cy="4525963"/>
          </a:xfrm>
        </p:spPr>
        <p:txBody>
          <a:bodyPr/>
          <a:lstStyle/>
          <a:p>
            <a:r>
              <a:rPr lang="en-US" dirty="0"/>
              <a:t>Insertion</a:t>
            </a:r>
          </a:p>
          <a:p>
            <a:pPr lvl="1"/>
            <a:r>
              <a:rPr lang="en-US" dirty="0"/>
              <a:t>Balanced: O(log n)</a:t>
            </a:r>
          </a:p>
          <a:p>
            <a:pPr lvl="1"/>
            <a:r>
              <a:rPr lang="en-US" dirty="0"/>
              <a:t>Unbalanced: O(n)</a:t>
            </a:r>
          </a:p>
          <a:p>
            <a:r>
              <a:rPr lang="en-US" dirty="0"/>
              <a:t>Removal</a:t>
            </a:r>
          </a:p>
          <a:p>
            <a:pPr lvl="1"/>
            <a:r>
              <a:rPr lang="en-US" dirty="0"/>
              <a:t>Balanced : O(log n)</a:t>
            </a:r>
          </a:p>
          <a:p>
            <a:pPr lvl="1"/>
            <a:r>
              <a:rPr lang="en-US" dirty="0"/>
              <a:t>Unbalanced: O(n)</a:t>
            </a:r>
          </a:p>
          <a:p>
            <a:r>
              <a:rPr lang="en-US" dirty="0"/>
              <a:t>Find/Search</a:t>
            </a:r>
          </a:p>
          <a:p>
            <a:pPr lvl="1"/>
            <a:r>
              <a:rPr lang="en-US" dirty="0"/>
              <a:t>Balanced : O(log n)</a:t>
            </a:r>
          </a:p>
          <a:p>
            <a:pPr lvl="1"/>
            <a:r>
              <a:rPr lang="en-US" dirty="0"/>
              <a:t>Unbalanced: O(n)</a:t>
            </a:r>
          </a:p>
          <a:p>
            <a:pPr lvl="1"/>
            <a:endParaRPr lang="en-US" dirty="0"/>
          </a:p>
        </p:txBody>
      </p:sp>
      <p:sp>
        <p:nvSpPr>
          <p:cNvPr id="4" name="Text Box 4"/>
          <p:cNvSpPr txBox="1">
            <a:spLocks noChangeArrowheads="1"/>
          </p:cNvSpPr>
          <p:nvPr/>
        </p:nvSpPr>
        <p:spPr bwMode="auto">
          <a:xfrm>
            <a:off x="4724400" y="1219200"/>
            <a:ext cx="4191000" cy="5364162"/>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400" dirty="0">
                <a:solidFill>
                  <a:schemeClr val="tx1"/>
                </a:solidFill>
                <a:latin typeface="Consolas" panose="020B0609020204030204" pitchFamily="49" charset="0"/>
              </a:rPr>
              <a:t>#include&lt;iostream&gt;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using namespace std;</a:t>
            </a:r>
          </a:p>
          <a:p>
            <a:pPr algn="l"/>
            <a:endParaRPr lang="en-US" sz="1400" b="1"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 Node definition</a:t>
            </a:r>
          </a:p>
          <a:p>
            <a:pPr algn="l"/>
            <a:r>
              <a:rPr lang="en-US" sz="1400" dirty="0">
                <a:solidFill>
                  <a:schemeClr val="tx1"/>
                </a:solidFill>
                <a:latin typeface="Consolas" panose="020B0609020204030204" pitchFamily="49" charset="0"/>
              </a:rPr>
              <a:t>struct </a:t>
            </a:r>
            <a:r>
              <a:rPr lang="en-US" sz="1400" dirty="0" err="1">
                <a:solidFill>
                  <a:schemeClr val="tx1"/>
                </a:solidFill>
                <a:latin typeface="Consolas" panose="020B0609020204030204" pitchFamily="49" charset="0"/>
              </a:rPr>
              <a:t>TNode</a:t>
            </a:r>
            <a:endParaRPr lang="en-US" sz="1400" dirty="0">
              <a:solidFill>
                <a:schemeClr val="tx1"/>
              </a:solidFill>
              <a:latin typeface="Consolas" panose="020B0609020204030204" pitchFamily="49" charset="0"/>
            </a:endParaRP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  int </a:t>
            </a:r>
            <a:r>
              <a:rPr lang="en-US" sz="1400" dirty="0" err="1">
                <a:solidFill>
                  <a:schemeClr val="tx1"/>
                </a:solidFill>
                <a:latin typeface="Consolas" panose="020B0609020204030204" pitchFamily="49" charset="0"/>
              </a:rPr>
              <a:t>val</a:t>
            </a:r>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TNode</a:t>
            </a:r>
            <a:r>
              <a:rPr lang="en-US" sz="1400" dirty="0">
                <a:solidFill>
                  <a:schemeClr val="tx1"/>
                </a:solidFill>
                <a:latin typeface="Consolas" panose="020B0609020204030204" pitchFamily="49" charset="0"/>
              </a:rPr>
              <a:t> *left, *right;</a:t>
            </a:r>
          </a:p>
          <a:p>
            <a:pPr algn="l"/>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Tnode</a:t>
            </a:r>
            <a:r>
              <a:rPr lang="en-US" sz="1400" dirty="0">
                <a:solidFill>
                  <a:schemeClr val="tx1"/>
                </a:solidFill>
                <a:latin typeface="Consolas" panose="020B0609020204030204" pitchFamily="49" charset="0"/>
              </a:rPr>
              <a:t> *parent;</a:t>
            </a:r>
          </a:p>
          <a:p>
            <a:pPr algn="l"/>
            <a:r>
              <a:rPr lang="en-US" sz="1400" dirty="0">
                <a:solidFill>
                  <a:schemeClr val="tx1"/>
                </a:solidFill>
                <a:latin typeface="Consolas" panose="020B0609020204030204" pitchFamily="49" charset="0"/>
              </a:rPr>
              <a:t>}; </a:t>
            </a:r>
          </a:p>
          <a:p>
            <a:pPr algn="l">
              <a:spcBef>
                <a:spcPts val="0"/>
              </a:spcBef>
            </a:pPr>
            <a:endParaRPr lang="en-US" sz="1400" dirty="0">
              <a:solidFill>
                <a:schemeClr val="tx1"/>
              </a:solidFill>
              <a:latin typeface="Consolas" panose="020B0609020204030204" pitchFamily="49" charset="0"/>
            </a:endParaRPr>
          </a:p>
          <a:p>
            <a:pPr algn="l">
              <a:spcBef>
                <a:spcPts val="0"/>
              </a:spcBef>
            </a:pPr>
            <a:r>
              <a:rPr lang="en-US" sz="1400" dirty="0">
                <a:solidFill>
                  <a:schemeClr val="tx1"/>
                </a:solidFill>
                <a:latin typeface="Consolas" panose="020B0609020204030204" pitchFamily="49" charset="0"/>
              </a:rPr>
              <a:t>// Bin. Search Tree</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template &lt;</a:t>
            </a:r>
            <a:r>
              <a:rPr lang="en-US" sz="1400" dirty="0" err="1">
                <a:solidFill>
                  <a:schemeClr val="tx1"/>
                </a:solidFill>
                <a:latin typeface="Consolas" panose="020B0609020204030204" pitchFamily="49" charset="0"/>
              </a:rPr>
              <a:t>typename</a:t>
            </a:r>
            <a:r>
              <a:rPr lang="en-US" sz="1400" dirty="0">
                <a:solidFill>
                  <a:schemeClr val="tx1"/>
                </a:solidFill>
                <a:latin typeface="Consolas" panose="020B0609020204030204" pitchFamily="49" charset="0"/>
              </a:rPr>
              <a:t> T&gt;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class BST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public:</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BTree</a:t>
            </a: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BTree</a:t>
            </a: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bool empty();</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void insert(const T&amp; v);</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void remove(const T&amp; v);</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 virtual T* find(const T&amp; v);</a:t>
            </a:r>
          </a:p>
          <a:p>
            <a:pPr algn="l">
              <a:spcBef>
                <a:spcPts val="0"/>
              </a:spcBef>
            </a:pPr>
            <a:r>
              <a:rPr lang="en-US" sz="1400" dirty="0">
                <a:solidFill>
                  <a:schemeClr val="tx1"/>
                </a:solidFill>
                <a:latin typeface="Consolas" panose="020B0609020204030204" pitchFamily="49" charset="0"/>
              </a:rPr>
              <a:t>protected:</a:t>
            </a:r>
          </a:p>
          <a:p>
            <a:pPr algn="l">
              <a:spcBef>
                <a:spcPts val="0"/>
              </a:spcBef>
            </a:pPr>
            <a:r>
              <a:rPr lang="en-US" sz="1400" dirty="0">
                <a:solidFill>
                  <a:schemeClr val="tx1"/>
                </a:solidFill>
                <a:latin typeface="Consolas" panose="020B0609020204030204" pitchFamily="49" charset="0"/>
              </a:rPr>
              <a:t> </a:t>
            </a:r>
            <a:r>
              <a:rPr lang="en-US" sz="1400" dirty="0" err="1">
                <a:solidFill>
                  <a:schemeClr val="tx1"/>
                </a:solidFill>
                <a:latin typeface="Consolas" panose="020B0609020204030204" pitchFamily="49" charset="0"/>
              </a:rPr>
              <a:t>TNode</a:t>
            </a:r>
            <a:r>
              <a:rPr lang="en-US" sz="1400" dirty="0">
                <a:solidFill>
                  <a:schemeClr val="tx1"/>
                </a:solidFill>
                <a:latin typeface="Consolas" panose="020B0609020204030204" pitchFamily="49" charset="0"/>
              </a:rPr>
              <a:t>* root_;</a:t>
            </a:r>
            <a:br>
              <a:rPr lang="en-US" sz="1400" dirty="0">
                <a:solidFill>
                  <a:schemeClr val="tx1"/>
                </a:solidFill>
                <a:latin typeface="Consolas" panose="020B0609020204030204" pitchFamily="49" charset="0"/>
              </a:rPr>
            </a:br>
            <a:r>
              <a:rPr lang="en-US" sz="1400" dirty="0">
                <a:solidFill>
                  <a:schemeClr val="tx1"/>
                </a:solidFill>
                <a:latin typeface="Consolas" panose="020B0609020204030204" pitchFamily="49" charset="0"/>
              </a:rPr>
              <a:t>};</a:t>
            </a:r>
            <a:br>
              <a:rPr lang="en-US" sz="1400" dirty="0">
                <a:solidFill>
                  <a:schemeClr val="tx1"/>
                </a:solidFill>
                <a:latin typeface="Consolas" panose="020B0609020204030204" pitchFamily="49" charset="0"/>
              </a:rPr>
            </a:br>
            <a:endParaRPr lang="en-US" sz="1400" dirty="0">
              <a:solidFill>
                <a:schemeClr val="tx1"/>
              </a:solidFill>
              <a:latin typeface="Consolas" panose="020B0609020204030204" pitchFamily="49" charset="0"/>
            </a:endParaRPr>
          </a:p>
        </p:txBody>
      </p:sp>
    </p:spTree>
    <p:extLst>
      <p:ext uri="{BB962C8B-B14F-4D97-AF65-F5344CB8AC3E}">
        <p14:creationId xmlns:p14="http://schemas.microsoft.com/office/powerpoint/2010/main" val="1769277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4018"/>
            <a:ext cx="8229600" cy="914400"/>
          </a:xfrm>
        </p:spPr>
        <p:txBody>
          <a:bodyPr/>
          <a:lstStyle/>
          <a:p>
            <a:r>
              <a:rPr lang="en-US" dirty="0"/>
              <a:t>Trees &amp; Maps/Sets</a:t>
            </a:r>
          </a:p>
        </p:txBody>
      </p:sp>
      <p:sp>
        <p:nvSpPr>
          <p:cNvPr id="3" name="Content Placeholder 2"/>
          <p:cNvSpPr>
            <a:spLocks noGrp="1"/>
          </p:cNvSpPr>
          <p:nvPr>
            <p:ph idx="1"/>
          </p:nvPr>
        </p:nvSpPr>
        <p:spPr>
          <a:xfrm>
            <a:off x="228600" y="1066800"/>
            <a:ext cx="8534400" cy="2438400"/>
          </a:xfrm>
        </p:spPr>
        <p:txBody>
          <a:bodyPr/>
          <a:lstStyle/>
          <a:p>
            <a:r>
              <a:rPr lang="en-US" sz="2800" dirty="0"/>
              <a:t>C++ STL "maps" and "sets" use binary search trees internally to store their keys (and values)  that can grow or contract as needed </a:t>
            </a:r>
          </a:p>
          <a:p>
            <a:r>
              <a:rPr lang="en-US" sz="2800" dirty="0"/>
              <a:t>This allows O(log n) time to find/check membership</a:t>
            </a:r>
          </a:p>
          <a:p>
            <a:pPr lvl="1"/>
            <a:r>
              <a:rPr lang="en-US" sz="2400" dirty="0"/>
              <a:t>BUT ONLY if we keep the tree balanced!</a:t>
            </a:r>
          </a:p>
          <a:p>
            <a:endParaRPr lang="en-US" sz="2800" dirty="0"/>
          </a:p>
          <a:p>
            <a:endParaRPr lang="en-US" sz="1200" dirty="0"/>
          </a:p>
          <a:p>
            <a:pPr>
              <a:buNone/>
            </a:pPr>
            <a:endParaRPr lang="en-US" sz="1800" dirty="0"/>
          </a:p>
          <a:p>
            <a:pPr>
              <a:buNone/>
            </a:pPr>
            <a:endParaRPr lang="en-US" sz="1800" dirty="0"/>
          </a:p>
          <a:p>
            <a:endParaRPr lang="en-US" sz="1800" dirty="0"/>
          </a:p>
        </p:txBody>
      </p:sp>
      <p:sp>
        <p:nvSpPr>
          <p:cNvPr id="48" name="Rectangle 47"/>
          <p:cNvSpPr/>
          <p:nvPr/>
        </p:nvSpPr>
        <p:spPr bwMode="auto">
          <a:xfrm>
            <a:off x="3886200" y="38227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"Jordan"</a:t>
            </a:r>
          </a:p>
        </p:txBody>
      </p:sp>
      <p:sp>
        <p:nvSpPr>
          <p:cNvPr id="49" name="Rectangle 48"/>
          <p:cNvSpPr/>
          <p:nvPr/>
        </p:nvSpPr>
        <p:spPr bwMode="auto">
          <a:xfrm>
            <a:off x="4495800" y="38227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a:solidFill>
                  <a:schemeClr val="tx1"/>
                </a:solidFill>
              </a:rPr>
              <a:t>Student</a:t>
            </a:r>
            <a:br>
              <a:rPr lang="en-US" sz="1100" dirty="0">
                <a:solidFill>
                  <a:schemeClr val="tx1"/>
                </a:solidFill>
              </a:rPr>
            </a:br>
            <a:r>
              <a:rPr lang="en-US" sz="1100" dirty="0">
                <a:solidFill>
                  <a:schemeClr val="tx1"/>
                </a:solidFill>
              </a:rPr>
              <a:t>object</a:t>
            </a:r>
            <a:endParaRPr kumimoji="0" lang="en-US" sz="1100" b="0" i="0" u="none" strike="noStrike" cap="none" normalizeH="0" baseline="0" dirty="0">
              <a:ln>
                <a:noFill/>
              </a:ln>
              <a:solidFill>
                <a:schemeClr val="tx1"/>
              </a:solidFill>
              <a:effectLst/>
              <a:latin typeface="Arial" charset="0"/>
            </a:endParaRPr>
          </a:p>
        </p:txBody>
      </p:sp>
      <p:sp>
        <p:nvSpPr>
          <p:cNvPr id="50" name="Rectangle 49"/>
          <p:cNvSpPr/>
          <p:nvPr/>
        </p:nvSpPr>
        <p:spPr bwMode="auto">
          <a:xfrm>
            <a:off x="4000500" y="35179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key</a:t>
            </a:r>
            <a:endParaRPr kumimoji="0" lang="en-US" sz="1050" b="0" i="0" u="none" strike="noStrike" cap="none" normalizeH="0" baseline="0" dirty="0">
              <a:ln>
                <a:noFill/>
              </a:ln>
              <a:solidFill>
                <a:schemeClr val="tx1"/>
              </a:solidFill>
              <a:effectLst/>
              <a:latin typeface="Arial" charset="0"/>
            </a:endParaRPr>
          </a:p>
        </p:txBody>
      </p:sp>
      <p:sp>
        <p:nvSpPr>
          <p:cNvPr id="51" name="Rectangle 50"/>
          <p:cNvSpPr/>
          <p:nvPr/>
        </p:nvSpPr>
        <p:spPr bwMode="auto">
          <a:xfrm>
            <a:off x="4610100" y="3517900"/>
            <a:ext cx="381000" cy="304800"/>
          </a:xfrm>
          <a:prstGeom prst="rect">
            <a:avLst/>
          </a:prstGeom>
          <a:noFill/>
          <a:ln w="9525" cap="flat" cmpd="sng" algn="ctr">
            <a:no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050" dirty="0">
                <a:solidFill>
                  <a:schemeClr val="tx1"/>
                </a:solidFill>
              </a:rPr>
              <a:t>value</a:t>
            </a:r>
            <a:endParaRPr kumimoji="0" lang="en-US" sz="1050" b="0" i="0" u="none" strike="noStrike" cap="none" normalizeH="0" baseline="0" dirty="0">
              <a:ln>
                <a:noFill/>
              </a:ln>
              <a:solidFill>
                <a:schemeClr val="tx1"/>
              </a:solidFill>
              <a:effectLst/>
              <a:latin typeface="Arial" charset="0"/>
            </a:endParaRPr>
          </a:p>
        </p:txBody>
      </p:sp>
      <p:sp>
        <p:nvSpPr>
          <p:cNvPr id="52" name="Rectangle 51"/>
          <p:cNvSpPr/>
          <p:nvPr/>
        </p:nvSpPr>
        <p:spPr bwMode="auto">
          <a:xfrm>
            <a:off x="2286000" y="46482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"Frank"</a:t>
            </a:r>
          </a:p>
        </p:txBody>
      </p:sp>
      <p:sp>
        <p:nvSpPr>
          <p:cNvPr id="53" name="Rectangle 52"/>
          <p:cNvSpPr/>
          <p:nvPr/>
        </p:nvSpPr>
        <p:spPr bwMode="auto">
          <a:xfrm>
            <a:off x="2895600" y="46482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a:solidFill>
                  <a:schemeClr val="tx1"/>
                </a:solidFill>
              </a:rPr>
              <a:t>Student</a:t>
            </a:r>
            <a:br>
              <a:rPr lang="en-US" sz="1100" dirty="0">
                <a:solidFill>
                  <a:schemeClr val="tx1"/>
                </a:solidFill>
              </a:rPr>
            </a:br>
            <a:r>
              <a:rPr lang="en-US" sz="1100" dirty="0">
                <a:solidFill>
                  <a:schemeClr val="tx1"/>
                </a:solidFill>
              </a:rPr>
              <a:t>object</a:t>
            </a:r>
            <a:endParaRPr kumimoji="0" lang="en-US" sz="1100" b="0" i="0" u="none" strike="noStrike" cap="none" normalizeH="0" baseline="0" dirty="0">
              <a:ln>
                <a:noFill/>
              </a:ln>
              <a:solidFill>
                <a:schemeClr val="tx1"/>
              </a:solidFill>
              <a:effectLst/>
              <a:latin typeface="Arial" charset="0"/>
            </a:endParaRPr>
          </a:p>
        </p:txBody>
      </p:sp>
      <p:sp>
        <p:nvSpPr>
          <p:cNvPr id="54" name="Rectangle 53"/>
          <p:cNvSpPr/>
          <p:nvPr/>
        </p:nvSpPr>
        <p:spPr bwMode="auto">
          <a:xfrm>
            <a:off x="5486400" y="46482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"Percy"</a:t>
            </a:r>
          </a:p>
        </p:txBody>
      </p:sp>
      <p:sp>
        <p:nvSpPr>
          <p:cNvPr id="55" name="Rectangle 54"/>
          <p:cNvSpPr/>
          <p:nvPr/>
        </p:nvSpPr>
        <p:spPr bwMode="auto">
          <a:xfrm>
            <a:off x="6096000" y="46482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a:solidFill>
                  <a:schemeClr val="tx1"/>
                </a:solidFill>
              </a:rPr>
              <a:t>Student</a:t>
            </a:r>
            <a:br>
              <a:rPr lang="en-US" sz="1100" dirty="0">
                <a:solidFill>
                  <a:schemeClr val="tx1"/>
                </a:solidFill>
              </a:rPr>
            </a:br>
            <a:r>
              <a:rPr lang="en-US" sz="1100" dirty="0">
                <a:solidFill>
                  <a:schemeClr val="tx1"/>
                </a:solidFill>
              </a:rPr>
              <a:t>object</a:t>
            </a:r>
            <a:endParaRPr kumimoji="0" lang="en-US" sz="1100" b="0" i="0" u="none" strike="noStrike" cap="none" normalizeH="0" baseline="0" dirty="0">
              <a:ln>
                <a:noFill/>
              </a:ln>
              <a:solidFill>
                <a:schemeClr val="tx1"/>
              </a:solidFill>
              <a:effectLst/>
              <a:latin typeface="Arial" charset="0"/>
            </a:endParaRPr>
          </a:p>
        </p:txBody>
      </p:sp>
      <p:sp>
        <p:nvSpPr>
          <p:cNvPr id="56" name="Rectangle 55"/>
          <p:cNvSpPr/>
          <p:nvPr/>
        </p:nvSpPr>
        <p:spPr bwMode="auto">
          <a:xfrm>
            <a:off x="1447800" y="58674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"Anne"</a:t>
            </a:r>
          </a:p>
        </p:txBody>
      </p:sp>
      <p:sp>
        <p:nvSpPr>
          <p:cNvPr id="57" name="Rectangle 56"/>
          <p:cNvSpPr/>
          <p:nvPr/>
        </p:nvSpPr>
        <p:spPr bwMode="auto">
          <a:xfrm>
            <a:off x="2057400" y="58674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a:solidFill>
                  <a:schemeClr val="tx1"/>
                </a:solidFill>
              </a:rPr>
              <a:t>Student</a:t>
            </a:r>
            <a:br>
              <a:rPr lang="en-US" sz="1100" dirty="0">
                <a:solidFill>
                  <a:schemeClr val="tx1"/>
                </a:solidFill>
              </a:rPr>
            </a:br>
            <a:r>
              <a:rPr lang="en-US" sz="1100" dirty="0">
                <a:solidFill>
                  <a:schemeClr val="tx1"/>
                </a:solidFill>
              </a:rPr>
              <a:t>object</a:t>
            </a:r>
            <a:endParaRPr kumimoji="0" lang="en-US" sz="1100" b="0" i="0" u="none" strike="noStrike" cap="none" normalizeH="0" baseline="0" dirty="0">
              <a:ln>
                <a:noFill/>
              </a:ln>
              <a:solidFill>
                <a:schemeClr val="tx1"/>
              </a:solidFill>
              <a:effectLst/>
              <a:latin typeface="Arial" charset="0"/>
            </a:endParaRPr>
          </a:p>
        </p:txBody>
      </p:sp>
      <p:sp>
        <p:nvSpPr>
          <p:cNvPr id="58" name="Rectangle 57"/>
          <p:cNvSpPr/>
          <p:nvPr/>
        </p:nvSpPr>
        <p:spPr bwMode="auto">
          <a:xfrm>
            <a:off x="3086100" y="58674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"Greg"</a:t>
            </a:r>
          </a:p>
        </p:txBody>
      </p:sp>
      <p:sp>
        <p:nvSpPr>
          <p:cNvPr id="59" name="Rectangle 58"/>
          <p:cNvSpPr/>
          <p:nvPr/>
        </p:nvSpPr>
        <p:spPr bwMode="auto">
          <a:xfrm>
            <a:off x="3695700" y="58674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a:solidFill>
                  <a:schemeClr val="tx1"/>
                </a:solidFill>
              </a:rPr>
              <a:t>Student</a:t>
            </a:r>
            <a:br>
              <a:rPr lang="en-US" sz="1100" dirty="0">
                <a:solidFill>
                  <a:schemeClr val="tx1"/>
                </a:solidFill>
              </a:rPr>
            </a:br>
            <a:r>
              <a:rPr lang="en-US" sz="1100" dirty="0">
                <a:solidFill>
                  <a:schemeClr val="tx1"/>
                </a:solidFill>
              </a:rPr>
              <a:t>object</a:t>
            </a:r>
            <a:endParaRPr kumimoji="0" lang="en-US" sz="1100" b="0" i="0" u="none" strike="noStrike" cap="none" normalizeH="0" baseline="0" dirty="0">
              <a:ln>
                <a:noFill/>
              </a:ln>
              <a:solidFill>
                <a:schemeClr val="tx1"/>
              </a:solidFill>
              <a:effectLst/>
              <a:latin typeface="Arial" charset="0"/>
            </a:endParaRPr>
          </a:p>
        </p:txBody>
      </p:sp>
      <p:sp>
        <p:nvSpPr>
          <p:cNvPr id="62" name="Rectangle 61"/>
          <p:cNvSpPr/>
          <p:nvPr/>
        </p:nvSpPr>
        <p:spPr bwMode="auto">
          <a:xfrm>
            <a:off x="6464300" y="58674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"Tommy"</a:t>
            </a:r>
          </a:p>
        </p:txBody>
      </p:sp>
      <p:sp>
        <p:nvSpPr>
          <p:cNvPr id="63" name="Rectangle 62"/>
          <p:cNvSpPr/>
          <p:nvPr/>
        </p:nvSpPr>
        <p:spPr bwMode="auto">
          <a:xfrm>
            <a:off x="7073900" y="586740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dirty="0">
                <a:solidFill>
                  <a:schemeClr val="tx1"/>
                </a:solidFill>
              </a:rPr>
              <a:t>Student</a:t>
            </a:r>
            <a:br>
              <a:rPr lang="en-US" sz="1100" dirty="0">
                <a:solidFill>
                  <a:schemeClr val="tx1"/>
                </a:solidFill>
              </a:rPr>
            </a:br>
            <a:r>
              <a:rPr lang="en-US" sz="1100" dirty="0">
                <a:solidFill>
                  <a:schemeClr val="tx1"/>
                </a:solidFill>
              </a:rPr>
              <a:t>object</a:t>
            </a:r>
            <a:endParaRPr kumimoji="0" lang="en-US" sz="1100" b="0" i="0" u="none" strike="noStrike" cap="none" normalizeH="0" baseline="0" dirty="0">
              <a:ln>
                <a:noFill/>
              </a:ln>
              <a:solidFill>
                <a:schemeClr val="tx1"/>
              </a:solidFill>
              <a:effectLst/>
              <a:latin typeface="Arial" charset="0"/>
            </a:endParaRPr>
          </a:p>
        </p:txBody>
      </p:sp>
      <p:cxnSp>
        <p:nvCxnSpPr>
          <p:cNvPr id="65" name="Straight Arrow Connector 64"/>
          <p:cNvCxnSpPr>
            <a:endCxn id="53" idx="0"/>
          </p:cNvCxnSpPr>
          <p:nvPr/>
        </p:nvCxnSpPr>
        <p:spPr bwMode="auto">
          <a:xfrm flipH="1">
            <a:off x="3200400" y="4203700"/>
            <a:ext cx="1295400" cy="4445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66" name="Straight Arrow Connector 65"/>
          <p:cNvCxnSpPr>
            <a:endCxn id="54" idx="0"/>
          </p:cNvCxnSpPr>
          <p:nvPr/>
        </p:nvCxnSpPr>
        <p:spPr bwMode="auto">
          <a:xfrm>
            <a:off x="4495800" y="4203700"/>
            <a:ext cx="1295400" cy="4445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70" name="Straight Arrow Connector 69"/>
          <p:cNvCxnSpPr/>
          <p:nvPr/>
        </p:nvCxnSpPr>
        <p:spPr bwMode="auto">
          <a:xfrm flipH="1">
            <a:off x="2057400" y="5029200"/>
            <a:ext cx="838200" cy="8382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72" name="Straight Arrow Connector 71"/>
          <p:cNvCxnSpPr/>
          <p:nvPr/>
        </p:nvCxnSpPr>
        <p:spPr bwMode="auto">
          <a:xfrm>
            <a:off x="2895600" y="5029200"/>
            <a:ext cx="800100" cy="8382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75" name="Straight Arrow Connector 74"/>
          <p:cNvCxnSpPr/>
          <p:nvPr/>
        </p:nvCxnSpPr>
        <p:spPr bwMode="auto">
          <a:xfrm>
            <a:off x="6064250" y="5029200"/>
            <a:ext cx="1009650" cy="838200"/>
          </a:xfrm>
          <a:prstGeom prst="straightConnector1">
            <a:avLst/>
          </a:prstGeom>
          <a:noFill/>
          <a:ln w="9525" cap="flat" cmpd="sng" algn="ctr">
            <a:solidFill>
              <a:schemeClr val="tx1"/>
            </a:solidFill>
            <a:prstDash val="solid"/>
            <a:round/>
            <a:headEnd type="none" w="med" len="med"/>
            <a:tailEnd type="triangle" w="med" len="med"/>
          </a:ln>
          <a:effectLst/>
        </p:spPr>
      </p:cxnSp>
      <p:sp>
        <p:nvSpPr>
          <p:cNvPr id="77" name="TextBox 76"/>
          <p:cNvSpPr txBox="1"/>
          <p:nvPr/>
        </p:nvSpPr>
        <p:spPr>
          <a:xfrm>
            <a:off x="1295400" y="3517900"/>
            <a:ext cx="1676400" cy="276999"/>
          </a:xfrm>
          <a:prstGeom prst="rect">
            <a:avLst/>
          </a:prstGeom>
          <a:noFill/>
        </p:spPr>
        <p:txBody>
          <a:bodyPr wrap="square" rtlCol="0">
            <a:spAutoFit/>
          </a:bodyPr>
          <a:lstStyle/>
          <a:p>
            <a:r>
              <a:rPr lang="en-US" sz="1200" b="1" dirty="0">
                <a:solidFill>
                  <a:srgbClr val="FF0000"/>
                </a:solidFill>
                <a:latin typeface="Arial"/>
              </a:rPr>
              <a:t>Map::find("Greg")</a:t>
            </a:r>
            <a:endParaRPr lang="en-US" sz="1200" b="1" dirty="0">
              <a:solidFill>
                <a:srgbClr val="FF0000"/>
              </a:solidFill>
            </a:endParaRPr>
          </a:p>
        </p:txBody>
      </p:sp>
      <p:sp>
        <p:nvSpPr>
          <p:cNvPr id="78" name="TextBox 77"/>
          <p:cNvSpPr txBox="1"/>
          <p:nvPr/>
        </p:nvSpPr>
        <p:spPr>
          <a:xfrm>
            <a:off x="6096000" y="3505199"/>
            <a:ext cx="1676400" cy="276999"/>
          </a:xfrm>
          <a:prstGeom prst="rect">
            <a:avLst/>
          </a:prstGeom>
          <a:noFill/>
        </p:spPr>
        <p:txBody>
          <a:bodyPr wrap="square" rtlCol="0">
            <a:spAutoFit/>
          </a:bodyPr>
          <a:lstStyle/>
          <a:p>
            <a:r>
              <a:rPr lang="en-US" sz="1200" b="1" dirty="0">
                <a:solidFill>
                  <a:srgbClr val="FF0000"/>
                </a:solidFill>
                <a:latin typeface="Arial"/>
              </a:rPr>
              <a:t>Map::find("Mark")</a:t>
            </a:r>
            <a:endParaRPr lang="en-US" sz="1200" b="1" dirty="0">
              <a:solidFill>
                <a:srgbClr val="FF0000"/>
              </a:solidFill>
            </a:endParaRPr>
          </a:p>
        </p:txBody>
      </p:sp>
      <p:sp>
        <p:nvSpPr>
          <p:cNvPr id="79" name="TextBox 78"/>
          <p:cNvSpPr txBox="1"/>
          <p:nvPr/>
        </p:nvSpPr>
        <p:spPr>
          <a:xfrm>
            <a:off x="1066800" y="3822700"/>
            <a:ext cx="2133600" cy="646331"/>
          </a:xfrm>
          <a:prstGeom prst="rect">
            <a:avLst/>
          </a:prstGeom>
          <a:noFill/>
        </p:spPr>
        <p:txBody>
          <a:bodyPr wrap="square" rtlCol="0">
            <a:spAutoFit/>
          </a:bodyPr>
          <a:lstStyle/>
          <a:p>
            <a:r>
              <a:rPr lang="en-US" sz="1200" b="1" dirty="0">
                <a:solidFill>
                  <a:srgbClr val="FF0000"/>
                </a:solidFill>
                <a:latin typeface="Arial"/>
              </a:rPr>
              <a:t>Returns iterator to corresponding </a:t>
            </a:r>
            <a:br>
              <a:rPr lang="en-US" sz="1200" b="1" dirty="0">
                <a:solidFill>
                  <a:srgbClr val="FF0000"/>
                </a:solidFill>
                <a:latin typeface="Arial"/>
              </a:rPr>
            </a:br>
            <a:r>
              <a:rPr lang="en-US" sz="1200" b="1" dirty="0">
                <a:solidFill>
                  <a:srgbClr val="FF0000"/>
                </a:solidFill>
                <a:latin typeface="Arial"/>
              </a:rPr>
              <a:t>pair&lt;string, Student&gt;</a:t>
            </a:r>
            <a:endParaRPr lang="en-US" sz="1200" b="1" dirty="0">
              <a:solidFill>
                <a:srgbClr val="FF0000"/>
              </a:solidFill>
            </a:endParaRPr>
          </a:p>
        </p:txBody>
      </p:sp>
      <p:sp>
        <p:nvSpPr>
          <p:cNvPr id="80" name="TextBox 79"/>
          <p:cNvSpPr txBox="1"/>
          <p:nvPr/>
        </p:nvSpPr>
        <p:spPr>
          <a:xfrm>
            <a:off x="5867400" y="3794899"/>
            <a:ext cx="2133600" cy="461665"/>
          </a:xfrm>
          <a:prstGeom prst="rect">
            <a:avLst/>
          </a:prstGeom>
          <a:noFill/>
        </p:spPr>
        <p:txBody>
          <a:bodyPr wrap="square" rtlCol="0">
            <a:spAutoFit/>
          </a:bodyPr>
          <a:lstStyle/>
          <a:p>
            <a:r>
              <a:rPr lang="en-US" sz="1200" b="1" dirty="0">
                <a:solidFill>
                  <a:srgbClr val="FF0000"/>
                </a:solidFill>
                <a:latin typeface="Arial"/>
              </a:rPr>
              <a:t>Returns iterator to end() [i.e. NULL]</a:t>
            </a:r>
            <a:endParaRPr lang="en-US" sz="1200" b="1" dirty="0">
              <a:solidFill>
                <a:srgbClr val="FF0000"/>
              </a:solidFill>
            </a:endParaRPr>
          </a:p>
        </p:txBody>
      </p:sp>
    </p:spTree>
    <p:extLst>
      <p:ext uri="{BB962C8B-B14F-4D97-AF65-F5344CB8AC3E}">
        <p14:creationId xmlns:p14="http://schemas.microsoft.com/office/powerpoint/2010/main" val="3654423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BST </a:t>
            </a:r>
            <a:r>
              <a:rPr lang="en-US" dirty="0" err="1"/>
              <a:t>Subtree</a:t>
            </a:r>
            <a:r>
              <a:rPr lang="en-US" dirty="0"/>
              <a:t> Ranges</a:t>
            </a:r>
          </a:p>
        </p:txBody>
      </p:sp>
      <p:sp>
        <p:nvSpPr>
          <p:cNvPr id="5" name="Content Placeholder 4"/>
          <p:cNvSpPr>
            <a:spLocks noGrp="1"/>
          </p:cNvSpPr>
          <p:nvPr>
            <p:ph idx="1"/>
          </p:nvPr>
        </p:nvSpPr>
        <p:spPr>
          <a:xfrm>
            <a:off x="304800" y="1066800"/>
            <a:ext cx="8534400" cy="2438400"/>
          </a:xfrm>
        </p:spPr>
        <p:txBody>
          <a:bodyPr/>
          <a:lstStyle/>
          <a:p>
            <a:r>
              <a:rPr lang="en-US" sz="2400" dirty="0"/>
              <a:t>Consider a binary search tree, what range of values could be in the </a:t>
            </a:r>
            <a:r>
              <a:rPr lang="en-US" sz="2400" dirty="0" err="1"/>
              <a:t>subtree</a:t>
            </a:r>
            <a:r>
              <a:rPr lang="en-US" sz="2400" dirty="0"/>
              <a:t> rooted at each node</a:t>
            </a:r>
          </a:p>
          <a:p>
            <a:pPr lvl="1"/>
            <a:r>
              <a:rPr lang="en-US" sz="2000" dirty="0"/>
              <a:t>At the root, any value could be in the "</a:t>
            </a:r>
            <a:r>
              <a:rPr lang="en-US" sz="2000" dirty="0" err="1"/>
              <a:t>subtree</a:t>
            </a:r>
            <a:r>
              <a:rPr lang="en-US" sz="2000" dirty="0"/>
              <a:t>"</a:t>
            </a:r>
          </a:p>
          <a:p>
            <a:pPr lvl="1"/>
            <a:r>
              <a:rPr lang="en-US" sz="2000" dirty="0"/>
              <a:t>At the first left child?</a:t>
            </a:r>
          </a:p>
          <a:p>
            <a:pPr lvl="1"/>
            <a:r>
              <a:rPr lang="en-US" sz="2000" dirty="0"/>
              <a:t>At the first right child?</a:t>
            </a:r>
          </a:p>
        </p:txBody>
      </p:sp>
      <p:sp>
        <p:nvSpPr>
          <p:cNvPr id="87" name="Rounded Rectangle 86"/>
          <p:cNvSpPr/>
          <p:nvPr/>
        </p:nvSpPr>
        <p:spPr bwMode="auto">
          <a:xfrm>
            <a:off x="2514600" y="3505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z</a:t>
            </a:r>
          </a:p>
        </p:txBody>
      </p:sp>
      <p:sp>
        <p:nvSpPr>
          <p:cNvPr id="88" name="Rounded Rectangle 87"/>
          <p:cNvSpPr/>
          <p:nvPr/>
        </p:nvSpPr>
        <p:spPr bwMode="auto">
          <a:xfrm>
            <a:off x="2133600" y="4343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89" name="Straight Connector 88"/>
          <p:cNvCxnSpPr>
            <a:stCxn id="87" idx="2"/>
            <a:endCxn id="88" idx="0"/>
          </p:cNvCxnSpPr>
          <p:nvPr/>
        </p:nvCxnSpPr>
        <p:spPr bwMode="auto">
          <a:xfrm flipH="1">
            <a:off x="2400300" y="38862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90" name="Straight Connector 89"/>
          <p:cNvCxnSpPr>
            <a:stCxn id="88" idx="2"/>
            <a:endCxn id="127" idx="0"/>
          </p:cNvCxnSpPr>
          <p:nvPr/>
        </p:nvCxnSpPr>
        <p:spPr bwMode="auto">
          <a:xfrm flipH="1">
            <a:off x="2171700" y="4724400"/>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91" name="Straight Connector 90"/>
          <p:cNvCxnSpPr>
            <a:stCxn id="88" idx="2"/>
            <a:endCxn id="94" idx="0"/>
          </p:cNvCxnSpPr>
          <p:nvPr/>
        </p:nvCxnSpPr>
        <p:spPr bwMode="auto">
          <a:xfrm>
            <a:off x="2400300" y="47244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92" name="Straight Connector 91"/>
          <p:cNvCxnSpPr>
            <a:stCxn id="87" idx="2"/>
            <a:endCxn id="95" idx="0"/>
          </p:cNvCxnSpPr>
          <p:nvPr/>
        </p:nvCxnSpPr>
        <p:spPr bwMode="auto">
          <a:xfrm>
            <a:off x="2781300" y="38862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2438400" y="5071646"/>
            <a:ext cx="457200" cy="338554"/>
          </a:xfrm>
          <a:prstGeom prst="rect">
            <a:avLst/>
          </a:prstGeom>
          <a:noFill/>
        </p:spPr>
        <p:txBody>
          <a:bodyPr wrap="square" rtlCol="0">
            <a:spAutoFit/>
          </a:bodyPr>
          <a:lstStyle/>
          <a:p>
            <a:r>
              <a:rPr lang="en-US" sz="1600" b="1" dirty="0">
                <a:solidFill>
                  <a:srgbClr val="FF0000"/>
                </a:solidFill>
              </a:rPr>
              <a:t>c</a:t>
            </a:r>
          </a:p>
        </p:txBody>
      </p:sp>
      <p:sp>
        <p:nvSpPr>
          <p:cNvPr id="95" name="TextBox 94"/>
          <p:cNvSpPr txBox="1"/>
          <p:nvPr/>
        </p:nvSpPr>
        <p:spPr>
          <a:xfrm>
            <a:off x="2895600" y="4343400"/>
            <a:ext cx="457200" cy="338554"/>
          </a:xfrm>
          <a:prstGeom prst="rect">
            <a:avLst/>
          </a:prstGeom>
          <a:noFill/>
        </p:spPr>
        <p:txBody>
          <a:bodyPr wrap="square" rtlCol="0">
            <a:spAutoFit/>
          </a:bodyPr>
          <a:lstStyle/>
          <a:p>
            <a:r>
              <a:rPr lang="en-US" sz="1600" b="1" dirty="0">
                <a:solidFill>
                  <a:srgbClr val="FF0000"/>
                </a:solidFill>
              </a:rPr>
              <a:t>d</a:t>
            </a:r>
          </a:p>
        </p:txBody>
      </p:sp>
      <p:sp>
        <p:nvSpPr>
          <p:cNvPr id="96" name="Rounded Rectangle 95"/>
          <p:cNvSpPr/>
          <p:nvPr/>
        </p:nvSpPr>
        <p:spPr bwMode="auto">
          <a:xfrm>
            <a:off x="6019800" y="3505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100" idx="0"/>
          </p:cNvCxnSpPr>
          <p:nvPr/>
        </p:nvCxnSpPr>
        <p:spPr bwMode="auto">
          <a:xfrm flipH="1">
            <a:off x="5829300" y="3886200"/>
            <a:ext cx="4572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a:endCxn id="101" idx="0"/>
          </p:cNvCxnSpPr>
          <p:nvPr/>
        </p:nvCxnSpPr>
        <p:spPr bwMode="auto">
          <a:xfrm flipH="1">
            <a:off x="6515100" y="47244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6286500" y="3886200"/>
            <a:ext cx="457200" cy="457200"/>
          </a:xfrm>
          <a:prstGeom prst="line">
            <a:avLst/>
          </a:prstGeom>
          <a:noFill/>
          <a:ln w="9525" cap="flat" cmpd="sng" algn="ctr">
            <a:solidFill>
              <a:schemeClr val="tx1"/>
            </a:solidFill>
            <a:prstDash val="solid"/>
            <a:round/>
            <a:headEnd type="none" w="med" len="med"/>
            <a:tailEnd type="none" w="med" len="med"/>
          </a:ln>
          <a:effectLst/>
        </p:spPr>
      </p:cxnSp>
      <p:sp>
        <p:nvSpPr>
          <p:cNvPr id="100" name="TextBox 99"/>
          <p:cNvSpPr txBox="1"/>
          <p:nvPr/>
        </p:nvSpPr>
        <p:spPr>
          <a:xfrm>
            <a:off x="5562600" y="4343400"/>
            <a:ext cx="533400" cy="338554"/>
          </a:xfrm>
          <a:prstGeom prst="rect">
            <a:avLst/>
          </a:prstGeom>
          <a:noFill/>
        </p:spPr>
        <p:txBody>
          <a:bodyPr wrap="square" rtlCol="0">
            <a:spAutoFit/>
          </a:bodyPr>
          <a:lstStyle/>
          <a:p>
            <a:r>
              <a:rPr lang="en-US" sz="1600" b="1" dirty="0">
                <a:solidFill>
                  <a:srgbClr val="FF0000"/>
                </a:solidFill>
              </a:rPr>
              <a:t>a</a:t>
            </a:r>
          </a:p>
        </p:txBody>
      </p:sp>
      <p:sp>
        <p:nvSpPr>
          <p:cNvPr id="101" name="TextBox 100"/>
          <p:cNvSpPr txBox="1"/>
          <p:nvPr/>
        </p:nvSpPr>
        <p:spPr>
          <a:xfrm>
            <a:off x="6248400" y="5071646"/>
            <a:ext cx="533400" cy="338554"/>
          </a:xfrm>
          <a:prstGeom prst="rect">
            <a:avLst/>
          </a:prstGeom>
          <a:noFill/>
        </p:spPr>
        <p:txBody>
          <a:bodyPr wrap="square" rtlCol="0">
            <a:spAutoFit/>
          </a:bodyPr>
          <a:lstStyle/>
          <a:p>
            <a:r>
              <a:rPr lang="en-US" sz="1600" b="1" dirty="0">
                <a:solidFill>
                  <a:srgbClr val="FF0000"/>
                </a:solidFill>
              </a:rPr>
              <a:t>b</a:t>
            </a:r>
          </a:p>
        </p:txBody>
      </p:sp>
      <p:sp>
        <p:nvSpPr>
          <p:cNvPr id="103" name="Rounded Rectangle 102"/>
          <p:cNvSpPr/>
          <p:nvPr/>
        </p:nvSpPr>
        <p:spPr bwMode="auto">
          <a:xfrm>
            <a:off x="6477000" y="4343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104" name="Straight Connector 103"/>
          <p:cNvCxnSpPr>
            <a:stCxn id="103" idx="2"/>
            <a:endCxn id="75" idx="0"/>
          </p:cNvCxnSpPr>
          <p:nvPr/>
        </p:nvCxnSpPr>
        <p:spPr bwMode="auto">
          <a:xfrm>
            <a:off x="6743700" y="4724400"/>
            <a:ext cx="228600" cy="381000"/>
          </a:xfrm>
          <a:prstGeom prst="line">
            <a:avLst/>
          </a:prstGeom>
          <a:noFill/>
          <a:ln w="9525" cap="flat" cmpd="sng" algn="ctr">
            <a:solidFill>
              <a:schemeClr val="tx1"/>
            </a:solidFill>
            <a:prstDash val="solid"/>
            <a:round/>
            <a:headEnd type="none" w="med" len="med"/>
            <a:tailEnd type="none" w="med" len="med"/>
          </a:ln>
          <a:effectLst/>
        </p:spPr>
      </p:cxnSp>
      <p:sp>
        <p:nvSpPr>
          <p:cNvPr id="71" name="TextBox 70"/>
          <p:cNvSpPr txBox="1"/>
          <p:nvPr/>
        </p:nvSpPr>
        <p:spPr>
          <a:xfrm>
            <a:off x="6934200" y="5833646"/>
            <a:ext cx="533400" cy="338554"/>
          </a:xfrm>
          <a:prstGeom prst="rect">
            <a:avLst/>
          </a:prstGeom>
          <a:noFill/>
        </p:spPr>
        <p:txBody>
          <a:bodyPr wrap="square" rtlCol="0">
            <a:spAutoFit/>
          </a:bodyPr>
          <a:lstStyle/>
          <a:p>
            <a:r>
              <a:rPr lang="en-US" sz="1600" b="1" dirty="0">
                <a:solidFill>
                  <a:srgbClr val="FF0000"/>
                </a:solidFill>
              </a:rPr>
              <a:t>d</a:t>
            </a:r>
          </a:p>
        </p:txBody>
      </p:sp>
      <p:cxnSp>
        <p:nvCxnSpPr>
          <p:cNvPr id="72" name="Straight Connector 71"/>
          <p:cNvCxnSpPr>
            <a:stCxn id="75" idx="2"/>
            <a:endCxn id="71" idx="0"/>
          </p:cNvCxnSpPr>
          <p:nvPr/>
        </p:nvCxnSpPr>
        <p:spPr bwMode="auto">
          <a:xfrm>
            <a:off x="6972300" y="54864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75" name="Rounded Rectangle 74"/>
          <p:cNvSpPr/>
          <p:nvPr/>
        </p:nvSpPr>
        <p:spPr bwMode="auto">
          <a:xfrm>
            <a:off x="6705600" y="5105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85" name="Straight Connector 84"/>
          <p:cNvCxnSpPr>
            <a:endCxn id="119" idx="0"/>
          </p:cNvCxnSpPr>
          <p:nvPr/>
        </p:nvCxnSpPr>
        <p:spPr bwMode="auto">
          <a:xfrm flipH="1">
            <a:off x="6743700" y="54864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119" name="TextBox 118"/>
          <p:cNvSpPr txBox="1"/>
          <p:nvPr/>
        </p:nvSpPr>
        <p:spPr>
          <a:xfrm>
            <a:off x="6477000" y="5833646"/>
            <a:ext cx="533400" cy="338554"/>
          </a:xfrm>
          <a:prstGeom prst="rect">
            <a:avLst/>
          </a:prstGeom>
          <a:noFill/>
        </p:spPr>
        <p:txBody>
          <a:bodyPr wrap="square" rtlCol="0">
            <a:spAutoFit/>
          </a:bodyPr>
          <a:lstStyle/>
          <a:p>
            <a:r>
              <a:rPr lang="en-US" sz="1600" b="1" dirty="0">
                <a:solidFill>
                  <a:srgbClr val="FF0000"/>
                </a:solidFill>
              </a:rPr>
              <a:t>c</a:t>
            </a:r>
          </a:p>
        </p:txBody>
      </p:sp>
      <p:cxnSp>
        <p:nvCxnSpPr>
          <p:cNvPr id="123" name="Straight Connector 122"/>
          <p:cNvCxnSpPr>
            <a:stCxn id="127" idx="2"/>
            <a:endCxn id="124" idx="0"/>
          </p:cNvCxnSpPr>
          <p:nvPr/>
        </p:nvCxnSpPr>
        <p:spPr bwMode="auto">
          <a:xfrm flipH="1">
            <a:off x="1981200" y="54864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124" name="TextBox 123"/>
          <p:cNvSpPr txBox="1"/>
          <p:nvPr/>
        </p:nvSpPr>
        <p:spPr>
          <a:xfrm>
            <a:off x="1752600" y="5833646"/>
            <a:ext cx="457200" cy="338554"/>
          </a:xfrm>
          <a:prstGeom prst="rect">
            <a:avLst/>
          </a:prstGeom>
          <a:noFill/>
        </p:spPr>
        <p:txBody>
          <a:bodyPr wrap="square" rtlCol="0">
            <a:spAutoFit/>
          </a:bodyPr>
          <a:lstStyle/>
          <a:p>
            <a:r>
              <a:rPr lang="en-US" sz="1600" b="1" dirty="0">
                <a:solidFill>
                  <a:srgbClr val="FF0000"/>
                </a:solidFill>
              </a:rPr>
              <a:t>a</a:t>
            </a:r>
          </a:p>
        </p:txBody>
      </p:sp>
      <p:sp>
        <p:nvSpPr>
          <p:cNvPr id="127" name="Rounded Rectangle 126"/>
          <p:cNvSpPr/>
          <p:nvPr/>
        </p:nvSpPr>
        <p:spPr bwMode="auto">
          <a:xfrm>
            <a:off x="1905000" y="5105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130" name="Straight Connector 129"/>
          <p:cNvCxnSpPr>
            <a:stCxn id="127" idx="2"/>
            <a:endCxn id="133" idx="0"/>
          </p:cNvCxnSpPr>
          <p:nvPr/>
        </p:nvCxnSpPr>
        <p:spPr bwMode="auto">
          <a:xfrm>
            <a:off x="2171700" y="5486400"/>
            <a:ext cx="266700" cy="347246"/>
          </a:xfrm>
          <a:prstGeom prst="line">
            <a:avLst/>
          </a:prstGeom>
          <a:noFill/>
          <a:ln w="9525" cap="flat" cmpd="sng" algn="ctr">
            <a:solidFill>
              <a:schemeClr val="tx1"/>
            </a:solidFill>
            <a:prstDash val="solid"/>
            <a:round/>
            <a:headEnd type="none" w="med" len="med"/>
            <a:tailEnd type="none" w="med" len="med"/>
          </a:ln>
          <a:effectLst/>
        </p:spPr>
      </p:cxnSp>
      <p:sp>
        <p:nvSpPr>
          <p:cNvPr id="133" name="TextBox 132"/>
          <p:cNvSpPr txBox="1"/>
          <p:nvPr/>
        </p:nvSpPr>
        <p:spPr>
          <a:xfrm>
            <a:off x="2209800" y="5833646"/>
            <a:ext cx="457200" cy="338554"/>
          </a:xfrm>
          <a:prstGeom prst="rect">
            <a:avLst/>
          </a:prstGeom>
          <a:noFill/>
        </p:spPr>
        <p:txBody>
          <a:bodyPr wrap="square" rtlCol="0">
            <a:spAutoFit/>
          </a:bodyPr>
          <a:lstStyle/>
          <a:p>
            <a:r>
              <a:rPr lang="en-US" sz="1600" b="1" dirty="0">
                <a:solidFill>
                  <a:srgbClr val="FF0000"/>
                </a:solidFill>
              </a:rPr>
              <a:t>b</a:t>
            </a:r>
          </a:p>
        </p:txBody>
      </p:sp>
      <p:sp>
        <p:nvSpPr>
          <p:cNvPr id="135" name="TextBox 134"/>
          <p:cNvSpPr txBox="1"/>
          <p:nvPr/>
        </p:nvSpPr>
        <p:spPr>
          <a:xfrm>
            <a:off x="990600" y="5605046"/>
            <a:ext cx="1143000" cy="338554"/>
          </a:xfrm>
          <a:prstGeom prst="rect">
            <a:avLst/>
          </a:prstGeom>
          <a:noFill/>
        </p:spPr>
        <p:txBody>
          <a:bodyPr wrap="square" rtlCol="0">
            <a:spAutoFit/>
          </a:bodyPr>
          <a:lstStyle/>
          <a:p>
            <a:r>
              <a:rPr lang="en-US" sz="1600" b="1" dirty="0">
                <a:solidFill>
                  <a:srgbClr val="7030A0"/>
                </a:solidFill>
              </a:rPr>
              <a:t>(             )</a:t>
            </a:r>
          </a:p>
        </p:txBody>
      </p:sp>
      <p:sp>
        <p:nvSpPr>
          <p:cNvPr id="44" name="TextBox 43"/>
          <p:cNvSpPr txBox="1"/>
          <p:nvPr/>
        </p:nvSpPr>
        <p:spPr>
          <a:xfrm>
            <a:off x="2362200" y="5605046"/>
            <a:ext cx="1143000" cy="338554"/>
          </a:xfrm>
          <a:prstGeom prst="rect">
            <a:avLst/>
          </a:prstGeom>
          <a:noFill/>
        </p:spPr>
        <p:txBody>
          <a:bodyPr wrap="square" rtlCol="0">
            <a:spAutoFit/>
          </a:bodyPr>
          <a:lstStyle/>
          <a:p>
            <a:r>
              <a:rPr lang="en-US" sz="1600" b="1" dirty="0">
                <a:solidFill>
                  <a:srgbClr val="7030A0"/>
                </a:solidFill>
              </a:rPr>
              <a:t>(             )</a:t>
            </a:r>
          </a:p>
        </p:txBody>
      </p:sp>
      <p:sp>
        <p:nvSpPr>
          <p:cNvPr id="45" name="TextBox 44"/>
          <p:cNvSpPr txBox="1"/>
          <p:nvPr/>
        </p:nvSpPr>
        <p:spPr>
          <a:xfrm>
            <a:off x="990600" y="4876800"/>
            <a:ext cx="1143000" cy="338554"/>
          </a:xfrm>
          <a:prstGeom prst="rect">
            <a:avLst/>
          </a:prstGeom>
          <a:noFill/>
        </p:spPr>
        <p:txBody>
          <a:bodyPr wrap="square" rtlCol="0">
            <a:spAutoFit/>
          </a:bodyPr>
          <a:lstStyle/>
          <a:p>
            <a:r>
              <a:rPr lang="en-US" sz="1600" b="1" dirty="0">
                <a:solidFill>
                  <a:srgbClr val="7030A0"/>
                </a:solidFill>
              </a:rPr>
              <a:t>(             )</a:t>
            </a:r>
          </a:p>
        </p:txBody>
      </p:sp>
      <p:sp>
        <p:nvSpPr>
          <p:cNvPr id="46" name="TextBox 45"/>
          <p:cNvSpPr txBox="1"/>
          <p:nvPr/>
        </p:nvSpPr>
        <p:spPr>
          <a:xfrm>
            <a:off x="1219200" y="4038600"/>
            <a:ext cx="1143000" cy="338554"/>
          </a:xfrm>
          <a:prstGeom prst="rect">
            <a:avLst/>
          </a:prstGeom>
          <a:noFill/>
        </p:spPr>
        <p:txBody>
          <a:bodyPr wrap="square" rtlCol="0">
            <a:spAutoFit/>
          </a:bodyPr>
          <a:lstStyle/>
          <a:p>
            <a:r>
              <a:rPr lang="en-US" sz="1600" b="1" dirty="0">
                <a:solidFill>
                  <a:srgbClr val="7030A0"/>
                </a:solidFill>
              </a:rPr>
              <a:t>(             )</a:t>
            </a:r>
          </a:p>
        </p:txBody>
      </p:sp>
      <p:sp>
        <p:nvSpPr>
          <p:cNvPr id="47" name="TextBox 46"/>
          <p:cNvSpPr txBox="1"/>
          <p:nvPr/>
        </p:nvSpPr>
        <p:spPr>
          <a:xfrm>
            <a:off x="1676400" y="3200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48" name="TextBox 47"/>
          <p:cNvSpPr txBox="1"/>
          <p:nvPr/>
        </p:nvSpPr>
        <p:spPr>
          <a:xfrm>
            <a:off x="3048000" y="4038600"/>
            <a:ext cx="1143000" cy="338554"/>
          </a:xfrm>
          <a:prstGeom prst="rect">
            <a:avLst/>
          </a:prstGeom>
          <a:noFill/>
        </p:spPr>
        <p:txBody>
          <a:bodyPr wrap="square" rtlCol="0">
            <a:spAutoFit/>
          </a:bodyPr>
          <a:lstStyle/>
          <a:p>
            <a:r>
              <a:rPr lang="en-US" sz="1600" b="1" dirty="0">
                <a:solidFill>
                  <a:srgbClr val="7030A0"/>
                </a:solidFill>
              </a:rPr>
              <a:t>(             )</a:t>
            </a:r>
          </a:p>
        </p:txBody>
      </p:sp>
      <p:sp>
        <p:nvSpPr>
          <p:cNvPr id="49" name="TextBox 48"/>
          <p:cNvSpPr txBox="1"/>
          <p:nvPr/>
        </p:nvSpPr>
        <p:spPr>
          <a:xfrm>
            <a:off x="2590800" y="4876800"/>
            <a:ext cx="1143000" cy="338554"/>
          </a:xfrm>
          <a:prstGeom prst="rect">
            <a:avLst/>
          </a:prstGeom>
          <a:noFill/>
        </p:spPr>
        <p:txBody>
          <a:bodyPr wrap="square" rtlCol="0">
            <a:spAutoFit/>
          </a:bodyPr>
          <a:lstStyle/>
          <a:p>
            <a:r>
              <a:rPr lang="en-US" sz="1600" b="1" dirty="0">
                <a:solidFill>
                  <a:srgbClr val="7030A0"/>
                </a:solidFill>
              </a:rPr>
              <a:t>(             )</a:t>
            </a:r>
          </a:p>
        </p:txBody>
      </p:sp>
      <p:sp>
        <p:nvSpPr>
          <p:cNvPr id="50" name="TextBox 49"/>
          <p:cNvSpPr txBox="1"/>
          <p:nvPr/>
        </p:nvSpPr>
        <p:spPr>
          <a:xfrm>
            <a:off x="5105400" y="3200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inf,inf</a:t>
            </a:r>
            <a:r>
              <a:rPr lang="en-US" sz="1600" b="1" dirty="0">
                <a:solidFill>
                  <a:srgbClr val="7030A0"/>
                </a:solidFill>
              </a:rPr>
              <a:t>)</a:t>
            </a:r>
          </a:p>
        </p:txBody>
      </p:sp>
      <p:sp>
        <p:nvSpPr>
          <p:cNvPr id="51" name="TextBox 50"/>
          <p:cNvSpPr txBox="1"/>
          <p:nvPr/>
        </p:nvSpPr>
        <p:spPr>
          <a:xfrm>
            <a:off x="6705600" y="4038600"/>
            <a:ext cx="1143000" cy="338554"/>
          </a:xfrm>
          <a:prstGeom prst="rect">
            <a:avLst/>
          </a:prstGeom>
          <a:noFill/>
        </p:spPr>
        <p:txBody>
          <a:bodyPr wrap="square" rtlCol="0">
            <a:spAutoFit/>
          </a:bodyPr>
          <a:lstStyle/>
          <a:p>
            <a:r>
              <a:rPr lang="en-US" sz="1600" b="1" dirty="0">
                <a:solidFill>
                  <a:srgbClr val="7030A0"/>
                </a:solidFill>
              </a:rPr>
              <a:t>(             )</a:t>
            </a:r>
          </a:p>
        </p:txBody>
      </p:sp>
      <p:sp>
        <p:nvSpPr>
          <p:cNvPr id="52" name="TextBox 51"/>
          <p:cNvSpPr txBox="1"/>
          <p:nvPr/>
        </p:nvSpPr>
        <p:spPr>
          <a:xfrm>
            <a:off x="7010400" y="4800600"/>
            <a:ext cx="1143000" cy="338554"/>
          </a:xfrm>
          <a:prstGeom prst="rect">
            <a:avLst/>
          </a:prstGeom>
          <a:noFill/>
        </p:spPr>
        <p:txBody>
          <a:bodyPr wrap="square" rtlCol="0">
            <a:spAutoFit/>
          </a:bodyPr>
          <a:lstStyle/>
          <a:p>
            <a:r>
              <a:rPr lang="en-US" sz="1600" b="1" dirty="0">
                <a:solidFill>
                  <a:srgbClr val="7030A0"/>
                </a:solidFill>
              </a:rPr>
              <a:t>(             )</a:t>
            </a:r>
          </a:p>
        </p:txBody>
      </p:sp>
      <p:sp>
        <p:nvSpPr>
          <p:cNvPr id="53" name="TextBox 52"/>
          <p:cNvSpPr txBox="1"/>
          <p:nvPr/>
        </p:nvSpPr>
        <p:spPr>
          <a:xfrm>
            <a:off x="7162800" y="5562600"/>
            <a:ext cx="1143000" cy="338554"/>
          </a:xfrm>
          <a:prstGeom prst="rect">
            <a:avLst/>
          </a:prstGeom>
          <a:noFill/>
        </p:spPr>
        <p:txBody>
          <a:bodyPr wrap="square" rtlCol="0">
            <a:spAutoFit/>
          </a:bodyPr>
          <a:lstStyle/>
          <a:p>
            <a:r>
              <a:rPr lang="en-US" sz="1600" b="1" dirty="0">
                <a:solidFill>
                  <a:srgbClr val="7030A0"/>
                </a:solidFill>
              </a:rPr>
              <a:t>(             )</a:t>
            </a:r>
          </a:p>
        </p:txBody>
      </p:sp>
      <p:sp>
        <p:nvSpPr>
          <p:cNvPr id="54" name="TextBox 53"/>
          <p:cNvSpPr txBox="1"/>
          <p:nvPr/>
        </p:nvSpPr>
        <p:spPr>
          <a:xfrm>
            <a:off x="5638800" y="5562600"/>
            <a:ext cx="1143000" cy="338554"/>
          </a:xfrm>
          <a:prstGeom prst="rect">
            <a:avLst/>
          </a:prstGeom>
          <a:noFill/>
        </p:spPr>
        <p:txBody>
          <a:bodyPr wrap="square" rtlCol="0">
            <a:spAutoFit/>
          </a:bodyPr>
          <a:lstStyle/>
          <a:p>
            <a:r>
              <a:rPr lang="en-US" sz="1600" b="1" dirty="0">
                <a:solidFill>
                  <a:srgbClr val="7030A0"/>
                </a:solidFill>
              </a:rPr>
              <a:t>(             )</a:t>
            </a:r>
          </a:p>
        </p:txBody>
      </p:sp>
      <p:sp>
        <p:nvSpPr>
          <p:cNvPr id="55" name="TextBox 54"/>
          <p:cNvSpPr txBox="1"/>
          <p:nvPr/>
        </p:nvSpPr>
        <p:spPr>
          <a:xfrm>
            <a:off x="5334000" y="4800600"/>
            <a:ext cx="1143000" cy="338554"/>
          </a:xfrm>
          <a:prstGeom prst="rect">
            <a:avLst/>
          </a:prstGeom>
          <a:noFill/>
        </p:spPr>
        <p:txBody>
          <a:bodyPr wrap="square" rtlCol="0">
            <a:spAutoFit/>
          </a:bodyPr>
          <a:lstStyle/>
          <a:p>
            <a:r>
              <a:rPr lang="en-US" sz="1600" b="1" dirty="0">
                <a:solidFill>
                  <a:srgbClr val="7030A0"/>
                </a:solidFill>
              </a:rPr>
              <a:t>(             )</a:t>
            </a:r>
          </a:p>
        </p:txBody>
      </p:sp>
      <p:sp>
        <p:nvSpPr>
          <p:cNvPr id="56" name="TextBox 55"/>
          <p:cNvSpPr txBox="1"/>
          <p:nvPr/>
        </p:nvSpPr>
        <p:spPr>
          <a:xfrm>
            <a:off x="4800600" y="4081046"/>
            <a:ext cx="1143000" cy="338554"/>
          </a:xfrm>
          <a:prstGeom prst="rect">
            <a:avLst/>
          </a:prstGeom>
          <a:noFill/>
        </p:spPr>
        <p:txBody>
          <a:bodyPr wrap="square" rtlCol="0">
            <a:spAutoFit/>
          </a:bodyPr>
          <a:lstStyle/>
          <a:p>
            <a:r>
              <a:rPr lang="en-US" sz="1600" b="1" dirty="0">
                <a:solidFill>
                  <a:srgbClr val="7030A0"/>
                </a:solidFill>
              </a:rPr>
              <a:t>(             )</a:t>
            </a:r>
          </a:p>
        </p:txBody>
      </p:sp>
      <p:sp>
        <p:nvSpPr>
          <p:cNvPr id="57" name="TextBox 56"/>
          <p:cNvSpPr txBox="1"/>
          <p:nvPr/>
        </p:nvSpPr>
        <p:spPr>
          <a:xfrm>
            <a:off x="0" y="2961382"/>
            <a:ext cx="1371600" cy="1077218"/>
          </a:xfrm>
          <a:prstGeom prst="rect">
            <a:avLst/>
          </a:prstGeom>
          <a:noFill/>
        </p:spPr>
        <p:txBody>
          <a:bodyPr wrap="square" rtlCol="0">
            <a:spAutoFit/>
          </a:bodyPr>
          <a:lstStyle/>
          <a:p>
            <a:r>
              <a:rPr lang="en-US" sz="1600" b="1" dirty="0">
                <a:solidFill>
                  <a:srgbClr val="FF0000"/>
                </a:solidFill>
              </a:rPr>
              <a:t>What values might be in the </a:t>
            </a:r>
            <a:r>
              <a:rPr lang="en-US" sz="1600" b="1" dirty="0" err="1">
                <a:solidFill>
                  <a:srgbClr val="FF0000"/>
                </a:solidFill>
              </a:rPr>
              <a:t>subtree</a:t>
            </a:r>
            <a:r>
              <a:rPr lang="en-US" sz="1600" b="1" dirty="0">
                <a:solidFill>
                  <a:srgbClr val="FF0000"/>
                </a:solidFill>
              </a:rPr>
              <a:t> rooted here</a:t>
            </a:r>
          </a:p>
        </p:txBody>
      </p:sp>
      <p:cxnSp>
        <p:nvCxnSpPr>
          <p:cNvPr id="6" name="Straight Arrow Connector 5"/>
          <p:cNvCxnSpPr>
            <a:stCxn id="57" idx="2"/>
            <a:endCxn id="46" idx="1"/>
          </p:cNvCxnSpPr>
          <p:nvPr/>
        </p:nvCxnSpPr>
        <p:spPr bwMode="auto">
          <a:xfrm>
            <a:off x="685800" y="4038600"/>
            <a:ext cx="533400" cy="169277"/>
          </a:xfrm>
          <a:prstGeom prst="straightConnector1">
            <a:avLst/>
          </a:prstGeom>
          <a:noFill/>
          <a:ln w="28575" cap="flat" cmpd="sng" algn="ctr">
            <a:solidFill>
              <a:schemeClr val="tx2">
                <a:lumMod val="60000"/>
                <a:lumOff val="40000"/>
              </a:schemeClr>
            </a:solidFill>
            <a:prstDash val="solid"/>
            <a:round/>
            <a:headEnd type="none" w="med" len="med"/>
            <a:tailEnd type="arrow"/>
          </a:ln>
          <a:effectLst/>
        </p:spPr>
      </p:cxnSp>
    </p:spTree>
    <p:extLst>
      <p:ext uri="{BB962C8B-B14F-4D97-AF65-F5344CB8AC3E}">
        <p14:creationId xmlns:p14="http://schemas.microsoft.com/office/powerpoint/2010/main" val="1232739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BST </a:t>
            </a:r>
            <a:r>
              <a:rPr lang="en-US" dirty="0" err="1"/>
              <a:t>Subtree</a:t>
            </a:r>
            <a:r>
              <a:rPr lang="en-US" dirty="0"/>
              <a:t> Ranges</a:t>
            </a:r>
          </a:p>
        </p:txBody>
      </p:sp>
      <p:sp>
        <p:nvSpPr>
          <p:cNvPr id="5" name="Content Placeholder 4"/>
          <p:cNvSpPr>
            <a:spLocks noGrp="1"/>
          </p:cNvSpPr>
          <p:nvPr>
            <p:ph idx="1"/>
          </p:nvPr>
        </p:nvSpPr>
        <p:spPr>
          <a:xfrm>
            <a:off x="304800" y="1066800"/>
            <a:ext cx="8534400" cy="2438400"/>
          </a:xfrm>
        </p:spPr>
        <p:txBody>
          <a:bodyPr/>
          <a:lstStyle/>
          <a:p>
            <a:r>
              <a:rPr lang="en-US" sz="2400" dirty="0"/>
              <a:t>Consider a binary search tree, what range of values could be in the </a:t>
            </a:r>
            <a:r>
              <a:rPr lang="en-US" sz="2400" dirty="0" err="1"/>
              <a:t>subtree</a:t>
            </a:r>
            <a:r>
              <a:rPr lang="en-US" sz="2400" dirty="0"/>
              <a:t> rooted at each node</a:t>
            </a:r>
          </a:p>
          <a:p>
            <a:pPr lvl="1"/>
            <a:r>
              <a:rPr lang="en-US" sz="2000" dirty="0"/>
              <a:t>At the root, any value could be in the "</a:t>
            </a:r>
            <a:r>
              <a:rPr lang="en-US" sz="2000" dirty="0" err="1"/>
              <a:t>subtree</a:t>
            </a:r>
            <a:r>
              <a:rPr lang="en-US" sz="2000" dirty="0"/>
              <a:t>"</a:t>
            </a:r>
          </a:p>
          <a:p>
            <a:pPr lvl="1"/>
            <a:r>
              <a:rPr lang="en-US" sz="2000" dirty="0"/>
              <a:t>At the first left child?</a:t>
            </a:r>
          </a:p>
          <a:p>
            <a:pPr lvl="1"/>
            <a:r>
              <a:rPr lang="en-US" sz="2000" dirty="0"/>
              <a:t>At the first right child?</a:t>
            </a:r>
          </a:p>
        </p:txBody>
      </p:sp>
      <p:sp>
        <p:nvSpPr>
          <p:cNvPr id="86" name="TextBox 85"/>
          <p:cNvSpPr txBox="1"/>
          <p:nvPr/>
        </p:nvSpPr>
        <p:spPr>
          <a:xfrm>
            <a:off x="2209800" y="31242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87" name="Rounded Rectangle 86"/>
          <p:cNvSpPr/>
          <p:nvPr/>
        </p:nvSpPr>
        <p:spPr bwMode="auto">
          <a:xfrm>
            <a:off x="2514600" y="3505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z</a:t>
            </a:r>
          </a:p>
        </p:txBody>
      </p:sp>
      <p:sp>
        <p:nvSpPr>
          <p:cNvPr id="88" name="Rounded Rectangle 87"/>
          <p:cNvSpPr/>
          <p:nvPr/>
        </p:nvSpPr>
        <p:spPr bwMode="auto">
          <a:xfrm>
            <a:off x="2133600" y="4343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89" name="Straight Connector 88"/>
          <p:cNvCxnSpPr>
            <a:stCxn id="87" idx="2"/>
            <a:endCxn id="88" idx="0"/>
          </p:cNvCxnSpPr>
          <p:nvPr/>
        </p:nvCxnSpPr>
        <p:spPr bwMode="auto">
          <a:xfrm flipH="1">
            <a:off x="2400300" y="38862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90" name="Straight Connector 89"/>
          <p:cNvCxnSpPr>
            <a:stCxn id="88" idx="2"/>
            <a:endCxn id="127" idx="0"/>
          </p:cNvCxnSpPr>
          <p:nvPr/>
        </p:nvCxnSpPr>
        <p:spPr bwMode="auto">
          <a:xfrm flipH="1">
            <a:off x="2171700" y="4724400"/>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91" name="Straight Connector 90"/>
          <p:cNvCxnSpPr>
            <a:stCxn id="88" idx="2"/>
            <a:endCxn id="94" idx="0"/>
          </p:cNvCxnSpPr>
          <p:nvPr/>
        </p:nvCxnSpPr>
        <p:spPr bwMode="auto">
          <a:xfrm>
            <a:off x="2400300" y="47244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92" name="Straight Connector 91"/>
          <p:cNvCxnSpPr>
            <a:stCxn id="87" idx="2"/>
            <a:endCxn id="95" idx="0"/>
          </p:cNvCxnSpPr>
          <p:nvPr/>
        </p:nvCxnSpPr>
        <p:spPr bwMode="auto">
          <a:xfrm>
            <a:off x="2781300" y="38862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94" name="TextBox 93"/>
          <p:cNvSpPr txBox="1"/>
          <p:nvPr/>
        </p:nvSpPr>
        <p:spPr>
          <a:xfrm>
            <a:off x="2438400" y="5071646"/>
            <a:ext cx="457200" cy="338554"/>
          </a:xfrm>
          <a:prstGeom prst="rect">
            <a:avLst/>
          </a:prstGeom>
          <a:noFill/>
        </p:spPr>
        <p:txBody>
          <a:bodyPr wrap="square" rtlCol="0">
            <a:spAutoFit/>
          </a:bodyPr>
          <a:lstStyle/>
          <a:p>
            <a:r>
              <a:rPr lang="en-US" sz="1600" b="1" dirty="0">
                <a:solidFill>
                  <a:srgbClr val="FF0000"/>
                </a:solidFill>
              </a:rPr>
              <a:t>c</a:t>
            </a:r>
          </a:p>
        </p:txBody>
      </p:sp>
      <p:sp>
        <p:nvSpPr>
          <p:cNvPr id="95" name="TextBox 94"/>
          <p:cNvSpPr txBox="1"/>
          <p:nvPr/>
        </p:nvSpPr>
        <p:spPr>
          <a:xfrm>
            <a:off x="2895600" y="4343400"/>
            <a:ext cx="457200" cy="338554"/>
          </a:xfrm>
          <a:prstGeom prst="rect">
            <a:avLst/>
          </a:prstGeom>
          <a:noFill/>
        </p:spPr>
        <p:txBody>
          <a:bodyPr wrap="square" rtlCol="0">
            <a:spAutoFit/>
          </a:bodyPr>
          <a:lstStyle/>
          <a:p>
            <a:r>
              <a:rPr lang="en-US" sz="1600" b="1" dirty="0">
                <a:solidFill>
                  <a:srgbClr val="FF0000"/>
                </a:solidFill>
              </a:rPr>
              <a:t>d</a:t>
            </a:r>
          </a:p>
        </p:txBody>
      </p:sp>
      <p:sp>
        <p:nvSpPr>
          <p:cNvPr id="96" name="Rounded Rectangle 95"/>
          <p:cNvSpPr/>
          <p:nvPr/>
        </p:nvSpPr>
        <p:spPr bwMode="auto">
          <a:xfrm>
            <a:off x="6019800" y="3505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100" idx="0"/>
          </p:cNvCxnSpPr>
          <p:nvPr/>
        </p:nvCxnSpPr>
        <p:spPr bwMode="auto">
          <a:xfrm flipH="1">
            <a:off x="5829300" y="3886200"/>
            <a:ext cx="4572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a:endCxn id="101" idx="0"/>
          </p:cNvCxnSpPr>
          <p:nvPr/>
        </p:nvCxnSpPr>
        <p:spPr bwMode="auto">
          <a:xfrm flipH="1">
            <a:off x="6515100" y="47244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6286500" y="3886200"/>
            <a:ext cx="457200" cy="457200"/>
          </a:xfrm>
          <a:prstGeom prst="line">
            <a:avLst/>
          </a:prstGeom>
          <a:noFill/>
          <a:ln w="9525" cap="flat" cmpd="sng" algn="ctr">
            <a:solidFill>
              <a:schemeClr val="tx1"/>
            </a:solidFill>
            <a:prstDash val="solid"/>
            <a:round/>
            <a:headEnd type="none" w="med" len="med"/>
            <a:tailEnd type="none" w="med" len="med"/>
          </a:ln>
          <a:effectLst/>
        </p:spPr>
      </p:cxnSp>
      <p:sp>
        <p:nvSpPr>
          <p:cNvPr id="100" name="TextBox 99"/>
          <p:cNvSpPr txBox="1"/>
          <p:nvPr/>
        </p:nvSpPr>
        <p:spPr>
          <a:xfrm>
            <a:off x="5562600" y="4343400"/>
            <a:ext cx="533400" cy="338554"/>
          </a:xfrm>
          <a:prstGeom prst="rect">
            <a:avLst/>
          </a:prstGeom>
          <a:noFill/>
        </p:spPr>
        <p:txBody>
          <a:bodyPr wrap="square" rtlCol="0">
            <a:spAutoFit/>
          </a:bodyPr>
          <a:lstStyle/>
          <a:p>
            <a:r>
              <a:rPr lang="en-US" sz="1600" b="1" dirty="0">
                <a:solidFill>
                  <a:srgbClr val="FF0000"/>
                </a:solidFill>
              </a:rPr>
              <a:t>a</a:t>
            </a:r>
          </a:p>
        </p:txBody>
      </p:sp>
      <p:sp>
        <p:nvSpPr>
          <p:cNvPr id="101" name="TextBox 100"/>
          <p:cNvSpPr txBox="1"/>
          <p:nvPr/>
        </p:nvSpPr>
        <p:spPr>
          <a:xfrm>
            <a:off x="6248400" y="5071646"/>
            <a:ext cx="533400" cy="338554"/>
          </a:xfrm>
          <a:prstGeom prst="rect">
            <a:avLst/>
          </a:prstGeom>
          <a:noFill/>
        </p:spPr>
        <p:txBody>
          <a:bodyPr wrap="square" rtlCol="0">
            <a:spAutoFit/>
          </a:bodyPr>
          <a:lstStyle/>
          <a:p>
            <a:r>
              <a:rPr lang="en-US" sz="1600" b="1" dirty="0">
                <a:solidFill>
                  <a:srgbClr val="FF0000"/>
                </a:solidFill>
              </a:rPr>
              <a:t>b</a:t>
            </a:r>
          </a:p>
        </p:txBody>
      </p:sp>
      <p:sp>
        <p:nvSpPr>
          <p:cNvPr id="103" name="Rounded Rectangle 102"/>
          <p:cNvSpPr/>
          <p:nvPr/>
        </p:nvSpPr>
        <p:spPr bwMode="auto">
          <a:xfrm>
            <a:off x="6477000" y="4343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104" name="Straight Connector 103"/>
          <p:cNvCxnSpPr>
            <a:stCxn id="103" idx="2"/>
            <a:endCxn id="75" idx="0"/>
          </p:cNvCxnSpPr>
          <p:nvPr/>
        </p:nvCxnSpPr>
        <p:spPr bwMode="auto">
          <a:xfrm>
            <a:off x="6743700" y="4724400"/>
            <a:ext cx="228600" cy="381000"/>
          </a:xfrm>
          <a:prstGeom prst="line">
            <a:avLst/>
          </a:prstGeom>
          <a:noFill/>
          <a:ln w="9525" cap="flat" cmpd="sng" algn="ctr">
            <a:solidFill>
              <a:schemeClr val="tx1"/>
            </a:solidFill>
            <a:prstDash val="solid"/>
            <a:round/>
            <a:headEnd type="none" w="med" len="med"/>
            <a:tailEnd type="none" w="med" len="med"/>
          </a:ln>
          <a:effectLst/>
        </p:spPr>
      </p:cxnSp>
      <p:sp>
        <p:nvSpPr>
          <p:cNvPr id="109" name="TextBox 108"/>
          <p:cNvSpPr txBox="1"/>
          <p:nvPr/>
        </p:nvSpPr>
        <p:spPr>
          <a:xfrm>
            <a:off x="1447800" y="4038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z)</a:t>
            </a:r>
          </a:p>
        </p:txBody>
      </p:sp>
      <p:sp>
        <p:nvSpPr>
          <p:cNvPr id="110" name="TextBox 109"/>
          <p:cNvSpPr txBox="1"/>
          <p:nvPr/>
        </p:nvSpPr>
        <p:spPr>
          <a:xfrm>
            <a:off x="1066800" y="48768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y)</a:t>
            </a:r>
          </a:p>
        </p:txBody>
      </p:sp>
      <p:sp>
        <p:nvSpPr>
          <p:cNvPr id="111" name="TextBox 110"/>
          <p:cNvSpPr txBox="1"/>
          <p:nvPr/>
        </p:nvSpPr>
        <p:spPr>
          <a:xfrm>
            <a:off x="2362200" y="48768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112" name="TextBox 111"/>
          <p:cNvSpPr txBox="1"/>
          <p:nvPr/>
        </p:nvSpPr>
        <p:spPr>
          <a:xfrm>
            <a:off x="2895600" y="4038600"/>
            <a:ext cx="1143000" cy="338554"/>
          </a:xfrm>
          <a:prstGeom prst="rect">
            <a:avLst/>
          </a:prstGeom>
          <a:noFill/>
        </p:spPr>
        <p:txBody>
          <a:bodyPr wrap="square" rtlCol="0">
            <a:spAutoFit/>
          </a:bodyPr>
          <a:lstStyle/>
          <a:p>
            <a:r>
              <a:rPr lang="en-US" sz="1600" b="1" dirty="0">
                <a:solidFill>
                  <a:srgbClr val="7030A0"/>
                </a:solidFill>
              </a:rPr>
              <a:t>(z, </a:t>
            </a:r>
            <a:r>
              <a:rPr lang="en-US" sz="1600" b="1" dirty="0" err="1">
                <a:solidFill>
                  <a:srgbClr val="7030A0"/>
                </a:solidFill>
              </a:rPr>
              <a:t>inf</a:t>
            </a:r>
            <a:r>
              <a:rPr lang="en-US" sz="1600" b="1" dirty="0">
                <a:solidFill>
                  <a:srgbClr val="7030A0"/>
                </a:solidFill>
              </a:rPr>
              <a:t>)</a:t>
            </a:r>
          </a:p>
        </p:txBody>
      </p:sp>
      <p:sp>
        <p:nvSpPr>
          <p:cNvPr id="113" name="TextBox 112"/>
          <p:cNvSpPr txBox="1"/>
          <p:nvPr/>
        </p:nvSpPr>
        <p:spPr>
          <a:xfrm>
            <a:off x="5715000" y="31242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114" name="TextBox 113"/>
          <p:cNvSpPr txBox="1"/>
          <p:nvPr/>
        </p:nvSpPr>
        <p:spPr>
          <a:xfrm>
            <a:off x="6477000" y="4038600"/>
            <a:ext cx="1143000" cy="338554"/>
          </a:xfrm>
          <a:prstGeom prst="rect">
            <a:avLst/>
          </a:prstGeom>
          <a:noFill/>
        </p:spPr>
        <p:txBody>
          <a:bodyPr wrap="square" rtlCol="0">
            <a:spAutoFit/>
          </a:bodyPr>
          <a:lstStyle/>
          <a:p>
            <a:r>
              <a:rPr lang="en-US" sz="1600" b="1" dirty="0">
                <a:solidFill>
                  <a:srgbClr val="7030A0"/>
                </a:solidFill>
              </a:rPr>
              <a:t>(x, </a:t>
            </a:r>
            <a:r>
              <a:rPr lang="en-US" sz="1600" b="1" dirty="0" err="1">
                <a:solidFill>
                  <a:srgbClr val="7030A0"/>
                </a:solidFill>
              </a:rPr>
              <a:t>inf</a:t>
            </a:r>
            <a:r>
              <a:rPr lang="en-US" sz="1600" b="1" dirty="0">
                <a:solidFill>
                  <a:srgbClr val="7030A0"/>
                </a:solidFill>
              </a:rPr>
              <a:t>)</a:t>
            </a:r>
          </a:p>
        </p:txBody>
      </p:sp>
      <p:sp>
        <p:nvSpPr>
          <p:cNvPr id="115" name="TextBox 114"/>
          <p:cNvSpPr txBox="1"/>
          <p:nvPr/>
        </p:nvSpPr>
        <p:spPr>
          <a:xfrm>
            <a:off x="4953000" y="4038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16" name="TextBox 115"/>
          <p:cNvSpPr txBox="1"/>
          <p:nvPr/>
        </p:nvSpPr>
        <p:spPr>
          <a:xfrm>
            <a:off x="6819900" y="48006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17" name="TextBox 116"/>
          <p:cNvSpPr txBox="1"/>
          <p:nvPr/>
        </p:nvSpPr>
        <p:spPr>
          <a:xfrm>
            <a:off x="5638800" y="4800600"/>
            <a:ext cx="1143000" cy="338554"/>
          </a:xfrm>
          <a:prstGeom prst="rect">
            <a:avLst/>
          </a:prstGeom>
          <a:noFill/>
        </p:spPr>
        <p:txBody>
          <a:bodyPr wrap="square" rtlCol="0">
            <a:spAutoFit/>
          </a:bodyPr>
          <a:lstStyle/>
          <a:p>
            <a:r>
              <a:rPr lang="en-US" sz="1600" b="1" dirty="0">
                <a:solidFill>
                  <a:srgbClr val="7030A0"/>
                </a:solidFill>
              </a:rPr>
              <a:t>(x, y)</a:t>
            </a:r>
          </a:p>
        </p:txBody>
      </p:sp>
      <p:sp>
        <p:nvSpPr>
          <p:cNvPr id="71" name="TextBox 70"/>
          <p:cNvSpPr txBox="1"/>
          <p:nvPr/>
        </p:nvSpPr>
        <p:spPr>
          <a:xfrm>
            <a:off x="6934200" y="5833646"/>
            <a:ext cx="533400" cy="338554"/>
          </a:xfrm>
          <a:prstGeom prst="rect">
            <a:avLst/>
          </a:prstGeom>
          <a:noFill/>
        </p:spPr>
        <p:txBody>
          <a:bodyPr wrap="square" rtlCol="0">
            <a:spAutoFit/>
          </a:bodyPr>
          <a:lstStyle/>
          <a:p>
            <a:r>
              <a:rPr lang="en-US" sz="1600" b="1" dirty="0">
                <a:solidFill>
                  <a:srgbClr val="FF0000"/>
                </a:solidFill>
              </a:rPr>
              <a:t>d</a:t>
            </a:r>
          </a:p>
        </p:txBody>
      </p:sp>
      <p:cxnSp>
        <p:nvCxnSpPr>
          <p:cNvPr id="72" name="Straight Connector 71"/>
          <p:cNvCxnSpPr>
            <a:stCxn id="75" idx="2"/>
            <a:endCxn id="71" idx="0"/>
          </p:cNvCxnSpPr>
          <p:nvPr/>
        </p:nvCxnSpPr>
        <p:spPr bwMode="auto">
          <a:xfrm>
            <a:off x="6972300" y="54864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75" name="Rounded Rectangle 74"/>
          <p:cNvSpPr/>
          <p:nvPr/>
        </p:nvSpPr>
        <p:spPr bwMode="auto">
          <a:xfrm>
            <a:off x="6705600" y="5105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85" name="Straight Connector 84"/>
          <p:cNvCxnSpPr>
            <a:endCxn id="119" idx="0"/>
          </p:cNvCxnSpPr>
          <p:nvPr/>
        </p:nvCxnSpPr>
        <p:spPr bwMode="auto">
          <a:xfrm flipH="1">
            <a:off x="6743700" y="54864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119" name="TextBox 118"/>
          <p:cNvSpPr txBox="1"/>
          <p:nvPr/>
        </p:nvSpPr>
        <p:spPr>
          <a:xfrm>
            <a:off x="6477000" y="5833646"/>
            <a:ext cx="533400" cy="338554"/>
          </a:xfrm>
          <a:prstGeom prst="rect">
            <a:avLst/>
          </a:prstGeom>
          <a:noFill/>
        </p:spPr>
        <p:txBody>
          <a:bodyPr wrap="square" rtlCol="0">
            <a:spAutoFit/>
          </a:bodyPr>
          <a:lstStyle/>
          <a:p>
            <a:r>
              <a:rPr lang="en-US" sz="1600" b="1" dirty="0">
                <a:solidFill>
                  <a:srgbClr val="FF0000"/>
                </a:solidFill>
              </a:rPr>
              <a:t>c</a:t>
            </a:r>
          </a:p>
        </p:txBody>
      </p:sp>
      <p:sp>
        <p:nvSpPr>
          <p:cNvPr id="121" name="TextBox 120"/>
          <p:cNvSpPr txBox="1"/>
          <p:nvPr/>
        </p:nvSpPr>
        <p:spPr>
          <a:xfrm>
            <a:off x="5867400" y="5562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122" name="TextBox 121"/>
          <p:cNvSpPr txBox="1"/>
          <p:nvPr/>
        </p:nvSpPr>
        <p:spPr>
          <a:xfrm>
            <a:off x="6934200" y="5562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z,inf</a:t>
            </a:r>
            <a:r>
              <a:rPr lang="en-US" sz="1600" b="1" dirty="0">
                <a:solidFill>
                  <a:srgbClr val="7030A0"/>
                </a:solidFill>
              </a:rPr>
              <a:t>)</a:t>
            </a:r>
          </a:p>
        </p:txBody>
      </p:sp>
      <p:cxnSp>
        <p:nvCxnSpPr>
          <p:cNvPr id="123" name="Straight Connector 122"/>
          <p:cNvCxnSpPr>
            <a:stCxn id="127" idx="2"/>
            <a:endCxn id="124" idx="0"/>
          </p:cNvCxnSpPr>
          <p:nvPr/>
        </p:nvCxnSpPr>
        <p:spPr bwMode="auto">
          <a:xfrm flipH="1">
            <a:off x="1981200" y="54864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124" name="TextBox 123"/>
          <p:cNvSpPr txBox="1"/>
          <p:nvPr/>
        </p:nvSpPr>
        <p:spPr>
          <a:xfrm>
            <a:off x="1752600" y="5833646"/>
            <a:ext cx="457200" cy="338554"/>
          </a:xfrm>
          <a:prstGeom prst="rect">
            <a:avLst/>
          </a:prstGeom>
          <a:noFill/>
        </p:spPr>
        <p:txBody>
          <a:bodyPr wrap="square" rtlCol="0">
            <a:spAutoFit/>
          </a:bodyPr>
          <a:lstStyle/>
          <a:p>
            <a:r>
              <a:rPr lang="en-US" sz="1600" b="1" dirty="0">
                <a:solidFill>
                  <a:srgbClr val="FF0000"/>
                </a:solidFill>
              </a:rPr>
              <a:t>a</a:t>
            </a:r>
          </a:p>
        </p:txBody>
      </p:sp>
      <p:sp>
        <p:nvSpPr>
          <p:cNvPr id="127" name="Rounded Rectangle 126"/>
          <p:cNvSpPr/>
          <p:nvPr/>
        </p:nvSpPr>
        <p:spPr bwMode="auto">
          <a:xfrm>
            <a:off x="1905000" y="5105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130" name="Straight Connector 129"/>
          <p:cNvCxnSpPr>
            <a:stCxn id="127" idx="2"/>
            <a:endCxn id="133" idx="0"/>
          </p:cNvCxnSpPr>
          <p:nvPr/>
        </p:nvCxnSpPr>
        <p:spPr bwMode="auto">
          <a:xfrm>
            <a:off x="2171700" y="5486400"/>
            <a:ext cx="266700" cy="347246"/>
          </a:xfrm>
          <a:prstGeom prst="line">
            <a:avLst/>
          </a:prstGeom>
          <a:noFill/>
          <a:ln w="9525" cap="flat" cmpd="sng" algn="ctr">
            <a:solidFill>
              <a:schemeClr val="tx1"/>
            </a:solidFill>
            <a:prstDash val="solid"/>
            <a:round/>
            <a:headEnd type="none" w="med" len="med"/>
            <a:tailEnd type="none" w="med" len="med"/>
          </a:ln>
          <a:effectLst/>
        </p:spPr>
      </p:cxnSp>
      <p:sp>
        <p:nvSpPr>
          <p:cNvPr id="133" name="TextBox 132"/>
          <p:cNvSpPr txBox="1"/>
          <p:nvPr/>
        </p:nvSpPr>
        <p:spPr>
          <a:xfrm>
            <a:off x="2209800" y="5833646"/>
            <a:ext cx="457200" cy="338554"/>
          </a:xfrm>
          <a:prstGeom prst="rect">
            <a:avLst/>
          </a:prstGeom>
          <a:noFill/>
        </p:spPr>
        <p:txBody>
          <a:bodyPr wrap="square" rtlCol="0">
            <a:spAutoFit/>
          </a:bodyPr>
          <a:lstStyle/>
          <a:p>
            <a:r>
              <a:rPr lang="en-US" sz="1600" b="1" dirty="0">
                <a:solidFill>
                  <a:srgbClr val="FF0000"/>
                </a:solidFill>
              </a:rPr>
              <a:t>b</a:t>
            </a:r>
          </a:p>
        </p:txBody>
      </p:sp>
      <p:sp>
        <p:nvSpPr>
          <p:cNvPr id="135" name="TextBox 134"/>
          <p:cNvSpPr txBox="1"/>
          <p:nvPr/>
        </p:nvSpPr>
        <p:spPr>
          <a:xfrm>
            <a:off x="1066800" y="5605046"/>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36" name="TextBox 135"/>
          <p:cNvSpPr txBox="1"/>
          <p:nvPr/>
        </p:nvSpPr>
        <p:spPr>
          <a:xfrm>
            <a:off x="2133600" y="5605046"/>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Tree>
    <p:extLst>
      <p:ext uri="{BB962C8B-B14F-4D97-AF65-F5344CB8AC3E}">
        <p14:creationId xmlns:p14="http://schemas.microsoft.com/office/powerpoint/2010/main" val="809599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Right Rotation</a:t>
            </a:r>
          </a:p>
        </p:txBody>
      </p:sp>
      <p:sp>
        <p:nvSpPr>
          <p:cNvPr id="5" name="Content Placeholder 4"/>
          <p:cNvSpPr>
            <a:spLocks noGrp="1"/>
          </p:cNvSpPr>
          <p:nvPr>
            <p:ph idx="1"/>
          </p:nvPr>
        </p:nvSpPr>
        <p:spPr>
          <a:xfrm>
            <a:off x="304800" y="1066800"/>
            <a:ext cx="8610600" cy="1447800"/>
          </a:xfrm>
        </p:spPr>
        <p:txBody>
          <a:bodyPr/>
          <a:lstStyle/>
          <a:p>
            <a:r>
              <a:rPr lang="en-US" sz="2800" dirty="0"/>
              <a:t>Define a right rotation as taking a left child, making it the parent and making the original parent the new right child</a:t>
            </a:r>
          </a:p>
          <a:p>
            <a:r>
              <a:rPr lang="en-US" sz="2800" dirty="0"/>
              <a:t>Where do </a:t>
            </a:r>
            <a:r>
              <a:rPr lang="en-US" sz="2800" dirty="0" err="1"/>
              <a:t>subtrees</a:t>
            </a:r>
            <a:r>
              <a:rPr lang="en-US" sz="2800" dirty="0"/>
              <a:t> a, b, c and d belong? </a:t>
            </a:r>
          </a:p>
          <a:p>
            <a:pPr lvl="1"/>
            <a:r>
              <a:rPr lang="en-US" sz="2400" dirty="0"/>
              <a:t>Use their ranges to reason about it… </a:t>
            </a:r>
          </a:p>
        </p:txBody>
      </p:sp>
      <p:sp>
        <p:nvSpPr>
          <p:cNvPr id="96" name="Rounded Rectangle 95"/>
          <p:cNvSpPr/>
          <p:nvPr/>
        </p:nvSpPr>
        <p:spPr bwMode="auto">
          <a:xfrm>
            <a:off x="59817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y</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57" idx="0"/>
          </p:cNvCxnSpPr>
          <p:nvPr/>
        </p:nvCxnSpPr>
        <p:spPr bwMode="auto">
          <a:xfrm flipH="1">
            <a:off x="5600700" y="4191000"/>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a:endCxn id="101" idx="0"/>
          </p:cNvCxnSpPr>
          <p:nvPr/>
        </p:nvCxnSpPr>
        <p:spPr bwMode="auto">
          <a:xfrm flipH="1">
            <a:off x="6743700" y="50292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6248400" y="4191000"/>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6477000" y="5376446"/>
            <a:ext cx="533400" cy="338554"/>
          </a:xfrm>
          <a:prstGeom prst="rect">
            <a:avLst/>
          </a:prstGeom>
          <a:noFill/>
        </p:spPr>
        <p:txBody>
          <a:bodyPr wrap="square" rtlCol="0">
            <a:spAutoFit/>
          </a:bodyPr>
          <a:lstStyle/>
          <a:p>
            <a:r>
              <a:rPr lang="en-US" sz="1600" b="1" dirty="0">
                <a:solidFill>
                  <a:srgbClr val="FF0000"/>
                </a:solidFill>
              </a:rPr>
              <a:t>___</a:t>
            </a:r>
          </a:p>
        </p:txBody>
      </p:sp>
      <p:sp>
        <p:nvSpPr>
          <p:cNvPr id="102" name="TextBox 101"/>
          <p:cNvSpPr txBox="1"/>
          <p:nvPr/>
        </p:nvSpPr>
        <p:spPr>
          <a:xfrm>
            <a:off x="6934200" y="5376446"/>
            <a:ext cx="533400" cy="338554"/>
          </a:xfrm>
          <a:prstGeom prst="rect">
            <a:avLst/>
          </a:prstGeom>
          <a:noFill/>
        </p:spPr>
        <p:txBody>
          <a:bodyPr wrap="square" rtlCol="0">
            <a:spAutoFit/>
          </a:bodyPr>
          <a:lstStyle/>
          <a:p>
            <a:r>
              <a:rPr lang="en-US" sz="1600" b="1" dirty="0">
                <a:solidFill>
                  <a:srgbClr val="FF0000"/>
                </a:solidFill>
              </a:rPr>
              <a:t>___</a:t>
            </a:r>
          </a:p>
        </p:txBody>
      </p:sp>
      <p:sp>
        <p:nvSpPr>
          <p:cNvPr id="103" name="Rounded Rectangle 102"/>
          <p:cNvSpPr/>
          <p:nvPr/>
        </p:nvSpPr>
        <p:spPr bwMode="auto">
          <a:xfrm>
            <a:off x="67056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104" name="Straight Connector 103"/>
          <p:cNvCxnSpPr>
            <a:stCxn id="103" idx="2"/>
            <a:endCxn id="102" idx="0"/>
          </p:cNvCxnSpPr>
          <p:nvPr/>
        </p:nvCxnSpPr>
        <p:spPr bwMode="auto">
          <a:xfrm>
            <a:off x="6972300" y="50292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06" name="TextBox 105"/>
          <p:cNvSpPr txBox="1"/>
          <p:nvPr/>
        </p:nvSpPr>
        <p:spPr>
          <a:xfrm>
            <a:off x="3771900" y="3962400"/>
            <a:ext cx="1219200" cy="830997"/>
          </a:xfrm>
          <a:prstGeom prst="rect">
            <a:avLst/>
          </a:prstGeom>
          <a:noFill/>
        </p:spPr>
        <p:txBody>
          <a:bodyPr wrap="square" rtlCol="0">
            <a:spAutoFit/>
          </a:bodyPr>
          <a:lstStyle/>
          <a:p>
            <a:r>
              <a:rPr lang="en-US" sz="1600" b="1" dirty="0">
                <a:solidFill>
                  <a:srgbClr val="0000FF"/>
                </a:solidFill>
              </a:rPr>
              <a:t>Right rotate of </a:t>
            </a:r>
            <a:br>
              <a:rPr lang="en-US" sz="1600" b="1" dirty="0">
                <a:solidFill>
                  <a:srgbClr val="0000FF"/>
                </a:solidFill>
              </a:rPr>
            </a:br>
            <a:r>
              <a:rPr lang="en-US" sz="1600" b="1" dirty="0">
                <a:solidFill>
                  <a:srgbClr val="0000FF"/>
                </a:solidFill>
              </a:rPr>
              <a:t>z</a:t>
            </a:r>
          </a:p>
        </p:txBody>
      </p:sp>
      <p:sp>
        <p:nvSpPr>
          <p:cNvPr id="107" name="Curved Down Arrow 106"/>
          <p:cNvSpPr/>
          <p:nvPr/>
        </p:nvSpPr>
        <p:spPr bwMode="auto">
          <a:xfrm>
            <a:off x="4000500" y="37338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TextBox 35"/>
          <p:cNvSpPr txBox="1"/>
          <p:nvPr/>
        </p:nvSpPr>
        <p:spPr>
          <a:xfrm>
            <a:off x="2133600" y="3429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37" name="Rounded Rectangle 36"/>
          <p:cNvSpPr/>
          <p:nvPr/>
        </p:nvSpPr>
        <p:spPr bwMode="auto">
          <a:xfrm>
            <a:off x="24384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z</a:t>
            </a:r>
          </a:p>
        </p:txBody>
      </p:sp>
      <p:sp>
        <p:nvSpPr>
          <p:cNvPr id="38" name="Rounded Rectangle 37"/>
          <p:cNvSpPr/>
          <p:nvPr/>
        </p:nvSpPr>
        <p:spPr bwMode="auto">
          <a:xfrm>
            <a:off x="20574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39" name="Straight Connector 38"/>
          <p:cNvCxnSpPr>
            <a:stCxn id="37" idx="2"/>
            <a:endCxn id="38" idx="0"/>
          </p:cNvCxnSpPr>
          <p:nvPr/>
        </p:nvCxnSpPr>
        <p:spPr bwMode="auto">
          <a:xfrm flipH="1">
            <a:off x="2324100" y="41910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a:stCxn id="38" idx="2"/>
            <a:endCxn id="51" idx="0"/>
          </p:cNvCxnSpPr>
          <p:nvPr/>
        </p:nvCxnSpPr>
        <p:spPr bwMode="auto">
          <a:xfrm flipH="1">
            <a:off x="2095500" y="5029200"/>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p:cNvCxnSpPr>
            <a:stCxn id="38" idx="2"/>
            <a:endCxn id="43" idx="0"/>
          </p:cNvCxnSpPr>
          <p:nvPr/>
        </p:nvCxnSpPr>
        <p:spPr bwMode="auto">
          <a:xfrm>
            <a:off x="2324100" y="50292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42" name="Straight Connector 41"/>
          <p:cNvCxnSpPr>
            <a:stCxn id="37" idx="2"/>
            <a:endCxn id="44" idx="0"/>
          </p:cNvCxnSpPr>
          <p:nvPr/>
        </p:nvCxnSpPr>
        <p:spPr bwMode="auto">
          <a:xfrm>
            <a:off x="2705100" y="41910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2362200" y="5376446"/>
            <a:ext cx="457200" cy="338554"/>
          </a:xfrm>
          <a:prstGeom prst="rect">
            <a:avLst/>
          </a:prstGeom>
          <a:noFill/>
        </p:spPr>
        <p:txBody>
          <a:bodyPr wrap="square" rtlCol="0">
            <a:spAutoFit/>
          </a:bodyPr>
          <a:lstStyle/>
          <a:p>
            <a:r>
              <a:rPr lang="en-US" sz="1600" b="1" dirty="0">
                <a:solidFill>
                  <a:srgbClr val="FF0000"/>
                </a:solidFill>
              </a:rPr>
              <a:t>c</a:t>
            </a:r>
          </a:p>
        </p:txBody>
      </p:sp>
      <p:sp>
        <p:nvSpPr>
          <p:cNvPr id="44" name="TextBox 43"/>
          <p:cNvSpPr txBox="1"/>
          <p:nvPr/>
        </p:nvSpPr>
        <p:spPr>
          <a:xfrm>
            <a:off x="2819400" y="4648200"/>
            <a:ext cx="457200" cy="338554"/>
          </a:xfrm>
          <a:prstGeom prst="rect">
            <a:avLst/>
          </a:prstGeom>
          <a:noFill/>
        </p:spPr>
        <p:txBody>
          <a:bodyPr wrap="square" rtlCol="0">
            <a:spAutoFit/>
          </a:bodyPr>
          <a:lstStyle/>
          <a:p>
            <a:r>
              <a:rPr lang="en-US" sz="1600" b="1" dirty="0">
                <a:solidFill>
                  <a:srgbClr val="FF0000"/>
                </a:solidFill>
              </a:rPr>
              <a:t>d</a:t>
            </a:r>
          </a:p>
        </p:txBody>
      </p:sp>
      <p:sp>
        <p:nvSpPr>
          <p:cNvPr id="45" name="TextBox 44"/>
          <p:cNvSpPr txBox="1"/>
          <p:nvPr/>
        </p:nvSpPr>
        <p:spPr>
          <a:xfrm>
            <a:off x="1371600" y="4343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z)</a:t>
            </a:r>
          </a:p>
        </p:txBody>
      </p:sp>
      <p:sp>
        <p:nvSpPr>
          <p:cNvPr id="46" name="TextBox 45"/>
          <p:cNvSpPr txBox="1"/>
          <p:nvPr/>
        </p:nvSpPr>
        <p:spPr>
          <a:xfrm>
            <a:off x="9906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y)</a:t>
            </a:r>
          </a:p>
        </p:txBody>
      </p:sp>
      <p:sp>
        <p:nvSpPr>
          <p:cNvPr id="47" name="TextBox 46"/>
          <p:cNvSpPr txBox="1"/>
          <p:nvPr/>
        </p:nvSpPr>
        <p:spPr>
          <a:xfrm>
            <a:off x="22860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48" name="TextBox 47"/>
          <p:cNvSpPr txBox="1"/>
          <p:nvPr/>
        </p:nvSpPr>
        <p:spPr>
          <a:xfrm>
            <a:off x="2819400" y="4343400"/>
            <a:ext cx="1143000" cy="338554"/>
          </a:xfrm>
          <a:prstGeom prst="rect">
            <a:avLst/>
          </a:prstGeom>
          <a:noFill/>
        </p:spPr>
        <p:txBody>
          <a:bodyPr wrap="square" rtlCol="0">
            <a:spAutoFit/>
          </a:bodyPr>
          <a:lstStyle/>
          <a:p>
            <a:r>
              <a:rPr lang="en-US" sz="1600" b="1" dirty="0">
                <a:solidFill>
                  <a:srgbClr val="7030A0"/>
                </a:solidFill>
              </a:rPr>
              <a:t>(z, </a:t>
            </a:r>
            <a:r>
              <a:rPr lang="en-US" sz="1600" b="1" dirty="0" err="1">
                <a:solidFill>
                  <a:srgbClr val="7030A0"/>
                </a:solidFill>
              </a:rPr>
              <a:t>inf</a:t>
            </a:r>
            <a:r>
              <a:rPr lang="en-US" sz="1600" b="1" dirty="0">
                <a:solidFill>
                  <a:srgbClr val="7030A0"/>
                </a:solidFill>
              </a:rPr>
              <a:t>)</a:t>
            </a:r>
          </a:p>
        </p:txBody>
      </p:sp>
      <p:cxnSp>
        <p:nvCxnSpPr>
          <p:cNvPr id="49" name="Straight Connector 48"/>
          <p:cNvCxnSpPr>
            <a:stCxn id="51" idx="2"/>
            <a:endCxn id="50" idx="0"/>
          </p:cNvCxnSpPr>
          <p:nvPr/>
        </p:nvCxnSpPr>
        <p:spPr bwMode="auto">
          <a:xfrm flipH="1">
            <a:off x="1905000" y="57912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50" name="TextBox 49"/>
          <p:cNvSpPr txBox="1"/>
          <p:nvPr/>
        </p:nvSpPr>
        <p:spPr>
          <a:xfrm>
            <a:off x="1676400" y="6138446"/>
            <a:ext cx="457200" cy="338554"/>
          </a:xfrm>
          <a:prstGeom prst="rect">
            <a:avLst/>
          </a:prstGeom>
          <a:noFill/>
        </p:spPr>
        <p:txBody>
          <a:bodyPr wrap="square" rtlCol="0">
            <a:spAutoFit/>
          </a:bodyPr>
          <a:lstStyle/>
          <a:p>
            <a:r>
              <a:rPr lang="en-US" sz="1600" b="1" dirty="0">
                <a:solidFill>
                  <a:srgbClr val="FF0000"/>
                </a:solidFill>
              </a:rPr>
              <a:t>a</a:t>
            </a:r>
          </a:p>
        </p:txBody>
      </p:sp>
      <p:sp>
        <p:nvSpPr>
          <p:cNvPr id="51" name="Rounded Rectangle 50"/>
          <p:cNvSpPr/>
          <p:nvPr/>
        </p:nvSpPr>
        <p:spPr bwMode="auto">
          <a:xfrm>
            <a:off x="1828800" y="5410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52" name="Straight Connector 51"/>
          <p:cNvCxnSpPr>
            <a:stCxn id="51" idx="2"/>
            <a:endCxn id="53" idx="0"/>
          </p:cNvCxnSpPr>
          <p:nvPr/>
        </p:nvCxnSpPr>
        <p:spPr bwMode="auto">
          <a:xfrm>
            <a:off x="2095500" y="5791200"/>
            <a:ext cx="266700" cy="347246"/>
          </a:xfrm>
          <a:prstGeom prst="line">
            <a:avLst/>
          </a:prstGeom>
          <a:no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133600" y="6138446"/>
            <a:ext cx="457200" cy="338554"/>
          </a:xfrm>
          <a:prstGeom prst="rect">
            <a:avLst/>
          </a:prstGeom>
          <a:noFill/>
        </p:spPr>
        <p:txBody>
          <a:bodyPr wrap="square" rtlCol="0">
            <a:spAutoFit/>
          </a:bodyPr>
          <a:lstStyle/>
          <a:p>
            <a:r>
              <a:rPr lang="en-US" sz="1600" b="1" dirty="0">
                <a:solidFill>
                  <a:srgbClr val="FF0000"/>
                </a:solidFill>
              </a:rPr>
              <a:t>b</a:t>
            </a:r>
          </a:p>
        </p:txBody>
      </p:sp>
      <p:sp>
        <p:nvSpPr>
          <p:cNvPr id="54" name="TextBox 53"/>
          <p:cNvSpPr txBox="1"/>
          <p:nvPr/>
        </p:nvSpPr>
        <p:spPr>
          <a:xfrm>
            <a:off x="990600" y="5909846"/>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55" name="TextBox 54"/>
          <p:cNvSpPr txBox="1"/>
          <p:nvPr/>
        </p:nvSpPr>
        <p:spPr>
          <a:xfrm>
            <a:off x="2057400" y="5909846"/>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
        <p:nvSpPr>
          <p:cNvPr id="57" name="Rounded Rectangle 56"/>
          <p:cNvSpPr/>
          <p:nvPr/>
        </p:nvSpPr>
        <p:spPr bwMode="auto">
          <a:xfrm>
            <a:off x="53340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59" name="Straight Connector 58"/>
          <p:cNvCxnSpPr>
            <a:stCxn id="57" idx="2"/>
            <a:endCxn id="60" idx="0"/>
          </p:cNvCxnSpPr>
          <p:nvPr/>
        </p:nvCxnSpPr>
        <p:spPr bwMode="auto">
          <a:xfrm flipH="1">
            <a:off x="5372100" y="5029200"/>
            <a:ext cx="228600" cy="304800"/>
          </a:xfrm>
          <a:prstGeom prst="line">
            <a:avLst/>
          </a:prstGeom>
          <a:noFill/>
          <a:ln w="9525" cap="flat" cmpd="sng" algn="ctr">
            <a:solidFill>
              <a:schemeClr val="tx1"/>
            </a:solidFill>
            <a:prstDash val="solid"/>
            <a:round/>
            <a:headEnd type="none" w="med" len="med"/>
            <a:tailEnd type="none" w="med" len="med"/>
          </a:ln>
          <a:effectLst/>
        </p:spPr>
      </p:cxnSp>
      <p:sp>
        <p:nvSpPr>
          <p:cNvPr id="60" name="TextBox 59"/>
          <p:cNvSpPr txBox="1"/>
          <p:nvPr/>
        </p:nvSpPr>
        <p:spPr>
          <a:xfrm>
            <a:off x="5105400" y="5334000"/>
            <a:ext cx="533400" cy="338554"/>
          </a:xfrm>
          <a:prstGeom prst="rect">
            <a:avLst/>
          </a:prstGeom>
          <a:noFill/>
        </p:spPr>
        <p:txBody>
          <a:bodyPr wrap="square" rtlCol="0">
            <a:spAutoFit/>
          </a:bodyPr>
          <a:lstStyle/>
          <a:p>
            <a:r>
              <a:rPr lang="en-US" sz="1600" b="1" dirty="0">
                <a:solidFill>
                  <a:srgbClr val="FF0000"/>
                </a:solidFill>
              </a:rPr>
              <a:t>___</a:t>
            </a:r>
          </a:p>
        </p:txBody>
      </p:sp>
      <p:cxnSp>
        <p:nvCxnSpPr>
          <p:cNvPr id="61" name="Straight Connector 60"/>
          <p:cNvCxnSpPr>
            <a:stCxn id="57" idx="2"/>
            <a:endCxn id="62" idx="0"/>
          </p:cNvCxnSpPr>
          <p:nvPr/>
        </p:nvCxnSpPr>
        <p:spPr bwMode="auto">
          <a:xfrm>
            <a:off x="5600700" y="5029200"/>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62" name="TextBox 61"/>
          <p:cNvSpPr txBox="1"/>
          <p:nvPr/>
        </p:nvSpPr>
        <p:spPr>
          <a:xfrm>
            <a:off x="5638800" y="5334000"/>
            <a:ext cx="533400" cy="338554"/>
          </a:xfrm>
          <a:prstGeom prst="rect">
            <a:avLst/>
          </a:prstGeom>
          <a:noFill/>
        </p:spPr>
        <p:txBody>
          <a:bodyPr wrap="square" rtlCol="0">
            <a:spAutoFit/>
          </a:bodyPr>
          <a:lstStyle/>
          <a:p>
            <a:r>
              <a:rPr lang="en-US" sz="1600" b="1" dirty="0">
                <a:solidFill>
                  <a:srgbClr val="FF0000"/>
                </a:solidFill>
              </a:rPr>
              <a:t>___</a:t>
            </a:r>
          </a:p>
        </p:txBody>
      </p:sp>
    </p:spTree>
    <p:extLst>
      <p:ext uri="{BB962C8B-B14F-4D97-AF65-F5344CB8AC3E}">
        <p14:creationId xmlns:p14="http://schemas.microsoft.com/office/powerpoint/2010/main" val="155205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07" grpId="0" animBg="1"/>
      <p:bldP spid="36" grpId="0"/>
      <p:bldP spid="37" grpId="0" animBg="1"/>
      <p:bldP spid="38" grpId="0" animBg="1"/>
      <p:bldP spid="43" grpId="0"/>
      <p:bldP spid="44" grpId="0"/>
      <p:bldP spid="45" grpId="0"/>
      <p:bldP spid="46" grpId="0"/>
      <p:bldP spid="47" grpId="0"/>
      <p:bldP spid="48" grpId="0"/>
      <p:bldP spid="50" grpId="0"/>
      <p:bldP spid="51" grpId="0" animBg="1"/>
      <p:bldP spid="53" grpId="0"/>
      <p:bldP spid="54" grpId="0"/>
      <p:bldP spid="5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Right Rotation</a:t>
            </a:r>
          </a:p>
        </p:txBody>
      </p:sp>
      <p:sp>
        <p:nvSpPr>
          <p:cNvPr id="5" name="Content Placeholder 4"/>
          <p:cNvSpPr>
            <a:spLocks noGrp="1"/>
          </p:cNvSpPr>
          <p:nvPr>
            <p:ph idx="1"/>
          </p:nvPr>
        </p:nvSpPr>
        <p:spPr>
          <a:xfrm>
            <a:off x="304800" y="1066800"/>
            <a:ext cx="8610600" cy="1447800"/>
          </a:xfrm>
        </p:spPr>
        <p:txBody>
          <a:bodyPr/>
          <a:lstStyle/>
          <a:p>
            <a:r>
              <a:rPr lang="en-US" sz="2800" dirty="0"/>
              <a:t>Define a right rotation as taking a left child, making it the parent and making the original parent the new right child</a:t>
            </a:r>
          </a:p>
          <a:p>
            <a:r>
              <a:rPr lang="en-US" sz="2800" dirty="0"/>
              <a:t>Where do </a:t>
            </a:r>
            <a:r>
              <a:rPr lang="en-US" sz="2800" dirty="0" err="1"/>
              <a:t>subtrees</a:t>
            </a:r>
            <a:r>
              <a:rPr lang="en-US" sz="2800" dirty="0"/>
              <a:t> a, b, c and d belong? </a:t>
            </a:r>
          </a:p>
          <a:p>
            <a:pPr lvl="1"/>
            <a:r>
              <a:rPr lang="en-US" sz="2400" dirty="0"/>
              <a:t>Use their ranges to reason about it… </a:t>
            </a:r>
          </a:p>
        </p:txBody>
      </p:sp>
      <p:sp>
        <p:nvSpPr>
          <p:cNvPr id="96" name="Rounded Rectangle 95"/>
          <p:cNvSpPr/>
          <p:nvPr/>
        </p:nvSpPr>
        <p:spPr bwMode="auto">
          <a:xfrm>
            <a:off x="59817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y</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57" idx="0"/>
          </p:cNvCxnSpPr>
          <p:nvPr/>
        </p:nvCxnSpPr>
        <p:spPr bwMode="auto">
          <a:xfrm flipH="1">
            <a:off x="5600700" y="4191000"/>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a:endCxn id="101" idx="0"/>
          </p:cNvCxnSpPr>
          <p:nvPr/>
        </p:nvCxnSpPr>
        <p:spPr bwMode="auto">
          <a:xfrm flipH="1">
            <a:off x="6743700" y="50292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6248400" y="4191000"/>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6477000" y="5376446"/>
            <a:ext cx="533400" cy="338554"/>
          </a:xfrm>
          <a:prstGeom prst="rect">
            <a:avLst/>
          </a:prstGeom>
          <a:noFill/>
        </p:spPr>
        <p:txBody>
          <a:bodyPr wrap="square" rtlCol="0">
            <a:spAutoFit/>
          </a:bodyPr>
          <a:lstStyle/>
          <a:p>
            <a:r>
              <a:rPr lang="en-US" sz="1600" b="1" dirty="0">
                <a:solidFill>
                  <a:srgbClr val="FF0000"/>
                </a:solidFill>
              </a:rPr>
              <a:t>c</a:t>
            </a:r>
          </a:p>
        </p:txBody>
      </p:sp>
      <p:sp>
        <p:nvSpPr>
          <p:cNvPr id="102" name="TextBox 101"/>
          <p:cNvSpPr txBox="1"/>
          <p:nvPr/>
        </p:nvSpPr>
        <p:spPr>
          <a:xfrm>
            <a:off x="6934200" y="5376446"/>
            <a:ext cx="533400" cy="338554"/>
          </a:xfrm>
          <a:prstGeom prst="rect">
            <a:avLst/>
          </a:prstGeom>
          <a:noFill/>
        </p:spPr>
        <p:txBody>
          <a:bodyPr wrap="square" rtlCol="0">
            <a:spAutoFit/>
          </a:bodyPr>
          <a:lstStyle/>
          <a:p>
            <a:r>
              <a:rPr lang="en-US" sz="1600" b="1" dirty="0">
                <a:solidFill>
                  <a:srgbClr val="FF0000"/>
                </a:solidFill>
              </a:rPr>
              <a:t>d</a:t>
            </a:r>
          </a:p>
        </p:txBody>
      </p:sp>
      <p:sp>
        <p:nvSpPr>
          <p:cNvPr id="103" name="Rounded Rectangle 102"/>
          <p:cNvSpPr/>
          <p:nvPr/>
        </p:nvSpPr>
        <p:spPr bwMode="auto">
          <a:xfrm>
            <a:off x="67056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104" name="Straight Connector 103"/>
          <p:cNvCxnSpPr>
            <a:stCxn id="103" idx="2"/>
            <a:endCxn id="102" idx="0"/>
          </p:cNvCxnSpPr>
          <p:nvPr/>
        </p:nvCxnSpPr>
        <p:spPr bwMode="auto">
          <a:xfrm>
            <a:off x="6972300" y="50292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06" name="TextBox 105"/>
          <p:cNvSpPr txBox="1"/>
          <p:nvPr/>
        </p:nvSpPr>
        <p:spPr>
          <a:xfrm>
            <a:off x="3771900" y="3962400"/>
            <a:ext cx="1219200" cy="830997"/>
          </a:xfrm>
          <a:prstGeom prst="rect">
            <a:avLst/>
          </a:prstGeom>
          <a:noFill/>
        </p:spPr>
        <p:txBody>
          <a:bodyPr wrap="square" rtlCol="0">
            <a:spAutoFit/>
          </a:bodyPr>
          <a:lstStyle/>
          <a:p>
            <a:r>
              <a:rPr lang="en-US" sz="1600" b="1" dirty="0">
                <a:solidFill>
                  <a:srgbClr val="0000FF"/>
                </a:solidFill>
              </a:rPr>
              <a:t>Right rotate of </a:t>
            </a:r>
            <a:br>
              <a:rPr lang="en-US" sz="1600" b="1" dirty="0">
                <a:solidFill>
                  <a:srgbClr val="0000FF"/>
                </a:solidFill>
              </a:rPr>
            </a:br>
            <a:r>
              <a:rPr lang="en-US" sz="1600" b="1" dirty="0">
                <a:solidFill>
                  <a:srgbClr val="0000FF"/>
                </a:solidFill>
              </a:rPr>
              <a:t>z</a:t>
            </a:r>
          </a:p>
        </p:txBody>
      </p:sp>
      <p:sp>
        <p:nvSpPr>
          <p:cNvPr id="107" name="Curved Down Arrow 106"/>
          <p:cNvSpPr/>
          <p:nvPr/>
        </p:nvSpPr>
        <p:spPr bwMode="auto">
          <a:xfrm>
            <a:off x="4000500" y="37338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6" name="TextBox 35"/>
          <p:cNvSpPr txBox="1"/>
          <p:nvPr/>
        </p:nvSpPr>
        <p:spPr>
          <a:xfrm>
            <a:off x="2133600" y="3429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37" name="Rounded Rectangle 36"/>
          <p:cNvSpPr/>
          <p:nvPr/>
        </p:nvSpPr>
        <p:spPr bwMode="auto">
          <a:xfrm>
            <a:off x="24384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z</a:t>
            </a:r>
          </a:p>
        </p:txBody>
      </p:sp>
      <p:sp>
        <p:nvSpPr>
          <p:cNvPr id="38" name="Rounded Rectangle 37"/>
          <p:cNvSpPr/>
          <p:nvPr/>
        </p:nvSpPr>
        <p:spPr bwMode="auto">
          <a:xfrm>
            <a:off x="20574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39" name="Straight Connector 38"/>
          <p:cNvCxnSpPr>
            <a:stCxn id="37" idx="2"/>
            <a:endCxn id="38" idx="0"/>
          </p:cNvCxnSpPr>
          <p:nvPr/>
        </p:nvCxnSpPr>
        <p:spPr bwMode="auto">
          <a:xfrm flipH="1">
            <a:off x="2324100" y="41910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a:stCxn id="38" idx="2"/>
            <a:endCxn id="51" idx="0"/>
          </p:cNvCxnSpPr>
          <p:nvPr/>
        </p:nvCxnSpPr>
        <p:spPr bwMode="auto">
          <a:xfrm flipH="1">
            <a:off x="2095500" y="5029200"/>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p:cNvCxnSpPr>
            <a:stCxn id="38" idx="2"/>
            <a:endCxn id="43" idx="0"/>
          </p:cNvCxnSpPr>
          <p:nvPr/>
        </p:nvCxnSpPr>
        <p:spPr bwMode="auto">
          <a:xfrm>
            <a:off x="2324100" y="50292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42" name="Straight Connector 41"/>
          <p:cNvCxnSpPr>
            <a:stCxn id="37" idx="2"/>
            <a:endCxn id="44" idx="0"/>
          </p:cNvCxnSpPr>
          <p:nvPr/>
        </p:nvCxnSpPr>
        <p:spPr bwMode="auto">
          <a:xfrm>
            <a:off x="2705100" y="41910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2362200" y="5376446"/>
            <a:ext cx="457200" cy="338554"/>
          </a:xfrm>
          <a:prstGeom prst="rect">
            <a:avLst/>
          </a:prstGeom>
          <a:noFill/>
        </p:spPr>
        <p:txBody>
          <a:bodyPr wrap="square" rtlCol="0">
            <a:spAutoFit/>
          </a:bodyPr>
          <a:lstStyle/>
          <a:p>
            <a:r>
              <a:rPr lang="en-US" sz="1600" b="1" dirty="0">
                <a:solidFill>
                  <a:srgbClr val="FF0000"/>
                </a:solidFill>
              </a:rPr>
              <a:t>c</a:t>
            </a:r>
          </a:p>
        </p:txBody>
      </p:sp>
      <p:sp>
        <p:nvSpPr>
          <p:cNvPr id="44" name="TextBox 43"/>
          <p:cNvSpPr txBox="1"/>
          <p:nvPr/>
        </p:nvSpPr>
        <p:spPr>
          <a:xfrm>
            <a:off x="2819400" y="4648200"/>
            <a:ext cx="457200" cy="338554"/>
          </a:xfrm>
          <a:prstGeom prst="rect">
            <a:avLst/>
          </a:prstGeom>
          <a:noFill/>
        </p:spPr>
        <p:txBody>
          <a:bodyPr wrap="square" rtlCol="0">
            <a:spAutoFit/>
          </a:bodyPr>
          <a:lstStyle/>
          <a:p>
            <a:r>
              <a:rPr lang="en-US" sz="1600" b="1" dirty="0">
                <a:solidFill>
                  <a:srgbClr val="FF0000"/>
                </a:solidFill>
              </a:rPr>
              <a:t>d</a:t>
            </a:r>
          </a:p>
        </p:txBody>
      </p:sp>
      <p:sp>
        <p:nvSpPr>
          <p:cNvPr id="45" name="TextBox 44"/>
          <p:cNvSpPr txBox="1"/>
          <p:nvPr/>
        </p:nvSpPr>
        <p:spPr>
          <a:xfrm>
            <a:off x="1371600" y="4343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z)</a:t>
            </a:r>
          </a:p>
        </p:txBody>
      </p:sp>
      <p:sp>
        <p:nvSpPr>
          <p:cNvPr id="46" name="TextBox 45"/>
          <p:cNvSpPr txBox="1"/>
          <p:nvPr/>
        </p:nvSpPr>
        <p:spPr>
          <a:xfrm>
            <a:off x="9906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y)</a:t>
            </a:r>
          </a:p>
        </p:txBody>
      </p:sp>
      <p:sp>
        <p:nvSpPr>
          <p:cNvPr id="47" name="TextBox 46"/>
          <p:cNvSpPr txBox="1"/>
          <p:nvPr/>
        </p:nvSpPr>
        <p:spPr>
          <a:xfrm>
            <a:off x="22860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48" name="TextBox 47"/>
          <p:cNvSpPr txBox="1"/>
          <p:nvPr/>
        </p:nvSpPr>
        <p:spPr>
          <a:xfrm>
            <a:off x="2819400" y="4343400"/>
            <a:ext cx="1143000" cy="338554"/>
          </a:xfrm>
          <a:prstGeom prst="rect">
            <a:avLst/>
          </a:prstGeom>
          <a:noFill/>
        </p:spPr>
        <p:txBody>
          <a:bodyPr wrap="square" rtlCol="0">
            <a:spAutoFit/>
          </a:bodyPr>
          <a:lstStyle/>
          <a:p>
            <a:r>
              <a:rPr lang="en-US" sz="1600" b="1" dirty="0">
                <a:solidFill>
                  <a:srgbClr val="7030A0"/>
                </a:solidFill>
              </a:rPr>
              <a:t>(z, </a:t>
            </a:r>
            <a:r>
              <a:rPr lang="en-US" sz="1600" b="1" dirty="0" err="1">
                <a:solidFill>
                  <a:srgbClr val="7030A0"/>
                </a:solidFill>
              </a:rPr>
              <a:t>inf</a:t>
            </a:r>
            <a:r>
              <a:rPr lang="en-US" sz="1600" b="1" dirty="0">
                <a:solidFill>
                  <a:srgbClr val="7030A0"/>
                </a:solidFill>
              </a:rPr>
              <a:t>)</a:t>
            </a:r>
          </a:p>
        </p:txBody>
      </p:sp>
      <p:cxnSp>
        <p:nvCxnSpPr>
          <p:cNvPr id="49" name="Straight Connector 48"/>
          <p:cNvCxnSpPr>
            <a:stCxn id="51" idx="2"/>
            <a:endCxn id="50" idx="0"/>
          </p:cNvCxnSpPr>
          <p:nvPr/>
        </p:nvCxnSpPr>
        <p:spPr bwMode="auto">
          <a:xfrm flipH="1">
            <a:off x="1905000" y="57912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50" name="TextBox 49"/>
          <p:cNvSpPr txBox="1"/>
          <p:nvPr/>
        </p:nvSpPr>
        <p:spPr>
          <a:xfrm>
            <a:off x="1676400" y="6138446"/>
            <a:ext cx="457200" cy="338554"/>
          </a:xfrm>
          <a:prstGeom prst="rect">
            <a:avLst/>
          </a:prstGeom>
          <a:noFill/>
        </p:spPr>
        <p:txBody>
          <a:bodyPr wrap="square" rtlCol="0">
            <a:spAutoFit/>
          </a:bodyPr>
          <a:lstStyle/>
          <a:p>
            <a:r>
              <a:rPr lang="en-US" sz="1600" b="1" dirty="0">
                <a:solidFill>
                  <a:srgbClr val="FF0000"/>
                </a:solidFill>
              </a:rPr>
              <a:t>a</a:t>
            </a:r>
          </a:p>
        </p:txBody>
      </p:sp>
      <p:sp>
        <p:nvSpPr>
          <p:cNvPr id="51" name="Rounded Rectangle 50"/>
          <p:cNvSpPr/>
          <p:nvPr/>
        </p:nvSpPr>
        <p:spPr bwMode="auto">
          <a:xfrm>
            <a:off x="1828800" y="5410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52" name="Straight Connector 51"/>
          <p:cNvCxnSpPr>
            <a:stCxn id="51" idx="2"/>
            <a:endCxn id="53" idx="0"/>
          </p:cNvCxnSpPr>
          <p:nvPr/>
        </p:nvCxnSpPr>
        <p:spPr bwMode="auto">
          <a:xfrm>
            <a:off x="2095500" y="5791200"/>
            <a:ext cx="266700" cy="347246"/>
          </a:xfrm>
          <a:prstGeom prst="line">
            <a:avLst/>
          </a:prstGeom>
          <a:no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2133600" y="6138446"/>
            <a:ext cx="457200" cy="338554"/>
          </a:xfrm>
          <a:prstGeom prst="rect">
            <a:avLst/>
          </a:prstGeom>
          <a:noFill/>
        </p:spPr>
        <p:txBody>
          <a:bodyPr wrap="square" rtlCol="0">
            <a:spAutoFit/>
          </a:bodyPr>
          <a:lstStyle/>
          <a:p>
            <a:r>
              <a:rPr lang="en-US" sz="1600" b="1" dirty="0">
                <a:solidFill>
                  <a:srgbClr val="FF0000"/>
                </a:solidFill>
              </a:rPr>
              <a:t>b</a:t>
            </a:r>
          </a:p>
        </p:txBody>
      </p:sp>
      <p:sp>
        <p:nvSpPr>
          <p:cNvPr id="54" name="TextBox 53"/>
          <p:cNvSpPr txBox="1"/>
          <p:nvPr/>
        </p:nvSpPr>
        <p:spPr>
          <a:xfrm>
            <a:off x="990600" y="5909846"/>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55" name="TextBox 54"/>
          <p:cNvSpPr txBox="1"/>
          <p:nvPr/>
        </p:nvSpPr>
        <p:spPr>
          <a:xfrm>
            <a:off x="2057400" y="5909846"/>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
        <p:nvSpPr>
          <p:cNvPr id="57" name="Rounded Rectangle 56"/>
          <p:cNvSpPr/>
          <p:nvPr/>
        </p:nvSpPr>
        <p:spPr bwMode="auto">
          <a:xfrm>
            <a:off x="53340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59" name="Straight Connector 58"/>
          <p:cNvCxnSpPr>
            <a:stCxn id="57" idx="2"/>
            <a:endCxn id="60" idx="0"/>
          </p:cNvCxnSpPr>
          <p:nvPr/>
        </p:nvCxnSpPr>
        <p:spPr bwMode="auto">
          <a:xfrm flipH="1">
            <a:off x="5372100" y="5029200"/>
            <a:ext cx="228600" cy="304800"/>
          </a:xfrm>
          <a:prstGeom prst="line">
            <a:avLst/>
          </a:prstGeom>
          <a:noFill/>
          <a:ln w="9525" cap="flat" cmpd="sng" algn="ctr">
            <a:solidFill>
              <a:schemeClr val="tx1"/>
            </a:solidFill>
            <a:prstDash val="solid"/>
            <a:round/>
            <a:headEnd type="none" w="med" len="med"/>
            <a:tailEnd type="none" w="med" len="med"/>
          </a:ln>
          <a:effectLst/>
        </p:spPr>
      </p:cxnSp>
      <p:sp>
        <p:nvSpPr>
          <p:cNvPr id="60" name="TextBox 59"/>
          <p:cNvSpPr txBox="1"/>
          <p:nvPr/>
        </p:nvSpPr>
        <p:spPr>
          <a:xfrm>
            <a:off x="5105400" y="5334000"/>
            <a:ext cx="533400" cy="338554"/>
          </a:xfrm>
          <a:prstGeom prst="rect">
            <a:avLst/>
          </a:prstGeom>
          <a:noFill/>
        </p:spPr>
        <p:txBody>
          <a:bodyPr wrap="square" rtlCol="0">
            <a:spAutoFit/>
          </a:bodyPr>
          <a:lstStyle/>
          <a:p>
            <a:r>
              <a:rPr lang="en-US" sz="1600" b="1" dirty="0">
                <a:solidFill>
                  <a:srgbClr val="FF0000"/>
                </a:solidFill>
              </a:rPr>
              <a:t>a</a:t>
            </a:r>
          </a:p>
        </p:txBody>
      </p:sp>
      <p:cxnSp>
        <p:nvCxnSpPr>
          <p:cNvPr id="61" name="Straight Connector 60"/>
          <p:cNvCxnSpPr>
            <a:stCxn id="57" idx="2"/>
            <a:endCxn id="62" idx="0"/>
          </p:cNvCxnSpPr>
          <p:nvPr/>
        </p:nvCxnSpPr>
        <p:spPr bwMode="auto">
          <a:xfrm>
            <a:off x="5600700" y="5029200"/>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62" name="TextBox 61"/>
          <p:cNvSpPr txBox="1"/>
          <p:nvPr/>
        </p:nvSpPr>
        <p:spPr>
          <a:xfrm>
            <a:off x="5638800" y="5334000"/>
            <a:ext cx="533400" cy="338554"/>
          </a:xfrm>
          <a:prstGeom prst="rect">
            <a:avLst/>
          </a:prstGeom>
          <a:noFill/>
        </p:spPr>
        <p:txBody>
          <a:bodyPr wrap="square" rtlCol="0">
            <a:spAutoFit/>
          </a:bodyPr>
          <a:lstStyle/>
          <a:p>
            <a:r>
              <a:rPr lang="en-US" sz="1600" b="1" dirty="0">
                <a:solidFill>
                  <a:srgbClr val="FF0000"/>
                </a:solidFill>
              </a:rPr>
              <a:t>b</a:t>
            </a:r>
          </a:p>
        </p:txBody>
      </p:sp>
      <p:sp>
        <p:nvSpPr>
          <p:cNvPr id="56" name="TextBox 55"/>
          <p:cNvSpPr txBox="1"/>
          <p:nvPr/>
        </p:nvSpPr>
        <p:spPr>
          <a:xfrm>
            <a:off x="4724400" y="5715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58" name="TextBox 57"/>
          <p:cNvSpPr txBox="1"/>
          <p:nvPr/>
        </p:nvSpPr>
        <p:spPr>
          <a:xfrm>
            <a:off x="5410200" y="5715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
        <p:nvSpPr>
          <p:cNvPr id="63" name="TextBox 62"/>
          <p:cNvSpPr txBox="1"/>
          <p:nvPr/>
        </p:nvSpPr>
        <p:spPr>
          <a:xfrm>
            <a:off x="6096000" y="5715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64" name="TextBox 63"/>
          <p:cNvSpPr txBox="1"/>
          <p:nvPr/>
        </p:nvSpPr>
        <p:spPr>
          <a:xfrm>
            <a:off x="6781800" y="5715000"/>
            <a:ext cx="1143000" cy="338554"/>
          </a:xfrm>
          <a:prstGeom prst="rect">
            <a:avLst/>
          </a:prstGeom>
          <a:noFill/>
        </p:spPr>
        <p:txBody>
          <a:bodyPr wrap="square" rtlCol="0">
            <a:spAutoFit/>
          </a:bodyPr>
          <a:lstStyle/>
          <a:p>
            <a:r>
              <a:rPr lang="en-US" sz="1600" b="1" dirty="0">
                <a:solidFill>
                  <a:srgbClr val="7030A0"/>
                </a:solidFill>
              </a:rPr>
              <a:t>(z, </a:t>
            </a:r>
            <a:r>
              <a:rPr lang="en-US" sz="1600" b="1" dirty="0" err="1">
                <a:solidFill>
                  <a:srgbClr val="7030A0"/>
                </a:solidFill>
              </a:rPr>
              <a:t>inf</a:t>
            </a:r>
            <a:r>
              <a:rPr lang="en-US" sz="1600" b="1" dirty="0">
                <a:solidFill>
                  <a:srgbClr val="7030A0"/>
                </a:solidFill>
              </a:rPr>
              <a:t>)</a:t>
            </a:r>
          </a:p>
        </p:txBody>
      </p:sp>
    </p:spTree>
    <p:extLst>
      <p:ext uri="{BB962C8B-B14F-4D97-AF65-F5344CB8AC3E}">
        <p14:creationId xmlns:p14="http://schemas.microsoft.com/office/powerpoint/2010/main" val="1630208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Left Rotation</a:t>
            </a:r>
          </a:p>
        </p:txBody>
      </p:sp>
      <p:sp>
        <p:nvSpPr>
          <p:cNvPr id="5" name="Content Placeholder 4"/>
          <p:cNvSpPr>
            <a:spLocks noGrp="1"/>
          </p:cNvSpPr>
          <p:nvPr>
            <p:ph idx="1"/>
          </p:nvPr>
        </p:nvSpPr>
        <p:spPr>
          <a:xfrm>
            <a:off x="304800" y="1066800"/>
            <a:ext cx="8610600" cy="1447800"/>
          </a:xfrm>
        </p:spPr>
        <p:txBody>
          <a:bodyPr/>
          <a:lstStyle/>
          <a:p>
            <a:r>
              <a:rPr lang="en-US" sz="2800" dirty="0"/>
              <a:t>Define a left rotation as taking a right child, making it the parent and making the original parent the new left child</a:t>
            </a:r>
          </a:p>
          <a:p>
            <a:r>
              <a:rPr lang="en-US" sz="2800" dirty="0"/>
              <a:t>Where do </a:t>
            </a:r>
            <a:r>
              <a:rPr lang="en-US" sz="2800" dirty="0" err="1"/>
              <a:t>subtrees</a:t>
            </a:r>
            <a:r>
              <a:rPr lang="en-US" sz="2800" dirty="0"/>
              <a:t> a, b, c and d belong? </a:t>
            </a:r>
          </a:p>
          <a:p>
            <a:pPr lvl="1"/>
            <a:r>
              <a:rPr lang="en-US" sz="2400" dirty="0"/>
              <a:t>Use their ranges to reason about it… </a:t>
            </a:r>
          </a:p>
        </p:txBody>
      </p:sp>
      <p:sp>
        <p:nvSpPr>
          <p:cNvPr id="106" name="TextBox 105"/>
          <p:cNvSpPr txBox="1"/>
          <p:nvPr/>
        </p:nvSpPr>
        <p:spPr>
          <a:xfrm>
            <a:off x="3810000" y="3886200"/>
            <a:ext cx="1219200" cy="830997"/>
          </a:xfrm>
          <a:prstGeom prst="rect">
            <a:avLst/>
          </a:prstGeom>
          <a:noFill/>
        </p:spPr>
        <p:txBody>
          <a:bodyPr wrap="square" rtlCol="0">
            <a:spAutoFit/>
          </a:bodyPr>
          <a:lstStyle/>
          <a:p>
            <a:r>
              <a:rPr lang="en-US" sz="1600" b="1" dirty="0">
                <a:solidFill>
                  <a:srgbClr val="0000FF"/>
                </a:solidFill>
              </a:rPr>
              <a:t>Left </a:t>
            </a:r>
            <a:br>
              <a:rPr lang="en-US" sz="1600" b="1" dirty="0">
                <a:solidFill>
                  <a:srgbClr val="0000FF"/>
                </a:solidFill>
              </a:rPr>
            </a:br>
            <a:r>
              <a:rPr lang="en-US" sz="1600" b="1" dirty="0">
                <a:solidFill>
                  <a:srgbClr val="0000FF"/>
                </a:solidFill>
              </a:rPr>
              <a:t>rotate of </a:t>
            </a:r>
            <a:br>
              <a:rPr lang="en-US" sz="1600" b="1" dirty="0">
                <a:solidFill>
                  <a:srgbClr val="0000FF"/>
                </a:solidFill>
              </a:rPr>
            </a:br>
            <a:r>
              <a:rPr lang="en-US" sz="1600" b="1" dirty="0">
                <a:solidFill>
                  <a:srgbClr val="0000FF"/>
                </a:solidFill>
              </a:rPr>
              <a:t>x</a:t>
            </a:r>
          </a:p>
        </p:txBody>
      </p:sp>
      <p:sp>
        <p:nvSpPr>
          <p:cNvPr id="107" name="Curved Down Arrow 106"/>
          <p:cNvSpPr/>
          <p:nvPr/>
        </p:nvSpPr>
        <p:spPr bwMode="auto">
          <a:xfrm flipH="1">
            <a:off x="4000500" y="35814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ounded Rectangle 42"/>
          <p:cNvSpPr/>
          <p:nvPr/>
        </p:nvSpPr>
        <p:spPr bwMode="auto">
          <a:xfrm>
            <a:off x="1981200" y="36576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y</a:t>
            </a:r>
            <a:endParaRPr kumimoji="0" lang="en-US" sz="2000" b="0" i="0" u="none" strike="noStrike" cap="none" normalizeH="0" baseline="0" dirty="0">
              <a:ln>
                <a:noFill/>
              </a:ln>
              <a:solidFill>
                <a:schemeClr val="bg1"/>
              </a:solidFill>
              <a:effectLst/>
            </a:endParaRPr>
          </a:p>
        </p:txBody>
      </p:sp>
      <p:cxnSp>
        <p:nvCxnSpPr>
          <p:cNvPr id="44" name="Straight Connector 43"/>
          <p:cNvCxnSpPr>
            <a:stCxn id="43" idx="2"/>
            <a:endCxn id="51" idx="0"/>
          </p:cNvCxnSpPr>
          <p:nvPr/>
        </p:nvCxnSpPr>
        <p:spPr bwMode="auto">
          <a:xfrm flipH="1">
            <a:off x="1600200" y="4038600"/>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a:stCxn id="49" idx="2"/>
            <a:endCxn id="47" idx="0"/>
          </p:cNvCxnSpPr>
          <p:nvPr/>
        </p:nvCxnSpPr>
        <p:spPr bwMode="auto">
          <a:xfrm flipH="1">
            <a:off x="2743200" y="48768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46" name="Straight Connector 45"/>
          <p:cNvCxnSpPr>
            <a:stCxn id="43" idx="2"/>
            <a:endCxn id="49" idx="0"/>
          </p:cNvCxnSpPr>
          <p:nvPr/>
        </p:nvCxnSpPr>
        <p:spPr bwMode="auto">
          <a:xfrm>
            <a:off x="2247900" y="4038600"/>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476500" y="5224046"/>
            <a:ext cx="533400" cy="338554"/>
          </a:xfrm>
          <a:prstGeom prst="rect">
            <a:avLst/>
          </a:prstGeom>
          <a:noFill/>
        </p:spPr>
        <p:txBody>
          <a:bodyPr wrap="square" rtlCol="0">
            <a:spAutoFit/>
          </a:bodyPr>
          <a:lstStyle/>
          <a:p>
            <a:r>
              <a:rPr lang="en-US" sz="1600" b="1" dirty="0">
                <a:solidFill>
                  <a:srgbClr val="FF0000"/>
                </a:solidFill>
              </a:rPr>
              <a:t>___</a:t>
            </a:r>
          </a:p>
        </p:txBody>
      </p:sp>
      <p:sp>
        <p:nvSpPr>
          <p:cNvPr id="48" name="TextBox 47"/>
          <p:cNvSpPr txBox="1"/>
          <p:nvPr/>
        </p:nvSpPr>
        <p:spPr>
          <a:xfrm>
            <a:off x="2933700" y="5224046"/>
            <a:ext cx="533400" cy="338554"/>
          </a:xfrm>
          <a:prstGeom prst="rect">
            <a:avLst/>
          </a:prstGeom>
          <a:noFill/>
        </p:spPr>
        <p:txBody>
          <a:bodyPr wrap="square" rtlCol="0">
            <a:spAutoFit/>
          </a:bodyPr>
          <a:lstStyle/>
          <a:p>
            <a:r>
              <a:rPr lang="en-US" sz="1600" b="1" dirty="0">
                <a:solidFill>
                  <a:srgbClr val="FF0000"/>
                </a:solidFill>
              </a:rPr>
              <a:t>___</a:t>
            </a:r>
          </a:p>
        </p:txBody>
      </p:sp>
      <p:sp>
        <p:nvSpPr>
          <p:cNvPr id="49" name="Rounded Rectangle 48"/>
          <p:cNvSpPr/>
          <p:nvPr/>
        </p:nvSpPr>
        <p:spPr bwMode="auto">
          <a:xfrm>
            <a:off x="2705100" y="44958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50" name="Straight Connector 49"/>
          <p:cNvCxnSpPr>
            <a:stCxn id="49" idx="2"/>
            <a:endCxn id="48" idx="0"/>
          </p:cNvCxnSpPr>
          <p:nvPr/>
        </p:nvCxnSpPr>
        <p:spPr bwMode="auto">
          <a:xfrm>
            <a:off x="2971800" y="48768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51" name="Rounded Rectangle 50"/>
          <p:cNvSpPr/>
          <p:nvPr/>
        </p:nvSpPr>
        <p:spPr bwMode="auto">
          <a:xfrm>
            <a:off x="1333500" y="44958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52" name="Straight Connector 51"/>
          <p:cNvCxnSpPr>
            <a:stCxn id="51" idx="2"/>
            <a:endCxn id="53" idx="0"/>
          </p:cNvCxnSpPr>
          <p:nvPr/>
        </p:nvCxnSpPr>
        <p:spPr bwMode="auto">
          <a:xfrm flipH="1">
            <a:off x="1371600" y="4876800"/>
            <a:ext cx="228600" cy="304800"/>
          </a:xfrm>
          <a:prstGeom prst="line">
            <a:avLst/>
          </a:prstGeom>
          <a:no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104900" y="5181600"/>
            <a:ext cx="533400" cy="338554"/>
          </a:xfrm>
          <a:prstGeom prst="rect">
            <a:avLst/>
          </a:prstGeom>
          <a:noFill/>
        </p:spPr>
        <p:txBody>
          <a:bodyPr wrap="square" rtlCol="0">
            <a:spAutoFit/>
          </a:bodyPr>
          <a:lstStyle/>
          <a:p>
            <a:r>
              <a:rPr lang="en-US" sz="1600" b="1" dirty="0">
                <a:solidFill>
                  <a:srgbClr val="FF0000"/>
                </a:solidFill>
              </a:rPr>
              <a:t>___</a:t>
            </a:r>
          </a:p>
        </p:txBody>
      </p:sp>
      <p:cxnSp>
        <p:nvCxnSpPr>
          <p:cNvPr id="54" name="Straight Connector 53"/>
          <p:cNvCxnSpPr>
            <a:stCxn id="51" idx="2"/>
            <a:endCxn id="55" idx="0"/>
          </p:cNvCxnSpPr>
          <p:nvPr/>
        </p:nvCxnSpPr>
        <p:spPr bwMode="auto">
          <a:xfrm>
            <a:off x="1600200" y="4876800"/>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55" name="TextBox 54"/>
          <p:cNvSpPr txBox="1"/>
          <p:nvPr/>
        </p:nvSpPr>
        <p:spPr>
          <a:xfrm>
            <a:off x="1638300" y="5181600"/>
            <a:ext cx="533400" cy="338554"/>
          </a:xfrm>
          <a:prstGeom prst="rect">
            <a:avLst/>
          </a:prstGeom>
          <a:noFill/>
        </p:spPr>
        <p:txBody>
          <a:bodyPr wrap="square" rtlCol="0">
            <a:spAutoFit/>
          </a:bodyPr>
          <a:lstStyle/>
          <a:p>
            <a:r>
              <a:rPr lang="en-US" sz="1600" b="1" dirty="0">
                <a:solidFill>
                  <a:srgbClr val="FF0000"/>
                </a:solidFill>
              </a:rPr>
              <a:t>___</a:t>
            </a:r>
          </a:p>
        </p:txBody>
      </p:sp>
      <p:sp>
        <p:nvSpPr>
          <p:cNvPr id="85" name="Rounded Rectangle 84"/>
          <p:cNvSpPr/>
          <p:nvPr/>
        </p:nvSpPr>
        <p:spPr bwMode="auto">
          <a:xfrm>
            <a:off x="6172200" y="36576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86" name="Straight Connector 85"/>
          <p:cNvCxnSpPr>
            <a:stCxn id="85" idx="2"/>
            <a:endCxn id="89" idx="0"/>
          </p:cNvCxnSpPr>
          <p:nvPr/>
        </p:nvCxnSpPr>
        <p:spPr bwMode="auto">
          <a:xfrm flipH="1">
            <a:off x="5981700" y="4038600"/>
            <a:ext cx="457200" cy="457200"/>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p:cNvCxnSpPr>
            <a:stCxn id="91" idx="2"/>
            <a:endCxn id="90" idx="0"/>
          </p:cNvCxnSpPr>
          <p:nvPr/>
        </p:nvCxnSpPr>
        <p:spPr bwMode="auto">
          <a:xfrm flipH="1">
            <a:off x="6667500" y="48768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88" name="Straight Connector 87"/>
          <p:cNvCxnSpPr>
            <a:stCxn id="85" idx="2"/>
            <a:endCxn id="91" idx="0"/>
          </p:cNvCxnSpPr>
          <p:nvPr/>
        </p:nvCxnSpPr>
        <p:spPr bwMode="auto">
          <a:xfrm>
            <a:off x="6438900" y="4038600"/>
            <a:ext cx="457200" cy="457200"/>
          </a:xfrm>
          <a:prstGeom prst="line">
            <a:avLst/>
          </a:prstGeom>
          <a:noFill/>
          <a:ln w="9525" cap="flat" cmpd="sng" algn="ctr">
            <a:solidFill>
              <a:schemeClr val="tx1"/>
            </a:solidFill>
            <a:prstDash val="solid"/>
            <a:round/>
            <a:headEnd type="none" w="med" len="med"/>
            <a:tailEnd type="none" w="med" len="med"/>
          </a:ln>
          <a:effectLst/>
        </p:spPr>
      </p:cxnSp>
      <p:sp>
        <p:nvSpPr>
          <p:cNvPr id="89" name="TextBox 88"/>
          <p:cNvSpPr txBox="1"/>
          <p:nvPr/>
        </p:nvSpPr>
        <p:spPr>
          <a:xfrm>
            <a:off x="5715000" y="4495800"/>
            <a:ext cx="533400" cy="338554"/>
          </a:xfrm>
          <a:prstGeom prst="rect">
            <a:avLst/>
          </a:prstGeom>
          <a:noFill/>
        </p:spPr>
        <p:txBody>
          <a:bodyPr wrap="square" rtlCol="0">
            <a:spAutoFit/>
          </a:bodyPr>
          <a:lstStyle/>
          <a:p>
            <a:r>
              <a:rPr lang="en-US" sz="1600" b="1" dirty="0">
                <a:solidFill>
                  <a:srgbClr val="FF0000"/>
                </a:solidFill>
              </a:rPr>
              <a:t>a</a:t>
            </a:r>
          </a:p>
        </p:txBody>
      </p:sp>
      <p:sp>
        <p:nvSpPr>
          <p:cNvPr id="90" name="TextBox 89"/>
          <p:cNvSpPr txBox="1"/>
          <p:nvPr/>
        </p:nvSpPr>
        <p:spPr>
          <a:xfrm>
            <a:off x="6400800" y="5224046"/>
            <a:ext cx="533400" cy="338554"/>
          </a:xfrm>
          <a:prstGeom prst="rect">
            <a:avLst/>
          </a:prstGeom>
          <a:noFill/>
        </p:spPr>
        <p:txBody>
          <a:bodyPr wrap="square" rtlCol="0">
            <a:spAutoFit/>
          </a:bodyPr>
          <a:lstStyle/>
          <a:p>
            <a:r>
              <a:rPr lang="en-US" sz="1600" b="1" dirty="0">
                <a:solidFill>
                  <a:srgbClr val="FF0000"/>
                </a:solidFill>
              </a:rPr>
              <a:t>b</a:t>
            </a:r>
          </a:p>
        </p:txBody>
      </p:sp>
      <p:sp>
        <p:nvSpPr>
          <p:cNvPr id="91" name="Rounded Rectangle 90"/>
          <p:cNvSpPr/>
          <p:nvPr/>
        </p:nvSpPr>
        <p:spPr bwMode="auto">
          <a:xfrm>
            <a:off x="6629400" y="44958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92" name="Straight Connector 91"/>
          <p:cNvCxnSpPr>
            <a:stCxn id="91" idx="2"/>
            <a:endCxn id="110" idx="0"/>
          </p:cNvCxnSpPr>
          <p:nvPr/>
        </p:nvCxnSpPr>
        <p:spPr bwMode="auto">
          <a:xfrm>
            <a:off x="6896100" y="4876800"/>
            <a:ext cx="228600" cy="381000"/>
          </a:xfrm>
          <a:prstGeom prst="line">
            <a:avLst/>
          </a:prstGeom>
          <a:noFill/>
          <a:ln w="9525" cap="flat" cmpd="sng" algn="ctr">
            <a:solidFill>
              <a:schemeClr val="tx1"/>
            </a:solidFill>
            <a:prstDash val="solid"/>
            <a:round/>
            <a:headEnd type="none" w="med" len="med"/>
            <a:tailEnd type="none" w="med" len="med"/>
          </a:ln>
          <a:effectLst/>
        </p:spPr>
      </p:cxnSp>
      <p:sp>
        <p:nvSpPr>
          <p:cNvPr id="93" name="TextBox 92"/>
          <p:cNvSpPr txBox="1"/>
          <p:nvPr/>
        </p:nvSpPr>
        <p:spPr>
          <a:xfrm>
            <a:off x="5867400" y="3276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94" name="TextBox 93"/>
          <p:cNvSpPr txBox="1"/>
          <p:nvPr/>
        </p:nvSpPr>
        <p:spPr>
          <a:xfrm>
            <a:off x="6629400" y="4191000"/>
            <a:ext cx="1143000" cy="338554"/>
          </a:xfrm>
          <a:prstGeom prst="rect">
            <a:avLst/>
          </a:prstGeom>
          <a:noFill/>
        </p:spPr>
        <p:txBody>
          <a:bodyPr wrap="square" rtlCol="0">
            <a:spAutoFit/>
          </a:bodyPr>
          <a:lstStyle/>
          <a:p>
            <a:r>
              <a:rPr lang="en-US" sz="1600" b="1" dirty="0">
                <a:solidFill>
                  <a:srgbClr val="7030A0"/>
                </a:solidFill>
              </a:rPr>
              <a:t>(x, </a:t>
            </a:r>
            <a:r>
              <a:rPr lang="en-US" sz="1600" b="1" dirty="0" err="1">
                <a:solidFill>
                  <a:srgbClr val="7030A0"/>
                </a:solidFill>
              </a:rPr>
              <a:t>inf</a:t>
            </a:r>
            <a:r>
              <a:rPr lang="en-US" sz="1600" b="1" dirty="0">
                <a:solidFill>
                  <a:srgbClr val="7030A0"/>
                </a:solidFill>
              </a:rPr>
              <a:t>)</a:t>
            </a:r>
          </a:p>
        </p:txBody>
      </p:sp>
      <p:sp>
        <p:nvSpPr>
          <p:cNvPr id="95" name="TextBox 94"/>
          <p:cNvSpPr txBox="1"/>
          <p:nvPr/>
        </p:nvSpPr>
        <p:spPr>
          <a:xfrm>
            <a:off x="5105400" y="4191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00" name="TextBox 99"/>
          <p:cNvSpPr txBox="1"/>
          <p:nvPr/>
        </p:nvSpPr>
        <p:spPr>
          <a:xfrm>
            <a:off x="6972300" y="49530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05" name="TextBox 104"/>
          <p:cNvSpPr txBox="1"/>
          <p:nvPr/>
        </p:nvSpPr>
        <p:spPr>
          <a:xfrm>
            <a:off x="5791200" y="4953000"/>
            <a:ext cx="1143000" cy="338554"/>
          </a:xfrm>
          <a:prstGeom prst="rect">
            <a:avLst/>
          </a:prstGeom>
          <a:noFill/>
        </p:spPr>
        <p:txBody>
          <a:bodyPr wrap="square" rtlCol="0">
            <a:spAutoFit/>
          </a:bodyPr>
          <a:lstStyle/>
          <a:p>
            <a:r>
              <a:rPr lang="en-US" sz="1600" b="1" dirty="0">
                <a:solidFill>
                  <a:srgbClr val="7030A0"/>
                </a:solidFill>
              </a:rPr>
              <a:t>(x, y)</a:t>
            </a:r>
          </a:p>
        </p:txBody>
      </p:sp>
      <p:sp>
        <p:nvSpPr>
          <p:cNvPr id="108" name="TextBox 107"/>
          <p:cNvSpPr txBox="1"/>
          <p:nvPr/>
        </p:nvSpPr>
        <p:spPr>
          <a:xfrm>
            <a:off x="7086600" y="5986046"/>
            <a:ext cx="533400" cy="338554"/>
          </a:xfrm>
          <a:prstGeom prst="rect">
            <a:avLst/>
          </a:prstGeom>
          <a:noFill/>
        </p:spPr>
        <p:txBody>
          <a:bodyPr wrap="square" rtlCol="0">
            <a:spAutoFit/>
          </a:bodyPr>
          <a:lstStyle/>
          <a:p>
            <a:r>
              <a:rPr lang="en-US" sz="1600" b="1" dirty="0">
                <a:solidFill>
                  <a:srgbClr val="FF0000"/>
                </a:solidFill>
              </a:rPr>
              <a:t>d</a:t>
            </a:r>
          </a:p>
        </p:txBody>
      </p:sp>
      <p:cxnSp>
        <p:nvCxnSpPr>
          <p:cNvPr id="109" name="Straight Connector 108"/>
          <p:cNvCxnSpPr>
            <a:stCxn id="110" idx="2"/>
            <a:endCxn id="108" idx="0"/>
          </p:cNvCxnSpPr>
          <p:nvPr/>
        </p:nvCxnSpPr>
        <p:spPr bwMode="auto">
          <a:xfrm>
            <a:off x="7124700" y="56388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10" name="Rounded Rectangle 109"/>
          <p:cNvSpPr/>
          <p:nvPr/>
        </p:nvSpPr>
        <p:spPr bwMode="auto">
          <a:xfrm>
            <a:off x="6858000" y="52578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111" name="Straight Connector 110"/>
          <p:cNvCxnSpPr>
            <a:endCxn id="112" idx="0"/>
          </p:cNvCxnSpPr>
          <p:nvPr/>
        </p:nvCxnSpPr>
        <p:spPr bwMode="auto">
          <a:xfrm flipH="1">
            <a:off x="6896100" y="56388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112" name="TextBox 111"/>
          <p:cNvSpPr txBox="1"/>
          <p:nvPr/>
        </p:nvSpPr>
        <p:spPr>
          <a:xfrm>
            <a:off x="6629400" y="5986046"/>
            <a:ext cx="533400" cy="338554"/>
          </a:xfrm>
          <a:prstGeom prst="rect">
            <a:avLst/>
          </a:prstGeom>
          <a:noFill/>
        </p:spPr>
        <p:txBody>
          <a:bodyPr wrap="square" rtlCol="0">
            <a:spAutoFit/>
          </a:bodyPr>
          <a:lstStyle/>
          <a:p>
            <a:r>
              <a:rPr lang="en-US" sz="1600" b="1" dirty="0">
                <a:solidFill>
                  <a:srgbClr val="FF0000"/>
                </a:solidFill>
              </a:rPr>
              <a:t>c</a:t>
            </a:r>
          </a:p>
        </p:txBody>
      </p:sp>
      <p:sp>
        <p:nvSpPr>
          <p:cNvPr id="113" name="TextBox 112"/>
          <p:cNvSpPr txBox="1"/>
          <p:nvPr/>
        </p:nvSpPr>
        <p:spPr>
          <a:xfrm>
            <a:off x="6019800" y="5715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114" name="TextBox 113"/>
          <p:cNvSpPr txBox="1"/>
          <p:nvPr/>
        </p:nvSpPr>
        <p:spPr>
          <a:xfrm>
            <a:off x="7086600" y="5715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z,inf</a:t>
            </a:r>
            <a:r>
              <a:rPr lang="en-US" sz="1600" b="1" dirty="0">
                <a:solidFill>
                  <a:srgbClr val="7030A0"/>
                </a:solidFill>
              </a:rPr>
              <a:t>)</a:t>
            </a:r>
          </a:p>
        </p:txBody>
      </p:sp>
    </p:spTree>
    <p:extLst>
      <p:ext uri="{BB962C8B-B14F-4D97-AF65-F5344CB8AC3E}">
        <p14:creationId xmlns:p14="http://schemas.microsoft.com/office/powerpoint/2010/main" val="1639296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Left Rotation</a:t>
            </a:r>
          </a:p>
        </p:txBody>
      </p:sp>
      <p:sp>
        <p:nvSpPr>
          <p:cNvPr id="5" name="Content Placeholder 4"/>
          <p:cNvSpPr>
            <a:spLocks noGrp="1"/>
          </p:cNvSpPr>
          <p:nvPr>
            <p:ph idx="1"/>
          </p:nvPr>
        </p:nvSpPr>
        <p:spPr>
          <a:xfrm>
            <a:off x="304800" y="1066800"/>
            <a:ext cx="8610600" cy="1447800"/>
          </a:xfrm>
        </p:spPr>
        <p:txBody>
          <a:bodyPr/>
          <a:lstStyle/>
          <a:p>
            <a:r>
              <a:rPr lang="en-US" sz="2800" dirty="0"/>
              <a:t>Define a left rotation as taking a right child, making it the parent and making the original parent the new left child</a:t>
            </a:r>
          </a:p>
          <a:p>
            <a:r>
              <a:rPr lang="en-US" sz="2800" dirty="0"/>
              <a:t>Where do </a:t>
            </a:r>
            <a:r>
              <a:rPr lang="en-US" sz="2800" dirty="0" err="1"/>
              <a:t>subtrees</a:t>
            </a:r>
            <a:r>
              <a:rPr lang="en-US" sz="2800" dirty="0"/>
              <a:t> a, b, c and d belong? </a:t>
            </a:r>
          </a:p>
          <a:p>
            <a:pPr lvl="1"/>
            <a:r>
              <a:rPr lang="en-US" sz="2400" dirty="0"/>
              <a:t>Use their ranges to reason about it… </a:t>
            </a:r>
          </a:p>
        </p:txBody>
      </p:sp>
      <p:sp>
        <p:nvSpPr>
          <p:cNvPr id="106" name="TextBox 105"/>
          <p:cNvSpPr txBox="1"/>
          <p:nvPr/>
        </p:nvSpPr>
        <p:spPr>
          <a:xfrm>
            <a:off x="3810000" y="3962400"/>
            <a:ext cx="1219200" cy="830997"/>
          </a:xfrm>
          <a:prstGeom prst="rect">
            <a:avLst/>
          </a:prstGeom>
          <a:noFill/>
        </p:spPr>
        <p:txBody>
          <a:bodyPr wrap="square" rtlCol="0">
            <a:spAutoFit/>
          </a:bodyPr>
          <a:lstStyle/>
          <a:p>
            <a:r>
              <a:rPr lang="en-US" sz="1600" b="1" dirty="0">
                <a:solidFill>
                  <a:srgbClr val="0000FF"/>
                </a:solidFill>
              </a:rPr>
              <a:t>Left </a:t>
            </a:r>
            <a:br>
              <a:rPr lang="en-US" sz="1600" b="1" dirty="0">
                <a:solidFill>
                  <a:srgbClr val="0000FF"/>
                </a:solidFill>
              </a:rPr>
            </a:br>
            <a:r>
              <a:rPr lang="en-US" sz="1600" b="1" dirty="0">
                <a:solidFill>
                  <a:srgbClr val="0000FF"/>
                </a:solidFill>
              </a:rPr>
              <a:t>rotate of </a:t>
            </a:r>
            <a:br>
              <a:rPr lang="en-US" sz="1600" b="1" dirty="0">
                <a:solidFill>
                  <a:srgbClr val="0000FF"/>
                </a:solidFill>
              </a:rPr>
            </a:br>
            <a:r>
              <a:rPr lang="en-US" sz="1600" b="1" dirty="0">
                <a:solidFill>
                  <a:srgbClr val="0000FF"/>
                </a:solidFill>
              </a:rPr>
              <a:t>x</a:t>
            </a:r>
          </a:p>
        </p:txBody>
      </p:sp>
      <p:sp>
        <p:nvSpPr>
          <p:cNvPr id="107" name="Curved Down Arrow 106"/>
          <p:cNvSpPr/>
          <p:nvPr/>
        </p:nvSpPr>
        <p:spPr bwMode="auto">
          <a:xfrm flipH="1">
            <a:off x="4000500" y="36576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3" name="Rounded Rectangle 42"/>
          <p:cNvSpPr/>
          <p:nvPr/>
        </p:nvSpPr>
        <p:spPr bwMode="auto">
          <a:xfrm>
            <a:off x="1981200" y="37338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y</a:t>
            </a:r>
            <a:endParaRPr kumimoji="0" lang="en-US" sz="2000" b="0" i="0" u="none" strike="noStrike" cap="none" normalizeH="0" baseline="0" dirty="0">
              <a:ln>
                <a:noFill/>
              </a:ln>
              <a:solidFill>
                <a:schemeClr val="bg1"/>
              </a:solidFill>
              <a:effectLst/>
            </a:endParaRPr>
          </a:p>
        </p:txBody>
      </p:sp>
      <p:cxnSp>
        <p:nvCxnSpPr>
          <p:cNvPr id="44" name="Straight Connector 43"/>
          <p:cNvCxnSpPr>
            <a:stCxn id="43" idx="2"/>
            <a:endCxn id="51" idx="0"/>
          </p:cNvCxnSpPr>
          <p:nvPr/>
        </p:nvCxnSpPr>
        <p:spPr bwMode="auto">
          <a:xfrm flipH="1">
            <a:off x="1600200" y="4114800"/>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a:stCxn id="49" idx="2"/>
            <a:endCxn id="47" idx="0"/>
          </p:cNvCxnSpPr>
          <p:nvPr/>
        </p:nvCxnSpPr>
        <p:spPr bwMode="auto">
          <a:xfrm flipH="1">
            <a:off x="2743200" y="49530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46" name="Straight Connector 45"/>
          <p:cNvCxnSpPr>
            <a:stCxn id="43" idx="2"/>
            <a:endCxn id="49" idx="0"/>
          </p:cNvCxnSpPr>
          <p:nvPr/>
        </p:nvCxnSpPr>
        <p:spPr bwMode="auto">
          <a:xfrm>
            <a:off x="2247900" y="4114800"/>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47" name="TextBox 46"/>
          <p:cNvSpPr txBox="1"/>
          <p:nvPr/>
        </p:nvSpPr>
        <p:spPr>
          <a:xfrm>
            <a:off x="2476500" y="5300246"/>
            <a:ext cx="533400" cy="338554"/>
          </a:xfrm>
          <a:prstGeom prst="rect">
            <a:avLst/>
          </a:prstGeom>
          <a:noFill/>
        </p:spPr>
        <p:txBody>
          <a:bodyPr wrap="square" rtlCol="0">
            <a:spAutoFit/>
          </a:bodyPr>
          <a:lstStyle/>
          <a:p>
            <a:r>
              <a:rPr lang="en-US" sz="1600" b="1" dirty="0">
                <a:solidFill>
                  <a:srgbClr val="FF0000"/>
                </a:solidFill>
              </a:rPr>
              <a:t>c</a:t>
            </a:r>
          </a:p>
        </p:txBody>
      </p:sp>
      <p:sp>
        <p:nvSpPr>
          <p:cNvPr id="48" name="TextBox 47"/>
          <p:cNvSpPr txBox="1"/>
          <p:nvPr/>
        </p:nvSpPr>
        <p:spPr>
          <a:xfrm>
            <a:off x="2933700" y="5300246"/>
            <a:ext cx="533400" cy="338554"/>
          </a:xfrm>
          <a:prstGeom prst="rect">
            <a:avLst/>
          </a:prstGeom>
          <a:noFill/>
        </p:spPr>
        <p:txBody>
          <a:bodyPr wrap="square" rtlCol="0">
            <a:spAutoFit/>
          </a:bodyPr>
          <a:lstStyle/>
          <a:p>
            <a:r>
              <a:rPr lang="en-US" sz="1600" b="1" dirty="0">
                <a:solidFill>
                  <a:srgbClr val="FF0000"/>
                </a:solidFill>
              </a:rPr>
              <a:t>d</a:t>
            </a:r>
          </a:p>
        </p:txBody>
      </p:sp>
      <p:sp>
        <p:nvSpPr>
          <p:cNvPr id="49" name="Rounded Rectangle 48"/>
          <p:cNvSpPr/>
          <p:nvPr/>
        </p:nvSpPr>
        <p:spPr bwMode="auto">
          <a:xfrm>
            <a:off x="2705100" y="4572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50" name="Straight Connector 49"/>
          <p:cNvCxnSpPr>
            <a:stCxn id="49" idx="2"/>
            <a:endCxn id="48" idx="0"/>
          </p:cNvCxnSpPr>
          <p:nvPr/>
        </p:nvCxnSpPr>
        <p:spPr bwMode="auto">
          <a:xfrm>
            <a:off x="2971800" y="49530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51" name="Rounded Rectangle 50"/>
          <p:cNvSpPr/>
          <p:nvPr/>
        </p:nvSpPr>
        <p:spPr bwMode="auto">
          <a:xfrm>
            <a:off x="1333500" y="4572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52" name="Straight Connector 51"/>
          <p:cNvCxnSpPr>
            <a:stCxn id="51" idx="2"/>
            <a:endCxn id="53" idx="0"/>
          </p:cNvCxnSpPr>
          <p:nvPr/>
        </p:nvCxnSpPr>
        <p:spPr bwMode="auto">
          <a:xfrm flipH="1">
            <a:off x="1371600" y="4953000"/>
            <a:ext cx="228600" cy="304800"/>
          </a:xfrm>
          <a:prstGeom prst="line">
            <a:avLst/>
          </a:prstGeom>
          <a:noFill/>
          <a:ln w="9525" cap="flat" cmpd="sng" algn="ctr">
            <a:solidFill>
              <a:schemeClr val="tx1"/>
            </a:solidFill>
            <a:prstDash val="solid"/>
            <a:round/>
            <a:headEnd type="none" w="med" len="med"/>
            <a:tailEnd type="none" w="med" len="med"/>
          </a:ln>
          <a:effectLst/>
        </p:spPr>
      </p:cxnSp>
      <p:sp>
        <p:nvSpPr>
          <p:cNvPr id="53" name="TextBox 52"/>
          <p:cNvSpPr txBox="1"/>
          <p:nvPr/>
        </p:nvSpPr>
        <p:spPr>
          <a:xfrm>
            <a:off x="1104900" y="5257800"/>
            <a:ext cx="533400" cy="338554"/>
          </a:xfrm>
          <a:prstGeom prst="rect">
            <a:avLst/>
          </a:prstGeom>
          <a:noFill/>
        </p:spPr>
        <p:txBody>
          <a:bodyPr wrap="square" rtlCol="0">
            <a:spAutoFit/>
          </a:bodyPr>
          <a:lstStyle/>
          <a:p>
            <a:r>
              <a:rPr lang="en-US" sz="1600" b="1" dirty="0">
                <a:solidFill>
                  <a:srgbClr val="FF0000"/>
                </a:solidFill>
              </a:rPr>
              <a:t>a</a:t>
            </a:r>
          </a:p>
        </p:txBody>
      </p:sp>
      <p:cxnSp>
        <p:nvCxnSpPr>
          <p:cNvPr id="54" name="Straight Connector 53"/>
          <p:cNvCxnSpPr>
            <a:stCxn id="51" idx="2"/>
            <a:endCxn id="55" idx="0"/>
          </p:cNvCxnSpPr>
          <p:nvPr/>
        </p:nvCxnSpPr>
        <p:spPr bwMode="auto">
          <a:xfrm>
            <a:off x="1600200" y="4953000"/>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55" name="TextBox 54"/>
          <p:cNvSpPr txBox="1"/>
          <p:nvPr/>
        </p:nvSpPr>
        <p:spPr>
          <a:xfrm>
            <a:off x="1638300" y="5257800"/>
            <a:ext cx="533400" cy="338554"/>
          </a:xfrm>
          <a:prstGeom prst="rect">
            <a:avLst/>
          </a:prstGeom>
          <a:noFill/>
        </p:spPr>
        <p:txBody>
          <a:bodyPr wrap="square" rtlCol="0">
            <a:spAutoFit/>
          </a:bodyPr>
          <a:lstStyle/>
          <a:p>
            <a:r>
              <a:rPr lang="en-US" sz="1600" b="1" dirty="0">
                <a:solidFill>
                  <a:srgbClr val="FF0000"/>
                </a:solidFill>
              </a:rPr>
              <a:t>b</a:t>
            </a:r>
          </a:p>
        </p:txBody>
      </p:sp>
      <p:sp>
        <p:nvSpPr>
          <p:cNvPr id="81" name="TextBox 80"/>
          <p:cNvSpPr txBox="1"/>
          <p:nvPr/>
        </p:nvSpPr>
        <p:spPr>
          <a:xfrm>
            <a:off x="723900" y="56388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82" name="TextBox 81"/>
          <p:cNvSpPr txBox="1"/>
          <p:nvPr/>
        </p:nvSpPr>
        <p:spPr>
          <a:xfrm>
            <a:off x="1409700" y="56388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
        <p:nvSpPr>
          <p:cNvPr id="83" name="TextBox 82"/>
          <p:cNvSpPr txBox="1"/>
          <p:nvPr/>
        </p:nvSpPr>
        <p:spPr>
          <a:xfrm>
            <a:off x="2095500" y="56388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84" name="TextBox 83"/>
          <p:cNvSpPr txBox="1"/>
          <p:nvPr/>
        </p:nvSpPr>
        <p:spPr>
          <a:xfrm>
            <a:off x="2781300" y="5638800"/>
            <a:ext cx="1143000" cy="338554"/>
          </a:xfrm>
          <a:prstGeom prst="rect">
            <a:avLst/>
          </a:prstGeom>
          <a:noFill/>
        </p:spPr>
        <p:txBody>
          <a:bodyPr wrap="square" rtlCol="0">
            <a:spAutoFit/>
          </a:bodyPr>
          <a:lstStyle/>
          <a:p>
            <a:r>
              <a:rPr lang="en-US" sz="1600" b="1" dirty="0">
                <a:solidFill>
                  <a:srgbClr val="7030A0"/>
                </a:solidFill>
              </a:rPr>
              <a:t>(z, </a:t>
            </a:r>
            <a:r>
              <a:rPr lang="en-US" sz="1600" b="1" dirty="0" err="1">
                <a:solidFill>
                  <a:srgbClr val="7030A0"/>
                </a:solidFill>
              </a:rPr>
              <a:t>inf</a:t>
            </a:r>
            <a:r>
              <a:rPr lang="en-US" sz="1600" b="1" dirty="0">
                <a:solidFill>
                  <a:srgbClr val="7030A0"/>
                </a:solidFill>
              </a:rPr>
              <a:t>)</a:t>
            </a:r>
          </a:p>
        </p:txBody>
      </p:sp>
      <p:sp>
        <p:nvSpPr>
          <p:cNvPr id="85" name="Rounded Rectangle 84"/>
          <p:cNvSpPr/>
          <p:nvPr/>
        </p:nvSpPr>
        <p:spPr bwMode="auto">
          <a:xfrm>
            <a:off x="6172200" y="37338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86" name="Straight Connector 85"/>
          <p:cNvCxnSpPr>
            <a:stCxn id="85" idx="2"/>
            <a:endCxn id="89" idx="0"/>
          </p:cNvCxnSpPr>
          <p:nvPr/>
        </p:nvCxnSpPr>
        <p:spPr bwMode="auto">
          <a:xfrm flipH="1">
            <a:off x="5981700" y="4114800"/>
            <a:ext cx="457200" cy="457200"/>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p:cNvCxnSpPr>
            <a:stCxn id="91" idx="2"/>
            <a:endCxn id="90" idx="0"/>
          </p:cNvCxnSpPr>
          <p:nvPr/>
        </p:nvCxnSpPr>
        <p:spPr bwMode="auto">
          <a:xfrm flipH="1">
            <a:off x="6667500" y="49530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88" name="Straight Connector 87"/>
          <p:cNvCxnSpPr>
            <a:stCxn id="85" idx="2"/>
            <a:endCxn id="91" idx="0"/>
          </p:cNvCxnSpPr>
          <p:nvPr/>
        </p:nvCxnSpPr>
        <p:spPr bwMode="auto">
          <a:xfrm>
            <a:off x="6438900" y="4114800"/>
            <a:ext cx="457200" cy="457200"/>
          </a:xfrm>
          <a:prstGeom prst="line">
            <a:avLst/>
          </a:prstGeom>
          <a:noFill/>
          <a:ln w="9525" cap="flat" cmpd="sng" algn="ctr">
            <a:solidFill>
              <a:schemeClr val="tx1"/>
            </a:solidFill>
            <a:prstDash val="solid"/>
            <a:round/>
            <a:headEnd type="none" w="med" len="med"/>
            <a:tailEnd type="none" w="med" len="med"/>
          </a:ln>
          <a:effectLst/>
        </p:spPr>
      </p:cxnSp>
      <p:sp>
        <p:nvSpPr>
          <p:cNvPr id="89" name="TextBox 88"/>
          <p:cNvSpPr txBox="1"/>
          <p:nvPr/>
        </p:nvSpPr>
        <p:spPr>
          <a:xfrm>
            <a:off x="5715000" y="4572000"/>
            <a:ext cx="533400" cy="338554"/>
          </a:xfrm>
          <a:prstGeom prst="rect">
            <a:avLst/>
          </a:prstGeom>
          <a:noFill/>
        </p:spPr>
        <p:txBody>
          <a:bodyPr wrap="square" rtlCol="0">
            <a:spAutoFit/>
          </a:bodyPr>
          <a:lstStyle/>
          <a:p>
            <a:r>
              <a:rPr lang="en-US" sz="1600" b="1" dirty="0">
                <a:solidFill>
                  <a:srgbClr val="FF0000"/>
                </a:solidFill>
              </a:rPr>
              <a:t>a</a:t>
            </a:r>
          </a:p>
        </p:txBody>
      </p:sp>
      <p:sp>
        <p:nvSpPr>
          <p:cNvPr id="90" name="TextBox 89"/>
          <p:cNvSpPr txBox="1"/>
          <p:nvPr/>
        </p:nvSpPr>
        <p:spPr>
          <a:xfrm>
            <a:off x="6400800" y="5300246"/>
            <a:ext cx="533400" cy="338554"/>
          </a:xfrm>
          <a:prstGeom prst="rect">
            <a:avLst/>
          </a:prstGeom>
          <a:noFill/>
        </p:spPr>
        <p:txBody>
          <a:bodyPr wrap="square" rtlCol="0">
            <a:spAutoFit/>
          </a:bodyPr>
          <a:lstStyle/>
          <a:p>
            <a:r>
              <a:rPr lang="en-US" sz="1600" b="1" dirty="0">
                <a:solidFill>
                  <a:srgbClr val="FF0000"/>
                </a:solidFill>
              </a:rPr>
              <a:t>b</a:t>
            </a:r>
          </a:p>
        </p:txBody>
      </p:sp>
      <p:sp>
        <p:nvSpPr>
          <p:cNvPr id="91" name="Rounded Rectangle 90"/>
          <p:cNvSpPr/>
          <p:nvPr/>
        </p:nvSpPr>
        <p:spPr bwMode="auto">
          <a:xfrm>
            <a:off x="6629400" y="4572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92" name="Straight Connector 91"/>
          <p:cNvCxnSpPr>
            <a:stCxn id="91" idx="2"/>
            <a:endCxn id="110" idx="0"/>
          </p:cNvCxnSpPr>
          <p:nvPr/>
        </p:nvCxnSpPr>
        <p:spPr bwMode="auto">
          <a:xfrm>
            <a:off x="6896100" y="4953000"/>
            <a:ext cx="228600" cy="381000"/>
          </a:xfrm>
          <a:prstGeom prst="line">
            <a:avLst/>
          </a:prstGeom>
          <a:noFill/>
          <a:ln w="9525" cap="flat" cmpd="sng" algn="ctr">
            <a:solidFill>
              <a:schemeClr val="tx1"/>
            </a:solidFill>
            <a:prstDash val="solid"/>
            <a:round/>
            <a:headEnd type="none" w="med" len="med"/>
            <a:tailEnd type="none" w="med" len="med"/>
          </a:ln>
          <a:effectLst/>
        </p:spPr>
      </p:cxnSp>
      <p:sp>
        <p:nvSpPr>
          <p:cNvPr id="93" name="TextBox 92"/>
          <p:cNvSpPr txBox="1"/>
          <p:nvPr/>
        </p:nvSpPr>
        <p:spPr>
          <a:xfrm>
            <a:off x="5867400" y="33528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94" name="TextBox 93"/>
          <p:cNvSpPr txBox="1"/>
          <p:nvPr/>
        </p:nvSpPr>
        <p:spPr>
          <a:xfrm>
            <a:off x="6629400" y="4267200"/>
            <a:ext cx="1143000" cy="338554"/>
          </a:xfrm>
          <a:prstGeom prst="rect">
            <a:avLst/>
          </a:prstGeom>
          <a:noFill/>
        </p:spPr>
        <p:txBody>
          <a:bodyPr wrap="square" rtlCol="0">
            <a:spAutoFit/>
          </a:bodyPr>
          <a:lstStyle/>
          <a:p>
            <a:r>
              <a:rPr lang="en-US" sz="1600" b="1" dirty="0">
                <a:solidFill>
                  <a:srgbClr val="7030A0"/>
                </a:solidFill>
              </a:rPr>
              <a:t>(x, </a:t>
            </a:r>
            <a:r>
              <a:rPr lang="en-US" sz="1600" b="1" dirty="0" err="1">
                <a:solidFill>
                  <a:srgbClr val="7030A0"/>
                </a:solidFill>
              </a:rPr>
              <a:t>inf</a:t>
            </a:r>
            <a:r>
              <a:rPr lang="en-US" sz="1600" b="1" dirty="0">
                <a:solidFill>
                  <a:srgbClr val="7030A0"/>
                </a:solidFill>
              </a:rPr>
              <a:t>)</a:t>
            </a:r>
          </a:p>
        </p:txBody>
      </p:sp>
      <p:sp>
        <p:nvSpPr>
          <p:cNvPr id="95" name="TextBox 94"/>
          <p:cNvSpPr txBox="1"/>
          <p:nvPr/>
        </p:nvSpPr>
        <p:spPr>
          <a:xfrm>
            <a:off x="5105400" y="42672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00" name="TextBox 99"/>
          <p:cNvSpPr txBox="1"/>
          <p:nvPr/>
        </p:nvSpPr>
        <p:spPr>
          <a:xfrm>
            <a:off x="6972300" y="50292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05" name="TextBox 104"/>
          <p:cNvSpPr txBox="1"/>
          <p:nvPr/>
        </p:nvSpPr>
        <p:spPr>
          <a:xfrm>
            <a:off x="5791200" y="5029200"/>
            <a:ext cx="1143000" cy="338554"/>
          </a:xfrm>
          <a:prstGeom prst="rect">
            <a:avLst/>
          </a:prstGeom>
          <a:noFill/>
        </p:spPr>
        <p:txBody>
          <a:bodyPr wrap="square" rtlCol="0">
            <a:spAutoFit/>
          </a:bodyPr>
          <a:lstStyle/>
          <a:p>
            <a:r>
              <a:rPr lang="en-US" sz="1600" b="1" dirty="0">
                <a:solidFill>
                  <a:srgbClr val="7030A0"/>
                </a:solidFill>
              </a:rPr>
              <a:t>(x, y)</a:t>
            </a:r>
          </a:p>
        </p:txBody>
      </p:sp>
      <p:sp>
        <p:nvSpPr>
          <p:cNvPr id="108" name="TextBox 107"/>
          <p:cNvSpPr txBox="1"/>
          <p:nvPr/>
        </p:nvSpPr>
        <p:spPr>
          <a:xfrm>
            <a:off x="7086600" y="6062246"/>
            <a:ext cx="533400" cy="338554"/>
          </a:xfrm>
          <a:prstGeom prst="rect">
            <a:avLst/>
          </a:prstGeom>
          <a:noFill/>
        </p:spPr>
        <p:txBody>
          <a:bodyPr wrap="square" rtlCol="0">
            <a:spAutoFit/>
          </a:bodyPr>
          <a:lstStyle/>
          <a:p>
            <a:r>
              <a:rPr lang="en-US" sz="1600" b="1" dirty="0">
                <a:solidFill>
                  <a:srgbClr val="FF0000"/>
                </a:solidFill>
              </a:rPr>
              <a:t>d</a:t>
            </a:r>
          </a:p>
        </p:txBody>
      </p:sp>
      <p:cxnSp>
        <p:nvCxnSpPr>
          <p:cNvPr id="109" name="Straight Connector 108"/>
          <p:cNvCxnSpPr>
            <a:stCxn id="110" idx="2"/>
            <a:endCxn id="108" idx="0"/>
          </p:cNvCxnSpPr>
          <p:nvPr/>
        </p:nvCxnSpPr>
        <p:spPr bwMode="auto">
          <a:xfrm>
            <a:off x="7124700" y="57150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10" name="Rounded Rectangle 109"/>
          <p:cNvSpPr/>
          <p:nvPr/>
        </p:nvSpPr>
        <p:spPr bwMode="auto">
          <a:xfrm>
            <a:off x="6858000" y="5334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111" name="Straight Connector 110"/>
          <p:cNvCxnSpPr>
            <a:endCxn id="112" idx="0"/>
          </p:cNvCxnSpPr>
          <p:nvPr/>
        </p:nvCxnSpPr>
        <p:spPr bwMode="auto">
          <a:xfrm flipH="1">
            <a:off x="6896100" y="5715000"/>
            <a:ext cx="190500" cy="347246"/>
          </a:xfrm>
          <a:prstGeom prst="line">
            <a:avLst/>
          </a:prstGeom>
          <a:noFill/>
          <a:ln w="9525" cap="flat" cmpd="sng" algn="ctr">
            <a:solidFill>
              <a:schemeClr val="tx1"/>
            </a:solidFill>
            <a:prstDash val="solid"/>
            <a:round/>
            <a:headEnd type="none" w="med" len="med"/>
            <a:tailEnd type="none" w="med" len="med"/>
          </a:ln>
          <a:effectLst/>
        </p:spPr>
      </p:cxnSp>
      <p:sp>
        <p:nvSpPr>
          <p:cNvPr id="112" name="TextBox 111"/>
          <p:cNvSpPr txBox="1"/>
          <p:nvPr/>
        </p:nvSpPr>
        <p:spPr>
          <a:xfrm>
            <a:off x="6629400" y="6062246"/>
            <a:ext cx="533400" cy="338554"/>
          </a:xfrm>
          <a:prstGeom prst="rect">
            <a:avLst/>
          </a:prstGeom>
          <a:noFill/>
        </p:spPr>
        <p:txBody>
          <a:bodyPr wrap="square" rtlCol="0">
            <a:spAutoFit/>
          </a:bodyPr>
          <a:lstStyle/>
          <a:p>
            <a:r>
              <a:rPr lang="en-US" sz="1600" b="1" dirty="0">
                <a:solidFill>
                  <a:srgbClr val="FF0000"/>
                </a:solidFill>
              </a:rPr>
              <a:t>c</a:t>
            </a:r>
          </a:p>
        </p:txBody>
      </p:sp>
      <p:sp>
        <p:nvSpPr>
          <p:cNvPr id="113" name="TextBox 112"/>
          <p:cNvSpPr txBox="1"/>
          <p:nvPr/>
        </p:nvSpPr>
        <p:spPr>
          <a:xfrm>
            <a:off x="6019800" y="57912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y,z</a:t>
            </a:r>
            <a:r>
              <a:rPr lang="en-US" sz="1600" b="1" dirty="0">
                <a:solidFill>
                  <a:srgbClr val="7030A0"/>
                </a:solidFill>
              </a:rPr>
              <a:t>)</a:t>
            </a:r>
          </a:p>
        </p:txBody>
      </p:sp>
      <p:sp>
        <p:nvSpPr>
          <p:cNvPr id="114" name="TextBox 113"/>
          <p:cNvSpPr txBox="1"/>
          <p:nvPr/>
        </p:nvSpPr>
        <p:spPr>
          <a:xfrm>
            <a:off x="7086600" y="57912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z,inf</a:t>
            </a:r>
            <a:r>
              <a:rPr lang="en-US" sz="1600" b="1" dirty="0">
                <a:solidFill>
                  <a:srgbClr val="7030A0"/>
                </a:solidFill>
              </a:rPr>
              <a:t>)</a:t>
            </a:r>
          </a:p>
        </p:txBody>
      </p:sp>
    </p:spTree>
    <p:extLst>
      <p:ext uri="{BB962C8B-B14F-4D97-AF65-F5344CB8AC3E}">
        <p14:creationId xmlns:p14="http://schemas.microsoft.com/office/powerpoint/2010/main" val="96798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Binary Search Tree</a:t>
            </a:r>
            <a:endParaRPr lang="en-US" dirty="0"/>
          </a:p>
        </p:txBody>
      </p:sp>
      <p:sp>
        <p:nvSpPr>
          <p:cNvPr id="3" name="Content Placeholder 2"/>
          <p:cNvSpPr>
            <a:spLocks noGrp="1"/>
          </p:cNvSpPr>
          <p:nvPr>
            <p:ph idx="1"/>
          </p:nvPr>
        </p:nvSpPr>
        <p:spPr/>
        <p:txBody>
          <a:bodyPr/>
          <a:lstStyle/>
          <a:p>
            <a:r>
              <a:rPr lang="en-US" sz="2400" dirty="0"/>
              <a:t>Binary search tree = binary tree where all nodes meet the property that:</a:t>
            </a:r>
          </a:p>
          <a:p>
            <a:pPr lvl="1"/>
            <a:r>
              <a:rPr lang="en-US" sz="2000" dirty="0"/>
              <a:t>All values of nodes in left subtree are less-than or equal than the parent’s value</a:t>
            </a:r>
          </a:p>
          <a:p>
            <a:pPr lvl="1"/>
            <a:r>
              <a:rPr lang="en-US" sz="2000" dirty="0"/>
              <a:t>All values of nodes in right subtree are greater-than or equal than the parent’s value</a:t>
            </a:r>
          </a:p>
          <a:p>
            <a:endParaRPr lang="en-US" sz="2400" dirty="0"/>
          </a:p>
          <a:p>
            <a:endParaRPr lang="en-US" sz="2400" dirty="0"/>
          </a:p>
          <a:p>
            <a:endParaRPr lang="en-US" sz="2400" dirty="0"/>
          </a:p>
          <a:p>
            <a:endParaRPr lang="en-US" sz="2400" dirty="0"/>
          </a:p>
        </p:txBody>
      </p:sp>
      <p:sp>
        <p:nvSpPr>
          <p:cNvPr id="5" name="Oval 4"/>
          <p:cNvSpPr/>
          <p:nvPr/>
        </p:nvSpPr>
        <p:spPr bwMode="auto">
          <a:xfrm>
            <a:off x="4572000" y="38671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5181600" y="44005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4191000" y="50863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4876800" y="50863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5562600" y="50863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3962400" y="44005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3505200" y="508635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4870263" y="4089215"/>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4260663" y="4089215"/>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5295900" y="4819651"/>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4914901" y="477501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4070163" y="4813114"/>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3651063" y="4775015"/>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4495800" y="3867152"/>
            <a:ext cx="457200" cy="307777"/>
          </a:xfrm>
          <a:prstGeom prst="rect">
            <a:avLst/>
          </a:prstGeom>
          <a:noFill/>
        </p:spPr>
        <p:txBody>
          <a:bodyPr wrap="square" rtlCol="0">
            <a:spAutoFit/>
          </a:bodyPr>
          <a:lstStyle/>
          <a:p>
            <a:r>
              <a:rPr lang="en-US" sz="1400" dirty="0"/>
              <a:t> 25</a:t>
            </a:r>
          </a:p>
        </p:txBody>
      </p:sp>
      <p:sp>
        <p:nvSpPr>
          <p:cNvPr id="40" name="TextBox 39"/>
          <p:cNvSpPr txBox="1"/>
          <p:nvPr/>
        </p:nvSpPr>
        <p:spPr>
          <a:xfrm>
            <a:off x="5105400" y="4400552"/>
            <a:ext cx="457200" cy="307777"/>
          </a:xfrm>
          <a:prstGeom prst="rect">
            <a:avLst/>
          </a:prstGeom>
          <a:noFill/>
        </p:spPr>
        <p:txBody>
          <a:bodyPr wrap="square" rtlCol="0">
            <a:spAutoFit/>
          </a:bodyPr>
          <a:lstStyle/>
          <a:p>
            <a:r>
              <a:rPr lang="en-US" sz="1400" dirty="0"/>
              <a:t> 47</a:t>
            </a:r>
          </a:p>
        </p:txBody>
      </p:sp>
      <p:sp>
        <p:nvSpPr>
          <p:cNvPr id="41" name="TextBox 40"/>
          <p:cNvSpPr txBox="1"/>
          <p:nvPr/>
        </p:nvSpPr>
        <p:spPr>
          <a:xfrm>
            <a:off x="3886200" y="4400552"/>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3505200" y="5086351"/>
            <a:ext cx="381000" cy="307777"/>
          </a:xfrm>
          <a:prstGeom prst="rect">
            <a:avLst/>
          </a:prstGeom>
          <a:noFill/>
        </p:spPr>
        <p:txBody>
          <a:bodyPr wrap="square" rtlCol="0">
            <a:spAutoFit/>
          </a:bodyPr>
          <a:lstStyle/>
          <a:p>
            <a:r>
              <a:rPr lang="en-US" sz="1400" dirty="0"/>
              <a:t>7</a:t>
            </a:r>
          </a:p>
        </p:txBody>
      </p:sp>
      <p:sp>
        <p:nvSpPr>
          <p:cNvPr id="45" name="TextBox 44"/>
          <p:cNvSpPr txBox="1"/>
          <p:nvPr/>
        </p:nvSpPr>
        <p:spPr>
          <a:xfrm>
            <a:off x="4114800" y="5086352"/>
            <a:ext cx="457200" cy="307777"/>
          </a:xfrm>
          <a:prstGeom prst="rect">
            <a:avLst/>
          </a:prstGeom>
          <a:noFill/>
        </p:spPr>
        <p:txBody>
          <a:bodyPr wrap="square" rtlCol="0">
            <a:spAutoFit/>
          </a:bodyPr>
          <a:lstStyle/>
          <a:p>
            <a:r>
              <a:rPr lang="en-US" sz="1400" dirty="0"/>
              <a:t> 20</a:t>
            </a:r>
          </a:p>
        </p:txBody>
      </p:sp>
      <p:sp>
        <p:nvSpPr>
          <p:cNvPr id="47" name="TextBox 46"/>
          <p:cNvSpPr txBox="1"/>
          <p:nvPr/>
        </p:nvSpPr>
        <p:spPr>
          <a:xfrm>
            <a:off x="4800600" y="5086352"/>
            <a:ext cx="457200" cy="307777"/>
          </a:xfrm>
          <a:prstGeom prst="rect">
            <a:avLst/>
          </a:prstGeom>
          <a:noFill/>
        </p:spPr>
        <p:txBody>
          <a:bodyPr wrap="square" rtlCol="0">
            <a:spAutoFit/>
          </a:bodyPr>
          <a:lstStyle/>
          <a:p>
            <a:r>
              <a:rPr lang="en-US" sz="1400" dirty="0"/>
              <a:t> 32</a:t>
            </a:r>
          </a:p>
        </p:txBody>
      </p:sp>
      <p:sp>
        <p:nvSpPr>
          <p:cNvPr id="49" name="TextBox 48"/>
          <p:cNvSpPr txBox="1"/>
          <p:nvPr/>
        </p:nvSpPr>
        <p:spPr>
          <a:xfrm>
            <a:off x="5486400" y="5086352"/>
            <a:ext cx="457200" cy="307777"/>
          </a:xfrm>
          <a:prstGeom prst="rect">
            <a:avLst/>
          </a:prstGeom>
          <a:noFill/>
        </p:spPr>
        <p:txBody>
          <a:bodyPr wrap="square" rtlCol="0">
            <a:spAutoFit/>
          </a:bodyPr>
          <a:lstStyle/>
          <a:p>
            <a:r>
              <a:rPr lang="en-US" sz="1400" dirty="0"/>
              <a:t> 56</a:t>
            </a:r>
          </a:p>
        </p:txBody>
      </p:sp>
      <p:sp>
        <p:nvSpPr>
          <p:cNvPr id="71" name="Rectangle 70"/>
          <p:cNvSpPr/>
          <p:nvPr/>
        </p:nvSpPr>
        <p:spPr bwMode="auto">
          <a:xfrm>
            <a:off x="3467100" y="5762627"/>
            <a:ext cx="2590800" cy="866773"/>
          </a:xfrm>
          <a:prstGeom prst="rect">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FF0000"/>
                </a:solidFill>
                <a:latin typeface="Arial" charset="0"/>
              </a:rPr>
              <a:t>If we wanted to print the values in sorted order would you use an pre-order, in-order, or post-order traversal?</a:t>
            </a:r>
            <a:endParaRPr kumimoji="0" lang="en-US" sz="12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4272866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Rotations</a:t>
            </a:r>
          </a:p>
        </p:txBody>
      </p:sp>
      <p:sp>
        <p:nvSpPr>
          <p:cNvPr id="5" name="Content Placeholder 4"/>
          <p:cNvSpPr>
            <a:spLocks noGrp="1"/>
          </p:cNvSpPr>
          <p:nvPr>
            <p:ph idx="1"/>
          </p:nvPr>
        </p:nvSpPr>
        <p:spPr>
          <a:xfrm>
            <a:off x="304800" y="1066800"/>
            <a:ext cx="8610600" cy="1447800"/>
          </a:xfrm>
        </p:spPr>
        <p:txBody>
          <a:bodyPr/>
          <a:lstStyle/>
          <a:p>
            <a:r>
              <a:rPr lang="en-US" sz="2800" dirty="0"/>
              <a:t>Define a right rotation as taking a left child, making it the parent and making the original parent the new right child</a:t>
            </a:r>
          </a:p>
          <a:p>
            <a:r>
              <a:rPr lang="en-US" sz="2800" dirty="0"/>
              <a:t>Where do </a:t>
            </a:r>
            <a:r>
              <a:rPr lang="en-US" sz="2800" dirty="0" err="1"/>
              <a:t>subtrees</a:t>
            </a:r>
            <a:r>
              <a:rPr lang="en-US" sz="2800" dirty="0"/>
              <a:t> a, b, and c belong? </a:t>
            </a:r>
          </a:p>
          <a:p>
            <a:pPr lvl="1"/>
            <a:r>
              <a:rPr lang="en-US" sz="2400" dirty="0"/>
              <a:t>Use their ranges to reason about it… </a:t>
            </a:r>
          </a:p>
        </p:txBody>
      </p:sp>
      <p:sp>
        <p:nvSpPr>
          <p:cNvPr id="86" name="TextBox 85"/>
          <p:cNvSpPr txBox="1"/>
          <p:nvPr/>
        </p:nvSpPr>
        <p:spPr>
          <a:xfrm>
            <a:off x="2019300" y="3429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87" name="Rounded Rectangle 86"/>
          <p:cNvSpPr/>
          <p:nvPr/>
        </p:nvSpPr>
        <p:spPr bwMode="auto">
          <a:xfrm>
            <a:off x="23241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y</a:t>
            </a:r>
          </a:p>
        </p:txBody>
      </p:sp>
      <p:sp>
        <p:nvSpPr>
          <p:cNvPr id="88" name="Rounded Rectangle 87"/>
          <p:cNvSpPr/>
          <p:nvPr/>
        </p:nvSpPr>
        <p:spPr bwMode="auto">
          <a:xfrm>
            <a:off x="19431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89" name="Straight Connector 88"/>
          <p:cNvCxnSpPr>
            <a:stCxn id="87" idx="2"/>
            <a:endCxn id="88" idx="0"/>
          </p:cNvCxnSpPr>
          <p:nvPr/>
        </p:nvCxnSpPr>
        <p:spPr bwMode="auto">
          <a:xfrm flipH="1">
            <a:off x="2209800" y="41910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90" name="Straight Connector 89"/>
          <p:cNvCxnSpPr>
            <a:stCxn id="88" idx="2"/>
            <a:endCxn id="93" idx="0"/>
          </p:cNvCxnSpPr>
          <p:nvPr/>
        </p:nvCxnSpPr>
        <p:spPr bwMode="auto">
          <a:xfrm flipH="1">
            <a:off x="2019300" y="5029200"/>
            <a:ext cx="190500" cy="347246"/>
          </a:xfrm>
          <a:prstGeom prst="line">
            <a:avLst/>
          </a:prstGeom>
          <a:noFill/>
          <a:ln w="9525" cap="flat" cmpd="sng" algn="ctr">
            <a:solidFill>
              <a:schemeClr val="tx1"/>
            </a:solidFill>
            <a:prstDash val="solid"/>
            <a:round/>
            <a:headEnd type="none" w="med" len="med"/>
            <a:tailEnd type="none" w="med" len="med"/>
          </a:ln>
          <a:effectLst/>
        </p:spPr>
      </p:cxnSp>
      <p:cxnSp>
        <p:nvCxnSpPr>
          <p:cNvPr id="91" name="Straight Connector 90"/>
          <p:cNvCxnSpPr>
            <a:stCxn id="88" idx="2"/>
            <a:endCxn id="94" idx="0"/>
          </p:cNvCxnSpPr>
          <p:nvPr/>
        </p:nvCxnSpPr>
        <p:spPr bwMode="auto">
          <a:xfrm>
            <a:off x="2209800" y="50292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92" name="Straight Connector 91"/>
          <p:cNvCxnSpPr>
            <a:stCxn id="87" idx="2"/>
            <a:endCxn id="95" idx="0"/>
          </p:cNvCxnSpPr>
          <p:nvPr/>
        </p:nvCxnSpPr>
        <p:spPr bwMode="auto">
          <a:xfrm>
            <a:off x="2590800" y="41910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93" name="TextBox 92"/>
          <p:cNvSpPr txBox="1"/>
          <p:nvPr/>
        </p:nvSpPr>
        <p:spPr>
          <a:xfrm>
            <a:off x="1790700" y="5376446"/>
            <a:ext cx="457200" cy="338554"/>
          </a:xfrm>
          <a:prstGeom prst="rect">
            <a:avLst/>
          </a:prstGeom>
          <a:noFill/>
        </p:spPr>
        <p:txBody>
          <a:bodyPr wrap="square" rtlCol="0">
            <a:spAutoFit/>
          </a:bodyPr>
          <a:lstStyle/>
          <a:p>
            <a:r>
              <a:rPr lang="en-US" sz="1600" b="1" dirty="0">
                <a:solidFill>
                  <a:srgbClr val="FF0000"/>
                </a:solidFill>
              </a:rPr>
              <a:t>a</a:t>
            </a:r>
          </a:p>
        </p:txBody>
      </p:sp>
      <p:sp>
        <p:nvSpPr>
          <p:cNvPr id="94" name="TextBox 93"/>
          <p:cNvSpPr txBox="1"/>
          <p:nvPr/>
        </p:nvSpPr>
        <p:spPr>
          <a:xfrm>
            <a:off x="2247900" y="5376446"/>
            <a:ext cx="457200" cy="338554"/>
          </a:xfrm>
          <a:prstGeom prst="rect">
            <a:avLst/>
          </a:prstGeom>
          <a:noFill/>
        </p:spPr>
        <p:txBody>
          <a:bodyPr wrap="square" rtlCol="0">
            <a:spAutoFit/>
          </a:bodyPr>
          <a:lstStyle/>
          <a:p>
            <a:r>
              <a:rPr lang="en-US" sz="1600" b="1" dirty="0">
                <a:solidFill>
                  <a:srgbClr val="FF0000"/>
                </a:solidFill>
              </a:rPr>
              <a:t>b</a:t>
            </a:r>
          </a:p>
        </p:txBody>
      </p:sp>
      <p:sp>
        <p:nvSpPr>
          <p:cNvPr id="95" name="TextBox 94"/>
          <p:cNvSpPr txBox="1"/>
          <p:nvPr/>
        </p:nvSpPr>
        <p:spPr>
          <a:xfrm>
            <a:off x="2705100" y="4648200"/>
            <a:ext cx="457200" cy="338554"/>
          </a:xfrm>
          <a:prstGeom prst="rect">
            <a:avLst/>
          </a:prstGeom>
          <a:noFill/>
        </p:spPr>
        <p:txBody>
          <a:bodyPr wrap="square" rtlCol="0">
            <a:spAutoFit/>
          </a:bodyPr>
          <a:lstStyle/>
          <a:p>
            <a:r>
              <a:rPr lang="en-US" sz="1600" b="1" dirty="0">
                <a:solidFill>
                  <a:srgbClr val="FF0000"/>
                </a:solidFill>
              </a:rPr>
              <a:t>c</a:t>
            </a:r>
          </a:p>
        </p:txBody>
      </p:sp>
      <p:sp>
        <p:nvSpPr>
          <p:cNvPr id="96" name="Rounded Rectangle 95"/>
          <p:cNvSpPr/>
          <p:nvPr/>
        </p:nvSpPr>
        <p:spPr bwMode="auto">
          <a:xfrm>
            <a:off x="59817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100" idx="0"/>
          </p:cNvCxnSpPr>
          <p:nvPr/>
        </p:nvCxnSpPr>
        <p:spPr bwMode="auto">
          <a:xfrm flipH="1">
            <a:off x="5791200" y="4191000"/>
            <a:ext cx="4572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a:endCxn id="101" idx="0"/>
          </p:cNvCxnSpPr>
          <p:nvPr/>
        </p:nvCxnSpPr>
        <p:spPr bwMode="auto">
          <a:xfrm flipH="1">
            <a:off x="6477000" y="50292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6248400" y="4191000"/>
            <a:ext cx="457200" cy="457200"/>
          </a:xfrm>
          <a:prstGeom prst="line">
            <a:avLst/>
          </a:prstGeom>
          <a:noFill/>
          <a:ln w="9525" cap="flat" cmpd="sng" algn="ctr">
            <a:solidFill>
              <a:schemeClr val="tx1"/>
            </a:solidFill>
            <a:prstDash val="solid"/>
            <a:round/>
            <a:headEnd type="none" w="med" len="med"/>
            <a:tailEnd type="none" w="med" len="med"/>
          </a:ln>
          <a:effectLst/>
        </p:spPr>
      </p:cxnSp>
      <p:sp>
        <p:nvSpPr>
          <p:cNvPr id="100" name="TextBox 99"/>
          <p:cNvSpPr txBox="1"/>
          <p:nvPr/>
        </p:nvSpPr>
        <p:spPr>
          <a:xfrm>
            <a:off x="5524500" y="4648200"/>
            <a:ext cx="533400" cy="338554"/>
          </a:xfrm>
          <a:prstGeom prst="rect">
            <a:avLst/>
          </a:prstGeom>
          <a:noFill/>
        </p:spPr>
        <p:txBody>
          <a:bodyPr wrap="square" rtlCol="0">
            <a:spAutoFit/>
          </a:bodyPr>
          <a:lstStyle/>
          <a:p>
            <a:r>
              <a:rPr lang="en-US" sz="1600" b="1" dirty="0">
                <a:solidFill>
                  <a:srgbClr val="FF0000"/>
                </a:solidFill>
              </a:rPr>
              <a:t>a</a:t>
            </a:r>
          </a:p>
        </p:txBody>
      </p:sp>
      <p:sp>
        <p:nvSpPr>
          <p:cNvPr id="101" name="TextBox 100"/>
          <p:cNvSpPr txBox="1"/>
          <p:nvPr/>
        </p:nvSpPr>
        <p:spPr>
          <a:xfrm>
            <a:off x="6210300" y="5376446"/>
            <a:ext cx="533400" cy="338554"/>
          </a:xfrm>
          <a:prstGeom prst="rect">
            <a:avLst/>
          </a:prstGeom>
          <a:noFill/>
        </p:spPr>
        <p:txBody>
          <a:bodyPr wrap="square" rtlCol="0">
            <a:spAutoFit/>
          </a:bodyPr>
          <a:lstStyle/>
          <a:p>
            <a:r>
              <a:rPr lang="en-US" sz="1600" b="1" dirty="0">
                <a:solidFill>
                  <a:srgbClr val="FF0000"/>
                </a:solidFill>
              </a:rPr>
              <a:t>b</a:t>
            </a:r>
          </a:p>
        </p:txBody>
      </p:sp>
      <p:sp>
        <p:nvSpPr>
          <p:cNvPr id="102" name="TextBox 101"/>
          <p:cNvSpPr txBox="1"/>
          <p:nvPr/>
        </p:nvSpPr>
        <p:spPr>
          <a:xfrm>
            <a:off x="6667500" y="5376446"/>
            <a:ext cx="533400" cy="338554"/>
          </a:xfrm>
          <a:prstGeom prst="rect">
            <a:avLst/>
          </a:prstGeom>
          <a:noFill/>
        </p:spPr>
        <p:txBody>
          <a:bodyPr wrap="square" rtlCol="0">
            <a:spAutoFit/>
          </a:bodyPr>
          <a:lstStyle/>
          <a:p>
            <a:r>
              <a:rPr lang="en-US" sz="1600" b="1" dirty="0">
                <a:solidFill>
                  <a:srgbClr val="FF0000"/>
                </a:solidFill>
              </a:rPr>
              <a:t>c</a:t>
            </a:r>
          </a:p>
        </p:txBody>
      </p:sp>
      <p:sp>
        <p:nvSpPr>
          <p:cNvPr id="103" name="Rounded Rectangle 102"/>
          <p:cNvSpPr/>
          <p:nvPr/>
        </p:nvSpPr>
        <p:spPr bwMode="auto">
          <a:xfrm>
            <a:off x="64389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104" name="Straight Connector 103"/>
          <p:cNvCxnSpPr>
            <a:stCxn id="103" idx="2"/>
            <a:endCxn id="102" idx="0"/>
          </p:cNvCxnSpPr>
          <p:nvPr/>
        </p:nvCxnSpPr>
        <p:spPr bwMode="auto">
          <a:xfrm>
            <a:off x="6705600" y="50292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05" name="TextBox 104"/>
          <p:cNvSpPr txBox="1"/>
          <p:nvPr/>
        </p:nvSpPr>
        <p:spPr>
          <a:xfrm>
            <a:off x="3771900" y="5282625"/>
            <a:ext cx="1219200" cy="584775"/>
          </a:xfrm>
          <a:prstGeom prst="rect">
            <a:avLst/>
          </a:prstGeom>
          <a:noFill/>
        </p:spPr>
        <p:txBody>
          <a:bodyPr wrap="square" rtlCol="0">
            <a:spAutoFit/>
          </a:bodyPr>
          <a:lstStyle/>
          <a:p>
            <a:r>
              <a:rPr lang="en-US" sz="1600" b="1" dirty="0">
                <a:solidFill>
                  <a:srgbClr val="0000FF"/>
                </a:solidFill>
              </a:rPr>
              <a:t>Left rotate of x</a:t>
            </a:r>
          </a:p>
        </p:txBody>
      </p:sp>
      <p:sp>
        <p:nvSpPr>
          <p:cNvPr id="106" name="TextBox 105"/>
          <p:cNvSpPr txBox="1"/>
          <p:nvPr/>
        </p:nvSpPr>
        <p:spPr>
          <a:xfrm>
            <a:off x="3771900" y="4073025"/>
            <a:ext cx="1333500" cy="584775"/>
          </a:xfrm>
          <a:prstGeom prst="rect">
            <a:avLst/>
          </a:prstGeom>
          <a:noFill/>
        </p:spPr>
        <p:txBody>
          <a:bodyPr wrap="square" rtlCol="0">
            <a:spAutoFit/>
          </a:bodyPr>
          <a:lstStyle/>
          <a:p>
            <a:r>
              <a:rPr lang="en-US" sz="1600" b="1" dirty="0">
                <a:solidFill>
                  <a:srgbClr val="0000FF"/>
                </a:solidFill>
              </a:rPr>
              <a:t>Right rotate of y</a:t>
            </a:r>
          </a:p>
        </p:txBody>
      </p:sp>
      <p:sp>
        <p:nvSpPr>
          <p:cNvPr id="107" name="Curved Down Arrow 106"/>
          <p:cNvSpPr/>
          <p:nvPr/>
        </p:nvSpPr>
        <p:spPr bwMode="auto">
          <a:xfrm>
            <a:off x="4000500" y="37338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8" name="Curved Down Arrow 107"/>
          <p:cNvSpPr/>
          <p:nvPr/>
        </p:nvSpPr>
        <p:spPr bwMode="auto">
          <a:xfrm flipH="1">
            <a:off x="4000500" y="4901625"/>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TextBox 108"/>
          <p:cNvSpPr txBox="1"/>
          <p:nvPr/>
        </p:nvSpPr>
        <p:spPr>
          <a:xfrm>
            <a:off x="1257300" y="4343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y)</a:t>
            </a:r>
          </a:p>
        </p:txBody>
      </p:sp>
      <p:sp>
        <p:nvSpPr>
          <p:cNvPr id="110" name="TextBox 109"/>
          <p:cNvSpPr txBox="1"/>
          <p:nvPr/>
        </p:nvSpPr>
        <p:spPr>
          <a:xfrm>
            <a:off x="8763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11" name="TextBox 110"/>
          <p:cNvSpPr txBox="1"/>
          <p:nvPr/>
        </p:nvSpPr>
        <p:spPr>
          <a:xfrm>
            <a:off x="21717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
        <p:nvSpPr>
          <p:cNvPr id="112" name="TextBox 111"/>
          <p:cNvSpPr txBox="1"/>
          <p:nvPr/>
        </p:nvSpPr>
        <p:spPr>
          <a:xfrm>
            <a:off x="2705100" y="43434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13" name="TextBox 112"/>
          <p:cNvSpPr txBox="1"/>
          <p:nvPr/>
        </p:nvSpPr>
        <p:spPr>
          <a:xfrm>
            <a:off x="5676900" y="3429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114" name="TextBox 113"/>
          <p:cNvSpPr txBox="1"/>
          <p:nvPr/>
        </p:nvSpPr>
        <p:spPr>
          <a:xfrm>
            <a:off x="6438900" y="4343400"/>
            <a:ext cx="1143000" cy="338554"/>
          </a:xfrm>
          <a:prstGeom prst="rect">
            <a:avLst/>
          </a:prstGeom>
          <a:noFill/>
        </p:spPr>
        <p:txBody>
          <a:bodyPr wrap="square" rtlCol="0">
            <a:spAutoFit/>
          </a:bodyPr>
          <a:lstStyle/>
          <a:p>
            <a:r>
              <a:rPr lang="en-US" sz="1600" b="1" dirty="0">
                <a:solidFill>
                  <a:srgbClr val="7030A0"/>
                </a:solidFill>
              </a:rPr>
              <a:t>(x, </a:t>
            </a:r>
            <a:r>
              <a:rPr lang="en-US" sz="1600" b="1" dirty="0" err="1">
                <a:solidFill>
                  <a:srgbClr val="7030A0"/>
                </a:solidFill>
              </a:rPr>
              <a:t>inf</a:t>
            </a:r>
            <a:r>
              <a:rPr lang="en-US" sz="1600" b="1" dirty="0">
                <a:solidFill>
                  <a:srgbClr val="7030A0"/>
                </a:solidFill>
              </a:rPr>
              <a:t>)</a:t>
            </a:r>
          </a:p>
        </p:txBody>
      </p:sp>
      <p:sp>
        <p:nvSpPr>
          <p:cNvPr id="115" name="TextBox 114"/>
          <p:cNvSpPr txBox="1"/>
          <p:nvPr/>
        </p:nvSpPr>
        <p:spPr>
          <a:xfrm>
            <a:off x="4914900" y="4343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16" name="TextBox 115"/>
          <p:cNvSpPr txBox="1"/>
          <p:nvPr/>
        </p:nvSpPr>
        <p:spPr>
          <a:xfrm>
            <a:off x="6781800" y="51054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17" name="TextBox 116"/>
          <p:cNvSpPr txBox="1"/>
          <p:nvPr/>
        </p:nvSpPr>
        <p:spPr>
          <a:xfrm>
            <a:off x="5600700" y="5105400"/>
            <a:ext cx="1143000" cy="338554"/>
          </a:xfrm>
          <a:prstGeom prst="rect">
            <a:avLst/>
          </a:prstGeom>
          <a:noFill/>
        </p:spPr>
        <p:txBody>
          <a:bodyPr wrap="square" rtlCol="0">
            <a:spAutoFit/>
          </a:bodyPr>
          <a:lstStyle/>
          <a:p>
            <a:r>
              <a:rPr lang="en-US" sz="1600" b="1" dirty="0">
                <a:solidFill>
                  <a:srgbClr val="7030A0"/>
                </a:solidFill>
              </a:rPr>
              <a:t>(x, y)</a:t>
            </a:r>
          </a:p>
        </p:txBody>
      </p:sp>
    </p:spTree>
    <p:extLst>
      <p:ext uri="{BB962C8B-B14F-4D97-AF65-F5344CB8AC3E}">
        <p14:creationId xmlns:p14="http://schemas.microsoft.com/office/powerpoint/2010/main" val="3660265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Implementing Rotations</a:t>
            </a:r>
          </a:p>
        </p:txBody>
      </p:sp>
      <p:sp>
        <p:nvSpPr>
          <p:cNvPr id="5" name="Content Placeholder 4"/>
          <p:cNvSpPr>
            <a:spLocks noGrp="1"/>
          </p:cNvSpPr>
          <p:nvPr>
            <p:ph idx="1"/>
          </p:nvPr>
        </p:nvSpPr>
        <p:spPr>
          <a:xfrm>
            <a:off x="400050" y="1458288"/>
            <a:ext cx="8077200" cy="1176754"/>
          </a:xfrm>
        </p:spPr>
        <p:txBody>
          <a:bodyPr/>
          <a:lstStyle/>
          <a:p>
            <a:r>
              <a:rPr lang="en-US" sz="2800" dirty="0"/>
              <a:t>Take a moment and identify how many and which pointers need to be updated to perform the below right rotation</a:t>
            </a:r>
            <a:endParaRPr lang="en-US" sz="2400" dirty="0"/>
          </a:p>
        </p:txBody>
      </p:sp>
      <p:sp>
        <p:nvSpPr>
          <p:cNvPr id="86" name="TextBox 85"/>
          <p:cNvSpPr txBox="1"/>
          <p:nvPr/>
        </p:nvSpPr>
        <p:spPr>
          <a:xfrm>
            <a:off x="1219200" y="3429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87" name="Rounded Rectangle 86"/>
          <p:cNvSpPr/>
          <p:nvPr/>
        </p:nvSpPr>
        <p:spPr bwMode="auto">
          <a:xfrm>
            <a:off x="15240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y</a:t>
            </a:r>
          </a:p>
        </p:txBody>
      </p:sp>
      <p:sp>
        <p:nvSpPr>
          <p:cNvPr id="88" name="Rounded Rectangle 87"/>
          <p:cNvSpPr/>
          <p:nvPr/>
        </p:nvSpPr>
        <p:spPr bwMode="auto">
          <a:xfrm>
            <a:off x="11430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89" name="Straight Connector 88"/>
          <p:cNvCxnSpPr>
            <a:stCxn id="87" idx="2"/>
            <a:endCxn id="88" idx="0"/>
          </p:cNvCxnSpPr>
          <p:nvPr/>
        </p:nvCxnSpPr>
        <p:spPr bwMode="auto">
          <a:xfrm flipH="1">
            <a:off x="1409700" y="41910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90" name="Straight Connector 89"/>
          <p:cNvCxnSpPr>
            <a:stCxn id="88" idx="2"/>
            <a:endCxn id="93" idx="0"/>
          </p:cNvCxnSpPr>
          <p:nvPr/>
        </p:nvCxnSpPr>
        <p:spPr bwMode="auto">
          <a:xfrm flipH="1">
            <a:off x="1219200" y="5029200"/>
            <a:ext cx="190500" cy="347246"/>
          </a:xfrm>
          <a:prstGeom prst="line">
            <a:avLst/>
          </a:prstGeom>
          <a:noFill/>
          <a:ln w="9525" cap="flat" cmpd="sng" algn="ctr">
            <a:solidFill>
              <a:schemeClr val="tx1"/>
            </a:solidFill>
            <a:prstDash val="solid"/>
            <a:round/>
            <a:headEnd type="none" w="med" len="med"/>
            <a:tailEnd type="none" w="med" len="med"/>
          </a:ln>
          <a:effectLst/>
        </p:spPr>
      </p:cxnSp>
      <p:cxnSp>
        <p:nvCxnSpPr>
          <p:cNvPr id="91" name="Straight Connector 90"/>
          <p:cNvCxnSpPr>
            <a:stCxn id="88" idx="2"/>
            <a:endCxn id="94" idx="0"/>
          </p:cNvCxnSpPr>
          <p:nvPr/>
        </p:nvCxnSpPr>
        <p:spPr bwMode="auto">
          <a:xfrm>
            <a:off x="1409700" y="50292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92" name="Straight Connector 91"/>
          <p:cNvCxnSpPr>
            <a:stCxn id="87" idx="2"/>
            <a:endCxn id="95" idx="0"/>
          </p:cNvCxnSpPr>
          <p:nvPr/>
        </p:nvCxnSpPr>
        <p:spPr bwMode="auto">
          <a:xfrm>
            <a:off x="1790700" y="41910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93" name="TextBox 92"/>
          <p:cNvSpPr txBox="1"/>
          <p:nvPr/>
        </p:nvSpPr>
        <p:spPr>
          <a:xfrm>
            <a:off x="990600" y="5376446"/>
            <a:ext cx="457200" cy="338554"/>
          </a:xfrm>
          <a:prstGeom prst="rect">
            <a:avLst/>
          </a:prstGeom>
          <a:noFill/>
        </p:spPr>
        <p:txBody>
          <a:bodyPr wrap="square" rtlCol="0">
            <a:spAutoFit/>
          </a:bodyPr>
          <a:lstStyle/>
          <a:p>
            <a:r>
              <a:rPr lang="en-US" sz="1600" b="1" dirty="0">
                <a:solidFill>
                  <a:srgbClr val="FF0000"/>
                </a:solidFill>
              </a:rPr>
              <a:t>a</a:t>
            </a:r>
          </a:p>
        </p:txBody>
      </p:sp>
      <p:sp>
        <p:nvSpPr>
          <p:cNvPr id="94" name="TextBox 93"/>
          <p:cNvSpPr txBox="1"/>
          <p:nvPr/>
        </p:nvSpPr>
        <p:spPr>
          <a:xfrm>
            <a:off x="1447800" y="5376446"/>
            <a:ext cx="457200" cy="338554"/>
          </a:xfrm>
          <a:prstGeom prst="rect">
            <a:avLst/>
          </a:prstGeom>
          <a:noFill/>
        </p:spPr>
        <p:txBody>
          <a:bodyPr wrap="square" rtlCol="0">
            <a:spAutoFit/>
          </a:bodyPr>
          <a:lstStyle/>
          <a:p>
            <a:r>
              <a:rPr lang="en-US" sz="1600" b="1" dirty="0">
                <a:solidFill>
                  <a:srgbClr val="FF0000"/>
                </a:solidFill>
              </a:rPr>
              <a:t>b</a:t>
            </a:r>
          </a:p>
        </p:txBody>
      </p:sp>
      <p:sp>
        <p:nvSpPr>
          <p:cNvPr id="95" name="TextBox 94"/>
          <p:cNvSpPr txBox="1"/>
          <p:nvPr/>
        </p:nvSpPr>
        <p:spPr>
          <a:xfrm>
            <a:off x="1905000" y="4648200"/>
            <a:ext cx="457200" cy="338554"/>
          </a:xfrm>
          <a:prstGeom prst="rect">
            <a:avLst/>
          </a:prstGeom>
          <a:noFill/>
        </p:spPr>
        <p:txBody>
          <a:bodyPr wrap="square" rtlCol="0">
            <a:spAutoFit/>
          </a:bodyPr>
          <a:lstStyle/>
          <a:p>
            <a:r>
              <a:rPr lang="en-US" sz="1600" b="1" dirty="0">
                <a:solidFill>
                  <a:srgbClr val="FF0000"/>
                </a:solidFill>
              </a:rPr>
              <a:t>c</a:t>
            </a:r>
          </a:p>
        </p:txBody>
      </p:sp>
      <p:sp>
        <p:nvSpPr>
          <p:cNvPr id="96" name="Rounded Rectangle 95"/>
          <p:cNvSpPr/>
          <p:nvPr/>
        </p:nvSpPr>
        <p:spPr bwMode="auto">
          <a:xfrm>
            <a:off x="5181600" y="38100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100" idx="0"/>
          </p:cNvCxnSpPr>
          <p:nvPr/>
        </p:nvCxnSpPr>
        <p:spPr bwMode="auto">
          <a:xfrm flipH="1">
            <a:off x="4991100" y="4191000"/>
            <a:ext cx="4572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a:endCxn id="101" idx="0"/>
          </p:cNvCxnSpPr>
          <p:nvPr/>
        </p:nvCxnSpPr>
        <p:spPr bwMode="auto">
          <a:xfrm flipH="1">
            <a:off x="5676900" y="502920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5448300" y="4191000"/>
            <a:ext cx="457200" cy="457200"/>
          </a:xfrm>
          <a:prstGeom prst="line">
            <a:avLst/>
          </a:prstGeom>
          <a:noFill/>
          <a:ln w="9525" cap="flat" cmpd="sng" algn="ctr">
            <a:solidFill>
              <a:schemeClr val="tx1"/>
            </a:solidFill>
            <a:prstDash val="solid"/>
            <a:round/>
            <a:headEnd type="none" w="med" len="med"/>
            <a:tailEnd type="none" w="med" len="med"/>
          </a:ln>
          <a:effectLst/>
        </p:spPr>
      </p:cxnSp>
      <p:sp>
        <p:nvSpPr>
          <p:cNvPr id="100" name="TextBox 99"/>
          <p:cNvSpPr txBox="1"/>
          <p:nvPr/>
        </p:nvSpPr>
        <p:spPr>
          <a:xfrm>
            <a:off x="4724400" y="4648200"/>
            <a:ext cx="533400" cy="338554"/>
          </a:xfrm>
          <a:prstGeom prst="rect">
            <a:avLst/>
          </a:prstGeom>
          <a:noFill/>
        </p:spPr>
        <p:txBody>
          <a:bodyPr wrap="square" rtlCol="0">
            <a:spAutoFit/>
          </a:bodyPr>
          <a:lstStyle/>
          <a:p>
            <a:r>
              <a:rPr lang="en-US" sz="1600" b="1" dirty="0">
                <a:solidFill>
                  <a:srgbClr val="FF0000"/>
                </a:solidFill>
              </a:rPr>
              <a:t>a</a:t>
            </a:r>
          </a:p>
        </p:txBody>
      </p:sp>
      <p:sp>
        <p:nvSpPr>
          <p:cNvPr id="101" name="TextBox 100"/>
          <p:cNvSpPr txBox="1"/>
          <p:nvPr/>
        </p:nvSpPr>
        <p:spPr>
          <a:xfrm>
            <a:off x="5410200" y="5376446"/>
            <a:ext cx="533400" cy="338554"/>
          </a:xfrm>
          <a:prstGeom prst="rect">
            <a:avLst/>
          </a:prstGeom>
          <a:noFill/>
        </p:spPr>
        <p:txBody>
          <a:bodyPr wrap="square" rtlCol="0">
            <a:spAutoFit/>
          </a:bodyPr>
          <a:lstStyle/>
          <a:p>
            <a:r>
              <a:rPr lang="en-US" sz="1600" b="1" dirty="0">
                <a:solidFill>
                  <a:srgbClr val="FF0000"/>
                </a:solidFill>
              </a:rPr>
              <a:t>b</a:t>
            </a:r>
          </a:p>
        </p:txBody>
      </p:sp>
      <p:sp>
        <p:nvSpPr>
          <p:cNvPr id="102" name="TextBox 101"/>
          <p:cNvSpPr txBox="1"/>
          <p:nvPr/>
        </p:nvSpPr>
        <p:spPr>
          <a:xfrm>
            <a:off x="5867400" y="5376446"/>
            <a:ext cx="533400" cy="338554"/>
          </a:xfrm>
          <a:prstGeom prst="rect">
            <a:avLst/>
          </a:prstGeom>
          <a:noFill/>
        </p:spPr>
        <p:txBody>
          <a:bodyPr wrap="square" rtlCol="0">
            <a:spAutoFit/>
          </a:bodyPr>
          <a:lstStyle/>
          <a:p>
            <a:r>
              <a:rPr lang="en-US" sz="1600" b="1" dirty="0">
                <a:solidFill>
                  <a:srgbClr val="FF0000"/>
                </a:solidFill>
              </a:rPr>
              <a:t>c</a:t>
            </a:r>
          </a:p>
        </p:txBody>
      </p:sp>
      <p:sp>
        <p:nvSpPr>
          <p:cNvPr id="103" name="Rounded Rectangle 102"/>
          <p:cNvSpPr/>
          <p:nvPr/>
        </p:nvSpPr>
        <p:spPr bwMode="auto">
          <a:xfrm>
            <a:off x="5638800" y="4648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104" name="Straight Connector 103"/>
          <p:cNvCxnSpPr>
            <a:stCxn id="103" idx="2"/>
            <a:endCxn id="102" idx="0"/>
          </p:cNvCxnSpPr>
          <p:nvPr/>
        </p:nvCxnSpPr>
        <p:spPr bwMode="auto">
          <a:xfrm>
            <a:off x="5905500" y="502920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06" name="TextBox 105"/>
          <p:cNvSpPr txBox="1"/>
          <p:nvPr/>
        </p:nvSpPr>
        <p:spPr>
          <a:xfrm>
            <a:off x="2971800" y="4073025"/>
            <a:ext cx="1333500" cy="584775"/>
          </a:xfrm>
          <a:prstGeom prst="rect">
            <a:avLst/>
          </a:prstGeom>
          <a:noFill/>
        </p:spPr>
        <p:txBody>
          <a:bodyPr wrap="square" rtlCol="0">
            <a:spAutoFit/>
          </a:bodyPr>
          <a:lstStyle/>
          <a:p>
            <a:r>
              <a:rPr lang="en-US" sz="1600" b="1" dirty="0">
                <a:solidFill>
                  <a:srgbClr val="0000FF"/>
                </a:solidFill>
              </a:rPr>
              <a:t>Right rotate of y</a:t>
            </a:r>
          </a:p>
        </p:txBody>
      </p:sp>
      <p:sp>
        <p:nvSpPr>
          <p:cNvPr id="107" name="Curved Down Arrow 106"/>
          <p:cNvSpPr/>
          <p:nvPr/>
        </p:nvSpPr>
        <p:spPr bwMode="auto">
          <a:xfrm>
            <a:off x="3200400" y="37338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TextBox 108"/>
          <p:cNvSpPr txBox="1"/>
          <p:nvPr/>
        </p:nvSpPr>
        <p:spPr>
          <a:xfrm>
            <a:off x="457200" y="4343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y)</a:t>
            </a:r>
          </a:p>
        </p:txBody>
      </p:sp>
      <p:sp>
        <p:nvSpPr>
          <p:cNvPr id="110" name="TextBox 109"/>
          <p:cNvSpPr txBox="1"/>
          <p:nvPr/>
        </p:nvSpPr>
        <p:spPr>
          <a:xfrm>
            <a:off x="762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11" name="TextBox 110"/>
          <p:cNvSpPr txBox="1"/>
          <p:nvPr/>
        </p:nvSpPr>
        <p:spPr>
          <a:xfrm>
            <a:off x="1371600" y="51816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x,y</a:t>
            </a:r>
            <a:r>
              <a:rPr lang="en-US" sz="1600" b="1" dirty="0">
                <a:solidFill>
                  <a:srgbClr val="7030A0"/>
                </a:solidFill>
              </a:rPr>
              <a:t>)</a:t>
            </a:r>
          </a:p>
        </p:txBody>
      </p:sp>
      <p:sp>
        <p:nvSpPr>
          <p:cNvPr id="112" name="TextBox 111"/>
          <p:cNvSpPr txBox="1"/>
          <p:nvPr/>
        </p:nvSpPr>
        <p:spPr>
          <a:xfrm>
            <a:off x="1905000" y="43434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13" name="TextBox 112"/>
          <p:cNvSpPr txBox="1"/>
          <p:nvPr/>
        </p:nvSpPr>
        <p:spPr>
          <a:xfrm>
            <a:off x="4876800" y="34290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a:t>
            </a:r>
            <a:r>
              <a:rPr lang="en-US" sz="1600" b="1" dirty="0" err="1">
                <a:solidFill>
                  <a:srgbClr val="7030A0"/>
                </a:solidFill>
              </a:rPr>
              <a:t>inf</a:t>
            </a:r>
            <a:r>
              <a:rPr lang="en-US" sz="1600" b="1" dirty="0">
                <a:solidFill>
                  <a:srgbClr val="7030A0"/>
                </a:solidFill>
              </a:rPr>
              <a:t>)</a:t>
            </a:r>
          </a:p>
        </p:txBody>
      </p:sp>
      <p:sp>
        <p:nvSpPr>
          <p:cNvPr id="114" name="TextBox 113"/>
          <p:cNvSpPr txBox="1"/>
          <p:nvPr/>
        </p:nvSpPr>
        <p:spPr>
          <a:xfrm>
            <a:off x="5638800" y="4343400"/>
            <a:ext cx="1143000" cy="338554"/>
          </a:xfrm>
          <a:prstGeom prst="rect">
            <a:avLst/>
          </a:prstGeom>
          <a:noFill/>
        </p:spPr>
        <p:txBody>
          <a:bodyPr wrap="square" rtlCol="0">
            <a:spAutoFit/>
          </a:bodyPr>
          <a:lstStyle/>
          <a:p>
            <a:r>
              <a:rPr lang="en-US" sz="1600" b="1" dirty="0">
                <a:solidFill>
                  <a:srgbClr val="7030A0"/>
                </a:solidFill>
              </a:rPr>
              <a:t>(x, </a:t>
            </a:r>
            <a:r>
              <a:rPr lang="en-US" sz="1600" b="1" dirty="0" err="1">
                <a:solidFill>
                  <a:srgbClr val="7030A0"/>
                </a:solidFill>
              </a:rPr>
              <a:t>inf</a:t>
            </a:r>
            <a:r>
              <a:rPr lang="en-US" sz="1600" b="1" dirty="0">
                <a:solidFill>
                  <a:srgbClr val="7030A0"/>
                </a:solidFill>
              </a:rPr>
              <a:t>)</a:t>
            </a:r>
          </a:p>
        </p:txBody>
      </p:sp>
      <p:sp>
        <p:nvSpPr>
          <p:cNvPr id="115" name="TextBox 114"/>
          <p:cNvSpPr txBox="1"/>
          <p:nvPr/>
        </p:nvSpPr>
        <p:spPr>
          <a:xfrm>
            <a:off x="4114800" y="4343400"/>
            <a:ext cx="1143000" cy="338554"/>
          </a:xfrm>
          <a:prstGeom prst="rect">
            <a:avLst/>
          </a:prstGeom>
          <a:noFill/>
        </p:spPr>
        <p:txBody>
          <a:bodyPr wrap="square" rtlCol="0">
            <a:spAutoFit/>
          </a:bodyPr>
          <a:lstStyle/>
          <a:p>
            <a:r>
              <a:rPr lang="en-US" sz="1600" b="1" dirty="0">
                <a:solidFill>
                  <a:srgbClr val="7030A0"/>
                </a:solidFill>
              </a:rPr>
              <a:t>(-</a:t>
            </a:r>
            <a:r>
              <a:rPr lang="en-US" sz="1600" b="1" dirty="0" err="1">
                <a:solidFill>
                  <a:srgbClr val="7030A0"/>
                </a:solidFill>
              </a:rPr>
              <a:t>inf</a:t>
            </a:r>
            <a:r>
              <a:rPr lang="en-US" sz="1600" b="1" dirty="0">
                <a:solidFill>
                  <a:srgbClr val="7030A0"/>
                </a:solidFill>
              </a:rPr>
              <a:t>, x)</a:t>
            </a:r>
          </a:p>
        </p:txBody>
      </p:sp>
      <p:sp>
        <p:nvSpPr>
          <p:cNvPr id="116" name="TextBox 115"/>
          <p:cNvSpPr txBox="1"/>
          <p:nvPr/>
        </p:nvSpPr>
        <p:spPr>
          <a:xfrm>
            <a:off x="5981700" y="5105400"/>
            <a:ext cx="1143000" cy="338554"/>
          </a:xfrm>
          <a:prstGeom prst="rect">
            <a:avLst/>
          </a:prstGeom>
          <a:noFill/>
        </p:spPr>
        <p:txBody>
          <a:bodyPr wrap="square" rtlCol="0">
            <a:spAutoFit/>
          </a:bodyPr>
          <a:lstStyle/>
          <a:p>
            <a:r>
              <a:rPr lang="en-US" sz="1600" b="1" dirty="0">
                <a:solidFill>
                  <a:srgbClr val="7030A0"/>
                </a:solidFill>
              </a:rPr>
              <a:t>(y, </a:t>
            </a:r>
            <a:r>
              <a:rPr lang="en-US" sz="1600" b="1" dirty="0" err="1">
                <a:solidFill>
                  <a:srgbClr val="7030A0"/>
                </a:solidFill>
              </a:rPr>
              <a:t>inf</a:t>
            </a:r>
            <a:r>
              <a:rPr lang="en-US" sz="1600" b="1" dirty="0">
                <a:solidFill>
                  <a:srgbClr val="7030A0"/>
                </a:solidFill>
              </a:rPr>
              <a:t>)</a:t>
            </a:r>
          </a:p>
        </p:txBody>
      </p:sp>
      <p:sp>
        <p:nvSpPr>
          <p:cNvPr id="117" name="TextBox 116"/>
          <p:cNvSpPr txBox="1"/>
          <p:nvPr/>
        </p:nvSpPr>
        <p:spPr>
          <a:xfrm>
            <a:off x="4800600" y="5105400"/>
            <a:ext cx="1143000" cy="338554"/>
          </a:xfrm>
          <a:prstGeom prst="rect">
            <a:avLst/>
          </a:prstGeom>
          <a:noFill/>
        </p:spPr>
        <p:txBody>
          <a:bodyPr wrap="square" rtlCol="0">
            <a:spAutoFit/>
          </a:bodyPr>
          <a:lstStyle/>
          <a:p>
            <a:r>
              <a:rPr lang="en-US" sz="1600" b="1" dirty="0">
                <a:solidFill>
                  <a:srgbClr val="7030A0"/>
                </a:solidFill>
              </a:rPr>
              <a:t>(x, y)</a:t>
            </a:r>
          </a:p>
        </p:txBody>
      </p:sp>
      <p:sp>
        <p:nvSpPr>
          <p:cNvPr id="37" name="Rounded Rectangle 86">
            <a:extLst>
              <a:ext uri="{FF2B5EF4-FFF2-40B4-BE49-F238E27FC236}">
                <a16:creationId xmlns:a16="http://schemas.microsoft.com/office/drawing/2014/main" id="{4582C229-CEA4-4E9E-828C-E7BC1BB2A1E2}"/>
              </a:ext>
            </a:extLst>
          </p:cNvPr>
          <p:cNvSpPr/>
          <p:nvPr/>
        </p:nvSpPr>
        <p:spPr bwMode="auto">
          <a:xfrm>
            <a:off x="1890091" y="2988677"/>
            <a:ext cx="533400" cy="381000"/>
          </a:xfrm>
          <a:prstGeom prst="roundRect">
            <a:avLst>
              <a:gd name="adj" fmla="val 50000"/>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p</a:t>
            </a:r>
          </a:p>
        </p:txBody>
      </p:sp>
      <p:cxnSp>
        <p:nvCxnSpPr>
          <p:cNvPr id="38" name="Straight Connector 37">
            <a:extLst>
              <a:ext uri="{FF2B5EF4-FFF2-40B4-BE49-F238E27FC236}">
                <a16:creationId xmlns:a16="http://schemas.microsoft.com/office/drawing/2014/main" id="{54D1EFD5-F380-4B1A-8157-9319F93A80D4}"/>
              </a:ext>
            </a:extLst>
          </p:cNvPr>
          <p:cNvCxnSpPr>
            <a:cxnSpLocks/>
            <a:stCxn id="37" idx="2"/>
            <a:endCxn id="87" idx="0"/>
          </p:cNvCxnSpPr>
          <p:nvPr/>
        </p:nvCxnSpPr>
        <p:spPr bwMode="auto">
          <a:xfrm flipH="1">
            <a:off x="1790700" y="3369677"/>
            <a:ext cx="366091" cy="440323"/>
          </a:xfrm>
          <a:prstGeom prst="line">
            <a:avLst/>
          </a:prstGeom>
          <a:noFill/>
          <a:ln w="9525" cap="flat" cmpd="sng" algn="ctr">
            <a:solidFill>
              <a:schemeClr val="tx1"/>
            </a:solidFill>
            <a:prstDash val="solid"/>
            <a:round/>
            <a:headEnd type="none" w="med" len="med"/>
            <a:tailEnd type="none" w="med" len="med"/>
          </a:ln>
          <a:effectLst/>
        </p:spPr>
      </p:cxnSp>
      <p:sp>
        <p:nvSpPr>
          <p:cNvPr id="40" name="Rounded Rectangle 86">
            <a:extLst>
              <a:ext uri="{FF2B5EF4-FFF2-40B4-BE49-F238E27FC236}">
                <a16:creationId xmlns:a16="http://schemas.microsoft.com/office/drawing/2014/main" id="{C3C1500B-33AC-445C-AAC5-28780510B3F1}"/>
              </a:ext>
            </a:extLst>
          </p:cNvPr>
          <p:cNvSpPr/>
          <p:nvPr/>
        </p:nvSpPr>
        <p:spPr bwMode="auto">
          <a:xfrm>
            <a:off x="5493854" y="3058530"/>
            <a:ext cx="533400" cy="381000"/>
          </a:xfrm>
          <a:prstGeom prst="roundRect">
            <a:avLst>
              <a:gd name="adj" fmla="val 50000"/>
            </a:avLst>
          </a:prstGeom>
          <a:solidFill>
            <a:schemeClr val="bg1"/>
          </a:solidFill>
          <a:ln w="9525" cap="flat" cmpd="sng" algn="ctr">
            <a:solidFill>
              <a:schemeClr val="tx1"/>
            </a:solidFill>
            <a:prstDash val="sysDash"/>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rPr>
              <a:t>p</a:t>
            </a:r>
          </a:p>
        </p:txBody>
      </p:sp>
      <p:cxnSp>
        <p:nvCxnSpPr>
          <p:cNvPr id="41" name="Straight Connector 40">
            <a:extLst>
              <a:ext uri="{FF2B5EF4-FFF2-40B4-BE49-F238E27FC236}">
                <a16:creationId xmlns:a16="http://schemas.microsoft.com/office/drawing/2014/main" id="{6F921416-C9C4-4543-BAE4-469875966B85}"/>
              </a:ext>
            </a:extLst>
          </p:cNvPr>
          <p:cNvCxnSpPr>
            <a:cxnSpLocks/>
            <a:stCxn id="40" idx="2"/>
            <a:endCxn id="96" idx="0"/>
          </p:cNvCxnSpPr>
          <p:nvPr/>
        </p:nvCxnSpPr>
        <p:spPr bwMode="auto">
          <a:xfrm flipH="1">
            <a:off x="5448300" y="3439530"/>
            <a:ext cx="312254" cy="370470"/>
          </a:xfrm>
          <a:prstGeom prst="line">
            <a:avLst/>
          </a:prstGeom>
          <a:noFill/>
          <a:ln w="9525" cap="flat" cmpd="sng" algn="ctr">
            <a:solidFill>
              <a:schemeClr val="tx1"/>
            </a:solidFill>
            <a:prstDash val="solid"/>
            <a:round/>
            <a:headEnd type="none" w="med" len="med"/>
            <a:tailEnd type="none" w="med" len="med"/>
          </a:ln>
          <a:effectLst/>
        </p:spPr>
      </p:cxnSp>
      <p:sp>
        <p:nvSpPr>
          <p:cNvPr id="7" name="TextBox 6">
            <a:extLst>
              <a:ext uri="{FF2B5EF4-FFF2-40B4-BE49-F238E27FC236}">
                <a16:creationId xmlns:a16="http://schemas.microsoft.com/office/drawing/2014/main" id="{6ECF8F77-A9E1-4A1D-959D-DA782C2A5BF7}"/>
              </a:ext>
            </a:extLst>
          </p:cNvPr>
          <p:cNvSpPr txBox="1"/>
          <p:nvPr/>
        </p:nvSpPr>
        <p:spPr>
          <a:xfrm>
            <a:off x="7075004" y="2913727"/>
            <a:ext cx="1919909" cy="3170099"/>
          </a:xfrm>
          <a:prstGeom prst="rect">
            <a:avLst/>
          </a:prstGeom>
          <a:solidFill>
            <a:srgbClr val="FFFFCC"/>
          </a:solidFill>
          <a:ln>
            <a:solidFill>
              <a:schemeClr val="tx1"/>
            </a:solidFill>
          </a:ln>
        </p:spPr>
        <p:txBody>
          <a:bodyPr wrap="square" rtlCol="0">
            <a:spAutoFit/>
          </a:bodyPr>
          <a:lstStyle/>
          <a:p>
            <a:pPr algn="l"/>
            <a:r>
              <a:rPr lang="en-US" sz="2000" dirty="0">
                <a:solidFill>
                  <a:schemeClr val="tx1"/>
                </a:solidFill>
                <a:latin typeface="Arial" panose="020B0604020202020204" pitchFamily="34" charset="0"/>
                <a:cs typeface="Arial" panose="020B0604020202020204" pitchFamily="34" charset="0"/>
              </a:rPr>
              <a:t>1.</a:t>
            </a:r>
          </a:p>
          <a:p>
            <a:pPr algn="l"/>
            <a:r>
              <a:rPr lang="en-US" sz="2000" dirty="0">
                <a:solidFill>
                  <a:schemeClr val="tx1"/>
                </a:solidFill>
                <a:latin typeface="Arial" panose="020B0604020202020204" pitchFamily="34" charset="0"/>
                <a:cs typeface="Arial" panose="020B0604020202020204" pitchFamily="34" charset="0"/>
              </a:rPr>
              <a:t>2.</a:t>
            </a:r>
          </a:p>
          <a:p>
            <a:pPr algn="l"/>
            <a:r>
              <a:rPr lang="en-US" sz="2000" dirty="0">
                <a:solidFill>
                  <a:schemeClr val="tx1"/>
                </a:solidFill>
                <a:latin typeface="Arial" panose="020B0604020202020204" pitchFamily="34" charset="0"/>
                <a:cs typeface="Arial" panose="020B0604020202020204" pitchFamily="34" charset="0"/>
              </a:rPr>
              <a:t>3.</a:t>
            </a:r>
          </a:p>
          <a:p>
            <a:pPr algn="l"/>
            <a:r>
              <a:rPr lang="en-US" sz="2000" dirty="0">
                <a:solidFill>
                  <a:schemeClr val="tx1"/>
                </a:solidFill>
                <a:latin typeface="Arial" panose="020B0604020202020204" pitchFamily="34" charset="0"/>
                <a:cs typeface="Arial" panose="020B0604020202020204" pitchFamily="34" charset="0"/>
              </a:rPr>
              <a:t>4.</a:t>
            </a:r>
          </a:p>
          <a:p>
            <a:pPr algn="l"/>
            <a:r>
              <a:rPr lang="en-US" sz="2000" dirty="0">
                <a:solidFill>
                  <a:schemeClr val="tx1"/>
                </a:solidFill>
                <a:latin typeface="Arial" panose="020B0604020202020204" pitchFamily="34" charset="0"/>
                <a:cs typeface="Arial" panose="020B0604020202020204" pitchFamily="34" charset="0"/>
              </a:rPr>
              <a:t>…</a:t>
            </a:r>
          </a:p>
          <a:p>
            <a:pPr algn="l"/>
            <a:endParaRPr lang="en-US" sz="2000" dirty="0">
              <a:solidFill>
                <a:schemeClr val="tx1"/>
              </a:solidFill>
              <a:latin typeface="Arial" panose="020B0604020202020204" pitchFamily="34" charset="0"/>
              <a:cs typeface="Arial" panose="020B0604020202020204" pitchFamily="34" charset="0"/>
            </a:endParaRPr>
          </a:p>
          <a:p>
            <a:pPr algn="l"/>
            <a:endParaRPr lang="en-US" sz="2000" dirty="0">
              <a:solidFill>
                <a:schemeClr val="tx1"/>
              </a:solidFill>
              <a:latin typeface="Arial" panose="020B0604020202020204" pitchFamily="34" charset="0"/>
              <a:cs typeface="Arial" panose="020B0604020202020204" pitchFamily="34" charset="0"/>
            </a:endParaRPr>
          </a:p>
          <a:p>
            <a:pPr algn="l"/>
            <a:endParaRPr lang="en-US" sz="2000" dirty="0">
              <a:solidFill>
                <a:schemeClr val="tx1"/>
              </a:solidFill>
              <a:latin typeface="Arial" panose="020B0604020202020204" pitchFamily="34" charset="0"/>
              <a:cs typeface="Arial" panose="020B0604020202020204" pitchFamily="34" charset="0"/>
            </a:endParaRPr>
          </a:p>
          <a:p>
            <a:pPr algn="l"/>
            <a:endParaRPr lang="en-US" sz="2000" dirty="0">
              <a:solidFill>
                <a:schemeClr val="tx1"/>
              </a:solidFill>
              <a:latin typeface="Arial" panose="020B0604020202020204" pitchFamily="34" charset="0"/>
              <a:cs typeface="Arial" panose="020B0604020202020204" pitchFamily="34" charset="0"/>
            </a:endParaRPr>
          </a:p>
          <a:p>
            <a:pPr algn="l"/>
            <a:endParaRPr lang="en-US" sz="2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4874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Rotation's Effect on Height</a:t>
            </a:r>
          </a:p>
        </p:txBody>
      </p:sp>
      <p:sp>
        <p:nvSpPr>
          <p:cNvPr id="5" name="Content Placeholder 4"/>
          <p:cNvSpPr>
            <a:spLocks noGrp="1"/>
          </p:cNvSpPr>
          <p:nvPr>
            <p:ph idx="1"/>
          </p:nvPr>
        </p:nvSpPr>
        <p:spPr>
          <a:xfrm>
            <a:off x="304800" y="1066800"/>
            <a:ext cx="8610600" cy="1447800"/>
          </a:xfrm>
        </p:spPr>
        <p:txBody>
          <a:bodyPr/>
          <a:lstStyle/>
          <a:p>
            <a:r>
              <a:rPr lang="en-US" dirty="0"/>
              <a:t>When we rotate, it serves to re-balance the tree</a:t>
            </a:r>
          </a:p>
        </p:txBody>
      </p:sp>
      <p:sp>
        <p:nvSpPr>
          <p:cNvPr id="96" name="Rounded Rectangle 95"/>
          <p:cNvSpPr/>
          <p:nvPr/>
        </p:nvSpPr>
        <p:spPr bwMode="auto">
          <a:xfrm>
            <a:off x="5998032" y="231341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y</a:t>
            </a:r>
            <a:endParaRPr kumimoji="0" lang="en-US" sz="2000" b="0" i="0" u="none" strike="noStrike" cap="none" normalizeH="0" baseline="0" dirty="0">
              <a:ln>
                <a:noFill/>
              </a:ln>
              <a:solidFill>
                <a:schemeClr val="bg1"/>
              </a:solidFill>
              <a:effectLst/>
            </a:endParaRPr>
          </a:p>
        </p:txBody>
      </p:sp>
      <p:cxnSp>
        <p:nvCxnSpPr>
          <p:cNvPr id="97" name="Straight Connector 96"/>
          <p:cNvCxnSpPr>
            <a:stCxn id="96" idx="2"/>
            <a:endCxn id="57" idx="0"/>
          </p:cNvCxnSpPr>
          <p:nvPr/>
        </p:nvCxnSpPr>
        <p:spPr bwMode="auto">
          <a:xfrm flipH="1">
            <a:off x="5617032" y="2694410"/>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98" name="Straight Connector 97"/>
          <p:cNvCxnSpPr>
            <a:stCxn id="103" idx="2"/>
          </p:cNvCxnSpPr>
          <p:nvPr/>
        </p:nvCxnSpPr>
        <p:spPr bwMode="auto">
          <a:xfrm flipH="1">
            <a:off x="6760032" y="3532610"/>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99" name="Straight Connector 98"/>
          <p:cNvCxnSpPr>
            <a:stCxn id="96" idx="2"/>
            <a:endCxn id="103" idx="0"/>
          </p:cNvCxnSpPr>
          <p:nvPr/>
        </p:nvCxnSpPr>
        <p:spPr bwMode="auto">
          <a:xfrm>
            <a:off x="6264732" y="2694410"/>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103" name="Rounded Rectangle 102"/>
          <p:cNvSpPr/>
          <p:nvPr/>
        </p:nvSpPr>
        <p:spPr bwMode="auto">
          <a:xfrm>
            <a:off x="6721932" y="315161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z</a:t>
            </a:r>
          </a:p>
        </p:txBody>
      </p:sp>
      <p:cxnSp>
        <p:nvCxnSpPr>
          <p:cNvPr id="104" name="Straight Connector 103"/>
          <p:cNvCxnSpPr>
            <a:stCxn id="103" idx="2"/>
          </p:cNvCxnSpPr>
          <p:nvPr/>
        </p:nvCxnSpPr>
        <p:spPr bwMode="auto">
          <a:xfrm>
            <a:off x="6988632" y="3532610"/>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106" name="TextBox 105"/>
          <p:cNvSpPr txBox="1"/>
          <p:nvPr/>
        </p:nvSpPr>
        <p:spPr>
          <a:xfrm>
            <a:off x="3780066" y="2577445"/>
            <a:ext cx="1387932" cy="584775"/>
          </a:xfrm>
          <a:prstGeom prst="rect">
            <a:avLst/>
          </a:prstGeom>
          <a:noFill/>
        </p:spPr>
        <p:txBody>
          <a:bodyPr wrap="square" rtlCol="0">
            <a:spAutoFit/>
          </a:bodyPr>
          <a:lstStyle/>
          <a:p>
            <a:r>
              <a:rPr lang="en-US" sz="1600" b="1" dirty="0">
                <a:solidFill>
                  <a:srgbClr val="0000FF"/>
                </a:solidFill>
              </a:rPr>
              <a:t>Right rotate of z</a:t>
            </a:r>
          </a:p>
        </p:txBody>
      </p:sp>
      <p:sp>
        <p:nvSpPr>
          <p:cNvPr id="107" name="Curved Down Arrow 106"/>
          <p:cNvSpPr/>
          <p:nvPr/>
        </p:nvSpPr>
        <p:spPr bwMode="auto">
          <a:xfrm>
            <a:off x="4016832" y="223721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7" name="Rounded Rectangle 36"/>
          <p:cNvSpPr/>
          <p:nvPr/>
        </p:nvSpPr>
        <p:spPr bwMode="auto">
          <a:xfrm>
            <a:off x="2156187" y="2092385"/>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z</a:t>
            </a:r>
          </a:p>
        </p:txBody>
      </p:sp>
      <p:sp>
        <p:nvSpPr>
          <p:cNvPr id="38" name="Rounded Rectangle 37"/>
          <p:cNvSpPr/>
          <p:nvPr/>
        </p:nvSpPr>
        <p:spPr bwMode="auto">
          <a:xfrm>
            <a:off x="1775187" y="2930585"/>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y</a:t>
            </a:r>
          </a:p>
        </p:txBody>
      </p:sp>
      <p:cxnSp>
        <p:nvCxnSpPr>
          <p:cNvPr id="39" name="Straight Connector 38"/>
          <p:cNvCxnSpPr>
            <a:stCxn id="37" idx="2"/>
            <a:endCxn id="38" idx="0"/>
          </p:cNvCxnSpPr>
          <p:nvPr/>
        </p:nvCxnSpPr>
        <p:spPr bwMode="auto">
          <a:xfrm flipH="1">
            <a:off x="2041887" y="2473385"/>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40" name="Straight Connector 39"/>
          <p:cNvCxnSpPr>
            <a:stCxn id="38" idx="2"/>
            <a:endCxn id="51" idx="0"/>
          </p:cNvCxnSpPr>
          <p:nvPr/>
        </p:nvCxnSpPr>
        <p:spPr bwMode="auto">
          <a:xfrm flipH="1">
            <a:off x="1813287" y="3311585"/>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p:cNvCxnSpPr>
            <a:stCxn id="38" idx="2"/>
            <a:endCxn id="43" idx="0"/>
          </p:cNvCxnSpPr>
          <p:nvPr/>
        </p:nvCxnSpPr>
        <p:spPr bwMode="auto">
          <a:xfrm>
            <a:off x="2041887" y="3311585"/>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42" name="Straight Connector 41"/>
          <p:cNvCxnSpPr>
            <a:stCxn id="37" idx="2"/>
          </p:cNvCxnSpPr>
          <p:nvPr/>
        </p:nvCxnSpPr>
        <p:spPr bwMode="auto">
          <a:xfrm>
            <a:off x="2422887" y="2473385"/>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43" name="TextBox 42"/>
          <p:cNvSpPr txBox="1"/>
          <p:nvPr/>
        </p:nvSpPr>
        <p:spPr>
          <a:xfrm>
            <a:off x="2079987" y="3658831"/>
            <a:ext cx="457200" cy="338554"/>
          </a:xfrm>
          <a:prstGeom prst="rect">
            <a:avLst/>
          </a:prstGeom>
          <a:noFill/>
        </p:spPr>
        <p:txBody>
          <a:bodyPr wrap="square" rtlCol="0">
            <a:spAutoFit/>
          </a:bodyPr>
          <a:lstStyle/>
          <a:p>
            <a:r>
              <a:rPr lang="en-US" sz="1600" b="1" dirty="0">
                <a:solidFill>
                  <a:srgbClr val="FF0000"/>
                </a:solidFill>
              </a:rPr>
              <a:t>c</a:t>
            </a:r>
          </a:p>
        </p:txBody>
      </p:sp>
      <p:cxnSp>
        <p:nvCxnSpPr>
          <p:cNvPr id="49" name="Straight Connector 48"/>
          <p:cNvCxnSpPr>
            <a:stCxn id="51" idx="2"/>
            <a:endCxn id="50" idx="0"/>
          </p:cNvCxnSpPr>
          <p:nvPr/>
        </p:nvCxnSpPr>
        <p:spPr bwMode="auto">
          <a:xfrm flipH="1">
            <a:off x="1622787" y="4073585"/>
            <a:ext cx="190500" cy="652046"/>
          </a:xfrm>
          <a:prstGeom prst="line">
            <a:avLst/>
          </a:prstGeom>
          <a:noFill/>
          <a:ln w="9525" cap="flat" cmpd="sng" algn="ctr">
            <a:solidFill>
              <a:schemeClr val="tx1"/>
            </a:solidFill>
            <a:prstDash val="solid"/>
            <a:round/>
            <a:headEnd type="none" w="med" len="med"/>
            <a:tailEnd type="none" w="med" len="med"/>
          </a:ln>
          <a:effectLst/>
        </p:spPr>
      </p:cxnSp>
      <p:sp>
        <p:nvSpPr>
          <p:cNvPr id="51" name="Rounded Rectangle 50"/>
          <p:cNvSpPr/>
          <p:nvPr/>
        </p:nvSpPr>
        <p:spPr bwMode="auto">
          <a:xfrm>
            <a:off x="1546587" y="3692585"/>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x</a:t>
            </a:r>
          </a:p>
        </p:txBody>
      </p:sp>
      <p:cxnSp>
        <p:nvCxnSpPr>
          <p:cNvPr id="52" name="Straight Connector 51"/>
          <p:cNvCxnSpPr>
            <a:stCxn id="51" idx="2"/>
            <a:endCxn id="53" idx="0"/>
          </p:cNvCxnSpPr>
          <p:nvPr/>
        </p:nvCxnSpPr>
        <p:spPr bwMode="auto">
          <a:xfrm>
            <a:off x="1813287" y="4073585"/>
            <a:ext cx="266700" cy="652046"/>
          </a:xfrm>
          <a:prstGeom prst="line">
            <a:avLst/>
          </a:prstGeom>
          <a:noFill/>
          <a:ln w="9525" cap="flat" cmpd="sng" algn="ctr">
            <a:solidFill>
              <a:schemeClr val="tx1"/>
            </a:solidFill>
            <a:prstDash val="solid"/>
            <a:round/>
            <a:headEnd type="none" w="med" len="med"/>
            <a:tailEnd type="none" w="med" len="med"/>
          </a:ln>
          <a:effectLst/>
        </p:spPr>
      </p:cxnSp>
      <p:sp>
        <p:nvSpPr>
          <p:cNvPr id="57" name="Rounded Rectangle 56"/>
          <p:cNvSpPr/>
          <p:nvPr/>
        </p:nvSpPr>
        <p:spPr bwMode="auto">
          <a:xfrm>
            <a:off x="5350332" y="315161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x</a:t>
            </a:r>
            <a:endParaRPr kumimoji="0" lang="en-US" sz="2000" b="0" i="0" u="none" strike="noStrike" cap="none" normalizeH="0" baseline="0" dirty="0">
              <a:ln>
                <a:noFill/>
              </a:ln>
              <a:solidFill>
                <a:schemeClr val="bg1"/>
              </a:solidFill>
              <a:effectLst/>
            </a:endParaRPr>
          </a:p>
        </p:txBody>
      </p:sp>
      <p:cxnSp>
        <p:nvCxnSpPr>
          <p:cNvPr id="59" name="Straight Connector 58"/>
          <p:cNvCxnSpPr>
            <a:stCxn id="57" idx="2"/>
          </p:cNvCxnSpPr>
          <p:nvPr/>
        </p:nvCxnSpPr>
        <p:spPr bwMode="auto">
          <a:xfrm flipH="1">
            <a:off x="5388432" y="3532610"/>
            <a:ext cx="228600" cy="304800"/>
          </a:xfrm>
          <a:prstGeom prst="line">
            <a:avLst/>
          </a:prstGeom>
          <a:noFill/>
          <a:ln w="9525" cap="flat" cmpd="sng" algn="ctr">
            <a:solidFill>
              <a:schemeClr val="tx1"/>
            </a:solidFill>
            <a:prstDash val="solid"/>
            <a:round/>
            <a:headEnd type="none" w="med" len="med"/>
            <a:tailEnd type="none" w="med" len="med"/>
          </a:ln>
          <a:effectLst/>
        </p:spPr>
      </p:cxnSp>
      <p:cxnSp>
        <p:nvCxnSpPr>
          <p:cNvPr id="61" name="Straight Connector 60"/>
          <p:cNvCxnSpPr>
            <a:stCxn id="57" idx="2"/>
          </p:cNvCxnSpPr>
          <p:nvPr/>
        </p:nvCxnSpPr>
        <p:spPr bwMode="auto">
          <a:xfrm>
            <a:off x="5617032" y="3532610"/>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2" name="Isosceles Triangle 1"/>
          <p:cNvSpPr/>
          <p:nvPr/>
        </p:nvSpPr>
        <p:spPr bwMode="auto">
          <a:xfrm>
            <a:off x="1410519" y="4420831"/>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5" name="Isosceles Triangle 64"/>
          <p:cNvSpPr/>
          <p:nvPr/>
        </p:nvSpPr>
        <p:spPr bwMode="auto">
          <a:xfrm>
            <a:off x="1859553" y="4393535"/>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0" name="TextBox 49"/>
          <p:cNvSpPr txBox="1"/>
          <p:nvPr/>
        </p:nvSpPr>
        <p:spPr>
          <a:xfrm>
            <a:off x="1394187" y="4725631"/>
            <a:ext cx="457200" cy="338554"/>
          </a:xfrm>
          <a:prstGeom prst="rect">
            <a:avLst/>
          </a:prstGeom>
          <a:noFill/>
        </p:spPr>
        <p:txBody>
          <a:bodyPr wrap="square" rtlCol="0">
            <a:spAutoFit/>
          </a:bodyPr>
          <a:lstStyle/>
          <a:p>
            <a:r>
              <a:rPr lang="en-US" sz="1600" b="1" dirty="0">
                <a:solidFill>
                  <a:srgbClr val="FF0000"/>
                </a:solidFill>
              </a:rPr>
              <a:t>h</a:t>
            </a:r>
          </a:p>
        </p:txBody>
      </p:sp>
      <p:sp>
        <p:nvSpPr>
          <p:cNvPr id="53" name="TextBox 52"/>
          <p:cNvSpPr txBox="1"/>
          <p:nvPr/>
        </p:nvSpPr>
        <p:spPr>
          <a:xfrm>
            <a:off x="1851387" y="4725631"/>
            <a:ext cx="457200" cy="338554"/>
          </a:xfrm>
          <a:prstGeom prst="rect">
            <a:avLst/>
          </a:prstGeom>
          <a:noFill/>
        </p:spPr>
        <p:txBody>
          <a:bodyPr wrap="square" rtlCol="0">
            <a:spAutoFit/>
          </a:bodyPr>
          <a:lstStyle/>
          <a:p>
            <a:r>
              <a:rPr lang="en-US" sz="1600" b="1" dirty="0">
                <a:solidFill>
                  <a:srgbClr val="FF0000"/>
                </a:solidFill>
              </a:rPr>
              <a:t>h</a:t>
            </a:r>
          </a:p>
        </p:txBody>
      </p:sp>
      <p:sp>
        <p:nvSpPr>
          <p:cNvPr id="66" name="Isosceles Triangle 65"/>
          <p:cNvSpPr/>
          <p:nvPr/>
        </p:nvSpPr>
        <p:spPr bwMode="auto">
          <a:xfrm>
            <a:off x="2105213" y="3622843"/>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7" name="TextBox 66"/>
          <p:cNvSpPr txBox="1"/>
          <p:nvPr/>
        </p:nvSpPr>
        <p:spPr>
          <a:xfrm>
            <a:off x="2097047" y="3954939"/>
            <a:ext cx="457200" cy="338554"/>
          </a:xfrm>
          <a:prstGeom prst="rect">
            <a:avLst/>
          </a:prstGeom>
          <a:noFill/>
        </p:spPr>
        <p:txBody>
          <a:bodyPr wrap="square" rtlCol="0">
            <a:spAutoFit/>
          </a:bodyPr>
          <a:lstStyle/>
          <a:p>
            <a:r>
              <a:rPr lang="en-US" sz="1600" b="1" dirty="0">
                <a:solidFill>
                  <a:srgbClr val="FF0000"/>
                </a:solidFill>
              </a:rPr>
              <a:t>h</a:t>
            </a:r>
          </a:p>
        </p:txBody>
      </p:sp>
      <p:sp>
        <p:nvSpPr>
          <p:cNvPr id="68" name="Isosceles Triangle 67"/>
          <p:cNvSpPr/>
          <p:nvPr/>
        </p:nvSpPr>
        <p:spPr bwMode="auto">
          <a:xfrm>
            <a:off x="2554247" y="2895694"/>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69" name="TextBox 68"/>
          <p:cNvSpPr txBox="1"/>
          <p:nvPr/>
        </p:nvSpPr>
        <p:spPr>
          <a:xfrm>
            <a:off x="2546081" y="3227790"/>
            <a:ext cx="457200" cy="338554"/>
          </a:xfrm>
          <a:prstGeom prst="rect">
            <a:avLst/>
          </a:prstGeom>
          <a:noFill/>
        </p:spPr>
        <p:txBody>
          <a:bodyPr wrap="square" rtlCol="0">
            <a:spAutoFit/>
          </a:bodyPr>
          <a:lstStyle/>
          <a:p>
            <a:r>
              <a:rPr lang="en-US" sz="1600" b="1" dirty="0">
                <a:solidFill>
                  <a:srgbClr val="FF0000"/>
                </a:solidFill>
              </a:rPr>
              <a:t>h</a:t>
            </a:r>
          </a:p>
        </p:txBody>
      </p:sp>
      <p:sp>
        <p:nvSpPr>
          <p:cNvPr id="70" name="TextBox 69"/>
          <p:cNvSpPr txBox="1"/>
          <p:nvPr/>
        </p:nvSpPr>
        <p:spPr>
          <a:xfrm>
            <a:off x="244363" y="3541504"/>
            <a:ext cx="838200" cy="338554"/>
          </a:xfrm>
          <a:prstGeom prst="rect">
            <a:avLst/>
          </a:prstGeom>
          <a:noFill/>
        </p:spPr>
        <p:txBody>
          <a:bodyPr wrap="square" rtlCol="0">
            <a:spAutoFit/>
          </a:bodyPr>
          <a:lstStyle/>
          <a:p>
            <a:r>
              <a:rPr lang="en-US" sz="1600" b="1" dirty="0">
                <a:solidFill>
                  <a:srgbClr val="FF0000"/>
                </a:solidFill>
              </a:rPr>
              <a:t>h+3</a:t>
            </a:r>
          </a:p>
        </p:txBody>
      </p:sp>
      <p:sp>
        <p:nvSpPr>
          <p:cNvPr id="6" name="Left Brace 5"/>
          <p:cNvSpPr/>
          <p:nvPr/>
        </p:nvSpPr>
        <p:spPr bwMode="auto">
          <a:xfrm>
            <a:off x="1089387" y="2092385"/>
            <a:ext cx="228600" cy="3215550"/>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1" name="Left Brace 70"/>
          <p:cNvSpPr/>
          <p:nvPr/>
        </p:nvSpPr>
        <p:spPr bwMode="auto">
          <a:xfrm flipH="1">
            <a:off x="3011970" y="2008610"/>
            <a:ext cx="228600" cy="1819498"/>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2" name="TextBox 71"/>
          <p:cNvSpPr txBox="1"/>
          <p:nvPr/>
        </p:nvSpPr>
        <p:spPr>
          <a:xfrm>
            <a:off x="3240570" y="2782165"/>
            <a:ext cx="668217" cy="338554"/>
          </a:xfrm>
          <a:prstGeom prst="rect">
            <a:avLst/>
          </a:prstGeom>
          <a:noFill/>
        </p:spPr>
        <p:txBody>
          <a:bodyPr wrap="square" rtlCol="0">
            <a:spAutoFit/>
          </a:bodyPr>
          <a:lstStyle/>
          <a:p>
            <a:r>
              <a:rPr lang="en-US" sz="1600" b="1" dirty="0">
                <a:solidFill>
                  <a:srgbClr val="FF0000"/>
                </a:solidFill>
              </a:rPr>
              <a:t>h+1</a:t>
            </a:r>
          </a:p>
        </p:txBody>
      </p:sp>
      <p:sp>
        <p:nvSpPr>
          <p:cNvPr id="73" name="Left Brace 72"/>
          <p:cNvSpPr/>
          <p:nvPr/>
        </p:nvSpPr>
        <p:spPr bwMode="auto">
          <a:xfrm flipH="1">
            <a:off x="7941132" y="2313410"/>
            <a:ext cx="228600" cy="2137843"/>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4" name="TextBox 73"/>
          <p:cNvSpPr txBox="1"/>
          <p:nvPr/>
        </p:nvSpPr>
        <p:spPr>
          <a:xfrm>
            <a:off x="8169732" y="3205406"/>
            <a:ext cx="668217" cy="338554"/>
          </a:xfrm>
          <a:prstGeom prst="rect">
            <a:avLst/>
          </a:prstGeom>
          <a:noFill/>
        </p:spPr>
        <p:txBody>
          <a:bodyPr wrap="square" rtlCol="0">
            <a:spAutoFit/>
          </a:bodyPr>
          <a:lstStyle/>
          <a:p>
            <a:r>
              <a:rPr lang="en-US" sz="1600" b="1" dirty="0">
                <a:solidFill>
                  <a:srgbClr val="FF0000"/>
                </a:solidFill>
              </a:rPr>
              <a:t>h+2</a:t>
            </a:r>
          </a:p>
        </p:txBody>
      </p:sp>
      <p:sp>
        <p:nvSpPr>
          <p:cNvPr id="75" name="Isosceles Triangle 74"/>
          <p:cNvSpPr/>
          <p:nvPr/>
        </p:nvSpPr>
        <p:spPr bwMode="auto">
          <a:xfrm>
            <a:off x="5176164" y="3826787"/>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6" name="TextBox 75"/>
          <p:cNvSpPr txBox="1"/>
          <p:nvPr/>
        </p:nvSpPr>
        <p:spPr>
          <a:xfrm>
            <a:off x="5167998" y="4158883"/>
            <a:ext cx="457200" cy="338554"/>
          </a:xfrm>
          <a:prstGeom prst="rect">
            <a:avLst/>
          </a:prstGeom>
          <a:noFill/>
        </p:spPr>
        <p:txBody>
          <a:bodyPr wrap="square" rtlCol="0">
            <a:spAutoFit/>
          </a:bodyPr>
          <a:lstStyle/>
          <a:p>
            <a:r>
              <a:rPr lang="en-US" sz="1600" b="1" dirty="0">
                <a:solidFill>
                  <a:srgbClr val="FF0000"/>
                </a:solidFill>
              </a:rPr>
              <a:t>h</a:t>
            </a:r>
          </a:p>
        </p:txBody>
      </p:sp>
      <p:sp>
        <p:nvSpPr>
          <p:cNvPr id="77" name="Isosceles Triangle 76"/>
          <p:cNvSpPr/>
          <p:nvPr/>
        </p:nvSpPr>
        <p:spPr bwMode="auto">
          <a:xfrm>
            <a:off x="5701398" y="3810094"/>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8" name="TextBox 77"/>
          <p:cNvSpPr txBox="1"/>
          <p:nvPr/>
        </p:nvSpPr>
        <p:spPr>
          <a:xfrm>
            <a:off x="5693232" y="4142190"/>
            <a:ext cx="457200" cy="338554"/>
          </a:xfrm>
          <a:prstGeom prst="rect">
            <a:avLst/>
          </a:prstGeom>
          <a:noFill/>
        </p:spPr>
        <p:txBody>
          <a:bodyPr wrap="square" rtlCol="0">
            <a:spAutoFit/>
          </a:bodyPr>
          <a:lstStyle/>
          <a:p>
            <a:r>
              <a:rPr lang="en-US" sz="1600" b="1" dirty="0">
                <a:solidFill>
                  <a:srgbClr val="FF0000"/>
                </a:solidFill>
              </a:rPr>
              <a:t>h</a:t>
            </a:r>
          </a:p>
        </p:txBody>
      </p:sp>
      <p:sp>
        <p:nvSpPr>
          <p:cNvPr id="79" name="Isosceles Triangle 78"/>
          <p:cNvSpPr/>
          <p:nvPr/>
        </p:nvSpPr>
        <p:spPr bwMode="auto">
          <a:xfrm>
            <a:off x="6547764" y="3837410"/>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0" name="TextBox 79"/>
          <p:cNvSpPr txBox="1"/>
          <p:nvPr/>
        </p:nvSpPr>
        <p:spPr>
          <a:xfrm>
            <a:off x="6539598" y="4169506"/>
            <a:ext cx="457200" cy="338554"/>
          </a:xfrm>
          <a:prstGeom prst="rect">
            <a:avLst/>
          </a:prstGeom>
          <a:noFill/>
        </p:spPr>
        <p:txBody>
          <a:bodyPr wrap="square" rtlCol="0">
            <a:spAutoFit/>
          </a:bodyPr>
          <a:lstStyle/>
          <a:p>
            <a:r>
              <a:rPr lang="en-US" sz="1600" b="1" dirty="0">
                <a:solidFill>
                  <a:srgbClr val="FF0000"/>
                </a:solidFill>
              </a:rPr>
              <a:t>h</a:t>
            </a:r>
          </a:p>
        </p:txBody>
      </p:sp>
      <p:sp>
        <p:nvSpPr>
          <p:cNvPr id="81" name="Isosceles Triangle 80"/>
          <p:cNvSpPr/>
          <p:nvPr/>
        </p:nvSpPr>
        <p:spPr bwMode="auto">
          <a:xfrm>
            <a:off x="6996798" y="3826787"/>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82" name="TextBox 81"/>
          <p:cNvSpPr txBox="1"/>
          <p:nvPr/>
        </p:nvSpPr>
        <p:spPr>
          <a:xfrm>
            <a:off x="6988632" y="4158883"/>
            <a:ext cx="457200" cy="338554"/>
          </a:xfrm>
          <a:prstGeom prst="rect">
            <a:avLst/>
          </a:prstGeom>
          <a:noFill/>
        </p:spPr>
        <p:txBody>
          <a:bodyPr wrap="square" rtlCol="0">
            <a:spAutoFit/>
          </a:bodyPr>
          <a:lstStyle/>
          <a:p>
            <a:r>
              <a:rPr lang="en-US" sz="1600" b="1" dirty="0">
                <a:solidFill>
                  <a:srgbClr val="FF0000"/>
                </a:solidFill>
              </a:rPr>
              <a:t>h</a:t>
            </a:r>
          </a:p>
        </p:txBody>
      </p:sp>
      <p:sp>
        <p:nvSpPr>
          <p:cNvPr id="3" name="TextBox 2"/>
          <p:cNvSpPr txBox="1"/>
          <p:nvPr/>
        </p:nvSpPr>
        <p:spPr>
          <a:xfrm>
            <a:off x="1632153" y="5638800"/>
            <a:ext cx="6130563"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dirty="0">
                <a:solidFill>
                  <a:srgbClr val="0000FF"/>
                </a:solidFill>
              </a:rPr>
              <a:t>Let's always </a:t>
            </a:r>
            <a:r>
              <a:rPr lang="en-US" sz="1600" b="1" dirty="0">
                <a:solidFill>
                  <a:srgbClr val="00B050"/>
                </a:solidFill>
              </a:rPr>
              <a:t>specify the parent node </a:t>
            </a:r>
            <a:r>
              <a:rPr lang="en-US" sz="1600" dirty="0">
                <a:solidFill>
                  <a:srgbClr val="0000FF"/>
                </a:solidFill>
              </a:rPr>
              <a:t>involved in a rotation (i.e. the node that is going to move </a:t>
            </a:r>
            <a:r>
              <a:rPr lang="en-US" sz="1600" b="1" dirty="0">
                <a:solidFill>
                  <a:srgbClr val="FF0000"/>
                </a:solidFill>
              </a:rPr>
              <a:t>DOWN</a:t>
            </a:r>
            <a:r>
              <a:rPr lang="en-US" sz="1600" dirty="0">
                <a:solidFill>
                  <a:srgbClr val="0000FF"/>
                </a:solidFill>
              </a:rPr>
              <a:t>).  </a:t>
            </a:r>
          </a:p>
        </p:txBody>
      </p:sp>
    </p:spTree>
    <p:extLst>
      <p:ext uri="{BB962C8B-B14F-4D97-AF65-F5344CB8AC3E}">
        <p14:creationId xmlns:p14="http://schemas.microsoft.com/office/powerpoint/2010/main" val="3112584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AVL Trees</a:t>
            </a:r>
          </a:p>
        </p:txBody>
      </p:sp>
      <p:sp>
        <p:nvSpPr>
          <p:cNvPr id="3" name="Content Placeholder 2"/>
          <p:cNvSpPr>
            <a:spLocks noGrp="1"/>
          </p:cNvSpPr>
          <p:nvPr>
            <p:ph idx="1"/>
          </p:nvPr>
        </p:nvSpPr>
        <p:spPr>
          <a:xfrm>
            <a:off x="76200" y="1127750"/>
            <a:ext cx="9067800" cy="3246100"/>
          </a:xfrm>
        </p:spPr>
        <p:txBody>
          <a:bodyPr/>
          <a:lstStyle/>
          <a:p>
            <a:r>
              <a:rPr lang="en-US" sz="2000" dirty="0"/>
              <a:t>A binary search tree where the </a:t>
            </a:r>
            <a:r>
              <a:rPr lang="en-US" sz="2000" b="1" dirty="0"/>
              <a:t>height difference </a:t>
            </a:r>
            <a:r>
              <a:rPr lang="en-US" sz="2000" dirty="0"/>
              <a:t>between left and right subtrees of a node is </a:t>
            </a:r>
            <a:r>
              <a:rPr lang="en-US" sz="2000" b="1" dirty="0"/>
              <a:t>at most 1</a:t>
            </a:r>
          </a:p>
          <a:p>
            <a:pPr lvl="1"/>
            <a:r>
              <a:rPr lang="en-US" sz="1800" dirty="0"/>
              <a:t>Binary Search Tree (BST): Left subtree keys are less than the root and right subtree keys are greater</a:t>
            </a:r>
          </a:p>
        </p:txBody>
      </p:sp>
      <p:sp>
        <p:nvSpPr>
          <p:cNvPr id="30" name="Oval 29"/>
          <p:cNvSpPr/>
          <p:nvPr/>
        </p:nvSpPr>
        <p:spPr bwMode="auto">
          <a:xfrm>
            <a:off x="4572000" y="31242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31" name="Oval 30"/>
          <p:cNvSpPr/>
          <p:nvPr/>
        </p:nvSpPr>
        <p:spPr bwMode="auto">
          <a:xfrm>
            <a:off x="5211032" y="36108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32" name="Oval 31"/>
          <p:cNvSpPr/>
          <p:nvPr/>
        </p:nvSpPr>
        <p:spPr bwMode="auto">
          <a:xfrm>
            <a:off x="3842320" y="36448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33" name="Straight Connector 32"/>
          <p:cNvCxnSpPr>
            <a:stCxn id="30" idx="3"/>
            <a:endCxn id="32" idx="0"/>
          </p:cNvCxnSpPr>
          <p:nvPr/>
        </p:nvCxnSpPr>
        <p:spPr bwMode="auto">
          <a:xfrm flipH="1">
            <a:off x="4128070" y="34494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34" name="Straight Connector 33"/>
          <p:cNvCxnSpPr>
            <a:stCxn id="30" idx="5"/>
            <a:endCxn id="31" idx="0"/>
          </p:cNvCxnSpPr>
          <p:nvPr/>
        </p:nvCxnSpPr>
        <p:spPr bwMode="auto">
          <a:xfrm>
            <a:off x="5059806" y="34494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35" name="TextBox 34"/>
          <p:cNvSpPr txBox="1"/>
          <p:nvPr/>
        </p:nvSpPr>
        <p:spPr>
          <a:xfrm>
            <a:off x="4453296" y="3156201"/>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36" name="TextBox 35"/>
          <p:cNvSpPr txBox="1"/>
          <p:nvPr/>
        </p:nvSpPr>
        <p:spPr>
          <a:xfrm>
            <a:off x="3725132" y="3684092"/>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37" name="TextBox 36"/>
          <p:cNvSpPr txBox="1"/>
          <p:nvPr/>
        </p:nvSpPr>
        <p:spPr>
          <a:xfrm>
            <a:off x="5134178" y="366237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38" name="Oval 37"/>
          <p:cNvSpPr/>
          <p:nvPr/>
        </p:nvSpPr>
        <p:spPr bwMode="auto">
          <a:xfrm>
            <a:off x="4217020" y="41773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39" name="Straight Connector 38"/>
          <p:cNvCxnSpPr>
            <a:stCxn id="32" idx="5"/>
            <a:endCxn id="38" idx="0"/>
          </p:cNvCxnSpPr>
          <p:nvPr/>
        </p:nvCxnSpPr>
        <p:spPr bwMode="auto">
          <a:xfrm>
            <a:off x="4330126" y="3970051"/>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40" name="TextBox 39"/>
          <p:cNvSpPr txBox="1"/>
          <p:nvPr/>
        </p:nvSpPr>
        <p:spPr>
          <a:xfrm>
            <a:off x="4128070" y="4227415"/>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41" name="Oval 40"/>
          <p:cNvSpPr/>
          <p:nvPr/>
        </p:nvSpPr>
        <p:spPr bwMode="auto">
          <a:xfrm>
            <a:off x="4944332" y="41887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42" name="TextBox 41"/>
          <p:cNvSpPr txBox="1"/>
          <p:nvPr/>
        </p:nvSpPr>
        <p:spPr>
          <a:xfrm>
            <a:off x="4887439" y="4236705"/>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43" name="Straight Connector 42"/>
          <p:cNvCxnSpPr>
            <a:stCxn id="31" idx="3"/>
            <a:endCxn id="41" idx="0"/>
          </p:cNvCxnSpPr>
          <p:nvPr/>
        </p:nvCxnSpPr>
        <p:spPr bwMode="auto">
          <a:xfrm flipH="1">
            <a:off x="5230082" y="393607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44" name="Oval 43"/>
          <p:cNvSpPr/>
          <p:nvPr/>
        </p:nvSpPr>
        <p:spPr bwMode="auto">
          <a:xfrm>
            <a:off x="3524359" y="41852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45" name="Straight Connector 44"/>
          <p:cNvCxnSpPr>
            <a:stCxn id="32" idx="3"/>
            <a:endCxn id="44" idx="0"/>
          </p:cNvCxnSpPr>
          <p:nvPr/>
        </p:nvCxnSpPr>
        <p:spPr bwMode="auto">
          <a:xfrm flipH="1">
            <a:off x="3810109" y="3970051"/>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3382207" y="4227415"/>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47" name="Oval 46"/>
          <p:cNvSpPr/>
          <p:nvPr/>
        </p:nvSpPr>
        <p:spPr bwMode="auto">
          <a:xfrm>
            <a:off x="3232217" y="46982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48" name="Straight Connector 47"/>
          <p:cNvCxnSpPr>
            <a:stCxn id="44" idx="3"/>
            <a:endCxn id="47" idx="0"/>
          </p:cNvCxnSpPr>
          <p:nvPr/>
        </p:nvCxnSpPr>
        <p:spPr bwMode="auto">
          <a:xfrm flipH="1">
            <a:off x="3517967" y="4510502"/>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49" name="TextBox 48"/>
          <p:cNvSpPr txBox="1"/>
          <p:nvPr/>
        </p:nvSpPr>
        <p:spPr>
          <a:xfrm>
            <a:off x="3115532" y="4750233"/>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50" name="Straight Connector 49"/>
          <p:cNvCxnSpPr>
            <a:stCxn id="44" idx="5"/>
            <a:endCxn id="51" idx="0"/>
          </p:cNvCxnSpPr>
          <p:nvPr/>
        </p:nvCxnSpPr>
        <p:spPr bwMode="auto">
          <a:xfrm>
            <a:off x="4012165" y="4510502"/>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51" name="Oval 50"/>
          <p:cNvSpPr/>
          <p:nvPr/>
        </p:nvSpPr>
        <p:spPr bwMode="auto">
          <a:xfrm>
            <a:off x="3879918" y="47009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52" name="TextBox 51"/>
          <p:cNvSpPr txBox="1"/>
          <p:nvPr/>
        </p:nvSpPr>
        <p:spPr>
          <a:xfrm>
            <a:off x="3773146" y="4751546"/>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53" name="Oval 52"/>
          <p:cNvSpPr/>
          <p:nvPr/>
        </p:nvSpPr>
        <p:spPr bwMode="auto">
          <a:xfrm>
            <a:off x="4514873" y="467446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sp>
        <p:nvSpPr>
          <p:cNvPr id="54" name="TextBox 53"/>
          <p:cNvSpPr txBox="1"/>
          <p:nvPr/>
        </p:nvSpPr>
        <p:spPr>
          <a:xfrm>
            <a:off x="4458328" y="4693553"/>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55" name="Straight Connector 54"/>
          <p:cNvCxnSpPr>
            <a:stCxn id="38" idx="5"/>
            <a:endCxn id="53" idx="0"/>
          </p:cNvCxnSpPr>
          <p:nvPr/>
        </p:nvCxnSpPr>
        <p:spPr bwMode="auto">
          <a:xfrm>
            <a:off x="4704826" y="4502579"/>
            <a:ext cx="95797" cy="171886"/>
          </a:xfrm>
          <a:prstGeom prst="line">
            <a:avLst/>
          </a:prstGeom>
          <a:noFill/>
          <a:ln w="9525" cap="flat" cmpd="sng" algn="ctr">
            <a:solidFill>
              <a:schemeClr val="tx1"/>
            </a:solidFill>
            <a:prstDash val="solid"/>
            <a:round/>
            <a:headEnd type="none" w="med" len="med"/>
            <a:tailEnd type="none" w="med" len="med"/>
          </a:ln>
          <a:effectLst/>
        </p:spPr>
      </p:cxnSp>
      <p:sp>
        <p:nvSpPr>
          <p:cNvPr id="56" name="TextBox 55"/>
          <p:cNvSpPr txBox="1"/>
          <p:nvPr/>
        </p:nvSpPr>
        <p:spPr>
          <a:xfrm>
            <a:off x="3232218" y="5121721"/>
            <a:ext cx="2713416" cy="307777"/>
          </a:xfrm>
          <a:prstGeom prst="rect">
            <a:avLst/>
          </a:prstGeom>
          <a:noFill/>
        </p:spPr>
        <p:txBody>
          <a:bodyPr wrap="square" rtlCol="0">
            <a:spAutoFit/>
          </a:bodyPr>
          <a:lstStyle/>
          <a:p>
            <a:r>
              <a:rPr lang="en-US" sz="1400" b="1" dirty="0">
                <a:solidFill>
                  <a:srgbClr val="0000FF"/>
                </a:solidFill>
              </a:rPr>
              <a:t>AVL Tree storing Heights</a:t>
            </a:r>
          </a:p>
        </p:txBody>
      </p:sp>
    </p:spTree>
    <p:extLst>
      <p:ext uri="{BB962C8B-B14F-4D97-AF65-F5344CB8AC3E}">
        <p14:creationId xmlns:p14="http://schemas.microsoft.com/office/powerpoint/2010/main" val="782828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5" grpId="0"/>
      <p:bldP spid="36" grpId="0"/>
      <p:bldP spid="37" grpId="0"/>
      <p:bldP spid="38" grpId="0" animBg="1"/>
      <p:bldP spid="40" grpId="0"/>
      <p:bldP spid="41" grpId="0" animBg="1"/>
      <p:bldP spid="42" grpId="0"/>
      <p:bldP spid="44" grpId="0" animBg="1"/>
      <p:bldP spid="46" grpId="0"/>
      <p:bldP spid="47" grpId="0" animBg="1"/>
      <p:bldP spid="49" grpId="0"/>
      <p:bldP spid="51" grpId="0" animBg="1"/>
      <p:bldP spid="52" grpId="0"/>
      <p:bldP spid="53" grpId="0" animBg="1"/>
      <p:bldP spid="54" grpId="0"/>
      <p:bldP spid="5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Adding a New Node</a:t>
            </a:r>
          </a:p>
        </p:txBody>
      </p:sp>
      <p:sp>
        <p:nvSpPr>
          <p:cNvPr id="3" name="Content Placeholder 2"/>
          <p:cNvSpPr>
            <a:spLocks noGrp="1"/>
          </p:cNvSpPr>
          <p:nvPr>
            <p:ph idx="1"/>
          </p:nvPr>
        </p:nvSpPr>
        <p:spPr>
          <a:xfrm>
            <a:off x="462774" y="1742842"/>
            <a:ext cx="8271282" cy="2514600"/>
          </a:xfrm>
        </p:spPr>
        <p:txBody>
          <a:bodyPr/>
          <a:lstStyle/>
          <a:p>
            <a:r>
              <a:rPr lang="en-US" sz="2800" dirty="0"/>
              <a:t>Once a new node is added, can its parent be out of balance?</a:t>
            </a:r>
          </a:p>
          <a:p>
            <a:pPr lvl="1"/>
            <a:r>
              <a:rPr lang="en-US" sz="2400" dirty="0"/>
              <a:t>No, assuming the tree is "in-balance" when we start.  </a:t>
            </a:r>
          </a:p>
          <a:p>
            <a:pPr lvl="1"/>
            <a:r>
              <a:rPr lang="en-US" sz="2400" dirty="0"/>
              <a:t>Thus, our parent has to have a height of 2.</a:t>
            </a:r>
          </a:p>
          <a:p>
            <a:pPr lvl="1"/>
            <a:r>
              <a:rPr lang="en-US" sz="2400" dirty="0"/>
              <a:t> Otherwise it would not be our parent or the parent would have been out of balance already</a:t>
            </a:r>
          </a:p>
        </p:txBody>
      </p:sp>
      <p:sp>
        <p:nvSpPr>
          <p:cNvPr id="16" name="Oval 15"/>
          <p:cNvSpPr/>
          <p:nvPr/>
        </p:nvSpPr>
        <p:spPr bwMode="auto">
          <a:xfrm>
            <a:off x="3358503" y="526725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8" name="Straight Connector 17"/>
          <p:cNvCxnSpPr>
            <a:stCxn id="16" idx="3"/>
            <a:endCxn id="19" idx="0"/>
          </p:cNvCxnSpPr>
          <p:nvPr/>
        </p:nvCxnSpPr>
        <p:spPr bwMode="auto">
          <a:xfrm flipH="1">
            <a:off x="3261539" y="5592455"/>
            <a:ext cx="180658" cy="153363"/>
          </a:xfrm>
          <a:prstGeom prst="line">
            <a:avLst/>
          </a:prstGeom>
          <a:noFill/>
          <a:ln w="9525" cap="flat" cmpd="sng" algn="ctr">
            <a:solidFill>
              <a:schemeClr val="tx1"/>
            </a:solidFill>
            <a:prstDash val="solid"/>
            <a:round/>
            <a:headEnd type="none" w="med" len="med"/>
            <a:tailEnd type="none" w="med" len="med"/>
          </a:ln>
          <a:effectLst/>
        </p:spPr>
      </p:cxnSp>
      <p:sp>
        <p:nvSpPr>
          <p:cNvPr id="19" name="Oval 18"/>
          <p:cNvSpPr/>
          <p:nvPr/>
        </p:nvSpPr>
        <p:spPr bwMode="auto">
          <a:xfrm>
            <a:off x="2975789" y="5745818"/>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10</a:t>
            </a:r>
          </a:p>
        </p:txBody>
      </p:sp>
      <p:sp>
        <p:nvSpPr>
          <p:cNvPr id="22" name="TextBox 21"/>
          <p:cNvSpPr txBox="1"/>
          <p:nvPr/>
        </p:nvSpPr>
        <p:spPr>
          <a:xfrm>
            <a:off x="3275180" y="5306902"/>
            <a:ext cx="334034" cy="276999"/>
          </a:xfrm>
          <a:prstGeom prst="rect">
            <a:avLst/>
          </a:prstGeom>
          <a:noFill/>
        </p:spPr>
        <p:txBody>
          <a:bodyPr wrap="square" rtlCol="0">
            <a:spAutoFit/>
          </a:bodyPr>
          <a:lstStyle/>
          <a:p>
            <a:pPr algn="r"/>
            <a:r>
              <a:rPr lang="en-US" sz="1200" b="1" dirty="0">
                <a:solidFill>
                  <a:srgbClr val="FF0000"/>
                </a:solidFill>
              </a:rPr>
              <a:t>2</a:t>
            </a:r>
          </a:p>
        </p:txBody>
      </p:sp>
      <p:sp>
        <p:nvSpPr>
          <p:cNvPr id="23" name="TextBox 22"/>
          <p:cNvSpPr txBox="1"/>
          <p:nvPr/>
        </p:nvSpPr>
        <p:spPr>
          <a:xfrm>
            <a:off x="2901555" y="5785129"/>
            <a:ext cx="334034" cy="276999"/>
          </a:xfrm>
          <a:prstGeom prst="rect">
            <a:avLst/>
          </a:prstGeom>
          <a:noFill/>
        </p:spPr>
        <p:txBody>
          <a:bodyPr wrap="square" rtlCol="0">
            <a:spAutoFit/>
          </a:bodyPr>
          <a:lstStyle/>
          <a:p>
            <a:pPr algn="r"/>
            <a:r>
              <a:rPr lang="en-US" sz="1200" b="1" dirty="0">
                <a:solidFill>
                  <a:schemeClr val="bg1"/>
                </a:solidFill>
              </a:rPr>
              <a:t>1</a:t>
            </a:r>
          </a:p>
        </p:txBody>
      </p:sp>
      <p:sp>
        <p:nvSpPr>
          <p:cNvPr id="37" name="Oval 36"/>
          <p:cNvSpPr/>
          <p:nvPr/>
        </p:nvSpPr>
        <p:spPr bwMode="auto">
          <a:xfrm>
            <a:off x="4946531" y="525876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38" name="TextBox 37"/>
          <p:cNvSpPr txBox="1"/>
          <p:nvPr/>
        </p:nvSpPr>
        <p:spPr>
          <a:xfrm>
            <a:off x="4863208" y="5298415"/>
            <a:ext cx="334034" cy="276999"/>
          </a:xfrm>
          <a:prstGeom prst="rect">
            <a:avLst/>
          </a:prstGeom>
          <a:noFill/>
        </p:spPr>
        <p:txBody>
          <a:bodyPr wrap="square" rtlCol="0">
            <a:spAutoFit/>
          </a:bodyPr>
          <a:lstStyle/>
          <a:p>
            <a:pPr algn="r"/>
            <a:r>
              <a:rPr lang="en-US" sz="1200" b="1" dirty="0">
                <a:solidFill>
                  <a:srgbClr val="FF0000"/>
                </a:solidFill>
              </a:rPr>
              <a:t>2</a:t>
            </a:r>
          </a:p>
        </p:txBody>
      </p:sp>
      <p:sp>
        <p:nvSpPr>
          <p:cNvPr id="40" name="Oval 39"/>
          <p:cNvSpPr/>
          <p:nvPr/>
        </p:nvSpPr>
        <p:spPr bwMode="auto">
          <a:xfrm>
            <a:off x="5334000" y="5745163"/>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41" name="TextBox 40"/>
          <p:cNvSpPr txBox="1"/>
          <p:nvPr/>
        </p:nvSpPr>
        <p:spPr>
          <a:xfrm>
            <a:off x="5257800" y="5780488"/>
            <a:ext cx="334034" cy="276999"/>
          </a:xfrm>
          <a:prstGeom prst="rect">
            <a:avLst/>
          </a:prstGeom>
          <a:noFill/>
        </p:spPr>
        <p:txBody>
          <a:bodyPr wrap="square" rtlCol="0">
            <a:spAutoFit/>
          </a:bodyPr>
          <a:lstStyle/>
          <a:p>
            <a:pPr algn="r"/>
            <a:r>
              <a:rPr lang="en-US" sz="1200" b="1" dirty="0">
                <a:solidFill>
                  <a:srgbClr val="FF0000"/>
                </a:solidFill>
              </a:rPr>
              <a:t>1</a:t>
            </a:r>
          </a:p>
        </p:txBody>
      </p:sp>
      <p:sp>
        <p:nvSpPr>
          <p:cNvPr id="43" name="Oval 42"/>
          <p:cNvSpPr/>
          <p:nvPr/>
        </p:nvSpPr>
        <p:spPr bwMode="auto">
          <a:xfrm>
            <a:off x="4598415" y="5734686"/>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10</a:t>
            </a:r>
          </a:p>
        </p:txBody>
      </p:sp>
      <p:sp>
        <p:nvSpPr>
          <p:cNvPr id="44" name="TextBox 43"/>
          <p:cNvSpPr txBox="1"/>
          <p:nvPr/>
        </p:nvSpPr>
        <p:spPr>
          <a:xfrm>
            <a:off x="4524181" y="5773997"/>
            <a:ext cx="334034" cy="276999"/>
          </a:xfrm>
          <a:prstGeom prst="rect">
            <a:avLst/>
          </a:prstGeom>
          <a:noFill/>
        </p:spPr>
        <p:txBody>
          <a:bodyPr wrap="square" rtlCol="0">
            <a:spAutoFit/>
          </a:bodyPr>
          <a:lstStyle/>
          <a:p>
            <a:pPr algn="r"/>
            <a:r>
              <a:rPr lang="en-US" sz="1200" b="1" dirty="0">
                <a:solidFill>
                  <a:schemeClr val="bg1"/>
                </a:solidFill>
              </a:rPr>
              <a:t>1</a:t>
            </a:r>
          </a:p>
        </p:txBody>
      </p:sp>
      <p:cxnSp>
        <p:nvCxnSpPr>
          <p:cNvPr id="45" name="Straight Connector 44"/>
          <p:cNvCxnSpPr>
            <a:stCxn id="38" idx="2"/>
            <a:endCxn id="43" idx="0"/>
          </p:cNvCxnSpPr>
          <p:nvPr/>
        </p:nvCxnSpPr>
        <p:spPr bwMode="auto">
          <a:xfrm flipH="1">
            <a:off x="4884165" y="5575414"/>
            <a:ext cx="146060" cy="15927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a:stCxn id="37" idx="5"/>
            <a:endCxn id="40" idx="0"/>
          </p:cNvCxnSpPr>
          <p:nvPr/>
        </p:nvCxnSpPr>
        <p:spPr bwMode="auto">
          <a:xfrm>
            <a:off x="5434337" y="5583968"/>
            <a:ext cx="185413" cy="161195"/>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09968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Losing Balance</a:t>
            </a:r>
          </a:p>
        </p:txBody>
      </p:sp>
      <p:sp>
        <p:nvSpPr>
          <p:cNvPr id="3" name="Content Placeholder 2"/>
          <p:cNvSpPr>
            <a:spLocks noGrp="1"/>
          </p:cNvSpPr>
          <p:nvPr>
            <p:ph idx="1"/>
          </p:nvPr>
        </p:nvSpPr>
        <p:spPr>
          <a:xfrm>
            <a:off x="462774" y="1742842"/>
            <a:ext cx="8271282" cy="2514600"/>
          </a:xfrm>
        </p:spPr>
        <p:txBody>
          <a:bodyPr/>
          <a:lstStyle/>
          <a:p>
            <a:r>
              <a:rPr lang="en-US" sz="2800" dirty="0"/>
              <a:t>If our parent is not out of balance, is it possible our grandparent is out of balance?</a:t>
            </a:r>
          </a:p>
          <a:p>
            <a:r>
              <a:rPr lang="en-US" sz="2800" dirty="0"/>
              <a:t>Sure, so we need a way to re-balance it</a:t>
            </a:r>
          </a:p>
        </p:txBody>
      </p:sp>
      <p:sp>
        <p:nvSpPr>
          <p:cNvPr id="16" name="Oval 15"/>
          <p:cNvSpPr/>
          <p:nvPr/>
        </p:nvSpPr>
        <p:spPr bwMode="auto">
          <a:xfrm>
            <a:off x="3217736" y="540257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8" name="Straight Connector 17"/>
          <p:cNvCxnSpPr>
            <a:stCxn id="16" idx="3"/>
            <a:endCxn id="19" idx="0"/>
          </p:cNvCxnSpPr>
          <p:nvPr/>
        </p:nvCxnSpPr>
        <p:spPr bwMode="auto">
          <a:xfrm flipH="1">
            <a:off x="3120772" y="5727775"/>
            <a:ext cx="180658" cy="153363"/>
          </a:xfrm>
          <a:prstGeom prst="line">
            <a:avLst/>
          </a:prstGeom>
          <a:noFill/>
          <a:ln w="9525" cap="flat" cmpd="sng" algn="ctr">
            <a:solidFill>
              <a:schemeClr val="tx1"/>
            </a:solidFill>
            <a:prstDash val="solid"/>
            <a:round/>
            <a:headEnd type="none" w="med" len="med"/>
            <a:tailEnd type="none" w="med" len="med"/>
          </a:ln>
          <a:effectLst/>
        </p:spPr>
      </p:cxnSp>
      <p:sp>
        <p:nvSpPr>
          <p:cNvPr id="19" name="Oval 18"/>
          <p:cNvSpPr/>
          <p:nvPr/>
        </p:nvSpPr>
        <p:spPr bwMode="auto">
          <a:xfrm>
            <a:off x="2835022" y="5881138"/>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10</a:t>
            </a:r>
          </a:p>
        </p:txBody>
      </p:sp>
      <p:sp>
        <p:nvSpPr>
          <p:cNvPr id="22" name="TextBox 21"/>
          <p:cNvSpPr txBox="1"/>
          <p:nvPr/>
        </p:nvSpPr>
        <p:spPr>
          <a:xfrm>
            <a:off x="3124200" y="5442222"/>
            <a:ext cx="334034" cy="276999"/>
          </a:xfrm>
          <a:prstGeom prst="rect">
            <a:avLst/>
          </a:prstGeom>
          <a:noFill/>
        </p:spPr>
        <p:txBody>
          <a:bodyPr wrap="square" rtlCol="0">
            <a:spAutoFit/>
          </a:bodyPr>
          <a:lstStyle/>
          <a:p>
            <a:pPr algn="r"/>
            <a:r>
              <a:rPr lang="en-US" sz="1200" b="1" strike="sngStrike" dirty="0">
                <a:solidFill>
                  <a:srgbClr val="FF0000"/>
                </a:solidFill>
              </a:rPr>
              <a:t>1</a:t>
            </a:r>
          </a:p>
        </p:txBody>
      </p:sp>
      <p:sp>
        <p:nvSpPr>
          <p:cNvPr id="23" name="TextBox 22"/>
          <p:cNvSpPr txBox="1"/>
          <p:nvPr/>
        </p:nvSpPr>
        <p:spPr>
          <a:xfrm>
            <a:off x="2760788" y="5920449"/>
            <a:ext cx="334034" cy="276999"/>
          </a:xfrm>
          <a:prstGeom prst="rect">
            <a:avLst/>
          </a:prstGeom>
          <a:noFill/>
        </p:spPr>
        <p:txBody>
          <a:bodyPr wrap="square" rtlCol="0">
            <a:spAutoFit/>
          </a:bodyPr>
          <a:lstStyle/>
          <a:p>
            <a:pPr algn="r"/>
            <a:r>
              <a:rPr lang="en-US" sz="1200" b="1" dirty="0">
                <a:solidFill>
                  <a:schemeClr val="bg1"/>
                </a:solidFill>
              </a:rPr>
              <a:t>1</a:t>
            </a:r>
          </a:p>
        </p:txBody>
      </p:sp>
      <p:sp>
        <p:nvSpPr>
          <p:cNvPr id="37" name="Oval 36"/>
          <p:cNvSpPr/>
          <p:nvPr/>
        </p:nvSpPr>
        <p:spPr bwMode="auto">
          <a:xfrm>
            <a:off x="5372100" y="549203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sp>
        <p:nvSpPr>
          <p:cNvPr id="38" name="TextBox 37"/>
          <p:cNvSpPr txBox="1"/>
          <p:nvPr/>
        </p:nvSpPr>
        <p:spPr>
          <a:xfrm>
            <a:off x="5288777" y="5531687"/>
            <a:ext cx="334034" cy="276999"/>
          </a:xfrm>
          <a:prstGeom prst="rect">
            <a:avLst/>
          </a:prstGeom>
          <a:noFill/>
        </p:spPr>
        <p:txBody>
          <a:bodyPr wrap="square" rtlCol="0">
            <a:spAutoFit/>
          </a:bodyPr>
          <a:lstStyle/>
          <a:p>
            <a:pPr algn="r"/>
            <a:r>
              <a:rPr lang="en-US" sz="1200" b="1" strike="sngStrike" dirty="0">
                <a:solidFill>
                  <a:srgbClr val="FF0000"/>
                </a:solidFill>
              </a:rPr>
              <a:t>1</a:t>
            </a:r>
          </a:p>
        </p:txBody>
      </p:sp>
      <p:sp>
        <p:nvSpPr>
          <p:cNvPr id="43" name="Oval 42"/>
          <p:cNvSpPr/>
          <p:nvPr/>
        </p:nvSpPr>
        <p:spPr bwMode="auto">
          <a:xfrm>
            <a:off x="5023984" y="5967958"/>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12</a:t>
            </a:r>
          </a:p>
        </p:txBody>
      </p:sp>
      <p:sp>
        <p:nvSpPr>
          <p:cNvPr id="44" name="TextBox 43"/>
          <p:cNvSpPr txBox="1"/>
          <p:nvPr/>
        </p:nvSpPr>
        <p:spPr>
          <a:xfrm>
            <a:off x="4949750" y="6007269"/>
            <a:ext cx="334034" cy="276999"/>
          </a:xfrm>
          <a:prstGeom prst="rect">
            <a:avLst/>
          </a:prstGeom>
          <a:noFill/>
        </p:spPr>
        <p:txBody>
          <a:bodyPr wrap="square" rtlCol="0">
            <a:spAutoFit/>
          </a:bodyPr>
          <a:lstStyle/>
          <a:p>
            <a:pPr algn="r"/>
            <a:r>
              <a:rPr lang="en-US" sz="1200" b="1" dirty="0">
                <a:solidFill>
                  <a:schemeClr val="bg1"/>
                </a:solidFill>
              </a:rPr>
              <a:t>1</a:t>
            </a:r>
          </a:p>
        </p:txBody>
      </p:sp>
      <p:cxnSp>
        <p:nvCxnSpPr>
          <p:cNvPr id="45" name="Straight Connector 44"/>
          <p:cNvCxnSpPr>
            <a:stCxn id="38" idx="2"/>
            <a:endCxn id="43" idx="0"/>
          </p:cNvCxnSpPr>
          <p:nvPr/>
        </p:nvCxnSpPr>
        <p:spPr bwMode="auto">
          <a:xfrm flipH="1">
            <a:off x="5309734" y="5808686"/>
            <a:ext cx="146060" cy="159272"/>
          </a:xfrm>
          <a:prstGeom prst="line">
            <a:avLst/>
          </a:prstGeom>
          <a:noFill/>
          <a:ln w="9525" cap="flat" cmpd="sng" algn="ctr">
            <a:solidFill>
              <a:schemeClr val="tx1"/>
            </a:solidFill>
            <a:prstDash val="solid"/>
            <a:round/>
            <a:headEnd type="none" w="med" len="med"/>
            <a:tailEnd type="none" w="med" len="med"/>
          </a:ln>
          <a:effectLst/>
        </p:spPr>
      </p:cxnSp>
      <p:sp>
        <p:nvSpPr>
          <p:cNvPr id="17" name="Oval 16"/>
          <p:cNvSpPr/>
          <p:nvPr/>
        </p:nvSpPr>
        <p:spPr bwMode="auto">
          <a:xfrm>
            <a:off x="3619500" y="491927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20" name="Straight Connector 19"/>
          <p:cNvCxnSpPr>
            <a:stCxn id="17" idx="3"/>
          </p:cNvCxnSpPr>
          <p:nvPr/>
        </p:nvCxnSpPr>
        <p:spPr bwMode="auto">
          <a:xfrm flipH="1">
            <a:off x="3522536" y="5244478"/>
            <a:ext cx="180658" cy="153363"/>
          </a:xfrm>
          <a:prstGeom prst="line">
            <a:avLst/>
          </a:prstGeom>
          <a:noFill/>
          <a:ln w="9525" cap="flat" cmpd="sng" algn="ctr">
            <a:solidFill>
              <a:schemeClr val="tx1"/>
            </a:solidFill>
            <a:prstDash val="solid"/>
            <a:round/>
            <a:headEnd type="none" w="med" len="med"/>
            <a:tailEnd type="none" w="med" len="med"/>
          </a:ln>
          <a:effectLst/>
        </p:spPr>
      </p:cxnSp>
      <p:sp>
        <p:nvSpPr>
          <p:cNvPr id="21" name="TextBox 20"/>
          <p:cNvSpPr txBox="1"/>
          <p:nvPr/>
        </p:nvSpPr>
        <p:spPr>
          <a:xfrm>
            <a:off x="3536177" y="4958925"/>
            <a:ext cx="334034" cy="276999"/>
          </a:xfrm>
          <a:prstGeom prst="rect">
            <a:avLst/>
          </a:prstGeom>
          <a:noFill/>
        </p:spPr>
        <p:txBody>
          <a:bodyPr wrap="square" rtlCol="0">
            <a:spAutoFit/>
          </a:bodyPr>
          <a:lstStyle/>
          <a:p>
            <a:pPr algn="r"/>
            <a:r>
              <a:rPr lang="en-US" sz="1200" b="1" strike="sngStrike" dirty="0">
                <a:solidFill>
                  <a:srgbClr val="FF0000"/>
                </a:solidFill>
              </a:rPr>
              <a:t>2</a:t>
            </a:r>
          </a:p>
        </p:txBody>
      </p:sp>
      <p:sp>
        <p:nvSpPr>
          <p:cNvPr id="24" name="Oval 23"/>
          <p:cNvSpPr/>
          <p:nvPr/>
        </p:nvSpPr>
        <p:spPr bwMode="auto">
          <a:xfrm>
            <a:off x="4935490" y="4940641"/>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cxnSp>
        <p:nvCxnSpPr>
          <p:cNvPr id="25" name="Straight Connector 24"/>
          <p:cNvCxnSpPr>
            <a:stCxn id="24" idx="5"/>
            <a:endCxn id="37" idx="0"/>
          </p:cNvCxnSpPr>
          <p:nvPr/>
        </p:nvCxnSpPr>
        <p:spPr bwMode="auto">
          <a:xfrm>
            <a:off x="5423296" y="5265845"/>
            <a:ext cx="234554" cy="226191"/>
          </a:xfrm>
          <a:prstGeom prst="line">
            <a:avLst/>
          </a:prstGeom>
          <a:noFill/>
          <a:ln w="9525" cap="flat" cmpd="sng" algn="ctr">
            <a:solidFill>
              <a:schemeClr val="tx1"/>
            </a:solidFill>
            <a:prstDash val="solid"/>
            <a:round/>
            <a:headEnd type="none" w="med" len="med"/>
            <a:tailEnd type="none" w="med" len="med"/>
          </a:ln>
          <a:effectLst/>
        </p:spPr>
      </p:cxnSp>
      <p:sp>
        <p:nvSpPr>
          <p:cNvPr id="26" name="TextBox 25"/>
          <p:cNvSpPr txBox="1"/>
          <p:nvPr/>
        </p:nvSpPr>
        <p:spPr>
          <a:xfrm>
            <a:off x="4830552" y="4988846"/>
            <a:ext cx="334034" cy="276999"/>
          </a:xfrm>
          <a:prstGeom prst="rect">
            <a:avLst/>
          </a:prstGeom>
          <a:noFill/>
        </p:spPr>
        <p:txBody>
          <a:bodyPr wrap="square" rtlCol="0">
            <a:spAutoFit/>
          </a:bodyPr>
          <a:lstStyle/>
          <a:p>
            <a:pPr algn="r"/>
            <a:r>
              <a:rPr lang="en-US" sz="1200" b="1" strike="sngStrike" dirty="0">
                <a:solidFill>
                  <a:srgbClr val="FF0000"/>
                </a:solidFill>
              </a:rPr>
              <a:t>2</a:t>
            </a:r>
          </a:p>
        </p:txBody>
      </p:sp>
      <p:sp>
        <p:nvSpPr>
          <p:cNvPr id="27" name="TextBox 26"/>
          <p:cNvSpPr txBox="1"/>
          <p:nvPr/>
        </p:nvSpPr>
        <p:spPr>
          <a:xfrm>
            <a:off x="3452483" y="4800600"/>
            <a:ext cx="334034" cy="276999"/>
          </a:xfrm>
          <a:prstGeom prst="rect">
            <a:avLst/>
          </a:prstGeom>
          <a:noFill/>
        </p:spPr>
        <p:txBody>
          <a:bodyPr wrap="square" rtlCol="0">
            <a:spAutoFit/>
          </a:bodyPr>
          <a:lstStyle/>
          <a:p>
            <a:pPr algn="r"/>
            <a:r>
              <a:rPr lang="en-US" sz="1200" b="1" dirty="0">
                <a:solidFill>
                  <a:srgbClr val="FF0000"/>
                </a:solidFill>
              </a:rPr>
              <a:t>3</a:t>
            </a:r>
          </a:p>
        </p:txBody>
      </p:sp>
      <p:sp>
        <p:nvSpPr>
          <p:cNvPr id="28" name="TextBox 27"/>
          <p:cNvSpPr txBox="1"/>
          <p:nvPr/>
        </p:nvSpPr>
        <p:spPr>
          <a:xfrm>
            <a:off x="4716037" y="4809459"/>
            <a:ext cx="334034" cy="276999"/>
          </a:xfrm>
          <a:prstGeom prst="rect">
            <a:avLst/>
          </a:prstGeom>
          <a:noFill/>
        </p:spPr>
        <p:txBody>
          <a:bodyPr wrap="square" rtlCol="0">
            <a:spAutoFit/>
          </a:bodyPr>
          <a:lstStyle/>
          <a:p>
            <a:pPr algn="r"/>
            <a:r>
              <a:rPr lang="en-US" sz="1200" b="1" dirty="0">
                <a:solidFill>
                  <a:srgbClr val="FF0000"/>
                </a:solidFill>
              </a:rPr>
              <a:t>3</a:t>
            </a:r>
          </a:p>
        </p:txBody>
      </p:sp>
      <p:sp>
        <p:nvSpPr>
          <p:cNvPr id="29" name="TextBox 28"/>
          <p:cNvSpPr txBox="1"/>
          <p:nvPr/>
        </p:nvSpPr>
        <p:spPr>
          <a:xfrm>
            <a:off x="3019536" y="5306495"/>
            <a:ext cx="334034" cy="276999"/>
          </a:xfrm>
          <a:prstGeom prst="rect">
            <a:avLst/>
          </a:prstGeom>
          <a:noFill/>
        </p:spPr>
        <p:txBody>
          <a:bodyPr wrap="square" rtlCol="0">
            <a:spAutoFit/>
          </a:bodyPr>
          <a:lstStyle/>
          <a:p>
            <a:pPr algn="r"/>
            <a:r>
              <a:rPr lang="en-US" sz="1200" b="1" dirty="0">
                <a:solidFill>
                  <a:srgbClr val="FF0000"/>
                </a:solidFill>
              </a:rPr>
              <a:t>2</a:t>
            </a:r>
          </a:p>
        </p:txBody>
      </p:sp>
      <p:sp>
        <p:nvSpPr>
          <p:cNvPr id="30" name="TextBox 29"/>
          <p:cNvSpPr txBox="1"/>
          <p:nvPr/>
        </p:nvSpPr>
        <p:spPr>
          <a:xfrm>
            <a:off x="5163422" y="5442221"/>
            <a:ext cx="334034" cy="276999"/>
          </a:xfrm>
          <a:prstGeom prst="rect">
            <a:avLst/>
          </a:prstGeom>
          <a:noFill/>
        </p:spPr>
        <p:txBody>
          <a:bodyPr wrap="square" rtlCol="0">
            <a:spAutoFit/>
          </a:bodyPr>
          <a:lstStyle/>
          <a:p>
            <a:pPr algn="r"/>
            <a:r>
              <a:rPr lang="en-US" sz="1200" b="1" dirty="0">
                <a:solidFill>
                  <a:srgbClr val="FF0000"/>
                </a:solidFill>
              </a:rPr>
              <a:t>2</a:t>
            </a:r>
          </a:p>
        </p:txBody>
      </p:sp>
    </p:spTree>
    <p:extLst>
      <p:ext uri="{BB962C8B-B14F-4D97-AF65-F5344CB8AC3E}">
        <p14:creationId xmlns:p14="http://schemas.microsoft.com/office/powerpoint/2010/main" val="2014916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22" grpId="0"/>
      <p:bldP spid="23" grpId="0"/>
      <p:bldP spid="37" grpId="0" animBg="1"/>
      <p:bldP spid="38" grpId="0"/>
      <p:bldP spid="43" grpId="0" animBg="1"/>
      <p:bldP spid="44" grpId="0"/>
      <p:bldP spid="17" grpId="0" animBg="1"/>
      <p:bldP spid="21" grpId="0"/>
      <p:bldP spid="24" grpId="0" animBg="1"/>
      <p:bldP spid="26" grpId="0"/>
      <p:bldP spid="27" grpId="0"/>
      <p:bldP spid="28" grpId="0"/>
      <p:bldP spid="29" grpId="0"/>
      <p:bldP spid="3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Zig or Zag</a:t>
            </a:r>
          </a:p>
        </p:txBody>
      </p:sp>
      <p:sp>
        <p:nvSpPr>
          <p:cNvPr id="3" name="Content Placeholder 2"/>
          <p:cNvSpPr>
            <a:spLocks noGrp="1"/>
          </p:cNvSpPr>
          <p:nvPr>
            <p:ph idx="1"/>
          </p:nvPr>
        </p:nvSpPr>
        <p:spPr>
          <a:xfrm>
            <a:off x="34517" y="1600200"/>
            <a:ext cx="3375107" cy="4525963"/>
          </a:xfrm>
        </p:spPr>
        <p:txBody>
          <a:bodyPr/>
          <a:lstStyle/>
          <a:p>
            <a:r>
              <a:rPr lang="en-US" sz="2000" dirty="0"/>
              <a:t>The rotation(s) required to balance a tree is/are dependent on the grandparent, parent, child relationships</a:t>
            </a:r>
          </a:p>
          <a:p>
            <a:r>
              <a:rPr lang="en-US" sz="2000" dirty="0"/>
              <a:t>We can refer to these as the </a:t>
            </a:r>
            <a:r>
              <a:rPr lang="en-US" sz="2000" dirty="0">
                <a:solidFill>
                  <a:srgbClr val="0000FF"/>
                </a:solidFill>
              </a:rPr>
              <a:t>zig-zig (left-left or right-right)</a:t>
            </a:r>
            <a:r>
              <a:rPr lang="en-US" sz="2000" dirty="0"/>
              <a:t> case and </a:t>
            </a:r>
            <a:r>
              <a:rPr lang="en-US" sz="2000" dirty="0">
                <a:solidFill>
                  <a:srgbClr val="7030A0"/>
                </a:solidFill>
              </a:rPr>
              <a:t>zig-zag case (left-right or right-left)</a:t>
            </a:r>
          </a:p>
          <a:p>
            <a:r>
              <a:rPr lang="en-US" sz="2000" dirty="0">
                <a:solidFill>
                  <a:srgbClr val="0000FF"/>
                </a:solidFill>
              </a:rPr>
              <a:t>Zig-zig</a:t>
            </a:r>
            <a:r>
              <a:rPr lang="en-US" sz="2000" dirty="0"/>
              <a:t> requires </a:t>
            </a:r>
            <a:r>
              <a:rPr lang="en-US" sz="2000" dirty="0">
                <a:highlight>
                  <a:srgbClr val="FFFF00"/>
                </a:highlight>
              </a:rPr>
              <a:t>1 rotation</a:t>
            </a:r>
          </a:p>
          <a:p>
            <a:r>
              <a:rPr lang="en-US" sz="2000" dirty="0">
                <a:solidFill>
                  <a:srgbClr val="7030A0"/>
                </a:solidFill>
              </a:rPr>
              <a:t>Zig-zag</a:t>
            </a:r>
            <a:r>
              <a:rPr lang="en-US" sz="2000" dirty="0"/>
              <a:t> requires </a:t>
            </a:r>
            <a:r>
              <a:rPr lang="en-US" sz="2000" dirty="0">
                <a:highlight>
                  <a:srgbClr val="00FF00"/>
                </a:highlight>
              </a:rPr>
              <a:t>2 rotations </a:t>
            </a:r>
            <a:r>
              <a:rPr lang="en-US" sz="2000" dirty="0"/>
              <a:t>(first converts to zig-zig)</a:t>
            </a:r>
          </a:p>
        </p:txBody>
      </p:sp>
      <p:sp>
        <p:nvSpPr>
          <p:cNvPr id="15" name="Oval 14"/>
          <p:cNvSpPr/>
          <p:nvPr/>
        </p:nvSpPr>
        <p:spPr bwMode="auto">
          <a:xfrm>
            <a:off x="4119561" y="1803528"/>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6" name="Oval 15"/>
          <p:cNvSpPr/>
          <p:nvPr/>
        </p:nvSpPr>
        <p:spPr bwMode="auto">
          <a:xfrm>
            <a:off x="3776661" y="226072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7" name="Straight Connector 16"/>
          <p:cNvCxnSpPr>
            <a:stCxn id="15" idx="3"/>
            <a:endCxn id="16" idx="0"/>
          </p:cNvCxnSpPr>
          <p:nvPr/>
        </p:nvCxnSpPr>
        <p:spPr bwMode="auto">
          <a:xfrm flipH="1">
            <a:off x="4062411" y="2128732"/>
            <a:ext cx="140844" cy="131996"/>
          </a:xfrm>
          <a:prstGeom prst="line">
            <a:avLst/>
          </a:prstGeom>
          <a:noFill/>
          <a:ln w="9525" cap="flat" cmpd="sng" algn="ctr">
            <a:solidFill>
              <a:schemeClr val="tx1"/>
            </a:solidFill>
            <a:prstDash val="solid"/>
            <a:round/>
            <a:headEnd type="none" w="med" len="med"/>
            <a:tailEnd type="none" w="med" len="med"/>
          </a:ln>
          <a:effectLst/>
        </p:spPr>
      </p:cxnSp>
      <p:cxnSp>
        <p:nvCxnSpPr>
          <p:cNvPr id="18" name="Straight Connector 17"/>
          <p:cNvCxnSpPr>
            <a:stCxn id="16" idx="3"/>
            <a:endCxn id="19" idx="0"/>
          </p:cNvCxnSpPr>
          <p:nvPr/>
        </p:nvCxnSpPr>
        <p:spPr bwMode="auto">
          <a:xfrm flipH="1">
            <a:off x="3679697" y="2585932"/>
            <a:ext cx="180658" cy="153363"/>
          </a:xfrm>
          <a:prstGeom prst="line">
            <a:avLst/>
          </a:prstGeom>
          <a:noFill/>
          <a:ln w="9525" cap="flat" cmpd="sng" algn="ctr">
            <a:solidFill>
              <a:schemeClr val="tx1"/>
            </a:solidFill>
            <a:prstDash val="solid"/>
            <a:round/>
            <a:headEnd type="none" w="med" len="med"/>
            <a:tailEnd type="none" w="med" len="med"/>
          </a:ln>
          <a:effectLst/>
        </p:spPr>
      </p:cxnSp>
      <p:sp>
        <p:nvSpPr>
          <p:cNvPr id="19" name="Oval 18"/>
          <p:cNvSpPr/>
          <p:nvPr/>
        </p:nvSpPr>
        <p:spPr bwMode="auto">
          <a:xfrm>
            <a:off x="3393947" y="273929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sp>
        <p:nvSpPr>
          <p:cNvPr id="24" name="Oval 23"/>
          <p:cNvSpPr/>
          <p:nvPr/>
        </p:nvSpPr>
        <p:spPr bwMode="auto">
          <a:xfrm>
            <a:off x="7888666" y="1824895"/>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sp>
        <p:nvSpPr>
          <p:cNvPr id="25" name="Oval 24"/>
          <p:cNvSpPr/>
          <p:nvPr/>
        </p:nvSpPr>
        <p:spPr bwMode="auto">
          <a:xfrm>
            <a:off x="8231566" y="229979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26" name="Straight Connector 25"/>
          <p:cNvCxnSpPr>
            <a:stCxn id="24" idx="5"/>
            <a:endCxn id="25" idx="0"/>
          </p:cNvCxnSpPr>
          <p:nvPr/>
        </p:nvCxnSpPr>
        <p:spPr bwMode="auto">
          <a:xfrm>
            <a:off x="8376472" y="2150099"/>
            <a:ext cx="140844" cy="149692"/>
          </a:xfrm>
          <a:prstGeom prst="line">
            <a:avLst/>
          </a:prstGeom>
          <a:noFill/>
          <a:ln w="9525" cap="flat" cmpd="sng" algn="ctr">
            <a:solidFill>
              <a:schemeClr val="tx1"/>
            </a:solidFill>
            <a:prstDash val="solid"/>
            <a:round/>
            <a:headEnd type="none" w="med" len="med"/>
            <a:tailEnd type="none" w="med" len="med"/>
          </a:ln>
          <a:effectLst/>
        </p:spPr>
      </p:cxnSp>
      <p:cxnSp>
        <p:nvCxnSpPr>
          <p:cNvPr id="27" name="Straight Connector 26"/>
          <p:cNvCxnSpPr>
            <a:stCxn id="25" idx="5"/>
            <a:endCxn id="28" idx="0"/>
          </p:cNvCxnSpPr>
          <p:nvPr/>
        </p:nvCxnSpPr>
        <p:spPr bwMode="auto">
          <a:xfrm>
            <a:off x="8719372" y="2624995"/>
            <a:ext cx="138878" cy="153363"/>
          </a:xfrm>
          <a:prstGeom prst="line">
            <a:avLst/>
          </a:prstGeom>
          <a:noFill/>
          <a:ln w="9525" cap="flat" cmpd="sng" algn="ctr">
            <a:solidFill>
              <a:schemeClr val="tx1"/>
            </a:solidFill>
            <a:prstDash val="solid"/>
            <a:round/>
            <a:headEnd type="none" w="med" len="med"/>
            <a:tailEnd type="none" w="med" len="med"/>
          </a:ln>
          <a:effectLst/>
        </p:spPr>
      </p:cxnSp>
      <p:sp>
        <p:nvSpPr>
          <p:cNvPr id="28" name="Oval 27"/>
          <p:cNvSpPr/>
          <p:nvPr/>
        </p:nvSpPr>
        <p:spPr bwMode="auto">
          <a:xfrm>
            <a:off x="8572500" y="27783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20</a:t>
            </a:r>
          </a:p>
        </p:txBody>
      </p:sp>
      <p:sp>
        <p:nvSpPr>
          <p:cNvPr id="37" name="Oval 36"/>
          <p:cNvSpPr/>
          <p:nvPr/>
        </p:nvSpPr>
        <p:spPr bwMode="auto">
          <a:xfrm>
            <a:off x="5950567" y="17477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40" name="Oval 39"/>
          <p:cNvSpPr/>
          <p:nvPr/>
        </p:nvSpPr>
        <p:spPr bwMode="auto">
          <a:xfrm>
            <a:off x="6338036" y="2234131"/>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43" name="Oval 42"/>
          <p:cNvSpPr/>
          <p:nvPr/>
        </p:nvSpPr>
        <p:spPr bwMode="auto">
          <a:xfrm>
            <a:off x="5602451" y="222365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45" name="Straight Connector 44"/>
          <p:cNvCxnSpPr>
            <a:cxnSpLocks/>
            <a:endCxn id="43" idx="0"/>
          </p:cNvCxnSpPr>
          <p:nvPr/>
        </p:nvCxnSpPr>
        <p:spPr bwMode="auto">
          <a:xfrm flipH="1">
            <a:off x="5888201" y="2064382"/>
            <a:ext cx="146708" cy="159272"/>
          </a:xfrm>
          <a:prstGeom prst="line">
            <a:avLst/>
          </a:prstGeom>
          <a:noFill/>
          <a:ln w="9525" cap="flat" cmpd="sng" algn="ctr">
            <a:solidFill>
              <a:schemeClr val="tx1"/>
            </a:solidFill>
            <a:prstDash val="solid"/>
            <a:round/>
            <a:headEnd type="none" w="med" len="med"/>
            <a:tailEnd type="none" w="med" len="med"/>
          </a:ln>
          <a:effectLst/>
        </p:spPr>
      </p:cxnSp>
      <p:cxnSp>
        <p:nvCxnSpPr>
          <p:cNvPr id="48" name="Straight Connector 47"/>
          <p:cNvCxnSpPr>
            <a:stCxn id="37" idx="5"/>
            <a:endCxn id="40" idx="0"/>
          </p:cNvCxnSpPr>
          <p:nvPr/>
        </p:nvCxnSpPr>
        <p:spPr bwMode="auto">
          <a:xfrm>
            <a:off x="6438373" y="2072936"/>
            <a:ext cx="185413" cy="161195"/>
          </a:xfrm>
          <a:prstGeom prst="line">
            <a:avLst/>
          </a:prstGeom>
          <a:noFill/>
          <a:ln w="9525" cap="flat" cmpd="sng" algn="ctr">
            <a:solidFill>
              <a:schemeClr val="tx1"/>
            </a:solidFill>
            <a:prstDash val="solid"/>
            <a:round/>
            <a:headEnd type="none" w="med" len="med"/>
            <a:tailEnd type="none" w="med" len="med"/>
          </a:ln>
          <a:effectLst/>
        </p:spPr>
      </p:cxnSp>
      <p:sp>
        <p:nvSpPr>
          <p:cNvPr id="51" name="Chevron 50"/>
          <p:cNvSpPr/>
          <p:nvPr/>
        </p:nvSpPr>
        <p:spPr>
          <a:xfrm>
            <a:off x="4900904" y="2343616"/>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Chevron 51"/>
          <p:cNvSpPr/>
          <p:nvPr/>
        </p:nvSpPr>
        <p:spPr>
          <a:xfrm flipH="1">
            <a:off x="7214336" y="2304139"/>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3" name="Oval 52"/>
          <p:cNvSpPr/>
          <p:nvPr/>
        </p:nvSpPr>
        <p:spPr bwMode="auto">
          <a:xfrm>
            <a:off x="4119561" y="4651177"/>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54" name="Oval 53"/>
          <p:cNvSpPr/>
          <p:nvPr/>
        </p:nvSpPr>
        <p:spPr bwMode="auto">
          <a:xfrm>
            <a:off x="3669484" y="510837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55" name="Straight Connector 54"/>
          <p:cNvCxnSpPr>
            <a:stCxn id="53" idx="3"/>
            <a:endCxn id="54" idx="0"/>
          </p:cNvCxnSpPr>
          <p:nvPr/>
        </p:nvCxnSpPr>
        <p:spPr bwMode="auto">
          <a:xfrm flipH="1">
            <a:off x="3955234" y="4976381"/>
            <a:ext cx="248021" cy="131996"/>
          </a:xfrm>
          <a:prstGeom prst="line">
            <a:avLst/>
          </a:prstGeom>
          <a:noFill/>
          <a:ln w="9525" cap="flat" cmpd="sng" algn="ctr">
            <a:solidFill>
              <a:schemeClr val="tx1"/>
            </a:solidFill>
            <a:prstDash val="solid"/>
            <a:round/>
            <a:headEnd type="none" w="med" len="med"/>
            <a:tailEnd type="none" w="med" len="med"/>
          </a:ln>
          <a:effectLst/>
        </p:spPr>
      </p:cxnSp>
      <p:cxnSp>
        <p:nvCxnSpPr>
          <p:cNvPr id="56" name="Straight Connector 55"/>
          <p:cNvCxnSpPr>
            <a:stCxn id="54" idx="5"/>
            <a:endCxn id="57" idx="0"/>
          </p:cNvCxnSpPr>
          <p:nvPr/>
        </p:nvCxnSpPr>
        <p:spPr bwMode="auto">
          <a:xfrm>
            <a:off x="4157290" y="5433581"/>
            <a:ext cx="64644" cy="149125"/>
          </a:xfrm>
          <a:prstGeom prst="line">
            <a:avLst/>
          </a:prstGeom>
          <a:noFill/>
          <a:ln w="9525" cap="flat" cmpd="sng" algn="ctr">
            <a:solidFill>
              <a:schemeClr val="tx1"/>
            </a:solidFill>
            <a:prstDash val="solid"/>
            <a:round/>
            <a:headEnd type="none" w="med" len="med"/>
            <a:tailEnd type="none" w="med" len="med"/>
          </a:ln>
          <a:effectLst/>
        </p:spPr>
      </p:cxnSp>
      <p:sp>
        <p:nvSpPr>
          <p:cNvPr id="57" name="Oval 56"/>
          <p:cNvSpPr/>
          <p:nvPr/>
        </p:nvSpPr>
        <p:spPr bwMode="auto">
          <a:xfrm>
            <a:off x="3936184" y="558270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61" name="Oval 60"/>
          <p:cNvSpPr/>
          <p:nvPr/>
        </p:nvSpPr>
        <p:spPr bwMode="auto">
          <a:xfrm>
            <a:off x="7888666" y="4672544"/>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sp>
        <p:nvSpPr>
          <p:cNvPr id="62" name="Oval 61"/>
          <p:cNvSpPr/>
          <p:nvPr/>
        </p:nvSpPr>
        <p:spPr bwMode="auto">
          <a:xfrm>
            <a:off x="8343900" y="514744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20</a:t>
            </a:r>
          </a:p>
        </p:txBody>
      </p:sp>
      <p:cxnSp>
        <p:nvCxnSpPr>
          <p:cNvPr id="63" name="Straight Connector 62"/>
          <p:cNvCxnSpPr>
            <a:stCxn id="61" idx="5"/>
            <a:endCxn id="62" idx="0"/>
          </p:cNvCxnSpPr>
          <p:nvPr/>
        </p:nvCxnSpPr>
        <p:spPr bwMode="auto">
          <a:xfrm>
            <a:off x="8376472" y="4997748"/>
            <a:ext cx="253178" cy="149692"/>
          </a:xfrm>
          <a:prstGeom prst="line">
            <a:avLst/>
          </a:prstGeom>
          <a:noFill/>
          <a:ln w="9525" cap="flat" cmpd="sng" algn="ctr">
            <a:solidFill>
              <a:schemeClr val="tx1"/>
            </a:solidFill>
            <a:prstDash val="solid"/>
            <a:round/>
            <a:headEnd type="none" w="med" len="med"/>
            <a:tailEnd type="none" w="med" len="med"/>
          </a:ln>
          <a:effectLst/>
        </p:spPr>
      </p:cxnSp>
      <p:cxnSp>
        <p:nvCxnSpPr>
          <p:cNvPr id="64" name="Straight Connector 63"/>
          <p:cNvCxnSpPr>
            <a:cxnSpLocks/>
            <a:endCxn id="65" idx="0"/>
          </p:cNvCxnSpPr>
          <p:nvPr/>
        </p:nvCxnSpPr>
        <p:spPr bwMode="auto">
          <a:xfrm flipH="1">
            <a:off x="8320918" y="5464090"/>
            <a:ext cx="107324" cy="161917"/>
          </a:xfrm>
          <a:prstGeom prst="line">
            <a:avLst/>
          </a:prstGeom>
          <a:noFill/>
          <a:ln w="9525" cap="flat" cmpd="sng" algn="ctr">
            <a:solidFill>
              <a:schemeClr val="tx1"/>
            </a:solidFill>
            <a:prstDash val="solid"/>
            <a:round/>
            <a:headEnd type="none" w="med" len="med"/>
            <a:tailEnd type="none" w="med" len="med"/>
          </a:ln>
          <a:effectLst/>
        </p:spPr>
      </p:cxnSp>
      <p:sp>
        <p:nvSpPr>
          <p:cNvPr id="65" name="Oval 64"/>
          <p:cNvSpPr/>
          <p:nvPr/>
        </p:nvSpPr>
        <p:spPr bwMode="auto">
          <a:xfrm>
            <a:off x="8035168" y="56260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69" name="Oval 68"/>
          <p:cNvSpPr/>
          <p:nvPr/>
        </p:nvSpPr>
        <p:spPr bwMode="auto">
          <a:xfrm>
            <a:off x="5950567" y="45953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71" name="Oval 70"/>
          <p:cNvSpPr/>
          <p:nvPr/>
        </p:nvSpPr>
        <p:spPr bwMode="auto">
          <a:xfrm>
            <a:off x="6338036" y="508178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73" name="Oval 72"/>
          <p:cNvSpPr/>
          <p:nvPr/>
        </p:nvSpPr>
        <p:spPr bwMode="auto">
          <a:xfrm>
            <a:off x="5602451" y="507130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75" name="Straight Connector 74"/>
          <p:cNvCxnSpPr>
            <a:cxnSpLocks/>
            <a:endCxn id="73" idx="0"/>
          </p:cNvCxnSpPr>
          <p:nvPr/>
        </p:nvCxnSpPr>
        <p:spPr bwMode="auto">
          <a:xfrm flipH="1">
            <a:off x="5888201" y="4912031"/>
            <a:ext cx="146708" cy="159272"/>
          </a:xfrm>
          <a:prstGeom prst="line">
            <a:avLst/>
          </a:prstGeom>
          <a:noFill/>
          <a:ln w="9525" cap="flat" cmpd="sng" algn="ctr">
            <a:solidFill>
              <a:schemeClr val="tx1"/>
            </a:solidFill>
            <a:prstDash val="solid"/>
            <a:round/>
            <a:headEnd type="none" w="med" len="med"/>
            <a:tailEnd type="none" w="med" len="med"/>
          </a:ln>
          <a:effectLst/>
        </p:spPr>
      </p:cxnSp>
      <p:cxnSp>
        <p:nvCxnSpPr>
          <p:cNvPr id="76" name="Straight Connector 75"/>
          <p:cNvCxnSpPr>
            <a:stCxn id="69" idx="5"/>
            <a:endCxn id="71" idx="0"/>
          </p:cNvCxnSpPr>
          <p:nvPr/>
        </p:nvCxnSpPr>
        <p:spPr bwMode="auto">
          <a:xfrm>
            <a:off x="6438373" y="4920585"/>
            <a:ext cx="185413" cy="161195"/>
          </a:xfrm>
          <a:prstGeom prst="line">
            <a:avLst/>
          </a:prstGeom>
          <a:noFill/>
          <a:ln w="9525" cap="flat" cmpd="sng" algn="ctr">
            <a:solidFill>
              <a:schemeClr val="tx1"/>
            </a:solidFill>
            <a:prstDash val="solid"/>
            <a:round/>
            <a:headEnd type="none" w="med" len="med"/>
            <a:tailEnd type="none" w="med" len="med"/>
          </a:ln>
          <a:effectLst/>
        </p:spPr>
      </p:cxnSp>
      <p:sp>
        <p:nvSpPr>
          <p:cNvPr id="77" name="Chevron 76"/>
          <p:cNvSpPr/>
          <p:nvPr/>
        </p:nvSpPr>
        <p:spPr>
          <a:xfrm>
            <a:off x="4900904" y="5191265"/>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Chevron 77"/>
          <p:cNvSpPr/>
          <p:nvPr/>
        </p:nvSpPr>
        <p:spPr>
          <a:xfrm flipH="1">
            <a:off x="7214336" y="515178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TextBox 80"/>
          <p:cNvSpPr txBox="1"/>
          <p:nvPr/>
        </p:nvSpPr>
        <p:spPr>
          <a:xfrm>
            <a:off x="4025645" y="3089654"/>
            <a:ext cx="4568966" cy="769441"/>
          </a:xfrm>
          <a:prstGeom prst="rect">
            <a:avLst/>
          </a:prstGeom>
          <a:noFill/>
        </p:spPr>
        <p:txBody>
          <a:bodyPr wrap="square" rtlCol="0">
            <a:spAutoFit/>
          </a:bodyPr>
          <a:lstStyle/>
          <a:p>
            <a:r>
              <a:rPr lang="en-US" sz="1400" b="1" dirty="0">
                <a:solidFill>
                  <a:srgbClr val="0000FF"/>
                </a:solidFill>
              </a:rPr>
              <a:t>Left-left or Right-right</a:t>
            </a:r>
          </a:p>
          <a:p>
            <a:r>
              <a:rPr lang="en-US" sz="1400" b="1" dirty="0">
                <a:solidFill>
                  <a:srgbClr val="0000FF"/>
                </a:solidFill>
              </a:rPr>
              <a:t>(a.k.a. Zig-zig)</a:t>
            </a:r>
          </a:p>
          <a:p>
            <a:r>
              <a:rPr lang="en-US" sz="1600" b="1" dirty="0">
                <a:solidFill>
                  <a:srgbClr val="0000FF"/>
                </a:solidFill>
              </a:rPr>
              <a:t>[Single left/right rotation at grandparent]</a:t>
            </a:r>
          </a:p>
        </p:txBody>
      </p:sp>
      <p:sp>
        <p:nvSpPr>
          <p:cNvPr id="82" name="TextBox 81"/>
          <p:cNvSpPr txBox="1"/>
          <p:nvPr/>
        </p:nvSpPr>
        <p:spPr>
          <a:xfrm>
            <a:off x="3591235" y="5815973"/>
            <a:ext cx="5241065" cy="1015663"/>
          </a:xfrm>
          <a:prstGeom prst="rect">
            <a:avLst/>
          </a:prstGeom>
          <a:noFill/>
        </p:spPr>
        <p:txBody>
          <a:bodyPr wrap="square" rtlCol="0">
            <a:spAutoFit/>
          </a:bodyPr>
          <a:lstStyle/>
          <a:p>
            <a:r>
              <a:rPr lang="en-US" sz="1400" b="1" dirty="0">
                <a:solidFill>
                  <a:srgbClr val="7030A0"/>
                </a:solidFill>
              </a:rPr>
              <a:t>Left-right or Right-left</a:t>
            </a:r>
          </a:p>
          <a:p>
            <a:r>
              <a:rPr lang="en-US" sz="1400" b="1" dirty="0">
                <a:solidFill>
                  <a:srgbClr val="7030A0"/>
                </a:solidFill>
              </a:rPr>
              <a:t>(a.k.a. Zig-zag)</a:t>
            </a:r>
          </a:p>
          <a:p>
            <a:r>
              <a:rPr lang="en-US" sz="1600" b="1" dirty="0">
                <a:solidFill>
                  <a:srgbClr val="7030A0"/>
                </a:solidFill>
              </a:rPr>
              <a:t>[Left/right rotation at parent followed by rotation in opposite direction at grandparent]</a:t>
            </a:r>
          </a:p>
        </p:txBody>
      </p:sp>
      <p:sp>
        <p:nvSpPr>
          <p:cNvPr id="83" name="TextBox 82"/>
          <p:cNvSpPr txBox="1"/>
          <p:nvPr/>
        </p:nvSpPr>
        <p:spPr>
          <a:xfrm>
            <a:off x="3860355" y="1600200"/>
            <a:ext cx="395272" cy="307777"/>
          </a:xfrm>
          <a:prstGeom prst="rect">
            <a:avLst/>
          </a:prstGeom>
          <a:noFill/>
        </p:spPr>
        <p:txBody>
          <a:bodyPr wrap="square" rtlCol="0">
            <a:spAutoFit/>
          </a:bodyPr>
          <a:lstStyle/>
          <a:p>
            <a:r>
              <a:rPr lang="en-US" sz="1400" b="1" dirty="0">
                <a:solidFill>
                  <a:srgbClr val="0000FF"/>
                </a:solidFill>
              </a:rPr>
              <a:t>g</a:t>
            </a:r>
          </a:p>
        </p:txBody>
      </p:sp>
      <p:sp>
        <p:nvSpPr>
          <p:cNvPr id="84" name="TextBox 83"/>
          <p:cNvSpPr txBox="1"/>
          <p:nvPr/>
        </p:nvSpPr>
        <p:spPr>
          <a:xfrm>
            <a:off x="7633880" y="1641827"/>
            <a:ext cx="395272" cy="307777"/>
          </a:xfrm>
          <a:prstGeom prst="rect">
            <a:avLst/>
          </a:prstGeom>
          <a:noFill/>
        </p:spPr>
        <p:txBody>
          <a:bodyPr wrap="square" rtlCol="0">
            <a:spAutoFit/>
          </a:bodyPr>
          <a:lstStyle/>
          <a:p>
            <a:r>
              <a:rPr lang="en-US" sz="1400" b="1" dirty="0">
                <a:solidFill>
                  <a:srgbClr val="0000FF"/>
                </a:solidFill>
              </a:rPr>
              <a:t>g</a:t>
            </a:r>
          </a:p>
        </p:txBody>
      </p:sp>
      <p:sp>
        <p:nvSpPr>
          <p:cNvPr id="85" name="TextBox 84"/>
          <p:cNvSpPr txBox="1"/>
          <p:nvPr/>
        </p:nvSpPr>
        <p:spPr>
          <a:xfrm>
            <a:off x="3897876" y="4419600"/>
            <a:ext cx="395272" cy="307777"/>
          </a:xfrm>
          <a:prstGeom prst="rect">
            <a:avLst/>
          </a:prstGeom>
          <a:noFill/>
        </p:spPr>
        <p:txBody>
          <a:bodyPr wrap="square" rtlCol="0">
            <a:spAutoFit/>
          </a:bodyPr>
          <a:lstStyle/>
          <a:p>
            <a:r>
              <a:rPr lang="en-US" sz="1400" b="1" dirty="0">
                <a:solidFill>
                  <a:srgbClr val="0000FF"/>
                </a:solidFill>
              </a:rPr>
              <a:t>g</a:t>
            </a:r>
          </a:p>
        </p:txBody>
      </p:sp>
      <p:sp>
        <p:nvSpPr>
          <p:cNvPr id="86" name="TextBox 85"/>
          <p:cNvSpPr txBox="1"/>
          <p:nvPr/>
        </p:nvSpPr>
        <p:spPr>
          <a:xfrm>
            <a:off x="3310302" y="4954488"/>
            <a:ext cx="395272" cy="307777"/>
          </a:xfrm>
          <a:prstGeom prst="rect">
            <a:avLst/>
          </a:prstGeom>
          <a:noFill/>
        </p:spPr>
        <p:txBody>
          <a:bodyPr wrap="square" rtlCol="0">
            <a:spAutoFit/>
          </a:bodyPr>
          <a:lstStyle/>
          <a:p>
            <a:r>
              <a:rPr lang="en-US" sz="1400" b="1" dirty="0">
                <a:solidFill>
                  <a:srgbClr val="0000FF"/>
                </a:solidFill>
              </a:rPr>
              <a:t>p</a:t>
            </a:r>
          </a:p>
        </p:txBody>
      </p:sp>
      <p:sp>
        <p:nvSpPr>
          <p:cNvPr id="87" name="TextBox 86"/>
          <p:cNvSpPr txBox="1"/>
          <p:nvPr/>
        </p:nvSpPr>
        <p:spPr>
          <a:xfrm>
            <a:off x="8740746" y="4964503"/>
            <a:ext cx="395272" cy="307777"/>
          </a:xfrm>
          <a:prstGeom prst="rect">
            <a:avLst/>
          </a:prstGeom>
          <a:noFill/>
        </p:spPr>
        <p:txBody>
          <a:bodyPr wrap="square" rtlCol="0">
            <a:spAutoFit/>
          </a:bodyPr>
          <a:lstStyle/>
          <a:p>
            <a:r>
              <a:rPr lang="en-US" sz="1400" b="1" dirty="0">
                <a:solidFill>
                  <a:srgbClr val="0000FF"/>
                </a:solidFill>
              </a:rPr>
              <a:t>p</a:t>
            </a:r>
          </a:p>
        </p:txBody>
      </p:sp>
      <p:sp>
        <p:nvSpPr>
          <p:cNvPr id="88" name="TextBox 87"/>
          <p:cNvSpPr txBox="1"/>
          <p:nvPr/>
        </p:nvSpPr>
        <p:spPr>
          <a:xfrm>
            <a:off x="7691030" y="4505197"/>
            <a:ext cx="395272" cy="307777"/>
          </a:xfrm>
          <a:prstGeom prst="rect">
            <a:avLst/>
          </a:prstGeom>
          <a:noFill/>
        </p:spPr>
        <p:txBody>
          <a:bodyPr wrap="square" rtlCol="0">
            <a:spAutoFit/>
          </a:bodyPr>
          <a:lstStyle/>
          <a:p>
            <a:r>
              <a:rPr lang="en-US" sz="1400" b="1" dirty="0">
                <a:solidFill>
                  <a:srgbClr val="0000FF"/>
                </a:solidFill>
              </a:rPr>
              <a:t>g</a:t>
            </a:r>
          </a:p>
        </p:txBody>
      </p:sp>
      <p:sp>
        <p:nvSpPr>
          <p:cNvPr id="90" name="Curved Down Arrow 89"/>
          <p:cNvSpPr/>
          <p:nvPr/>
        </p:nvSpPr>
        <p:spPr bwMode="auto">
          <a:xfrm rot="20189172">
            <a:off x="3593961" y="2085468"/>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1" name="Curved Down Arrow 90"/>
          <p:cNvSpPr/>
          <p:nvPr/>
        </p:nvSpPr>
        <p:spPr bwMode="auto">
          <a:xfrm rot="1410828" flipH="1">
            <a:off x="7886700" y="2099739"/>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2" name="Curved Down Arrow 91"/>
          <p:cNvSpPr/>
          <p:nvPr/>
        </p:nvSpPr>
        <p:spPr bwMode="auto">
          <a:xfrm rot="1410828" flipH="1">
            <a:off x="3502137" y="5166682"/>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3" name="Curved Down Arrow 92"/>
          <p:cNvSpPr/>
          <p:nvPr/>
        </p:nvSpPr>
        <p:spPr bwMode="auto">
          <a:xfrm rot="20189172">
            <a:off x="8064324" y="5210176"/>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4" name="Curved Down Arrow 93"/>
          <p:cNvSpPr/>
          <p:nvPr/>
        </p:nvSpPr>
        <p:spPr bwMode="auto">
          <a:xfrm rot="1410828" flipH="1">
            <a:off x="7748141" y="4725600"/>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5" name="Curved Down Arrow 94"/>
          <p:cNvSpPr/>
          <p:nvPr/>
        </p:nvSpPr>
        <p:spPr bwMode="auto">
          <a:xfrm rot="20189172">
            <a:off x="3836949" y="4661669"/>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79" name="TextBox 78"/>
          <p:cNvSpPr txBox="1"/>
          <p:nvPr/>
        </p:nvSpPr>
        <p:spPr>
          <a:xfrm>
            <a:off x="3264057" y="2139218"/>
            <a:ext cx="395272" cy="307777"/>
          </a:xfrm>
          <a:prstGeom prst="rect">
            <a:avLst/>
          </a:prstGeom>
          <a:noFill/>
        </p:spPr>
        <p:txBody>
          <a:bodyPr wrap="square" rtlCol="0">
            <a:spAutoFit/>
          </a:bodyPr>
          <a:lstStyle/>
          <a:p>
            <a:r>
              <a:rPr lang="en-US" sz="1400" b="1" dirty="0">
                <a:solidFill>
                  <a:srgbClr val="0000FF"/>
                </a:solidFill>
              </a:rPr>
              <a:t>p</a:t>
            </a:r>
          </a:p>
        </p:txBody>
      </p:sp>
      <p:sp>
        <p:nvSpPr>
          <p:cNvPr id="80" name="TextBox 79"/>
          <p:cNvSpPr txBox="1"/>
          <p:nvPr/>
        </p:nvSpPr>
        <p:spPr>
          <a:xfrm>
            <a:off x="8694501" y="2149233"/>
            <a:ext cx="395272" cy="307777"/>
          </a:xfrm>
          <a:prstGeom prst="rect">
            <a:avLst/>
          </a:prstGeom>
          <a:noFill/>
        </p:spPr>
        <p:txBody>
          <a:bodyPr wrap="square" rtlCol="0">
            <a:spAutoFit/>
          </a:bodyPr>
          <a:lstStyle/>
          <a:p>
            <a:r>
              <a:rPr lang="en-US" sz="1400" b="1" dirty="0">
                <a:solidFill>
                  <a:srgbClr val="0000FF"/>
                </a:solidFill>
              </a:rPr>
              <a:t>p</a:t>
            </a:r>
          </a:p>
        </p:txBody>
      </p:sp>
    </p:spTree>
    <p:extLst>
      <p:ext uri="{BB962C8B-B14F-4D97-AF65-F5344CB8AC3E}">
        <p14:creationId xmlns:p14="http://schemas.microsoft.com/office/powerpoint/2010/main" val="339374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7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40" grpId="0" animBg="1"/>
      <p:bldP spid="43" grpId="0" animBg="1"/>
      <p:bldP spid="51" grpId="0" animBg="1"/>
      <p:bldP spid="52" grpId="0" animBg="1"/>
      <p:bldP spid="69" grpId="0" animBg="1"/>
      <p:bldP spid="71" grpId="0" animBg="1"/>
      <p:bldP spid="73" grpId="0" animBg="1"/>
      <p:bldP spid="77" grpId="0" animBg="1"/>
      <p:bldP spid="78" grpId="0" animBg="1"/>
      <p:bldP spid="81" grpId="0"/>
      <p:bldP spid="90" grpId="0" animBg="1"/>
      <p:bldP spid="91" grpId="0" animBg="1"/>
      <p:bldP spid="92" grpId="0" animBg="1"/>
      <p:bldP spid="93" grpId="0" animBg="1"/>
      <p:bldP spid="94" grpId="0" animBg="1"/>
      <p:bldP spid="9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Insert(n)</a:t>
            </a:r>
          </a:p>
        </p:txBody>
      </p:sp>
      <p:sp>
        <p:nvSpPr>
          <p:cNvPr id="3" name="Content Placeholder 2"/>
          <p:cNvSpPr>
            <a:spLocks noGrp="1"/>
          </p:cNvSpPr>
          <p:nvPr>
            <p:ph idx="1"/>
          </p:nvPr>
        </p:nvSpPr>
        <p:spPr>
          <a:xfrm>
            <a:off x="0" y="1600200"/>
            <a:ext cx="7619999" cy="4525963"/>
          </a:xfrm>
        </p:spPr>
        <p:txBody>
          <a:bodyPr/>
          <a:lstStyle/>
          <a:p>
            <a:r>
              <a:rPr lang="en-US" sz="2800" dirty="0"/>
              <a:t>If empty tree =&gt; set n as root, h(n) = 1, done!</a:t>
            </a:r>
          </a:p>
          <a:p>
            <a:r>
              <a:rPr lang="en-US" sz="2800" dirty="0"/>
              <a:t>Else insert n (by walking the tree to a leaf, p, and inserting the new node as its child), set height to 1, and look at its parent, p</a:t>
            </a:r>
          </a:p>
          <a:p>
            <a:pPr lvl="1"/>
            <a:r>
              <a:rPr lang="en-US" sz="2400" dirty="0"/>
              <a:t>If h(p) was 2, then no change. Done! </a:t>
            </a:r>
          </a:p>
          <a:p>
            <a:pPr lvl="1"/>
            <a:r>
              <a:rPr lang="en-US" sz="2400" dirty="0"/>
              <a:t>If h(p) was 1, then update h(p) = 2, and call </a:t>
            </a:r>
            <a:br>
              <a:rPr lang="en-US" sz="2400" dirty="0"/>
            </a:br>
            <a:r>
              <a:rPr lang="en-US" sz="2400" dirty="0"/>
              <a:t>insert-fix(p, n)</a:t>
            </a:r>
          </a:p>
          <a:p>
            <a:pPr lvl="1"/>
            <a:endParaRPr lang="en-US" sz="2400" dirty="0"/>
          </a:p>
          <a:p>
            <a:endParaRPr lang="en-US" sz="2800" dirty="0"/>
          </a:p>
        </p:txBody>
      </p:sp>
      <p:sp>
        <p:nvSpPr>
          <p:cNvPr id="4" name="Oval 3"/>
          <p:cNvSpPr/>
          <p:nvPr/>
        </p:nvSpPr>
        <p:spPr bwMode="auto">
          <a:xfrm>
            <a:off x="8241033" y="535305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5" name="Straight Connector 4"/>
          <p:cNvCxnSpPr>
            <a:stCxn id="4" idx="3"/>
            <a:endCxn id="6" idx="0"/>
          </p:cNvCxnSpPr>
          <p:nvPr/>
        </p:nvCxnSpPr>
        <p:spPr bwMode="auto">
          <a:xfrm flipH="1">
            <a:off x="8144069" y="5678256"/>
            <a:ext cx="180658" cy="153363"/>
          </a:xfrm>
          <a:prstGeom prst="line">
            <a:avLst/>
          </a:prstGeom>
          <a:noFill/>
          <a:ln w="9525" cap="flat" cmpd="sng" algn="ctr">
            <a:solidFill>
              <a:schemeClr val="tx1"/>
            </a:solidFill>
            <a:prstDash val="solid"/>
            <a:round/>
            <a:headEnd type="none" w="med" len="med"/>
            <a:tailEnd type="none" w="med" len="med"/>
          </a:ln>
          <a:effectLst/>
        </p:spPr>
      </p:cxnSp>
      <p:sp>
        <p:nvSpPr>
          <p:cNvPr id="6" name="Oval 5"/>
          <p:cNvSpPr/>
          <p:nvPr/>
        </p:nvSpPr>
        <p:spPr bwMode="auto">
          <a:xfrm>
            <a:off x="7858319" y="5831619"/>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10</a:t>
            </a:r>
          </a:p>
        </p:txBody>
      </p:sp>
      <p:sp>
        <p:nvSpPr>
          <p:cNvPr id="9" name="Oval 8"/>
          <p:cNvSpPr/>
          <p:nvPr/>
        </p:nvSpPr>
        <p:spPr bwMode="auto">
          <a:xfrm>
            <a:off x="8038977" y="405794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1" name="Oval 10"/>
          <p:cNvSpPr/>
          <p:nvPr/>
        </p:nvSpPr>
        <p:spPr bwMode="auto">
          <a:xfrm>
            <a:off x="8426446" y="4544344"/>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3" name="Oval 12"/>
          <p:cNvSpPr/>
          <p:nvPr/>
        </p:nvSpPr>
        <p:spPr bwMode="auto">
          <a:xfrm>
            <a:off x="7690861" y="4533867"/>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10</a:t>
            </a:r>
          </a:p>
        </p:txBody>
      </p:sp>
      <p:cxnSp>
        <p:nvCxnSpPr>
          <p:cNvPr id="15" name="Straight Connector 14"/>
          <p:cNvCxnSpPr>
            <a:cxnSpLocks/>
            <a:endCxn id="13" idx="0"/>
          </p:cNvCxnSpPr>
          <p:nvPr/>
        </p:nvCxnSpPr>
        <p:spPr bwMode="auto">
          <a:xfrm flipH="1">
            <a:off x="7976611" y="4374595"/>
            <a:ext cx="146060" cy="159272"/>
          </a:xfrm>
          <a:prstGeom prst="line">
            <a:avLst/>
          </a:prstGeom>
          <a:noFill/>
          <a:ln w="9525" cap="flat" cmpd="sng" algn="ctr">
            <a:solidFill>
              <a:schemeClr val="tx1"/>
            </a:solidFill>
            <a:prstDash val="solid"/>
            <a:round/>
            <a:headEnd type="none" w="med" len="med"/>
            <a:tailEnd type="none" w="med" len="med"/>
          </a:ln>
          <a:effectLst/>
        </p:spPr>
      </p:cxnSp>
      <p:cxnSp>
        <p:nvCxnSpPr>
          <p:cNvPr id="16" name="Straight Connector 15"/>
          <p:cNvCxnSpPr>
            <a:stCxn id="9" idx="5"/>
            <a:endCxn id="11" idx="0"/>
          </p:cNvCxnSpPr>
          <p:nvPr/>
        </p:nvCxnSpPr>
        <p:spPr bwMode="auto">
          <a:xfrm>
            <a:off x="8526783" y="4383149"/>
            <a:ext cx="185413" cy="161195"/>
          </a:xfrm>
          <a:prstGeom prst="line">
            <a:avLst/>
          </a:prstGeom>
          <a:noFill/>
          <a:ln w="9525" cap="flat" cmpd="sng" algn="ctr">
            <a:solidFill>
              <a:schemeClr val="tx1"/>
            </a:solidFill>
            <a:prstDash val="solid"/>
            <a:round/>
            <a:headEnd type="none" w="med" len="med"/>
            <a:tailEnd type="none" w="med" len="med"/>
          </a:ln>
          <a:effectLst/>
        </p:spPr>
      </p:cxnSp>
      <p:sp>
        <p:nvSpPr>
          <p:cNvPr id="17" name="Oval 16"/>
          <p:cNvSpPr/>
          <p:nvPr/>
        </p:nvSpPr>
        <p:spPr bwMode="auto">
          <a:xfrm>
            <a:off x="8029333" y="28956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9" name="Oval 18"/>
          <p:cNvSpPr/>
          <p:nvPr/>
        </p:nvSpPr>
        <p:spPr bwMode="auto">
          <a:xfrm>
            <a:off x="8416802" y="3381999"/>
            <a:ext cx="571500" cy="381000"/>
          </a:xfrm>
          <a:prstGeom prst="ellips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bg1"/>
                </a:solidFill>
              </a:rPr>
              <a:t>20</a:t>
            </a:r>
          </a:p>
        </p:txBody>
      </p:sp>
      <p:sp>
        <p:nvSpPr>
          <p:cNvPr id="21" name="Oval 20"/>
          <p:cNvSpPr/>
          <p:nvPr/>
        </p:nvSpPr>
        <p:spPr bwMode="auto">
          <a:xfrm>
            <a:off x="7681217" y="3371522"/>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23" name="Straight Connector 22"/>
          <p:cNvCxnSpPr>
            <a:cxnSpLocks/>
            <a:endCxn id="21" idx="0"/>
          </p:cNvCxnSpPr>
          <p:nvPr/>
        </p:nvCxnSpPr>
        <p:spPr bwMode="auto">
          <a:xfrm flipH="1">
            <a:off x="7966967" y="3212250"/>
            <a:ext cx="146060" cy="159272"/>
          </a:xfrm>
          <a:prstGeom prst="line">
            <a:avLst/>
          </a:prstGeom>
          <a:noFill/>
          <a:ln w="9525" cap="flat" cmpd="sng" algn="ctr">
            <a:solidFill>
              <a:schemeClr val="tx1"/>
            </a:solidFill>
            <a:prstDash val="solid"/>
            <a:round/>
            <a:headEnd type="none" w="med" len="med"/>
            <a:tailEnd type="none" w="med" len="med"/>
          </a:ln>
          <a:effectLst/>
        </p:spPr>
      </p:cxnSp>
      <p:cxnSp>
        <p:nvCxnSpPr>
          <p:cNvPr id="24" name="Straight Connector 23"/>
          <p:cNvCxnSpPr>
            <a:stCxn id="17" idx="5"/>
            <a:endCxn id="19" idx="0"/>
          </p:cNvCxnSpPr>
          <p:nvPr/>
        </p:nvCxnSpPr>
        <p:spPr bwMode="auto">
          <a:xfrm>
            <a:off x="8517139" y="3220804"/>
            <a:ext cx="185413" cy="161195"/>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615453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Insert-fix(p, n)</a:t>
            </a:r>
          </a:p>
        </p:txBody>
      </p:sp>
      <p:sp>
        <p:nvSpPr>
          <p:cNvPr id="3" name="Content Placeholder 2"/>
          <p:cNvSpPr>
            <a:spLocks noGrp="1"/>
          </p:cNvSpPr>
          <p:nvPr>
            <p:ph idx="1"/>
          </p:nvPr>
        </p:nvSpPr>
        <p:spPr>
          <a:xfrm>
            <a:off x="457200" y="1600200"/>
            <a:ext cx="8534400" cy="4525963"/>
          </a:xfrm>
        </p:spPr>
        <p:txBody>
          <a:bodyPr/>
          <a:lstStyle/>
          <a:p>
            <a:r>
              <a:rPr lang="en-US" sz="2400" b="1" dirty="0">
                <a:solidFill>
                  <a:srgbClr val="C00000"/>
                </a:solidFill>
              </a:rPr>
              <a:t>Precondition</a:t>
            </a:r>
            <a:r>
              <a:rPr lang="en-US" sz="2400" dirty="0"/>
              <a:t>:  p and n are balanced.</a:t>
            </a:r>
          </a:p>
          <a:p>
            <a:r>
              <a:rPr lang="en-US" sz="2400" b="1" dirty="0">
                <a:solidFill>
                  <a:srgbClr val="00B050"/>
                </a:solidFill>
              </a:rPr>
              <a:t>Postcondition</a:t>
            </a:r>
            <a:r>
              <a:rPr lang="en-US" sz="2400" dirty="0"/>
              <a:t>: g, p, and n are balanced.</a:t>
            </a:r>
          </a:p>
          <a:p>
            <a:r>
              <a:rPr lang="en-US" sz="2400" dirty="0"/>
              <a:t>If p is null or </a:t>
            </a:r>
            <a:r>
              <a:rPr lang="en-US" sz="2400" dirty="0">
                <a:latin typeface="Consolas" panose="020B0609020204030204" pitchFamily="49" charset="0"/>
              </a:rPr>
              <a:t>parent(p)</a:t>
            </a:r>
            <a:r>
              <a:rPr lang="en-US" sz="2400" dirty="0"/>
              <a:t> is null, return</a:t>
            </a:r>
          </a:p>
          <a:p>
            <a:r>
              <a:rPr lang="en-US" sz="2400" dirty="0"/>
              <a:t>Let </a:t>
            </a:r>
            <a:r>
              <a:rPr lang="en-US" sz="2400" dirty="0">
                <a:latin typeface="Consolas" panose="020B0609020204030204" pitchFamily="49" charset="0"/>
              </a:rPr>
              <a:t>g = parent(p)</a:t>
            </a:r>
          </a:p>
          <a:p>
            <a:r>
              <a:rPr lang="en-US" sz="2400" dirty="0">
                <a:latin typeface="Consolas" panose="020B0609020204030204" pitchFamily="49" charset="0"/>
              </a:rPr>
              <a:t>Calculate height of g: max(h(left), h(right))+1</a:t>
            </a:r>
          </a:p>
          <a:p>
            <a:pPr lvl="1"/>
            <a:r>
              <a:rPr lang="en-US" sz="2000" dirty="0">
                <a:latin typeface="Consolas" panose="020B0609020204030204" pitchFamily="49" charset="0"/>
              </a:rPr>
              <a:t>Case 1: g’s height doesn’t change, done!</a:t>
            </a:r>
          </a:p>
          <a:p>
            <a:pPr lvl="1"/>
            <a:r>
              <a:rPr lang="en-US" sz="2000" dirty="0">
                <a:latin typeface="Consolas" panose="020B0609020204030204" pitchFamily="49" charset="0"/>
              </a:rPr>
              <a:t>Case 2: g is balanced, </a:t>
            </a:r>
            <a:r>
              <a:rPr lang="en-US" sz="2000" dirty="0" err="1">
                <a:latin typeface="Consolas" panose="020B0609020204030204" pitchFamily="49" charset="0"/>
              </a:rPr>
              <a:t>insertFix</a:t>
            </a:r>
            <a:r>
              <a:rPr lang="en-US" sz="2000" dirty="0">
                <a:latin typeface="Consolas" panose="020B0609020204030204" pitchFamily="49" charset="0"/>
              </a:rPr>
              <a:t>(g, p)</a:t>
            </a:r>
          </a:p>
          <a:p>
            <a:pPr lvl="1"/>
            <a:r>
              <a:rPr lang="en-US" sz="2000" dirty="0">
                <a:latin typeface="Consolas" panose="020B0609020204030204" pitchFamily="49" charset="0"/>
              </a:rPr>
              <a:t>Case 3: g is unbalanced</a:t>
            </a:r>
          </a:p>
          <a:p>
            <a:pPr lvl="2"/>
            <a:r>
              <a:rPr lang="en-US" sz="1400" dirty="0"/>
              <a:t>If zig-zig then </a:t>
            </a:r>
            <a:r>
              <a:rPr lang="en-US" sz="1400" dirty="0" err="1">
                <a:solidFill>
                  <a:srgbClr val="0070C0"/>
                </a:solidFill>
                <a:latin typeface="Consolas" panose="020B0609020204030204" pitchFamily="49" charset="0"/>
              </a:rPr>
              <a:t>rotateRight</a:t>
            </a:r>
            <a:r>
              <a:rPr lang="en-US" sz="1400" dirty="0">
                <a:latin typeface="Consolas" panose="020B0609020204030204" pitchFamily="49" charset="0"/>
              </a:rPr>
              <a:t>(g) or </a:t>
            </a:r>
            <a:r>
              <a:rPr lang="en-US" sz="1400" dirty="0" err="1">
                <a:solidFill>
                  <a:srgbClr val="00B050"/>
                </a:solidFill>
                <a:latin typeface="Consolas" panose="020B0609020204030204" pitchFamily="49" charset="0"/>
              </a:rPr>
              <a:t>rotateLeft</a:t>
            </a:r>
            <a:r>
              <a:rPr lang="en-US" sz="1400" dirty="0">
                <a:latin typeface="Consolas" panose="020B0609020204030204" pitchFamily="49" charset="0"/>
              </a:rPr>
              <a:t>(g).</a:t>
            </a:r>
          </a:p>
          <a:p>
            <a:pPr lvl="3"/>
            <a:r>
              <a:rPr lang="en-US" sz="1200" dirty="0">
                <a:latin typeface="Consolas" panose="020B0609020204030204" pitchFamily="49" charset="0"/>
              </a:rPr>
              <a:t>Recalculate height of g and p.</a:t>
            </a:r>
          </a:p>
          <a:p>
            <a:pPr lvl="2"/>
            <a:r>
              <a:rPr lang="en-US" sz="1400" dirty="0"/>
              <a:t>If zig-zag then (</a:t>
            </a:r>
            <a:r>
              <a:rPr lang="en-US" sz="1400" dirty="0" err="1">
                <a:solidFill>
                  <a:srgbClr val="00B050"/>
                </a:solidFill>
                <a:latin typeface="Consolas" panose="020B0609020204030204" pitchFamily="49" charset="0"/>
              </a:rPr>
              <a:t>rotateLeft</a:t>
            </a:r>
            <a:r>
              <a:rPr lang="en-US" sz="1400" dirty="0">
                <a:latin typeface="Consolas" panose="020B0609020204030204" pitchFamily="49" charset="0"/>
              </a:rPr>
              <a:t>(p) followed by </a:t>
            </a:r>
            <a:r>
              <a:rPr lang="en-US" sz="1400" dirty="0" err="1">
                <a:solidFill>
                  <a:srgbClr val="0070C0"/>
                </a:solidFill>
                <a:latin typeface="Consolas" panose="020B0609020204030204" pitchFamily="49" charset="0"/>
              </a:rPr>
              <a:t>rotateRight</a:t>
            </a:r>
            <a:r>
              <a:rPr lang="en-US" sz="1400" dirty="0">
                <a:latin typeface="Consolas" panose="020B0609020204030204" pitchFamily="49" charset="0"/>
              </a:rPr>
              <a:t>(g)) or </a:t>
            </a:r>
            <a:br>
              <a:rPr lang="en-US" sz="1400" dirty="0">
                <a:latin typeface="Consolas" panose="020B0609020204030204" pitchFamily="49" charset="0"/>
              </a:rPr>
            </a:br>
            <a:r>
              <a:rPr lang="en-US" sz="1400" dirty="0">
                <a:latin typeface="Consolas" panose="020B0609020204030204" pitchFamily="49" charset="0"/>
              </a:rPr>
              <a:t>           </a:t>
            </a:r>
            <a:r>
              <a:rPr lang="en-US" sz="1400" dirty="0"/>
              <a:t>(</a:t>
            </a:r>
            <a:r>
              <a:rPr lang="en-US" sz="1400" dirty="0" err="1">
                <a:solidFill>
                  <a:srgbClr val="0070C0"/>
                </a:solidFill>
                <a:latin typeface="Consolas" panose="020B0609020204030204" pitchFamily="49" charset="0"/>
              </a:rPr>
              <a:t>rotateRight</a:t>
            </a:r>
            <a:r>
              <a:rPr lang="en-US" sz="1400" dirty="0">
                <a:latin typeface="Consolas" panose="020B0609020204030204" pitchFamily="49" charset="0"/>
              </a:rPr>
              <a:t>(p) followed by </a:t>
            </a:r>
            <a:r>
              <a:rPr lang="en-US" sz="1400" dirty="0" err="1">
                <a:solidFill>
                  <a:srgbClr val="00B050"/>
                </a:solidFill>
                <a:latin typeface="Consolas" panose="020B0609020204030204" pitchFamily="49" charset="0"/>
              </a:rPr>
              <a:t>rotateLeft</a:t>
            </a:r>
            <a:r>
              <a:rPr lang="en-US" sz="1400" dirty="0">
                <a:latin typeface="Consolas" panose="020B0609020204030204" pitchFamily="49" charset="0"/>
              </a:rPr>
              <a:t>(g))</a:t>
            </a:r>
          </a:p>
          <a:p>
            <a:pPr lvl="3"/>
            <a:r>
              <a:rPr lang="en-US" sz="1400" dirty="0"/>
              <a:t>Recalculate height of g, p, and n.</a:t>
            </a:r>
          </a:p>
          <a:p>
            <a:pPr lvl="2"/>
            <a:r>
              <a:rPr lang="en-US" sz="1400" dirty="0">
                <a:latin typeface="Consolas" panose="020B0609020204030204" pitchFamily="49" charset="0"/>
              </a:rPr>
              <a:t>Done!</a:t>
            </a:r>
          </a:p>
          <a:p>
            <a:pPr lvl="3"/>
            <a:endParaRPr lang="en-US" sz="1400" dirty="0"/>
          </a:p>
        </p:txBody>
      </p:sp>
      <p:sp>
        <p:nvSpPr>
          <p:cNvPr id="4" name="TextBox 3"/>
          <p:cNvSpPr txBox="1"/>
          <p:nvPr/>
        </p:nvSpPr>
        <p:spPr>
          <a:xfrm>
            <a:off x="7391400" y="4419600"/>
            <a:ext cx="1706880" cy="230832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t>Note: If you perform a rotation to fix a node that is out of balance you will NOT need to recurse. You are done!</a:t>
            </a:r>
          </a:p>
        </p:txBody>
      </p:sp>
      <p:sp>
        <p:nvSpPr>
          <p:cNvPr id="5" name="TextBox 4">
            <a:extLst>
              <a:ext uri="{FF2B5EF4-FFF2-40B4-BE49-F238E27FC236}">
                <a16:creationId xmlns:a16="http://schemas.microsoft.com/office/drawing/2014/main" id="{E9902961-B32B-44D0-97B7-D63D58AAE09F}"/>
              </a:ext>
            </a:extLst>
          </p:cNvPr>
          <p:cNvSpPr txBox="1"/>
          <p:nvPr/>
        </p:nvSpPr>
        <p:spPr>
          <a:xfrm>
            <a:off x="7162800" y="1245275"/>
            <a:ext cx="18288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t>General Idea: Work up ancestor chain updating heights of the ancestor chain or fix a node that is out of balance.</a:t>
            </a:r>
          </a:p>
        </p:txBody>
      </p:sp>
    </p:spTree>
    <p:extLst>
      <p:ext uri="{BB962C8B-B14F-4D97-AF65-F5344CB8AC3E}">
        <p14:creationId xmlns:p14="http://schemas.microsoft.com/office/powerpoint/2010/main" val="12294399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8A78-E0FE-422D-9C31-D0E15BC37828}"/>
              </a:ext>
            </a:extLst>
          </p:cNvPr>
          <p:cNvSpPr>
            <a:spLocks noGrp="1"/>
          </p:cNvSpPr>
          <p:nvPr>
            <p:ph type="title"/>
          </p:nvPr>
        </p:nvSpPr>
        <p:spPr/>
        <p:txBody>
          <a:bodyPr/>
          <a:lstStyle/>
          <a:p>
            <a:r>
              <a:rPr lang="en-US" dirty="0"/>
              <a:t>Why this Works (Zig-zig version)</a:t>
            </a:r>
          </a:p>
        </p:txBody>
      </p:sp>
      <p:sp>
        <p:nvSpPr>
          <p:cNvPr id="4" name="Rounded Rectangle 36">
            <a:extLst>
              <a:ext uri="{FF2B5EF4-FFF2-40B4-BE49-F238E27FC236}">
                <a16:creationId xmlns:a16="http://schemas.microsoft.com/office/drawing/2014/main" id="{8F42B8A1-384A-4A62-B07F-4F4611341EEA}"/>
              </a:ext>
            </a:extLst>
          </p:cNvPr>
          <p:cNvSpPr/>
          <p:nvPr/>
        </p:nvSpPr>
        <p:spPr bwMode="auto">
          <a:xfrm>
            <a:off x="1752600" y="1600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g</a:t>
            </a:r>
          </a:p>
        </p:txBody>
      </p:sp>
      <p:sp>
        <p:nvSpPr>
          <p:cNvPr id="5" name="Rounded Rectangle 37">
            <a:extLst>
              <a:ext uri="{FF2B5EF4-FFF2-40B4-BE49-F238E27FC236}">
                <a16:creationId xmlns:a16="http://schemas.microsoft.com/office/drawing/2014/main" id="{D2B13F84-1EB9-4254-BBCA-95D74F8C5009}"/>
              </a:ext>
            </a:extLst>
          </p:cNvPr>
          <p:cNvSpPr/>
          <p:nvPr/>
        </p:nvSpPr>
        <p:spPr bwMode="auto">
          <a:xfrm>
            <a:off x="1371600" y="2438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p</a:t>
            </a:r>
          </a:p>
        </p:txBody>
      </p:sp>
      <p:cxnSp>
        <p:nvCxnSpPr>
          <p:cNvPr id="6" name="Straight Connector 5">
            <a:extLst>
              <a:ext uri="{FF2B5EF4-FFF2-40B4-BE49-F238E27FC236}">
                <a16:creationId xmlns:a16="http://schemas.microsoft.com/office/drawing/2014/main" id="{B4192458-59B2-4607-BC15-666C17D43A09}"/>
              </a:ext>
            </a:extLst>
          </p:cNvPr>
          <p:cNvCxnSpPr>
            <a:stCxn id="4" idx="2"/>
            <a:endCxn id="5" idx="0"/>
          </p:cNvCxnSpPr>
          <p:nvPr/>
        </p:nvCxnSpPr>
        <p:spPr bwMode="auto">
          <a:xfrm flipH="1">
            <a:off x="1638300" y="19812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BAD7186D-4781-4AD8-B1CC-5E6F4B4576AF}"/>
              </a:ext>
            </a:extLst>
          </p:cNvPr>
          <p:cNvCxnSpPr>
            <a:stCxn id="5" idx="2"/>
            <a:endCxn id="12" idx="0"/>
          </p:cNvCxnSpPr>
          <p:nvPr/>
        </p:nvCxnSpPr>
        <p:spPr bwMode="auto">
          <a:xfrm flipH="1">
            <a:off x="1409700" y="2819400"/>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6729D530-1913-4FBE-AB29-C635E4641A98}"/>
              </a:ext>
            </a:extLst>
          </p:cNvPr>
          <p:cNvCxnSpPr>
            <a:stCxn id="5" idx="2"/>
            <a:endCxn id="10" idx="0"/>
          </p:cNvCxnSpPr>
          <p:nvPr/>
        </p:nvCxnSpPr>
        <p:spPr bwMode="auto">
          <a:xfrm>
            <a:off x="1638300" y="28194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DA4390FD-FF1A-49F5-A096-1AEFD545907B}"/>
              </a:ext>
            </a:extLst>
          </p:cNvPr>
          <p:cNvCxnSpPr>
            <a:stCxn id="4" idx="2"/>
          </p:cNvCxnSpPr>
          <p:nvPr/>
        </p:nvCxnSpPr>
        <p:spPr bwMode="auto">
          <a:xfrm>
            <a:off x="2019300" y="19812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770B6370-C2DA-4961-A826-83A200C79844}"/>
              </a:ext>
            </a:extLst>
          </p:cNvPr>
          <p:cNvSpPr txBox="1"/>
          <p:nvPr/>
        </p:nvSpPr>
        <p:spPr>
          <a:xfrm>
            <a:off x="1676400" y="3166646"/>
            <a:ext cx="457200" cy="338554"/>
          </a:xfrm>
          <a:prstGeom prst="rect">
            <a:avLst/>
          </a:prstGeom>
          <a:noFill/>
        </p:spPr>
        <p:txBody>
          <a:bodyPr wrap="square" rtlCol="0">
            <a:spAutoFit/>
          </a:bodyPr>
          <a:lstStyle/>
          <a:p>
            <a:r>
              <a:rPr lang="en-US" sz="1600" b="1" dirty="0">
                <a:solidFill>
                  <a:srgbClr val="FF0000"/>
                </a:solidFill>
              </a:rPr>
              <a:t>c</a:t>
            </a:r>
          </a:p>
        </p:txBody>
      </p:sp>
      <p:cxnSp>
        <p:nvCxnSpPr>
          <p:cNvPr id="11" name="Straight Connector 10">
            <a:extLst>
              <a:ext uri="{FF2B5EF4-FFF2-40B4-BE49-F238E27FC236}">
                <a16:creationId xmlns:a16="http://schemas.microsoft.com/office/drawing/2014/main" id="{AE987D20-A9F6-4507-A3F4-C7D02D82929A}"/>
              </a:ext>
            </a:extLst>
          </p:cNvPr>
          <p:cNvCxnSpPr>
            <a:cxnSpLocks/>
            <a:stCxn id="12" idx="2"/>
            <a:endCxn id="16" idx="0"/>
          </p:cNvCxnSpPr>
          <p:nvPr/>
        </p:nvCxnSpPr>
        <p:spPr bwMode="auto">
          <a:xfrm flipH="1">
            <a:off x="1240866" y="3581400"/>
            <a:ext cx="168834" cy="691534"/>
          </a:xfrm>
          <a:prstGeom prst="line">
            <a:avLst/>
          </a:prstGeom>
          <a:noFill/>
          <a:ln w="9525" cap="flat" cmpd="sng" algn="ctr">
            <a:solidFill>
              <a:schemeClr val="tx1"/>
            </a:solidFill>
            <a:prstDash val="solid"/>
            <a:round/>
            <a:headEnd type="none" w="med" len="med"/>
            <a:tailEnd type="none" w="med" len="med"/>
          </a:ln>
          <a:effectLst/>
        </p:spPr>
      </p:cxnSp>
      <p:sp>
        <p:nvSpPr>
          <p:cNvPr id="12" name="Rounded Rectangle 50">
            <a:extLst>
              <a:ext uri="{FF2B5EF4-FFF2-40B4-BE49-F238E27FC236}">
                <a16:creationId xmlns:a16="http://schemas.microsoft.com/office/drawing/2014/main" id="{551B31EB-ADF5-4C7C-85F7-C3776AE8EB6D}"/>
              </a:ext>
            </a:extLst>
          </p:cNvPr>
          <p:cNvSpPr/>
          <p:nvPr/>
        </p:nvSpPr>
        <p:spPr bwMode="auto">
          <a:xfrm>
            <a:off x="1143000" y="3200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n</a:t>
            </a:r>
          </a:p>
        </p:txBody>
      </p:sp>
      <p:cxnSp>
        <p:nvCxnSpPr>
          <p:cNvPr id="13" name="Straight Connector 12">
            <a:extLst>
              <a:ext uri="{FF2B5EF4-FFF2-40B4-BE49-F238E27FC236}">
                <a16:creationId xmlns:a16="http://schemas.microsoft.com/office/drawing/2014/main" id="{8B654D0E-FBC3-4364-BF4E-F8F9C6C6A2D3}"/>
              </a:ext>
            </a:extLst>
          </p:cNvPr>
          <p:cNvCxnSpPr>
            <a:stCxn id="12" idx="2"/>
            <a:endCxn id="17" idx="0"/>
          </p:cNvCxnSpPr>
          <p:nvPr/>
        </p:nvCxnSpPr>
        <p:spPr bwMode="auto">
          <a:xfrm>
            <a:off x="1409700" y="3581400"/>
            <a:ext cx="274866" cy="690531"/>
          </a:xfrm>
          <a:prstGeom prst="line">
            <a:avLst/>
          </a:prstGeom>
          <a:noFill/>
          <a:ln w="9525" cap="flat" cmpd="sng" algn="ctr">
            <a:solidFill>
              <a:schemeClr val="tx1"/>
            </a:solidFill>
            <a:prstDash val="solid"/>
            <a:round/>
            <a:headEnd type="none" w="med" len="med"/>
            <a:tailEnd type="none" w="med" len="med"/>
          </a:ln>
          <a:effectLst/>
        </p:spPr>
      </p:cxnSp>
      <p:sp>
        <p:nvSpPr>
          <p:cNvPr id="14" name="Isosceles Triangle 13">
            <a:extLst>
              <a:ext uri="{FF2B5EF4-FFF2-40B4-BE49-F238E27FC236}">
                <a16:creationId xmlns:a16="http://schemas.microsoft.com/office/drawing/2014/main" id="{05917239-69A1-4C46-B639-8305849A8D49}"/>
              </a:ext>
            </a:extLst>
          </p:cNvPr>
          <p:cNvSpPr/>
          <p:nvPr/>
        </p:nvSpPr>
        <p:spPr bwMode="auto">
          <a:xfrm>
            <a:off x="1006932" y="392864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2"/>
              </a:solidFill>
              <a:effectLst/>
              <a:latin typeface="Arial" charset="0"/>
            </a:endParaRPr>
          </a:p>
        </p:txBody>
      </p:sp>
      <p:sp>
        <p:nvSpPr>
          <p:cNvPr id="15" name="Isosceles Triangle 14">
            <a:extLst>
              <a:ext uri="{FF2B5EF4-FFF2-40B4-BE49-F238E27FC236}">
                <a16:creationId xmlns:a16="http://schemas.microsoft.com/office/drawing/2014/main" id="{6DF3473B-03FD-4788-9D7B-AC3B57497C83}"/>
              </a:ext>
            </a:extLst>
          </p:cNvPr>
          <p:cNvSpPr/>
          <p:nvPr/>
        </p:nvSpPr>
        <p:spPr bwMode="auto">
          <a:xfrm>
            <a:off x="1455966" y="3901350"/>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TextBox 15">
            <a:extLst>
              <a:ext uri="{FF2B5EF4-FFF2-40B4-BE49-F238E27FC236}">
                <a16:creationId xmlns:a16="http://schemas.microsoft.com/office/drawing/2014/main" id="{F09B38CE-BC2B-47AF-8FB8-9FFADBD6C421}"/>
              </a:ext>
            </a:extLst>
          </p:cNvPr>
          <p:cNvSpPr txBox="1"/>
          <p:nvPr/>
        </p:nvSpPr>
        <p:spPr>
          <a:xfrm>
            <a:off x="970083" y="4272934"/>
            <a:ext cx="541566" cy="338554"/>
          </a:xfrm>
          <a:prstGeom prst="rect">
            <a:avLst/>
          </a:prstGeom>
          <a:noFill/>
        </p:spPr>
        <p:txBody>
          <a:bodyPr wrap="square" rtlCol="0">
            <a:spAutoFit/>
          </a:bodyPr>
          <a:lstStyle/>
          <a:p>
            <a:r>
              <a:rPr lang="en-US" sz="1600" b="1" dirty="0">
                <a:solidFill>
                  <a:srgbClr val="FF0000"/>
                </a:solidFill>
              </a:rPr>
              <a:t>h+1</a:t>
            </a:r>
          </a:p>
        </p:txBody>
      </p:sp>
      <p:sp>
        <p:nvSpPr>
          <p:cNvPr id="17" name="TextBox 16">
            <a:extLst>
              <a:ext uri="{FF2B5EF4-FFF2-40B4-BE49-F238E27FC236}">
                <a16:creationId xmlns:a16="http://schemas.microsoft.com/office/drawing/2014/main" id="{6BBBD00A-0D21-4D69-BE69-584E70172A57}"/>
              </a:ext>
            </a:extLst>
          </p:cNvPr>
          <p:cNvSpPr txBox="1"/>
          <p:nvPr/>
        </p:nvSpPr>
        <p:spPr>
          <a:xfrm>
            <a:off x="1455966" y="4271931"/>
            <a:ext cx="457200" cy="338554"/>
          </a:xfrm>
          <a:prstGeom prst="rect">
            <a:avLst/>
          </a:prstGeom>
          <a:noFill/>
        </p:spPr>
        <p:txBody>
          <a:bodyPr wrap="square" rtlCol="0">
            <a:spAutoFit/>
          </a:bodyPr>
          <a:lstStyle/>
          <a:p>
            <a:r>
              <a:rPr lang="en-US" sz="1600" b="1" dirty="0">
                <a:solidFill>
                  <a:srgbClr val="FF0000"/>
                </a:solidFill>
              </a:rPr>
              <a:t>h</a:t>
            </a:r>
          </a:p>
        </p:txBody>
      </p:sp>
      <p:sp>
        <p:nvSpPr>
          <p:cNvPr id="18" name="Isosceles Triangle 17">
            <a:extLst>
              <a:ext uri="{FF2B5EF4-FFF2-40B4-BE49-F238E27FC236}">
                <a16:creationId xmlns:a16="http://schemas.microsoft.com/office/drawing/2014/main" id="{153A45FF-29E0-4D82-BF84-78774208A048}"/>
              </a:ext>
            </a:extLst>
          </p:cNvPr>
          <p:cNvSpPr/>
          <p:nvPr/>
        </p:nvSpPr>
        <p:spPr bwMode="auto">
          <a:xfrm>
            <a:off x="1701626" y="3130658"/>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TextBox 18">
            <a:extLst>
              <a:ext uri="{FF2B5EF4-FFF2-40B4-BE49-F238E27FC236}">
                <a16:creationId xmlns:a16="http://schemas.microsoft.com/office/drawing/2014/main" id="{6F1B6FCC-C091-44F6-ABFA-8A02AA7FB9FF}"/>
              </a:ext>
            </a:extLst>
          </p:cNvPr>
          <p:cNvSpPr txBox="1"/>
          <p:nvPr/>
        </p:nvSpPr>
        <p:spPr>
          <a:xfrm>
            <a:off x="1638300" y="3459890"/>
            <a:ext cx="592540" cy="338554"/>
          </a:xfrm>
          <a:prstGeom prst="rect">
            <a:avLst/>
          </a:prstGeom>
          <a:noFill/>
        </p:spPr>
        <p:txBody>
          <a:bodyPr wrap="square" rtlCol="0">
            <a:spAutoFit/>
          </a:bodyPr>
          <a:lstStyle/>
          <a:p>
            <a:r>
              <a:rPr lang="en-US" sz="1600" b="1" dirty="0">
                <a:solidFill>
                  <a:srgbClr val="FF0000"/>
                </a:solidFill>
              </a:rPr>
              <a:t>h+1</a:t>
            </a:r>
          </a:p>
        </p:txBody>
      </p:sp>
      <p:sp>
        <p:nvSpPr>
          <p:cNvPr id="20" name="Isosceles Triangle 19">
            <a:extLst>
              <a:ext uri="{FF2B5EF4-FFF2-40B4-BE49-F238E27FC236}">
                <a16:creationId xmlns:a16="http://schemas.microsoft.com/office/drawing/2014/main" id="{DDB8C46C-E1F7-4EEB-8054-8496DDD6E675}"/>
              </a:ext>
            </a:extLst>
          </p:cNvPr>
          <p:cNvSpPr/>
          <p:nvPr/>
        </p:nvSpPr>
        <p:spPr bwMode="auto">
          <a:xfrm>
            <a:off x="2150660" y="2403509"/>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TextBox 20">
            <a:extLst>
              <a:ext uri="{FF2B5EF4-FFF2-40B4-BE49-F238E27FC236}">
                <a16:creationId xmlns:a16="http://schemas.microsoft.com/office/drawing/2014/main" id="{4E2BC214-587A-46B9-94A0-A351711278F3}"/>
              </a:ext>
            </a:extLst>
          </p:cNvPr>
          <p:cNvSpPr txBox="1"/>
          <p:nvPr/>
        </p:nvSpPr>
        <p:spPr>
          <a:xfrm>
            <a:off x="2077610" y="2727187"/>
            <a:ext cx="592540" cy="338554"/>
          </a:xfrm>
          <a:prstGeom prst="rect">
            <a:avLst/>
          </a:prstGeom>
          <a:noFill/>
        </p:spPr>
        <p:txBody>
          <a:bodyPr wrap="square" rtlCol="0">
            <a:spAutoFit/>
          </a:bodyPr>
          <a:lstStyle/>
          <a:p>
            <a:r>
              <a:rPr lang="en-US" sz="1600" b="1" dirty="0">
                <a:solidFill>
                  <a:srgbClr val="FF0000"/>
                </a:solidFill>
              </a:rPr>
              <a:t>h+1</a:t>
            </a:r>
          </a:p>
        </p:txBody>
      </p:sp>
      <p:sp>
        <p:nvSpPr>
          <p:cNvPr id="29" name="TextBox 28">
            <a:extLst>
              <a:ext uri="{FF2B5EF4-FFF2-40B4-BE49-F238E27FC236}">
                <a16:creationId xmlns:a16="http://schemas.microsoft.com/office/drawing/2014/main" id="{6A432524-CCFB-453C-A4BE-A0F0FDED020D}"/>
              </a:ext>
            </a:extLst>
          </p:cNvPr>
          <p:cNvSpPr txBox="1"/>
          <p:nvPr/>
        </p:nvSpPr>
        <p:spPr>
          <a:xfrm>
            <a:off x="1001315" y="4545716"/>
            <a:ext cx="457199" cy="307777"/>
          </a:xfrm>
          <a:prstGeom prst="rect">
            <a:avLst/>
          </a:prstGeom>
          <a:noFill/>
        </p:spPr>
        <p:txBody>
          <a:bodyPr wrap="square" rtlCol="0">
            <a:spAutoFit/>
          </a:bodyPr>
          <a:lstStyle/>
          <a:p>
            <a:r>
              <a:rPr lang="en-US" sz="1400" dirty="0">
                <a:solidFill>
                  <a:schemeClr val="tx1"/>
                </a:solidFill>
              </a:rPr>
              <a:t>(+)</a:t>
            </a:r>
          </a:p>
        </p:txBody>
      </p:sp>
      <p:sp>
        <p:nvSpPr>
          <p:cNvPr id="33" name="TextBox 32">
            <a:extLst>
              <a:ext uri="{FF2B5EF4-FFF2-40B4-BE49-F238E27FC236}">
                <a16:creationId xmlns:a16="http://schemas.microsoft.com/office/drawing/2014/main" id="{6E12FDD1-805D-4262-9384-16A1C72C6F1C}"/>
              </a:ext>
            </a:extLst>
          </p:cNvPr>
          <p:cNvSpPr txBox="1"/>
          <p:nvPr/>
        </p:nvSpPr>
        <p:spPr>
          <a:xfrm>
            <a:off x="660574" y="3200400"/>
            <a:ext cx="580292" cy="338554"/>
          </a:xfrm>
          <a:prstGeom prst="rect">
            <a:avLst/>
          </a:prstGeom>
          <a:noFill/>
        </p:spPr>
        <p:txBody>
          <a:bodyPr wrap="square" rtlCol="0">
            <a:spAutoFit/>
          </a:bodyPr>
          <a:lstStyle/>
          <a:p>
            <a:r>
              <a:rPr lang="en-US" sz="1600" b="1" dirty="0">
                <a:solidFill>
                  <a:srgbClr val="FF0000"/>
                </a:solidFill>
              </a:rPr>
              <a:t>h+2</a:t>
            </a:r>
          </a:p>
        </p:txBody>
      </p:sp>
      <p:sp>
        <p:nvSpPr>
          <p:cNvPr id="34" name="TextBox 33">
            <a:extLst>
              <a:ext uri="{FF2B5EF4-FFF2-40B4-BE49-F238E27FC236}">
                <a16:creationId xmlns:a16="http://schemas.microsoft.com/office/drawing/2014/main" id="{CCDB2376-5F04-4AAE-9F41-B43490782614}"/>
              </a:ext>
            </a:extLst>
          </p:cNvPr>
          <p:cNvSpPr txBox="1"/>
          <p:nvPr/>
        </p:nvSpPr>
        <p:spPr>
          <a:xfrm>
            <a:off x="848720" y="2297143"/>
            <a:ext cx="580292" cy="338554"/>
          </a:xfrm>
          <a:prstGeom prst="rect">
            <a:avLst/>
          </a:prstGeom>
          <a:noFill/>
        </p:spPr>
        <p:txBody>
          <a:bodyPr wrap="square" rtlCol="0">
            <a:spAutoFit/>
          </a:bodyPr>
          <a:lstStyle/>
          <a:p>
            <a:r>
              <a:rPr lang="en-US" sz="1600" b="1" dirty="0">
                <a:solidFill>
                  <a:srgbClr val="FF0000"/>
                </a:solidFill>
              </a:rPr>
              <a:t>h+3</a:t>
            </a:r>
          </a:p>
        </p:txBody>
      </p:sp>
      <p:sp>
        <p:nvSpPr>
          <p:cNvPr id="35" name="Rounded Rectangle 95">
            <a:extLst>
              <a:ext uri="{FF2B5EF4-FFF2-40B4-BE49-F238E27FC236}">
                <a16:creationId xmlns:a16="http://schemas.microsoft.com/office/drawing/2014/main" id="{BCC4EAED-A857-408F-9048-CBEC38F602E9}"/>
              </a:ext>
            </a:extLst>
          </p:cNvPr>
          <p:cNvSpPr/>
          <p:nvPr/>
        </p:nvSpPr>
        <p:spPr bwMode="auto">
          <a:xfrm>
            <a:off x="5351448" y="16021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p</a:t>
            </a:r>
            <a:endParaRPr kumimoji="0" lang="en-US" sz="2000" b="0" i="0" u="none" strike="noStrike" cap="none" normalizeH="0" baseline="0" dirty="0">
              <a:ln>
                <a:noFill/>
              </a:ln>
              <a:solidFill>
                <a:schemeClr val="bg1"/>
              </a:solidFill>
              <a:effectLst/>
            </a:endParaRPr>
          </a:p>
        </p:txBody>
      </p:sp>
      <p:cxnSp>
        <p:nvCxnSpPr>
          <p:cNvPr id="36" name="Straight Connector 35">
            <a:extLst>
              <a:ext uri="{FF2B5EF4-FFF2-40B4-BE49-F238E27FC236}">
                <a16:creationId xmlns:a16="http://schemas.microsoft.com/office/drawing/2014/main" id="{1094A501-35F6-4EC6-B8F1-43F542F0F275}"/>
              </a:ext>
            </a:extLst>
          </p:cNvPr>
          <p:cNvCxnSpPr>
            <a:stCxn id="35" idx="2"/>
            <a:endCxn id="41" idx="0"/>
          </p:cNvCxnSpPr>
          <p:nvPr/>
        </p:nvCxnSpPr>
        <p:spPr bwMode="auto">
          <a:xfrm flipH="1">
            <a:off x="4970448" y="1983109"/>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B3283889-9A7F-4F27-9B88-EC529E47303B}"/>
              </a:ext>
            </a:extLst>
          </p:cNvPr>
          <p:cNvCxnSpPr>
            <a:stCxn id="39" idx="2"/>
          </p:cNvCxnSpPr>
          <p:nvPr/>
        </p:nvCxnSpPr>
        <p:spPr bwMode="auto">
          <a:xfrm flipH="1">
            <a:off x="6113448" y="2821309"/>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D77BEED-128A-4B63-83A0-6E5C255554AA}"/>
              </a:ext>
            </a:extLst>
          </p:cNvPr>
          <p:cNvCxnSpPr>
            <a:stCxn id="35" idx="2"/>
            <a:endCxn id="39" idx="0"/>
          </p:cNvCxnSpPr>
          <p:nvPr/>
        </p:nvCxnSpPr>
        <p:spPr bwMode="auto">
          <a:xfrm>
            <a:off x="5618148" y="1983109"/>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39" name="Rounded Rectangle 102">
            <a:extLst>
              <a:ext uri="{FF2B5EF4-FFF2-40B4-BE49-F238E27FC236}">
                <a16:creationId xmlns:a16="http://schemas.microsoft.com/office/drawing/2014/main" id="{3B8C533F-16B5-45CD-99A7-2AA461A5F9C5}"/>
              </a:ext>
            </a:extLst>
          </p:cNvPr>
          <p:cNvSpPr/>
          <p:nvPr/>
        </p:nvSpPr>
        <p:spPr bwMode="auto">
          <a:xfrm>
            <a:off x="60753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g</a:t>
            </a:r>
          </a:p>
        </p:txBody>
      </p:sp>
      <p:cxnSp>
        <p:nvCxnSpPr>
          <p:cNvPr id="40" name="Straight Connector 39">
            <a:extLst>
              <a:ext uri="{FF2B5EF4-FFF2-40B4-BE49-F238E27FC236}">
                <a16:creationId xmlns:a16="http://schemas.microsoft.com/office/drawing/2014/main" id="{439E643F-DC5C-456E-BD8B-BFF003CFFDE4}"/>
              </a:ext>
            </a:extLst>
          </p:cNvPr>
          <p:cNvCxnSpPr>
            <a:stCxn id="39" idx="2"/>
          </p:cNvCxnSpPr>
          <p:nvPr/>
        </p:nvCxnSpPr>
        <p:spPr bwMode="auto">
          <a:xfrm>
            <a:off x="6342048" y="2821309"/>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41" name="Rounded Rectangle 56">
            <a:extLst>
              <a:ext uri="{FF2B5EF4-FFF2-40B4-BE49-F238E27FC236}">
                <a16:creationId xmlns:a16="http://schemas.microsoft.com/office/drawing/2014/main" id="{1135318B-DFB8-4D2E-9DA8-EB63530D54C4}"/>
              </a:ext>
            </a:extLst>
          </p:cNvPr>
          <p:cNvSpPr/>
          <p:nvPr/>
        </p:nvSpPr>
        <p:spPr bwMode="auto">
          <a:xfrm>
            <a:off x="47037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n</a:t>
            </a:r>
            <a:endParaRPr kumimoji="0" lang="en-US" sz="2000" b="0" i="0" u="none" strike="noStrike" cap="none" normalizeH="0" baseline="0" dirty="0">
              <a:ln>
                <a:noFill/>
              </a:ln>
              <a:solidFill>
                <a:schemeClr val="bg1"/>
              </a:solidFill>
              <a:effectLst/>
            </a:endParaRPr>
          </a:p>
        </p:txBody>
      </p:sp>
      <p:cxnSp>
        <p:nvCxnSpPr>
          <p:cNvPr id="42" name="Straight Connector 41">
            <a:extLst>
              <a:ext uri="{FF2B5EF4-FFF2-40B4-BE49-F238E27FC236}">
                <a16:creationId xmlns:a16="http://schemas.microsoft.com/office/drawing/2014/main" id="{90F7281C-224C-41C0-B7D3-5CEDB6657D05}"/>
              </a:ext>
            </a:extLst>
          </p:cNvPr>
          <p:cNvCxnSpPr>
            <a:stCxn id="41" idx="2"/>
          </p:cNvCxnSpPr>
          <p:nvPr/>
        </p:nvCxnSpPr>
        <p:spPr bwMode="auto">
          <a:xfrm flipH="1">
            <a:off x="4741848" y="2821309"/>
            <a:ext cx="228600" cy="304800"/>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84FCDA7A-2079-4C42-BAB8-CBA364892D55}"/>
              </a:ext>
            </a:extLst>
          </p:cNvPr>
          <p:cNvCxnSpPr>
            <a:stCxn id="41" idx="2"/>
          </p:cNvCxnSpPr>
          <p:nvPr/>
        </p:nvCxnSpPr>
        <p:spPr bwMode="auto">
          <a:xfrm>
            <a:off x="4970448" y="2821309"/>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44" name="Isosceles Triangle 43">
            <a:extLst>
              <a:ext uri="{FF2B5EF4-FFF2-40B4-BE49-F238E27FC236}">
                <a16:creationId xmlns:a16="http://schemas.microsoft.com/office/drawing/2014/main" id="{2C8C08E6-FFF1-494E-8CB0-D695A2E6DFAC}"/>
              </a:ext>
            </a:extLst>
          </p:cNvPr>
          <p:cNvSpPr/>
          <p:nvPr/>
        </p:nvSpPr>
        <p:spPr bwMode="auto">
          <a:xfrm>
            <a:off x="4529580"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TextBox 44">
            <a:extLst>
              <a:ext uri="{FF2B5EF4-FFF2-40B4-BE49-F238E27FC236}">
                <a16:creationId xmlns:a16="http://schemas.microsoft.com/office/drawing/2014/main" id="{F8DD0CBA-9C68-4DF2-95D0-264961F1CAF0}"/>
              </a:ext>
            </a:extLst>
          </p:cNvPr>
          <p:cNvSpPr txBox="1"/>
          <p:nvPr/>
        </p:nvSpPr>
        <p:spPr>
          <a:xfrm>
            <a:off x="4496916" y="3447582"/>
            <a:ext cx="541566" cy="338554"/>
          </a:xfrm>
          <a:prstGeom prst="rect">
            <a:avLst/>
          </a:prstGeom>
          <a:noFill/>
        </p:spPr>
        <p:txBody>
          <a:bodyPr wrap="square" rtlCol="0">
            <a:spAutoFit/>
          </a:bodyPr>
          <a:lstStyle/>
          <a:p>
            <a:r>
              <a:rPr lang="en-US" sz="1600" b="1" dirty="0">
                <a:solidFill>
                  <a:srgbClr val="FF0000"/>
                </a:solidFill>
              </a:rPr>
              <a:t>h+1</a:t>
            </a:r>
          </a:p>
        </p:txBody>
      </p:sp>
      <p:sp>
        <p:nvSpPr>
          <p:cNvPr id="46" name="Isosceles Triangle 45">
            <a:extLst>
              <a:ext uri="{FF2B5EF4-FFF2-40B4-BE49-F238E27FC236}">
                <a16:creationId xmlns:a16="http://schemas.microsoft.com/office/drawing/2014/main" id="{BEF49E76-BD1E-4B92-8897-E61AC7BE044F}"/>
              </a:ext>
            </a:extLst>
          </p:cNvPr>
          <p:cNvSpPr/>
          <p:nvPr/>
        </p:nvSpPr>
        <p:spPr bwMode="auto">
          <a:xfrm>
            <a:off x="5054814" y="3098793"/>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TextBox 46">
            <a:extLst>
              <a:ext uri="{FF2B5EF4-FFF2-40B4-BE49-F238E27FC236}">
                <a16:creationId xmlns:a16="http://schemas.microsoft.com/office/drawing/2014/main" id="{B05D633A-4329-4F10-AA38-4684A83BF063}"/>
              </a:ext>
            </a:extLst>
          </p:cNvPr>
          <p:cNvSpPr txBox="1"/>
          <p:nvPr/>
        </p:nvSpPr>
        <p:spPr>
          <a:xfrm>
            <a:off x="5046648" y="3430889"/>
            <a:ext cx="457200" cy="338554"/>
          </a:xfrm>
          <a:prstGeom prst="rect">
            <a:avLst/>
          </a:prstGeom>
          <a:noFill/>
        </p:spPr>
        <p:txBody>
          <a:bodyPr wrap="square" rtlCol="0">
            <a:spAutoFit/>
          </a:bodyPr>
          <a:lstStyle/>
          <a:p>
            <a:r>
              <a:rPr lang="en-US" sz="1600" b="1" dirty="0">
                <a:solidFill>
                  <a:srgbClr val="FF0000"/>
                </a:solidFill>
              </a:rPr>
              <a:t>h</a:t>
            </a:r>
          </a:p>
        </p:txBody>
      </p:sp>
      <p:sp>
        <p:nvSpPr>
          <p:cNvPr id="48" name="Isosceles Triangle 47">
            <a:extLst>
              <a:ext uri="{FF2B5EF4-FFF2-40B4-BE49-F238E27FC236}">
                <a16:creationId xmlns:a16="http://schemas.microsoft.com/office/drawing/2014/main" id="{0D01E3F0-EBBE-41FA-A600-EB8820BF8EAA}"/>
              </a:ext>
            </a:extLst>
          </p:cNvPr>
          <p:cNvSpPr/>
          <p:nvPr/>
        </p:nvSpPr>
        <p:spPr bwMode="auto">
          <a:xfrm>
            <a:off x="5901180" y="3126109"/>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TextBox 48">
            <a:extLst>
              <a:ext uri="{FF2B5EF4-FFF2-40B4-BE49-F238E27FC236}">
                <a16:creationId xmlns:a16="http://schemas.microsoft.com/office/drawing/2014/main" id="{F2E5B383-0A58-4A35-8E32-0047B10F2AF2}"/>
              </a:ext>
            </a:extLst>
          </p:cNvPr>
          <p:cNvSpPr txBox="1"/>
          <p:nvPr/>
        </p:nvSpPr>
        <p:spPr>
          <a:xfrm>
            <a:off x="5835285" y="3456726"/>
            <a:ext cx="559014" cy="338554"/>
          </a:xfrm>
          <a:prstGeom prst="rect">
            <a:avLst/>
          </a:prstGeom>
          <a:noFill/>
        </p:spPr>
        <p:txBody>
          <a:bodyPr wrap="square" rtlCol="0">
            <a:spAutoFit/>
          </a:bodyPr>
          <a:lstStyle/>
          <a:p>
            <a:r>
              <a:rPr lang="en-US" sz="1600" b="1" dirty="0">
                <a:solidFill>
                  <a:srgbClr val="FF0000"/>
                </a:solidFill>
              </a:rPr>
              <a:t>h+1</a:t>
            </a:r>
          </a:p>
        </p:txBody>
      </p:sp>
      <p:sp>
        <p:nvSpPr>
          <p:cNvPr id="50" name="Isosceles Triangle 49">
            <a:extLst>
              <a:ext uri="{FF2B5EF4-FFF2-40B4-BE49-F238E27FC236}">
                <a16:creationId xmlns:a16="http://schemas.microsoft.com/office/drawing/2014/main" id="{E19B5750-151C-43BE-8B9B-2D278FD3B185}"/>
              </a:ext>
            </a:extLst>
          </p:cNvPr>
          <p:cNvSpPr/>
          <p:nvPr/>
        </p:nvSpPr>
        <p:spPr bwMode="auto">
          <a:xfrm>
            <a:off x="6350214"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TextBox 50">
            <a:extLst>
              <a:ext uri="{FF2B5EF4-FFF2-40B4-BE49-F238E27FC236}">
                <a16:creationId xmlns:a16="http://schemas.microsoft.com/office/drawing/2014/main" id="{8E9B77A9-B819-40D2-958F-6EE5F6B5AF98}"/>
              </a:ext>
            </a:extLst>
          </p:cNvPr>
          <p:cNvSpPr txBox="1"/>
          <p:nvPr/>
        </p:nvSpPr>
        <p:spPr>
          <a:xfrm>
            <a:off x="6309465" y="3447582"/>
            <a:ext cx="566452" cy="338554"/>
          </a:xfrm>
          <a:prstGeom prst="rect">
            <a:avLst/>
          </a:prstGeom>
          <a:noFill/>
        </p:spPr>
        <p:txBody>
          <a:bodyPr wrap="square" rtlCol="0">
            <a:spAutoFit/>
          </a:bodyPr>
          <a:lstStyle/>
          <a:p>
            <a:r>
              <a:rPr lang="en-US" sz="1600" b="1" dirty="0">
                <a:solidFill>
                  <a:srgbClr val="FF0000"/>
                </a:solidFill>
              </a:rPr>
              <a:t>h+1</a:t>
            </a:r>
          </a:p>
        </p:txBody>
      </p:sp>
      <p:sp>
        <p:nvSpPr>
          <p:cNvPr id="52" name="TextBox 51">
            <a:extLst>
              <a:ext uri="{FF2B5EF4-FFF2-40B4-BE49-F238E27FC236}">
                <a16:creationId xmlns:a16="http://schemas.microsoft.com/office/drawing/2014/main" id="{6E5B4EA7-4E3F-46CA-A984-1FFBF1A5ADD6}"/>
              </a:ext>
            </a:extLst>
          </p:cNvPr>
          <p:cNvSpPr txBox="1"/>
          <p:nvPr/>
        </p:nvSpPr>
        <p:spPr>
          <a:xfrm>
            <a:off x="63432" y="4989203"/>
            <a:ext cx="3416436" cy="584775"/>
          </a:xfrm>
          <a:prstGeom prst="rect">
            <a:avLst/>
          </a:prstGeom>
          <a:noFill/>
        </p:spPr>
        <p:txBody>
          <a:bodyPr wrap="square" rtlCol="0">
            <a:spAutoFit/>
          </a:bodyPr>
          <a:lstStyle/>
          <a:p>
            <a:r>
              <a:rPr lang="en-US" sz="1600" dirty="0"/>
              <a:t>This is symmetrical if n’s right child has the added node</a:t>
            </a:r>
          </a:p>
        </p:txBody>
      </p:sp>
      <p:sp>
        <p:nvSpPr>
          <p:cNvPr id="53" name="TextBox 52">
            <a:extLst>
              <a:ext uri="{FF2B5EF4-FFF2-40B4-BE49-F238E27FC236}">
                <a16:creationId xmlns:a16="http://schemas.microsoft.com/office/drawing/2014/main" id="{9FDCA3A1-25F7-4009-A33B-ED032A7F52CE}"/>
              </a:ext>
            </a:extLst>
          </p:cNvPr>
          <p:cNvSpPr txBox="1"/>
          <p:nvPr/>
        </p:nvSpPr>
        <p:spPr>
          <a:xfrm>
            <a:off x="3955916" y="4989202"/>
            <a:ext cx="3416436" cy="584775"/>
          </a:xfrm>
          <a:prstGeom prst="rect">
            <a:avLst/>
          </a:prstGeom>
          <a:noFill/>
        </p:spPr>
        <p:txBody>
          <a:bodyPr wrap="square" rtlCol="0">
            <a:spAutoFit/>
          </a:bodyPr>
          <a:lstStyle/>
          <a:p>
            <a:r>
              <a:rPr lang="en-US" sz="1600" dirty="0"/>
              <a:t>This is also symmetrical if p and n are right children.</a:t>
            </a:r>
          </a:p>
        </p:txBody>
      </p:sp>
    </p:spTree>
    <p:extLst>
      <p:ext uri="{BB962C8B-B14F-4D97-AF65-F5344CB8AC3E}">
        <p14:creationId xmlns:p14="http://schemas.microsoft.com/office/powerpoint/2010/main" val="122495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33" grpId="0"/>
      <p:bldP spid="34" grpId="0"/>
      <p:bldP spid="35" grpId="0" animBg="1"/>
      <p:bldP spid="39" grpId="0" animBg="1"/>
      <p:bldP spid="41" grpId="0" animBg="1"/>
      <p:bldP spid="44" grpId="0" animBg="1"/>
      <p:bldP spid="45" grpId="0"/>
      <p:bldP spid="46" grpId="0" animBg="1"/>
      <p:bldP spid="47" grpId="0"/>
      <p:bldP spid="48" grpId="0" animBg="1"/>
      <p:bldP spid="49" grpId="0"/>
      <p:bldP spid="50" grpId="0" animBg="1"/>
      <p:bldP spid="51" grpId="0"/>
      <p:bldP spid="52" grpId="0"/>
      <p:bldP spid="5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BST Insertion</a:t>
            </a:r>
            <a:endParaRPr lang="en-US" dirty="0"/>
          </a:p>
        </p:txBody>
      </p:sp>
      <p:sp>
        <p:nvSpPr>
          <p:cNvPr id="3" name="Content Placeholder 2"/>
          <p:cNvSpPr>
            <a:spLocks noGrp="1"/>
          </p:cNvSpPr>
          <p:nvPr>
            <p:ph idx="1"/>
          </p:nvPr>
        </p:nvSpPr>
        <p:spPr>
          <a:xfrm>
            <a:off x="361950" y="1124943"/>
            <a:ext cx="8229600" cy="4525963"/>
          </a:xfrm>
        </p:spPr>
        <p:txBody>
          <a:bodyPr/>
          <a:lstStyle/>
          <a:p>
            <a:r>
              <a:rPr lang="en-US" sz="2000" dirty="0"/>
              <a:t>Important: To be efficient (useful) we need to keep the binary search tree balanced</a:t>
            </a:r>
          </a:p>
          <a:p>
            <a:r>
              <a:rPr lang="en-US" sz="2000" dirty="0"/>
              <a:t>Practice:  Build a BST from the data values below</a:t>
            </a:r>
          </a:p>
          <a:p>
            <a:pPr lvl="1"/>
            <a:r>
              <a:rPr lang="en-US" sz="1800" dirty="0"/>
              <a:t>To insert an item walk the tree (go left if value is less than node, right if greater than node) until you find an empty location, at which point you insert the new value</a:t>
            </a:r>
          </a:p>
          <a:p>
            <a:endParaRPr lang="en-US" sz="2000" dirty="0"/>
          </a:p>
          <a:p>
            <a:endParaRPr lang="en-US" sz="2000" dirty="0"/>
          </a:p>
          <a:p>
            <a:endParaRPr lang="en-US" sz="2000" dirty="0"/>
          </a:p>
          <a:p>
            <a:endParaRPr lang="en-US" sz="2000" dirty="0"/>
          </a:p>
        </p:txBody>
      </p:sp>
      <p:sp>
        <p:nvSpPr>
          <p:cNvPr id="5" name="Oval 4"/>
          <p:cNvSpPr/>
          <p:nvPr/>
        </p:nvSpPr>
        <p:spPr bwMode="auto">
          <a:xfrm>
            <a:off x="1790700" y="34385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9" name="TextBox 38"/>
          <p:cNvSpPr txBox="1"/>
          <p:nvPr/>
        </p:nvSpPr>
        <p:spPr>
          <a:xfrm>
            <a:off x="1714500" y="3438525"/>
            <a:ext cx="457200" cy="307777"/>
          </a:xfrm>
          <a:prstGeom prst="rect">
            <a:avLst/>
          </a:prstGeom>
          <a:noFill/>
        </p:spPr>
        <p:txBody>
          <a:bodyPr wrap="square" rtlCol="0">
            <a:spAutoFit/>
          </a:bodyPr>
          <a:lstStyle/>
          <a:p>
            <a:r>
              <a:rPr lang="en-US" sz="1400" dirty="0"/>
              <a:t> </a:t>
            </a:r>
          </a:p>
        </p:txBody>
      </p:sp>
      <p:sp>
        <p:nvSpPr>
          <p:cNvPr id="74" name="Oval 73"/>
          <p:cNvSpPr/>
          <p:nvPr/>
        </p:nvSpPr>
        <p:spPr bwMode="auto">
          <a:xfrm>
            <a:off x="6019800" y="346412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effectLst/>
              <a:latin typeface="Arial" charset="0"/>
            </a:endParaRPr>
          </a:p>
        </p:txBody>
      </p:sp>
      <p:sp>
        <p:nvSpPr>
          <p:cNvPr id="88" name="Rectangle 87"/>
          <p:cNvSpPr/>
          <p:nvPr/>
        </p:nvSpPr>
        <p:spPr bwMode="auto">
          <a:xfrm>
            <a:off x="361950" y="2990851"/>
            <a:ext cx="3524250" cy="397074"/>
          </a:xfrm>
          <a:prstGeom prst="rect">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FF0000"/>
                </a:solidFill>
                <a:latin typeface="Arial" charset="0"/>
              </a:rPr>
              <a:t>Insertion Order: 25, 18, 47, 7, 20, 32, 56</a:t>
            </a:r>
            <a:endParaRPr kumimoji="0" lang="en-US" sz="1200" b="1" i="0" u="none" strike="noStrike" cap="none" normalizeH="0" baseline="0" dirty="0">
              <a:ln>
                <a:noFill/>
              </a:ln>
              <a:solidFill>
                <a:srgbClr val="FF0000"/>
              </a:solidFill>
              <a:effectLst/>
              <a:latin typeface="Arial" charset="0"/>
            </a:endParaRPr>
          </a:p>
        </p:txBody>
      </p:sp>
      <p:sp>
        <p:nvSpPr>
          <p:cNvPr id="89" name="Rectangle 88"/>
          <p:cNvSpPr/>
          <p:nvPr/>
        </p:nvSpPr>
        <p:spPr bwMode="auto">
          <a:xfrm>
            <a:off x="4867275" y="2990851"/>
            <a:ext cx="3524250" cy="397074"/>
          </a:xfrm>
          <a:prstGeom prst="rect">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FF0000"/>
                </a:solidFill>
                <a:latin typeface="Arial" charset="0"/>
              </a:rPr>
              <a:t>Insertion Order: 7, 18, 20, 25, 32, 47, 56</a:t>
            </a:r>
            <a:endParaRPr kumimoji="0" lang="en-US" sz="12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878566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8A78-E0FE-422D-9C31-D0E15BC37828}"/>
              </a:ext>
            </a:extLst>
          </p:cNvPr>
          <p:cNvSpPr>
            <a:spLocks noGrp="1"/>
          </p:cNvSpPr>
          <p:nvPr>
            <p:ph type="title"/>
          </p:nvPr>
        </p:nvSpPr>
        <p:spPr/>
        <p:txBody>
          <a:bodyPr/>
          <a:lstStyle/>
          <a:p>
            <a:r>
              <a:rPr lang="en-US" dirty="0"/>
              <a:t>Why this Works (Zig-zag version)</a:t>
            </a:r>
          </a:p>
        </p:txBody>
      </p:sp>
      <p:sp>
        <p:nvSpPr>
          <p:cNvPr id="4" name="Rounded Rectangle 36">
            <a:extLst>
              <a:ext uri="{FF2B5EF4-FFF2-40B4-BE49-F238E27FC236}">
                <a16:creationId xmlns:a16="http://schemas.microsoft.com/office/drawing/2014/main" id="{8F42B8A1-384A-4A62-B07F-4F4611341EEA}"/>
              </a:ext>
            </a:extLst>
          </p:cNvPr>
          <p:cNvSpPr/>
          <p:nvPr/>
        </p:nvSpPr>
        <p:spPr bwMode="auto">
          <a:xfrm>
            <a:off x="1752600" y="1600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g</a:t>
            </a:r>
          </a:p>
        </p:txBody>
      </p:sp>
      <p:sp>
        <p:nvSpPr>
          <p:cNvPr id="5" name="Rounded Rectangle 37">
            <a:extLst>
              <a:ext uri="{FF2B5EF4-FFF2-40B4-BE49-F238E27FC236}">
                <a16:creationId xmlns:a16="http://schemas.microsoft.com/office/drawing/2014/main" id="{D2B13F84-1EB9-4254-BBCA-95D74F8C5009}"/>
              </a:ext>
            </a:extLst>
          </p:cNvPr>
          <p:cNvSpPr/>
          <p:nvPr/>
        </p:nvSpPr>
        <p:spPr bwMode="auto">
          <a:xfrm>
            <a:off x="1371600" y="2438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p</a:t>
            </a:r>
          </a:p>
        </p:txBody>
      </p:sp>
      <p:cxnSp>
        <p:nvCxnSpPr>
          <p:cNvPr id="6" name="Straight Connector 5">
            <a:extLst>
              <a:ext uri="{FF2B5EF4-FFF2-40B4-BE49-F238E27FC236}">
                <a16:creationId xmlns:a16="http://schemas.microsoft.com/office/drawing/2014/main" id="{B4192458-59B2-4607-BC15-666C17D43A09}"/>
              </a:ext>
            </a:extLst>
          </p:cNvPr>
          <p:cNvCxnSpPr>
            <a:stCxn id="4" idx="2"/>
            <a:endCxn id="5" idx="0"/>
          </p:cNvCxnSpPr>
          <p:nvPr/>
        </p:nvCxnSpPr>
        <p:spPr bwMode="auto">
          <a:xfrm flipH="1">
            <a:off x="1638300" y="19812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BAD7186D-4781-4AD8-B1CC-5E6F4B4576AF}"/>
              </a:ext>
            </a:extLst>
          </p:cNvPr>
          <p:cNvCxnSpPr>
            <a:stCxn id="5" idx="2"/>
            <a:endCxn id="12" idx="0"/>
          </p:cNvCxnSpPr>
          <p:nvPr/>
        </p:nvCxnSpPr>
        <p:spPr bwMode="auto">
          <a:xfrm>
            <a:off x="1638300" y="2819400"/>
            <a:ext cx="382730" cy="387041"/>
          </a:xfrm>
          <a:prstGeom prst="line">
            <a:avLst/>
          </a:prstGeom>
          <a:no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6729D530-1913-4FBE-AB29-C635E4641A98}"/>
              </a:ext>
            </a:extLst>
          </p:cNvPr>
          <p:cNvCxnSpPr>
            <a:cxnSpLocks/>
            <a:stCxn id="5" idx="2"/>
            <a:endCxn id="18" idx="0"/>
          </p:cNvCxnSpPr>
          <p:nvPr/>
        </p:nvCxnSpPr>
        <p:spPr bwMode="auto">
          <a:xfrm flipH="1">
            <a:off x="1047354" y="2819400"/>
            <a:ext cx="590946" cy="379578"/>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DA4390FD-FF1A-49F5-A096-1AEFD545907B}"/>
              </a:ext>
            </a:extLst>
          </p:cNvPr>
          <p:cNvCxnSpPr>
            <a:cxnSpLocks/>
            <a:stCxn id="4" idx="2"/>
            <a:endCxn id="20" idx="0"/>
          </p:cNvCxnSpPr>
          <p:nvPr/>
        </p:nvCxnSpPr>
        <p:spPr bwMode="auto">
          <a:xfrm>
            <a:off x="2019300" y="1981200"/>
            <a:ext cx="620218" cy="313942"/>
          </a:xfrm>
          <a:prstGeom prst="line">
            <a:avLst/>
          </a:prstGeom>
          <a:no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770B6370-C2DA-4961-A826-83A200C79844}"/>
              </a:ext>
            </a:extLst>
          </p:cNvPr>
          <p:cNvSpPr txBox="1"/>
          <p:nvPr/>
        </p:nvSpPr>
        <p:spPr>
          <a:xfrm>
            <a:off x="809916" y="3231834"/>
            <a:ext cx="457200" cy="338554"/>
          </a:xfrm>
          <a:prstGeom prst="rect">
            <a:avLst/>
          </a:prstGeom>
          <a:noFill/>
        </p:spPr>
        <p:txBody>
          <a:bodyPr wrap="square" rtlCol="0">
            <a:spAutoFit/>
          </a:bodyPr>
          <a:lstStyle/>
          <a:p>
            <a:r>
              <a:rPr lang="en-US" sz="1600" b="1" dirty="0">
                <a:solidFill>
                  <a:srgbClr val="FF0000"/>
                </a:solidFill>
              </a:rPr>
              <a:t>c</a:t>
            </a:r>
          </a:p>
        </p:txBody>
      </p:sp>
      <p:cxnSp>
        <p:nvCxnSpPr>
          <p:cNvPr id="11" name="Straight Connector 10">
            <a:extLst>
              <a:ext uri="{FF2B5EF4-FFF2-40B4-BE49-F238E27FC236}">
                <a16:creationId xmlns:a16="http://schemas.microsoft.com/office/drawing/2014/main" id="{AE987D20-A9F6-4507-A3F4-C7D02D82929A}"/>
              </a:ext>
            </a:extLst>
          </p:cNvPr>
          <p:cNvCxnSpPr>
            <a:cxnSpLocks/>
            <a:stCxn id="12" idx="2"/>
            <a:endCxn id="14" idx="0"/>
          </p:cNvCxnSpPr>
          <p:nvPr/>
        </p:nvCxnSpPr>
        <p:spPr bwMode="auto">
          <a:xfrm flipH="1">
            <a:off x="1838696" y="3587441"/>
            <a:ext cx="182334" cy="347246"/>
          </a:xfrm>
          <a:prstGeom prst="line">
            <a:avLst/>
          </a:prstGeom>
          <a:noFill/>
          <a:ln w="9525" cap="flat" cmpd="sng" algn="ctr">
            <a:solidFill>
              <a:schemeClr val="tx1"/>
            </a:solidFill>
            <a:prstDash val="solid"/>
            <a:round/>
            <a:headEnd type="none" w="med" len="med"/>
            <a:tailEnd type="none" w="med" len="med"/>
          </a:ln>
          <a:effectLst/>
        </p:spPr>
      </p:cxnSp>
      <p:sp>
        <p:nvSpPr>
          <p:cNvPr id="12" name="Rounded Rectangle 50">
            <a:extLst>
              <a:ext uri="{FF2B5EF4-FFF2-40B4-BE49-F238E27FC236}">
                <a16:creationId xmlns:a16="http://schemas.microsoft.com/office/drawing/2014/main" id="{551B31EB-ADF5-4C7C-85F7-C3776AE8EB6D}"/>
              </a:ext>
            </a:extLst>
          </p:cNvPr>
          <p:cNvSpPr/>
          <p:nvPr/>
        </p:nvSpPr>
        <p:spPr bwMode="auto">
          <a:xfrm>
            <a:off x="1754330" y="3206441"/>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n</a:t>
            </a:r>
          </a:p>
        </p:txBody>
      </p:sp>
      <p:cxnSp>
        <p:nvCxnSpPr>
          <p:cNvPr id="13" name="Straight Connector 12">
            <a:extLst>
              <a:ext uri="{FF2B5EF4-FFF2-40B4-BE49-F238E27FC236}">
                <a16:creationId xmlns:a16="http://schemas.microsoft.com/office/drawing/2014/main" id="{8B654D0E-FBC3-4364-BF4E-F8F9C6C6A2D3}"/>
              </a:ext>
            </a:extLst>
          </p:cNvPr>
          <p:cNvCxnSpPr>
            <a:cxnSpLocks/>
            <a:stCxn id="12" idx="2"/>
            <a:endCxn id="15" idx="0"/>
          </p:cNvCxnSpPr>
          <p:nvPr/>
        </p:nvCxnSpPr>
        <p:spPr bwMode="auto">
          <a:xfrm>
            <a:off x="2021030" y="3587441"/>
            <a:ext cx="266700" cy="319950"/>
          </a:xfrm>
          <a:prstGeom prst="line">
            <a:avLst/>
          </a:prstGeom>
          <a:noFill/>
          <a:ln w="9525" cap="flat" cmpd="sng" algn="ctr">
            <a:solidFill>
              <a:schemeClr val="tx1"/>
            </a:solidFill>
            <a:prstDash val="solid"/>
            <a:round/>
            <a:headEnd type="none" w="med" len="med"/>
            <a:tailEnd type="none" w="med" len="med"/>
          </a:ln>
          <a:effectLst/>
        </p:spPr>
      </p:cxnSp>
      <p:sp>
        <p:nvSpPr>
          <p:cNvPr id="14" name="Isosceles Triangle 13">
            <a:extLst>
              <a:ext uri="{FF2B5EF4-FFF2-40B4-BE49-F238E27FC236}">
                <a16:creationId xmlns:a16="http://schemas.microsoft.com/office/drawing/2014/main" id="{05917239-69A1-4C46-B639-8305849A8D49}"/>
              </a:ext>
            </a:extLst>
          </p:cNvPr>
          <p:cNvSpPr/>
          <p:nvPr/>
        </p:nvSpPr>
        <p:spPr bwMode="auto">
          <a:xfrm>
            <a:off x="1618262" y="3934687"/>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2"/>
              </a:solidFill>
              <a:effectLst/>
              <a:latin typeface="Arial" charset="0"/>
            </a:endParaRPr>
          </a:p>
        </p:txBody>
      </p:sp>
      <p:sp>
        <p:nvSpPr>
          <p:cNvPr id="15" name="Isosceles Triangle 14">
            <a:extLst>
              <a:ext uri="{FF2B5EF4-FFF2-40B4-BE49-F238E27FC236}">
                <a16:creationId xmlns:a16="http://schemas.microsoft.com/office/drawing/2014/main" id="{6DF3473B-03FD-4788-9D7B-AC3B57497C83}"/>
              </a:ext>
            </a:extLst>
          </p:cNvPr>
          <p:cNvSpPr/>
          <p:nvPr/>
        </p:nvSpPr>
        <p:spPr bwMode="auto">
          <a:xfrm>
            <a:off x="2067296" y="3907391"/>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TextBox 15">
            <a:extLst>
              <a:ext uri="{FF2B5EF4-FFF2-40B4-BE49-F238E27FC236}">
                <a16:creationId xmlns:a16="http://schemas.microsoft.com/office/drawing/2014/main" id="{F09B38CE-BC2B-47AF-8FB8-9FFADBD6C421}"/>
              </a:ext>
            </a:extLst>
          </p:cNvPr>
          <p:cNvSpPr txBox="1"/>
          <p:nvPr/>
        </p:nvSpPr>
        <p:spPr>
          <a:xfrm>
            <a:off x="1581413" y="4278975"/>
            <a:ext cx="541566" cy="338554"/>
          </a:xfrm>
          <a:prstGeom prst="rect">
            <a:avLst/>
          </a:prstGeom>
          <a:noFill/>
        </p:spPr>
        <p:txBody>
          <a:bodyPr wrap="square" rtlCol="0">
            <a:spAutoFit/>
          </a:bodyPr>
          <a:lstStyle/>
          <a:p>
            <a:r>
              <a:rPr lang="en-US" sz="1600" b="1" dirty="0">
                <a:solidFill>
                  <a:srgbClr val="FF0000"/>
                </a:solidFill>
              </a:rPr>
              <a:t>h+1</a:t>
            </a:r>
          </a:p>
        </p:txBody>
      </p:sp>
      <p:sp>
        <p:nvSpPr>
          <p:cNvPr id="17" name="TextBox 16">
            <a:extLst>
              <a:ext uri="{FF2B5EF4-FFF2-40B4-BE49-F238E27FC236}">
                <a16:creationId xmlns:a16="http://schemas.microsoft.com/office/drawing/2014/main" id="{6BBBD00A-0D21-4D69-BE69-584E70172A57}"/>
              </a:ext>
            </a:extLst>
          </p:cNvPr>
          <p:cNvSpPr txBox="1"/>
          <p:nvPr/>
        </p:nvSpPr>
        <p:spPr>
          <a:xfrm>
            <a:off x="2067296" y="4277972"/>
            <a:ext cx="457200" cy="338554"/>
          </a:xfrm>
          <a:prstGeom prst="rect">
            <a:avLst/>
          </a:prstGeom>
          <a:noFill/>
        </p:spPr>
        <p:txBody>
          <a:bodyPr wrap="square" rtlCol="0">
            <a:spAutoFit/>
          </a:bodyPr>
          <a:lstStyle/>
          <a:p>
            <a:r>
              <a:rPr lang="en-US" sz="1600" b="1" dirty="0">
                <a:solidFill>
                  <a:srgbClr val="FF0000"/>
                </a:solidFill>
              </a:rPr>
              <a:t>h</a:t>
            </a:r>
          </a:p>
        </p:txBody>
      </p:sp>
      <p:sp>
        <p:nvSpPr>
          <p:cNvPr id="18" name="Isosceles Triangle 17">
            <a:extLst>
              <a:ext uri="{FF2B5EF4-FFF2-40B4-BE49-F238E27FC236}">
                <a16:creationId xmlns:a16="http://schemas.microsoft.com/office/drawing/2014/main" id="{153A45FF-29E0-4D82-BF84-78774208A048}"/>
              </a:ext>
            </a:extLst>
          </p:cNvPr>
          <p:cNvSpPr/>
          <p:nvPr/>
        </p:nvSpPr>
        <p:spPr bwMode="auto">
          <a:xfrm>
            <a:off x="826920" y="3198978"/>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TextBox 18">
            <a:extLst>
              <a:ext uri="{FF2B5EF4-FFF2-40B4-BE49-F238E27FC236}">
                <a16:creationId xmlns:a16="http://schemas.microsoft.com/office/drawing/2014/main" id="{6F1B6FCC-C091-44F6-ABFA-8A02AA7FB9FF}"/>
              </a:ext>
            </a:extLst>
          </p:cNvPr>
          <p:cNvSpPr txBox="1"/>
          <p:nvPr/>
        </p:nvSpPr>
        <p:spPr>
          <a:xfrm>
            <a:off x="771816" y="3526952"/>
            <a:ext cx="592540" cy="338554"/>
          </a:xfrm>
          <a:prstGeom prst="rect">
            <a:avLst/>
          </a:prstGeom>
          <a:noFill/>
        </p:spPr>
        <p:txBody>
          <a:bodyPr wrap="square" rtlCol="0">
            <a:spAutoFit/>
          </a:bodyPr>
          <a:lstStyle/>
          <a:p>
            <a:r>
              <a:rPr lang="en-US" sz="1600" b="1" dirty="0">
                <a:solidFill>
                  <a:srgbClr val="FF0000"/>
                </a:solidFill>
              </a:rPr>
              <a:t>h+1</a:t>
            </a:r>
          </a:p>
        </p:txBody>
      </p:sp>
      <p:sp>
        <p:nvSpPr>
          <p:cNvPr id="20" name="Isosceles Triangle 19">
            <a:extLst>
              <a:ext uri="{FF2B5EF4-FFF2-40B4-BE49-F238E27FC236}">
                <a16:creationId xmlns:a16="http://schemas.microsoft.com/office/drawing/2014/main" id="{DDB8C46C-E1F7-4EEB-8054-8496DDD6E675}"/>
              </a:ext>
            </a:extLst>
          </p:cNvPr>
          <p:cNvSpPr/>
          <p:nvPr/>
        </p:nvSpPr>
        <p:spPr bwMode="auto">
          <a:xfrm>
            <a:off x="2419084" y="2295142"/>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TextBox 20">
            <a:extLst>
              <a:ext uri="{FF2B5EF4-FFF2-40B4-BE49-F238E27FC236}">
                <a16:creationId xmlns:a16="http://schemas.microsoft.com/office/drawing/2014/main" id="{4E2BC214-587A-46B9-94A0-A351711278F3}"/>
              </a:ext>
            </a:extLst>
          </p:cNvPr>
          <p:cNvSpPr txBox="1"/>
          <p:nvPr/>
        </p:nvSpPr>
        <p:spPr>
          <a:xfrm>
            <a:off x="2362200" y="2612055"/>
            <a:ext cx="592540" cy="338554"/>
          </a:xfrm>
          <a:prstGeom prst="rect">
            <a:avLst/>
          </a:prstGeom>
          <a:noFill/>
        </p:spPr>
        <p:txBody>
          <a:bodyPr wrap="square" rtlCol="0">
            <a:spAutoFit/>
          </a:bodyPr>
          <a:lstStyle/>
          <a:p>
            <a:r>
              <a:rPr lang="en-US" sz="1600" b="1" dirty="0">
                <a:solidFill>
                  <a:srgbClr val="FF0000"/>
                </a:solidFill>
              </a:rPr>
              <a:t>h+1</a:t>
            </a:r>
          </a:p>
        </p:txBody>
      </p:sp>
      <p:sp>
        <p:nvSpPr>
          <p:cNvPr id="29" name="TextBox 28">
            <a:extLst>
              <a:ext uri="{FF2B5EF4-FFF2-40B4-BE49-F238E27FC236}">
                <a16:creationId xmlns:a16="http://schemas.microsoft.com/office/drawing/2014/main" id="{6A432524-CCFB-453C-A4BE-A0F0FDED020D}"/>
              </a:ext>
            </a:extLst>
          </p:cNvPr>
          <p:cNvSpPr txBox="1"/>
          <p:nvPr/>
        </p:nvSpPr>
        <p:spPr>
          <a:xfrm>
            <a:off x="1612645" y="4551757"/>
            <a:ext cx="457199" cy="307777"/>
          </a:xfrm>
          <a:prstGeom prst="rect">
            <a:avLst/>
          </a:prstGeom>
          <a:noFill/>
        </p:spPr>
        <p:txBody>
          <a:bodyPr wrap="square" rtlCol="0">
            <a:spAutoFit/>
          </a:bodyPr>
          <a:lstStyle/>
          <a:p>
            <a:r>
              <a:rPr lang="en-US" sz="1400" dirty="0">
                <a:solidFill>
                  <a:schemeClr val="tx1"/>
                </a:solidFill>
              </a:rPr>
              <a:t>(+)</a:t>
            </a:r>
          </a:p>
        </p:txBody>
      </p:sp>
      <p:sp>
        <p:nvSpPr>
          <p:cNvPr id="33" name="TextBox 32">
            <a:extLst>
              <a:ext uri="{FF2B5EF4-FFF2-40B4-BE49-F238E27FC236}">
                <a16:creationId xmlns:a16="http://schemas.microsoft.com/office/drawing/2014/main" id="{6E12FDD1-805D-4262-9384-16A1C72C6F1C}"/>
              </a:ext>
            </a:extLst>
          </p:cNvPr>
          <p:cNvSpPr txBox="1"/>
          <p:nvPr/>
        </p:nvSpPr>
        <p:spPr>
          <a:xfrm>
            <a:off x="1271904" y="3206441"/>
            <a:ext cx="580292" cy="338554"/>
          </a:xfrm>
          <a:prstGeom prst="rect">
            <a:avLst/>
          </a:prstGeom>
          <a:noFill/>
        </p:spPr>
        <p:txBody>
          <a:bodyPr wrap="square" rtlCol="0">
            <a:spAutoFit/>
          </a:bodyPr>
          <a:lstStyle/>
          <a:p>
            <a:r>
              <a:rPr lang="en-US" sz="1600" b="1" dirty="0">
                <a:solidFill>
                  <a:srgbClr val="FF0000"/>
                </a:solidFill>
              </a:rPr>
              <a:t>h+2</a:t>
            </a:r>
          </a:p>
        </p:txBody>
      </p:sp>
      <p:sp>
        <p:nvSpPr>
          <p:cNvPr id="34" name="TextBox 33">
            <a:extLst>
              <a:ext uri="{FF2B5EF4-FFF2-40B4-BE49-F238E27FC236}">
                <a16:creationId xmlns:a16="http://schemas.microsoft.com/office/drawing/2014/main" id="{CCDB2376-5F04-4AAE-9F41-B43490782614}"/>
              </a:ext>
            </a:extLst>
          </p:cNvPr>
          <p:cNvSpPr txBox="1"/>
          <p:nvPr/>
        </p:nvSpPr>
        <p:spPr>
          <a:xfrm>
            <a:off x="848720" y="2297143"/>
            <a:ext cx="580292" cy="338554"/>
          </a:xfrm>
          <a:prstGeom prst="rect">
            <a:avLst/>
          </a:prstGeom>
          <a:noFill/>
        </p:spPr>
        <p:txBody>
          <a:bodyPr wrap="square" rtlCol="0">
            <a:spAutoFit/>
          </a:bodyPr>
          <a:lstStyle/>
          <a:p>
            <a:r>
              <a:rPr lang="en-US" sz="1600" b="1" dirty="0">
                <a:solidFill>
                  <a:srgbClr val="FF0000"/>
                </a:solidFill>
              </a:rPr>
              <a:t>h+3</a:t>
            </a:r>
          </a:p>
        </p:txBody>
      </p:sp>
      <p:sp>
        <p:nvSpPr>
          <p:cNvPr id="35" name="Rounded Rectangle 95">
            <a:extLst>
              <a:ext uri="{FF2B5EF4-FFF2-40B4-BE49-F238E27FC236}">
                <a16:creationId xmlns:a16="http://schemas.microsoft.com/office/drawing/2014/main" id="{BCC4EAED-A857-408F-9048-CBEC38F602E9}"/>
              </a:ext>
            </a:extLst>
          </p:cNvPr>
          <p:cNvSpPr/>
          <p:nvPr/>
        </p:nvSpPr>
        <p:spPr bwMode="auto">
          <a:xfrm>
            <a:off x="5351448" y="16021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n</a:t>
            </a:r>
            <a:endParaRPr kumimoji="0" lang="en-US" sz="2000" b="0" i="0" u="none" strike="noStrike" cap="none" normalizeH="0" baseline="0" dirty="0">
              <a:ln>
                <a:noFill/>
              </a:ln>
              <a:solidFill>
                <a:schemeClr val="bg1"/>
              </a:solidFill>
              <a:effectLst/>
            </a:endParaRPr>
          </a:p>
        </p:txBody>
      </p:sp>
      <p:cxnSp>
        <p:nvCxnSpPr>
          <p:cNvPr id="36" name="Straight Connector 35">
            <a:extLst>
              <a:ext uri="{FF2B5EF4-FFF2-40B4-BE49-F238E27FC236}">
                <a16:creationId xmlns:a16="http://schemas.microsoft.com/office/drawing/2014/main" id="{1094A501-35F6-4EC6-B8F1-43F542F0F275}"/>
              </a:ext>
            </a:extLst>
          </p:cNvPr>
          <p:cNvCxnSpPr>
            <a:stCxn id="35" idx="2"/>
            <a:endCxn id="41" idx="0"/>
          </p:cNvCxnSpPr>
          <p:nvPr/>
        </p:nvCxnSpPr>
        <p:spPr bwMode="auto">
          <a:xfrm flipH="1">
            <a:off x="4970448" y="1983109"/>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B3283889-9A7F-4F27-9B88-EC529E47303B}"/>
              </a:ext>
            </a:extLst>
          </p:cNvPr>
          <p:cNvCxnSpPr>
            <a:stCxn id="39" idx="2"/>
          </p:cNvCxnSpPr>
          <p:nvPr/>
        </p:nvCxnSpPr>
        <p:spPr bwMode="auto">
          <a:xfrm flipH="1">
            <a:off x="6113448" y="2821309"/>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D77BEED-128A-4B63-83A0-6E5C255554AA}"/>
              </a:ext>
            </a:extLst>
          </p:cNvPr>
          <p:cNvCxnSpPr>
            <a:stCxn id="35" idx="2"/>
            <a:endCxn id="39" idx="0"/>
          </p:cNvCxnSpPr>
          <p:nvPr/>
        </p:nvCxnSpPr>
        <p:spPr bwMode="auto">
          <a:xfrm>
            <a:off x="5618148" y="1983109"/>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39" name="Rounded Rectangle 102">
            <a:extLst>
              <a:ext uri="{FF2B5EF4-FFF2-40B4-BE49-F238E27FC236}">
                <a16:creationId xmlns:a16="http://schemas.microsoft.com/office/drawing/2014/main" id="{3B8C533F-16B5-45CD-99A7-2AA461A5F9C5}"/>
              </a:ext>
            </a:extLst>
          </p:cNvPr>
          <p:cNvSpPr/>
          <p:nvPr/>
        </p:nvSpPr>
        <p:spPr bwMode="auto">
          <a:xfrm>
            <a:off x="60753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g</a:t>
            </a:r>
          </a:p>
        </p:txBody>
      </p:sp>
      <p:cxnSp>
        <p:nvCxnSpPr>
          <p:cNvPr id="40" name="Straight Connector 39">
            <a:extLst>
              <a:ext uri="{FF2B5EF4-FFF2-40B4-BE49-F238E27FC236}">
                <a16:creationId xmlns:a16="http://schemas.microsoft.com/office/drawing/2014/main" id="{439E643F-DC5C-456E-BD8B-BFF003CFFDE4}"/>
              </a:ext>
            </a:extLst>
          </p:cNvPr>
          <p:cNvCxnSpPr>
            <a:stCxn id="39" idx="2"/>
          </p:cNvCxnSpPr>
          <p:nvPr/>
        </p:nvCxnSpPr>
        <p:spPr bwMode="auto">
          <a:xfrm>
            <a:off x="6342048" y="2821309"/>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41" name="Rounded Rectangle 56">
            <a:extLst>
              <a:ext uri="{FF2B5EF4-FFF2-40B4-BE49-F238E27FC236}">
                <a16:creationId xmlns:a16="http://schemas.microsoft.com/office/drawing/2014/main" id="{1135318B-DFB8-4D2E-9DA8-EB63530D54C4}"/>
              </a:ext>
            </a:extLst>
          </p:cNvPr>
          <p:cNvSpPr/>
          <p:nvPr/>
        </p:nvSpPr>
        <p:spPr bwMode="auto">
          <a:xfrm>
            <a:off x="47037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p</a:t>
            </a:r>
            <a:endParaRPr kumimoji="0" lang="en-US" sz="2000" b="0" i="0" u="none" strike="noStrike" cap="none" normalizeH="0" baseline="0" dirty="0">
              <a:ln>
                <a:noFill/>
              </a:ln>
              <a:solidFill>
                <a:schemeClr val="bg1"/>
              </a:solidFill>
              <a:effectLst/>
            </a:endParaRPr>
          </a:p>
        </p:txBody>
      </p:sp>
      <p:cxnSp>
        <p:nvCxnSpPr>
          <p:cNvPr id="42" name="Straight Connector 41">
            <a:extLst>
              <a:ext uri="{FF2B5EF4-FFF2-40B4-BE49-F238E27FC236}">
                <a16:creationId xmlns:a16="http://schemas.microsoft.com/office/drawing/2014/main" id="{90F7281C-224C-41C0-B7D3-5CEDB6657D05}"/>
              </a:ext>
            </a:extLst>
          </p:cNvPr>
          <p:cNvCxnSpPr>
            <a:stCxn id="41" idx="2"/>
          </p:cNvCxnSpPr>
          <p:nvPr/>
        </p:nvCxnSpPr>
        <p:spPr bwMode="auto">
          <a:xfrm flipH="1">
            <a:off x="4741848" y="2821309"/>
            <a:ext cx="228600" cy="304800"/>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84FCDA7A-2079-4C42-BAB8-CBA364892D55}"/>
              </a:ext>
            </a:extLst>
          </p:cNvPr>
          <p:cNvCxnSpPr>
            <a:stCxn id="41" idx="2"/>
          </p:cNvCxnSpPr>
          <p:nvPr/>
        </p:nvCxnSpPr>
        <p:spPr bwMode="auto">
          <a:xfrm>
            <a:off x="4970448" y="2821309"/>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44" name="Isosceles Triangle 43">
            <a:extLst>
              <a:ext uri="{FF2B5EF4-FFF2-40B4-BE49-F238E27FC236}">
                <a16:creationId xmlns:a16="http://schemas.microsoft.com/office/drawing/2014/main" id="{2C8C08E6-FFF1-494E-8CB0-D695A2E6DFAC}"/>
              </a:ext>
            </a:extLst>
          </p:cNvPr>
          <p:cNvSpPr/>
          <p:nvPr/>
        </p:nvSpPr>
        <p:spPr bwMode="auto">
          <a:xfrm>
            <a:off x="4529580"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TextBox 44">
            <a:extLst>
              <a:ext uri="{FF2B5EF4-FFF2-40B4-BE49-F238E27FC236}">
                <a16:creationId xmlns:a16="http://schemas.microsoft.com/office/drawing/2014/main" id="{F8DD0CBA-9C68-4DF2-95D0-264961F1CAF0}"/>
              </a:ext>
            </a:extLst>
          </p:cNvPr>
          <p:cNvSpPr txBox="1"/>
          <p:nvPr/>
        </p:nvSpPr>
        <p:spPr>
          <a:xfrm>
            <a:off x="4496916" y="3447582"/>
            <a:ext cx="541566" cy="338554"/>
          </a:xfrm>
          <a:prstGeom prst="rect">
            <a:avLst/>
          </a:prstGeom>
          <a:noFill/>
        </p:spPr>
        <p:txBody>
          <a:bodyPr wrap="square" rtlCol="0">
            <a:spAutoFit/>
          </a:bodyPr>
          <a:lstStyle/>
          <a:p>
            <a:r>
              <a:rPr lang="en-US" sz="1600" b="1" dirty="0">
                <a:solidFill>
                  <a:srgbClr val="FF0000"/>
                </a:solidFill>
              </a:rPr>
              <a:t>h+1</a:t>
            </a:r>
          </a:p>
        </p:txBody>
      </p:sp>
      <p:sp>
        <p:nvSpPr>
          <p:cNvPr id="46" name="Isosceles Triangle 45">
            <a:extLst>
              <a:ext uri="{FF2B5EF4-FFF2-40B4-BE49-F238E27FC236}">
                <a16:creationId xmlns:a16="http://schemas.microsoft.com/office/drawing/2014/main" id="{BEF49E76-BD1E-4B92-8897-E61AC7BE044F}"/>
              </a:ext>
            </a:extLst>
          </p:cNvPr>
          <p:cNvSpPr/>
          <p:nvPr/>
        </p:nvSpPr>
        <p:spPr bwMode="auto">
          <a:xfrm>
            <a:off x="5054814" y="3098793"/>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TextBox 46">
            <a:extLst>
              <a:ext uri="{FF2B5EF4-FFF2-40B4-BE49-F238E27FC236}">
                <a16:creationId xmlns:a16="http://schemas.microsoft.com/office/drawing/2014/main" id="{B05D633A-4329-4F10-AA38-4684A83BF063}"/>
              </a:ext>
            </a:extLst>
          </p:cNvPr>
          <p:cNvSpPr txBox="1"/>
          <p:nvPr/>
        </p:nvSpPr>
        <p:spPr>
          <a:xfrm>
            <a:off x="4970448" y="3447582"/>
            <a:ext cx="647700" cy="338554"/>
          </a:xfrm>
          <a:prstGeom prst="rect">
            <a:avLst/>
          </a:prstGeom>
          <a:noFill/>
        </p:spPr>
        <p:txBody>
          <a:bodyPr wrap="square" rtlCol="0">
            <a:spAutoFit/>
          </a:bodyPr>
          <a:lstStyle/>
          <a:p>
            <a:r>
              <a:rPr lang="en-US" sz="1600" b="1" dirty="0">
                <a:solidFill>
                  <a:srgbClr val="FF0000"/>
                </a:solidFill>
              </a:rPr>
              <a:t>h+1</a:t>
            </a:r>
          </a:p>
        </p:txBody>
      </p:sp>
      <p:sp>
        <p:nvSpPr>
          <p:cNvPr id="48" name="Isosceles Triangle 47">
            <a:extLst>
              <a:ext uri="{FF2B5EF4-FFF2-40B4-BE49-F238E27FC236}">
                <a16:creationId xmlns:a16="http://schemas.microsoft.com/office/drawing/2014/main" id="{0D01E3F0-EBBE-41FA-A600-EB8820BF8EAA}"/>
              </a:ext>
            </a:extLst>
          </p:cNvPr>
          <p:cNvSpPr/>
          <p:nvPr/>
        </p:nvSpPr>
        <p:spPr bwMode="auto">
          <a:xfrm>
            <a:off x="5901180" y="3126109"/>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TextBox 48">
            <a:extLst>
              <a:ext uri="{FF2B5EF4-FFF2-40B4-BE49-F238E27FC236}">
                <a16:creationId xmlns:a16="http://schemas.microsoft.com/office/drawing/2014/main" id="{F2E5B383-0A58-4A35-8E32-0047B10F2AF2}"/>
              </a:ext>
            </a:extLst>
          </p:cNvPr>
          <p:cNvSpPr txBox="1"/>
          <p:nvPr/>
        </p:nvSpPr>
        <p:spPr>
          <a:xfrm>
            <a:off x="5835285" y="3456726"/>
            <a:ext cx="559014" cy="338554"/>
          </a:xfrm>
          <a:prstGeom prst="rect">
            <a:avLst/>
          </a:prstGeom>
          <a:noFill/>
        </p:spPr>
        <p:txBody>
          <a:bodyPr wrap="square" rtlCol="0">
            <a:spAutoFit/>
          </a:bodyPr>
          <a:lstStyle/>
          <a:p>
            <a:r>
              <a:rPr lang="en-US" sz="1600" b="1" dirty="0">
                <a:solidFill>
                  <a:srgbClr val="FF0000"/>
                </a:solidFill>
              </a:rPr>
              <a:t>h</a:t>
            </a:r>
          </a:p>
        </p:txBody>
      </p:sp>
      <p:sp>
        <p:nvSpPr>
          <p:cNvPr id="50" name="Isosceles Triangle 49">
            <a:extLst>
              <a:ext uri="{FF2B5EF4-FFF2-40B4-BE49-F238E27FC236}">
                <a16:creationId xmlns:a16="http://schemas.microsoft.com/office/drawing/2014/main" id="{E19B5750-151C-43BE-8B9B-2D278FD3B185}"/>
              </a:ext>
            </a:extLst>
          </p:cNvPr>
          <p:cNvSpPr/>
          <p:nvPr/>
        </p:nvSpPr>
        <p:spPr bwMode="auto">
          <a:xfrm>
            <a:off x="6350214"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TextBox 50">
            <a:extLst>
              <a:ext uri="{FF2B5EF4-FFF2-40B4-BE49-F238E27FC236}">
                <a16:creationId xmlns:a16="http://schemas.microsoft.com/office/drawing/2014/main" id="{8E9B77A9-B819-40D2-958F-6EE5F6B5AF98}"/>
              </a:ext>
            </a:extLst>
          </p:cNvPr>
          <p:cNvSpPr txBox="1"/>
          <p:nvPr/>
        </p:nvSpPr>
        <p:spPr>
          <a:xfrm>
            <a:off x="6309465" y="3447582"/>
            <a:ext cx="566452" cy="338554"/>
          </a:xfrm>
          <a:prstGeom prst="rect">
            <a:avLst/>
          </a:prstGeom>
          <a:noFill/>
        </p:spPr>
        <p:txBody>
          <a:bodyPr wrap="square" rtlCol="0">
            <a:spAutoFit/>
          </a:bodyPr>
          <a:lstStyle/>
          <a:p>
            <a:r>
              <a:rPr lang="en-US" sz="1600" b="1" dirty="0">
                <a:solidFill>
                  <a:srgbClr val="FF0000"/>
                </a:solidFill>
              </a:rPr>
              <a:t>h+1</a:t>
            </a:r>
          </a:p>
        </p:txBody>
      </p:sp>
      <p:sp>
        <p:nvSpPr>
          <p:cNvPr id="52" name="TextBox 51">
            <a:extLst>
              <a:ext uri="{FF2B5EF4-FFF2-40B4-BE49-F238E27FC236}">
                <a16:creationId xmlns:a16="http://schemas.microsoft.com/office/drawing/2014/main" id="{6E5B4EA7-4E3F-46CA-A984-1FFBF1A5ADD6}"/>
              </a:ext>
            </a:extLst>
          </p:cNvPr>
          <p:cNvSpPr txBox="1"/>
          <p:nvPr/>
        </p:nvSpPr>
        <p:spPr>
          <a:xfrm>
            <a:off x="8568" y="4989203"/>
            <a:ext cx="3416436" cy="584775"/>
          </a:xfrm>
          <a:prstGeom prst="rect">
            <a:avLst/>
          </a:prstGeom>
          <a:noFill/>
        </p:spPr>
        <p:txBody>
          <a:bodyPr wrap="square" rtlCol="0">
            <a:spAutoFit/>
          </a:bodyPr>
          <a:lstStyle/>
          <a:p>
            <a:r>
              <a:rPr lang="en-US" sz="1600" dirty="0"/>
              <a:t>This is symmetrical if n’s right child has the added node</a:t>
            </a:r>
          </a:p>
        </p:txBody>
      </p:sp>
      <p:sp>
        <p:nvSpPr>
          <p:cNvPr id="53" name="TextBox 52">
            <a:extLst>
              <a:ext uri="{FF2B5EF4-FFF2-40B4-BE49-F238E27FC236}">
                <a16:creationId xmlns:a16="http://schemas.microsoft.com/office/drawing/2014/main" id="{9FDCA3A1-25F7-4009-A33B-ED032A7F52CE}"/>
              </a:ext>
            </a:extLst>
          </p:cNvPr>
          <p:cNvSpPr txBox="1"/>
          <p:nvPr/>
        </p:nvSpPr>
        <p:spPr>
          <a:xfrm>
            <a:off x="3955916" y="4989202"/>
            <a:ext cx="3416436" cy="584775"/>
          </a:xfrm>
          <a:prstGeom prst="rect">
            <a:avLst/>
          </a:prstGeom>
          <a:noFill/>
        </p:spPr>
        <p:txBody>
          <a:bodyPr wrap="square" rtlCol="0">
            <a:spAutoFit/>
          </a:bodyPr>
          <a:lstStyle/>
          <a:p>
            <a:r>
              <a:rPr lang="en-US" sz="1600" dirty="0"/>
              <a:t>This is also symmetrical if p is a right child while n is a left child.</a:t>
            </a:r>
          </a:p>
        </p:txBody>
      </p:sp>
    </p:spTree>
    <p:extLst>
      <p:ext uri="{BB962C8B-B14F-4D97-AF65-F5344CB8AC3E}">
        <p14:creationId xmlns:p14="http://schemas.microsoft.com/office/powerpoint/2010/main" val="150948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33" grpId="0"/>
      <p:bldP spid="34" grpId="0"/>
      <p:bldP spid="35" grpId="0" animBg="1"/>
      <p:bldP spid="39" grpId="0" animBg="1"/>
      <p:bldP spid="41" grpId="0" animBg="1"/>
      <p:bldP spid="44" grpId="0" animBg="1"/>
      <p:bldP spid="45" grpId="0"/>
      <p:bldP spid="46" grpId="0" animBg="1"/>
      <p:bldP spid="47" grpId="0"/>
      <p:bldP spid="48" grpId="0" animBg="1"/>
      <p:bldP spid="49" grpId="0"/>
      <p:bldP spid="50" grpId="0" animBg="1"/>
      <p:bldP spid="51" grpId="0"/>
      <p:bldP spid="52" grpId="0"/>
      <p:bldP spid="5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p>
        </p:txBody>
      </p:sp>
      <p:sp>
        <p:nvSpPr>
          <p:cNvPr id="3" name="Content Placeholder 2"/>
          <p:cNvSpPr>
            <a:spLocks noGrp="1"/>
          </p:cNvSpPr>
          <p:nvPr>
            <p:ph idx="1"/>
          </p:nvPr>
        </p:nvSpPr>
        <p:spPr>
          <a:xfrm>
            <a:off x="304800" y="1066800"/>
            <a:ext cx="8534400" cy="609600"/>
          </a:xfrm>
        </p:spPr>
        <p:txBody>
          <a:bodyPr/>
          <a:lstStyle/>
          <a:p>
            <a:r>
              <a:rPr lang="en-US" dirty="0"/>
              <a:t>Insert 10, 20, 30, 15, 25, 12, 5, 3, 8</a:t>
            </a:r>
          </a:p>
        </p:txBody>
      </p:sp>
      <p:sp>
        <p:nvSpPr>
          <p:cNvPr id="9" name="TextBox 8"/>
          <p:cNvSpPr txBox="1"/>
          <p:nvPr/>
        </p:nvSpPr>
        <p:spPr>
          <a:xfrm>
            <a:off x="301388" y="1936637"/>
            <a:ext cx="838200" cy="307777"/>
          </a:xfrm>
          <a:prstGeom prst="rect">
            <a:avLst/>
          </a:prstGeom>
          <a:noFill/>
        </p:spPr>
        <p:txBody>
          <a:bodyPr wrap="square" rtlCol="0">
            <a:spAutoFit/>
          </a:bodyPr>
          <a:lstStyle/>
          <a:p>
            <a:pPr algn="l"/>
            <a:r>
              <a:rPr lang="en-US" sz="1400" b="1" dirty="0">
                <a:solidFill>
                  <a:srgbClr val="FF0000"/>
                </a:solidFill>
              </a:rPr>
              <a:t>Empty</a:t>
            </a:r>
          </a:p>
        </p:txBody>
      </p:sp>
      <p:cxnSp>
        <p:nvCxnSpPr>
          <p:cNvPr id="10" name="Straight Connector 9"/>
          <p:cNvCxnSpPr/>
          <p:nvPr/>
        </p:nvCxnSpPr>
        <p:spPr bwMode="auto">
          <a:xfrm>
            <a:off x="1368188" y="1936637"/>
            <a:ext cx="0" cy="2178163"/>
          </a:xfrm>
          <a:prstGeom prst="line">
            <a:avLst/>
          </a:prstGeom>
          <a:noFill/>
          <a:ln w="9525" cap="flat" cmpd="sng" algn="ctr">
            <a:solidFill>
              <a:schemeClr val="tx1"/>
            </a:solidFill>
            <a:prstDash val="solid"/>
            <a:round/>
            <a:headEnd type="none" w="med" len="med"/>
            <a:tailEnd type="none" w="med" len="med"/>
          </a:ln>
          <a:effectLst/>
        </p:spPr>
      </p:cxnSp>
      <p:sp>
        <p:nvSpPr>
          <p:cNvPr id="15" name="TextBox 14"/>
          <p:cNvSpPr txBox="1"/>
          <p:nvPr/>
        </p:nvSpPr>
        <p:spPr>
          <a:xfrm>
            <a:off x="1465428" y="1936636"/>
            <a:ext cx="972972" cy="307777"/>
          </a:xfrm>
          <a:prstGeom prst="rect">
            <a:avLst/>
          </a:prstGeom>
          <a:noFill/>
        </p:spPr>
        <p:txBody>
          <a:bodyPr wrap="square" rtlCol="0">
            <a:spAutoFit/>
          </a:bodyPr>
          <a:lstStyle/>
          <a:p>
            <a:pPr algn="l"/>
            <a:r>
              <a:rPr lang="en-US" sz="1400" b="1" dirty="0">
                <a:solidFill>
                  <a:srgbClr val="FF0000"/>
                </a:solidFill>
              </a:rPr>
              <a:t>Insert 10</a:t>
            </a:r>
          </a:p>
        </p:txBody>
      </p:sp>
      <p:cxnSp>
        <p:nvCxnSpPr>
          <p:cNvPr id="16" name="Straight Connector 15"/>
          <p:cNvCxnSpPr/>
          <p:nvPr/>
        </p:nvCxnSpPr>
        <p:spPr bwMode="auto">
          <a:xfrm>
            <a:off x="2798360" y="1936636"/>
            <a:ext cx="0" cy="2178164"/>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895600" y="1936635"/>
            <a:ext cx="972972" cy="307777"/>
          </a:xfrm>
          <a:prstGeom prst="rect">
            <a:avLst/>
          </a:prstGeom>
          <a:noFill/>
        </p:spPr>
        <p:txBody>
          <a:bodyPr wrap="square" rtlCol="0">
            <a:spAutoFit/>
          </a:bodyPr>
          <a:lstStyle/>
          <a:p>
            <a:pPr algn="l"/>
            <a:r>
              <a:rPr lang="en-US" sz="1400" b="1" dirty="0">
                <a:solidFill>
                  <a:srgbClr val="FF0000"/>
                </a:solidFill>
              </a:rPr>
              <a:t>Insert 20</a:t>
            </a:r>
          </a:p>
        </p:txBody>
      </p:sp>
      <p:cxnSp>
        <p:nvCxnSpPr>
          <p:cNvPr id="27" name="Straight Connector 26"/>
          <p:cNvCxnSpPr>
            <a:stCxn id="31" idx="5"/>
            <a:endCxn id="32" idx="0"/>
          </p:cNvCxnSpPr>
          <p:nvPr/>
        </p:nvCxnSpPr>
        <p:spPr bwMode="auto">
          <a:xfrm>
            <a:off x="3584142" y="2883588"/>
            <a:ext cx="113966" cy="175111"/>
          </a:xfrm>
          <a:prstGeom prst="line">
            <a:avLst/>
          </a:prstGeom>
          <a:noFill/>
          <a:ln w="9525" cap="flat" cmpd="sng" algn="ctr">
            <a:solidFill>
              <a:schemeClr val="tx1"/>
            </a:solidFill>
            <a:prstDash val="solid"/>
            <a:round/>
            <a:headEnd type="none" w="med" len="med"/>
            <a:tailEnd type="none" w="med" len="med"/>
          </a:ln>
          <a:effectLst/>
        </p:spPr>
      </p:cxnSp>
      <p:sp>
        <p:nvSpPr>
          <p:cNvPr id="30" name="Oval 29"/>
          <p:cNvSpPr/>
          <p:nvPr/>
        </p:nvSpPr>
        <p:spPr bwMode="auto">
          <a:xfrm>
            <a:off x="1740658" y="259364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sp>
        <p:nvSpPr>
          <p:cNvPr id="31" name="Oval 30"/>
          <p:cNvSpPr/>
          <p:nvPr/>
        </p:nvSpPr>
        <p:spPr bwMode="auto">
          <a:xfrm>
            <a:off x="3096336" y="255838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sp>
        <p:nvSpPr>
          <p:cNvPr id="32" name="Oval 31"/>
          <p:cNvSpPr/>
          <p:nvPr/>
        </p:nvSpPr>
        <p:spPr bwMode="auto">
          <a:xfrm>
            <a:off x="3412358" y="305869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20</a:t>
            </a:r>
          </a:p>
        </p:txBody>
      </p:sp>
      <p:cxnSp>
        <p:nvCxnSpPr>
          <p:cNvPr id="38" name="Straight Connector 37"/>
          <p:cNvCxnSpPr/>
          <p:nvPr/>
        </p:nvCxnSpPr>
        <p:spPr bwMode="auto">
          <a:xfrm>
            <a:off x="4322360" y="1936635"/>
            <a:ext cx="0" cy="2178165"/>
          </a:xfrm>
          <a:prstGeom prst="line">
            <a:avLst/>
          </a:prstGeom>
          <a:noFill/>
          <a:ln w="9525" cap="flat" cmpd="sng" algn="ctr">
            <a:solidFill>
              <a:schemeClr val="tx1"/>
            </a:solidFill>
            <a:prstDash val="solid"/>
            <a:round/>
            <a:headEnd type="none" w="med" len="med"/>
            <a:tailEnd type="none" w="med" len="med"/>
          </a:ln>
          <a:effectLst/>
        </p:spPr>
      </p:cxnSp>
      <p:sp>
        <p:nvSpPr>
          <p:cNvPr id="39" name="TextBox 38"/>
          <p:cNvSpPr txBox="1"/>
          <p:nvPr/>
        </p:nvSpPr>
        <p:spPr>
          <a:xfrm>
            <a:off x="4419600" y="1936634"/>
            <a:ext cx="1828800" cy="307777"/>
          </a:xfrm>
          <a:prstGeom prst="rect">
            <a:avLst/>
          </a:prstGeom>
          <a:noFill/>
        </p:spPr>
        <p:txBody>
          <a:bodyPr wrap="square" rtlCol="0">
            <a:spAutoFit/>
          </a:bodyPr>
          <a:lstStyle/>
          <a:p>
            <a:pPr algn="l"/>
            <a:r>
              <a:rPr lang="en-US" sz="1400" b="1" dirty="0">
                <a:solidFill>
                  <a:srgbClr val="FF0000"/>
                </a:solidFill>
              </a:rPr>
              <a:t>Insert 30</a:t>
            </a:r>
          </a:p>
        </p:txBody>
      </p:sp>
      <p:cxnSp>
        <p:nvCxnSpPr>
          <p:cNvPr id="40" name="Straight Connector 39"/>
          <p:cNvCxnSpPr>
            <a:stCxn id="41" idx="5"/>
            <a:endCxn id="42" idx="0"/>
          </p:cNvCxnSpPr>
          <p:nvPr/>
        </p:nvCxnSpPr>
        <p:spPr bwMode="auto">
          <a:xfrm>
            <a:off x="5108142" y="2883587"/>
            <a:ext cx="113966" cy="175111"/>
          </a:xfrm>
          <a:prstGeom prst="line">
            <a:avLst/>
          </a:prstGeom>
          <a:noFill/>
          <a:ln w="9525" cap="flat" cmpd="sng" algn="ctr">
            <a:solidFill>
              <a:schemeClr val="tx1"/>
            </a:solidFill>
            <a:prstDash val="solid"/>
            <a:round/>
            <a:headEnd type="none" w="med" len="med"/>
            <a:tailEnd type="none" w="med" len="med"/>
          </a:ln>
          <a:effectLst/>
        </p:spPr>
      </p:cxnSp>
      <p:sp>
        <p:nvSpPr>
          <p:cNvPr id="41" name="Oval 40"/>
          <p:cNvSpPr/>
          <p:nvPr/>
        </p:nvSpPr>
        <p:spPr bwMode="auto">
          <a:xfrm>
            <a:off x="4620336" y="2558383"/>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sp>
        <p:nvSpPr>
          <p:cNvPr id="42" name="Oval 41"/>
          <p:cNvSpPr/>
          <p:nvPr/>
        </p:nvSpPr>
        <p:spPr bwMode="auto">
          <a:xfrm>
            <a:off x="4936358" y="30586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20</a:t>
            </a:r>
          </a:p>
        </p:txBody>
      </p:sp>
      <p:sp>
        <p:nvSpPr>
          <p:cNvPr id="44" name="Oval 43"/>
          <p:cNvSpPr/>
          <p:nvPr/>
        </p:nvSpPr>
        <p:spPr bwMode="auto">
          <a:xfrm>
            <a:off x="5223814" y="35814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cxnSp>
        <p:nvCxnSpPr>
          <p:cNvPr id="45" name="Straight Connector 44"/>
          <p:cNvCxnSpPr>
            <a:stCxn id="42" idx="5"/>
            <a:endCxn id="44" idx="0"/>
          </p:cNvCxnSpPr>
          <p:nvPr/>
        </p:nvCxnSpPr>
        <p:spPr bwMode="auto">
          <a:xfrm>
            <a:off x="5424164" y="3383902"/>
            <a:ext cx="85400" cy="197498"/>
          </a:xfrm>
          <a:prstGeom prst="line">
            <a:avLst/>
          </a:prstGeom>
          <a:noFill/>
          <a:ln w="9525" cap="flat" cmpd="sng" algn="ctr">
            <a:solidFill>
              <a:schemeClr val="tx1"/>
            </a:solidFill>
            <a:prstDash val="solid"/>
            <a:round/>
            <a:headEnd type="none" w="med" len="med"/>
            <a:tailEnd type="none" w="med" len="med"/>
          </a:ln>
          <a:effectLst/>
        </p:spPr>
      </p:cxnSp>
      <p:sp>
        <p:nvSpPr>
          <p:cNvPr id="58" name="Oval 57"/>
          <p:cNvSpPr/>
          <p:nvPr/>
        </p:nvSpPr>
        <p:spPr bwMode="auto">
          <a:xfrm>
            <a:off x="7162800" y="2516233"/>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60" name="Oval 59"/>
          <p:cNvSpPr/>
          <p:nvPr/>
        </p:nvSpPr>
        <p:spPr bwMode="auto">
          <a:xfrm>
            <a:off x="7484509" y="300290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63" name="Oval 62"/>
          <p:cNvSpPr/>
          <p:nvPr/>
        </p:nvSpPr>
        <p:spPr bwMode="auto">
          <a:xfrm>
            <a:off x="6858000" y="30312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64" name="Straight Connector 63"/>
          <p:cNvCxnSpPr>
            <a:stCxn id="58" idx="3"/>
            <a:endCxn id="63" idx="0"/>
          </p:cNvCxnSpPr>
          <p:nvPr/>
        </p:nvCxnSpPr>
        <p:spPr bwMode="auto">
          <a:xfrm flipH="1">
            <a:off x="7143750" y="2841437"/>
            <a:ext cx="102744" cy="189792"/>
          </a:xfrm>
          <a:prstGeom prst="line">
            <a:avLst/>
          </a:prstGeom>
          <a:noFill/>
          <a:ln w="9525" cap="flat" cmpd="sng" algn="ctr">
            <a:solidFill>
              <a:schemeClr val="tx1"/>
            </a:solidFill>
            <a:prstDash val="solid"/>
            <a:round/>
            <a:headEnd type="none" w="med" len="med"/>
            <a:tailEnd type="none" w="med" len="med"/>
          </a:ln>
          <a:effectLst/>
        </p:spPr>
      </p:cxnSp>
      <p:cxnSp>
        <p:nvCxnSpPr>
          <p:cNvPr id="67" name="Straight Connector 66"/>
          <p:cNvCxnSpPr>
            <a:stCxn id="58" idx="5"/>
            <a:endCxn id="60" idx="0"/>
          </p:cNvCxnSpPr>
          <p:nvPr/>
        </p:nvCxnSpPr>
        <p:spPr bwMode="auto">
          <a:xfrm>
            <a:off x="7650606" y="2841437"/>
            <a:ext cx="119653" cy="161465"/>
          </a:xfrm>
          <a:prstGeom prst="line">
            <a:avLst/>
          </a:prstGeom>
          <a:noFill/>
          <a:ln w="9525" cap="flat" cmpd="sng" algn="ctr">
            <a:solidFill>
              <a:schemeClr val="tx1"/>
            </a:solidFill>
            <a:prstDash val="solid"/>
            <a:round/>
            <a:headEnd type="none" w="med" len="med"/>
            <a:tailEnd type="none" w="med" len="med"/>
          </a:ln>
          <a:effectLst/>
        </p:spPr>
      </p:cxnSp>
      <p:sp>
        <p:nvSpPr>
          <p:cNvPr id="70" name="TextBox 69"/>
          <p:cNvSpPr txBox="1"/>
          <p:nvPr/>
        </p:nvSpPr>
        <p:spPr>
          <a:xfrm>
            <a:off x="6858000" y="1936634"/>
            <a:ext cx="1828800" cy="307777"/>
          </a:xfrm>
          <a:prstGeom prst="rect">
            <a:avLst/>
          </a:prstGeom>
          <a:noFill/>
        </p:spPr>
        <p:txBody>
          <a:bodyPr wrap="square" rtlCol="0">
            <a:spAutoFit/>
          </a:bodyPr>
          <a:lstStyle/>
          <a:p>
            <a:pPr algn="l"/>
            <a:r>
              <a:rPr lang="en-US" sz="1400" b="1" dirty="0">
                <a:solidFill>
                  <a:srgbClr val="0000FF"/>
                </a:solidFill>
              </a:rPr>
              <a:t>Zig-zig</a:t>
            </a:r>
          </a:p>
        </p:txBody>
      </p:sp>
      <p:sp>
        <p:nvSpPr>
          <p:cNvPr id="76" name="TextBox 75"/>
          <p:cNvSpPr txBox="1"/>
          <p:nvPr/>
        </p:nvSpPr>
        <p:spPr>
          <a:xfrm>
            <a:off x="169090" y="4343400"/>
            <a:ext cx="1296338" cy="307777"/>
          </a:xfrm>
          <a:prstGeom prst="rect">
            <a:avLst/>
          </a:prstGeom>
          <a:noFill/>
        </p:spPr>
        <p:txBody>
          <a:bodyPr wrap="square" rtlCol="0">
            <a:spAutoFit/>
          </a:bodyPr>
          <a:lstStyle/>
          <a:p>
            <a:pPr algn="l"/>
            <a:r>
              <a:rPr lang="en-US" sz="1400" b="1" dirty="0">
                <a:solidFill>
                  <a:srgbClr val="FF0000"/>
                </a:solidFill>
              </a:rPr>
              <a:t>Insert 15</a:t>
            </a:r>
          </a:p>
        </p:txBody>
      </p:sp>
      <p:sp>
        <p:nvSpPr>
          <p:cNvPr id="77" name="Rectangle 76"/>
          <p:cNvSpPr/>
          <p:nvPr/>
        </p:nvSpPr>
        <p:spPr>
          <a:xfrm>
            <a:off x="4542778" y="2209800"/>
            <a:ext cx="2010422" cy="307777"/>
          </a:xfrm>
          <a:prstGeom prst="rect">
            <a:avLst/>
          </a:prstGeom>
          <a:noFill/>
        </p:spPr>
        <p:txBody>
          <a:bodyPr wrap="square" rtlCol="0">
            <a:spAutoFit/>
          </a:bodyPr>
          <a:lstStyle/>
          <a:p>
            <a:pPr algn="l"/>
            <a:r>
              <a:rPr lang="en-US" sz="1400" b="1" dirty="0">
                <a:solidFill>
                  <a:srgbClr val="FF0000"/>
                </a:solidFill>
              </a:rPr>
              <a:t>10 violates balance</a:t>
            </a:r>
          </a:p>
        </p:txBody>
      </p:sp>
      <p:sp>
        <p:nvSpPr>
          <p:cNvPr id="99" name="TextBox 98"/>
          <p:cNvSpPr txBox="1"/>
          <p:nvPr/>
        </p:nvSpPr>
        <p:spPr>
          <a:xfrm>
            <a:off x="2150191" y="4343337"/>
            <a:ext cx="1296338" cy="307777"/>
          </a:xfrm>
          <a:prstGeom prst="rect">
            <a:avLst/>
          </a:prstGeom>
          <a:noFill/>
        </p:spPr>
        <p:txBody>
          <a:bodyPr wrap="square" rtlCol="0">
            <a:spAutoFit/>
          </a:bodyPr>
          <a:lstStyle/>
          <a:p>
            <a:pPr algn="l"/>
            <a:r>
              <a:rPr lang="en-US" sz="1400" b="1" dirty="0">
                <a:solidFill>
                  <a:srgbClr val="FF0000"/>
                </a:solidFill>
              </a:rPr>
              <a:t>Insert 25</a:t>
            </a:r>
          </a:p>
        </p:txBody>
      </p:sp>
      <p:cxnSp>
        <p:nvCxnSpPr>
          <p:cNvPr id="112" name="Straight Connector 111"/>
          <p:cNvCxnSpPr/>
          <p:nvPr/>
        </p:nvCxnSpPr>
        <p:spPr bwMode="auto">
          <a:xfrm>
            <a:off x="1959933" y="4497226"/>
            <a:ext cx="0" cy="2178165"/>
          </a:xfrm>
          <a:prstGeom prst="line">
            <a:avLst/>
          </a:prstGeom>
          <a:noFill/>
          <a:ln w="9525" cap="flat" cmpd="sng" algn="ctr">
            <a:solidFill>
              <a:schemeClr val="tx1"/>
            </a:solidFill>
            <a:prstDash val="solid"/>
            <a:round/>
            <a:headEnd type="none" w="med" len="med"/>
            <a:tailEnd type="none" w="med" len="med"/>
          </a:ln>
          <a:effectLst/>
        </p:spPr>
      </p:cxnSp>
      <p:sp>
        <p:nvSpPr>
          <p:cNvPr id="62" name="TextBox 61"/>
          <p:cNvSpPr txBox="1"/>
          <p:nvPr/>
        </p:nvSpPr>
        <p:spPr>
          <a:xfrm>
            <a:off x="1689721" y="2624465"/>
            <a:ext cx="278158" cy="276999"/>
          </a:xfrm>
          <a:prstGeom prst="rect">
            <a:avLst/>
          </a:prstGeom>
          <a:noFill/>
        </p:spPr>
        <p:txBody>
          <a:bodyPr wrap="square" rtlCol="0">
            <a:spAutoFit/>
          </a:bodyPr>
          <a:lstStyle/>
          <a:p>
            <a:pPr algn="l"/>
            <a:r>
              <a:rPr lang="en-US" sz="1200" b="1" dirty="0">
                <a:solidFill>
                  <a:srgbClr val="FF0000"/>
                </a:solidFill>
              </a:rPr>
              <a:t>1</a:t>
            </a:r>
          </a:p>
        </p:txBody>
      </p:sp>
      <p:sp>
        <p:nvSpPr>
          <p:cNvPr id="65" name="TextBox 64"/>
          <p:cNvSpPr txBox="1"/>
          <p:nvPr/>
        </p:nvSpPr>
        <p:spPr>
          <a:xfrm>
            <a:off x="3047421" y="2603798"/>
            <a:ext cx="278158" cy="276999"/>
          </a:xfrm>
          <a:prstGeom prst="rect">
            <a:avLst/>
          </a:prstGeom>
          <a:noFill/>
        </p:spPr>
        <p:txBody>
          <a:bodyPr wrap="square" rtlCol="0">
            <a:spAutoFit/>
          </a:bodyPr>
          <a:lstStyle/>
          <a:p>
            <a:pPr algn="l"/>
            <a:r>
              <a:rPr lang="en-US" sz="1200" b="1" dirty="0">
                <a:solidFill>
                  <a:srgbClr val="FF0000"/>
                </a:solidFill>
              </a:rPr>
              <a:t>2</a:t>
            </a:r>
          </a:p>
        </p:txBody>
      </p:sp>
      <p:sp>
        <p:nvSpPr>
          <p:cNvPr id="66" name="TextBox 65"/>
          <p:cNvSpPr txBox="1"/>
          <p:nvPr/>
        </p:nvSpPr>
        <p:spPr>
          <a:xfrm>
            <a:off x="3365335" y="3100140"/>
            <a:ext cx="278158" cy="276999"/>
          </a:xfrm>
          <a:prstGeom prst="rect">
            <a:avLst/>
          </a:prstGeom>
          <a:noFill/>
        </p:spPr>
        <p:txBody>
          <a:bodyPr wrap="square" rtlCol="0">
            <a:spAutoFit/>
          </a:bodyPr>
          <a:lstStyle/>
          <a:p>
            <a:pPr algn="l"/>
            <a:r>
              <a:rPr lang="en-US" sz="1200" b="1" dirty="0">
                <a:solidFill>
                  <a:srgbClr val="FF0000"/>
                </a:solidFill>
              </a:rPr>
              <a:t>1</a:t>
            </a:r>
          </a:p>
        </p:txBody>
      </p:sp>
      <p:sp>
        <p:nvSpPr>
          <p:cNvPr id="68" name="TextBox 67"/>
          <p:cNvSpPr txBox="1"/>
          <p:nvPr/>
        </p:nvSpPr>
        <p:spPr>
          <a:xfrm>
            <a:off x="4576479" y="2593288"/>
            <a:ext cx="278158" cy="276999"/>
          </a:xfrm>
          <a:prstGeom prst="rect">
            <a:avLst/>
          </a:prstGeom>
          <a:noFill/>
        </p:spPr>
        <p:txBody>
          <a:bodyPr wrap="square" rtlCol="0">
            <a:spAutoFit/>
          </a:bodyPr>
          <a:lstStyle/>
          <a:p>
            <a:pPr algn="l"/>
            <a:r>
              <a:rPr lang="en-US" sz="1200" b="1" dirty="0">
                <a:solidFill>
                  <a:srgbClr val="FF0000"/>
                </a:solidFill>
              </a:rPr>
              <a:t>3</a:t>
            </a:r>
          </a:p>
        </p:txBody>
      </p:sp>
      <p:sp>
        <p:nvSpPr>
          <p:cNvPr id="69" name="TextBox 68"/>
          <p:cNvSpPr txBox="1"/>
          <p:nvPr/>
        </p:nvSpPr>
        <p:spPr>
          <a:xfrm>
            <a:off x="4886967" y="3108144"/>
            <a:ext cx="278158" cy="276999"/>
          </a:xfrm>
          <a:prstGeom prst="rect">
            <a:avLst/>
          </a:prstGeom>
          <a:noFill/>
        </p:spPr>
        <p:txBody>
          <a:bodyPr wrap="square" rtlCol="0">
            <a:spAutoFit/>
          </a:bodyPr>
          <a:lstStyle/>
          <a:p>
            <a:pPr algn="l"/>
            <a:r>
              <a:rPr lang="en-US" sz="1200" b="1" dirty="0">
                <a:solidFill>
                  <a:srgbClr val="FF0000"/>
                </a:solidFill>
              </a:rPr>
              <a:t>2</a:t>
            </a:r>
          </a:p>
        </p:txBody>
      </p:sp>
      <p:sp>
        <p:nvSpPr>
          <p:cNvPr id="78" name="TextBox 77"/>
          <p:cNvSpPr txBox="1"/>
          <p:nvPr/>
        </p:nvSpPr>
        <p:spPr>
          <a:xfrm>
            <a:off x="5165125" y="3637196"/>
            <a:ext cx="278158" cy="276999"/>
          </a:xfrm>
          <a:prstGeom prst="rect">
            <a:avLst/>
          </a:prstGeom>
          <a:noFill/>
        </p:spPr>
        <p:txBody>
          <a:bodyPr wrap="square" rtlCol="0">
            <a:spAutoFit/>
          </a:bodyPr>
          <a:lstStyle/>
          <a:p>
            <a:pPr algn="l"/>
            <a:r>
              <a:rPr lang="en-US" sz="1200" b="1" dirty="0">
                <a:solidFill>
                  <a:srgbClr val="FF0000"/>
                </a:solidFill>
              </a:rPr>
              <a:t>1</a:t>
            </a:r>
          </a:p>
        </p:txBody>
      </p:sp>
      <p:sp>
        <p:nvSpPr>
          <p:cNvPr id="81" name="TextBox 80"/>
          <p:cNvSpPr txBox="1"/>
          <p:nvPr/>
        </p:nvSpPr>
        <p:spPr>
          <a:xfrm>
            <a:off x="7118669" y="2548234"/>
            <a:ext cx="278158" cy="276999"/>
          </a:xfrm>
          <a:prstGeom prst="rect">
            <a:avLst/>
          </a:prstGeom>
          <a:noFill/>
        </p:spPr>
        <p:txBody>
          <a:bodyPr wrap="square" rtlCol="0">
            <a:spAutoFit/>
          </a:bodyPr>
          <a:lstStyle/>
          <a:p>
            <a:pPr algn="l"/>
            <a:r>
              <a:rPr lang="en-US" sz="1200" b="1" dirty="0">
                <a:solidFill>
                  <a:srgbClr val="FF0000"/>
                </a:solidFill>
              </a:rPr>
              <a:t>2</a:t>
            </a:r>
          </a:p>
        </p:txBody>
      </p:sp>
      <p:sp>
        <p:nvSpPr>
          <p:cNvPr id="82" name="TextBox 81"/>
          <p:cNvSpPr txBox="1"/>
          <p:nvPr/>
        </p:nvSpPr>
        <p:spPr>
          <a:xfrm>
            <a:off x="6806257" y="3081401"/>
            <a:ext cx="278158" cy="276999"/>
          </a:xfrm>
          <a:prstGeom prst="rect">
            <a:avLst/>
          </a:prstGeom>
          <a:noFill/>
        </p:spPr>
        <p:txBody>
          <a:bodyPr wrap="square" rtlCol="0">
            <a:spAutoFit/>
          </a:bodyPr>
          <a:lstStyle/>
          <a:p>
            <a:pPr algn="l"/>
            <a:r>
              <a:rPr lang="en-US" sz="1200" b="1" dirty="0">
                <a:solidFill>
                  <a:srgbClr val="FF0000"/>
                </a:solidFill>
              </a:rPr>
              <a:t>1</a:t>
            </a:r>
          </a:p>
        </p:txBody>
      </p:sp>
      <p:sp>
        <p:nvSpPr>
          <p:cNvPr id="107" name="TextBox 106"/>
          <p:cNvSpPr txBox="1"/>
          <p:nvPr/>
        </p:nvSpPr>
        <p:spPr>
          <a:xfrm>
            <a:off x="7438791" y="3054412"/>
            <a:ext cx="278158" cy="276999"/>
          </a:xfrm>
          <a:prstGeom prst="rect">
            <a:avLst/>
          </a:prstGeom>
          <a:noFill/>
        </p:spPr>
        <p:txBody>
          <a:bodyPr wrap="square" rtlCol="0">
            <a:spAutoFit/>
          </a:bodyPr>
          <a:lstStyle/>
          <a:p>
            <a:pPr algn="l"/>
            <a:r>
              <a:rPr lang="en-US" sz="1200" b="1" dirty="0">
                <a:solidFill>
                  <a:srgbClr val="FF0000"/>
                </a:solidFill>
              </a:rPr>
              <a:t>1</a:t>
            </a:r>
          </a:p>
        </p:txBody>
      </p:sp>
      <p:sp>
        <p:nvSpPr>
          <p:cNvPr id="110" name="Oval 109"/>
          <p:cNvSpPr/>
          <p:nvPr/>
        </p:nvSpPr>
        <p:spPr bwMode="auto">
          <a:xfrm>
            <a:off x="636740" y="4771131"/>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11" name="Oval 110"/>
          <p:cNvSpPr/>
          <p:nvPr/>
        </p:nvSpPr>
        <p:spPr bwMode="auto">
          <a:xfrm>
            <a:off x="958449" y="52578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13" name="Oval 112"/>
          <p:cNvSpPr/>
          <p:nvPr/>
        </p:nvSpPr>
        <p:spPr bwMode="auto">
          <a:xfrm>
            <a:off x="331940" y="528612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14" name="Straight Connector 113"/>
          <p:cNvCxnSpPr>
            <a:stCxn id="110" idx="3"/>
            <a:endCxn id="113" idx="0"/>
          </p:cNvCxnSpPr>
          <p:nvPr/>
        </p:nvCxnSpPr>
        <p:spPr bwMode="auto">
          <a:xfrm flipH="1">
            <a:off x="617690" y="5096335"/>
            <a:ext cx="102744" cy="189792"/>
          </a:xfrm>
          <a:prstGeom prst="line">
            <a:avLst/>
          </a:prstGeom>
          <a:noFill/>
          <a:ln w="9525" cap="flat" cmpd="sng" algn="ctr">
            <a:solidFill>
              <a:schemeClr val="tx1"/>
            </a:solidFill>
            <a:prstDash val="solid"/>
            <a:round/>
            <a:headEnd type="none" w="med" len="med"/>
            <a:tailEnd type="none" w="med" len="med"/>
          </a:ln>
          <a:effectLst/>
        </p:spPr>
      </p:cxnSp>
      <p:cxnSp>
        <p:nvCxnSpPr>
          <p:cNvPr id="115" name="Straight Connector 114"/>
          <p:cNvCxnSpPr>
            <a:stCxn id="110" idx="5"/>
            <a:endCxn id="111" idx="0"/>
          </p:cNvCxnSpPr>
          <p:nvPr/>
        </p:nvCxnSpPr>
        <p:spPr bwMode="auto">
          <a:xfrm>
            <a:off x="1124546" y="5096335"/>
            <a:ext cx="119653" cy="161465"/>
          </a:xfrm>
          <a:prstGeom prst="line">
            <a:avLst/>
          </a:prstGeom>
          <a:noFill/>
          <a:ln w="9525" cap="flat" cmpd="sng" algn="ctr">
            <a:solidFill>
              <a:schemeClr val="tx1"/>
            </a:solidFill>
            <a:prstDash val="solid"/>
            <a:round/>
            <a:headEnd type="none" w="med" len="med"/>
            <a:tailEnd type="none" w="med" len="med"/>
          </a:ln>
          <a:effectLst/>
        </p:spPr>
      </p:cxnSp>
      <p:sp>
        <p:nvSpPr>
          <p:cNvPr id="116" name="TextBox 115"/>
          <p:cNvSpPr txBox="1"/>
          <p:nvPr/>
        </p:nvSpPr>
        <p:spPr>
          <a:xfrm>
            <a:off x="518036" y="4803132"/>
            <a:ext cx="348033" cy="276999"/>
          </a:xfrm>
          <a:prstGeom prst="rect">
            <a:avLst/>
          </a:prstGeom>
          <a:noFill/>
        </p:spPr>
        <p:txBody>
          <a:bodyPr wrap="square" rtlCol="0">
            <a:spAutoFit/>
          </a:bodyPr>
          <a:lstStyle/>
          <a:p>
            <a:pPr algn="r"/>
            <a:r>
              <a:rPr lang="en-US" sz="1200" b="1" dirty="0">
                <a:solidFill>
                  <a:srgbClr val="FF0000"/>
                </a:solidFill>
              </a:rPr>
              <a:t>3</a:t>
            </a:r>
          </a:p>
        </p:txBody>
      </p:sp>
      <p:sp>
        <p:nvSpPr>
          <p:cNvPr id="117" name="TextBox 116"/>
          <p:cNvSpPr txBox="1"/>
          <p:nvPr/>
        </p:nvSpPr>
        <p:spPr>
          <a:xfrm>
            <a:off x="228600" y="5331023"/>
            <a:ext cx="340934" cy="276999"/>
          </a:xfrm>
          <a:prstGeom prst="rect">
            <a:avLst/>
          </a:prstGeom>
          <a:noFill/>
        </p:spPr>
        <p:txBody>
          <a:bodyPr wrap="square" rtlCol="0">
            <a:spAutoFit/>
          </a:bodyPr>
          <a:lstStyle/>
          <a:p>
            <a:pPr algn="r"/>
            <a:r>
              <a:rPr lang="en-US" sz="1200" b="1" dirty="0">
                <a:solidFill>
                  <a:srgbClr val="FF0000"/>
                </a:solidFill>
              </a:rPr>
              <a:t>2</a:t>
            </a:r>
          </a:p>
        </p:txBody>
      </p:sp>
      <p:sp>
        <p:nvSpPr>
          <p:cNvPr id="118" name="TextBox 117"/>
          <p:cNvSpPr txBox="1"/>
          <p:nvPr/>
        </p:nvSpPr>
        <p:spPr>
          <a:xfrm>
            <a:off x="923397" y="5309310"/>
            <a:ext cx="278158" cy="276999"/>
          </a:xfrm>
          <a:prstGeom prst="rect">
            <a:avLst/>
          </a:prstGeom>
          <a:noFill/>
        </p:spPr>
        <p:txBody>
          <a:bodyPr wrap="square" rtlCol="0">
            <a:spAutoFit/>
          </a:bodyPr>
          <a:lstStyle/>
          <a:p>
            <a:pPr algn="r"/>
            <a:r>
              <a:rPr lang="en-US" sz="1200" b="1" dirty="0">
                <a:solidFill>
                  <a:srgbClr val="FF0000"/>
                </a:solidFill>
              </a:rPr>
              <a:t>1</a:t>
            </a:r>
          </a:p>
        </p:txBody>
      </p:sp>
      <p:sp>
        <p:nvSpPr>
          <p:cNvPr id="119" name="Oval 118"/>
          <p:cNvSpPr/>
          <p:nvPr/>
        </p:nvSpPr>
        <p:spPr bwMode="auto">
          <a:xfrm>
            <a:off x="568088" y="582430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20" name="Straight Connector 119"/>
          <p:cNvCxnSpPr>
            <a:stCxn id="113" idx="5"/>
            <a:endCxn id="119" idx="0"/>
          </p:cNvCxnSpPr>
          <p:nvPr/>
        </p:nvCxnSpPr>
        <p:spPr bwMode="auto">
          <a:xfrm>
            <a:off x="819746" y="5611331"/>
            <a:ext cx="34092" cy="212975"/>
          </a:xfrm>
          <a:prstGeom prst="line">
            <a:avLst/>
          </a:prstGeom>
          <a:noFill/>
          <a:ln w="9525" cap="flat" cmpd="sng" algn="ctr">
            <a:solidFill>
              <a:schemeClr val="tx1"/>
            </a:solidFill>
            <a:prstDash val="solid"/>
            <a:round/>
            <a:headEnd type="none" w="med" len="med"/>
            <a:tailEnd type="none" w="med" len="med"/>
          </a:ln>
          <a:effectLst/>
        </p:spPr>
      </p:cxnSp>
      <p:sp>
        <p:nvSpPr>
          <p:cNvPr id="121" name="TextBox 120"/>
          <p:cNvSpPr txBox="1"/>
          <p:nvPr/>
        </p:nvSpPr>
        <p:spPr>
          <a:xfrm>
            <a:off x="533400" y="5874346"/>
            <a:ext cx="278158" cy="276999"/>
          </a:xfrm>
          <a:prstGeom prst="rect">
            <a:avLst/>
          </a:prstGeom>
          <a:noFill/>
        </p:spPr>
        <p:txBody>
          <a:bodyPr wrap="square" rtlCol="0">
            <a:spAutoFit/>
          </a:bodyPr>
          <a:lstStyle/>
          <a:p>
            <a:pPr algn="r"/>
            <a:r>
              <a:rPr lang="en-US" sz="1200" b="1" dirty="0">
                <a:solidFill>
                  <a:srgbClr val="FF0000"/>
                </a:solidFill>
              </a:rPr>
              <a:t>1</a:t>
            </a:r>
          </a:p>
        </p:txBody>
      </p:sp>
      <p:sp>
        <p:nvSpPr>
          <p:cNvPr id="122" name="Oval 121"/>
          <p:cNvSpPr/>
          <p:nvPr/>
        </p:nvSpPr>
        <p:spPr bwMode="auto">
          <a:xfrm>
            <a:off x="2675668" y="4802881"/>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23" name="Oval 122"/>
          <p:cNvSpPr/>
          <p:nvPr/>
        </p:nvSpPr>
        <p:spPr bwMode="auto">
          <a:xfrm>
            <a:off x="3314700" y="528955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24" name="Oval 123"/>
          <p:cNvSpPr/>
          <p:nvPr/>
        </p:nvSpPr>
        <p:spPr bwMode="auto">
          <a:xfrm>
            <a:off x="2084540" y="531787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25" name="Straight Connector 124"/>
          <p:cNvCxnSpPr>
            <a:stCxn id="122" idx="3"/>
            <a:endCxn id="124" idx="0"/>
          </p:cNvCxnSpPr>
          <p:nvPr/>
        </p:nvCxnSpPr>
        <p:spPr bwMode="auto">
          <a:xfrm flipH="1">
            <a:off x="2370290" y="5128085"/>
            <a:ext cx="389072" cy="189792"/>
          </a:xfrm>
          <a:prstGeom prst="line">
            <a:avLst/>
          </a:prstGeom>
          <a:noFill/>
          <a:ln w="9525" cap="flat" cmpd="sng" algn="ctr">
            <a:solidFill>
              <a:schemeClr val="tx1"/>
            </a:solidFill>
            <a:prstDash val="solid"/>
            <a:round/>
            <a:headEnd type="none" w="med" len="med"/>
            <a:tailEnd type="none" w="med" len="med"/>
          </a:ln>
          <a:effectLst/>
        </p:spPr>
      </p:cxnSp>
      <p:cxnSp>
        <p:nvCxnSpPr>
          <p:cNvPr id="126" name="Straight Connector 125"/>
          <p:cNvCxnSpPr>
            <a:stCxn id="122" idx="5"/>
            <a:endCxn id="123" idx="0"/>
          </p:cNvCxnSpPr>
          <p:nvPr/>
        </p:nvCxnSpPr>
        <p:spPr bwMode="auto">
          <a:xfrm>
            <a:off x="3163474" y="5128085"/>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27" name="TextBox 126"/>
          <p:cNvSpPr txBox="1"/>
          <p:nvPr/>
        </p:nvSpPr>
        <p:spPr>
          <a:xfrm>
            <a:off x="2556964" y="4834882"/>
            <a:ext cx="348033" cy="276999"/>
          </a:xfrm>
          <a:prstGeom prst="rect">
            <a:avLst/>
          </a:prstGeom>
          <a:noFill/>
        </p:spPr>
        <p:txBody>
          <a:bodyPr wrap="square" rtlCol="0">
            <a:spAutoFit/>
          </a:bodyPr>
          <a:lstStyle/>
          <a:p>
            <a:pPr algn="r"/>
            <a:r>
              <a:rPr lang="en-US" sz="1200" b="1" dirty="0">
                <a:solidFill>
                  <a:srgbClr val="FF0000"/>
                </a:solidFill>
              </a:rPr>
              <a:t>3</a:t>
            </a:r>
          </a:p>
        </p:txBody>
      </p:sp>
      <p:sp>
        <p:nvSpPr>
          <p:cNvPr id="128" name="TextBox 127"/>
          <p:cNvSpPr txBox="1"/>
          <p:nvPr/>
        </p:nvSpPr>
        <p:spPr>
          <a:xfrm>
            <a:off x="1981200" y="5362773"/>
            <a:ext cx="340934" cy="276999"/>
          </a:xfrm>
          <a:prstGeom prst="rect">
            <a:avLst/>
          </a:prstGeom>
          <a:noFill/>
        </p:spPr>
        <p:txBody>
          <a:bodyPr wrap="square" rtlCol="0">
            <a:spAutoFit/>
          </a:bodyPr>
          <a:lstStyle/>
          <a:p>
            <a:pPr algn="r"/>
            <a:r>
              <a:rPr lang="en-US" sz="1200" b="1" dirty="0">
                <a:solidFill>
                  <a:srgbClr val="FF0000"/>
                </a:solidFill>
              </a:rPr>
              <a:t>2</a:t>
            </a:r>
          </a:p>
        </p:txBody>
      </p:sp>
      <p:sp>
        <p:nvSpPr>
          <p:cNvPr id="129" name="TextBox 128"/>
          <p:cNvSpPr txBox="1"/>
          <p:nvPr/>
        </p:nvSpPr>
        <p:spPr>
          <a:xfrm>
            <a:off x="3237846" y="5341060"/>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30" name="Oval 129"/>
          <p:cNvSpPr/>
          <p:nvPr/>
        </p:nvSpPr>
        <p:spPr bwMode="auto">
          <a:xfrm>
            <a:off x="2320688" y="585605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31" name="Straight Connector 130"/>
          <p:cNvCxnSpPr>
            <a:stCxn id="124" idx="5"/>
            <a:endCxn id="130" idx="0"/>
          </p:cNvCxnSpPr>
          <p:nvPr/>
        </p:nvCxnSpPr>
        <p:spPr bwMode="auto">
          <a:xfrm>
            <a:off x="2572346" y="5643081"/>
            <a:ext cx="34092" cy="212975"/>
          </a:xfrm>
          <a:prstGeom prst="line">
            <a:avLst/>
          </a:prstGeom>
          <a:noFill/>
          <a:ln w="9525" cap="flat" cmpd="sng" algn="ctr">
            <a:solidFill>
              <a:schemeClr val="tx1"/>
            </a:solidFill>
            <a:prstDash val="solid"/>
            <a:round/>
            <a:headEnd type="none" w="med" len="med"/>
            <a:tailEnd type="none" w="med" len="med"/>
          </a:ln>
          <a:effectLst/>
        </p:spPr>
      </p:cxnSp>
      <p:sp>
        <p:nvSpPr>
          <p:cNvPr id="132" name="TextBox 131"/>
          <p:cNvSpPr txBox="1"/>
          <p:nvPr/>
        </p:nvSpPr>
        <p:spPr>
          <a:xfrm>
            <a:off x="2286000" y="5906096"/>
            <a:ext cx="278158" cy="276999"/>
          </a:xfrm>
          <a:prstGeom prst="rect">
            <a:avLst/>
          </a:prstGeom>
          <a:noFill/>
        </p:spPr>
        <p:txBody>
          <a:bodyPr wrap="square" rtlCol="0">
            <a:spAutoFit/>
          </a:bodyPr>
          <a:lstStyle/>
          <a:p>
            <a:pPr algn="r"/>
            <a:r>
              <a:rPr lang="en-US" sz="1200" b="1" dirty="0">
                <a:solidFill>
                  <a:srgbClr val="FF0000"/>
                </a:solidFill>
              </a:rPr>
              <a:t>1</a:t>
            </a:r>
          </a:p>
        </p:txBody>
      </p:sp>
      <p:sp>
        <p:nvSpPr>
          <p:cNvPr id="133" name="Oval 132"/>
          <p:cNvSpPr/>
          <p:nvPr/>
        </p:nvSpPr>
        <p:spPr bwMode="auto">
          <a:xfrm>
            <a:off x="3048000" y="58674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34" name="TextBox 133"/>
          <p:cNvSpPr txBox="1"/>
          <p:nvPr/>
        </p:nvSpPr>
        <p:spPr>
          <a:xfrm>
            <a:off x="2991107" y="5915386"/>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35" name="Straight Connector 134"/>
          <p:cNvCxnSpPr>
            <a:stCxn id="123" idx="3"/>
            <a:endCxn id="133" idx="0"/>
          </p:cNvCxnSpPr>
          <p:nvPr/>
        </p:nvCxnSpPr>
        <p:spPr bwMode="auto">
          <a:xfrm flipH="1">
            <a:off x="3333750" y="5614754"/>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36" name="Oval 135"/>
          <p:cNvSpPr/>
          <p:nvPr/>
        </p:nvSpPr>
        <p:spPr bwMode="auto">
          <a:xfrm>
            <a:off x="4885468" y="48006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37" name="Oval 136"/>
          <p:cNvSpPr/>
          <p:nvPr/>
        </p:nvSpPr>
        <p:spPr bwMode="auto">
          <a:xfrm>
            <a:off x="5524500" y="52872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38" name="Oval 137"/>
          <p:cNvSpPr/>
          <p:nvPr/>
        </p:nvSpPr>
        <p:spPr bwMode="auto">
          <a:xfrm>
            <a:off x="4155788" y="53212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39" name="Straight Connector 138"/>
          <p:cNvCxnSpPr>
            <a:stCxn id="136" idx="3"/>
            <a:endCxn id="138" idx="0"/>
          </p:cNvCxnSpPr>
          <p:nvPr/>
        </p:nvCxnSpPr>
        <p:spPr bwMode="auto">
          <a:xfrm flipH="1">
            <a:off x="4441538" y="51258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40" name="Straight Connector 139"/>
          <p:cNvCxnSpPr>
            <a:stCxn id="136" idx="5"/>
            <a:endCxn id="137" idx="0"/>
          </p:cNvCxnSpPr>
          <p:nvPr/>
        </p:nvCxnSpPr>
        <p:spPr bwMode="auto">
          <a:xfrm>
            <a:off x="5373274" y="51258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41" name="TextBox 140"/>
          <p:cNvSpPr txBox="1"/>
          <p:nvPr/>
        </p:nvSpPr>
        <p:spPr>
          <a:xfrm>
            <a:off x="4766764" y="4832601"/>
            <a:ext cx="348033" cy="276999"/>
          </a:xfrm>
          <a:prstGeom prst="rect">
            <a:avLst/>
          </a:prstGeom>
          <a:noFill/>
        </p:spPr>
        <p:txBody>
          <a:bodyPr wrap="square" rtlCol="0">
            <a:spAutoFit/>
          </a:bodyPr>
          <a:lstStyle/>
          <a:p>
            <a:pPr algn="r"/>
            <a:r>
              <a:rPr lang="en-US" sz="1200" b="1" dirty="0">
                <a:solidFill>
                  <a:srgbClr val="FF0000"/>
                </a:solidFill>
              </a:rPr>
              <a:t>3</a:t>
            </a:r>
          </a:p>
        </p:txBody>
      </p:sp>
      <p:sp>
        <p:nvSpPr>
          <p:cNvPr id="142" name="TextBox 141"/>
          <p:cNvSpPr txBox="1"/>
          <p:nvPr/>
        </p:nvSpPr>
        <p:spPr>
          <a:xfrm>
            <a:off x="3983812" y="5152685"/>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43" name="TextBox 142"/>
          <p:cNvSpPr txBox="1"/>
          <p:nvPr/>
        </p:nvSpPr>
        <p:spPr>
          <a:xfrm>
            <a:off x="5447646" y="533877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44" name="Oval 143"/>
          <p:cNvSpPr/>
          <p:nvPr/>
        </p:nvSpPr>
        <p:spPr bwMode="auto">
          <a:xfrm>
            <a:off x="4530488" y="58537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45" name="Straight Connector 144"/>
          <p:cNvCxnSpPr>
            <a:stCxn id="138" idx="5"/>
            <a:endCxn id="144" idx="0"/>
          </p:cNvCxnSpPr>
          <p:nvPr/>
        </p:nvCxnSpPr>
        <p:spPr bwMode="auto">
          <a:xfrm>
            <a:off x="4643594" y="5646451"/>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46" name="TextBox 145"/>
          <p:cNvSpPr txBox="1"/>
          <p:nvPr/>
        </p:nvSpPr>
        <p:spPr>
          <a:xfrm>
            <a:off x="4331300" y="5749333"/>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147" name="Oval 146"/>
          <p:cNvSpPr/>
          <p:nvPr/>
        </p:nvSpPr>
        <p:spPr bwMode="auto">
          <a:xfrm>
            <a:off x="5257800" y="58651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48" name="TextBox 147"/>
          <p:cNvSpPr txBox="1"/>
          <p:nvPr/>
        </p:nvSpPr>
        <p:spPr>
          <a:xfrm>
            <a:off x="5200907" y="5913105"/>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49" name="Straight Connector 148"/>
          <p:cNvCxnSpPr>
            <a:stCxn id="137" idx="3"/>
            <a:endCxn id="147" idx="0"/>
          </p:cNvCxnSpPr>
          <p:nvPr/>
        </p:nvCxnSpPr>
        <p:spPr bwMode="auto">
          <a:xfrm flipH="1">
            <a:off x="5543550" y="561247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50" name="Oval 149"/>
          <p:cNvSpPr/>
          <p:nvPr/>
        </p:nvSpPr>
        <p:spPr bwMode="auto">
          <a:xfrm>
            <a:off x="4244738" y="63638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51" name="TextBox 150"/>
          <p:cNvSpPr txBox="1"/>
          <p:nvPr/>
        </p:nvSpPr>
        <p:spPr>
          <a:xfrm>
            <a:off x="4210050" y="6413919"/>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52" name="Straight Connector 151"/>
          <p:cNvCxnSpPr>
            <a:stCxn id="146" idx="2"/>
            <a:endCxn id="150" idx="0"/>
          </p:cNvCxnSpPr>
          <p:nvPr/>
        </p:nvCxnSpPr>
        <p:spPr bwMode="auto">
          <a:xfrm>
            <a:off x="4497510" y="6026332"/>
            <a:ext cx="32978" cy="337547"/>
          </a:xfrm>
          <a:prstGeom prst="line">
            <a:avLst/>
          </a:prstGeom>
          <a:noFill/>
          <a:ln w="9525" cap="flat" cmpd="sng" algn="ctr">
            <a:solidFill>
              <a:schemeClr val="tx1"/>
            </a:solidFill>
            <a:prstDash val="solid"/>
            <a:round/>
            <a:headEnd type="none" w="med" len="med"/>
            <a:tailEnd type="none" w="med" len="med"/>
          </a:ln>
          <a:effectLst/>
        </p:spPr>
      </p:cxnSp>
      <p:sp>
        <p:nvSpPr>
          <p:cNvPr id="153" name="TextBox 152"/>
          <p:cNvSpPr txBox="1"/>
          <p:nvPr/>
        </p:nvSpPr>
        <p:spPr>
          <a:xfrm>
            <a:off x="4249676" y="4376535"/>
            <a:ext cx="1296338" cy="307777"/>
          </a:xfrm>
          <a:prstGeom prst="rect">
            <a:avLst/>
          </a:prstGeom>
          <a:noFill/>
        </p:spPr>
        <p:txBody>
          <a:bodyPr wrap="square" rtlCol="0">
            <a:spAutoFit/>
          </a:bodyPr>
          <a:lstStyle/>
          <a:p>
            <a:pPr algn="l"/>
            <a:r>
              <a:rPr lang="en-US" sz="1400" b="1" dirty="0">
                <a:solidFill>
                  <a:srgbClr val="FF0000"/>
                </a:solidFill>
              </a:rPr>
              <a:t>Insert 12</a:t>
            </a:r>
          </a:p>
        </p:txBody>
      </p:sp>
      <p:cxnSp>
        <p:nvCxnSpPr>
          <p:cNvPr id="154" name="Straight Connector 153"/>
          <p:cNvCxnSpPr/>
          <p:nvPr/>
        </p:nvCxnSpPr>
        <p:spPr bwMode="auto">
          <a:xfrm>
            <a:off x="4059418" y="4530424"/>
            <a:ext cx="0" cy="2178165"/>
          </a:xfrm>
          <a:prstGeom prst="line">
            <a:avLst/>
          </a:prstGeom>
          <a:noFill/>
          <a:ln w="9525" cap="flat" cmpd="sng" algn="ctr">
            <a:solidFill>
              <a:schemeClr val="tx1"/>
            </a:solidFill>
            <a:prstDash val="solid"/>
            <a:round/>
            <a:headEnd type="none" w="med" len="med"/>
            <a:tailEnd type="none" w="med" len="med"/>
          </a:ln>
          <a:effectLst/>
        </p:spPr>
      </p:cxnSp>
      <p:sp>
        <p:nvSpPr>
          <p:cNvPr id="156" name="TextBox 155"/>
          <p:cNvSpPr txBox="1"/>
          <p:nvPr/>
        </p:nvSpPr>
        <p:spPr>
          <a:xfrm>
            <a:off x="5134980" y="2504018"/>
            <a:ext cx="291157" cy="307777"/>
          </a:xfrm>
          <a:prstGeom prst="rect">
            <a:avLst/>
          </a:prstGeom>
          <a:noFill/>
        </p:spPr>
        <p:txBody>
          <a:bodyPr wrap="square" rtlCol="0">
            <a:spAutoFit/>
          </a:bodyPr>
          <a:lstStyle/>
          <a:p>
            <a:pPr algn="l"/>
            <a:r>
              <a:rPr lang="en-US" sz="1400" b="1" dirty="0">
                <a:solidFill>
                  <a:srgbClr val="0000FF"/>
                </a:solidFill>
              </a:rPr>
              <a:t>g</a:t>
            </a:r>
          </a:p>
        </p:txBody>
      </p:sp>
      <p:sp>
        <p:nvSpPr>
          <p:cNvPr id="157" name="TextBox 156"/>
          <p:cNvSpPr txBox="1"/>
          <p:nvPr/>
        </p:nvSpPr>
        <p:spPr>
          <a:xfrm>
            <a:off x="5450875" y="2999312"/>
            <a:ext cx="291157" cy="307777"/>
          </a:xfrm>
          <a:prstGeom prst="rect">
            <a:avLst/>
          </a:prstGeom>
          <a:noFill/>
        </p:spPr>
        <p:txBody>
          <a:bodyPr wrap="square" rtlCol="0">
            <a:spAutoFit/>
          </a:bodyPr>
          <a:lstStyle/>
          <a:p>
            <a:pPr algn="l"/>
            <a:r>
              <a:rPr lang="en-US" sz="1400" b="1" dirty="0">
                <a:solidFill>
                  <a:srgbClr val="0000FF"/>
                </a:solidFill>
              </a:rPr>
              <a:t>p</a:t>
            </a:r>
          </a:p>
        </p:txBody>
      </p:sp>
      <p:sp>
        <p:nvSpPr>
          <p:cNvPr id="158" name="TextBox 157"/>
          <p:cNvSpPr txBox="1"/>
          <p:nvPr/>
        </p:nvSpPr>
        <p:spPr>
          <a:xfrm>
            <a:off x="5762195" y="3532660"/>
            <a:ext cx="291157" cy="307777"/>
          </a:xfrm>
          <a:prstGeom prst="rect">
            <a:avLst/>
          </a:prstGeom>
          <a:noFill/>
        </p:spPr>
        <p:txBody>
          <a:bodyPr wrap="square" rtlCol="0">
            <a:spAutoFit/>
          </a:bodyPr>
          <a:lstStyle/>
          <a:p>
            <a:pPr algn="l"/>
            <a:r>
              <a:rPr lang="en-US" sz="1400" b="1" dirty="0">
                <a:solidFill>
                  <a:srgbClr val="0000FF"/>
                </a:solidFill>
              </a:rPr>
              <a:t>n</a:t>
            </a:r>
          </a:p>
        </p:txBody>
      </p:sp>
      <p:sp>
        <p:nvSpPr>
          <p:cNvPr id="159" name="TextBox 158"/>
          <p:cNvSpPr txBox="1"/>
          <p:nvPr/>
        </p:nvSpPr>
        <p:spPr>
          <a:xfrm>
            <a:off x="4678078" y="5233366"/>
            <a:ext cx="291157" cy="307777"/>
          </a:xfrm>
          <a:prstGeom prst="rect">
            <a:avLst/>
          </a:prstGeom>
          <a:noFill/>
        </p:spPr>
        <p:txBody>
          <a:bodyPr wrap="square" rtlCol="0">
            <a:spAutoFit/>
          </a:bodyPr>
          <a:lstStyle/>
          <a:p>
            <a:pPr algn="l"/>
            <a:r>
              <a:rPr lang="en-US" sz="1400" b="1" dirty="0">
                <a:solidFill>
                  <a:srgbClr val="0000FF"/>
                </a:solidFill>
              </a:rPr>
              <a:t>g</a:t>
            </a:r>
          </a:p>
        </p:txBody>
      </p:sp>
      <p:sp>
        <p:nvSpPr>
          <p:cNvPr id="160" name="TextBox 159"/>
          <p:cNvSpPr txBox="1"/>
          <p:nvPr/>
        </p:nvSpPr>
        <p:spPr>
          <a:xfrm>
            <a:off x="4267088" y="5824666"/>
            <a:ext cx="291157" cy="307777"/>
          </a:xfrm>
          <a:prstGeom prst="rect">
            <a:avLst/>
          </a:prstGeom>
          <a:noFill/>
        </p:spPr>
        <p:txBody>
          <a:bodyPr wrap="square" rtlCol="0">
            <a:spAutoFit/>
          </a:bodyPr>
          <a:lstStyle/>
          <a:p>
            <a:pPr algn="l"/>
            <a:r>
              <a:rPr lang="en-US" sz="1400" b="1" dirty="0">
                <a:solidFill>
                  <a:srgbClr val="0000FF"/>
                </a:solidFill>
              </a:rPr>
              <a:t>p</a:t>
            </a:r>
          </a:p>
        </p:txBody>
      </p:sp>
      <p:sp>
        <p:nvSpPr>
          <p:cNvPr id="161" name="TextBox 160"/>
          <p:cNvSpPr txBox="1"/>
          <p:nvPr/>
        </p:nvSpPr>
        <p:spPr>
          <a:xfrm>
            <a:off x="4811954" y="6383141"/>
            <a:ext cx="291157" cy="307777"/>
          </a:xfrm>
          <a:prstGeom prst="rect">
            <a:avLst/>
          </a:prstGeom>
          <a:noFill/>
        </p:spPr>
        <p:txBody>
          <a:bodyPr wrap="square" rtlCol="0">
            <a:spAutoFit/>
          </a:bodyPr>
          <a:lstStyle/>
          <a:p>
            <a:pPr algn="l"/>
            <a:r>
              <a:rPr lang="en-US" sz="1400" b="1" dirty="0">
                <a:solidFill>
                  <a:srgbClr val="0000FF"/>
                </a:solidFill>
              </a:rPr>
              <a:t>n</a:t>
            </a:r>
          </a:p>
        </p:txBody>
      </p:sp>
      <p:sp>
        <p:nvSpPr>
          <p:cNvPr id="162" name="TextBox 161"/>
          <p:cNvSpPr txBox="1"/>
          <p:nvPr/>
        </p:nvSpPr>
        <p:spPr>
          <a:xfrm>
            <a:off x="5479065" y="4307514"/>
            <a:ext cx="2065443" cy="307777"/>
          </a:xfrm>
          <a:prstGeom prst="rect">
            <a:avLst/>
          </a:prstGeom>
          <a:noFill/>
        </p:spPr>
        <p:txBody>
          <a:bodyPr wrap="square" rtlCol="0">
            <a:spAutoFit/>
          </a:bodyPr>
          <a:lstStyle/>
          <a:p>
            <a:pPr algn="l"/>
            <a:r>
              <a:rPr lang="en-US" sz="1400" b="1" dirty="0">
                <a:solidFill>
                  <a:srgbClr val="0000FF"/>
                </a:solidFill>
              </a:rPr>
              <a:t>Zig-zag</a:t>
            </a:r>
          </a:p>
        </p:txBody>
      </p:sp>
      <p:sp>
        <p:nvSpPr>
          <p:cNvPr id="163" name="Oval 162"/>
          <p:cNvSpPr/>
          <p:nvPr/>
        </p:nvSpPr>
        <p:spPr bwMode="auto">
          <a:xfrm>
            <a:off x="7246494" y="4779762"/>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64" name="Oval 163"/>
          <p:cNvSpPr/>
          <p:nvPr/>
        </p:nvSpPr>
        <p:spPr bwMode="auto">
          <a:xfrm>
            <a:off x="7885526" y="526643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65" name="Oval 164"/>
          <p:cNvSpPr/>
          <p:nvPr/>
        </p:nvSpPr>
        <p:spPr bwMode="auto">
          <a:xfrm>
            <a:off x="6516814" y="530040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66" name="Straight Connector 165"/>
          <p:cNvCxnSpPr>
            <a:stCxn id="163" idx="3"/>
            <a:endCxn id="165" idx="0"/>
          </p:cNvCxnSpPr>
          <p:nvPr/>
        </p:nvCxnSpPr>
        <p:spPr bwMode="auto">
          <a:xfrm flipH="1">
            <a:off x="6802564" y="5104966"/>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67" name="Straight Connector 166"/>
          <p:cNvCxnSpPr>
            <a:stCxn id="163" idx="5"/>
            <a:endCxn id="164" idx="0"/>
          </p:cNvCxnSpPr>
          <p:nvPr/>
        </p:nvCxnSpPr>
        <p:spPr bwMode="auto">
          <a:xfrm>
            <a:off x="7734300" y="5104966"/>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68" name="TextBox 167"/>
          <p:cNvSpPr txBox="1"/>
          <p:nvPr/>
        </p:nvSpPr>
        <p:spPr>
          <a:xfrm>
            <a:off x="7127790" y="4811763"/>
            <a:ext cx="348033" cy="276999"/>
          </a:xfrm>
          <a:prstGeom prst="rect">
            <a:avLst/>
          </a:prstGeom>
          <a:noFill/>
        </p:spPr>
        <p:txBody>
          <a:bodyPr wrap="square" rtlCol="0">
            <a:spAutoFit/>
          </a:bodyPr>
          <a:lstStyle/>
          <a:p>
            <a:pPr algn="r"/>
            <a:r>
              <a:rPr lang="en-US" sz="1200" b="1" dirty="0">
                <a:solidFill>
                  <a:srgbClr val="FF0000"/>
                </a:solidFill>
              </a:rPr>
              <a:t>3</a:t>
            </a:r>
          </a:p>
        </p:txBody>
      </p:sp>
      <p:sp>
        <p:nvSpPr>
          <p:cNvPr id="169" name="TextBox 168"/>
          <p:cNvSpPr txBox="1"/>
          <p:nvPr/>
        </p:nvSpPr>
        <p:spPr>
          <a:xfrm>
            <a:off x="6399626" y="5339654"/>
            <a:ext cx="340934" cy="276999"/>
          </a:xfrm>
          <a:prstGeom prst="rect">
            <a:avLst/>
          </a:prstGeom>
          <a:noFill/>
        </p:spPr>
        <p:txBody>
          <a:bodyPr wrap="square" rtlCol="0">
            <a:spAutoFit/>
          </a:bodyPr>
          <a:lstStyle/>
          <a:p>
            <a:pPr algn="r"/>
            <a:r>
              <a:rPr lang="en-US" sz="1200" b="1" dirty="0">
                <a:solidFill>
                  <a:srgbClr val="FF0000"/>
                </a:solidFill>
              </a:rPr>
              <a:t>2</a:t>
            </a:r>
          </a:p>
        </p:txBody>
      </p:sp>
      <p:sp>
        <p:nvSpPr>
          <p:cNvPr id="170" name="TextBox 169"/>
          <p:cNvSpPr txBox="1"/>
          <p:nvPr/>
        </p:nvSpPr>
        <p:spPr>
          <a:xfrm>
            <a:off x="7808672" y="5317941"/>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71" name="Oval 170"/>
          <p:cNvSpPr/>
          <p:nvPr/>
        </p:nvSpPr>
        <p:spPr bwMode="auto">
          <a:xfrm>
            <a:off x="6891514" y="583293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72" name="Straight Connector 171"/>
          <p:cNvCxnSpPr>
            <a:stCxn id="165" idx="5"/>
            <a:endCxn id="171" idx="0"/>
          </p:cNvCxnSpPr>
          <p:nvPr/>
        </p:nvCxnSpPr>
        <p:spPr bwMode="auto">
          <a:xfrm>
            <a:off x="7004620" y="5625613"/>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73" name="TextBox 172"/>
          <p:cNvSpPr txBox="1"/>
          <p:nvPr/>
        </p:nvSpPr>
        <p:spPr>
          <a:xfrm>
            <a:off x="6802564" y="5882977"/>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74" name="Oval 173"/>
          <p:cNvSpPr/>
          <p:nvPr/>
        </p:nvSpPr>
        <p:spPr bwMode="auto">
          <a:xfrm>
            <a:off x="7618826" y="58442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75" name="TextBox 174"/>
          <p:cNvSpPr txBox="1"/>
          <p:nvPr/>
        </p:nvSpPr>
        <p:spPr>
          <a:xfrm>
            <a:off x="7561933" y="5892267"/>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76" name="Straight Connector 175"/>
          <p:cNvCxnSpPr>
            <a:stCxn id="164" idx="3"/>
            <a:endCxn id="174" idx="0"/>
          </p:cNvCxnSpPr>
          <p:nvPr/>
        </p:nvCxnSpPr>
        <p:spPr bwMode="auto">
          <a:xfrm flipH="1">
            <a:off x="7904576" y="5591635"/>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77" name="Oval 176"/>
          <p:cNvSpPr/>
          <p:nvPr/>
        </p:nvSpPr>
        <p:spPr bwMode="auto">
          <a:xfrm>
            <a:off x="6198853" y="58408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79" name="Straight Connector 178"/>
          <p:cNvCxnSpPr>
            <a:stCxn id="165" idx="3"/>
            <a:endCxn id="177" idx="0"/>
          </p:cNvCxnSpPr>
          <p:nvPr/>
        </p:nvCxnSpPr>
        <p:spPr bwMode="auto">
          <a:xfrm flipH="1">
            <a:off x="6484603" y="5625613"/>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183" name="TextBox 182"/>
          <p:cNvSpPr txBox="1"/>
          <p:nvPr/>
        </p:nvSpPr>
        <p:spPr>
          <a:xfrm>
            <a:off x="6121468" y="5882977"/>
            <a:ext cx="278158" cy="276999"/>
          </a:xfrm>
          <a:prstGeom prst="rect">
            <a:avLst/>
          </a:prstGeom>
          <a:noFill/>
        </p:spPr>
        <p:txBody>
          <a:bodyPr wrap="square" rtlCol="0">
            <a:spAutoFit/>
          </a:bodyPr>
          <a:lstStyle/>
          <a:p>
            <a:pPr algn="r"/>
            <a:r>
              <a:rPr lang="en-US" sz="1200" b="1" dirty="0">
                <a:solidFill>
                  <a:srgbClr val="FF0000"/>
                </a:solidFill>
              </a:rPr>
              <a:t>1</a:t>
            </a:r>
          </a:p>
        </p:txBody>
      </p:sp>
      <p:sp>
        <p:nvSpPr>
          <p:cNvPr id="184" name="Curved Down Arrow 183"/>
          <p:cNvSpPr/>
          <p:nvPr/>
        </p:nvSpPr>
        <p:spPr bwMode="auto">
          <a:xfrm flipH="1">
            <a:off x="4607748" y="2782953"/>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9" name="TextBox 108">
            <a:extLst>
              <a:ext uri="{FF2B5EF4-FFF2-40B4-BE49-F238E27FC236}">
                <a16:creationId xmlns:a16="http://schemas.microsoft.com/office/drawing/2014/main" id="{9A83B770-B7ED-48CA-8E6A-A8E90317B69E}"/>
              </a:ext>
            </a:extLst>
          </p:cNvPr>
          <p:cNvSpPr txBox="1"/>
          <p:nvPr/>
        </p:nvSpPr>
        <p:spPr>
          <a:xfrm>
            <a:off x="4450847" y="5865051"/>
            <a:ext cx="334034" cy="276999"/>
          </a:xfrm>
          <a:prstGeom prst="rect">
            <a:avLst/>
          </a:prstGeom>
          <a:noFill/>
        </p:spPr>
        <p:txBody>
          <a:bodyPr wrap="square" rtlCol="0">
            <a:spAutoFit/>
          </a:bodyPr>
          <a:lstStyle/>
          <a:p>
            <a:pPr algn="r"/>
            <a:r>
              <a:rPr lang="en-US" sz="1200" b="1" strike="sngStrike" dirty="0">
                <a:solidFill>
                  <a:srgbClr val="FF0000"/>
                </a:solidFill>
              </a:rPr>
              <a:t>1</a:t>
            </a:r>
          </a:p>
        </p:txBody>
      </p:sp>
      <p:sp>
        <p:nvSpPr>
          <p:cNvPr id="155" name="TextBox 154">
            <a:extLst>
              <a:ext uri="{FF2B5EF4-FFF2-40B4-BE49-F238E27FC236}">
                <a16:creationId xmlns:a16="http://schemas.microsoft.com/office/drawing/2014/main" id="{BBDBA159-F15C-4ACF-B0C8-A3DA4E292063}"/>
              </a:ext>
            </a:extLst>
          </p:cNvPr>
          <p:cNvSpPr txBox="1"/>
          <p:nvPr/>
        </p:nvSpPr>
        <p:spPr>
          <a:xfrm>
            <a:off x="4085564" y="5326216"/>
            <a:ext cx="334034" cy="276999"/>
          </a:xfrm>
          <a:prstGeom prst="rect">
            <a:avLst/>
          </a:prstGeom>
          <a:noFill/>
        </p:spPr>
        <p:txBody>
          <a:bodyPr wrap="square" rtlCol="0">
            <a:spAutoFit/>
          </a:bodyPr>
          <a:lstStyle/>
          <a:p>
            <a:pPr algn="r"/>
            <a:r>
              <a:rPr lang="en-US" sz="1200" b="1" strike="sngStrike" dirty="0">
                <a:solidFill>
                  <a:srgbClr val="FF0000"/>
                </a:solidFill>
              </a:rPr>
              <a:t>2</a:t>
            </a:r>
          </a:p>
        </p:txBody>
      </p:sp>
    </p:spTree>
    <p:extLst>
      <p:ext uri="{BB962C8B-B14F-4D97-AF65-F5344CB8AC3E}">
        <p14:creationId xmlns:p14="http://schemas.microsoft.com/office/powerpoint/2010/main" val="289638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0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7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4"/>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1"/>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1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2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2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2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2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27"/>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2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29"/>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1"/>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2"/>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3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35"/>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13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3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38"/>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39"/>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40"/>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41"/>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42"/>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4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44"/>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4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46"/>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47"/>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148"/>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14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5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51"/>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2"/>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15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5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0"/>
                                        </p:tgtEl>
                                        <p:attrNameLst>
                                          <p:attrName>style.visibility</p:attrName>
                                        </p:attrNameLst>
                                      </p:cBhvr>
                                      <p:to>
                                        <p:strVal val="visible"/>
                                      </p:to>
                                    </p:set>
                                  </p:childTnLst>
                                </p:cTn>
                              </p:par>
                              <p:par>
                                <p:cTn id="185" presetID="1" presetClass="entr" presetSubtype="0" fill="hold" grpId="0" nodeType="withEffect">
                                  <p:stCondLst>
                                    <p:cond delay="0"/>
                                  </p:stCondLst>
                                  <p:childTnLst>
                                    <p:set>
                                      <p:cBhvr>
                                        <p:cTn id="186" dur="1" fill="hold">
                                          <p:stCondLst>
                                            <p:cond delay="0"/>
                                          </p:stCondLst>
                                        </p:cTn>
                                        <p:tgtEl>
                                          <p:spTgt spid="161"/>
                                        </p:tgtEl>
                                        <p:attrNameLst>
                                          <p:attrName>style.visibility</p:attrName>
                                        </p:attrNameLst>
                                      </p:cBhvr>
                                      <p:to>
                                        <p:strVal val="visible"/>
                                      </p:to>
                                    </p:set>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grpId="0" nodeType="clickEffect">
                                  <p:stCondLst>
                                    <p:cond delay="0"/>
                                  </p:stCondLst>
                                  <p:childTnLst>
                                    <p:set>
                                      <p:cBhvr>
                                        <p:cTn id="190" dur="1" fill="hold">
                                          <p:stCondLst>
                                            <p:cond delay="0"/>
                                          </p:stCondLst>
                                        </p:cTn>
                                        <p:tgtEl>
                                          <p:spTgt spid="162"/>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163"/>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64"/>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65"/>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166"/>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167"/>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168"/>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69"/>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70"/>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7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72"/>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73"/>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174"/>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75"/>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76"/>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77"/>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79"/>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83"/>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09"/>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30" grpId="0" animBg="1"/>
      <p:bldP spid="31" grpId="0" animBg="1"/>
      <p:bldP spid="32" grpId="0" animBg="1"/>
      <p:bldP spid="39" grpId="0"/>
      <p:bldP spid="41" grpId="0" animBg="1"/>
      <p:bldP spid="42" grpId="0" animBg="1"/>
      <p:bldP spid="44" grpId="0" animBg="1"/>
      <p:bldP spid="58" grpId="0" animBg="1"/>
      <p:bldP spid="60" grpId="0" animBg="1"/>
      <p:bldP spid="63" grpId="0" animBg="1"/>
      <p:bldP spid="70" grpId="0"/>
      <p:bldP spid="76" grpId="0"/>
      <p:bldP spid="77" grpId="0"/>
      <p:bldP spid="99" grpId="0"/>
      <p:bldP spid="62" grpId="0"/>
      <p:bldP spid="65" grpId="0"/>
      <p:bldP spid="66" grpId="0"/>
      <p:bldP spid="68" grpId="0"/>
      <p:bldP spid="69" grpId="0"/>
      <p:bldP spid="78" grpId="0"/>
      <p:bldP spid="81" grpId="0"/>
      <p:bldP spid="82" grpId="0"/>
      <p:bldP spid="107" grpId="0"/>
      <p:bldP spid="110" grpId="0" animBg="1"/>
      <p:bldP spid="111" grpId="0" animBg="1"/>
      <p:bldP spid="113" grpId="0" animBg="1"/>
      <p:bldP spid="116" grpId="0"/>
      <p:bldP spid="117" grpId="0"/>
      <p:bldP spid="118" grpId="0"/>
      <p:bldP spid="119" grpId="0" animBg="1"/>
      <p:bldP spid="121" grpId="0"/>
      <p:bldP spid="122" grpId="0" animBg="1"/>
      <p:bldP spid="123" grpId="0" animBg="1"/>
      <p:bldP spid="124" grpId="0" animBg="1"/>
      <p:bldP spid="127" grpId="0"/>
      <p:bldP spid="128" grpId="0"/>
      <p:bldP spid="129" grpId="0"/>
      <p:bldP spid="130" grpId="0" animBg="1"/>
      <p:bldP spid="132" grpId="0"/>
      <p:bldP spid="133" grpId="0" animBg="1"/>
      <p:bldP spid="134" grpId="0"/>
      <p:bldP spid="136" grpId="0" animBg="1"/>
      <p:bldP spid="137" grpId="0" animBg="1"/>
      <p:bldP spid="138" grpId="0" animBg="1"/>
      <p:bldP spid="141" grpId="0"/>
      <p:bldP spid="142" grpId="0"/>
      <p:bldP spid="143" grpId="0"/>
      <p:bldP spid="144" grpId="0" animBg="1"/>
      <p:bldP spid="146" grpId="0"/>
      <p:bldP spid="147" grpId="0" animBg="1"/>
      <p:bldP spid="148" grpId="0"/>
      <p:bldP spid="150" grpId="0" animBg="1"/>
      <p:bldP spid="151" grpId="0"/>
      <p:bldP spid="153" grpId="0"/>
      <p:bldP spid="156" grpId="0"/>
      <p:bldP spid="157" grpId="0"/>
      <p:bldP spid="158" grpId="0"/>
      <p:bldP spid="159" grpId="0"/>
      <p:bldP spid="160" grpId="0"/>
      <p:bldP spid="161" grpId="0"/>
      <p:bldP spid="162" grpId="0"/>
      <p:bldP spid="163" grpId="0" animBg="1"/>
      <p:bldP spid="164" grpId="0" animBg="1"/>
      <p:bldP spid="165" grpId="0" animBg="1"/>
      <p:bldP spid="168" grpId="0"/>
      <p:bldP spid="169" grpId="0"/>
      <p:bldP spid="170" grpId="0"/>
      <p:bldP spid="171" grpId="0" animBg="1"/>
      <p:bldP spid="173" grpId="0"/>
      <p:bldP spid="174" grpId="0" animBg="1"/>
      <p:bldP spid="175" grpId="0"/>
      <p:bldP spid="177" grpId="0" animBg="1"/>
      <p:bldP spid="183" grpId="0"/>
      <p:bldP spid="184" grpId="0" animBg="1"/>
      <p:bldP spid="109" grpId="0"/>
      <p:bldP spid="15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a:t>
            </a:r>
          </a:p>
        </p:txBody>
      </p:sp>
      <p:sp>
        <p:nvSpPr>
          <p:cNvPr id="3" name="Content Placeholder 2"/>
          <p:cNvSpPr>
            <a:spLocks noGrp="1"/>
          </p:cNvSpPr>
          <p:nvPr>
            <p:ph idx="1"/>
          </p:nvPr>
        </p:nvSpPr>
        <p:spPr>
          <a:xfrm>
            <a:off x="304800" y="1066800"/>
            <a:ext cx="8534400" cy="609600"/>
          </a:xfrm>
        </p:spPr>
        <p:txBody>
          <a:bodyPr/>
          <a:lstStyle/>
          <a:p>
            <a:r>
              <a:rPr lang="en-US" dirty="0"/>
              <a:t>Insert 10, 20, 30, 15, 25, 12, 5, 3, 8</a:t>
            </a:r>
          </a:p>
        </p:txBody>
      </p:sp>
      <p:sp>
        <p:nvSpPr>
          <p:cNvPr id="9" name="TextBox 8"/>
          <p:cNvSpPr txBox="1"/>
          <p:nvPr/>
        </p:nvSpPr>
        <p:spPr>
          <a:xfrm>
            <a:off x="497686" y="1936637"/>
            <a:ext cx="838200" cy="307777"/>
          </a:xfrm>
          <a:prstGeom prst="rect">
            <a:avLst/>
          </a:prstGeom>
          <a:noFill/>
        </p:spPr>
        <p:txBody>
          <a:bodyPr wrap="square" rtlCol="0">
            <a:spAutoFit/>
          </a:bodyPr>
          <a:lstStyle/>
          <a:p>
            <a:pPr algn="l"/>
            <a:r>
              <a:rPr lang="en-US" sz="1400" b="1" dirty="0">
                <a:solidFill>
                  <a:srgbClr val="FF0000"/>
                </a:solidFill>
              </a:rPr>
              <a:t>Insert 5</a:t>
            </a:r>
          </a:p>
        </p:txBody>
      </p:sp>
      <p:sp>
        <p:nvSpPr>
          <p:cNvPr id="70" name="TextBox 69"/>
          <p:cNvSpPr txBox="1"/>
          <p:nvPr/>
        </p:nvSpPr>
        <p:spPr>
          <a:xfrm>
            <a:off x="5600700" y="1764746"/>
            <a:ext cx="1828800" cy="307777"/>
          </a:xfrm>
          <a:prstGeom prst="rect">
            <a:avLst/>
          </a:prstGeom>
          <a:noFill/>
        </p:spPr>
        <p:txBody>
          <a:bodyPr wrap="square" rtlCol="0">
            <a:spAutoFit/>
          </a:bodyPr>
          <a:lstStyle/>
          <a:p>
            <a:pPr algn="l"/>
            <a:r>
              <a:rPr lang="en-US" sz="1400" b="1" dirty="0">
                <a:solidFill>
                  <a:srgbClr val="0000FF"/>
                </a:solidFill>
              </a:rPr>
              <a:t>Zig-zig</a:t>
            </a:r>
          </a:p>
        </p:txBody>
      </p:sp>
      <p:sp>
        <p:nvSpPr>
          <p:cNvPr id="153" name="TextBox 152"/>
          <p:cNvSpPr txBox="1"/>
          <p:nvPr/>
        </p:nvSpPr>
        <p:spPr>
          <a:xfrm>
            <a:off x="75764" y="4388077"/>
            <a:ext cx="1296338" cy="307777"/>
          </a:xfrm>
          <a:prstGeom prst="rect">
            <a:avLst/>
          </a:prstGeom>
          <a:noFill/>
        </p:spPr>
        <p:txBody>
          <a:bodyPr wrap="square" rtlCol="0">
            <a:spAutoFit/>
          </a:bodyPr>
          <a:lstStyle/>
          <a:p>
            <a:pPr algn="l"/>
            <a:r>
              <a:rPr lang="en-US" sz="1400" b="1" dirty="0">
                <a:solidFill>
                  <a:srgbClr val="FF0000"/>
                </a:solidFill>
              </a:rPr>
              <a:t>Insert 8</a:t>
            </a:r>
          </a:p>
        </p:txBody>
      </p:sp>
      <p:sp>
        <p:nvSpPr>
          <p:cNvPr id="162" name="TextBox 161"/>
          <p:cNvSpPr txBox="1"/>
          <p:nvPr/>
        </p:nvSpPr>
        <p:spPr>
          <a:xfrm>
            <a:off x="2533389" y="4331542"/>
            <a:ext cx="2268149" cy="307777"/>
          </a:xfrm>
          <a:prstGeom prst="rect">
            <a:avLst/>
          </a:prstGeom>
          <a:noFill/>
        </p:spPr>
        <p:txBody>
          <a:bodyPr wrap="square" rtlCol="0">
            <a:spAutoFit/>
          </a:bodyPr>
          <a:lstStyle/>
          <a:p>
            <a:pPr algn="l"/>
            <a:r>
              <a:rPr lang="en-US" sz="1400" b="1" dirty="0">
                <a:solidFill>
                  <a:srgbClr val="0000FF"/>
                </a:solidFill>
              </a:rPr>
              <a:t>Zig-zag</a:t>
            </a:r>
          </a:p>
        </p:txBody>
      </p:sp>
      <p:sp>
        <p:nvSpPr>
          <p:cNvPr id="108" name="Oval 107"/>
          <p:cNvSpPr/>
          <p:nvPr/>
        </p:nvSpPr>
        <p:spPr bwMode="auto">
          <a:xfrm>
            <a:off x="1608868" y="2004085"/>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09" name="Oval 108"/>
          <p:cNvSpPr/>
          <p:nvPr/>
        </p:nvSpPr>
        <p:spPr bwMode="auto">
          <a:xfrm>
            <a:off x="2247900" y="249075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55" name="Oval 154"/>
          <p:cNvSpPr/>
          <p:nvPr/>
        </p:nvSpPr>
        <p:spPr bwMode="auto">
          <a:xfrm>
            <a:off x="879188" y="25247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78" name="Straight Connector 177"/>
          <p:cNvCxnSpPr>
            <a:stCxn id="108" idx="3"/>
            <a:endCxn id="155" idx="0"/>
          </p:cNvCxnSpPr>
          <p:nvPr/>
        </p:nvCxnSpPr>
        <p:spPr bwMode="auto">
          <a:xfrm flipH="1">
            <a:off x="1164938" y="2329289"/>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80" name="Straight Connector 179"/>
          <p:cNvCxnSpPr>
            <a:stCxn id="108" idx="5"/>
            <a:endCxn id="109" idx="0"/>
          </p:cNvCxnSpPr>
          <p:nvPr/>
        </p:nvCxnSpPr>
        <p:spPr bwMode="auto">
          <a:xfrm>
            <a:off x="2096674" y="2329289"/>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81" name="TextBox 180"/>
          <p:cNvSpPr txBox="1"/>
          <p:nvPr/>
        </p:nvSpPr>
        <p:spPr>
          <a:xfrm>
            <a:off x="1490164" y="2036086"/>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82" name="TextBox 181"/>
          <p:cNvSpPr txBox="1"/>
          <p:nvPr/>
        </p:nvSpPr>
        <p:spPr>
          <a:xfrm>
            <a:off x="762000" y="2563977"/>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84" name="TextBox 183"/>
          <p:cNvSpPr txBox="1"/>
          <p:nvPr/>
        </p:nvSpPr>
        <p:spPr>
          <a:xfrm>
            <a:off x="2171046" y="2542264"/>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85" name="Oval 184"/>
          <p:cNvSpPr/>
          <p:nvPr/>
        </p:nvSpPr>
        <p:spPr bwMode="auto">
          <a:xfrm>
            <a:off x="1253888" y="30572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86" name="Straight Connector 185"/>
          <p:cNvCxnSpPr>
            <a:stCxn id="155" idx="5"/>
            <a:endCxn id="185" idx="0"/>
          </p:cNvCxnSpPr>
          <p:nvPr/>
        </p:nvCxnSpPr>
        <p:spPr bwMode="auto">
          <a:xfrm>
            <a:off x="1366994" y="2849936"/>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164938" y="3107300"/>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88" name="Oval 187"/>
          <p:cNvSpPr/>
          <p:nvPr/>
        </p:nvSpPr>
        <p:spPr bwMode="auto">
          <a:xfrm>
            <a:off x="1981200" y="306860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89" name="TextBox 188"/>
          <p:cNvSpPr txBox="1"/>
          <p:nvPr/>
        </p:nvSpPr>
        <p:spPr>
          <a:xfrm>
            <a:off x="1924307" y="3116590"/>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90" name="Straight Connector 189"/>
          <p:cNvCxnSpPr>
            <a:stCxn id="109" idx="3"/>
            <a:endCxn id="188" idx="0"/>
          </p:cNvCxnSpPr>
          <p:nvPr/>
        </p:nvCxnSpPr>
        <p:spPr bwMode="auto">
          <a:xfrm flipH="1">
            <a:off x="2266950" y="2815958"/>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91" name="Oval 190"/>
          <p:cNvSpPr/>
          <p:nvPr/>
        </p:nvSpPr>
        <p:spPr bwMode="auto">
          <a:xfrm>
            <a:off x="561227" y="306518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92" name="Straight Connector 191"/>
          <p:cNvCxnSpPr>
            <a:stCxn id="155" idx="3"/>
            <a:endCxn id="191" idx="0"/>
          </p:cNvCxnSpPr>
          <p:nvPr/>
        </p:nvCxnSpPr>
        <p:spPr bwMode="auto">
          <a:xfrm flipH="1">
            <a:off x="846977" y="2849936"/>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193" name="TextBox 192"/>
          <p:cNvSpPr txBox="1"/>
          <p:nvPr/>
        </p:nvSpPr>
        <p:spPr>
          <a:xfrm>
            <a:off x="516266" y="3107300"/>
            <a:ext cx="321934" cy="276999"/>
          </a:xfrm>
          <a:prstGeom prst="rect">
            <a:avLst/>
          </a:prstGeom>
          <a:noFill/>
        </p:spPr>
        <p:txBody>
          <a:bodyPr wrap="square" rtlCol="0">
            <a:spAutoFit/>
          </a:bodyPr>
          <a:lstStyle/>
          <a:p>
            <a:pPr algn="r"/>
            <a:r>
              <a:rPr lang="en-US" sz="1200" b="1" dirty="0">
                <a:solidFill>
                  <a:srgbClr val="FF0000"/>
                </a:solidFill>
              </a:rPr>
              <a:t>2</a:t>
            </a:r>
          </a:p>
        </p:txBody>
      </p:sp>
      <p:sp>
        <p:nvSpPr>
          <p:cNvPr id="194" name="Oval 193"/>
          <p:cNvSpPr/>
          <p:nvPr/>
        </p:nvSpPr>
        <p:spPr bwMode="auto">
          <a:xfrm>
            <a:off x="345286" y="357811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95" name="Straight Connector 194"/>
          <p:cNvCxnSpPr>
            <a:stCxn id="191" idx="3"/>
            <a:endCxn id="194" idx="0"/>
          </p:cNvCxnSpPr>
          <p:nvPr/>
        </p:nvCxnSpPr>
        <p:spPr bwMode="auto">
          <a:xfrm flipH="1">
            <a:off x="631036" y="3390387"/>
            <a:ext cx="13885" cy="187731"/>
          </a:xfrm>
          <a:prstGeom prst="line">
            <a:avLst/>
          </a:prstGeom>
          <a:noFill/>
          <a:ln w="9525" cap="flat" cmpd="sng" algn="ctr">
            <a:solidFill>
              <a:schemeClr val="tx1"/>
            </a:solidFill>
            <a:prstDash val="solid"/>
            <a:round/>
            <a:headEnd type="none" w="med" len="med"/>
            <a:tailEnd type="none" w="med" len="med"/>
          </a:ln>
          <a:effectLst/>
        </p:spPr>
      </p:cxnSp>
      <p:sp>
        <p:nvSpPr>
          <p:cNvPr id="196" name="TextBox 195"/>
          <p:cNvSpPr txBox="1"/>
          <p:nvPr/>
        </p:nvSpPr>
        <p:spPr>
          <a:xfrm>
            <a:off x="284311" y="3630118"/>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97" name="Straight Connector 196"/>
          <p:cNvCxnSpPr/>
          <p:nvPr/>
        </p:nvCxnSpPr>
        <p:spPr bwMode="auto">
          <a:xfrm>
            <a:off x="2971800" y="1913820"/>
            <a:ext cx="0" cy="2178163"/>
          </a:xfrm>
          <a:prstGeom prst="line">
            <a:avLst/>
          </a:prstGeom>
          <a:noFill/>
          <a:ln w="9525" cap="flat" cmpd="sng" algn="ctr">
            <a:solidFill>
              <a:schemeClr val="tx1"/>
            </a:solidFill>
            <a:prstDash val="solid"/>
            <a:round/>
            <a:headEnd type="none" w="med" len="med"/>
            <a:tailEnd type="none" w="med" len="med"/>
          </a:ln>
          <a:effectLst/>
        </p:spPr>
      </p:cxnSp>
      <p:sp>
        <p:nvSpPr>
          <p:cNvPr id="198" name="TextBox 197"/>
          <p:cNvSpPr txBox="1"/>
          <p:nvPr/>
        </p:nvSpPr>
        <p:spPr>
          <a:xfrm>
            <a:off x="3393286" y="1905000"/>
            <a:ext cx="838200" cy="307777"/>
          </a:xfrm>
          <a:prstGeom prst="rect">
            <a:avLst/>
          </a:prstGeom>
          <a:noFill/>
        </p:spPr>
        <p:txBody>
          <a:bodyPr wrap="square" rtlCol="0">
            <a:spAutoFit/>
          </a:bodyPr>
          <a:lstStyle/>
          <a:p>
            <a:pPr algn="l"/>
            <a:r>
              <a:rPr lang="en-US" sz="1400" b="1" dirty="0">
                <a:solidFill>
                  <a:srgbClr val="FF0000"/>
                </a:solidFill>
              </a:rPr>
              <a:t>Insert 3</a:t>
            </a:r>
          </a:p>
        </p:txBody>
      </p:sp>
      <p:sp>
        <p:nvSpPr>
          <p:cNvPr id="199" name="Oval 198"/>
          <p:cNvSpPr/>
          <p:nvPr/>
        </p:nvSpPr>
        <p:spPr bwMode="auto">
          <a:xfrm>
            <a:off x="4504468" y="1972448"/>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200" name="Oval 199"/>
          <p:cNvSpPr/>
          <p:nvPr/>
        </p:nvSpPr>
        <p:spPr bwMode="auto">
          <a:xfrm>
            <a:off x="5143500" y="245911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201" name="Oval 200"/>
          <p:cNvSpPr/>
          <p:nvPr/>
        </p:nvSpPr>
        <p:spPr bwMode="auto">
          <a:xfrm>
            <a:off x="3774788" y="249309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202" name="Straight Connector 201"/>
          <p:cNvCxnSpPr>
            <a:stCxn id="199" idx="3"/>
            <a:endCxn id="201" idx="0"/>
          </p:cNvCxnSpPr>
          <p:nvPr/>
        </p:nvCxnSpPr>
        <p:spPr bwMode="auto">
          <a:xfrm flipH="1">
            <a:off x="4060538" y="2297652"/>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203" name="Straight Connector 202"/>
          <p:cNvCxnSpPr>
            <a:stCxn id="199" idx="5"/>
            <a:endCxn id="200" idx="0"/>
          </p:cNvCxnSpPr>
          <p:nvPr/>
        </p:nvCxnSpPr>
        <p:spPr bwMode="auto">
          <a:xfrm>
            <a:off x="4992274" y="2297652"/>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204" name="TextBox 203"/>
          <p:cNvSpPr txBox="1"/>
          <p:nvPr/>
        </p:nvSpPr>
        <p:spPr>
          <a:xfrm>
            <a:off x="4385764" y="2004449"/>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205" name="TextBox 204"/>
          <p:cNvSpPr txBox="1"/>
          <p:nvPr/>
        </p:nvSpPr>
        <p:spPr>
          <a:xfrm>
            <a:off x="3657600" y="2532340"/>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206" name="TextBox 205"/>
          <p:cNvSpPr txBox="1"/>
          <p:nvPr/>
        </p:nvSpPr>
        <p:spPr>
          <a:xfrm>
            <a:off x="5066646" y="2510627"/>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207" name="Oval 206"/>
          <p:cNvSpPr/>
          <p:nvPr/>
        </p:nvSpPr>
        <p:spPr bwMode="auto">
          <a:xfrm>
            <a:off x="4149488" y="302562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208" name="Straight Connector 207"/>
          <p:cNvCxnSpPr>
            <a:stCxn id="201" idx="5"/>
            <a:endCxn id="207" idx="0"/>
          </p:cNvCxnSpPr>
          <p:nvPr/>
        </p:nvCxnSpPr>
        <p:spPr bwMode="auto">
          <a:xfrm>
            <a:off x="4262594" y="2818299"/>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209" name="TextBox 208"/>
          <p:cNvSpPr txBox="1"/>
          <p:nvPr/>
        </p:nvSpPr>
        <p:spPr>
          <a:xfrm>
            <a:off x="4060538" y="3075663"/>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10" name="Oval 209"/>
          <p:cNvSpPr/>
          <p:nvPr/>
        </p:nvSpPr>
        <p:spPr bwMode="auto">
          <a:xfrm>
            <a:off x="4876800" y="303696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211" name="TextBox 210"/>
          <p:cNvSpPr txBox="1"/>
          <p:nvPr/>
        </p:nvSpPr>
        <p:spPr>
          <a:xfrm>
            <a:off x="4819907" y="3084953"/>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212" name="Straight Connector 211"/>
          <p:cNvCxnSpPr>
            <a:stCxn id="200" idx="3"/>
            <a:endCxn id="210" idx="0"/>
          </p:cNvCxnSpPr>
          <p:nvPr/>
        </p:nvCxnSpPr>
        <p:spPr bwMode="auto">
          <a:xfrm flipH="1">
            <a:off x="5162550" y="2784321"/>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13" name="Oval 212"/>
          <p:cNvSpPr/>
          <p:nvPr/>
        </p:nvSpPr>
        <p:spPr bwMode="auto">
          <a:xfrm>
            <a:off x="3456827" y="303354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214" name="Straight Connector 213"/>
          <p:cNvCxnSpPr>
            <a:stCxn id="201" idx="3"/>
            <a:endCxn id="213" idx="0"/>
          </p:cNvCxnSpPr>
          <p:nvPr/>
        </p:nvCxnSpPr>
        <p:spPr bwMode="auto">
          <a:xfrm flipH="1">
            <a:off x="3742577" y="2818299"/>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215" name="TextBox 214"/>
          <p:cNvSpPr txBox="1"/>
          <p:nvPr/>
        </p:nvSpPr>
        <p:spPr>
          <a:xfrm>
            <a:off x="3303165" y="2846324"/>
            <a:ext cx="321934" cy="276999"/>
          </a:xfrm>
          <a:prstGeom prst="rect">
            <a:avLst/>
          </a:prstGeom>
          <a:noFill/>
        </p:spPr>
        <p:txBody>
          <a:bodyPr wrap="square" rtlCol="0">
            <a:spAutoFit/>
          </a:bodyPr>
          <a:lstStyle/>
          <a:p>
            <a:pPr algn="r"/>
            <a:r>
              <a:rPr lang="en-US" sz="1200" b="1" dirty="0">
                <a:solidFill>
                  <a:srgbClr val="FF0000"/>
                </a:solidFill>
              </a:rPr>
              <a:t>3</a:t>
            </a:r>
          </a:p>
        </p:txBody>
      </p:sp>
      <p:sp>
        <p:nvSpPr>
          <p:cNvPr id="216" name="Oval 215"/>
          <p:cNvSpPr/>
          <p:nvPr/>
        </p:nvSpPr>
        <p:spPr bwMode="auto">
          <a:xfrm>
            <a:off x="3240886" y="34702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17" name="Straight Connector 216"/>
          <p:cNvCxnSpPr>
            <a:stCxn id="213" idx="3"/>
            <a:endCxn id="216" idx="0"/>
          </p:cNvCxnSpPr>
          <p:nvPr/>
        </p:nvCxnSpPr>
        <p:spPr bwMode="auto">
          <a:xfrm flipH="1">
            <a:off x="3526636" y="3358750"/>
            <a:ext cx="13885" cy="111531"/>
          </a:xfrm>
          <a:prstGeom prst="line">
            <a:avLst/>
          </a:prstGeom>
          <a:noFill/>
          <a:ln w="9525" cap="flat" cmpd="sng" algn="ctr">
            <a:solidFill>
              <a:schemeClr val="tx1"/>
            </a:solidFill>
            <a:prstDash val="solid"/>
            <a:round/>
            <a:headEnd type="none" w="med" len="med"/>
            <a:tailEnd type="none" w="med" len="med"/>
          </a:ln>
          <a:effectLst/>
        </p:spPr>
      </p:cxnSp>
      <p:sp>
        <p:nvSpPr>
          <p:cNvPr id="218" name="TextBox 217"/>
          <p:cNvSpPr txBox="1"/>
          <p:nvPr/>
        </p:nvSpPr>
        <p:spPr>
          <a:xfrm>
            <a:off x="2959359" y="3559901"/>
            <a:ext cx="333868" cy="276999"/>
          </a:xfrm>
          <a:prstGeom prst="rect">
            <a:avLst/>
          </a:prstGeom>
          <a:noFill/>
        </p:spPr>
        <p:txBody>
          <a:bodyPr wrap="square" rtlCol="0">
            <a:spAutoFit/>
          </a:bodyPr>
          <a:lstStyle/>
          <a:p>
            <a:pPr algn="r"/>
            <a:r>
              <a:rPr lang="en-US" sz="1200" b="1" dirty="0">
                <a:solidFill>
                  <a:srgbClr val="FF0000"/>
                </a:solidFill>
              </a:rPr>
              <a:t>2</a:t>
            </a:r>
          </a:p>
        </p:txBody>
      </p:sp>
      <p:sp>
        <p:nvSpPr>
          <p:cNvPr id="219" name="Oval 218"/>
          <p:cNvSpPr/>
          <p:nvPr/>
        </p:nvSpPr>
        <p:spPr bwMode="auto">
          <a:xfrm>
            <a:off x="3009900" y="38862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sp>
        <p:nvSpPr>
          <p:cNvPr id="220" name="TextBox 219"/>
          <p:cNvSpPr txBox="1"/>
          <p:nvPr/>
        </p:nvSpPr>
        <p:spPr>
          <a:xfrm>
            <a:off x="2923573" y="3936370"/>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221" name="Straight Connector 220"/>
          <p:cNvCxnSpPr>
            <a:stCxn id="216" idx="3"/>
            <a:endCxn id="219" idx="0"/>
          </p:cNvCxnSpPr>
          <p:nvPr/>
        </p:nvCxnSpPr>
        <p:spPr bwMode="auto">
          <a:xfrm flipH="1">
            <a:off x="3295650" y="3795485"/>
            <a:ext cx="28930" cy="90715"/>
          </a:xfrm>
          <a:prstGeom prst="line">
            <a:avLst/>
          </a:prstGeom>
          <a:noFill/>
          <a:ln w="9525" cap="flat" cmpd="sng" algn="ctr">
            <a:solidFill>
              <a:schemeClr val="tx1"/>
            </a:solidFill>
            <a:prstDash val="solid"/>
            <a:round/>
            <a:headEnd type="none" w="med" len="med"/>
            <a:tailEnd type="none" w="med" len="med"/>
          </a:ln>
          <a:effectLst/>
        </p:spPr>
      </p:cxnSp>
      <p:sp>
        <p:nvSpPr>
          <p:cNvPr id="224" name="Oval 223"/>
          <p:cNvSpPr/>
          <p:nvPr/>
        </p:nvSpPr>
        <p:spPr bwMode="auto">
          <a:xfrm>
            <a:off x="7323868" y="1991946"/>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225" name="Oval 224"/>
          <p:cNvSpPr/>
          <p:nvPr/>
        </p:nvSpPr>
        <p:spPr bwMode="auto">
          <a:xfrm>
            <a:off x="7962900" y="247861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226" name="Oval 225"/>
          <p:cNvSpPr/>
          <p:nvPr/>
        </p:nvSpPr>
        <p:spPr bwMode="auto">
          <a:xfrm>
            <a:off x="6594188" y="251259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227" name="Straight Connector 226"/>
          <p:cNvCxnSpPr>
            <a:stCxn id="224" idx="3"/>
            <a:endCxn id="226" idx="0"/>
          </p:cNvCxnSpPr>
          <p:nvPr/>
        </p:nvCxnSpPr>
        <p:spPr bwMode="auto">
          <a:xfrm flipH="1">
            <a:off x="6879938" y="2317150"/>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228" name="Straight Connector 227"/>
          <p:cNvCxnSpPr>
            <a:stCxn id="224" idx="5"/>
            <a:endCxn id="225" idx="0"/>
          </p:cNvCxnSpPr>
          <p:nvPr/>
        </p:nvCxnSpPr>
        <p:spPr bwMode="auto">
          <a:xfrm>
            <a:off x="7811674" y="2317150"/>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229" name="TextBox 228"/>
          <p:cNvSpPr txBox="1"/>
          <p:nvPr/>
        </p:nvSpPr>
        <p:spPr>
          <a:xfrm>
            <a:off x="7205164" y="2023947"/>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230" name="TextBox 229"/>
          <p:cNvSpPr txBox="1"/>
          <p:nvPr/>
        </p:nvSpPr>
        <p:spPr>
          <a:xfrm>
            <a:off x="6477000" y="2551838"/>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231" name="TextBox 230"/>
          <p:cNvSpPr txBox="1"/>
          <p:nvPr/>
        </p:nvSpPr>
        <p:spPr>
          <a:xfrm>
            <a:off x="7886046" y="2530125"/>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232" name="Oval 231"/>
          <p:cNvSpPr/>
          <p:nvPr/>
        </p:nvSpPr>
        <p:spPr bwMode="auto">
          <a:xfrm>
            <a:off x="6968888" y="304512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233" name="Straight Connector 232"/>
          <p:cNvCxnSpPr>
            <a:stCxn id="226" idx="5"/>
            <a:endCxn id="232" idx="0"/>
          </p:cNvCxnSpPr>
          <p:nvPr/>
        </p:nvCxnSpPr>
        <p:spPr bwMode="auto">
          <a:xfrm>
            <a:off x="7081994" y="2837797"/>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234" name="TextBox 233"/>
          <p:cNvSpPr txBox="1"/>
          <p:nvPr/>
        </p:nvSpPr>
        <p:spPr>
          <a:xfrm>
            <a:off x="6879938" y="309516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35" name="Oval 234"/>
          <p:cNvSpPr/>
          <p:nvPr/>
        </p:nvSpPr>
        <p:spPr bwMode="auto">
          <a:xfrm>
            <a:off x="7696200" y="305646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236" name="TextBox 235"/>
          <p:cNvSpPr txBox="1"/>
          <p:nvPr/>
        </p:nvSpPr>
        <p:spPr>
          <a:xfrm>
            <a:off x="7639307" y="3104451"/>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237" name="Straight Connector 236"/>
          <p:cNvCxnSpPr>
            <a:stCxn id="225" idx="3"/>
            <a:endCxn id="235" idx="0"/>
          </p:cNvCxnSpPr>
          <p:nvPr/>
        </p:nvCxnSpPr>
        <p:spPr bwMode="auto">
          <a:xfrm flipH="1">
            <a:off x="7981950" y="2803819"/>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38" name="Oval 237"/>
          <p:cNvSpPr/>
          <p:nvPr/>
        </p:nvSpPr>
        <p:spPr bwMode="auto">
          <a:xfrm>
            <a:off x="6276227" y="305304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39" name="Straight Connector 238"/>
          <p:cNvCxnSpPr>
            <a:stCxn id="226" idx="3"/>
            <a:endCxn id="238" idx="0"/>
          </p:cNvCxnSpPr>
          <p:nvPr/>
        </p:nvCxnSpPr>
        <p:spPr bwMode="auto">
          <a:xfrm flipH="1">
            <a:off x="6561977" y="2837797"/>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240" name="TextBox 239"/>
          <p:cNvSpPr txBox="1"/>
          <p:nvPr/>
        </p:nvSpPr>
        <p:spPr>
          <a:xfrm>
            <a:off x="6231266" y="3095161"/>
            <a:ext cx="321934" cy="276999"/>
          </a:xfrm>
          <a:prstGeom prst="rect">
            <a:avLst/>
          </a:prstGeom>
          <a:noFill/>
        </p:spPr>
        <p:txBody>
          <a:bodyPr wrap="square" rtlCol="0">
            <a:spAutoFit/>
          </a:bodyPr>
          <a:lstStyle/>
          <a:p>
            <a:pPr algn="r"/>
            <a:r>
              <a:rPr lang="en-US" sz="1200" b="1" dirty="0">
                <a:solidFill>
                  <a:srgbClr val="FF0000"/>
                </a:solidFill>
              </a:rPr>
              <a:t>2</a:t>
            </a:r>
          </a:p>
        </p:txBody>
      </p:sp>
      <p:sp>
        <p:nvSpPr>
          <p:cNvPr id="241" name="Oval 240"/>
          <p:cNvSpPr/>
          <p:nvPr/>
        </p:nvSpPr>
        <p:spPr bwMode="auto">
          <a:xfrm>
            <a:off x="5984085" y="35659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242" name="Straight Connector 241"/>
          <p:cNvCxnSpPr>
            <a:stCxn id="238" idx="3"/>
            <a:endCxn id="241" idx="0"/>
          </p:cNvCxnSpPr>
          <p:nvPr/>
        </p:nvCxnSpPr>
        <p:spPr bwMode="auto">
          <a:xfrm flipH="1">
            <a:off x="6269835" y="3378248"/>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243" name="TextBox 242"/>
          <p:cNvSpPr txBox="1"/>
          <p:nvPr/>
        </p:nvSpPr>
        <p:spPr>
          <a:xfrm>
            <a:off x="5867400" y="3617979"/>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246" name="Straight Connector 245"/>
          <p:cNvCxnSpPr>
            <a:stCxn id="238" idx="5"/>
            <a:endCxn id="247" idx="0"/>
          </p:cNvCxnSpPr>
          <p:nvPr/>
        </p:nvCxnSpPr>
        <p:spPr bwMode="auto">
          <a:xfrm>
            <a:off x="6764033" y="3378248"/>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247" name="Oval 246"/>
          <p:cNvSpPr/>
          <p:nvPr/>
        </p:nvSpPr>
        <p:spPr bwMode="auto">
          <a:xfrm>
            <a:off x="6631786" y="356866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sp>
        <p:nvSpPr>
          <p:cNvPr id="248" name="TextBox 247"/>
          <p:cNvSpPr txBox="1"/>
          <p:nvPr/>
        </p:nvSpPr>
        <p:spPr>
          <a:xfrm>
            <a:off x="6587838" y="3619292"/>
            <a:ext cx="278158" cy="276999"/>
          </a:xfrm>
          <a:prstGeom prst="rect">
            <a:avLst/>
          </a:prstGeom>
          <a:noFill/>
        </p:spPr>
        <p:txBody>
          <a:bodyPr wrap="square" rtlCol="0">
            <a:spAutoFit/>
          </a:bodyPr>
          <a:lstStyle/>
          <a:p>
            <a:pPr algn="r"/>
            <a:r>
              <a:rPr lang="en-US" sz="1200" b="1" dirty="0">
                <a:solidFill>
                  <a:srgbClr val="FF0000"/>
                </a:solidFill>
              </a:rPr>
              <a:t>1</a:t>
            </a:r>
          </a:p>
        </p:txBody>
      </p:sp>
      <p:sp>
        <p:nvSpPr>
          <p:cNvPr id="249" name="Oval 248"/>
          <p:cNvSpPr/>
          <p:nvPr/>
        </p:nvSpPr>
        <p:spPr bwMode="auto">
          <a:xfrm>
            <a:off x="1532643" y="4388077"/>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250" name="Oval 249"/>
          <p:cNvSpPr/>
          <p:nvPr/>
        </p:nvSpPr>
        <p:spPr bwMode="auto">
          <a:xfrm>
            <a:off x="2171675" y="487474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251" name="Oval 250"/>
          <p:cNvSpPr/>
          <p:nvPr/>
        </p:nvSpPr>
        <p:spPr bwMode="auto">
          <a:xfrm>
            <a:off x="802963" y="490872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252" name="Straight Connector 251"/>
          <p:cNvCxnSpPr>
            <a:stCxn id="249" idx="3"/>
            <a:endCxn id="251" idx="0"/>
          </p:cNvCxnSpPr>
          <p:nvPr/>
        </p:nvCxnSpPr>
        <p:spPr bwMode="auto">
          <a:xfrm flipH="1">
            <a:off x="1088713" y="4713281"/>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253" name="Straight Connector 252"/>
          <p:cNvCxnSpPr>
            <a:stCxn id="249" idx="5"/>
            <a:endCxn id="250" idx="0"/>
          </p:cNvCxnSpPr>
          <p:nvPr/>
        </p:nvCxnSpPr>
        <p:spPr bwMode="auto">
          <a:xfrm>
            <a:off x="2020449" y="4713281"/>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254" name="TextBox 253"/>
          <p:cNvSpPr txBox="1"/>
          <p:nvPr/>
        </p:nvSpPr>
        <p:spPr>
          <a:xfrm>
            <a:off x="1413939" y="4420078"/>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255" name="TextBox 254"/>
          <p:cNvSpPr txBox="1"/>
          <p:nvPr/>
        </p:nvSpPr>
        <p:spPr>
          <a:xfrm>
            <a:off x="576018" y="4718348"/>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256" name="TextBox 255"/>
          <p:cNvSpPr txBox="1"/>
          <p:nvPr/>
        </p:nvSpPr>
        <p:spPr>
          <a:xfrm>
            <a:off x="2094821" y="4926256"/>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257" name="Oval 256"/>
          <p:cNvSpPr/>
          <p:nvPr/>
        </p:nvSpPr>
        <p:spPr bwMode="auto">
          <a:xfrm>
            <a:off x="1177663" y="544125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258" name="Straight Connector 257"/>
          <p:cNvCxnSpPr>
            <a:stCxn id="251" idx="5"/>
            <a:endCxn id="257" idx="0"/>
          </p:cNvCxnSpPr>
          <p:nvPr/>
        </p:nvCxnSpPr>
        <p:spPr bwMode="auto">
          <a:xfrm>
            <a:off x="1290769" y="5233928"/>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259" name="TextBox 258"/>
          <p:cNvSpPr txBox="1"/>
          <p:nvPr/>
        </p:nvSpPr>
        <p:spPr>
          <a:xfrm>
            <a:off x="1088713" y="549129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60" name="Oval 259"/>
          <p:cNvSpPr/>
          <p:nvPr/>
        </p:nvSpPr>
        <p:spPr bwMode="auto">
          <a:xfrm>
            <a:off x="1904975" y="545259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261" name="TextBox 260"/>
          <p:cNvSpPr txBox="1"/>
          <p:nvPr/>
        </p:nvSpPr>
        <p:spPr>
          <a:xfrm>
            <a:off x="1848082" y="5500582"/>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262" name="Straight Connector 261"/>
          <p:cNvCxnSpPr>
            <a:stCxn id="250" idx="3"/>
            <a:endCxn id="260" idx="0"/>
          </p:cNvCxnSpPr>
          <p:nvPr/>
        </p:nvCxnSpPr>
        <p:spPr bwMode="auto">
          <a:xfrm flipH="1">
            <a:off x="2190725" y="5199950"/>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63" name="Oval 262"/>
          <p:cNvSpPr/>
          <p:nvPr/>
        </p:nvSpPr>
        <p:spPr bwMode="auto">
          <a:xfrm>
            <a:off x="485002" y="54491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64" name="Straight Connector 263"/>
          <p:cNvCxnSpPr>
            <a:stCxn id="251" idx="3"/>
            <a:endCxn id="263" idx="0"/>
          </p:cNvCxnSpPr>
          <p:nvPr/>
        </p:nvCxnSpPr>
        <p:spPr bwMode="auto">
          <a:xfrm flipH="1">
            <a:off x="770752" y="5233928"/>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265" name="TextBox 264"/>
          <p:cNvSpPr txBox="1"/>
          <p:nvPr/>
        </p:nvSpPr>
        <p:spPr>
          <a:xfrm>
            <a:off x="170681" y="5306812"/>
            <a:ext cx="419125" cy="276999"/>
          </a:xfrm>
          <a:prstGeom prst="rect">
            <a:avLst/>
          </a:prstGeom>
          <a:noFill/>
        </p:spPr>
        <p:txBody>
          <a:bodyPr wrap="square" rtlCol="0">
            <a:spAutoFit/>
          </a:bodyPr>
          <a:lstStyle/>
          <a:p>
            <a:pPr algn="r"/>
            <a:r>
              <a:rPr lang="en-US" sz="1200" b="1" dirty="0">
                <a:solidFill>
                  <a:srgbClr val="FF0000"/>
                </a:solidFill>
              </a:rPr>
              <a:t>3</a:t>
            </a:r>
          </a:p>
        </p:txBody>
      </p:sp>
      <p:sp>
        <p:nvSpPr>
          <p:cNvPr id="266" name="Oval 265"/>
          <p:cNvSpPr/>
          <p:nvPr/>
        </p:nvSpPr>
        <p:spPr bwMode="auto">
          <a:xfrm>
            <a:off x="192860" y="596211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267" name="Straight Connector 266"/>
          <p:cNvCxnSpPr>
            <a:stCxn id="263" idx="3"/>
            <a:endCxn id="266" idx="0"/>
          </p:cNvCxnSpPr>
          <p:nvPr/>
        </p:nvCxnSpPr>
        <p:spPr bwMode="auto">
          <a:xfrm flipH="1">
            <a:off x="478610" y="5774379"/>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268" name="TextBox 267"/>
          <p:cNvSpPr txBox="1"/>
          <p:nvPr/>
        </p:nvSpPr>
        <p:spPr>
          <a:xfrm>
            <a:off x="76175" y="6014110"/>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269" name="Straight Connector 268"/>
          <p:cNvCxnSpPr>
            <a:stCxn id="263" idx="5"/>
            <a:endCxn id="270" idx="0"/>
          </p:cNvCxnSpPr>
          <p:nvPr/>
        </p:nvCxnSpPr>
        <p:spPr bwMode="auto">
          <a:xfrm>
            <a:off x="972808" y="5774379"/>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270" name="Oval 269"/>
          <p:cNvSpPr/>
          <p:nvPr/>
        </p:nvSpPr>
        <p:spPr bwMode="auto">
          <a:xfrm>
            <a:off x="840561" y="596479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sp>
        <p:nvSpPr>
          <p:cNvPr id="271" name="TextBox 270"/>
          <p:cNvSpPr txBox="1"/>
          <p:nvPr/>
        </p:nvSpPr>
        <p:spPr>
          <a:xfrm>
            <a:off x="650940" y="5813982"/>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272" name="Oval 271"/>
          <p:cNvSpPr/>
          <p:nvPr/>
        </p:nvSpPr>
        <p:spPr bwMode="auto">
          <a:xfrm>
            <a:off x="548502" y="641934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273" name="Straight Connector 272"/>
          <p:cNvCxnSpPr>
            <a:stCxn id="271" idx="2"/>
            <a:endCxn id="272" idx="0"/>
          </p:cNvCxnSpPr>
          <p:nvPr/>
        </p:nvCxnSpPr>
        <p:spPr bwMode="auto">
          <a:xfrm>
            <a:off x="821431" y="6090981"/>
            <a:ext cx="12821" cy="328363"/>
          </a:xfrm>
          <a:prstGeom prst="line">
            <a:avLst/>
          </a:prstGeom>
          <a:noFill/>
          <a:ln w="9525" cap="flat" cmpd="sng" algn="ctr">
            <a:solidFill>
              <a:schemeClr val="tx1"/>
            </a:solidFill>
            <a:prstDash val="solid"/>
            <a:round/>
            <a:headEnd type="none" w="med" len="med"/>
            <a:tailEnd type="none" w="med" len="med"/>
          </a:ln>
          <a:effectLst/>
        </p:spPr>
      </p:cxnSp>
      <p:sp>
        <p:nvSpPr>
          <p:cNvPr id="274" name="TextBox 273"/>
          <p:cNvSpPr txBox="1"/>
          <p:nvPr/>
        </p:nvSpPr>
        <p:spPr>
          <a:xfrm>
            <a:off x="491957" y="6438432"/>
            <a:ext cx="278158" cy="276999"/>
          </a:xfrm>
          <a:prstGeom prst="rect">
            <a:avLst/>
          </a:prstGeom>
          <a:noFill/>
        </p:spPr>
        <p:txBody>
          <a:bodyPr wrap="square" rtlCol="0">
            <a:spAutoFit/>
          </a:bodyPr>
          <a:lstStyle/>
          <a:p>
            <a:pPr algn="r"/>
            <a:r>
              <a:rPr lang="en-US" sz="1200" b="1" dirty="0">
                <a:solidFill>
                  <a:srgbClr val="FF0000"/>
                </a:solidFill>
              </a:rPr>
              <a:t>1</a:t>
            </a:r>
          </a:p>
        </p:txBody>
      </p:sp>
      <p:sp>
        <p:nvSpPr>
          <p:cNvPr id="275" name="TextBox 274"/>
          <p:cNvSpPr txBox="1"/>
          <p:nvPr/>
        </p:nvSpPr>
        <p:spPr>
          <a:xfrm>
            <a:off x="3185393" y="2851823"/>
            <a:ext cx="291157" cy="307777"/>
          </a:xfrm>
          <a:prstGeom prst="rect">
            <a:avLst/>
          </a:prstGeom>
          <a:noFill/>
        </p:spPr>
        <p:txBody>
          <a:bodyPr wrap="square" rtlCol="0">
            <a:spAutoFit/>
          </a:bodyPr>
          <a:lstStyle/>
          <a:p>
            <a:pPr algn="l"/>
            <a:r>
              <a:rPr lang="en-US" sz="1400" b="1" dirty="0">
                <a:solidFill>
                  <a:srgbClr val="0000FF"/>
                </a:solidFill>
              </a:rPr>
              <a:t>g</a:t>
            </a:r>
          </a:p>
        </p:txBody>
      </p:sp>
      <p:sp>
        <p:nvSpPr>
          <p:cNvPr id="276" name="TextBox 275"/>
          <p:cNvSpPr txBox="1"/>
          <p:nvPr/>
        </p:nvSpPr>
        <p:spPr>
          <a:xfrm>
            <a:off x="2947306" y="3380104"/>
            <a:ext cx="291157" cy="307777"/>
          </a:xfrm>
          <a:prstGeom prst="rect">
            <a:avLst/>
          </a:prstGeom>
          <a:noFill/>
        </p:spPr>
        <p:txBody>
          <a:bodyPr wrap="square" rtlCol="0">
            <a:spAutoFit/>
          </a:bodyPr>
          <a:lstStyle/>
          <a:p>
            <a:pPr algn="l"/>
            <a:r>
              <a:rPr lang="en-US" sz="1400" b="1" dirty="0">
                <a:solidFill>
                  <a:srgbClr val="0000FF"/>
                </a:solidFill>
              </a:rPr>
              <a:t>p</a:t>
            </a:r>
          </a:p>
        </p:txBody>
      </p:sp>
      <p:sp>
        <p:nvSpPr>
          <p:cNvPr id="277" name="TextBox 276"/>
          <p:cNvSpPr txBox="1"/>
          <p:nvPr/>
        </p:nvSpPr>
        <p:spPr>
          <a:xfrm>
            <a:off x="1370613" y="5938342"/>
            <a:ext cx="291157" cy="307777"/>
          </a:xfrm>
          <a:prstGeom prst="rect">
            <a:avLst/>
          </a:prstGeom>
          <a:noFill/>
        </p:spPr>
        <p:txBody>
          <a:bodyPr wrap="square" rtlCol="0">
            <a:spAutoFit/>
          </a:bodyPr>
          <a:lstStyle/>
          <a:p>
            <a:pPr algn="l"/>
            <a:r>
              <a:rPr lang="en-US" sz="1400" b="1" dirty="0">
                <a:solidFill>
                  <a:srgbClr val="0000FF"/>
                </a:solidFill>
              </a:rPr>
              <a:t>n</a:t>
            </a:r>
          </a:p>
        </p:txBody>
      </p:sp>
      <p:sp>
        <p:nvSpPr>
          <p:cNvPr id="278" name="Oval 277"/>
          <p:cNvSpPr/>
          <p:nvPr/>
        </p:nvSpPr>
        <p:spPr bwMode="auto">
          <a:xfrm>
            <a:off x="4813164" y="4388077"/>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279" name="Oval 278"/>
          <p:cNvSpPr/>
          <p:nvPr/>
        </p:nvSpPr>
        <p:spPr bwMode="auto">
          <a:xfrm>
            <a:off x="5452196" y="487474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280" name="Oval 279"/>
          <p:cNvSpPr/>
          <p:nvPr/>
        </p:nvSpPr>
        <p:spPr bwMode="auto">
          <a:xfrm>
            <a:off x="4083484" y="490872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281" name="Straight Connector 280"/>
          <p:cNvCxnSpPr>
            <a:stCxn id="278" idx="3"/>
            <a:endCxn id="280" idx="0"/>
          </p:cNvCxnSpPr>
          <p:nvPr/>
        </p:nvCxnSpPr>
        <p:spPr bwMode="auto">
          <a:xfrm flipH="1">
            <a:off x="4369234" y="4713281"/>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282" name="Straight Connector 281"/>
          <p:cNvCxnSpPr>
            <a:stCxn id="278" idx="5"/>
            <a:endCxn id="279" idx="0"/>
          </p:cNvCxnSpPr>
          <p:nvPr/>
        </p:nvCxnSpPr>
        <p:spPr bwMode="auto">
          <a:xfrm>
            <a:off x="5300970" y="4713281"/>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283" name="TextBox 282"/>
          <p:cNvSpPr txBox="1"/>
          <p:nvPr/>
        </p:nvSpPr>
        <p:spPr>
          <a:xfrm>
            <a:off x="4694460" y="4420078"/>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284" name="TextBox 283"/>
          <p:cNvSpPr txBox="1"/>
          <p:nvPr/>
        </p:nvSpPr>
        <p:spPr>
          <a:xfrm>
            <a:off x="3966296" y="4947969"/>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285" name="TextBox 284"/>
          <p:cNvSpPr txBox="1"/>
          <p:nvPr/>
        </p:nvSpPr>
        <p:spPr>
          <a:xfrm>
            <a:off x="5375342" y="4926256"/>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286" name="Oval 285"/>
          <p:cNvSpPr/>
          <p:nvPr/>
        </p:nvSpPr>
        <p:spPr bwMode="auto">
          <a:xfrm>
            <a:off x="4458184" y="544125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287" name="Straight Connector 286"/>
          <p:cNvCxnSpPr>
            <a:stCxn id="280" idx="5"/>
            <a:endCxn id="286" idx="0"/>
          </p:cNvCxnSpPr>
          <p:nvPr/>
        </p:nvCxnSpPr>
        <p:spPr bwMode="auto">
          <a:xfrm>
            <a:off x="4571290" y="5233928"/>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288" name="TextBox 287"/>
          <p:cNvSpPr txBox="1"/>
          <p:nvPr/>
        </p:nvSpPr>
        <p:spPr>
          <a:xfrm>
            <a:off x="4369234" y="5491292"/>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289" name="Oval 288"/>
          <p:cNvSpPr/>
          <p:nvPr/>
        </p:nvSpPr>
        <p:spPr bwMode="auto">
          <a:xfrm>
            <a:off x="5185496" y="545259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290" name="TextBox 289"/>
          <p:cNvSpPr txBox="1"/>
          <p:nvPr/>
        </p:nvSpPr>
        <p:spPr>
          <a:xfrm>
            <a:off x="5128603" y="5500582"/>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291" name="Straight Connector 290"/>
          <p:cNvCxnSpPr>
            <a:stCxn id="279" idx="3"/>
            <a:endCxn id="289" idx="0"/>
          </p:cNvCxnSpPr>
          <p:nvPr/>
        </p:nvCxnSpPr>
        <p:spPr bwMode="auto">
          <a:xfrm flipH="1">
            <a:off x="5471246" y="5199950"/>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92" name="Oval 291"/>
          <p:cNvSpPr/>
          <p:nvPr/>
        </p:nvSpPr>
        <p:spPr bwMode="auto">
          <a:xfrm>
            <a:off x="3765523" y="54491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93" name="Straight Connector 292"/>
          <p:cNvCxnSpPr>
            <a:stCxn id="280" idx="3"/>
            <a:endCxn id="292" idx="0"/>
          </p:cNvCxnSpPr>
          <p:nvPr/>
        </p:nvCxnSpPr>
        <p:spPr bwMode="auto">
          <a:xfrm flipH="1">
            <a:off x="4051273" y="5233928"/>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294" name="TextBox 293"/>
          <p:cNvSpPr txBox="1"/>
          <p:nvPr/>
        </p:nvSpPr>
        <p:spPr>
          <a:xfrm>
            <a:off x="3623371" y="5491292"/>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295" name="Oval 294"/>
          <p:cNvSpPr/>
          <p:nvPr/>
        </p:nvSpPr>
        <p:spPr bwMode="auto">
          <a:xfrm>
            <a:off x="3473381" y="596211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296" name="Straight Connector 295"/>
          <p:cNvCxnSpPr>
            <a:stCxn id="292" idx="3"/>
            <a:endCxn id="295" idx="0"/>
          </p:cNvCxnSpPr>
          <p:nvPr/>
        </p:nvCxnSpPr>
        <p:spPr bwMode="auto">
          <a:xfrm flipH="1">
            <a:off x="3759131" y="5774379"/>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297" name="TextBox 296"/>
          <p:cNvSpPr txBox="1"/>
          <p:nvPr/>
        </p:nvSpPr>
        <p:spPr>
          <a:xfrm>
            <a:off x="3356696" y="6014110"/>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298" name="Straight Connector 297"/>
          <p:cNvCxnSpPr>
            <a:stCxn id="292" idx="5"/>
            <a:endCxn id="299" idx="0"/>
          </p:cNvCxnSpPr>
          <p:nvPr/>
        </p:nvCxnSpPr>
        <p:spPr bwMode="auto">
          <a:xfrm>
            <a:off x="4253329" y="5774379"/>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299" name="Oval 298"/>
          <p:cNvSpPr/>
          <p:nvPr/>
        </p:nvSpPr>
        <p:spPr bwMode="auto">
          <a:xfrm>
            <a:off x="4121082" y="596479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300" name="TextBox 299"/>
          <p:cNvSpPr txBox="1"/>
          <p:nvPr/>
        </p:nvSpPr>
        <p:spPr>
          <a:xfrm>
            <a:off x="4014310" y="6015423"/>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307" name="Oval 306"/>
          <p:cNvSpPr/>
          <p:nvPr/>
        </p:nvSpPr>
        <p:spPr bwMode="auto">
          <a:xfrm>
            <a:off x="4756037" y="593834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sp>
        <p:nvSpPr>
          <p:cNvPr id="308" name="TextBox 307"/>
          <p:cNvSpPr txBox="1"/>
          <p:nvPr/>
        </p:nvSpPr>
        <p:spPr>
          <a:xfrm>
            <a:off x="4699492" y="5957430"/>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309" name="Straight Connector 308"/>
          <p:cNvCxnSpPr>
            <a:stCxn id="286" idx="5"/>
            <a:endCxn id="307" idx="0"/>
          </p:cNvCxnSpPr>
          <p:nvPr/>
        </p:nvCxnSpPr>
        <p:spPr bwMode="auto">
          <a:xfrm>
            <a:off x="4945990" y="5766456"/>
            <a:ext cx="95797" cy="171886"/>
          </a:xfrm>
          <a:prstGeom prst="line">
            <a:avLst/>
          </a:prstGeom>
          <a:noFill/>
          <a:ln w="9525" cap="flat" cmpd="sng" algn="ctr">
            <a:solidFill>
              <a:schemeClr val="tx1"/>
            </a:solidFill>
            <a:prstDash val="solid"/>
            <a:round/>
            <a:headEnd type="none" w="med" len="med"/>
            <a:tailEnd type="none" w="med" len="med"/>
          </a:ln>
          <a:effectLst/>
        </p:spPr>
      </p:cxnSp>
      <p:sp>
        <p:nvSpPr>
          <p:cNvPr id="310" name="Curved Down Arrow 309"/>
          <p:cNvSpPr/>
          <p:nvPr/>
        </p:nvSpPr>
        <p:spPr bwMode="auto">
          <a:xfrm rot="1410828" flipH="1">
            <a:off x="339954" y="5512894"/>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1" name="Curved Down Arrow 310"/>
          <p:cNvSpPr/>
          <p:nvPr/>
        </p:nvSpPr>
        <p:spPr bwMode="auto">
          <a:xfrm rot="20189172">
            <a:off x="565219" y="4870765"/>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312" name="Curved Down Arrow 311"/>
          <p:cNvSpPr/>
          <p:nvPr/>
        </p:nvSpPr>
        <p:spPr bwMode="auto">
          <a:xfrm rot="20189172">
            <a:off x="3124922" y="3042167"/>
            <a:ext cx="914400" cy="350520"/>
          </a:xfrm>
          <a:prstGeom prst="curvedDown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35" name="TextBox 134">
            <a:extLst>
              <a:ext uri="{FF2B5EF4-FFF2-40B4-BE49-F238E27FC236}">
                <a16:creationId xmlns:a16="http://schemas.microsoft.com/office/drawing/2014/main" id="{50A4C854-5096-4E58-B359-5CC36F3E8117}"/>
              </a:ext>
            </a:extLst>
          </p:cNvPr>
          <p:cNvSpPr txBox="1"/>
          <p:nvPr/>
        </p:nvSpPr>
        <p:spPr>
          <a:xfrm>
            <a:off x="3160875" y="3495352"/>
            <a:ext cx="334034" cy="276999"/>
          </a:xfrm>
          <a:prstGeom prst="rect">
            <a:avLst/>
          </a:prstGeom>
          <a:noFill/>
        </p:spPr>
        <p:txBody>
          <a:bodyPr wrap="square" rtlCol="0">
            <a:spAutoFit/>
          </a:bodyPr>
          <a:lstStyle/>
          <a:p>
            <a:pPr algn="r"/>
            <a:r>
              <a:rPr lang="en-US" sz="1200" b="1" strike="sngStrike" dirty="0">
                <a:solidFill>
                  <a:srgbClr val="FF0000"/>
                </a:solidFill>
              </a:rPr>
              <a:t>1</a:t>
            </a:r>
          </a:p>
        </p:txBody>
      </p:sp>
      <p:sp>
        <p:nvSpPr>
          <p:cNvPr id="136" name="TextBox 135">
            <a:extLst>
              <a:ext uri="{FF2B5EF4-FFF2-40B4-BE49-F238E27FC236}">
                <a16:creationId xmlns:a16="http://schemas.microsoft.com/office/drawing/2014/main" id="{370817D0-78E1-4138-B662-E59F04EF8FD1}"/>
              </a:ext>
            </a:extLst>
          </p:cNvPr>
          <p:cNvSpPr txBox="1"/>
          <p:nvPr/>
        </p:nvSpPr>
        <p:spPr>
          <a:xfrm>
            <a:off x="3371062" y="3038753"/>
            <a:ext cx="334034" cy="276999"/>
          </a:xfrm>
          <a:prstGeom prst="rect">
            <a:avLst/>
          </a:prstGeom>
          <a:noFill/>
        </p:spPr>
        <p:txBody>
          <a:bodyPr wrap="square" rtlCol="0">
            <a:spAutoFit/>
          </a:bodyPr>
          <a:lstStyle/>
          <a:p>
            <a:pPr algn="r"/>
            <a:r>
              <a:rPr lang="en-US" sz="1200" b="1" strike="sngStrike" dirty="0">
                <a:solidFill>
                  <a:srgbClr val="FF0000"/>
                </a:solidFill>
              </a:rPr>
              <a:t>2</a:t>
            </a:r>
          </a:p>
        </p:txBody>
      </p:sp>
      <p:sp>
        <p:nvSpPr>
          <p:cNvPr id="138" name="TextBox 137">
            <a:extLst>
              <a:ext uri="{FF2B5EF4-FFF2-40B4-BE49-F238E27FC236}">
                <a16:creationId xmlns:a16="http://schemas.microsoft.com/office/drawing/2014/main" id="{75F4B3C0-C3F7-4360-BDB1-3CD8957991B8}"/>
              </a:ext>
            </a:extLst>
          </p:cNvPr>
          <p:cNvSpPr txBox="1"/>
          <p:nvPr/>
        </p:nvSpPr>
        <p:spPr>
          <a:xfrm>
            <a:off x="757411" y="5964386"/>
            <a:ext cx="334034" cy="276999"/>
          </a:xfrm>
          <a:prstGeom prst="rect">
            <a:avLst/>
          </a:prstGeom>
          <a:noFill/>
        </p:spPr>
        <p:txBody>
          <a:bodyPr wrap="square" rtlCol="0">
            <a:spAutoFit/>
          </a:bodyPr>
          <a:lstStyle/>
          <a:p>
            <a:pPr algn="r"/>
            <a:r>
              <a:rPr lang="en-US" sz="1200" b="1" strike="sngStrike" dirty="0">
                <a:solidFill>
                  <a:srgbClr val="FF0000"/>
                </a:solidFill>
              </a:rPr>
              <a:t>1</a:t>
            </a:r>
          </a:p>
        </p:txBody>
      </p:sp>
      <p:sp>
        <p:nvSpPr>
          <p:cNvPr id="140" name="TextBox 139">
            <a:extLst>
              <a:ext uri="{FF2B5EF4-FFF2-40B4-BE49-F238E27FC236}">
                <a16:creationId xmlns:a16="http://schemas.microsoft.com/office/drawing/2014/main" id="{42F163D8-45DA-47C4-96F6-626071A6B718}"/>
              </a:ext>
            </a:extLst>
          </p:cNvPr>
          <p:cNvSpPr txBox="1"/>
          <p:nvPr/>
        </p:nvSpPr>
        <p:spPr>
          <a:xfrm>
            <a:off x="404444" y="5476948"/>
            <a:ext cx="334034" cy="276999"/>
          </a:xfrm>
          <a:prstGeom prst="rect">
            <a:avLst/>
          </a:prstGeom>
          <a:noFill/>
        </p:spPr>
        <p:txBody>
          <a:bodyPr wrap="square" rtlCol="0">
            <a:spAutoFit/>
          </a:bodyPr>
          <a:lstStyle/>
          <a:p>
            <a:pPr algn="r"/>
            <a:r>
              <a:rPr lang="en-US" sz="1200" b="1" strike="sngStrike" dirty="0">
                <a:solidFill>
                  <a:srgbClr val="FF0000"/>
                </a:solidFill>
              </a:rPr>
              <a:t>2</a:t>
            </a:r>
          </a:p>
        </p:txBody>
      </p:sp>
      <p:sp>
        <p:nvSpPr>
          <p:cNvPr id="141" name="TextBox 140">
            <a:extLst>
              <a:ext uri="{FF2B5EF4-FFF2-40B4-BE49-F238E27FC236}">
                <a16:creationId xmlns:a16="http://schemas.microsoft.com/office/drawing/2014/main" id="{2DCFF6A1-F823-4155-9639-32A10CD73709}"/>
              </a:ext>
            </a:extLst>
          </p:cNvPr>
          <p:cNvSpPr txBox="1"/>
          <p:nvPr/>
        </p:nvSpPr>
        <p:spPr>
          <a:xfrm>
            <a:off x="714720" y="4912160"/>
            <a:ext cx="334034" cy="276999"/>
          </a:xfrm>
          <a:prstGeom prst="rect">
            <a:avLst/>
          </a:prstGeom>
          <a:noFill/>
        </p:spPr>
        <p:txBody>
          <a:bodyPr wrap="square" rtlCol="0">
            <a:spAutoFit/>
          </a:bodyPr>
          <a:lstStyle/>
          <a:p>
            <a:pPr algn="r"/>
            <a:r>
              <a:rPr lang="en-US" sz="1200" b="1" strike="sngStrike" dirty="0">
                <a:solidFill>
                  <a:srgbClr val="FF0000"/>
                </a:solidFill>
              </a:rPr>
              <a:t>3</a:t>
            </a:r>
          </a:p>
        </p:txBody>
      </p:sp>
    </p:spTree>
    <p:extLst>
      <p:ext uri="{BB962C8B-B14F-4D97-AF65-F5344CB8AC3E}">
        <p14:creationId xmlns:p14="http://schemas.microsoft.com/office/powerpoint/2010/main" val="3890000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9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9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9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0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0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0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0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0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1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1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1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1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1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7"/>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18"/>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1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2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21"/>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7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7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31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24"/>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26"/>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27"/>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28"/>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29"/>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30"/>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23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3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33"/>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34"/>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235"/>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3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3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23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9"/>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40"/>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4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4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4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46"/>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247"/>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248"/>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53"/>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249"/>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25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51"/>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52"/>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5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54"/>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255"/>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5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58"/>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59"/>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60"/>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261"/>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62"/>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63"/>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64"/>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65"/>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266"/>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67"/>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26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69"/>
                                        </p:tgtEl>
                                        <p:attrNameLst>
                                          <p:attrName>style.visibility</p:attrName>
                                        </p:attrNameLst>
                                      </p:cBhvr>
                                      <p:to>
                                        <p:strVal val="visible"/>
                                      </p:to>
                                    </p:set>
                                  </p:childTnLst>
                                </p:cTn>
                              </p:par>
                              <p:par>
                                <p:cTn id="201" presetID="1" presetClass="entr" presetSubtype="0" fill="hold" grpId="0" nodeType="withEffect">
                                  <p:stCondLst>
                                    <p:cond delay="0"/>
                                  </p:stCondLst>
                                  <p:childTnLst>
                                    <p:set>
                                      <p:cBhvr>
                                        <p:cTn id="202" dur="1" fill="hold">
                                          <p:stCondLst>
                                            <p:cond delay="0"/>
                                          </p:stCondLst>
                                        </p:cTn>
                                        <p:tgtEl>
                                          <p:spTgt spid="270"/>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71"/>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72"/>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73"/>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74"/>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77"/>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310"/>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311"/>
                                        </p:tgtEl>
                                        <p:attrNameLst>
                                          <p:attrName>style.visibility</p:attrName>
                                        </p:attrNameLst>
                                      </p:cBhvr>
                                      <p:to>
                                        <p:strVal val="visible"/>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62"/>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278"/>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279"/>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280"/>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81"/>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282"/>
                                        </p:tgtEl>
                                        <p:attrNameLst>
                                          <p:attrName>style.visibility</p:attrName>
                                        </p:attrNameLst>
                                      </p:cBhvr>
                                      <p:to>
                                        <p:strVal val="visible"/>
                                      </p:to>
                                    </p:set>
                                  </p:childTnLst>
                                </p:cTn>
                              </p:par>
                              <p:par>
                                <p:cTn id="231" presetID="1" presetClass="entr" presetSubtype="0" fill="hold" grpId="0" nodeType="withEffect">
                                  <p:stCondLst>
                                    <p:cond delay="0"/>
                                  </p:stCondLst>
                                  <p:childTnLst>
                                    <p:set>
                                      <p:cBhvr>
                                        <p:cTn id="232" dur="1" fill="hold">
                                          <p:stCondLst>
                                            <p:cond delay="0"/>
                                          </p:stCondLst>
                                        </p:cTn>
                                        <p:tgtEl>
                                          <p:spTgt spid="283"/>
                                        </p:tgtEl>
                                        <p:attrNameLst>
                                          <p:attrName>style.visibility</p:attrName>
                                        </p:attrNameLst>
                                      </p:cBhvr>
                                      <p:to>
                                        <p:strVal val="visible"/>
                                      </p:to>
                                    </p:set>
                                  </p:childTnLst>
                                </p:cTn>
                              </p:par>
                              <p:par>
                                <p:cTn id="233" presetID="1" presetClass="entr" presetSubtype="0" fill="hold" grpId="0" nodeType="withEffect">
                                  <p:stCondLst>
                                    <p:cond delay="0"/>
                                  </p:stCondLst>
                                  <p:childTnLst>
                                    <p:set>
                                      <p:cBhvr>
                                        <p:cTn id="234" dur="1" fill="hold">
                                          <p:stCondLst>
                                            <p:cond delay="0"/>
                                          </p:stCondLst>
                                        </p:cTn>
                                        <p:tgtEl>
                                          <p:spTgt spid="284"/>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28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8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28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288"/>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289"/>
                                        </p:tgtEl>
                                        <p:attrNameLst>
                                          <p:attrName>style.visibility</p:attrName>
                                        </p:attrNameLst>
                                      </p:cBhvr>
                                      <p:to>
                                        <p:strVal val="visible"/>
                                      </p:to>
                                    </p:set>
                                  </p:childTnLst>
                                </p:cTn>
                              </p:par>
                              <p:par>
                                <p:cTn id="245" presetID="1" presetClass="entr" presetSubtype="0" fill="hold" grpId="0" nodeType="withEffect">
                                  <p:stCondLst>
                                    <p:cond delay="0"/>
                                  </p:stCondLst>
                                  <p:childTnLst>
                                    <p:set>
                                      <p:cBhvr>
                                        <p:cTn id="246" dur="1" fill="hold">
                                          <p:stCondLst>
                                            <p:cond delay="0"/>
                                          </p:stCondLst>
                                        </p:cTn>
                                        <p:tgtEl>
                                          <p:spTgt spid="29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91"/>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292"/>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293"/>
                                        </p:tgtEl>
                                        <p:attrNameLst>
                                          <p:attrName>style.visibility</p:attrName>
                                        </p:attrNameLst>
                                      </p:cBhvr>
                                      <p:to>
                                        <p:strVal val="visible"/>
                                      </p:to>
                                    </p:set>
                                  </p:childTnLst>
                                </p:cTn>
                              </p:par>
                              <p:par>
                                <p:cTn id="253" presetID="1" presetClass="entr" presetSubtype="0" fill="hold" grpId="0" nodeType="withEffect">
                                  <p:stCondLst>
                                    <p:cond delay="0"/>
                                  </p:stCondLst>
                                  <p:childTnLst>
                                    <p:set>
                                      <p:cBhvr>
                                        <p:cTn id="254" dur="1" fill="hold">
                                          <p:stCondLst>
                                            <p:cond delay="0"/>
                                          </p:stCondLst>
                                        </p:cTn>
                                        <p:tgtEl>
                                          <p:spTgt spid="294"/>
                                        </p:tgtEl>
                                        <p:attrNameLst>
                                          <p:attrName>style.visibility</p:attrName>
                                        </p:attrNameLst>
                                      </p:cBhvr>
                                      <p:to>
                                        <p:strVal val="visible"/>
                                      </p:to>
                                    </p:set>
                                  </p:childTnLst>
                                </p:cTn>
                              </p:par>
                              <p:par>
                                <p:cTn id="255" presetID="1" presetClass="entr" presetSubtype="0" fill="hold" grpId="0" nodeType="withEffect">
                                  <p:stCondLst>
                                    <p:cond delay="0"/>
                                  </p:stCondLst>
                                  <p:childTnLst>
                                    <p:set>
                                      <p:cBhvr>
                                        <p:cTn id="256" dur="1" fill="hold">
                                          <p:stCondLst>
                                            <p:cond delay="0"/>
                                          </p:stCondLst>
                                        </p:cTn>
                                        <p:tgtEl>
                                          <p:spTgt spid="295"/>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296"/>
                                        </p:tgtEl>
                                        <p:attrNameLst>
                                          <p:attrName>style.visibility</p:attrName>
                                        </p:attrNameLst>
                                      </p:cBhvr>
                                      <p:to>
                                        <p:strVal val="visible"/>
                                      </p:to>
                                    </p:set>
                                  </p:childTnLst>
                                </p:cTn>
                              </p:par>
                              <p:par>
                                <p:cTn id="259" presetID="1" presetClass="entr" presetSubtype="0" fill="hold" grpId="0" nodeType="withEffect">
                                  <p:stCondLst>
                                    <p:cond delay="0"/>
                                  </p:stCondLst>
                                  <p:childTnLst>
                                    <p:set>
                                      <p:cBhvr>
                                        <p:cTn id="260" dur="1" fill="hold">
                                          <p:stCondLst>
                                            <p:cond delay="0"/>
                                          </p:stCondLst>
                                        </p:cTn>
                                        <p:tgtEl>
                                          <p:spTgt spid="297"/>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8"/>
                                        </p:tgtEl>
                                        <p:attrNameLst>
                                          <p:attrName>style.visibility</p:attrName>
                                        </p:attrNameLst>
                                      </p:cBhvr>
                                      <p:to>
                                        <p:strVal val="visible"/>
                                      </p:to>
                                    </p:set>
                                  </p:childTnLst>
                                </p:cTn>
                              </p:par>
                              <p:par>
                                <p:cTn id="263" presetID="1" presetClass="entr" presetSubtype="0" fill="hold" grpId="0" nodeType="withEffect">
                                  <p:stCondLst>
                                    <p:cond delay="0"/>
                                  </p:stCondLst>
                                  <p:childTnLst>
                                    <p:set>
                                      <p:cBhvr>
                                        <p:cTn id="264" dur="1" fill="hold">
                                          <p:stCondLst>
                                            <p:cond delay="0"/>
                                          </p:stCondLst>
                                        </p:cTn>
                                        <p:tgtEl>
                                          <p:spTgt spid="299"/>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300"/>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307"/>
                                        </p:tgtEl>
                                        <p:attrNameLst>
                                          <p:attrName>style.visibility</p:attrName>
                                        </p:attrNameLst>
                                      </p:cBhvr>
                                      <p:to>
                                        <p:strVal val="visible"/>
                                      </p:to>
                                    </p:set>
                                  </p:childTnLst>
                                </p:cTn>
                              </p:par>
                              <p:par>
                                <p:cTn id="269" presetID="1" presetClass="entr" presetSubtype="0" fill="hold" grpId="0" nodeType="withEffect">
                                  <p:stCondLst>
                                    <p:cond delay="0"/>
                                  </p:stCondLst>
                                  <p:childTnLst>
                                    <p:set>
                                      <p:cBhvr>
                                        <p:cTn id="270" dur="1" fill="hold">
                                          <p:stCondLst>
                                            <p:cond delay="0"/>
                                          </p:stCondLst>
                                        </p:cTn>
                                        <p:tgtEl>
                                          <p:spTgt spid="308"/>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309"/>
                                        </p:tgtEl>
                                        <p:attrNameLst>
                                          <p:attrName>style.visibility</p:attrName>
                                        </p:attrNameLst>
                                      </p:cBhvr>
                                      <p:to>
                                        <p:strVal val="visible"/>
                                      </p:to>
                                    </p:set>
                                  </p:childTnLst>
                                </p:cTn>
                              </p:par>
                              <p:par>
                                <p:cTn id="273" presetID="1" presetClass="entr" presetSubtype="0" fill="hold" grpId="0" nodeType="withEffect">
                                  <p:stCondLst>
                                    <p:cond delay="0"/>
                                  </p:stCondLst>
                                  <p:childTnLst>
                                    <p:set>
                                      <p:cBhvr>
                                        <p:cTn id="274" dur="1" fill="hold">
                                          <p:stCondLst>
                                            <p:cond delay="0"/>
                                          </p:stCondLst>
                                        </p:cTn>
                                        <p:tgtEl>
                                          <p:spTgt spid="135"/>
                                        </p:tgtEl>
                                        <p:attrNameLst>
                                          <p:attrName>style.visibility</p:attrName>
                                        </p:attrNameLst>
                                      </p:cBhvr>
                                      <p:to>
                                        <p:strVal val="visible"/>
                                      </p:to>
                                    </p:set>
                                  </p:childTnLst>
                                </p:cTn>
                              </p:par>
                              <p:par>
                                <p:cTn id="275" presetID="1" presetClass="entr" presetSubtype="0" fill="hold" grpId="0" nodeType="withEffect">
                                  <p:stCondLst>
                                    <p:cond delay="0"/>
                                  </p:stCondLst>
                                  <p:childTnLst>
                                    <p:set>
                                      <p:cBhvr>
                                        <p:cTn id="276" dur="1" fill="hold">
                                          <p:stCondLst>
                                            <p:cond delay="0"/>
                                          </p:stCondLst>
                                        </p:cTn>
                                        <p:tgtEl>
                                          <p:spTgt spid="136"/>
                                        </p:tgtEl>
                                        <p:attrNameLst>
                                          <p:attrName>style.visibility</p:attrName>
                                        </p:attrNameLst>
                                      </p:cBhvr>
                                      <p:to>
                                        <p:strVal val="visible"/>
                                      </p:to>
                                    </p:set>
                                  </p:childTnLst>
                                </p:cTn>
                              </p:par>
                              <p:par>
                                <p:cTn id="277" presetID="1" presetClass="entr" presetSubtype="0" fill="hold" grpId="0" nodeType="withEffect">
                                  <p:stCondLst>
                                    <p:cond delay="0"/>
                                  </p:stCondLst>
                                  <p:childTnLst>
                                    <p:set>
                                      <p:cBhvr>
                                        <p:cTn id="278" dur="1" fill="hold">
                                          <p:stCondLst>
                                            <p:cond delay="0"/>
                                          </p:stCondLst>
                                        </p:cTn>
                                        <p:tgtEl>
                                          <p:spTgt spid="138"/>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40"/>
                                        </p:tgtEl>
                                        <p:attrNameLst>
                                          <p:attrName>style.visibility</p:attrName>
                                        </p:attrNameLst>
                                      </p:cBhvr>
                                      <p:to>
                                        <p:strVal val="visible"/>
                                      </p:to>
                                    </p:set>
                                  </p:childTnLst>
                                </p:cTn>
                              </p:par>
                              <p:par>
                                <p:cTn id="281" presetID="1" presetClass="entr" presetSubtype="0" fill="hold" grpId="0" nodeType="withEffect">
                                  <p:stCondLst>
                                    <p:cond delay="0"/>
                                  </p:stCondLst>
                                  <p:childTnLst>
                                    <p:set>
                                      <p:cBhvr>
                                        <p:cTn id="282" dur="1" fill="hold">
                                          <p:stCondLst>
                                            <p:cond delay="0"/>
                                          </p:stCondLst>
                                        </p:cTn>
                                        <p:tgtEl>
                                          <p:spTgt spid="1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0" grpId="0"/>
      <p:bldP spid="153" grpId="0"/>
      <p:bldP spid="162" grpId="0"/>
      <p:bldP spid="108" grpId="0" animBg="1"/>
      <p:bldP spid="109" grpId="0" animBg="1"/>
      <p:bldP spid="155" grpId="0" animBg="1"/>
      <p:bldP spid="181" grpId="0"/>
      <p:bldP spid="182" grpId="0"/>
      <p:bldP spid="184" grpId="0"/>
      <p:bldP spid="185" grpId="0" animBg="1"/>
      <p:bldP spid="187" grpId="0"/>
      <p:bldP spid="188" grpId="0" animBg="1"/>
      <p:bldP spid="189" grpId="0"/>
      <p:bldP spid="191" grpId="0" animBg="1"/>
      <p:bldP spid="193" grpId="0"/>
      <p:bldP spid="194" grpId="0" animBg="1"/>
      <p:bldP spid="196" grpId="0"/>
      <p:bldP spid="198" grpId="0"/>
      <p:bldP spid="199" grpId="0" animBg="1"/>
      <p:bldP spid="200" grpId="0" animBg="1"/>
      <p:bldP spid="201" grpId="0" animBg="1"/>
      <p:bldP spid="204" grpId="0"/>
      <p:bldP spid="205" grpId="0"/>
      <p:bldP spid="206" grpId="0"/>
      <p:bldP spid="207" grpId="0" animBg="1"/>
      <p:bldP spid="209" grpId="0"/>
      <p:bldP spid="210" grpId="0" animBg="1"/>
      <p:bldP spid="211" grpId="0"/>
      <p:bldP spid="213" grpId="0" animBg="1"/>
      <p:bldP spid="215" grpId="0"/>
      <p:bldP spid="216" grpId="0" animBg="1"/>
      <p:bldP spid="218" grpId="0"/>
      <p:bldP spid="219" grpId="0" animBg="1"/>
      <p:bldP spid="220" grpId="0"/>
      <p:bldP spid="224" grpId="0" animBg="1"/>
      <p:bldP spid="225" grpId="0" animBg="1"/>
      <p:bldP spid="226" grpId="0" animBg="1"/>
      <p:bldP spid="229" grpId="0"/>
      <p:bldP spid="230" grpId="0"/>
      <p:bldP spid="231" grpId="0"/>
      <p:bldP spid="232" grpId="0" animBg="1"/>
      <p:bldP spid="234" grpId="0"/>
      <p:bldP spid="235" grpId="0" animBg="1"/>
      <p:bldP spid="236" grpId="0"/>
      <p:bldP spid="238" grpId="0" animBg="1"/>
      <p:bldP spid="240" grpId="0"/>
      <p:bldP spid="241" grpId="0" animBg="1"/>
      <p:bldP spid="243" grpId="0"/>
      <p:bldP spid="247" grpId="0" animBg="1"/>
      <p:bldP spid="248" grpId="0"/>
      <p:bldP spid="249" grpId="0" animBg="1"/>
      <p:bldP spid="250" grpId="0" animBg="1"/>
      <p:bldP spid="251" grpId="0" animBg="1"/>
      <p:bldP spid="254" grpId="0"/>
      <p:bldP spid="255" grpId="0"/>
      <p:bldP spid="256" grpId="0"/>
      <p:bldP spid="257" grpId="0" animBg="1"/>
      <p:bldP spid="259" grpId="0"/>
      <p:bldP spid="260" grpId="0" animBg="1"/>
      <p:bldP spid="261" grpId="0"/>
      <p:bldP spid="263" grpId="0" animBg="1"/>
      <p:bldP spid="265" grpId="0"/>
      <p:bldP spid="266" grpId="0" animBg="1"/>
      <p:bldP spid="268" grpId="0"/>
      <p:bldP spid="270" grpId="0" animBg="1"/>
      <p:bldP spid="271" grpId="0"/>
      <p:bldP spid="272" grpId="0" animBg="1"/>
      <p:bldP spid="274" grpId="0"/>
      <p:bldP spid="275" grpId="0"/>
      <p:bldP spid="276" grpId="0"/>
      <p:bldP spid="277" grpId="0"/>
      <p:bldP spid="278" grpId="0" animBg="1"/>
      <p:bldP spid="279" grpId="0" animBg="1"/>
      <p:bldP spid="280" grpId="0" animBg="1"/>
      <p:bldP spid="283" grpId="0"/>
      <p:bldP spid="284" grpId="0"/>
      <p:bldP spid="285" grpId="0"/>
      <p:bldP spid="286" grpId="0" animBg="1"/>
      <p:bldP spid="288" grpId="0"/>
      <p:bldP spid="289" grpId="0" animBg="1"/>
      <p:bldP spid="290" grpId="0"/>
      <p:bldP spid="292" grpId="0" animBg="1"/>
      <p:bldP spid="294" grpId="0"/>
      <p:bldP spid="295" grpId="0" animBg="1"/>
      <p:bldP spid="297" grpId="0"/>
      <p:bldP spid="299" grpId="0" animBg="1"/>
      <p:bldP spid="300" grpId="0"/>
      <p:bldP spid="307" grpId="0" animBg="1"/>
      <p:bldP spid="308" grpId="0"/>
      <p:bldP spid="310" grpId="0" animBg="1"/>
      <p:bldP spid="311" grpId="0" animBg="1"/>
      <p:bldP spid="312" grpId="0" animBg="1"/>
      <p:bldP spid="135" grpId="0"/>
      <p:bldP spid="136" grpId="0"/>
      <p:bldP spid="138" grpId="0"/>
      <p:bldP spid="140" grpId="0"/>
      <p:bldP spid="14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Exercise 1 </a:t>
            </a:r>
          </a:p>
        </p:txBody>
      </p:sp>
      <p:sp>
        <p:nvSpPr>
          <p:cNvPr id="3" name="Content Placeholder 2"/>
          <p:cNvSpPr>
            <a:spLocks noGrp="1"/>
          </p:cNvSpPr>
          <p:nvPr>
            <p:ph idx="1"/>
          </p:nvPr>
        </p:nvSpPr>
        <p:spPr>
          <a:xfrm>
            <a:off x="304800" y="1066800"/>
            <a:ext cx="8534400" cy="609600"/>
          </a:xfrm>
        </p:spPr>
        <p:txBody>
          <a:bodyPr/>
          <a:lstStyle/>
          <a:p>
            <a:r>
              <a:rPr lang="en-US" dirty="0"/>
              <a:t>Insert key=28</a:t>
            </a:r>
          </a:p>
        </p:txBody>
      </p:sp>
      <p:sp>
        <p:nvSpPr>
          <p:cNvPr id="136" name="Oval 135"/>
          <p:cNvSpPr/>
          <p:nvPr/>
        </p:nvSpPr>
        <p:spPr bwMode="auto">
          <a:xfrm>
            <a:off x="1952512" y="1708813"/>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37" name="Oval 136"/>
          <p:cNvSpPr/>
          <p:nvPr/>
        </p:nvSpPr>
        <p:spPr bwMode="auto">
          <a:xfrm>
            <a:off x="2591544" y="219548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38" name="Oval 137"/>
          <p:cNvSpPr/>
          <p:nvPr/>
        </p:nvSpPr>
        <p:spPr bwMode="auto">
          <a:xfrm>
            <a:off x="1222832" y="22294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39" name="Straight Connector 138"/>
          <p:cNvCxnSpPr>
            <a:stCxn id="136" idx="3"/>
            <a:endCxn id="138" idx="0"/>
          </p:cNvCxnSpPr>
          <p:nvPr/>
        </p:nvCxnSpPr>
        <p:spPr bwMode="auto">
          <a:xfrm flipH="1">
            <a:off x="1508582" y="2034017"/>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40" name="Straight Connector 139"/>
          <p:cNvCxnSpPr>
            <a:stCxn id="136" idx="5"/>
            <a:endCxn id="137" idx="0"/>
          </p:cNvCxnSpPr>
          <p:nvPr/>
        </p:nvCxnSpPr>
        <p:spPr bwMode="auto">
          <a:xfrm>
            <a:off x="2440318" y="2034017"/>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41" name="TextBox 140"/>
          <p:cNvSpPr txBox="1"/>
          <p:nvPr/>
        </p:nvSpPr>
        <p:spPr>
          <a:xfrm>
            <a:off x="1833808" y="1740814"/>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42" name="TextBox 141"/>
          <p:cNvSpPr txBox="1"/>
          <p:nvPr/>
        </p:nvSpPr>
        <p:spPr>
          <a:xfrm>
            <a:off x="1105644" y="2268705"/>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43" name="TextBox 142"/>
          <p:cNvSpPr txBox="1"/>
          <p:nvPr/>
        </p:nvSpPr>
        <p:spPr>
          <a:xfrm>
            <a:off x="2514690" y="2246992"/>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44" name="Oval 143"/>
          <p:cNvSpPr/>
          <p:nvPr/>
        </p:nvSpPr>
        <p:spPr bwMode="auto">
          <a:xfrm>
            <a:off x="1597532" y="276198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45" name="Straight Connector 144"/>
          <p:cNvCxnSpPr>
            <a:stCxn id="138" idx="5"/>
            <a:endCxn id="144" idx="0"/>
          </p:cNvCxnSpPr>
          <p:nvPr/>
        </p:nvCxnSpPr>
        <p:spPr bwMode="auto">
          <a:xfrm>
            <a:off x="1710638" y="2554664"/>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46" name="TextBox 145"/>
          <p:cNvSpPr txBox="1"/>
          <p:nvPr/>
        </p:nvSpPr>
        <p:spPr>
          <a:xfrm>
            <a:off x="1508582" y="2812028"/>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147" name="Oval 146"/>
          <p:cNvSpPr/>
          <p:nvPr/>
        </p:nvSpPr>
        <p:spPr bwMode="auto">
          <a:xfrm>
            <a:off x="2324844" y="27733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48" name="TextBox 147"/>
          <p:cNvSpPr txBox="1"/>
          <p:nvPr/>
        </p:nvSpPr>
        <p:spPr>
          <a:xfrm>
            <a:off x="2267951" y="2821318"/>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49" name="Straight Connector 148"/>
          <p:cNvCxnSpPr>
            <a:stCxn id="137" idx="3"/>
            <a:endCxn id="147" idx="0"/>
          </p:cNvCxnSpPr>
          <p:nvPr/>
        </p:nvCxnSpPr>
        <p:spPr bwMode="auto">
          <a:xfrm flipH="1">
            <a:off x="2610594" y="2520686"/>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50" name="Oval 149"/>
          <p:cNvSpPr/>
          <p:nvPr/>
        </p:nvSpPr>
        <p:spPr bwMode="auto">
          <a:xfrm>
            <a:off x="904871" y="27699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51" name="Straight Connector 150"/>
          <p:cNvCxnSpPr>
            <a:stCxn id="138" idx="3"/>
            <a:endCxn id="150" idx="0"/>
          </p:cNvCxnSpPr>
          <p:nvPr/>
        </p:nvCxnSpPr>
        <p:spPr bwMode="auto">
          <a:xfrm flipH="1">
            <a:off x="1190621" y="2554664"/>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152" name="TextBox 151"/>
          <p:cNvSpPr txBox="1"/>
          <p:nvPr/>
        </p:nvSpPr>
        <p:spPr>
          <a:xfrm>
            <a:off x="762719" y="2812028"/>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54" name="Oval 153"/>
          <p:cNvSpPr/>
          <p:nvPr/>
        </p:nvSpPr>
        <p:spPr bwMode="auto">
          <a:xfrm>
            <a:off x="612729" y="328284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156" name="Straight Connector 155"/>
          <p:cNvCxnSpPr>
            <a:stCxn id="150" idx="3"/>
            <a:endCxn id="154" idx="0"/>
          </p:cNvCxnSpPr>
          <p:nvPr/>
        </p:nvCxnSpPr>
        <p:spPr bwMode="auto">
          <a:xfrm flipH="1">
            <a:off x="898479" y="3095115"/>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157" name="TextBox 156"/>
          <p:cNvSpPr txBox="1"/>
          <p:nvPr/>
        </p:nvSpPr>
        <p:spPr>
          <a:xfrm>
            <a:off x="496044" y="3334846"/>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158" name="Straight Connector 157"/>
          <p:cNvCxnSpPr>
            <a:stCxn id="150" idx="5"/>
            <a:endCxn id="159" idx="0"/>
          </p:cNvCxnSpPr>
          <p:nvPr/>
        </p:nvCxnSpPr>
        <p:spPr bwMode="auto">
          <a:xfrm>
            <a:off x="1392677" y="3095115"/>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159" name="Oval 158"/>
          <p:cNvSpPr/>
          <p:nvPr/>
        </p:nvSpPr>
        <p:spPr bwMode="auto">
          <a:xfrm>
            <a:off x="1260430" y="32855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160" name="TextBox 159"/>
          <p:cNvSpPr txBox="1"/>
          <p:nvPr/>
        </p:nvSpPr>
        <p:spPr>
          <a:xfrm>
            <a:off x="1153658" y="3336159"/>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64" name="Oval 163"/>
          <p:cNvSpPr/>
          <p:nvPr/>
        </p:nvSpPr>
        <p:spPr bwMode="auto">
          <a:xfrm>
            <a:off x="1895385" y="325907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sp>
        <p:nvSpPr>
          <p:cNvPr id="165" name="TextBox 164"/>
          <p:cNvSpPr txBox="1"/>
          <p:nvPr/>
        </p:nvSpPr>
        <p:spPr>
          <a:xfrm>
            <a:off x="1838840" y="3278166"/>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66" name="Straight Connector 165"/>
          <p:cNvCxnSpPr>
            <a:stCxn id="144" idx="5"/>
            <a:endCxn id="164" idx="0"/>
          </p:cNvCxnSpPr>
          <p:nvPr/>
        </p:nvCxnSpPr>
        <p:spPr bwMode="auto">
          <a:xfrm>
            <a:off x="2085338" y="3087192"/>
            <a:ext cx="95797" cy="171886"/>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942379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Exercise 2 </a:t>
            </a:r>
          </a:p>
        </p:txBody>
      </p:sp>
      <p:sp>
        <p:nvSpPr>
          <p:cNvPr id="3" name="Content Placeholder 2"/>
          <p:cNvSpPr>
            <a:spLocks noGrp="1"/>
          </p:cNvSpPr>
          <p:nvPr>
            <p:ph idx="1"/>
          </p:nvPr>
        </p:nvSpPr>
        <p:spPr>
          <a:xfrm>
            <a:off x="304800" y="1066800"/>
            <a:ext cx="8534400" cy="609600"/>
          </a:xfrm>
        </p:spPr>
        <p:txBody>
          <a:bodyPr/>
          <a:lstStyle/>
          <a:p>
            <a:r>
              <a:rPr lang="en-US" dirty="0"/>
              <a:t>Insert key=17</a:t>
            </a:r>
          </a:p>
        </p:txBody>
      </p:sp>
      <p:sp>
        <p:nvSpPr>
          <p:cNvPr id="136" name="Oval 135"/>
          <p:cNvSpPr/>
          <p:nvPr/>
        </p:nvSpPr>
        <p:spPr bwMode="auto">
          <a:xfrm>
            <a:off x="1952512" y="1708813"/>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37" name="Oval 136"/>
          <p:cNvSpPr/>
          <p:nvPr/>
        </p:nvSpPr>
        <p:spPr bwMode="auto">
          <a:xfrm>
            <a:off x="2591544" y="219548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38" name="Oval 137"/>
          <p:cNvSpPr/>
          <p:nvPr/>
        </p:nvSpPr>
        <p:spPr bwMode="auto">
          <a:xfrm>
            <a:off x="1222832" y="22294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39" name="Straight Connector 138"/>
          <p:cNvCxnSpPr>
            <a:stCxn id="136" idx="3"/>
            <a:endCxn id="138" idx="0"/>
          </p:cNvCxnSpPr>
          <p:nvPr/>
        </p:nvCxnSpPr>
        <p:spPr bwMode="auto">
          <a:xfrm flipH="1">
            <a:off x="1508582" y="2034017"/>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40" name="Straight Connector 139"/>
          <p:cNvCxnSpPr>
            <a:stCxn id="136" idx="5"/>
            <a:endCxn id="137" idx="0"/>
          </p:cNvCxnSpPr>
          <p:nvPr/>
        </p:nvCxnSpPr>
        <p:spPr bwMode="auto">
          <a:xfrm>
            <a:off x="2440318" y="2034017"/>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41" name="TextBox 140"/>
          <p:cNvSpPr txBox="1"/>
          <p:nvPr/>
        </p:nvSpPr>
        <p:spPr>
          <a:xfrm>
            <a:off x="1833808" y="1740814"/>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42" name="TextBox 141"/>
          <p:cNvSpPr txBox="1"/>
          <p:nvPr/>
        </p:nvSpPr>
        <p:spPr>
          <a:xfrm>
            <a:off x="1105644" y="2268705"/>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43" name="TextBox 142"/>
          <p:cNvSpPr txBox="1"/>
          <p:nvPr/>
        </p:nvSpPr>
        <p:spPr>
          <a:xfrm>
            <a:off x="2514690" y="2246992"/>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44" name="Oval 143"/>
          <p:cNvSpPr/>
          <p:nvPr/>
        </p:nvSpPr>
        <p:spPr bwMode="auto">
          <a:xfrm>
            <a:off x="1597532" y="276198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45" name="Straight Connector 144"/>
          <p:cNvCxnSpPr>
            <a:stCxn id="138" idx="5"/>
            <a:endCxn id="144" idx="0"/>
          </p:cNvCxnSpPr>
          <p:nvPr/>
        </p:nvCxnSpPr>
        <p:spPr bwMode="auto">
          <a:xfrm>
            <a:off x="1710638" y="2554664"/>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46" name="TextBox 145"/>
          <p:cNvSpPr txBox="1"/>
          <p:nvPr/>
        </p:nvSpPr>
        <p:spPr>
          <a:xfrm>
            <a:off x="1508582" y="2812028"/>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147" name="Oval 146"/>
          <p:cNvSpPr/>
          <p:nvPr/>
        </p:nvSpPr>
        <p:spPr bwMode="auto">
          <a:xfrm>
            <a:off x="2324844" y="27733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48" name="TextBox 147"/>
          <p:cNvSpPr txBox="1"/>
          <p:nvPr/>
        </p:nvSpPr>
        <p:spPr>
          <a:xfrm>
            <a:off x="2267951" y="2821318"/>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49" name="Straight Connector 148"/>
          <p:cNvCxnSpPr>
            <a:stCxn id="137" idx="3"/>
            <a:endCxn id="147" idx="0"/>
          </p:cNvCxnSpPr>
          <p:nvPr/>
        </p:nvCxnSpPr>
        <p:spPr bwMode="auto">
          <a:xfrm flipH="1">
            <a:off x="2610594" y="2520686"/>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50" name="Oval 149"/>
          <p:cNvSpPr/>
          <p:nvPr/>
        </p:nvSpPr>
        <p:spPr bwMode="auto">
          <a:xfrm>
            <a:off x="904871" y="27699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51" name="Straight Connector 150"/>
          <p:cNvCxnSpPr>
            <a:stCxn id="138" idx="3"/>
            <a:endCxn id="150" idx="0"/>
          </p:cNvCxnSpPr>
          <p:nvPr/>
        </p:nvCxnSpPr>
        <p:spPr bwMode="auto">
          <a:xfrm flipH="1">
            <a:off x="1190621" y="2554664"/>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152" name="TextBox 151"/>
          <p:cNvSpPr txBox="1"/>
          <p:nvPr/>
        </p:nvSpPr>
        <p:spPr>
          <a:xfrm>
            <a:off x="762719" y="2812028"/>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54" name="Oval 153"/>
          <p:cNvSpPr/>
          <p:nvPr/>
        </p:nvSpPr>
        <p:spPr bwMode="auto">
          <a:xfrm>
            <a:off x="612729" y="328284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156" name="Straight Connector 155"/>
          <p:cNvCxnSpPr>
            <a:stCxn id="150" idx="3"/>
            <a:endCxn id="154" idx="0"/>
          </p:cNvCxnSpPr>
          <p:nvPr/>
        </p:nvCxnSpPr>
        <p:spPr bwMode="auto">
          <a:xfrm flipH="1">
            <a:off x="898479" y="3095115"/>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157" name="TextBox 156"/>
          <p:cNvSpPr txBox="1"/>
          <p:nvPr/>
        </p:nvSpPr>
        <p:spPr>
          <a:xfrm>
            <a:off x="496044" y="3334846"/>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158" name="Straight Connector 157"/>
          <p:cNvCxnSpPr>
            <a:stCxn id="150" idx="5"/>
            <a:endCxn id="159" idx="0"/>
          </p:cNvCxnSpPr>
          <p:nvPr/>
        </p:nvCxnSpPr>
        <p:spPr bwMode="auto">
          <a:xfrm>
            <a:off x="1392677" y="3095115"/>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159" name="Oval 158"/>
          <p:cNvSpPr/>
          <p:nvPr/>
        </p:nvSpPr>
        <p:spPr bwMode="auto">
          <a:xfrm>
            <a:off x="1260430" y="32855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160" name="TextBox 159"/>
          <p:cNvSpPr txBox="1"/>
          <p:nvPr/>
        </p:nvSpPr>
        <p:spPr>
          <a:xfrm>
            <a:off x="1153658" y="3336159"/>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64" name="Oval 163"/>
          <p:cNvSpPr/>
          <p:nvPr/>
        </p:nvSpPr>
        <p:spPr bwMode="auto">
          <a:xfrm>
            <a:off x="1895385" y="325907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sp>
        <p:nvSpPr>
          <p:cNvPr id="165" name="TextBox 164"/>
          <p:cNvSpPr txBox="1"/>
          <p:nvPr/>
        </p:nvSpPr>
        <p:spPr>
          <a:xfrm>
            <a:off x="1838840" y="3278166"/>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66" name="Straight Connector 165"/>
          <p:cNvCxnSpPr>
            <a:stCxn id="144" idx="5"/>
            <a:endCxn id="164" idx="0"/>
          </p:cNvCxnSpPr>
          <p:nvPr/>
        </p:nvCxnSpPr>
        <p:spPr bwMode="auto">
          <a:xfrm>
            <a:off x="2085338" y="3087192"/>
            <a:ext cx="95797" cy="171886"/>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8607797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Insertion Exercise 3 </a:t>
            </a:r>
          </a:p>
        </p:txBody>
      </p:sp>
      <p:sp>
        <p:nvSpPr>
          <p:cNvPr id="3" name="Content Placeholder 2"/>
          <p:cNvSpPr>
            <a:spLocks noGrp="1"/>
          </p:cNvSpPr>
          <p:nvPr>
            <p:ph idx="1"/>
          </p:nvPr>
        </p:nvSpPr>
        <p:spPr>
          <a:xfrm>
            <a:off x="304800" y="1066800"/>
            <a:ext cx="8534400" cy="609600"/>
          </a:xfrm>
        </p:spPr>
        <p:txBody>
          <a:bodyPr/>
          <a:lstStyle/>
          <a:p>
            <a:r>
              <a:rPr lang="en-US" dirty="0"/>
              <a:t>Insert key=2</a:t>
            </a:r>
          </a:p>
        </p:txBody>
      </p:sp>
      <p:sp>
        <p:nvSpPr>
          <p:cNvPr id="136" name="Oval 135"/>
          <p:cNvSpPr/>
          <p:nvPr/>
        </p:nvSpPr>
        <p:spPr bwMode="auto">
          <a:xfrm>
            <a:off x="1952512" y="1708813"/>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37" name="Oval 136"/>
          <p:cNvSpPr/>
          <p:nvPr/>
        </p:nvSpPr>
        <p:spPr bwMode="auto">
          <a:xfrm>
            <a:off x="2591544" y="219548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38" name="Oval 137"/>
          <p:cNvSpPr/>
          <p:nvPr/>
        </p:nvSpPr>
        <p:spPr bwMode="auto">
          <a:xfrm>
            <a:off x="1222832" y="22294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39" name="Straight Connector 138"/>
          <p:cNvCxnSpPr>
            <a:stCxn id="136" idx="3"/>
            <a:endCxn id="138" idx="0"/>
          </p:cNvCxnSpPr>
          <p:nvPr/>
        </p:nvCxnSpPr>
        <p:spPr bwMode="auto">
          <a:xfrm flipH="1">
            <a:off x="1508582" y="2034017"/>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40" name="Straight Connector 139"/>
          <p:cNvCxnSpPr>
            <a:stCxn id="136" idx="5"/>
            <a:endCxn id="137" idx="0"/>
          </p:cNvCxnSpPr>
          <p:nvPr/>
        </p:nvCxnSpPr>
        <p:spPr bwMode="auto">
          <a:xfrm>
            <a:off x="2440318" y="2034017"/>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41" name="TextBox 140"/>
          <p:cNvSpPr txBox="1"/>
          <p:nvPr/>
        </p:nvSpPr>
        <p:spPr>
          <a:xfrm>
            <a:off x="1833808" y="1740814"/>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42" name="TextBox 141"/>
          <p:cNvSpPr txBox="1"/>
          <p:nvPr/>
        </p:nvSpPr>
        <p:spPr>
          <a:xfrm>
            <a:off x="1105644" y="2268705"/>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43" name="TextBox 142"/>
          <p:cNvSpPr txBox="1"/>
          <p:nvPr/>
        </p:nvSpPr>
        <p:spPr>
          <a:xfrm>
            <a:off x="2514690" y="2246992"/>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44" name="Oval 143"/>
          <p:cNvSpPr/>
          <p:nvPr/>
        </p:nvSpPr>
        <p:spPr bwMode="auto">
          <a:xfrm>
            <a:off x="1597532" y="276198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45" name="Straight Connector 144"/>
          <p:cNvCxnSpPr>
            <a:stCxn id="138" idx="5"/>
            <a:endCxn id="144" idx="0"/>
          </p:cNvCxnSpPr>
          <p:nvPr/>
        </p:nvCxnSpPr>
        <p:spPr bwMode="auto">
          <a:xfrm>
            <a:off x="1710638" y="2554664"/>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46" name="TextBox 145"/>
          <p:cNvSpPr txBox="1"/>
          <p:nvPr/>
        </p:nvSpPr>
        <p:spPr>
          <a:xfrm>
            <a:off x="1508582" y="2812028"/>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147" name="Oval 146"/>
          <p:cNvSpPr/>
          <p:nvPr/>
        </p:nvSpPr>
        <p:spPr bwMode="auto">
          <a:xfrm>
            <a:off x="2324844" y="27733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48" name="TextBox 147"/>
          <p:cNvSpPr txBox="1"/>
          <p:nvPr/>
        </p:nvSpPr>
        <p:spPr>
          <a:xfrm>
            <a:off x="2267951" y="2821318"/>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49" name="Straight Connector 148"/>
          <p:cNvCxnSpPr>
            <a:stCxn id="137" idx="3"/>
            <a:endCxn id="147" idx="0"/>
          </p:cNvCxnSpPr>
          <p:nvPr/>
        </p:nvCxnSpPr>
        <p:spPr bwMode="auto">
          <a:xfrm flipH="1">
            <a:off x="2610594" y="2520686"/>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50" name="Oval 149"/>
          <p:cNvSpPr/>
          <p:nvPr/>
        </p:nvSpPr>
        <p:spPr bwMode="auto">
          <a:xfrm>
            <a:off x="904871" y="27699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51" name="Straight Connector 150"/>
          <p:cNvCxnSpPr>
            <a:stCxn id="138" idx="3"/>
            <a:endCxn id="150" idx="0"/>
          </p:cNvCxnSpPr>
          <p:nvPr/>
        </p:nvCxnSpPr>
        <p:spPr bwMode="auto">
          <a:xfrm flipH="1">
            <a:off x="1190621" y="2554664"/>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152" name="TextBox 151"/>
          <p:cNvSpPr txBox="1"/>
          <p:nvPr/>
        </p:nvSpPr>
        <p:spPr>
          <a:xfrm>
            <a:off x="762719" y="2812028"/>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54" name="Oval 153"/>
          <p:cNvSpPr/>
          <p:nvPr/>
        </p:nvSpPr>
        <p:spPr bwMode="auto">
          <a:xfrm>
            <a:off x="612729" y="328284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156" name="Straight Connector 155"/>
          <p:cNvCxnSpPr>
            <a:stCxn id="150" idx="3"/>
            <a:endCxn id="154" idx="0"/>
          </p:cNvCxnSpPr>
          <p:nvPr/>
        </p:nvCxnSpPr>
        <p:spPr bwMode="auto">
          <a:xfrm flipH="1">
            <a:off x="898479" y="3095115"/>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157" name="TextBox 156"/>
          <p:cNvSpPr txBox="1"/>
          <p:nvPr/>
        </p:nvSpPr>
        <p:spPr>
          <a:xfrm>
            <a:off x="496044" y="3334846"/>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158" name="Straight Connector 157"/>
          <p:cNvCxnSpPr>
            <a:stCxn id="150" idx="5"/>
            <a:endCxn id="159" idx="0"/>
          </p:cNvCxnSpPr>
          <p:nvPr/>
        </p:nvCxnSpPr>
        <p:spPr bwMode="auto">
          <a:xfrm>
            <a:off x="1392677" y="3095115"/>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159" name="Oval 158"/>
          <p:cNvSpPr/>
          <p:nvPr/>
        </p:nvSpPr>
        <p:spPr bwMode="auto">
          <a:xfrm>
            <a:off x="1260430" y="32855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160" name="TextBox 159"/>
          <p:cNvSpPr txBox="1"/>
          <p:nvPr/>
        </p:nvSpPr>
        <p:spPr>
          <a:xfrm>
            <a:off x="1153658" y="3336159"/>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64" name="Oval 163"/>
          <p:cNvSpPr/>
          <p:nvPr/>
        </p:nvSpPr>
        <p:spPr bwMode="auto">
          <a:xfrm>
            <a:off x="1895385" y="325907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sp>
        <p:nvSpPr>
          <p:cNvPr id="165" name="TextBox 164"/>
          <p:cNvSpPr txBox="1"/>
          <p:nvPr/>
        </p:nvSpPr>
        <p:spPr>
          <a:xfrm>
            <a:off x="1838840" y="3278166"/>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66" name="Straight Connector 165"/>
          <p:cNvCxnSpPr>
            <a:stCxn id="144" idx="5"/>
            <a:endCxn id="164" idx="0"/>
          </p:cNvCxnSpPr>
          <p:nvPr/>
        </p:nvCxnSpPr>
        <p:spPr bwMode="auto">
          <a:xfrm>
            <a:off x="2085338" y="3087192"/>
            <a:ext cx="95797" cy="171886"/>
          </a:xfrm>
          <a:prstGeom prst="line">
            <a:avLst/>
          </a:prstGeom>
          <a:noFill/>
          <a:ln w="9525"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1731717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Operation</a:t>
            </a:r>
          </a:p>
        </p:txBody>
      </p:sp>
      <p:sp>
        <p:nvSpPr>
          <p:cNvPr id="3" name="Content Placeholder 2"/>
          <p:cNvSpPr>
            <a:spLocks noGrp="1"/>
          </p:cNvSpPr>
          <p:nvPr>
            <p:ph idx="1"/>
          </p:nvPr>
        </p:nvSpPr>
        <p:spPr/>
        <p:txBody>
          <a:bodyPr/>
          <a:lstStyle/>
          <a:p>
            <a:r>
              <a:rPr lang="en-US" sz="2800" dirty="0"/>
              <a:t>Remove operations may also require rebalancing via rotations</a:t>
            </a:r>
          </a:p>
          <a:p>
            <a:r>
              <a:rPr lang="en-US" sz="2800" dirty="0"/>
              <a:t>The key idea is to update the height of the nodes on the ancestor pathway</a:t>
            </a:r>
          </a:p>
          <a:p>
            <a:r>
              <a:rPr lang="en-US" sz="2800" dirty="0"/>
              <a:t>If an ancestor gets out of balance then perform rotations to rebalance</a:t>
            </a:r>
          </a:p>
          <a:p>
            <a:pPr lvl="1"/>
            <a:r>
              <a:rPr lang="en-US" sz="2400" dirty="0"/>
              <a:t>Unlike insert, </a:t>
            </a:r>
            <a:r>
              <a:rPr lang="en-US" sz="2400" dirty="0">
                <a:highlight>
                  <a:srgbClr val="FFFF00"/>
                </a:highlight>
              </a:rPr>
              <a:t>performing rotations during removal does not mean you are done</a:t>
            </a:r>
            <a:r>
              <a:rPr lang="en-US" sz="2400" dirty="0"/>
              <a:t>, but need to continue recursing</a:t>
            </a:r>
          </a:p>
          <a:p>
            <a:r>
              <a:rPr lang="en-US" sz="2800" dirty="0"/>
              <a:t>There are slightly more cases to worry about but not too many more</a:t>
            </a:r>
          </a:p>
        </p:txBody>
      </p:sp>
    </p:spTree>
    <p:extLst>
      <p:ext uri="{BB962C8B-B14F-4D97-AF65-F5344CB8AC3E}">
        <p14:creationId xmlns:p14="http://schemas.microsoft.com/office/powerpoint/2010/main" val="3787319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E8AA7-BD56-4AC1-B14A-FDA2185B9F2E}"/>
              </a:ext>
            </a:extLst>
          </p:cNvPr>
          <p:cNvSpPr>
            <a:spLocks noGrp="1"/>
          </p:cNvSpPr>
          <p:nvPr>
            <p:ph type="title"/>
          </p:nvPr>
        </p:nvSpPr>
        <p:spPr/>
        <p:txBody>
          <a:bodyPr/>
          <a:lstStyle/>
          <a:p>
            <a:r>
              <a:rPr lang="en-US" dirty="0"/>
              <a:t>Removal: A First Look</a:t>
            </a:r>
          </a:p>
        </p:txBody>
      </p:sp>
      <p:sp>
        <p:nvSpPr>
          <p:cNvPr id="3" name="Content Placeholder 2">
            <a:extLst>
              <a:ext uri="{FF2B5EF4-FFF2-40B4-BE49-F238E27FC236}">
                <a16:creationId xmlns:a16="http://schemas.microsoft.com/office/drawing/2014/main" id="{131902AB-5396-4EB3-8013-40E541DC1F06}"/>
              </a:ext>
            </a:extLst>
          </p:cNvPr>
          <p:cNvSpPr>
            <a:spLocks noGrp="1"/>
          </p:cNvSpPr>
          <p:nvPr>
            <p:ph idx="1"/>
          </p:nvPr>
        </p:nvSpPr>
        <p:spPr>
          <a:xfrm>
            <a:off x="457200" y="1600200"/>
            <a:ext cx="8229600" cy="4525963"/>
          </a:xfrm>
        </p:spPr>
        <p:txBody>
          <a:bodyPr/>
          <a:lstStyle/>
          <a:p>
            <a:r>
              <a:rPr lang="en-US" sz="2800" dirty="0"/>
              <a:t>Let's try removal just by intuition…</a:t>
            </a:r>
          </a:p>
          <a:p>
            <a:pPr lvl="1"/>
            <a:r>
              <a:rPr lang="en-US" sz="2400" dirty="0"/>
              <a:t>Walk up ancestor chain updating balances</a:t>
            </a:r>
          </a:p>
          <a:p>
            <a:pPr lvl="1"/>
            <a:r>
              <a:rPr lang="en-US" sz="2400" dirty="0"/>
              <a:t>Fix any out-of-balance node by performing rotations</a:t>
            </a:r>
          </a:p>
        </p:txBody>
      </p:sp>
      <p:sp>
        <p:nvSpPr>
          <p:cNvPr id="4" name="TextBox 3">
            <a:extLst>
              <a:ext uri="{FF2B5EF4-FFF2-40B4-BE49-F238E27FC236}">
                <a16:creationId xmlns:a16="http://schemas.microsoft.com/office/drawing/2014/main" id="{B96DFCB3-CF57-44AF-8E4B-409AAC1D762C}"/>
              </a:ext>
            </a:extLst>
          </p:cNvPr>
          <p:cNvSpPr txBox="1"/>
          <p:nvPr/>
        </p:nvSpPr>
        <p:spPr>
          <a:xfrm>
            <a:off x="111990" y="3498604"/>
            <a:ext cx="1199048" cy="307777"/>
          </a:xfrm>
          <a:prstGeom prst="rect">
            <a:avLst/>
          </a:prstGeom>
          <a:noFill/>
        </p:spPr>
        <p:txBody>
          <a:bodyPr wrap="square" rtlCol="0">
            <a:spAutoFit/>
          </a:bodyPr>
          <a:lstStyle/>
          <a:p>
            <a:pPr algn="l"/>
            <a:r>
              <a:rPr lang="en-US" sz="1400" b="1" dirty="0">
                <a:solidFill>
                  <a:srgbClr val="FF0000"/>
                </a:solidFill>
              </a:rPr>
              <a:t>Remove 25</a:t>
            </a:r>
          </a:p>
        </p:txBody>
      </p:sp>
      <p:sp>
        <p:nvSpPr>
          <p:cNvPr id="5" name="Oval 4">
            <a:extLst>
              <a:ext uri="{FF2B5EF4-FFF2-40B4-BE49-F238E27FC236}">
                <a16:creationId xmlns:a16="http://schemas.microsoft.com/office/drawing/2014/main" id="{395C30CE-20BF-4EEF-93A2-DF284F687D88}"/>
              </a:ext>
            </a:extLst>
          </p:cNvPr>
          <p:cNvSpPr/>
          <p:nvPr/>
        </p:nvSpPr>
        <p:spPr bwMode="auto">
          <a:xfrm>
            <a:off x="1380268" y="39831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6" name="Oval 5">
            <a:extLst>
              <a:ext uri="{FF2B5EF4-FFF2-40B4-BE49-F238E27FC236}">
                <a16:creationId xmlns:a16="http://schemas.microsoft.com/office/drawing/2014/main" id="{842479F0-1F4F-4E61-8DAE-D1697D30D69A}"/>
              </a:ext>
            </a:extLst>
          </p:cNvPr>
          <p:cNvSpPr/>
          <p:nvPr/>
        </p:nvSpPr>
        <p:spPr bwMode="auto">
          <a:xfrm>
            <a:off x="2019300" y="44697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7" name="Oval 6">
            <a:extLst>
              <a:ext uri="{FF2B5EF4-FFF2-40B4-BE49-F238E27FC236}">
                <a16:creationId xmlns:a16="http://schemas.microsoft.com/office/drawing/2014/main" id="{7DEC741F-02D1-4A8B-8C65-6FFE825DCED4}"/>
              </a:ext>
            </a:extLst>
          </p:cNvPr>
          <p:cNvSpPr/>
          <p:nvPr/>
        </p:nvSpPr>
        <p:spPr bwMode="auto">
          <a:xfrm>
            <a:off x="650588" y="45037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8" name="Straight Connector 7">
            <a:extLst>
              <a:ext uri="{FF2B5EF4-FFF2-40B4-BE49-F238E27FC236}">
                <a16:creationId xmlns:a16="http://schemas.microsoft.com/office/drawing/2014/main" id="{79A6A48D-16BF-4E94-9E2A-60BB213973A0}"/>
              </a:ext>
            </a:extLst>
          </p:cNvPr>
          <p:cNvCxnSpPr>
            <a:stCxn id="5" idx="3"/>
            <a:endCxn id="7" idx="0"/>
          </p:cNvCxnSpPr>
          <p:nvPr/>
        </p:nvCxnSpPr>
        <p:spPr bwMode="auto">
          <a:xfrm flipH="1">
            <a:off x="936338" y="43083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F15E259B-BEC0-40EB-9DF1-4DD39309F211}"/>
              </a:ext>
            </a:extLst>
          </p:cNvPr>
          <p:cNvCxnSpPr>
            <a:stCxn id="5" idx="5"/>
            <a:endCxn id="6" idx="0"/>
          </p:cNvCxnSpPr>
          <p:nvPr/>
        </p:nvCxnSpPr>
        <p:spPr bwMode="auto">
          <a:xfrm>
            <a:off x="1868074" y="43083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B61DEA5B-3A07-48D7-986E-DCA5C94086C6}"/>
              </a:ext>
            </a:extLst>
          </p:cNvPr>
          <p:cNvSpPr txBox="1"/>
          <p:nvPr/>
        </p:nvSpPr>
        <p:spPr>
          <a:xfrm>
            <a:off x="1261564" y="4015101"/>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1" name="TextBox 10">
            <a:extLst>
              <a:ext uri="{FF2B5EF4-FFF2-40B4-BE49-F238E27FC236}">
                <a16:creationId xmlns:a16="http://schemas.microsoft.com/office/drawing/2014/main" id="{F7B28EB5-E463-4310-A5DB-E40EC0DDB05B}"/>
              </a:ext>
            </a:extLst>
          </p:cNvPr>
          <p:cNvSpPr txBox="1"/>
          <p:nvPr/>
        </p:nvSpPr>
        <p:spPr>
          <a:xfrm>
            <a:off x="533400" y="4542992"/>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2" name="TextBox 11">
            <a:extLst>
              <a:ext uri="{FF2B5EF4-FFF2-40B4-BE49-F238E27FC236}">
                <a16:creationId xmlns:a16="http://schemas.microsoft.com/office/drawing/2014/main" id="{C3F7CF8D-455F-46A7-A85F-1FD9A87CA2B2}"/>
              </a:ext>
            </a:extLst>
          </p:cNvPr>
          <p:cNvSpPr txBox="1"/>
          <p:nvPr/>
        </p:nvSpPr>
        <p:spPr>
          <a:xfrm>
            <a:off x="1942446" y="452127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3" name="Oval 12">
            <a:extLst>
              <a:ext uri="{FF2B5EF4-FFF2-40B4-BE49-F238E27FC236}">
                <a16:creationId xmlns:a16="http://schemas.microsoft.com/office/drawing/2014/main" id="{93C1DD12-AF2D-4AF7-B2E8-49AAE24CC537}"/>
              </a:ext>
            </a:extLst>
          </p:cNvPr>
          <p:cNvSpPr/>
          <p:nvPr/>
        </p:nvSpPr>
        <p:spPr bwMode="auto">
          <a:xfrm>
            <a:off x="1025288" y="50362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4" name="Straight Connector 13">
            <a:extLst>
              <a:ext uri="{FF2B5EF4-FFF2-40B4-BE49-F238E27FC236}">
                <a16:creationId xmlns:a16="http://schemas.microsoft.com/office/drawing/2014/main" id="{66027849-5FF9-4E28-9D6C-51F5487D36C5}"/>
              </a:ext>
            </a:extLst>
          </p:cNvPr>
          <p:cNvCxnSpPr>
            <a:stCxn id="7" idx="5"/>
            <a:endCxn id="13" idx="0"/>
          </p:cNvCxnSpPr>
          <p:nvPr/>
        </p:nvCxnSpPr>
        <p:spPr bwMode="auto">
          <a:xfrm>
            <a:off x="1138394" y="4828951"/>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5" name="TextBox 14">
            <a:extLst>
              <a:ext uri="{FF2B5EF4-FFF2-40B4-BE49-F238E27FC236}">
                <a16:creationId xmlns:a16="http://schemas.microsoft.com/office/drawing/2014/main" id="{234DA45A-B5B7-4CB0-AAA2-DA9476247AE5}"/>
              </a:ext>
            </a:extLst>
          </p:cNvPr>
          <p:cNvSpPr txBox="1"/>
          <p:nvPr/>
        </p:nvSpPr>
        <p:spPr>
          <a:xfrm>
            <a:off x="936338" y="508631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6" name="Oval 15">
            <a:extLst>
              <a:ext uri="{FF2B5EF4-FFF2-40B4-BE49-F238E27FC236}">
                <a16:creationId xmlns:a16="http://schemas.microsoft.com/office/drawing/2014/main" id="{C5DC0C63-8CA1-41E6-941F-1B1E461F1511}"/>
              </a:ext>
            </a:extLst>
          </p:cNvPr>
          <p:cNvSpPr/>
          <p:nvPr/>
        </p:nvSpPr>
        <p:spPr bwMode="auto">
          <a:xfrm>
            <a:off x="1752600" y="50476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7" name="TextBox 16">
            <a:extLst>
              <a:ext uri="{FF2B5EF4-FFF2-40B4-BE49-F238E27FC236}">
                <a16:creationId xmlns:a16="http://schemas.microsoft.com/office/drawing/2014/main" id="{568DEDEB-7F0E-425B-A8D5-BCFEE0F3801C}"/>
              </a:ext>
            </a:extLst>
          </p:cNvPr>
          <p:cNvSpPr txBox="1"/>
          <p:nvPr/>
        </p:nvSpPr>
        <p:spPr>
          <a:xfrm>
            <a:off x="1695707" y="5095605"/>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8" name="Straight Connector 17">
            <a:extLst>
              <a:ext uri="{FF2B5EF4-FFF2-40B4-BE49-F238E27FC236}">
                <a16:creationId xmlns:a16="http://schemas.microsoft.com/office/drawing/2014/main" id="{9958C29B-482E-4879-87B8-74459D9AB65A}"/>
              </a:ext>
            </a:extLst>
          </p:cNvPr>
          <p:cNvCxnSpPr>
            <a:stCxn id="6" idx="3"/>
            <a:endCxn id="16" idx="0"/>
          </p:cNvCxnSpPr>
          <p:nvPr/>
        </p:nvCxnSpPr>
        <p:spPr bwMode="auto">
          <a:xfrm flipH="1">
            <a:off x="2038350" y="479497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9" name="Oval 18">
            <a:extLst>
              <a:ext uri="{FF2B5EF4-FFF2-40B4-BE49-F238E27FC236}">
                <a16:creationId xmlns:a16="http://schemas.microsoft.com/office/drawing/2014/main" id="{75C19DFC-F9B9-47C7-A5C4-54F271DDD36F}"/>
              </a:ext>
            </a:extLst>
          </p:cNvPr>
          <p:cNvSpPr/>
          <p:nvPr/>
        </p:nvSpPr>
        <p:spPr bwMode="auto">
          <a:xfrm>
            <a:off x="332627" y="50441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0" name="Straight Connector 19">
            <a:extLst>
              <a:ext uri="{FF2B5EF4-FFF2-40B4-BE49-F238E27FC236}">
                <a16:creationId xmlns:a16="http://schemas.microsoft.com/office/drawing/2014/main" id="{D6B87302-E7DE-49CC-8337-59948A9C6B09}"/>
              </a:ext>
            </a:extLst>
          </p:cNvPr>
          <p:cNvCxnSpPr>
            <a:stCxn id="7" idx="3"/>
            <a:endCxn id="19" idx="0"/>
          </p:cNvCxnSpPr>
          <p:nvPr/>
        </p:nvCxnSpPr>
        <p:spPr bwMode="auto">
          <a:xfrm flipH="1">
            <a:off x="618377" y="4828951"/>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21" name="TextBox 20">
            <a:extLst>
              <a:ext uri="{FF2B5EF4-FFF2-40B4-BE49-F238E27FC236}">
                <a16:creationId xmlns:a16="http://schemas.microsoft.com/office/drawing/2014/main" id="{3F2FCF08-EA26-4C9C-8BC5-1AA5615C352E}"/>
              </a:ext>
            </a:extLst>
          </p:cNvPr>
          <p:cNvSpPr txBox="1"/>
          <p:nvPr/>
        </p:nvSpPr>
        <p:spPr>
          <a:xfrm>
            <a:off x="190475" y="5086315"/>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22" name="Oval 21">
            <a:extLst>
              <a:ext uri="{FF2B5EF4-FFF2-40B4-BE49-F238E27FC236}">
                <a16:creationId xmlns:a16="http://schemas.microsoft.com/office/drawing/2014/main" id="{D9AC91BB-A564-466F-ACD4-D720F29584AA}"/>
              </a:ext>
            </a:extLst>
          </p:cNvPr>
          <p:cNvSpPr/>
          <p:nvPr/>
        </p:nvSpPr>
        <p:spPr bwMode="auto">
          <a:xfrm>
            <a:off x="40485" y="55571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23" name="Straight Connector 22">
            <a:extLst>
              <a:ext uri="{FF2B5EF4-FFF2-40B4-BE49-F238E27FC236}">
                <a16:creationId xmlns:a16="http://schemas.microsoft.com/office/drawing/2014/main" id="{274424CC-BAF4-48EF-8643-70FF526C4D33}"/>
              </a:ext>
            </a:extLst>
          </p:cNvPr>
          <p:cNvCxnSpPr>
            <a:stCxn id="19" idx="3"/>
            <a:endCxn id="22" idx="0"/>
          </p:cNvCxnSpPr>
          <p:nvPr/>
        </p:nvCxnSpPr>
        <p:spPr bwMode="auto">
          <a:xfrm flipH="1">
            <a:off x="326235" y="5369402"/>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6F611CBC-0D0F-4E8C-8314-97E7EFBB9495}"/>
              </a:ext>
            </a:extLst>
          </p:cNvPr>
          <p:cNvSpPr txBox="1"/>
          <p:nvPr/>
        </p:nvSpPr>
        <p:spPr>
          <a:xfrm>
            <a:off x="-76200" y="5609133"/>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25" name="Straight Connector 24">
            <a:extLst>
              <a:ext uri="{FF2B5EF4-FFF2-40B4-BE49-F238E27FC236}">
                <a16:creationId xmlns:a16="http://schemas.microsoft.com/office/drawing/2014/main" id="{C40383DB-575C-4BF6-BBDA-175A4BF22CB7}"/>
              </a:ext>
            </a:extLst>
          </p:cNvPr>
          <p:cNvCxnSpPr>
            <a:stCxn id="19" idx="5"/>
            <a:endCxn id="26" idx="0"/>
          </p:cNvCxnSpPr>
          <p:nvPr/>
        </p:nvCxnSpPr>
        <p:spPr bwMode="auto">
          <a:xfrm>
            <a:off x="820433" y="5369402"/>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26" name="Oval 25">
            <a:extLst>
              <a:ext uri="{FF2B5EF4-FFF2-40B4-BE49-F238E27FC236}">
                <a16:creationId xmlns:a16="http://schemas.microsoft.com/office/drawing/2014/main" id="{48053907-434D-465C-9A6C-26584A86DA95}"/>
              </a:ext>
            </a:extLst>
          </p:cNvPr>
          <p:cNvSpPr/>
          <p:nvPr/>
        </p:nvSpPr>
        <p:spPr bwMode="auto">
          <a:xfrm>
            <a:off x="688186" y="55598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27" name="TextBox 26">
            <a:extLst>
              <a:ext uri="{FF2B5EF4-FFF2-40B4-BE49-F238E27FC236}">
                <a16:creationId xmlns:a16="http://schemas.microsoft.com/office/drawing/2014/main" id="{7F0C3DFF-6C39-40AF-83D2-54E72E5A7153}"/>
              </a:ext>
            </a:extLst>
          </p:cNvPr>
          <p:cNvSpPr txBox="1"/>
          <p:nvPr/>
        </p:nvSpPr>
        <p:spPr>
          <a:xfrm>
            <a:off x="581414" y="5610446"/>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29" name="&quot;No&quot; Symbol 92">
            <a:extLst>
              <a:ext uri="{FF2B5EF4-FFF2-40B4-BE49-F238E27FC236}">
                <a16:creationId xmlns:a16="http://schemas.microsoft.com/office/drawing/2014/main" id="{2A9C6C98-DBB8-4092-947F-8ADC7BF167E5}"/>
              </a:ext>
            </a:extLst>
          </p:cNvPr>
          <p:cNvSpPr/>
          <p:nvPr/>
        </p:nvSpPr>
        <p:spPr>
          <a:xfrm>
            <a:off x="2135592" y="5226204"/>
            <a:ext cx="386528" cy="319289"/>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63">
            <a:extLst>
              <a:ext uri="{FF2B5EF4-FFF2-40B4-BE49-F238E27FC236}">
                <a16:creationId xmlns:a16="http://schemas.microsoft.com/office/drawing/2014/main" id="{1244C62B-9F06-4A49-9699-6101617C29FD}"/>
              </a:ext>
            </a:extLst>
          </p:cNvPr>
          <p:cNvSpPr/>
          <p:nvPr/>
        </p:nvSpPr>
        <p:spPr>
          <a:xfrm>
            <a:off x="2618132" y="4895348"/>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Oval 30">
            <a:extLst>
              <a:ext uri="{FF2B5EF4-FFF2-40B4-BE49-F238E27FC236}">
                <a16:creationId xmlns:a16="http://schemas.microsoft.com/office/drawing/2014/main" id="{1B2D163B-7C15-441F-AFF8-7D29A7227770}"/>
              </a:ext>
            </a:extLst>
          </p:cNvPr>
          <p:cNvSpPr/>
          <p:nvPr/>
        </p:nvSpPr>
        <p:spPr bwMode="auto">
          <a:xfrm>
            <a:off x="4387121" y="4063064"/>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32" name="Oval 31">
            <a:extLst>
              <a:ext uri="{FF2B5EF4-FFF2-40B4-BE49-F238E27FC236}">
                <a16:creationId xmlns:a16="http://schemas.microsoft.com/office/drawing/2014/main" id="{8C4CDA36-85F6-4314-BAD9-4A4E961BD409}"/>
              </a:ext>
            </a:extLst>
          </p:cNvPr>
          <p:cNvSpPr/>
          <p:nvPr/>
        </p:nvSpPr>
        <p:spPr bwMode="auto">
          <a:xfrm>
            <a:off x="5026153" y="45497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33" name="Oval 32">
            <a:extLst>
              <a:ext uri="{FF2B5EF4-FFF2-40B4-BE49-F238E27FC236}">
                <a16:creationId xmlns:a16="http://schemas.microsoft.com/office/drawing/2014/main" id="{8F36C8D6-F514-4889-B214-E8DEE191AE39}"/>
              </a:ext>
            </a:extLst>
          </p:cNvPr>
          <p:cNvSpPr/>
          <p:nvPr/>
        </p:nvSpPr>
        <p:spPr bwMode="auto">
          <a:xfrm>
            <a:off x="3657441" y="45837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34" name="Straight Connector 33">
            <a:extLst>
              <a:ext uri="{FF2B5EF4-FFF2-40B4-BE49-F238E27FC236}">
                <a16:creationId xmlns:a16="http://schemas.microsoft.com/office/drawing/2014/main" id="{F09D4667-0D66-4D42-BFB3-D61F06912BE3}"/>
              </a:ext>
            </a:extLst>
          </p:cNvPr>
          <p:cNvCxnSpPr>
            <a:stCxn id="31" idx="3"/>
            <a:endCxn id="33" idx="0"/>
          </p:cNvCxnSpPr>
          <p:nvPr/>
        </p:nvCxnSpPr>
        <p:spPr bwMode="auto">
          <a:xfrm flipH="1">
            <a:off x="3943191" y="4388268"/>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35" name="Straight Connector 34">
            <a:extLst>
              <a:ext uri="{FF2B5EF4-FFF2-40B4-BE49-F238E27FC236}">
                <a16:creationId xmlns:a16="http://schemas.microsoft.com/office/drawing/2014/main" id="{66920F5B-7466-4FC5-A55C-E071E35DDA60}"/>
              </a:ext>
            </a:extLst>
          </p:cNvPr>
          <p:cNvCxnSpPr>
            <a:stCxn id="31" idx="5"/>
            <a:endCxn id="32" idx="0"/>
          </p:cNvCxnSpPr>
          <p:nvPr/>
        </p:nvCxnSpPr>
        <p:spPr bwMode="auto">
          <a:xfrm>
            <a:off x="4874927" y="4388268"/>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36" name="TextBox 35">
            <a:extLst>
              <a:ext uri="{FF2B5EF4-FFF2-40B4-BE49-F238E27FC236}">
                <a16:creationId xmlns:a16="http://schemas.microsoft.com/office/drawing/2014/main" id="{BBA079F7-3394-44EF-8BB8-03429419324D}"/>
              </a:ext>
            </a:extLst>
          </p:cNvPr>
          <p:cNvSpPr txBox="1"/>
          <p:nvPr/>
        </p:nvSpPr>
        <p:spPr>
          <a:xfrm>
            <a:off x="4268417" y="4095065"/>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37" name="TextBox 36">
            <a:extLst>
              <a:ext uri="{FF2B5EF4-FFF2-40B4-BE49-F238E27FC236}">
                <a16:creationId xmlns:a16="http://schemas.microsoft.com/office/drawing/2014/main" id="{EB3FA596-5A6D-4CE2-B6F1-43105E8853BA}"/>
              </a:ext>
            </a:extLst>
          </p:cNvPr>
          <p:cNvSpPr txBox="1"/>
          <p:nvPr/>
        </p:nvSpPr>
        <p:spPr>
          <a:xfrm>
            <a:off x="3540253" y="4622956"/>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38" name="TextBox 37">
            <a:extLst>
              <a:ext uri="{FF2B5EF4-FFF2-40B4-BE49-F238E27FC236}">
                <a16:creationId xmlns:a16="http://schemas.microsoft.com/office/drawing/2014/main" id="{907CF7E8-42D4-4F92-90BC-3FCC56B5AFE5}"/>
              </a:ext>
            </a:extLst>
          </p:cNvPr>
          <p:cNvSpPr txBox="1"/>
          <p:nvPr/>
        </p:nvSpPr>
        <p:spPr>
          <a:xfrm>
            <a:off x="4949299" y="4601243"/>
            <a:ext cx="319960" cy="276999"/>
          </a:xfrm>
          <a:prstGeom prst="rect">
            <a:avLst/>
          </a:prstGeom>
          <a:noFill/>
        </p:spPr>
        <p:txBody>
          <a:bodyPr wrap="square" rtlCol="0">
            <a:spAutoFit/>
          </a:bodyPr>
          <a:lstStyle/>
          <a:p>
            <a:pPr algn="r"/>
            <a:r>
              <a:rPr lang="en-US" sz="1200" b="1" dirty="0">
                <a:solidFill>
                  <a:srgbClr val="FF0000"/>
                </a:solidFill>
              </a:rPr>
              <a:t>1</a:t>
            </a:r>
          </a:p>
        </p:txBody>
      </p:sp>
      <p:sp>
        <p:nvSpPr>
          <p:cNvPr id="39" name="Oval 38">
            <a:extLst>
              <a:ext uri="{FF2B5EF4-FFF2-40B4-BE49-F238E27FC236}">
                <a16:creationId xmlns:a16="http://schemas.microsoft.com/office/drawing/2014/main" id="{5C146120-F8F6-456F-BF10-F1F100902306}"/>
              </a:ext>
            </a:extLst>
          </p:cNvPr>
          <p:cNvSpPr/>
          <p:nvPr/>
        </p:nvSpPr>
        <p:spPr bwMode="auto">
          <a:xfrm>
            <a:off x="4032141" y="511623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40" name="Straight Connector 39">
            <a:extLst>
              <a:ext uri="{FF2B5EF4-FFF2-40B4-BE49-F238E27FC236}">
                <a16:creationId xmlns:a16="http://schemas.microsoft.com/office/drawing/2014/main" id="{2A50FDA5-27E9-4DE2-A8D9-91984CB4E34F}"/>
              </a:ext>
            </a:extLst>
          </p:cNvPr>
          <p:cNvCxnSpPr>
            <a:stCxn id="33" idx="5"/>
            <a:endCxn id="39" idx="0"/>
          </p:cNvCxnSpPr>
          <p:nvPr/>
        </p:nvCxnSpPr>
        <p:spPr bwMode="auto">
          <a:xfrm>
            <a:off x="4145247" y="4908915"/>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41" name="TextBox 40">
            <a:extLst>
              <a:ext uri="{FF2B5EF4-FFF2-40B4-BE49-F238E27FC236}">
                <a16:creationId xmlns:a16="http://schemas.microsoft.com/office/drawing/2014/main" id="{18E0149D-C0DA-42CE-969E-40E71275E702}"/>
              </a:ext>
            </a:extLst>
          </p:cNvPr>
          <p:cNvSpPr txBox="1"/>
          <p:nvPr/>
        </p:nvSpPr>
        <p:spPr>
          <a:xfrm>
            <a:off x="3943191" y="5166279"/>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45" name="Oval 44">
            <a:extLst>
              <a:ext uri="{FF2B5EF4-FFF2-40B4-BE49-F238E27FC236}">
                <a16:creationId xmlns:a16="http://schemas.microsoft.com/office/drawing/2014/main" id="{A6BB0C74-FB87-4F15-A1EE-EB092433A7D3}"/>
              </a:ext>
            </a:extLst>
          </p:cNvPr>
          <p:cNvSpPr/>
          <p:nvPr/>
        </p:nvSpPr>
        <p:spPr bwMode="auto">
          <a:xfrm>
            <a:off x="3339480" y="512416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46" name="Straight Connector 45">
            <a:extLst>
              <a:ext uri="{FF2B5EF4-FFF2-40B4-BE49-F238E27FC236}">
                <a16:creationId xmlns:a16="http://schemas.microsoft.com/office/drawing/2014/main" id="{685D6197-7063-4346-9BEC-A37424122A01}"/>
              </a:ext>
            </a:extLst>
          </p:cNvPr>
          <p:cNvCxnSpPr>
            <a:stCxn id="33" idx="3"/>
            <a:endCxn id="45" idx="0"/>
          </p:cNvCxnSpPr>
          <p:nvPr/>
        </p:nvCxnSpPr>
        <p:spPr bwMode="auto">
          <a:xfrm flipH="1">
            <a:off x="3625230" y="4908915"/>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47" name="TextBox 46">
            <a:extLst>
              <a:ext uri="{FF2B5EF4-FFF2-40B4-BE49-F238E27FC236}">
                <a16:creationId xmlns:a16="http://schemas.microsoft.com/office/drawing/2014/main" id="{C2C7F1ED-2E30-4564-B5DE-911CBB216E2F}"/>
              </a:ext>
            </a:extLst>
          </p:cNvPr>
          <p:cNvSpPr txBox="1"/>
          <p:nvPr/>
        </p:nvSpPr>
        <p:spPr>
          <a:xfrm>
            <a:off x="3197328" y="5166279"/>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48" name="Oval 47">
            <a:extLst>
              <a:ext uri="{FF2B5EF4-FFF2-40B4-BE49-F238E27FC236}">
                <a16:creationId xmlns:a16="http://schemas.microsoft.com/office/drawing/2014/main" id="{BDD78989-4401-46DD-A90B-78BD30464432}"/>
              </a:ext>
            </a:extLst>
          </p:cNvPr>
          <p:cNvSpPr/>
          <p:nvPr/>
        </p:nvSpPr>
        <p:spPr bwMode="auto">
          <a:xfrm>
            <a:off x="3047338" y="563709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49" name="Straight Connector 48">
            <a:extLst>
              <a:ext uri="{FF2B5EF4-FFF2-40B4-BE49-F238E27FC236}">
                <a16:creationId xmlns:a16="http://schemas.microsoft.com/office/drawing/2014/main" id="{3C3CE316-24A7-4D40-A3B3-A34566567822}"/>
              </a:ext>
            </a:extLst>
          </p:cNvPr>
          <p:cNvCxnSpPr>
            <a:stCxn id="45" idx="3"/>
            <a:endCxn id="48" idx="0"/>
          </p:cNvCxnSpPr>
          <p:nvPr/>
        </p:nvCxnSpPr>
        <p:spPr bwMode="auto">
          <a:xfrm flipH="1">
            <a:off x="3333088" y="5449366"/>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50" name="TextBox 49">
            <a:extLst>
              <a:ext uri="{FF2B5EF4-FFF2-40B4-BE49-F238E27FC236}">
                <a16:creationId xmlns:a16="http://schemas.microsoft.com/office/drawing/2014/main" id="{80D9D5A8-D0F8-4688-9282-7DE734AB3477}"/>
              </a:ext>
            </a:extLst>
          </p:cNvPr>
          <p:cNvSpPr txBox="1"/>
          <p:nvPr/>
        </p:nvSpPr>
        <p:spPr>
          <a:xfrm>
            <a:off x="2930653" y="5689097"/>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51" name="Straight Connector 50">
            <a:extLst>
              <a:ext uri="{FF2B5EF4-FFF2-40B4-BE49-F238E27FC236}">
                <a16:creationId xmlns:a16="http://schemas.microsoft.com/office/drawing/2014/main" id="{9DD3EFAA-656C-41B4-854B-07954EFC0500}"/>
              </a:ext>
            </a:extLst>
          </p:cNvPr>
          <p:cNvCxnSpPr>
            <a:stCxn id="45" idx="5"/>
            <a:endCxn id="52" idx="0"/>
          </p:cNvCxnSpPr>
          <p:nvPr/>
        </p:nvCxnSpPr>
        <p:spPr bwMode="auto">
          <a:xfrm>
            <a:off x="3827286" y="5449366"/>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52" name="Oval 51">
            <a:extLst>
              <a:ext uri="{FF2B5EF4-FFF2-40B4-BE49-F238E27FC236}">
                <a16:creationId xmlns:a16="http://schemas.microsoft.com/office/drawing/2014/main" id="{79CC0E08-3967-4ED4-91D1-710349F2D0FA}"/>
              </a:ext>
            </a:extLst>
          </p:cNvPr>
          <p:cNvSpPr/>
          <p:nvPr/>
        </p:nvSpPr>
        <p:spPr bwMode="auto">
          <a:xfrm>
            <a:off x="3695039" y="563978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53" name="TextBox 52">
            <a:extLst>
              <a:ext uri="{FF2B5EF4-FFF2-40B4-BE49-F238E27FC236}">
                <a16:creationId xmlns:a16="http://schemas.microsoft.com/office/drawing/2014/main" id="{10EADD26-6D72-442A-A1F4-374269847257}"/>
              </a:ext>
            </a:extLst>
          </p:cNvPr>
          <p:cNvSpPr txBox="1"/>
          <p:nvPr/>
        </p:nvSpPr>
        <p:spPr>
          <a:xfrm>
            <a:off x="3588267" y="5690410"/>
            <a:ext cx="340982" cy="276999"/>
          </a:xfrm>
          <a:prstGeom prst="rect">
            <a:avLst/>
          </a:prstGeom>
          <a:noFill/>
        </p:spPr>
        <p:txBody>
          <a:bodyPr wrap="square" rtlCol="0">
            <a:spAutoFit/>
          </a:bodyPr>
          <a:lstStyle/>
          <a:p>
            <a:pPr algn="r"/>
            <a:r>
              <a:rPr lang="en-US" sz="1200" b="1" dirty="0">
                <a:solidFill>
                  <a:srgbClr val="FF0000"/>
                </a:solidFill>
              </a:rPr>
              <a:t>1</a:t>
            </a:r>
          </a:p>
        </p:txBody>
      </p:sp>
      <p:cxnSp>
        <p:nvCxnSpPr>
          <p:cNvPr id="57" name="Straight Connector 56">
            <a:extLst>
              <a:ext uri="{FF2B5EF4-FFF2-40B4-BE49-F238E27FC236}">
                <a16:creationId xmlns:a16="http://schemas.microsoft.com/office/drawing/2014/main" id="{C75A66D8-BE31-4ADE-8264-13303305A861}"/>
              </a:ext>
            </a:extLst>
          </p:cNvPr>
          <p:cNvCxnSpPr/>
          <p:nvPr/>
        </p:nvCxnSpPr>
        <p:spPr>
          <a:xfrm flipH="1">
            <a:off x="3758758" y="4292100"/>
            <a:ext cx="386489" cy="211647"/>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A5BBDD7-9225-41CB-A4AD-6A12D9534A29}"/>
              </a:ext>
            </a:extLst>
          </p:cNvPr>
          <p:cNvCxnSpPr>
            <a:cxnSpLocks/>
            <a:endCxn id="47" idx="0"/>
          </p:cNvCxnSpPr>
          <p:nvPr/>
        </p:nvCxnSpPr>
        <p:spPr>
          <a:xfrm flipH="1">
            <a:off x="3406891" y="4839285"/>
            <a:ext cx="172126" cy="326994"/>
          </a:xfrm>
          <a:prstGeom prst="line">
            <a:avLst/>
          </a:prstGeom>
          <a:ln w="57150">
            <a:solidFill>
              <a:srgbClr val="0000FF"/>
            </a:solidFill>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38C6278-77A6-4F37-9F49-BC6079FF37B6}"/>
              </a:ext>
            </a:extLst>
          </p:cNvPr>
          <p:cNvSpPr txBox="1"/>
          <p:nvPr/>
        </p:nvSpPr>
        <p:spPr>
          <a:xfrm>
            <a:off x="674782" y="6210327"/>
            <a:ext cx="1644014" cy="307777"/>
          </a:xfrm>
          <a:prstGeom prst="rect">
            <a:avLst/>
          </a:prstGeom>
          <a:noFill/>
        </p:spPr>
        <p:txBody>
          <a:bodyPr wrap="square" rtlCol="0">
            <a:spAutoFit/>
          </a:bodyPr>
          <a:lstStyle/>
          <a:p>
            <a:pPr algn="l"/>
            <a:r>
              <a:rPr lang="en-US" sz="1400" b="1" dirty="0">
                <a:solidFill>
                  <a:srgbClr val="FF0000"/>
                </a:solidFill>
              </a:rPr>
              <a:t>Update heights</a:t>
            </a:r>
          </a:p>
        </p:txBody>
      </p:sp>
      <p:sp>
        <p:nvSpPr>
          <p:cNvPr id="61" name="TextBox 60">
            <a:extLst>
              <a:ext uri="{FF2B5EF4-FFF2-40B4-BE49-F238E27FC236}">
                <a16:creationId xmlns:a16="http://schemas.microsoft.com/office/drawing/2014/main" id="{A23F1F9C-5DA0-4D4B-A254-E6A0B187DCF6}"/>
              </a:ext>
            </a:extLst>
          </p:cNvPr>
          <p:cNvSpPr txBox="1"/>
          <p:nvPr/>
        </p:nvSpPr>
        <p:spPr>
          <a:xfrm>
            <a:off x="3423174" y="6258580"/>
            <a:ext cx="2444226" cy="523220"/>
          </a:xfrm>
          <a:prstGeom prst="rect">
            <a:avLst/>
          </a:prstGeom>
          <a:noFill/>
        </p:spPr>
        <p:txBody>
          <a:bodyPr wrap="square" rtlCol="0">
            <a:spAutoFit/>
          </a:bodyPr>
          <a:lstStyle/>
          <a:p>
            <a:r>
              <a:rPr lang="en-US" sz="1400" b="1" dirty="0">
                <a:solidFill>
                  <a:srgbClr val="FF0000"/>
                </a:solidFill>
              </a:rPr>
              <a:t>Perform rotations using "taller" of children</a:t>
            </a:r>
          </a:p>
        </p:txBody>
      </p:sp>
      <p:sp>
        <p:nvSpPr>
          <p:cNvPr id="62" name="Oval 61">
            <a:extLst>
              <a:ext uri="{FF2B5EF4-FFF2-40B4-BE49-F238E27FC236}">
                <a16:creationId xmlns:a16="http://schemas.microsoft.com/office/drawing/2014/main" id="{E7C69A78-8FE3-47BC-B66E-6F88E7EF39B5}"/>
              </a:ext>
            </a:extLst>
          </p:cNvPr>
          <p:cNvSpPr/>
          <p:nvPr/>
        </p:nvSpPr>
        <p:spPr bwMode="auto">
          <a:xfrm>
            <a:off x="8218728" y="4514227"/>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63" name="Oval 62">
            <a:extLst>
              <a:ext uri="{FF2B5EF4-FFF2-40B4-BE49-F238E27FC236}">
                <a16:creationId xmlns:a16="http://schemas.microsoft.com/office/drawing/2014/main" id="{15DB517F-5C55-4319-995D-323D52EA1AA3}"/>
              </a:ext>
            </a:extLst>
          </p:cNvPr>
          <p:cNvSpPr/>
          <p:nvPr/>
        </p:nvSpPr>
        <p:spPr bwMode="auto">
          <a:xfrm>
            <a:off x="8553515" y="510671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64" name="Oval 63">
            <a:extLst>
              <a:ext uri="{FF2B5EF4-FFF2-40B4-BE49-F238E27FC236}">
                <a16:creationId xmlns:a16="http://schemas.microsoft.com/office/drawing/2014/main" id="{D9390FFE-434D-4835-80D0-A783C437E5F4}"/>
              </a:ext>
            </a:extLst>
          </p:cNvPr>
          <p:cNvSpPr/>
          <p:nvPr/>
        </p:nvSpPr>
        <p:spPr bwMode="auto">
          <a:xfrm>
            <a:off x="7527049" y="399106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65" name="Straight Connector 64">
            <a:extLst>
              <a:ext uri="{FF2B5EF4-FFF2-40B4-BE49-F238E27FC236}">
                <a16:creationId xmlns:a16="http://schemas.microsoft.com/office/drawing/2014/main" id="{5A959BE5-7A0F-4026-BA4F-22620F4129B1}"/>
              </a:ext>
            </a:extLst>
          </p:cNvPr>
          <p:cNvCxnSpPr>
            <a:cxnSpLocks/>
            <a:stCxn id="62" idx="1"/>
            <a:endCxn id="64" idx="5"/>
          </p:cNvCxnSpPr>
          <p:nvPr/>
        </p:nvCxnSpPr>
        <p:spPr bwMode="auto">
          <a:xfrm flipH="1" flipV="1">
            <a:off x="8014855" y="4316268"/>
            <a:ext cx="287567" cy="253755"/>
          </a:xfrm>
          <a:prstGeom prst="line">
            <a:avLst/>
          </a:prstGeom>
          <a:noFill/>
          <a:ln w="9525" cap="flat" cmpd="sng" algn="ctr">
            <a:solidFill>
              <a:schemeClr val="tx1"/>
            </a:solidFill>
            <a:prstDash val="solid"/>
            <a:round/>
            <a:headEnd type="none" w="med" len="med"/>
            <a:tailEnd type="none" w="med" len="med"/>
          </a:ln>
          <a:effectLst/>
        </p:spPr>
      </p:cxnSp>
      <p:cxnSp>
        <p:nvCxnSpPr>
          <p:cNvPr id="66" name="Straight Connector 65">
            <a:extLst>
              <a:ext uri="{FF2B5EF4-FFF2-40B4-BE49-F238E27FC236}">
                <a16:creationId xmlns:a16="http://schemas.microsoft.com/office/drawing/2014/main" id="{7FD581D4-E19C-42BD-9C56-A01E78921428}"/>
              </a:ext>
            </a:extLst>
          </p:cNvPr>
          <p:cNvCxnSpPr>
            <a:cxnSpLocks/>
            <a:stCxn id="62" idx="5"/>
            <a:endCxn id="63" idx="0"/>
          </p:cNvCxnSpPr>
          <p:nvPr/>
        </p:nvCxnSpPr>
        <p:spPr bwMode="auto">
          <a:xfrm>
            <a:off x="8706534" y="4839431"/>
            <a:ext cx="132731" cy="267281"/>
          </a:xfrm>
          <a:prstGeom prst="line">
            <a:avLst/>
          </a:prstGeom>
          <a:noFill/>
          <a:ln w="9525" cap="flat" cmpd="sng" algn="ctr">
            <a:solidFill>
              <a:schemeClr val="tx1"/>
            </a:solidFill>
            <a:prstDash val="solid"/>
            <a:round/>
            <a:headEnd type="none" w="med" len="med"/>
            <a:tailEnd type="none" w="med" len="med"/>
          </a:ln>
          <a:effectLst/>
        </p:spPr>
      </p:cxnSp>
      <p:sp>
        <p:nvSpPr>
          <p:cNvPr id="67" name="TextBox 66">
            <a:extLst>
              <a:ext uri="{FF2B5EF4-FFF2-40B4-BE49-F238E27FC236}">
                <a16:creationId xmlns:a16="http://schemas.microsoft.com/office/drawing/2014/main" id="{593EE990-F312-4ECE-9107-A6BFBDB9C3D2}"/>
              </a:ext>
            </a:extLst>
          </p:cNvPr>
          <p:cNvSpPr txBox="1"/>
          <p:nvPr/>
        </p:nvSpPr>
        <p:spPr>
          <a:xfrm>
            <a:off x="8100024" y="4546228"/>
            <a:ext cx="348033" cy="276999"/>
          </a:xfrm>
          <a:prstGeom prst="rect">
            <a:avLst/>
          </a:prstGeom>
          <a:noFill/>
        </p:spPr>
        <p:txBody>
          <a:bodyPr wrap="square" rtlCol="0">
            <a:spAutoFit/>
          </a:bodyPr>
          <a:lstStyle/>
          <a:p>
            <a:pPr algn="r"/>
            <a:r>
              <a:rPr lang="en-US" sz="1200" b="1" dirty="0">
                <a:solidFill>
                  <a:srgbClr val="FF0000"/>
                </a:solidFill>
              </a:rPr>
              <a:t>2</a:t>
            </a:r>
          </a:p>
        </p:txBody>
      </p:sp>
      <p:sp>
        <p:nvSpPr>
          <p:cNvPr id="68" name="TextBox 67">
            <a:extLst>
              <a:ext uri="{FF2B5EF4-FFF2-40B4-BE49-F238E27FC236}">
                <a16:creationId xmlns:a16="http://schemas.microsoft.com/office/drawing/2014/main" id="{55AD4AEA-CCCD-453C-B7A4-5F34C1670B45}"/>
              </a:ext>
            </a:extLst>
          </p:cNvPr>
          <p:cNvSpPr txBox="1"/>
          <p:nvPr/>
        </p:nvSpPr>
        <p:spPr>
          <a:xfrm>
            <a:off x="7409861" y="4030309"/>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69" name="TextBox 68">
            <a:extLst>
              <a:ext uri="{FF2B5EF4-FFF2-40B4-BE49-F238E27FC236}">
                <a16:creationId xmlns:a16="http://schemas.microsoft.com/office/drawing/2014/main" id="{711F1521-96B3-4280-852A-B2D8AFDB6699}"/>
              </a:ext>
            </a:extLst>
          </p:cNvPr>
          <p:cNvSpPr txBox="1"/>
          <p:nvPr/>
        </p:nvSpPr>
        <p:spPr>
          <a:xfrm>
            <a:off x="8476661" y="5158222"/>
            <a:ext cx="319960" cy="276999"/>
          </a:xfrm>
          <a:prstGeom prst="rect">
            <a:avLst/>
          </a:prstGeom>
          <a:noFill/>
        </p:spPr>
        <p:txBody>
          <a:bodyPr wrap="square" rtlCol="0">
            <a:spAutoFit/>
          </a:bodyPr>
          <a:lstStyle/>
          <a:p>
            <a:pPr algn="r"/>
            <a:r>
              <a:rPr lang="en-US" sz="1200" b="1" dirty="0">
                <a:solidFill>
                  <a:srgbClr val="FF0000"/>
                </a:solidFill>
              </a:rPr>
              <a:t>1</a:t>
            </a:r>
          </a:p>
        </p:txBody>
      </p:sp>
      <p:sp>
        <p:nvSpPr>
          <p:cNvPr id="70" name="Oval 69">
            <a:extLst>
              <a:ext uri="{FF2B5EF4-FFF2-40B4-BE49-F238E27FC236}">
                <a16:creationId xmlns:a16="http://schemas.microsoft.com/office/drawing/2014/main" id="{DF92A278-4D40-4D86-87BE-5B7563272B7A}"/>
              </a:ext>
            </a:extLst>
          </p:cNvPr>
          <p:cNvSpPr/>
          <p:nvPr/>
        </p:nvSpPr>
        <p:spPr bwMode="auto">
          <a:xfrm>
            <a:off x="7931145" y="50807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71" name="Straight Connector 70">
            <a:extLst>
              <a:ext uri="{FF2B5EF4-FFF2-40B4-BE49-F238E27FC236}">
                <a16:creationId xmlns:a16="http://schemas.microsoft.com/office/drawing/2014/main" id="{C4BBADBA-E925-4AE9-AA15-0528F7441CD3}"/>
              </a:ext>
            </a:extLst>
          </p:cNvPr>
          <p:cNvCxnSpPr>
            <a:cxnSpLocks/>
            <a:stCxn id="62" idx="3"/>
            <a:endCxn id="70" idx="0"/>
          </p:cNvCxnSpPr>
          <p:nvPr/>
        </p:nvCxnSpPr>
        <p:spPr bwMode="auto">
          <a:xfrm flipH="1">
            <a:off x="8216895" y="4839431"/>
            <a:ext cx="85527" cy="241302"/>
          </a:xfrm>
          <a:prstGeom prst="line">
            <a:avLst/>
          </a:prstGeom>
          <a:noFill/>
          <a:ln w="9525" cap="flat" cmpd="sng" algn="ctr">
            <a:solidFill>
              <a:schemeClr val="tx1"/>
            </a:solidFill>
            <a:prstDash val="solid"/>
            <a:round/>
            <a:headEnd type="none" w="med" len="med"/>
            <a:tailEnd type="none" w="med" len="med"/>
          </a:ln>
          <a:effectLst/>
        </p:spPr>
      </p:cxnSp>
      <p:sp>
        <p:nvSpPr>
          <p:cNvPr id="72" name="TextBox 71">
            <a:extLst>
              <a:ext uri="{FF2B5EF4-FFF2-40B4-BE49-F238E27FC236}">
                <a16:creationId xmlns:a16="http://schemas.microsoft.com/office/drawing/2014/main" id="{09AA683A-39ED-4C95-838F-82A490440374}"/>
              </a:ext>
            </a:extLst>
          </p:cNvPr>
          <p:cNvSpPr txBox="1"/>
          <p:nvPr/>
        </p:nvSpPr>
        <p:spPr>
          <a:xfrm>
            <a:off x="7842195" y="5130773"/>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73" name="Oval 72">
            <a:extLst>
              <a:ext uri="{FF2B5EF4-FFF2-40B4-BE49-F238E27FC236}">
                <a16:creationId xmlns:a16="http://schemas.microsoft.com/office/drawing/2014/main" id="{75395B96-6501-45A6-AD6E-9B048D7CD5B0}"/>
              </a:ext>
            </a:extLst>
          </p:cNvPr>
          <p:cNvSpPr/>
          <p:nvPr/>
        </p:nvSpPr>
        <p:spPr bwMode="auto">
          <a:xfrm>
            <a:off x="6952734" y="457126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74" name="Straight Connector 73">
            <a:extLst>
              <a:ext uri="{FF2B5EF4-FFF2-40B4-BE49-F238E27FC236}">
                <a16:creationId xmlns:a16="http://schemas.microsoft.com/office/drawing/2014/main" id="{1D088194-3F99-43F8-AB83-0727B6EF03A8}"/>
              </a:ext>
            </a:extLst>
          </p:cNvPr>
          <p:cNvCxnSpPr>
            <a:stCxn id="64" idx="3"/>
            <a:endCxn id="73" idx="0"/>
          </p:cNvCxnSpPr>
          <p:nvPr/>
        </p:nvCxnSpPr>
        <p:spPr bwMode="auto">
          <a:xfrm flipH="1">
            <a:off x="7238484" y="4316268"/>
            <a:ext cx="372259" cy="254999"/>
          </a:xfrm>
          <a:prstGeom prst="line">
            <a:avLst/>
          </a:prstGeom>
          <a:noFill/>
          <a:ln w="9525" cap="flat" cmpd="sng" algn="ctr">
            <a:solidFill>
              <a:schemeClr val="tx1"/>
            </a:solidFill>
            <a:prstDash val="solid"/>
            <a:round/>
            <a:headEnd type="none" w="med" len="med"/>
            <a:tailEnd type="none" w="med" len="med"/>
          </a:ln>
          <a:effectLst/>
        </p:spPr>
      </p:cxnSp>
      <p:sp>
        <p:nvSpPr>
          <p:cNvPr id="75" name="TextBox 74">
            <a:extLst>
              <a:ext uri="{FF2B5EF4-FFF2-40B4-BE49-F238E27FC236}">
                <a16:creationId xmlns:a16="http://schemas.microsoft.com/office/drawing/2014/main" id="{C10850C2-DF4C-48B8-8C82-74D3EA790976}"/>
              </a:ext>
            </a:extLst>
          </p:cNvPr>
          <p:cNvSpPr txBox="1"/>
          <p:nvPr/>
        </p:nvSpPr>
        <p:spPr>
          <a:xfrm>
            <a:off x="6810582" y="461338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76" name="Oval 75">
            <a:extLst>
              <a:ext uri="{FF2B5EF4-FFF2-40B4-BE49-F238E27FC236}">
                <a16:creationId xmlns:a16="http://schemas.microsoft.com/office/drawing/2014/main" id="{872772A7-4C13-4CC8-99C1-6F9BD6385859}"/>
              </a:ext>
            </a:extLst>
          </p:cNvPr>
          <p:cNvSpPr/>
          <p:nvPr/>
        </p:nvSpPr>
        <p:spPr bwMode="auto">
          <a:xfrm>
            <a:off x="6660592" y="508420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a:t>
            </a:r>
          </a:p>
        </p:txBody>
      </p:sp>
      <p:cxnSp>
        <p:nvCxnSpPr>
          <p:cNvPr id="77" name="Straight Connector 76">
            <a:extLst>
              <a:ext uri="{FF2B5EF4-FFF2-40B4-BE49-F238E27FC236}">
                <a16:creationId xmlns:a16="http://schemas.microsoft.com/office/drawing/2014/main" id="{B2BFB943-9AB3-4B4E-A053-469EEA419B1F}"/>
              </a:ext>
            </a:extLst>
          </p:cNvPr>
          <p:cNvCxnSpPr>
            <a:stCxn id="73" idx="3"/>
            <a:endCxn id="76" idx="0"/>
          </p:cNvCxnSpPr>
          <p:nvPr/>
        </p:nvCxnSpPr>
        <p:spPr bwMode="auto">
          <a:xfrm flipH="1">
            <a:off x="6946342" y="4896471"/>
            <a:ext cx="90086" cy="187731"/>
          </a:xfrm>
          <a:prstGeom prst="line">
            <a:avLst/>
          </a:prstGeom>
          <a:noFill/>
          <a:ln w="9525" cap="flat" cmpd="sng" algn="ctr">
            <a:solidFill>
              <a:schemeClr val="tx1"/>
            </a:solidFill>
            <a:prstDash val="solid"/>
            <a:round/>
            <a:headEnd type="none" w="med" len="med"/>
            <a:tailEnd type="none" w="med" len="med"/>
          </a:ln>
          <a:effectLst/>
        </p:spPr>
      </p:cxnSp>
      <p:sp>
        <p:nvSpPr>
          <p:cNvPr id="78" name="TextBox 77">
            <a:extLst>
              <a:ext uri="{FF2B5EF4-FFF2-40B4-BE49-F238E27FC236}">
                <a16:creationId xmlns:a16="http://schemas.microsoft.com/office/drawing/2014/main" id="{2EF49CDF-3852-4444-9E31-4545A75D2085}"/>
              </a:ext>
            </a:extLst>
          </p:cNvPr>
          <p:cNvSpPr txBox="1"/>
          <p:nvPr/>
        </p:nvSpPr>
        <p:spPr>
          <a:xfrm>
            <a:off x="6543907" y="5136202"/>
            <a:ext cx="333868" cy="276999"/>
          </a:xfrm>
          <a:prstGeom prst="rect">
            <a:avLst/>
          </a:prstGeom>
          <a:noFill/>
        </p:spPr>
        <p:txBody>
          <a:bodyPr wrap="square" rtlCol="0">
            <a:spAutoFit/>
          </a:bodyPr>
          <a:lstStyle/>
          <a:p>
            <a:pPr algn="r"/>
            <a:r>
              <a:rPr lang="en-US" sz="1200" b="1" dirty="0">
                <a:solidFill>
                  <a:srgbClr val="FF0000"/>
                </a:solidFill>
              </a:rPr>
              <a:t>1</a:t>
            </a:r>
          </a:p>
        </p:txBody>
      </p:sp>
      <p:cxnSp>
        <p:nvCxnSpPr>
          <p:cNvPr id="79" name="Straight Connector 78">
            <a:extLst>
              <a:ext uri="{FF2B5EF4-FFF2-40B4-BE49-F238E27FC236}">
                <a16:creationId xmlns:a16="http://schemas.microsoft.com/office/drawing/2014/main" id="{614183C1-CC70-496D-AF0D-04397EBCA5DF}"/>
              </a:ext>
            </a:extLst>
          </p:cNvPr>
          <p:cNvCxnSpPr>
            <a:stCxn id="73" idx="5"/>
            <a:endCxn id="80" idx="0"/>
          </p:cNvCxnSpPr>
          <p:nvPr/>
        </p:nvCxnSpPr>
        <p:spPr bwMode="auto">
          <a:xfrm>
            <a:off x="7440540" y="4896471"/>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80" name="Oval 79">
            <a:extLst>
              <a:ext uri="{FF2B5EF4-FFF2-40B4-BE49-F238E27FC236}">
                <a16:creationId xmlns:a16="http://schemas.microsoft.com/office/drawing/2014/main" id="{4CD5373B-2028-4096-8ECB-A03939B30C07}"/>
              </a:ext>
            </a:extLst>
          </p:cNvPr>
          <p:cNvSpPr/>
          <p:nvPr/>
        </p:nvSpPr>
        <p:spPr bwMode="auto">
          <a:xfrm>
            <a:off x="7308293" y="508688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81" name="TextBox 80">
            <a:extLst>
              <a:ext uri="{FF2B5EF4-FFF2-40B4-BE49-F238E27FC236}">
                <a16:creationId xmlns:a16="http://schemas.microsoft.com/office/drawing/2014/main" id="{F67E6B41-FB9F-41AA-B50E-F8BBBDF63F42}"/>
              </a:ext>
            </a:extLst>
          </p:cNvPr>
          <p:cNvSpPr txBox="1"/>
          <p:nvPr/>
        </p:nvSpPr>
        <p:spPr>
          <a:xfrm>
            <a:off x="7201521" y="5137515"/>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84" name="Chevron 63">
            <a:extLst>
              <a:ext uri="{FF2B5EF4-FFF2-40B4-BE49-F238E27FC236}">
                <a16:creationId xmlns:a16="http://schemas.microsoft.com/office/drawing/2014/main" id="{CBF5985E-EB83-4303-AA96-26F51B90AE48}"/>
              </a:ext>
            </a:extLst>
          </p:cNvPr>
          <p:cNvSpPr/>
          <p:nvPr/>
        </p:nvSpPr>
        <p:spPr>
          <a:xfrm>
            <a:off x="5906835" y="4884747"/>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66729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4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4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5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62"/>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3"/>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4"/>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7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5"/>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6"/>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7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8"/>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8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10" grpId="0"/>
      <p:bldP spid="11" grpId="0"/>
      <p:bldP spid="12" grpId="0"/>
      <p:bldP spid="13" grpId="0" animBg="1"/>
      <p:bldP spid="15" grpId="0"/>
      <p:bldP spid="16" grpId="0" animBg="1"/>
      <p:bldP spid="17" grpId="0"/>
      <p:bldP spid="19" grpId="0" animBg="1"/>
      <p:bldP spid="21" grpId="0"/>
      <p:bldP spid="22" grpId="0" animBg="1"/>
      <p:bldP spid="24" grpId="0"/>
      <p:bldP spid="26" grpId="0" animBg="1"/>
      <p:bldP spid="27" grpId="0"/>
      <p:bldP spid="29" grpId="0" animBg="1"/>
      <p:bldP spid="31" grpId="0" animBg="1"/>
      <p:bldP spid="32" grpId="0" animBg="1"/>
      <p:bldP spid="33" grpId="0" animBg="1"/>
      <p:bldP spid="36" grpId="0"/>
      <p:bldP spid="37" grpId="0"/>
      <p:bldP spid="38" grpId="0"/>
      <p:bldP spid="39" grpId="0" animBg="1"/>
      <p:bldP spid="41" grpId="0"/>
      <p:bldP spid="45" grpId="0" animBg="1"/>
      <p:bldP spid="47" grpId="0"/>
      <p:bldP spid="48" grpId="0" animBg="1"/>
      <p:bldP spid="50" grpId="0"/>
      <p:bldP spid="52" grpId="0" animBg="1"/>
      <p:bldP spid="53" grpId="0"/>
      <p:bldP spid="60" grpId="0"/>
      <p:bldP spid="61" grpId="0"/>
      <p:bldP spid="62" grpId="0" animBg="1"/>
      <p:bldP spid="63" grpId="0" animBg="1"/>
      <p:bldP spid="64" grpId="0" animBg="1"/>
      <p:bldP spid="67" grpId="0"/>
      <p:bldP spid="68" grpId="0"/>
      <p:bldP spid="69" grpId="0"/>
      <p:bldP spid="70" grpId="0" animBg="1"/>
      <p:bldP spid="72" grpId="0"/>
      <p:bldP spid="73" grpId="0" animBg="1"/>
      <p:bldP spid="75" grpId="0"/>
      <p:bldP spid="76" grpId="0" animBg="1"/>
      <p:bldP spid="78" grpId="0"/>
      <p:bldP spid="80" grpId="0" animBg="1"/>
      <p:bldP spid="8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a:t>
            </a:r>
          </a:p>
        </p:txBody>
      </p:sp>
      <p:sp>
        <p:nvSpPr>
          <p:cNvPr id="3" name="Content Placeholder 2"/>
          <p:cNvSpPr>
            <a:spLocks noGrp="1"/>
          </p:cNvSpPr>
          <p:nvPr>
            <p:ph idx="1"/>
          </p:nvPr>
        </p:nvSpPr>
        <p:spPr>
          <a:xfrm>
            <a:off x="457200" y="1417638"/>
            <a:ext cx="8229600" cy="4525963"/>
          </a:xfrm>
        </p:spPr>
        <p:txBody>
          <a:bodyPr/>
          <a:lstStyle/>
          <a:p>
            <a:pPr marL="355600">
              <a:spcBef>
                <a:spcPts val="550"/>
              </a:spcBef>
              <a:buFont typeface="Arial"/>
              <a:buChar char="•"/>
              <a:tabLst>
                <a:tab pos="354965" algn="l"/>
                <a:tab pos="355600" algn="l"/>
              </a:tabLst>
            </a:pPr>
            <a:r>
              <a:rPr lang="en-US" sz="2000" spc="-5" dirty="0">
                <a:cs typeface="Calibri"/>
              </a:rPr>
              <a:t>Find node, n, to remove by walking the tree</a:t>
            </a:r>
          </a:p>
          <a:p>
            <a:r>
              <a:rPr lang="en-US" sz="2000" dirty="0"/>
              <a:t>Perform BST delete.</a:t>
            </a:r>
            <a:endParaRPr lang="en-US" sz="1800" dirty="0">
              <a:cs typeface="Calibri"/>
            </a:endParaRPr>
          </a:p>
          <a:p>
            <a:pPr marL="355600">
              <a:spcBef>
                <a:spcPts val="550"/>
              </a:spcBef>
              <a:buFont typeface="Arial"/>
              <a:buChar char="•"/>
              <a:tabLst>
                <a:tab pos="354965" algn="l"/>
                <a:tab pos="355600" algn="l"/>
              </a:tabLst>
            </a:pPr>
            <a:r>
              <a:rPr lang="en-US" sz="2000" spc="-5" dirty="0">
                <a:cs typeface="Calibri"/>
              </a:rPr>
              <a:t>Let </a:t>
            </a:r>
            <a:r>
              <a:rPr lang="en-US" sz="1800" dirty="0">
                <a:solidFill>
                  <a:srgbClr val="0070C0"/>
                </a:solidFill>
                <a:latin typeface="Consolas" panose="020B0609020204030204" pitchFamily="49" charset="0"/>
                <a:cs typeface="Calibri"/>
              </a:rPr>
              <a:t>p =</a:t>
            </a:r>
            <a:r>
              <a:rPr lang="en-US" sz="1800" spc="-15" dirty="0">
                <a:solidFill>
                  <a:srgbClr val="0070C0"/>
                </a:solidFill>
                <a:latin typeface="Consolas" panose="020B0609020204030204" pitchFamily="49" charset="0"/>
                <a:cs typeface="Calibri"/>
              </a:rPr>
              <a:t> </a:t>
            </a:r>
            <a:r>
              <a:rPr lang="en-US" sz="1800" spc="-10" dirty="0">
                <a:solidFill>
                  <a:srgbClr val="0070C0"/>
                </a:solidFill>
                <a:latin typeface="Consolas" panose="020B0609020204030204" pitchFamily="49" charset="0"/>
                <a:cs typeface="Calibri"/>
              </a:rPr>
              <a:t>parent(n)</a:t>
            </a:r>
            <a:endParaRPr lang="en-US" sz="1800" dirty="0">
              <a:solidFill>
                <a:srgbClr val="0070C0"/>
              </a:solidFill>
              <a:latin typeface="Consolas" panose="020B0609020204030204" pitchFamily="49" charset="0"/>
              <a:cs typeface="Calibri"/>
            </a:endParaRPr>
          </a:p>
          <a:p>
            <a:pPr marL="355600">
              <a:spcBef>
                <a:spcPts val="550"/>
              </a:spcBef>
              <a:buFont typeface="Arial"/>
              <a:buChar char="•"/>
              <a:tabLst>
                <a:tab pos="354965" algn="l"/>
                <a:tab pos="355600" algn="l"/>
              </a:tabLst>
            </a:pPr>
            <a:r>
              <a:rPr lang="en-US" sz="2000" spc="-10" dirty="0">
                <a:cs typeface="Calibri"/>
              </a:rPr>
              <a:t>Delete n and update pointers</a:t>
            </a:r>
          </a:p>
          <a:p>
            <a:pPr marL="355600">
              <a:spcBef>
                <a:spcPts val="575"/>
              </a:spcBef>
              <a:buFont typeface="Arial"/>
              <a:buChar char="•"/>
              <a:tabLst>
                <a:tab pos="354965" algn="l"/>
                <a:tab pos="355600" algn="l"/>
              </a:tabLst>
            </a:pPr>
            <a:r>
              <a:rPr lang="en-US" sz="2000" spc="-10" dirty="0">
                <a:cs typeface="Calibri"/>
              </a:rPr>
              <a:t>“Patch tree” by calling </a:t>
            </a:r>
            <a:r>
              <a:rPr lang="en-US" sz="2000" spc="-10" dirty="0" err="1">
                <a:solidFill>
                  <a:srgbClr val="00B050"/>
                </a:solidFill>
                <a:latin typeface="Consolas" panose="020B0609020204030204" pitchFamily="49" charset="0"/>
                <a:cs typeface="Calibri"/>
              </a:rPr>
              <a:t>removeFix</a:t>
            </a:r>
            <a:r>
              <a:rPr lang="en-US" sz="2000" spc="-10" dirty="0">
                <a:solidFill>
                  <a:srgbClr val="00B050"/>
                </a:solidFill>
                <a:latin typeface="Consolas" panose="020B0609020204030204" pitchFamily="49" charset="0"/>
                <a:cs typeface="Calibri"/>
              </a:rPr>
              <a:t>(p</a:t>
            </a:r>
            <a:r>
              <a:rPr lang="en-US" sz="2000" spc="-5" dirty="0">
                <a:solidFill>
                  <a:srgbClr val="00B050"/>
                </a:solidFill>
                <a:latin typeface="Consolas" panose="020B0609020204030204" pitchFamily="49" charset="0"/>
                <a:cs typeface="Calibri"/>
              </a:rPr>
              <a:t>);</a:t>
            </a:r>
            <a:endParaRPr lang="en-US" sz="2000" dirty="0">
              <a:solidFill>
                <a:srgbClr val="00B050"/>
              </a:solidFill>
              <a:latin typeface="Consolas" panose="020B0609020204030204" pitchFamily="49" charset="0"/>
              <a:cs typeface="Calibri"/>
            </a:endParaRPr>
          </a:p>
          <a:p>
            <a:pPr lvl="1"/>
            <a:endParaRPr lang="en-US" sz="1800" dirty="0"/>
          </a:p>
        </p:txBody>
      </p:sp>
    </p:spTree>
    <p:extLst>
      <p:ext uri="{BB962C8B-B14F-4D97-AF65-F5344CB8AC3E}">
        <p14:creationId xmlns:p14="http://schemas.microsoft.com/office/powerpoint/2010/main" val="26483436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RemoveFix</a:t>
            </a:r>
            <a:r>
              <a:rPr lang="en-US" dirty="0"/>
              <a:t>(n)</a:t>
            </a:r>
          </a:p>
        </p:txBody>
      </p:sp>
      <p:sp>
        <p:nvSpPr>
          <p:cNvPr id="3" name="Content Placeholder 2"/>
          <p:cNvSpPr>
            <a:spLocks noGrp="1"/>
          </p:cNvSpPr>
          <p:nvPr>
            <p:ph idx="1"/>
          </p:nvPr>
        </p:nvSpPr>
        <p:spPr>
          <a:xfrm>
            <a:off x="152400" y="1143000"/>
            <a:ext cx="8534400" cy="5334000"/>
          </a:xfrm>
        </p:spPr>
        <p:txBody>
          <a:bodyPr/>
          <a:lstStyle/>
          <a:p>
            <a:r>
              <a:rPr lang="en-US" sz="1800" dirty="0"/>
              <a:t>If n is null, return</a:t>
            </a:r>
          </a:p>
          <a:p>
            <a:r>
              <a:rPr lang="en-US" sz="1600" dirty="0">
                <a:solidFill>
                  <a:srgbClr val="0000FF"/>
                </a:solidFill>
                <a:latin typeface="Consolas" panose="020B0609020204030204" pitchFamily="49" charset="0"/>
              </a:rPr>
              <a:t>Case 1: n is out of balance</a:t>
            </a:r>
          </a:p>
          <a:p>
            <a:pPr lvl="1"/>
            <a:r>
              <a:rPr lang="en-US" sz="1600" dirty="0"/>
              <a:t>Let c = the taller of the children (there cannot be ties)</a:t>
            </a:r>
          </a:p>
          <a:p>
            <a:pPr lvl="1"/>
            <a:r>
              <a:rPr lang="en-US" sz="1600" dirty="0"/>
              <a:t>Let g = the taller of c’s children </a:t>
            </a:r>
            <a:r>
              <a:rPr lang="en-US" sz="1600" b="1" dirty="0"/>
              <a:t>(important: break ties in preference of a zig-zig!)</a:t>
            </a:r>
            <a:endParaRPr lang="en-US" sz="1600" dirty="0"/>
          </a:p>
          <a:p>
            <a:pPr lvl="1"/>
            <a:r>
              <a:rPr lang="en-US" sz="1600" dirty="0">
                <a:solidFill>
                  <a:srgbClr val="0070C0"/>
                </a:solidFill>
                <a:latin typeface="Consolas" panose="020B0609020204030204" pitchFamily="49" charset="0"/>
              </a:rPr>
              <a:t>Case 1: zig-zig case</a:t>
            </a:r>
          </a:p>
          <a:p>
            <a:pPr lvl="2"/>
            <a:r>
              <a:rPr lang="en-US" sz="1400" dirty="0" err="1">
                <a:latin typeface="Consolas" panose="020B0609020204030204" pitchFamily="49" charset="0"/>
              </a:rPr>
              <a:t>rotateRight</a:t>
            </a:r>
            <a:r>
              <a:rPr lang="en-US" sz="1400" dirty="0">
                <a:latin typeface="Consolas" panose="020B0609020204030204" pitchFamily="49" charset="0"/>
              </a:rPr>
              <a:t>(n) or </a:t>
            </a:r>
            <a:r>
              <a:rPr lang="en-US" sz="1400" dirty="0" err="1">
                <a:latin typeface="Consolas" panose="020B0609020204030204" pitchFamily="49" charset="0"/>
              </a:rPr>
              <a:t>rotateLeft</a:t>
            </a:r>
            <a:r>
              <a:rPr lang="en-US" sz="1400" dirty="0">
                <a:latin typeface="Consolas" panose="020B0609020204030204" pitchFamily="49" charset="0"/>
              </a:rPr>
              <a:t>(n), update h(n) and h(c), </a:t>
            </a:r>
            <a:r>
              <a:rPr lang="en-US" sz="1400" b="1" dirty="0" err="1">
                <a:highlight>
                  <a:srgbClr val="FFFF00"/>
                </a:highlight>
                <a:latin typeface="Consolas" panose="020B0609020204030204" pitchFamily="49" charset="0"/>
              </a:rPr>
              <a:t>removeFix</a:t>
            </a:r>
            <a:r>
              <a:rPr lang="en-US" sz="1400" dirty="0">
                <a:highlight>
                  <a:srgbClr val="FFFF00"/>
                </a:highlight>
                <a:latin typeface="Consolas" panose="020B0609020204030204" pitchFamily="49" charset="0"/>
              </a:rPr>
              <a:t>(</a:t>
            </a:r>
            <a:r>
              <a:rPr lang="en-US" sz="1400" b="1" dirty="0">
                <a:solidFill>
                  <a:srgbClr val="FF00FF"/>
                </a:solidFill>
                <a:highlight>
                  <a:srgbClr val="FFFF00"/>
                </a:highlight>
                <a:latin typeface="Consolas" panose="020B0609020204030204" pitchFamily="49" charset="0"/>
              </a:rPr>
              <a:t>p</a:t>
            </a:r>
            <a:r>
              <a:rPr lang="en-US" sz="1400" dirty="0">
                <a:highlight>
                  <a:srgbClr val="FFFF00"/>
                </a:highlight>
                <a:latin typeface="Consolas" panose="020B0609020204030204" pitchFamily="49" charset="0"/>
              </a:rPr>
              <a:t>)</a:t>
            </a:r>
          </a:p>
          <a:p>
            <a:pPr lvl="1"/>
            <a:r>
              <a:rPr lang="en-US" sz="1600" dirty="0">
                <a:solidFill>
                  <a:srgbClr val="00B050"/>
                </a:solidFill>
                <a:latin typeface="Consolas" panose="020B0609020204030204" pitchFamily="49" charset="0"/>
              </a:rPr>
              <a:t>Case 2: zig-zag case</a:t>
            </a:r>
          </a:p>
          <a:p>
            <a:pPr lvl="2"/>
            <a:r>
              <a:rPr lang="en-US" sz="1400" dirty="0">
                <a:latin typeface="Consolas" panose="020B0609020204030204" pitchFamily="49" charset="0"/>
              </a:rPr>
              <a:t>(</a:t>
            </a:r>
            <a:r>
              <a:rPr lang="en-US" sz="1400" dirty="0" err="1">
                <a:latin typeface="Consolas" panose="020B0609020204030204" pitchFamily="49" charset="0"/>
              </a:rPr>
              <a:t>rotateLeft</a:t>
            </a:r>
            <a:r>
              <a:rPr lang="en-US" sz="1400" dirty="0">
                <a:latin typeface="Consolas" panose="020B0609020204030204" pitchFamily="49" charset="0"/>
              </a:rPr>
              <a:t>(c) then </a:t>
            </a:r>
            <a:r>
              <a:rPr lang="en-US" sz="1400" dirty="0" err="1">
                <a:latin typeface="Consolas" panose="020B0609020204030204" pitchFamily="49" charset="0"/>
              </a:rPr>
              <a:t>rotateRight</a:t>
            </a:r>
            <a:r>
              <a:rPr lang="en-US" sz="1400" dirty="0">
                <a:latin typeface="Consolas" panose="020B0609020204030204" pitchFamily="49" charset="0"/>
              </a:rPr>
              <a:t>(n)) or</a:t>
            </a:r>
            <a:br>
              <a:rPr lang="en-US" sz="1400" dirty="0">
                <a:latin typeface="Consolas" panose="020B0609020204030204" pitchFamily="49" charset="0"/>
              </a:rPr>
            </a:br>
            <a:r>
              <a:rPr lang="en-US" sz="1400" dirty="0">
                <a:latin typeface="Consolas" panose="020B0609020204030204" pitchFamily="49" charset="0"/>
              </a:rPr>
              <a:t>(</a:t>
            </a:r>
            <a:r>
              <a:rPr lang="en-US" sz="1400" dirty="0" err="1">
                <a:latin typeface="Consolas" panose="020B0609020204030204" pitchFamily="49" charset="0"/>
              </a:rPr>
              <a:t>rotateRight</a:t>
            </a:r>
            <a:r>
              <a:rPr lang="en-US" sz="1400" dirty="0">
                <a:latin typeface="Consolas" panose="020B0609020204030204" pitchFamily="49" charset="0"/>
              </a:rPr>
              <a:t>(c) then </a:t>
            </a:r>
            <a:r>
              <a:rPr lang="en-US" sz="1400" dirty="0" err="1">
                <a:latin typeface="Consolas" panose="020B0609020204030204" pitchFamily="49" charset="0"/>
              </a:rPr>
              <a:t>rotateLeft</a:t>
            </a:r>
            <a:r>
              <a:rPr lang="en-US" sz="1400" dirty="0">
                <a:latin typeface="Consolas" panose="020B0609020204030204" pitchFamily="49" charset="0"/>
              </a:rPr>
              <a:t>(n))</a:t>
            </a:r>
          </a:p>
          <a:p>
            <a:pPr lvl="2"/>
            <a:r>
              <a:rPr lang="en-US" sz="1400" dirty="0">
                <a:latin typeface="Consolas" panose="020B0609020204030204" pitchFamily="49" charset="0"/>
              </a:rPr>
              <a:t>Update h(n), h(c), h(g)</a:t>
            </a:r>
          </a:p>
          <a:p>
            <a:pPr lvl="2"/>
            <a:r>
              <a:rPr lang="en-US" sz="1400" b="1" dirty="0" err="1">
                <a:highlight>
                  <a:srgbClr val="FFFF00"/>
                </a:highlight>
                <a:latin typeface="Consolas" panose="020B0609020204030204" pitchFamily="49" charset="0"/>
              </a:rPr>
              <a:t>removeFix</a:t>
            </a:r>
            <a:r>
              <a:rPr lang="en-US" sz="1400" dirty="0">
                <a:highlight>
                  <a:srgbClr val="FFFF00"/>
                </a:highlight>
                <a:latin typeface="Consolas" panose="020B0609020204030204" pitchFamily="49" charset="0"/>
              </a:rPr>
              <a:t>(</a:t>
            </a:r>
            <a:r>
              <a:rPr lang="en-US" sz="1400" b="1" dirty="0">
                <a:solidFill>
                  <a:srgbClr val="FF00FF"/>
                </a:solidFill>
                <a:highlight>
                  <a:srgbClr val="FFFF00"/>
                </a:highlight>
                <a:latin typeface="Consolas" panose="020B0609020204030204" pitchFamily="49" charset="0"/>
              </a:rPr>
              <a:t>p</a:t>
            </a:r>
            <a:r>
              <a:rPr lang="en-US" sz="1400" dirty="0">
                <a:highlight>
                  <a:srgbClr val="FFFF00"/>
                </a:highlight>
                <a:latin typeface="Consolas" panose="020B0609020204030204" pitchFamily="49" charset="0"/>
              </a:rPr>
              <a:t>)</a:t>
            </a:r>
            <a:r>
              <a:rPr lang="en-US" sz="1400" dirty="0">
                <a:latin typeface="Consolas" panose="020B0609020204030204" pitchFamily="49" charset="0"/>
              </a:rPr>
              <a:t>;</a:t>
            </a:r>
          </a:p>
          <a:p>
            <a:r>
              <a:rPr lang="en-US" sz="1600" dirty="0">
                <a:solidFill>
                  <a:srgbClr val="0000FF"/>
                </a:solidFill>
                <a:latin typeface="Consolas" panose="020B0609020204030204" pitchFamily="49" charset="0"/>
              </a:rPr>
              <a:t>Case 2: n’s height is unchanged:</a:t>
            </a:r>
            <a:r>
              <a:rPr lang="en-US" sz="1600" dirty="0">
                <a:latin typeface="Consolas" panose="020B0609020204030204" pitchFamily="49" charset="0"/>
              </a:rPr>
              <a:t> Done!</a:t>
            </a:r>
          </a:p>
          <a:p>
            <a:r>
              <a:rPr lang="en-US" sz="1600" dirty="0">
                <a:solidFill>
                  <a:srgbClr val="0000FF"/>
                </a:solidFill>
                <a:latin typeface="Consolas" panose="020B0609020204030204" pitchFamily="49" charset="0"/>
              </a:rPr>
              <a:t>Case 3: otherwise: </a:t>
            </a:r>
            <a:r>
              <a:rPr lang="en-US" sz="1600" dirty="0">
                <a:latin typeface="Consolas" panose="020B0609020204030204" pitchFamily="49" charset="0"/>
              </a:rPr>
              <a:t>update h(n), </a:t>
            </a:r>
            <a:r>
              <a:rPr lang="en-US" sz="1600" b="1" dirty="0" err="1">
                <a:highlight>
                  <a:srgbClr val="FFFF00"/>
                </a:highlight>
                <a:latin typeface="Consolas" panose="020B0609020204030204" pitchFamily="49" charset="0"/>
              </a:rPr>
              <a:t>removeFix</a:t>
            </a:r>
            <a:r>
              <a:rPr lang="en-US" sz="1600" dirty="0">
                <a:highlight>
                  <a:srgbClr val="FFFF00"/>
                </a:highlight>
                <a:latin typeface="Consolas" panose="020B0609020204030204" pitchFamily="49" charset="0"/>
              </a:rPr>
              <a:t>(</a:t>
            </a:r>
            <a:r>
              <a:rPr lang="en-US" sz="1600" b="1" dirty="0">
                <a:solidFill>
                  <a:srgbClr val="FF00FF"/>
                </a:solidFill>
                <a:highlight>
                  <a:srgbClr val="FFFF00"/>
                </a:highlight>
                <a:latin typeface="Consolas" panose="020B0609020204030204" pitchFamily="49" charset="0"/>
              </a:rPr>
              <a:t>p</a:t>
            </a:r>
            <a:r>
              <a:rPr lang="en-US" sz="1600" dirty="0">
                <a:highlight>
                  <a:srgbClr val="FFFF00"/>
                </a:highlight>
                <a:latin typeface="Consolas" panose="020B0609020204030204" pitchFamily="49" charset="0"/>
              </a:rPr>
              <a:t>)</a:t>
            </a:r>
          </a:p>
        </p:txBody>
      </p:sp>
      <p:sp>
        <p:nvSpPr>
          <p:cNvPr id="4" name="TextBox 3">
            <a:extLst>
              <a:ext uri="{FF2B5EF4-FFF2-40B4-BE49-F238E27FC236}">
                <a16:creationId xmlns:a16="http://schemas.microsoft.com/office/drawing/2014/main" id="{DDF01E91-DA26-4D05-8EB7-2EC46B3F755E}"/>
              </a:ext>
            </a:extLst>
          </p:cNvPr>
          <p:cNvSpPr txBox="1"/>
          <p:nvPr/>
        </p:nvSpPr>
        <p:spPr>
          <a:xfrm>
            <a:off x="6934200" y="4114800"/>
            <a:ext cx="1905000" cy="175432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800" dirty="0"/>
              <a:t>Note: </a:t>
            </a:r>
          </a:p>
          <a:p>
            <a:r>
              <a:rPr lang="en-US" sz="1800" dirty="0"/>
              <a:t>p = parent of n</a:t>
            </a:r>
          </a:p>
          <a:p>
            <a:r>
              <a:rPr lang="en-US" sz="1800" dirty="0"/>
              <a:t>n = current node</a:t>
            </a:r>
          </a:p>
          <a:p>
            <a:r>
              <a:rPr lang="en-US" sz="1800" dirty="0"/>
              <a:t>c = taller child of n</a:t>
            </a:r>
          </a:p>
          <a:p>
            <a:r>
              <a:rPr lang="en-US" sz="1800" dirty="0"/>
              <a:t>g = grandchild of n</a:t>
            </a:r>
          </a:p>
          <a:p>
            <a:endParaRPr lang="en-US" sz="1800" dirty="0"/>
          </a:p>
        </p:txBody>
      </p:sp>
    </p:spTree>
    <p:extLst>
      <p:ext uri="{BB962C8B-B14F-4D97-AF65-F5344CB8AC3E}">
        <p14:creationId xmlns:p14="http://schemas.microsoft.com/office/powerpoint/2010/main" val="76755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1735" y="314723"/>
            <a:ext cx="7337518" cy="889000"/>
          </a:xfrm>
        </p:spPr>
        <p:txBody>
          <a:bodyPr/>
          <a:lstStyle/>
          <a:p>
            <a:r>
              <a:rPr lang="en-US" dirty="0"/>
              <a:t>BST Insertion</a:t>
            </a:r>
          </a:p>
        </p:txBody>
      </p:sp>
      <p:sp>
        <p:nvSpPr>
          <p:cNvPr id="3" name="Content Placeholder 2"/>
          <p:cNvSpPr>
            <a:spLocks noGrp="1"/>
          </p:cNvSpPr>
          <p:nvPr>
            <p:ph idx="1"/>
          </p:nvPr>
        </p:nvSpPr>
        <p:spPr>
          <a:xfrm>
            <a:off x="564962" y="1066800"/>
            <a:ext cx="8274237" cy="1828800"/>
          </a:xfrm>
        </p:spPr>
        <p:txBody>
          <a:bodyPr/>
          <a:lstStyle/>
          <a:p>
            <a:r>
              <a:rPr lang="en-US" sz="2000" dirty="0"/>
              <a:t>Important: To be efficient (useful) we need to keep the binary search tree balanced</a:t>
            </a:r>
          </a:p>
          <a:p>
            <a:r>
              <a:rPr lang="en-US" sz="2000" dirty="0"/>
              <a:t>Practice:  Build a BST from the data values below</a:t>
            </a:r>
          </a:p>
          <a:p>
            <a:pPr lvl="1"/>
            <a:r>
              <a:rPr lang="en-US" sz="1600" dirty="0"/>
              <a:t>To insert an item walk the tree (go left if value is less than node, right if greater than node) until you find an empty location, at which point you insert the new value</a:t>
            </a:r>
          </a:p>
          <a:p>
            <a:r>
              <a:rPr lang="en-US" sz="2000" dirty="0">
                <a:hlinkClick r:id="rId3"/>
              </a:rPr>
              <a:t>https://www.cs.usfca.edu/~galles/visualization/BST.html</a:t>
            </a:r>
            <a:r>
              <a:rPr lang="en-US" sz="2000" dirty="0"/>
              <a:t> </a:t>
            </a:r>
          </a:p>
          <a:p>
            <a:endParaRPr lang="en-US" sz="1200" dirty="0"/>
          </a:p>
          <a:p>
            <a:pPr>
              <a:buNone/>
            </a:pPr>
            <a:endParaRPr lang="en-US" sz="2000" dirty="0"/>
          </a:p>
          <a:p>
            <a:pPr>
              <a:buNone/>
            </a:pPr>
            <a:endParaRPr lang="en-US" sz="2000" dirty="0"/>
          </a:p>
          <a:p>
            <a:endParaRPr lang="en-US" sz="2000" dirty="0"/>
          </a:p>
        </p:txBody>
      </p:sp>
      <p:sp>
        <p:nvSpPr>
          <p:cNvPr id="5" name="Oval 4"/>
          <p:cNvSpPr/>
          <p:nvPr/>
        </p:nvSpPr>
        <p:spPr bwMode="auto">
          <a:xfrm>
            <a:off x="1790700" y="34385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400300" y="39719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409700" y="46577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095500" y="46577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2781300" y="46577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181100" y="39719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723900" y="46577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088963" y="366058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479363" y="366058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514600" y="439102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133601" y="434638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288863" y="438448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869763" y="434638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1714500" y="3438525"/>
            <a:ext cx="457200" cy="307777"/>
          </a:xfrm>
          <a:prstGeom prst="rect">
            <a:avLst/>
          </a:prstGeom>
          <a:noFill/>
        </p:spPr>
        <p:txBody>
          <a:bodyPr wrap="square" rtlCol="0">
            <a:spAutoFit/>
          </a:bodyPr>
          <a:lstStyle/>
          <a:p>
            <a:r>
              <a:rPr lang="en-US" sz="1400" dirty="0"/>
              <a:t> 25</a:t>
            </a:r>
          </a:p>
        </p:txBody>
      </p:sp>
      <p:sp>
        <p:nvSpPr>
          <p:cNvPr id="40" name="TextBox 39"/>
          <p:cNvSpPr txBox="1"/>
          <p:nvPr/>
        </p:nvSpPr>
        <p:spPr>
          <a:xfrm>
            <a:off x="2324100" y="3971925"/>
            <a:ext cx="457200" cy="307777"/>
          </a:xfrm>
          <a:prstGeom prst="rect">
            <a:avLst/>
          </a:prstGeom>
          <a:noFill/>
        </p:spPr>
        <p:txBody>
          <a:bodyPr wrap="square" rtlCol="0">
            <a:spAutoFit/>
          </a:bodyPr>
          <a:lstStyle/>
          <a:p>
            <a:r>
              <a:rPr lang="en-US" sz="1400" dirty="0"/>
              <a:t> 47</a:t>
            </a:r>
          </a:p>
        </p:txBody>
      </p:sp>
      <p:sp>
        <p:nvSpPr>
          <p:cNvPr id="41" name="TextBox 40"/>
          <p:cNvSpPr txBox="1"/>
          <p:nvPr/>
        </p:nvSpPr>
        <p:spPr>
          <a:xfrm>
            <a:off x="1104900" y="3971925"/>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723900" y="4657724"/>
            <a:ext cx="381000" cy="307777"/>
          </a:xfrm>
          <a:prstGeom prst="rect">
            <a:avLst/>
          </a:prstGeom>
          <a:noFill/>
        </p:spPr>
        <p:txBody>
          <a:bodyPr wrap="square" rtlCol="0">
            <a:spAutoFit/>
          </a:bodyPr>
          <a:lstStyle/>
          <a:p>
            <a:r>
              <a:rPr lang="en-US" sz="1400" dirty="0"/>
              <a:t>7</a:t>
            </a:r>
          </a:p>
        </p:txBody>
      </p:sp>
      <p:sp>
        <p:nvSpPr>
          <p:cNvPr id="45" name="TextBox 44"/>
          <p:cNvSpPr txBox="1"/>
          <p:nvPr/>
        </p:nvSpPr>
        <p:spPr>
          <a:xfrm>
            <a:off x="1333500" y="4657725"/>
            <a:ext cx="457200" cy="307777"/>
          </a:xfrm>
          <a:prstGeom prst="rect">
            <a:avLst/>
          </a:prstGeom>
          <a:noFill/>
        </p:spPr>
        <p:txBody>
          <a:bodyPr wrap="square" rtlCol="0">
            <a:spAutoFit/>
          </a:bodyPr>
          <a:lstStyle/>
          <a:p>
            <a:r>
              <a:rPr lang="en-US" sz="1400" dirty="0"/>
              <a:t> 20</a:t>
            </a:r>
          </a:p>
        </p:txBody>
      </p:sp>
      <p:sp>
        <p:nvSpPr>
          <p:cNvPr id="47" name="TextBox 46"/>
          <p:cNvSpPr txBox="1"/>
          <p:nvPr/>
        </p:nvSpPr>
        <p:spPr>
          <a:xfrm>
            <a:off x="2019300" y="4657725"/>
            <a:ext cx="457200" cy="307777"/>
          </a:xfrm>
          <a:prstGeom prst="rect">
            <a:avLst/>
          </a:prstGeom>
          <a:noFill/>
        </p:spPr>
        <p:txBody>
          <a:bodyPr wrap="square" rtlCol="0">
            <a:spAutoFit/>
          </a:bodyPr>
          <a:lstStyle/>
          <a:p>
            <a:r>
              <a:rPr lang="en-US" sz="1400" dirty="0"/>
              <a:t> 32</a:t>
            </a:r>
          </a:p>
        </p:txBody>
      </p:sp>
      <p:sp>
        <p:nvSpPr>
          <p:cNvPr id="49" name="TextBox 48"/>
          <p:cNvSpPr txBox="1"/>
          <p:nvPr/>
        </p:nvSpPr>
        <p:spPr>
          <a:xfrm>
            <a:off x="2705100" y="4657725"/>
            <a:ext cx="457200" cy="307777"/>
          </a:xfrm>
          <a:prstGeom prst="rect">
            <a:avLst/>
          </a:prstGeom>
          <a:noFill/>
        </p:spPr>
        <p:txBody>
          <a:bodyPr wrap="square" rtlCol="0">
            <a:spAutoFit/>
          </a:bodyPr>
          <a:lstStyle/>
          <a:p>
            <a:r>
              <a:rPr lang="en-US" sz="1400" dirty="0"/>
              <a:t> 56</a:t>
            </a:r>
          </a:p>
        </p:txBody>
      </p:sp>
      <p:sp>
        <p:nvSpPr>
          <p:cNvPr id="74" name="Oval 73"/>
          <p:cNvSpPr/>
          <p:nvPr/>
        </p:nvSpPr>
        <p:spPr bwMode="auto">
          <a:xfrm>
            <a:off x="6019800" y="346412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7</a:t>
            </a:r>
          </a:p>
        </p:txBody>
      </p:sp>
      <p:sp>
        <p:nvSpPr>
          <p:cNvPr id="76" name="Oval 75"/>
          <p:cNvSpPr/>
          <p:nvPr/>
        </p:nvSpPr>
        <p:spPr bwMode="auto">
          <a:xfrm>
            <a:off x="6324600" y="389721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18</a:t>
            </a:r>
          </a:p>
        </p:txBody>
      </p:sp>
      <p:sp>
        <p:nvSpPr>
          <p:cNvPr id="77" name="Oval 76"/>
          <p:cNvSpPr/>
          <p:nvPr/>
        </p:nvSpPr>
        <p:spPr bwMode="auto">
          <a:xfrm>
            <a:off x="6629400" y="436870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20</a:t>
            </a:r>
          </a:p>
        </p:txBody>
      </p:sp>
      <p:sp>
        <p:nvSpPr>
          <p:cNvPr id="78" name="Oval 77"/>
          <p:cNvSpPr/>
          <p:nvPr/>
        </p:nvSpPr>
        <p:spPr bwMode="auto">
          <a:xfrm>
            <a:off x="6934200" y="484196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25</a:t>
            </a:r>
          </a:p>
        </p:txBody>
      </p:sp>
      <p:sp>
        <p:nvSpPr>
          <p:cNvPr id="79" name="Oval 78"/>
          <p:cNvSpPr/>
          <p:nvPr/>
        </p:nvSpPr>
        <p:spPr bwMode="auto">
          <a:xfrm>
            <a:off x="7239000" y="5303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32</a:t>
            </a:r>
          </a:p>
        </p:txBody>
      </p:sp>
      <p:sp>
        <p:nvSpPr>
          <p:cNvPr id="80" name="Oval 79"/>
          <p:cNvSpPr/>
          <p:nvPr/>
        </p:nvSpPr>
        <p:spPr bwMode="auto">
          <a:xfrm>
            <a:off x="7543800" y="577513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47</a:t>
            </a:r>
          </a:p>
        </p:txBody>
      </p:sp>
      <p:sp>
        <p:nvSpPr>
          <p:cNvPr id="81" name="Oval 80"/>
          <p:cNvSpPr/>
          <p:nvPr/>
        </p:nvSpPr>
        <p:spPr bwMode="auto">
          <a:xfrm>
            <a:off x="7848600" y="6248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effectLst/>
                <a:latin typeface="Arial" charset="0"/>
              </a:rPr>
              <a:t>56</a:t>
            </a:r>
          </a:p>
        </p:txBody>
      </p:sp>
      <p:cxnSp>
        <p:nvCxnSpPr>
          <p:cNvPr id="82" name="Straight Arrow Connector 81"/>
          <p:cNvCxnSpPr>
            <a:stCxn id="74" idx="5"/>
            <a:endCxn id="76" idx="1"/>
          </p:cNvCxnSpPr>
          <p:nvPr/>
        </p:nvCxnSpPr>
        <p:spPr bwMode="auto">
          <a:xfrm>
            <a:off x="6279963" y="3724287"/>
            <a:ext cx="89274" cy="217563"/>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3" name="Straight Arrow Connector 82"/>
          <p:cNvCxnSpPr>
            <a:stCxn id="76" idx="5"/>
            <a:endCxn id="77" idx="1"/>
          </p:cNvCxnSpPr>
          <p:nvPr/>
        </p:nvCxnSpPr>
        <p:spPr bwMode="auto">
          <a:xfrm>
            <a:off x="6584763" y="4157376"/>
            <a:ext cx="89274" cy="25596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4" name="Straight Arrow Connector 83"/>
          <p:cNvCxnSpPr>
            <a:stCxn id="77" idx="5"/>
            <a:endCxn id="78" idx="1"/>
          </p:cNvCxnSpPr>
          <p:nvPr/>
        </p:nvCxnSpPr>
        <p:spPr bwMode="auto">
          <a:xfrm>
            <a:off x="6889563" y="4628869"/>
            <a:ext cx="89274" cy="25773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5" name="Straight Arrow Connector 84"/>
          <p:cNvCxnSpPr>
            <a:stCxn id="78" idx="5"/>
            <a:endCxn id="79" idx="1"/>
          </p:cNvCxnSpPr>
          <p:nvPr/>
        </p:nvCxnSpPr>
        <p:spPr bwMode="auto">
          <a:xfrm>
            <a:off x="7194363" y="5102130"/>
            <a:ext cx="89274" cy="246153"/>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6" name="Straight Arrow Connector 85"/>
          <p:cNvCxnSpPr>
            <a:stCxn id="79" idx="5"/>
            <a:endCxn id="80" idx="1"/>
          </p:cNvCxnSpPr>
          <p:nvPr/>
        </p:nvCxnSpPr>
        <p:spPr bwMode="auto">
          <a:xfrm>
            <a:off x="7499163" y="5563809"/>
            <a:ext cx="89274" cy="25596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7" name="Straight Arrow Connector 86"/>
          <p:cNvCxnSpPr>
            <a:stCxn id="80" idx="5"/>
            <a:endCxn id="81" idx="1"/>
          </p:cNvCxnSpPr>
          <p:nvPr/>
        </p:nvCxnSpPr>
        <p:spPr bwMode="auto">
          <a:xfrm>
            <a:off x="7803963" y="6035302"/>
            <a:ext cx="89274" cy="257735"/>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8" name="Rectangle 87"/>
          <p:cNvSpPr/>
          <p:nvPr/>
        </p:nvSpPr>
        <p:spPr bwMode="auto">
          <a:xfrm>
            <a:off x="361950" y="2990851"/>
            <a:ext cx="3524250" cy="397074"/>
          </a:xfrm>
          <a:prstGeom prst="rect">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FF0000"/>
                </a:solidFill>
                <a:latin typeface="Arial" charset="0"/>
              </a:rPr>
              <a:t>Insertion Order: 25, 18, 47, 7, 20, 32, 56</a:t>
            </a:r>
            <a:endParaRPr kumimoji="0" lang="en-US" sz="1200" b="1" i="0" u="none" strike="noStrike" cap="none" normalizeH="0" baseline="0" dirty="0">
              <a:ln>
                <a:noFill/>
              </a:ln>
              <a:solidFill>
                <a:srgbClr val="FF0000"/>
              </a:solidFill>
              <a:effectLst/>
              <a:latin typeface="Arial" charset="0"/>
            </a:endParaRPr>
          </a:p>
        </p:txBody>
      </p:sp>
      <p:sp>
        <p:nvSpPr>
          <p:cNvPr id="89" name="Rectangle 88"/>
          <p:cNvSpPr/>
          <p:nvPr/>
        </p:nvSpPr>
        <p:spPr bwMode="auto">
          <a:xfrm>
            <a:off x="4867275" y="2990851"/>
            <a:ext cx="3524250" cy="397074"/>
          </a:xfrm>
          <a:prstGeom prst="rect">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FF0000"/>
                </a:solidFill>
                <a:latin typeface="Arial" charset="0"/>
              </a:rPr>
              <a:t>Insertion Order: 7, 18, 20, 25, 32, 47, 56</a:t>
            </a:r>
            <a:endParaRPr kumimoji="0" lang="en-US" sz="1200" b="1" i="0" u="none" strike="noStrike" cap="none" normalizeH="0" baseline="0" dirty="0">
              <a:ln>
                <a:noFill/>
              </a:ln>
              <a:solidFill>
                <a:srgbClr val="FF0000"/>
              </a:solidFill>
              <a:effectLst/>
              <a:latin typeface="Arial" charset="0"/>
            </a:endParaRPr>
          </a:p>
        </p:txBody>
      </p:sp>
      <p:sp>
        <p:nvSpPr>
          <p:cNvPr id="90" name="Rectangle 89"/>
          <p:cNvSpPr/>
          <p:nvPr/>
        </p:nvSpPr>
        <p:spPr bwMode="auto">
          <a:xfrm>
            <a:off x="2708369" y="6003726"/>
            <a:ext cx="3524250" cy="625674"/>
          </a:xfrm>
          <a:prstGeom prst="rect">
            <a:avLst/>
          </a:prstGeom>
          <a:solidFill>
            <a:schemeClr val="bg1"/>
          </a:solidFill>
          <a:ln>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200" b="1" dirty="0">
                <a:solidFill>
                  <a:srgbClr val="FF0000"/>
                </a:solidFill>
                <a:latin typeface="Arial" charset="0"/>
              </a:rPr>
              <a:t>A major topic we will talk about is algorithms to keep a BST balanced as we do insertions/removals</a:t>
            </a:r>
            <a:endParaRPr kumimoji="0" lang="en-US" sz="1200" b="1" i="0" u="none" strike="noStrike" cap="none" normalizeH="0" baseline="0" dirty="0">
              <a:ln>
                <a:noFill/>
              </a:ln>
              <a:solidFill>
                <a:srgbClr val="FF0000"/>
              </a:solidFill>
              <a:effectLst/>
              <a:latin typeface="Arial" charset="0"/>
            </a:endParaRPr>
          </a:p>
        </p:txBody>
      </p:sp>
    </p:spTree>
    <p:extLst>
      <p:ext uri="{BB962C8B-B14F-4D97-AF65-F5344CB8AC3E}">
        <p14:creationId xmlns:p14="http://schemas.microsoft.com/office/powerpoint/2010/main" val="4041003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89" grpId="0" animBg="1"/>
      <p:bldP spid="9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8A78-E0FE-422D-9C31-D0E15BC37828}"/>
              </a:ext>
            </a:extLst>
          </p:cNvPr>
          <p:cNvSpPr>
            <a:spLocks noGrp="1"/>
          </p:cNvSpPr>
          <p:nvPr>
            <p:ph type="title"/>
          </p:nvPr>
        </p:nvSpPr>
        <p:spPr/>
        <p:txBody>
          <a:bodyPr/>
          <a:lstStyle/>
          <a:p>
            <a:r>
              <a:rPr lang="en-US" dirty="0"/>
              <a:t>Why this Works (Zig-zig version)</a:t>
            </a:r>
          </a:p>
        </p:txBody>
      </p:sp>
      <p:sp>
        <p:nvSpPr>
          <p:cNvPr id="4" name="Rounded Rectangle 36">
            <a:extLst>
              <a:ext uri="{FF2B5EF4-FFF2-40B4-BE49-F238E27FC236}">
                <a16:creationId xmlns:a16="http://schemas.microsoft.com/office/drawing/2014/main" id="{8F42B8A1-384A-4A62-B07F-4F4611341EEA}"/>
              </a:ext>
            </a:extLst>
          </p:cNvPr>
          <p:cNvSpPr/>
          <p:nvPr/>
        </p:nvSpPr>
        <p:spPr bwMode="auto">
          <a:xfrm>
            <a:off x="1752600" y="1600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g</a:t>
            </a:r>
          </a:p>
        </p:txBody>
      </p:sp>
      <p:sp>
        <p:nvSpPr>
          <p:cNvPr id="5" name="Rounded Rectangle 37">
            <a:extLst>
              <a:ext uri="{FF2B5EF4-FFF2-40B4-BE49-F238E27FC236}">
                <a16:creationId xmlns:a16="http://schemas.microsoft.com/office/drawing/2014/main" id="{D2B13F84-1EB9-4254-BBCA-95D74F8C5009}"/>
              </a:ext>
            </a:extLst>
          </p:cNvPr>
          <p:cNvSpPr/>
          <p:nvPr/>
        </p:nvSpPr>
        <p:spPr bwMode="auto">
          <a:xfrm>
            <a:off x="1371600" y="2438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p</a:t>
            </a:r>
          </a:p>
        </p:txBody>
      </p:sp>
      <p:cxnSp>
        <p:nvCxnSpPr>
          <p:cNvPr id="6" name="Straight Connector 5">
            <a:extLst>
              <a:ext uri="{FF2B5EF4-FFF2-40B4-BE49-F238E27FC236}">
                <a16:creationId xmlns:a16="http://schemas.microsoft.com/office/drawing/2014/main" id="{B4192458-59B2-4607-BC15-666C17D43A09}"/>
              </a:ext>
            </a:extLst>
          </p:cNvPr>
          <p:cNvCxnSpPr>
            <a:stCxn id="4" idx="2"/>
            <a:endCxn id="5" idx="0"/>
          </p:cNvCxnSpPr>
          <p:nvPr/>
        </p:nvCxnSpPr>
        <p:spPr bwMode="auto">
          <a:xfrm flipH="1">
            <a:off x="1638300" y="19812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BAD7186D-4781-4AD8-B1CC-5E6F4B4576AF}"/>
              </a:ext>
            </a:extLst>
          </p:cNvPr>
          <p:cNvCxnSpPr>
            <a:stCxn id="5" idx="2"/>
            <a:endCxn id="12" idx="0"/>
          </p:cNvCxnSpPr>
          <p:nvPr/>
        </p:nvCxnSpPr>
        <p:spPr bwMode="auto">
          <a:xfrm flipH="1">
            <a:off x="1409700" y="2819400"/>
            <a:ext cx="228600" cy="381000"/>
          </a:xfrm>
          <a:prstGeom prst="line">
            <a:avLst/>
          </a:prstGeom>
          <a:no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6729D530-1913-4FBE-AB29-C635E4641A98}"/>
              </a:ext>
            </a:extLst>
          </p:cNvPr>
          <p:cNvCxnSpPr>
            <a:stCxn id="5" idx="2"/>
            <a:endCxn id="10" idx="0"/>
          </p:cNvCxnSpPr>
          <p:nvPr/>
        </p:nvCxnSpPr>
        <p:spPr bwMode="auto">
          <a:xfrm>
            <a:off x="1638300" y="2819400"/>
            <a:ext cx="266700" cy="347246"/>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DA4390FD-FF1A-49F5-A096-1AEFD545907B}"/>
              </a:ext>
            </a:extLst>
          </p:cNvPr>
          <p:cNvCxnSpPr>
            <a:stCxn id="4" idx="2"/>
          </p:cNvCxnSpPr>
          <p:nvPr/>
        </p:nvCxnSpPr>
        <p:spPr bwMode="auto">
          <a:xfrm>
            <a:off x="2019300" y="1981200"/>
            <a:ext cx="342900" cy="457200"/>
          </a:xfrm>
          <a:prstGeom prst="line">
            <a:avLst/>
          </a:prstGeom>
          <a:no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770B6370-C2DA-4961-A826-83A200C79844}"/>
              </a:ext>
            </a:extLst>
          </p:cNvPr>
          <p:cNvSpPr txBox="1"/>
          <p:nvPr/>
        </p:nvSpPr>
        <p:spPr>
          <a:xfrm>
            <a:off x="1676400" y="3166646"/>
            <a:ext cx="457200" cy="338554"/>
          </a:xfrm>
          <a:prstGeom prst="rect">
            <a:avLst/>
          </a:prstGeom>
          <a:noFill/>
        </p:spPr>
        <p:txBody>
          <a:bodyPr wrap="square" rtlCol="0">
            <a:spAutoFit/>
          </a:bodyPr>
          <a:lstStyle/>
          <a:p>
            <a:r>
              <a:rPr lang="en-US" sz="1600" b="1" dirty="0">
                <a:solidFill>
                  <a:srgbClr val="FF0000"/>
                </a:solidFill>
              </a:rPr>
              <a:t>c</a:t>
            </a:r>
          </a:p>
        </p:txBody>
      </p:sp>
      <p:cxnSp>
        <p:nvCxnSpPr>
          <p:cNvPr id="11" name="Straight Connector 10">
            <a:extLst>
              <a:ext uri="{FF2B5EF4-FFF2-40B4-BE49-F238E27FC236}">
                <a16:creationId xmlns:a16="http://schemas.microsoft.com/office/drawing/2014/main" id="{AE987D20-A9F6-4507-A3F4-C7D02D82929A}"/>
              </a:ext>
            </a:extLst>
          </p:cNvPr>
          <p:cNvCxnSpPr>
            <a:cxnSpLocks/>
            <a:stCxn id="12" idx="2"/>
            <a:endCxn id="16" idx="0"/>
          </p:cNvCxnSpPr>
          <p:nvPr/>
        </p:nvCxnSpPr>
        <p:spPr bwMode="auto">
          <a:xfrm flipH="1">
            <a:off x="1197432" y="3581400"/>
            <a:ext cx="212268" cy="633669"/>
          </a:xfrm>
          <a:prstGeom prst="line">
            <a:avLst/>
          </a:prstGeom>
          <a:noFill/>
          <a:ln w="9525" cap="flat" cmpd="sng" algn="ctr">
            <a:solidFill>
              <a:schemeClr val="tx1"/>
            </a:solidFill>
            <a:prstDash val="solid"/>
            <a:round/>
            <a:headEnd type="none" w="med" len="med"/>
            <a:tailEnd type="none" w="med" len="med"/>
          </a:ln>
          <a:effectLst/>
        </p:spPr>
      </p:cxnSp>
      <p:sp>
        <p:nvSpPr>
          <p:cNvPr id="12" name="Rounded Rectangle 50">
            <a:extLst>
              <a:ext uri="{FF2B5EF4-FFF2-40B4-BE49-F238E27FC236}">
                <a16:creationId xmlns:a16="http://schemas.microsoft.com/office/drawing/2014/main" id="{551B31EB-ADF5-4C7C-85F7-C3776AE8EB6D}"/>
              </a:ext>
            </a:extLst>
          </p:cNvPr>
          <p:cNvSpPr/>
          <p:nvPr/>
        </p:nvSpPr>
        <p:spPr bwMode="auto">
          <a:xfrm>
            <a:off x="1143000" y="3200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n</a:t>
            </a:r>
          </a:p>
        </p:txBody>
      </p:sp>
      <p:cxnSp>
        <p:nvCxnSpPr>
          <p:cNvPr id="13" name="Straight Connector 12">
            <a:extLst>
              <a:ext uri="{FF2B5EF4-FFF2-40B4-BE49-F238E27FC236}">
                <a16:creationId xmlns:a16="http://schemas.microsoft.com/office/drawing/2014/main" id="{8B654D0E-FBC3-4364-BF4E-F8F9C6C6A2D3}"/>
              </a:ext>
            </a:extLst>
          </p:cNvPr>
          <p:cNvCxnSpPr>
            <a:cxnSpLocks/>
            <a:stCxn id="12" idx="2"/>
            <a:endCxn id="17" idx="0"/>
          </p:cNvCxnSpPr>
          <p:nvPr/>
        </p:nvCxnSpPr>
        <p:spPr bwMode="auto">
          <a:xfrm>
            <a:off x="1409700" y="3581400"/>
            <a:ext cx="292682" cy="627704"/>
          </a:xfrm>
          <a:prstGeom prst="line">
            <a:avLst/>
          </a:prstGeom>
          <a:noFill/>
          <a:ln w="9525" cap="flat" cmpd="sng" algn="ctr">
            <a:solidFill>
              <a:schemeClr val="tx1"/>
            </a:solidFill>
            <a:prstDash val="solid"/>
            <a:round/>
            <a:headEnd type="none" w="med" len="med"/>
            <a:tailEnd type="none" w="med" len="med"/>
          </a:ln>
          <a:effectLst/>
        </p:spPr>
      </p:cxnSp>
      <p:sp>
        <p:nvSpPr>
          <p:cNvPr id="14" name="Isosceles Triangle 13">
            <a:extLst>
              <a:ext uri="{FF2B5EF4-FFF2-40B4-BE49-F238E27FC236}">
                <a16:creationId xmlns:a16="http://schemas.microsoft.com/office/drawing/2014/main" id="{05917239-69A1-4C46-B639-8305849A8D49}"/>
              </a:ext>
            </a:extLst>
          </p:cNvPr>
          <p:cNvSpPr/>
          <p:nvPr/>
        </p:nvSpPr>
        <p:spPr bwMode="auto">
          <a:xfrm>
            <a:off x="1006932" y="392864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2"/>
              </a:solidFill>
              <a:effectLst/>
              <a:latin typeface="Arial" charset="0"/>
            </a:endParaRPr>
          </a:p>
        </p:txBody>
      </p:sp>
      <p:sp>
        <p:nvSpPr>
          <p:cNvPr id="15" name="Isosceles Triangle 14">
            <a:extLst>
              <a:ext uri="{FF2B5EF4-FFF2-40B4-BE49-F238E27FC236}">
                <a16:creationId xmlns:a16="http://schemas.microsoft.com/office/drawing/2014/main" id="{6DF3473B-03FD-4788-9D7B-AC3B57497C83}"/>
              </a:ext>
            </a:extLst>
          </p:cNvPr>
          <p:cNvSpPr/>
          <p:nvPr/>
        </p:nvSpPr>
        <p:spPr bwMode="auto">
          <a:xfrm>
            <a:off x="1455966" y="3901350"/>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TextBox 15">
            <a:extLst>
              <a:ext uri="{FF2B5EF4-FFF2-40B4-BE49-F238E27FC236}">
                <a16:creationId xmlns:a16="http://schemas.microsoft.com/office/drawing/2014/main" id="{F09B38CE-BC2B-47AF-8FB8-9FFADBD6C421}"/>
              </a:ext>
            </a:extLst>
          </p:cNvPr>
          <p:cNvSpPr txBox="1"/>
          <p:nvPr/>
        </p:nvSpPr>
        <p:spPr>
          <a:xfrm>
            <a:off x="907286" y="4215069"/>
            <a:ext cx="580292" cy="584775"/>
          </a:xfrm>
          <a:prstGeom prst="rect">
            <a:avLst/>
          </a:prstGeom>
          <a:noFill/>
        </p:spPr>
        <p:txBody>
          <a:bodyPr wrap="square" rtlCol="0">
            <a:spAutoFit/>
          </a:bodyPr>
          <a:lstStyle/>
          <a:p>
            <a:r>
              <a:rPr lang="en-US" sz="1600" b="1" dirty="0">
                <a:solidFill>
                  <a:srgbClr val="FF0000"/>
                </a:solidFill>
              </a:rPr>
              <a:t>h or h-1</a:t>
            </a:r>
          </a:p>
        </p:txBody>
      </p:sp>
      <p:sp>
        <p:nvSpPr>
          <p:cNvPr id="17" name="TextBox 16">
            <a:extLst>
              <a:ext uri="{FF2B5EF4-FFF2-40B4-BE49-F238E27FC236}">
                <a16:creationId xmlns:a16="http://schemas.microsoft.com/office/drawing/2014/main" id="{6BBBD00A-0D21-4D69-BE69-584E70172A57}"/>
              </a:ext>
            </a:extLst>
          </p:cNvPr>
          <p:cNvSpPr txBox="1"/>
          <p:nvPr/>
        </p:nvSpPr>
        <p:spPr>
          <a:xfrm>
            <a:off x="1391560" y="4209104"/>
            <a:ext cx="621644" cy="584775"/>
          </a:xfrm>
          <a:prstGeom prst="rect">
            <a:avLst/>
          </a:prstGeom>
          <a:noFill/>
        </p:spPr>
        <p:txBody>
          <a:bodyPr wrap="square" rtlCol="0">
            <a:spAutoFit/>
          </a:bodyPr>
          <a:lstStyle/>
          <a:p>
            <a:r>
              <a:rPr lang="en-US" sz="1600" b="1" dirty="0">
                <a:solidFill>
                  <a:srgbClr val="FF0000"/>
                </a:solidFill>
              </a:rPr>
              <a:t>h or h-1</a:t>
            </a:r>
          </a:p>
        </p:txBody>
      </p:sp>
      <p:sp>
        <p:nvSpPr>
          <p:cNvPr id="18" name="Isosceles Triangle 17">
            <a:extLst>
              <a:ext uri="{FF2B5EF4-FFF2-40B4-BE49-F238E27FC236}">
                <a16:creationId xmlns:a16="http://schemas.microsoft.com/office/drawing/2014/main" id="{153A45FF-29E0-4D82-BF84-78774208A048}"/>
              </a:ext>
            </a:extLst>
          </p:cNvPr>
          <p:cNvSpPr/>
          <p:nvPr/>
        </p:nvSpPr>
        <p:spPr bwMode="auto">
          <a:xfrm>
            <a:off x="1701626" y="3130658"/>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TextBox 18">
            <a:extLst>
              <a:ext uri="{FF2B5EF4-FFF2-40B4-BE49-F238E27FC236}">
                <a16:creationId xmlns:a16="http://schemas.microsoft.com/office/drawing/2014/main" id="{6F1B6FCC-C091-44F6-ABFA-8A02AA7FB9FF}"/>
              </a:ext>
            </a:extLst>
          </p:cNvPr>
          <p:cNvSpPr txBox="1"/>
          <p:nvPr/>
        </p:nvSpPr>
        <p:spPr>
          <a:xfrm>
            <a:off x="1638300" y="3459890"/>
            <a:ext cx="592540" cy="584775"/>
          </a:xfrm>
          <a:prstGeom prst="rect">
            <a:avLst/>
          </a:prstGeom>
          <a:noFill/>
        </p:spPr>
        <p:txBody>
          <a:bodyPr wrap="square" rtlCol="0">
            <a:spAutoFit/>
          </a:bodyPr>
          <a:lstStyle/>
          <a:p>
            <a:r>
              <a:rPr lang="en-US" sz="1600" b="1" dirty="0">
                <a:solidFill>
                  <a:srgbClr val="FF0000"/>
                </a:solidFill>
              </a:rPr>
              <a:t>h+1 or h</a:t>
            </a:r>
          </a:p>
        </p:txBody>
      </p:sp>
      <p:sp>
        <p:nvSpPr>
          <p:cNvPr id="20" name="Isosceles Triangle 19">
            <a:extLst>
              <a:ext uri="{FF2B5EF4-FFF2-40B4-BE49-F238E27FC236}">
                <a16:creationId xmlns:a16="http://schemas.microsoft.com/office/drawing/2014/main" id="{DDB8C46C-E1F7-4EEB-8054-8496DDD6E675}"/>
              </a:ext>
            </a:extLst>
          </p:cNvPr>
          <p:cNvSpPr/>
          <p:nvPr/>
        </p:nvSpPr>
        <p:spPr bwMode="auto">
          <a:xfrm>
            <a:off x="2150660" y="2403509"/>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TextBox 20">
            <a:extLst>
              <a:ext uri="{FF2B5EF4-FFF2-40B4-BE49-F238E27FC236}">
                <a16:creationId xmlns:a16="http://schemas.microsoft.com/office/drawing/2014/main" id="{4E2BC214-587A-46B9-94A0-A351711278F3}"/>
              </a:ext>
            </a:extLst>
          </p:cNvPr>
          <p:cNvSpPr txBox="1"/>
          <p:nvPr/>
        </p:nvSpPr>
        <p:spPr>
          <a:xfrm>
            <a:off x="2077610" y="2727187"/>
            <a:ext cx="592540" cy="338554"/>
          </a:xfrm>
          <a:prstGeom prst="rect">
            <a:avLst/>
          </a:prstGeom>
          <a:noFill/>
        </p:spPr>
        <p:txBody>
          <a:bodyPr wrap="square" rtlCol="0">
            <a:spAutoFit/>
          </a:bodyPr>
          <a:lstStyle/>
          <a:p>
            <a:r>
              <a:rPr lang="en-US" sz="1600" b="1" dirty="0">
                <a:solidFill>
                  <a:srgbClr val="FF0000"/>
                </a:solidFill>
              </a:rPr>
              <a:t>h</a:t>
            </a:r>
          </a:p>
        </p:txBody>
      </p:sp>
      <p:sp>
        <p:nvSpPr>
          <p:cNvPr id="29" name="TextBox 28">
            <a:extLst>
              <a:ext uri="{FF2B5EF4-FFF2-40B4-BE49-F238E27FC236}">
                <a16:creationId xmlns:a16="http://schemas.microsoft.com/office/drawing/2014/main" id="{6A432524-CCFB-453C-A4BE-A0F0FDED020D}"/>
              </a:ext>
            </a:extLst>
          </p:cNvPr>
          <p:cNvSpPr txBox="1"/>
          <p:nvPr/>
        </p:nvSpPr>
        <p:spPr>
          <a:xfrm>
            <a:off x="2133813" y="3028146"/>
            <a:ext cx="457199" cy="307777"/>
          </a:xfrm>
          <a:prstGeom prst="rect">
            <a:avLst/>
          </a:prstGeom>
          <a:noFill/>
        </p:spPr>
        <p:txBody>
          <a:bodyPr wrap="square" rtlCol="0">
            <a:spAutoFit/>
          </a:bodyPr>
          <a:lstStyle/>
          <a:p>
            <a:r>
              <a:rPr lang="en-US" sz="1400" dirty="0">
                <a:solidFill>
                  <a:schemeClr val="tx1"/>
                </a:solidFill>
              </a:rPr>
              <a:t>(-)</a:t>
            </a:r>
          </a:p>
        </p:txBody>
      </p:sp>
      <p:sp>
        <p:nvSpPr>
          <p:cNvPr id="33" name="TextBox 32">
            <a:extLst>
              <a:ext uri="{FF2B5EF4-FFF2-40B4-BE49-F238E27FC236}">
                <a16:creationId xmlns:a16="http://schemas.microsoft.com/office/drawing/2014/main" id="{6E12FDD1-805D-4262-9384-16A1C72C6F1C}"/>
              </a:ext>
            </a:extLst>
          </p:cNvPr>
          <p:cNvSpPr txBox="1"/>
          <p:nvPr/>
        </p:nvSpPr>
        <p:spPr>
          <a:xfrm>
            <a:off x="660574" y="3200400"/>
            <a:ext cx="580292" cy="338554"/>
          </a:xfrm>
          <a:prstGeom prst="rect">
            <a:avLst/>
          </a:prstGeom>
          <a:noFill/>
        </p:spPr>
        <p:txBody>
          <a:bodyPr wrap="square" rtlCol="0">
            <a:spAutoFit/>
          </a:bodyPr>
          <a:lstStyle/>
          <a:p>
            <a:r>
              <a:rPr lang="en-US" sz="1600" b="1" dirty="0">
                <a:solidFill>
                  <a:srgbClr val="FF0000"/>
                </a:solidFill>
              </a:rPr>
              <a:t>h+1</a:t>
            </a:r>
          </a:p>
        </p:txBody>
      </p:sp>
      <p:sp>
        <p:nvSpPr>
          <p:cNvPr id="34" name="TextBox 33">
            <a:extLst>
              <a:ext uri="{FF2B5EF4-FFF2-40B4-BE49-F238E27FC236}">
                <a16:creationId xmlns:a16="http://schemas.microsoft.com/office/drawing/2014/main" id="{CCDB2376-5F04-4AAE-9F41-B43490782614}"/>
              </a:ext>
            </a:extLst>
          </p:cNvPr>
          <p:cNvSpPr txBox="1"/>
          <p:nvPr/>
        </p:nvSpPr>
        <p:spPr>
          <a:xfrm>
            <a:off x="848720" y="2297143"/>
            <a:ext cx="580292" cy="338554"/>
          </a:xfrm>
          <a:prstGeom prst="rect">
            <a:avLst/>
          </a:prstGeom>
          <a:noFill/>
        </p:spPr>
        <p:txBody>
          <a:bodyPr wrap="square" rtlCol="0">
            <a:spAutoFit/>
          </a:bodyPr>
          <a:lstStyle/>
          <a:p>
            <a:r>
              <a:rPr lang="en-US" sz="1600" b="1" dirty="0">
                <a:solidFill>
                  <a:srgbClr val="FF0000"/>
                </a:solidFill>
              </a:rPr>
              <a:t>h+2</a:t>
            </a:r>
          </a:p>
        </p:txBody>
      </p:sp>
      <p:sp>
        <p:nvSpPr>
          <p:cNvPr id="35" name="Rounded Rectangle 95">
            <a:extLst>
              <a:ext uri="{FF2B5EF4-FFF2-40B4-BE49-F238E27FC236}">
                <a16:creationId xmlns:a16="http://schemas.microsoft.com/office/drawing/2014/main" id="{BCC4EAED-A857-408F-9048-CBEC38F602E9}"/>
              </a:ext>
            </a:extLst>
          </p:cNvPr>
          <p:cNvSpPr/>
          <p:nvPr/>
        </p:nvSpPr>
        <p:spPr bwMode="auto">
          <a:xfrm>
            <a:off x="5351448" y="16021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p</a:t>
            </a:r>
            <a:endParaRPr kumimoji="0" lang="en-US" sz="2000" b="0" i="0" u="none" strike="noStrike" cap="none" normalizeH="0" baseline="0" dirty="0">
              <a:ln>
                <a:noFill/>
              </a:ln>
              <a:solidFill>
                <a:schemeClr val="bg1"/>
              </a:solidFill>
              <a:effectLst/>
            </a:endParaRPr>
          </a:p>
        </p:txBody>
      </p:sp>
      <p:cxnSp>
        <p:nvCxnSpPr>
          <p:cNvPr id="36" name="Straight Connector 35">
            <a:extLst>
              <a:ext uri="{FF2B5EF4-FFF2-40B4-BE49-F238E27FC236}">
                <a16:creationId xmlns:a16="http://schemas.microsoft.com/office/drawing/2014/main" id="{1094A501-35F6-4EC6-B8F1-43F542F0F275}"/>
              </a:ext>
            </a:extLst>
          </p:cNvPr>
          <p:cNvCxnSpPr>
            <a:stCxn id="35" idx="2"/>
            <a:endCxn id="41" idx="0"/>
          </p:cNvCxnSpPr>
          <p:nvPr/>
        </p:nvCxnSpPr>
        <p:spPr bwMode="auto">
          <a:xfrm flipH="1">
            <a:off x="4970448" y="1983109"/>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B3283889-9A7F-4F27-9B88-EC529E47303B}"/>
              </a:ext>
            </a:extLst>
          </p:cNvPr>
          <p:cNvCxnSpPr>
            <a:stCxn id="39" idx="2"/>
          </p:cNvCxnSpPr>
          <p:nvPr/>
        </p:nvCxnSpPr>
        <p:spPr bwMode="auto">
          <a:xfrm flipH="1">
            <a:off x="6113448" y="2821309"/>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D77BEED-128A-4B63-83A0-6E5C255554AA}"/>
              </a:ext>
            </a:extLst>
          </p:cNvPr>
          <p:cNvCxnSpPr>
            <a:stCxn id="35" idx="2"/>
            <a:endCxn id="39" idx="0"/>
          </p:cNvCxnSpPr>
          <p:nvPr/>
        </p:nvCxnSpPr>
        <p:spPr bwMode="auto">
          <a:xfrm>
            <a:off x="5618148" y="1983109"/>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39" name="Rounded Rectangle 102">
            <a:extLst>
              <a:ext uri="{FF2B5EF4-FFF2-40B4-BE49-F238E27FC236}">
                <a16:creationId xmlns:a16="http://schemas.microsoft.com/office/drawing/2014/main" id="{3B8C533F-16B5-45CD-99A7-2AA461A5F9C5}"/>
              </a:ext>
            </a:extLst>
          </p:cNvPr>
          <p:cNvSpPr/>
          <p:nvPr/>
        </p:nvSpPr>
        <p:spPr bwMode="auto">
          <a:xfrm>
            <a:off x="60753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g</a:t>
            </a:r>
          </a:p>
        </p:txBody>
      </p:sp>
      <p:cxnSp>
        <p:nvCxnSpPr>
          <p:cNvPr id="40" name="Straight Connector 39">
            <a:extLst>
              <a:ext uri="{FF2B5EF4-FFF2-40B4-BE49-F238E27FC236}">
                <a16:creationId xmlns:a16="http://schemas.microsoft.com/office/drawing/2014/main" id="{439E643F-DC5C-456E-BD8B-BFF003CFFDE4}"/>
              </a:ext>
            </a:extLst>
          </p:cNvPr>
          <p:cNvCxnSpPr>
            <a:stCxn id="39" idx="2"/>
          </p:cNvCxnSpPr>
          <p:nvPr/>
        </p:nvCxnSpPr>
        <p:spPr bwMode="auto">
          <a:xfrm>
            <a:off x="6342048" y="2821309"/>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41" name="Rounded Rectangle 56">
            <a:extLst>
              <a:ext uri="{FF2B5EF4-FFF2-40B4-BE49-F238E27FC236}">
                <a16:creationId xmlns:a16="http://schemas.microsoft.com/office/drawing/2014/main" id="{1135318B-DFB8-4D2E-9DA8-EB63530D54C4}"/>
              </a:ext>
            </a:extLst>
          </p:cNvPr>
          <p:cNvSpPr/>
          <p:nvPr/>
        </p:nvSpPr>
        <p:spPr bwMode="auto">
          <a:xfrm>
            <a:off x="47037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n</a:t>
            </a:r>
            <a:endParaRPr kumimoji="0" lang="en-US" sz="2000" b="0" i="0" u="none" strike="noStrike" cap="none" normalizeH="0" baseline="0" dirty="0">
              <a:ln>
                <a:noFill/>
              </a:ln>
              <a:solidFill>
                <a:schemeClr val="bg1"/>
              </a:solidFill>
              <a:effectLst/>
            </a:endParaRPr>
          </a:p>
        </p:txBody>
      </p:sp>
      <p:cxnSp>
        <p:nvCxnSpPr>
          <p:cNvPr id="42" name="Straight Connector 41">
            <a:extLst>
              <a:ext uri="{FF2B5EF4-FFF2-40B4-BE49-F238E27FC236}">
                <a16:creationId xmlns:a16="http://schemas.microsoft.com/office/drawing/2014/main" id="{90F7281C-224C-41C0-B7D3-5CEDB6657D05}"/>
              </a:ext>
            </a:extLst>
          </p:cNvPr>
          <p:cNvCxnSpPr>
            <a:stCxn id="41" idx="2"/>
          </p:cNvCxnSpPr>
          <p:nvPr/>
        </p:nvCxnSpPr>
        <p:spPr bwMode="auto">
          <a:xfrm flipH="1">
            <a:off x="4741848" y="2821309"/>
            <a:ext cx="228600" cy="304800"/>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84FCDA7A-2079-4C42-BAB8-CBA364892D55}"/>
              </a:ext>
            </a:extLst>
          </p:cNvPr>
          <p:cNvCxnSpPr>
            <a:stCxn id="41" idx="2"/>
          </p:cNvCxnSpPr>
          <p:nvPr/>
        </p:nvCxnSpPr>
        <p:spPr bwMode="auto">
          <a:xfrm>
            <a:off x="4970448" y="2821309"/>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44" name="Isosceles Triangle 43">
            <a:extLst>
              <a:ext uri="{FF2B5EF4-FFF2-40B4-BE49-F238E27FC236}">
                <a16:creationId xmlns:a16="http://schemas.microsoft.com/office/drawing/2014/main" id="{2C8C08E6-FFF1-494E-8CB0-D695A2E6DFAC}"/>
              </a:ext>
            </a:extLst>
          </p:cNvPr>
          <p:cNvSpPr/>
          <p:nvPr/>
        </p:nvSpPr>
        <p:spPr bwMode="auto">
          <a:xfrm>
            <a:off x="4529580"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TextBox 44">
            <a:extLst>
              <a:ext uri="{FF2B5EF4-FFF2-40B4-BE49-F238E27FC236}">
                <a16:creationId xmlns:a16="http://schemas.microsoft.com/office/drawing/2014/main" id="{F8DD0CBA-9C68-4DF2-95D0-264961F1CAF0}"/>
              </a:ext>
            </a:extLst>
          </p:cNvPr>
          <p:cNvSpPr txBox="1"/>
          <p:nvPr/>
        </p:nvSpPr>
        <p:spPr>
          <a:xfrm>
            <a:off x="4417258" y="3414429"/>
            <a:ext cx="621224" cy="584775"/>
          </a:xfrm>
          <a:prstGeom prst="rect">
            <a:avLst/>
          </a:prstGeom>
          <a:noFill/>
        </p:spPr>
        <p:txBody>
          <a:bodyPr wrap="square" rtlCol="0">
            <a:spAutoFit/>
          </a:bodyPr>
          <a:lstStyle/>
          <a:p>
            <a:r>
              <a:rPr lang="en-US" sz="1600" b="1" dirty="0">
                <a:solidFill>
                  <a:srgbClr val="FF0000"/>
                </a:solidFill>
              </a:rPr>
              <a:t>h or h-1</a:t>
            </a:r>
          </a:p>
        </p:txBody>
      </p:sp>
      <p:sp>
        <p:nvSpPr>
          <p:cNvPr id="46" name="Isosceles Triangle 45">
            <a:extLst>
              <a:ext uri="{FF2B5EF4-FFF2-40B4-BE49-F238E27FC236}">
                <a16:creationId xmlns:a16="http://schemas.microsoft.com/office/drawing/2014/main" id="{BEF49E76-BD1E-4B92-8897-E61AC7BE044F}"/>
              </a:ext>
            </a:extLst>
          </p:cNvPr>
          <p:cNvSpPr/>
          <p:nvPr/>
        </p:nvSpPr>
        <p:spPr bwMode="auto">
          <a:xfrm>
            <a:off x="5054814" y="3098793"/>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TextBox 46">
            <a:extLst>
              <a:ext uri="{FF2B5EF4-FFF2-40B4-BE49-F238E27FC236}">
                <a16:creationId xmlns:a16="http://schemas.microsoft.com/office/drawing/2014/main" id="{B05D633A-4329-4F10-AA38-4684A83BF063}"/>
              </a:ext>
            </a:extLst>
          </p:cNvPr>
          <p:cNvSpPr txBox="1"/>
          <p:nvPr/>
        </p:nvSpPr>
        <p:spPr>
          <a:xfrm>
            <a:off x="4986558" y="3403761"/>
            <a:ext cx="571500" cy="584775"/>
          </a:xfrm>
          <a:prstGeom prst="rect">
            <a:avLst/>
          </a:prstGeom>
          <a:noFill/>
        </p:spPr>
        <p:txBody>
          <a:bodyPr wrap="square" rtlCol="0">
            <a:spAutoFit/>
          </a:bodyPr>
          <a:lstStyle/>
          <a:p>
            <a:r>
              <a:rPr lang="en-US" sz="1600" b="1" dirty="0">
                <a:solidFill>
                  <a:srgbClr val="FF0000"/>
                </a:solidFill>
              </a:rPr>
              <a:t>h or h-1</a:t>
            </a:r>
          </a:p>
        </p:txBody>
      </p:sp>
      <p:sp>
        <p:nvSpPr>
          <p:cNvPr id="48" name="Isosceles Triangle 47">
            <a:extLst>
              <a:ext uri="{FF2B5EF4-FFF2-40B4-BE49-F238E27FC236}">
                <a16:creationId xmlns:a16="http://schemas.microsoft.com/office/drawing/2014/main" id="{0D01E3F0-EBBE-41FA-A600-EB8820BF8EAA}"/>
              </a:ext>
            </a:extLst>
          </p:cNvPr>
          <p:cNvSpPr/>
          <p:nvPr/>
        </p:nvSpPr>
        <p:spPr bwMode="auto">
          <a:xfrm>
            <a:off x="5901180" y="3126109"/>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TextBox 48">
            <a:extLst>
              <a:ext uri="{FF2B5EF4-FFF2-40B4-BE49-F238E27FC236}">
                <a16:creationId xmlns:a16="http://schemas.microsoft.com/office/drawing/2014/main" id="{F2E5B383-0A58-4A35-8E32-0047B10F2AF2}"/>
              </a:ext>
            </a:extLst>
          </p:cNvPr>
          <p:cNvSpPr txBox="1"/>
          <p:nvPr/>
        </p:nvSpPr>
        <p:spPr>
          <a:xfrm>
            <a:off x="5810792" y="3429000"/>
            <a:ext cx="621644" cy="584775"/>
          </a:xfrm>
          <a:prstGeom prst="rect">
            <a:avLst/>
          </a:prstGeom>
          <a:noFill/>
        </p:spPr>
        <p:txBody>
          <a:bodyPr wrap="square" rtlCol="0">
            <a:spAutoFit/>
          </a:bodyPr>
          <a:lstStyle/>
          <a:p>
            <a:r>
              <a:rPr lang="en-US" sz="1600" b="1" dirty="0">
                <a:solidFill>
                  <a:srgbClr val="FF0000"/>
                </a:solidFill>
              </a:rPr>
              <a:t>h+1 or h</a:t>
            </a:r>
          </a:p>
        </p:txBody>
      </p:sp>
      <p:sp>
        <p:nvSpPr>
          <p:cNvPr id="50" name="Isosceles Triangle 49">
            <a:extLst>
              <a:ext uri="{FF2B5EF4-FFF2-40B4-BE49-F238E27FC236}">
                <a16:creationId xmlns:a16="http://schemas.microsoft.com/office/drawing/2014/main" id="{E19B5750-151C-43BE-8B9B-2D278FD3B185}"/>
              </a:ext>
            </a:extLst>
          </p:cNvPr>
          <p:cNvSpPr/>
          <p:nvPr/>
        </p:nvSpPr>
        <p:spPr bwMode="auto">
          <a:xfrm>
            <a:off x="6350214"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TextBox 50">
            <a:extLst>
              <a:ext uri="{FF2B5EF4-FFF2-40B4-BE49-F238E27FC236}">
                <a16:creationId xmlns:a16="http://schemas.microsoft.com/office/drawing/2014/main" id="{8E9B77A9-B819-40D2-958F-6EE5F6B5AF98}"/>
              </a:ext>
            </a:extLst>
          </p:cNvPr>
          <p:cNvSpPr txBox="1"/>
          <p:nvPr/>
        </p:nvSpPr>
        <p:spPr>
          <a:xfrm>
            <a:off x="6309465" y="3447582"/>
            <a:ext cx="566452" cy="338554"/>
          </a:xfrm>
          <a:prstGeom prst="rect">
            <a:avLst/>
          </a:prstGeom>
          <a:noFill/>
        </p:spPr>
        <p:txBody>
          <a:bodyPr wrap="square" rtlCol="0">
            <a:spAutoFit/>
          </a:bodyPr>
          <a:lstStyle/>
          <a:p>
            <a:r>
              <a:rPr lang="en-US" sz="1600" b="1" dirty="0">
                <a:solidFill>
                  <a:srgbClr val="FF0000"/>
                </a:solidFill>
              </a:rPr>
              <a:t>h</a:t>
            </a:r>
          </a:p>
        </p:txBody>
      </p:sp>
      <p:sp>
        <p:nvSpPr>
          <p:cNvPr id="53" name="TextBox 52">
            <a:extLst>
              <a:ext uri="{FF2B5EF4-FFF2-40B4-BE49-F238E27FC236}">
                <a16:creationId xmlns:a16="http://schemas.microsoft.com/office/drawing/2014/main" id="{9FDCA3A1-25F7-4009-A33B-ED032A7F52CE}"/>
              </a:ext>
            </a:extLst>
          </p:cNvPr>
          <p:cNvSpPr txBox="1"/>
          <p:nvPr/>
        </p:nvSpPr>
        <p:spPr>
          <a:xfrm>
            <a:off x="425382" y="4979606"/>
            <a:ext cx="3416436" cy="584775"/>
          </a:xfrm>
          <a:prstGeom prst="rect">
            <a:avLst/>
          </a:prstGeom>
          <a:noFill/>
        </p:spPr>
        <p:txBody>
          <a:bodyPr wrap="square" rtlCol="0">
            <a:spAutoFit/>
          </a:bodyPr>
          <a:lstStyle/>
          <a:p>
            <a:r>
              <a:rPr lang="en-US" sz="1600" dirty="0"/>
              <a:t>This is symmetrical if p and n are right children.</a:t>
            </a:r>
          </a:p>
        </p:txBody>
      </p:sp>
      <p:sp>
        <p:nvSpPr>
          <p:cNvPr id="54" name="TextBox 53">
            <a:extLst>
              <a:ext uri="{FF2B5EF4-FFF2-40B4-BE49-F238E27FC236}">
                <a16:creationId xmlns:a16="http://schemas.microsoft.com/office/drawing/2014/main" id="{AB0C37DC-C6D2-4B85-8327-FE5478CEC943}"/>
              </a:ext>
            </a:extLst>
          </p:cNvPr>
          <p:cNvSpPr txBox="1"/>
          <p:nvPr/>
        </p:nvSpPr>
        <p:spPr>
          <a:xfrm>
            <a:off x="4219437" y="2282150"/>
            <a:ext cx="580292" cy="338554"/>
          </a:xfrm>
          <a:prstGeom prst="rect">
            <a:avLst/>
          </a:prstGeom>
          <a:noFill/>
        </p:spPr>
        <p:txBody>
          <a:bodyPr wrap="square" rtlCol="0">
            <a:spAutoFit/>
          </a:bodyPr>
          <a:lstStyle/>
          <a:p>
            <a:r>
              <a:rPr lang="en-US" sz="1600" b="1" dirty="0">
                <a:solidFill>
                  <a:srgbClr val="FF0000"/>
                </a:solidFill>
              </a:rPr>
              <a:t>h+1</a:t>
            </a:r>
          </a:p>
        </p:txBody>
      </p:sp>
      <p:sp>
        <p:nvSpPr>
          <p:cNvPr id="55" name="TextBox 54">
            <a:extLst>
              <a:ext uri="{FF2B5EF4-FFF2-40B4-BE49-F238E27FC236}">
                <a16:creationId xmlns:a16="http://schemas.microsoft.com/office/drawing/2014/main" id="{49A1C571-A5F7-4A5A-9BB4-666B0EABC478}"/>
              </a:ext>
            </a:extLst>
          </p:cNvPr>
          <p:cNvSpPr txBox="1"/>
          <p:nvPr/>
        </p:nvSpPr>
        <p:spPr>
          <a:xfrm>
            <a:off x="4102574" y="4952985"/>
            <a:ext cx="3416436" cy="830997"/>
          </a:xfrm>
          <a:prstGeom prst="rect">
            <a:avLst/>
          </a:prstGeom>
          <a:noFill/>
        </p:spPr>
        <p:txBody>
          <a:bodyPr wrap="square" rtlCol="0">
            <a:spAutoFit/>
          </a:bodyPr>
          <a:lstStyle/>
          <a:p>
            <a:r>
              <a:rPr lang="en-US" sz="1600" dirty="0"/>
              <a:t>Note the change in height of the tree, thus the necessity to continue calling </a:t>
            </a:r>
            <a:r>
              <a:rPr lang="en-US" sz="1600" dirty="0" err="1"/>
              <a:t>removeFix</a:t>
            </a:r>
            <a:endParaRPr lang="en-US" sz="1600" dirty="0"/>
          </a:p>
        </p:txBody>
      </p:sp>
    </p:spTree>
    <p:extLst>
      <p:ext uri="{BB962C8B-B14F-4D97-AF65-F5344CB8AC3E}">
        <p14:creationId xmlns:p14="http://schemas.microsoft.com/office/powerpoint/2010/main" val="743574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5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33" grpId="0"/>
      <p:bldP spid="34" grpId="0"/>
      <p:bldP spid="35" grpId="0" animBg="1"/>
      <p:bldP spid="39" grpId="0" animBg="1"/>
      <p:bldP spid="41" grpId="0" animBg="1"/>
      <p:bldP spid="44" grpId="0" animBg="1"/>
      <p:bldP spid="45" grpId="0"/>
      <p:bldP spid="46" grpId="0" animBg="1"/>
      <p:bldP spid="47" grpId="0"/>
      <p:bldP spid="48" grpId="0" animBg="1"/>
      <p:bldP spid="49" grpId="0"/>
      <p:bldP spid="50" grpId="0" animBg="1"/>
      <p:bldP spid="51" grpId="0"/>
      <p:bldP spid="53" grpId="0"/>
      <p:bldP spid="54" grpId="0"/>
      <p:bldP spid="5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C8A78-E0FE-422D-9C31-D0E15BC37828}"/>
              </a:ext>
            </a:extLst>
          </p:cNvPr>
          <p:cNvSpPr>
            <a:spLocks noGrp="1"/>
          </p:cNvSpPr>
          <p:nvPr>
            <p:ph type="title"/>
          </p:nvPr>
        </p:nvSpPr>
        <p:spPr/>
        <p:txBody>
          <a:bodyPr/>
          <a:lstStyle/>
          <a:p>
            <a:r>
              <a:rPr lang="en-US" dirty="0"/>
              <a:t>Why this Works (Zig-zag version)</a:t>
            </a:r>
          </a:p>
        </p:txBody>
      </p:sp>
      <p:sp>
        <p:nvSpPr>
          <p:cNvPr id="4" name="Rounded Rectangle 36">
            <a:extLst>
              <a:ext uri="{FF2B5EF4-FFF2-40B4-BE49-F238E27FC236}">
                <a16:creationId xmlns:a16="http://schemas.microsoft.com/office/drawing/2014/main" id="{8F42B8A1-384A-4A62-B07F-4F4611341EEA}"/>
              </a:ext>
            </a:extLst>
          </p:cNvPr>
          <p:cNvSpPr/>
          <p:nvPr/>
        </p:nvSpPr>
        <p:spPr bwMode="auto">
          <a:xfrm>
            <a:off x="1752600" y="16002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rPr>
              <a:t>g</a:t>
            </a:r>
          </a:p>
        </p:txBody>
      </p:sp>
      <p:sp>
        <p:nvSpPr>
          <p:cNvPr id="5" name="Rounded Rectangle 37">
            <a:extLst>
              <a:ext uri="{FF2B5EF4-FFF2-40B4-BE49-F238E27FC236}">
                <a16:creationId xmlns:a16="http://schemas.microsoft.com/office/drawing/2014/main" id="{D2B13F84-1EB9-4254-BBCA-95D74F8C5009}"/>
              </a:ext>
            </a:extLst>
          </p:cNvPr>
          <p:cNvSpPr/>
          <p:nvPr/>
        </p:nvSpPr>
        <p:spPr bwMode="auto">
          <a:xfrm>
            <a:off x="1371600" y="2438400"/>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p</a:t>
            </a:r>
          </a:p>
        </p:txBody>
      </p:sp>
      <p:cxnSp>
        <p:nvCxnSpPr>
          <p:cNvPr id="6" name="Straight Connector 5">
            <a:extLst>
              <a:ext uri="{FF2B5EF4-FFF2-40B4-BE49-F238E27FC236}">
                <a16:creationId xmlns:a16="http://schemas.microsoft.com/office/drawing/2014/main" id="{B4192458-59B2-4607-BC15-666C17D43A09}"/>
              </a:ext>
            </a:extLst>
          </p:cNvPr>
          <p:cNvCxnSpPr>
            <a:stCxn id="4" idx="2"/>
            <a:endCxn id="5" idx="0"/>
          </p:cNvCxnSpPr>
          <p:nvPr/>
        </p:nvCxnSpPr>
        <p:spPr bwMode="auto">
          <a:xfrm flipH="1">
            <a:off x="1638300" y="1981200"/>
            <a:ext cx="381000" cy="457200"/>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BAD7186D-4781-4AD8-B1CC-5E6F4B4576AF}"/>
              </a:ext>
            </a:extLst>
          </p:cNvPr>
          <p:cNvCxnSpPr>
            <a:stCxn id="5" idx="2"/>
            <a:endCxn id="12" idx="0"/>
          </p:cNvCxnSpPr>
          <p:nvPr/>
        </p:nvCxnSpPr>
        <p:spPr bwMode="auto">
          <a:xfrm>
            <a:off x="1638300" y="2819400"/>
            <a:ext cx="382730" cy="387041"/>
          </a:xfrm>
          <a:prstGeom prst="line">
            <a:avLst/>
          </a:prstGeom>
          <a:noFill/>
          <a:ln w="9525" cap="flat" cmpd="sng" algn="ctr">
            <a:solidFill>
              <a:schemeClr val="tx1"/>
            </a:solidFill>
            <a:prstDash val="solid"/>
            <a:round/>
            <a:headEnd type="none" w="med" len="med"/>
            <a:tailEnd type="none" w="med" len="med"/>
          </a:ln>
          <a:effectLst/>
        </p:spPr>
      </p:cxnSp>
      <p:cxnSp>
        <p:nvCxnSpPr>
          <p:cNvPr id="8" name="Straight Connector 7">
            <a:extLst>
              <a:ext uri="{FF2B5EF4-FFF2-40B4-BE49-F238E27FC236}">
                <a16:creationId xmlns:a16="http://schemas.microsoft.com/office/drawing/2014/main" id="{6729D530-1913-4FBE-AB29-C635E4641A98}"/>
              </a:ext>
            </a:extLst>
          </p:cNvPr>
          <p:cNvCxnSpPr>
            <a:cxnSpLocks/>
            <a:stCxn id="5" idx="2"/>
            <a:endCxn id="18" idx="0"/>
          </p:cNvCxnSpPr>
          <p:nvPr/>
        </p:nvCxnSpPr>
        <p:spPr bwMode="auto">
          <a:xfrm flipH="1">
            <a:off x="1047354" y="2819400"/>
            <a:ext cx="590946" cy="379578"/>
          </a:xfrm>
          <a:prstGeom prst="line">
            <a:avLst/>
          </a:prstGeom>
          <a:noFill/>
          <a:ln w="9525" cap="flat" cmpd="sng" algn="ctr">
            <a:solidFill>
              <a:schemeClr val="tx1"/>
            </a:solidFill>
            <a:prstDash val="solid"/>
            <a:round/>
            <a:headEnd type="none" w="med" len="med"/>
            <a:tailEnd type="none" w="med" len="med"/>
          </a:ln>
          <a:effectLst/>
        </p:spPr>
      </p:cxnSp>
      <p:cxnSp>
        <p:nvCxnSpPr>
          <p:cNvPr id="9" name="Straight Connector 8">
            <a:extLst>
              <a:ext uri="{FF2B5EF4-FFF2-40B4-BE49-F238E27FC236}">
                <a16:creationId xmlns:a16="http://schemas.microsoft.com/office/drawing/2014/main" id="{DA4390FD-FF1A-49F5-A096-1AEFD545907B}"/>
              </a:ext>
            </a:extLst>
          </p:cNvPr>
          <p:cNvCxnSpPr>
            <a:cxnSpLocks/>
            <a:stCxn id="4" idx="2"/>
            <a:endCxn id="20" idx="0"/>
          </p:cNvCxnSpPr>
          <p:nvPr/>
        </p:nvCxnSpPr>
        <p:spPr bwMode="auto">
          <a:xfrm>
            <a:off x="2019300" y="1981200"/>
            <a:ext cx="620218" cy="313942"/>
          </a:xfrm>
          <a:prstGeom prst="line">
            <a:avLst/>
          </a:prstGeom>
          <a:noFill/>
          <a:ln w="9525" cap="flat" cmpd="sng" algn="ctr">
            <a:solidFill>
              <a:schemeClr val="tx1"/>
            </a:solidFill>
            <a:prstDash val="solid"/>
            <a:round/>
            <a:headEnd type="none" w="med" len="med"/>
            <a:tailEnd type="none" w="med" len="med"/>
          </a:ln>
          <a:effectLst/>
        </p:spPr>
      </p:cxnSp>
      <p:sp>
        <p:nvSpPr>
          <p:cNvPr id="10" name="TextBox 9">
            <a:extLst>
              <a:ext uri="{FF2B5EF4-FFF2-40B4-BE49-F238E27FC236}">
                <a16:creationId xmlns:a16="http://schemas.microsoft.com/office/drawing/2014/main" id="{770B6370-C2DA-4961-A826-83A200C79844}"/>
              </a:ext>
            </a:extLst>
          </p:cNvPr>
          <p:cNvSpPr txBox="1"/>
          <p:nvPr/>
        </p:nvSpPr>
        <p:spPr>
          <a:xfrm>
            <a:off x="809916" y="3231834"/>
            <a:ext cx="457200" cy="338554"/>
          </a:xfrm>
          <a:prstGeom prst="rect">
            <a:avLst/>
          </a:prstGeom>
          <a:noFill/>
        </p:spPr>
        <p:txBody>
          <a:bodyPr wrap="square" rtlCol="0">
            <a:spAutoFit/>
          </a:bodyPr>
          <a:lstStyle/>
          <a:p>
            <a:r>
              <a:rPr lang="en-US" sz="1600" b="1" dirty="0">
                <a:solidFill>
                  <a:srgbClr val="FF0000"/>
                </a:solidFill>
              </a:rPr>
              <a:t>c</a:t>
            </a:r>
          </a:p>
        </p:txBody>
      </p:sp>
      <p:cxnSp>
        <p:nvCxnSpPr>
          <p:cNvPr id="11" name="Straight Connector 10">
            <a:extLst>
              <a:ext uri="{FF2B5EF4-FFF2-40B4-BE49-F238E27FC236}">
                <a16:creationId xmlns:a16="http://schemas.microsoft.com/office/drawing/2014/main" id="{AE987D20-A9F6-4507-A3F4-C7D02D82929A}"/>
              </a:ext>
            </a:extLst>
          </p:cNvPr>
          <p:cNvCxnSpPr>
            <a:cxnSpLocks/>
            <a:stCxn id="12" idx="2"/>
            <a:endCxn id="14" idx="0"/>
          </p:cNvCxnSpPr>
          <p:nvPr/>
        </p:nvCxnSpPr>
        <p:spPr bwMode="auto">
          <a:xfrm flipH="1">
            <a:off x="1838696" y="3587441"/>
            <a:ext cx="182334" cy="347246"/>
          </a:xfrm>
          <a:prstGeom prst="line">
            <a:avLst/>
          </a:prstGeom>
          <a:noFill/>
          <a:ln w="9525" cap="flat" cmpd="sng" algn="ctr">
            <a:solidFill>
              <a:schemeClr val="tx1"/>
            </a:solidFill>
            <a:prstDash val="solid"/>
            <a:round/>
            <a:headEnd type="none" w="med" len="med"/>
            <a:tailEnd type="none" w="med" len="med"/>
          </a:ln>
          <a:effectLst/>
        </p:spPr>
      </p:cxnSp>
      <p:sp>
        <p:nvSpPr>
          <p:cNvPr id="12" name="Rounded Rectangle 50">
            <a:extLst>
              <a:ext uri="{FF2B5EF4-FFF2-40B4-BE49-F238E27FC236}">
                <a16:creationId xmlns:a16="http://schemas.microsoft.com/office/drawing/2014/main" id="{551B31EB-ADF5-4C7C-85F7-C3776AE8EB6D}"/>
              </a:ext>
            </a:extLst>
          </p:cNvPr>
          <p:cNvSpPr/>
          <p:nvPr/>
        </p:nvSpPr>
        <p:spPr bwMode="auto">
          <a:xfrm>
            <a:off x="1754330" y="3206441"/>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n</a:t>
            </a:r>
          </a:p>
        </p:txBody>
      </p:sp>
      <p:cxnSp>
        <p:nvCxnSpPr>
          <p:cNvPr id="13" name="Straight Connector 12">
            <a:extLst>
              <a:ext uri="{FF2B5EF4-FFF2-40B4-BE49-F238E27FC236}">
                <a16:creationId xmlns:a16="http://schemas.microsoft.com/office/drawing/2014/main" id="{8B654D0E-FBC3-4364-BF4E-F8F9C6C6A2D3}"/>
              </a:ext>
            </a:extLst>
          </p:cNvPr>
          <p:cNvCxnSpPr>
            <a:cxnSpLocks/>
            <a:stCxn id="12" idx="2"/>
            <a:endCxn id="15" idx="0"/>
          </p:cNvCxnSpPr>
          <p:nvPr/>
        </p:nvCxnSpPr>
        <p:spPr bwMode="auto">
          <a:xfrm>
            <a:off x="2021030" y="3587441"/>
            <a:ext cx="266700" cy="319950"/>
          </a:xfrm>
          <a:prstGeom prst="line">
            <a:avLst/>
          </a:prstGeom>
          <a:noFill/>
          <a:ln w="9525" cap="flat" cmpd="sng" algn="ctr">
            <a:solidFill>
              <a:schemeClr val="tx1"/>
            </a:solidFill>
            <a:prstDash val="solid"/>
            <a:round/>
            <a:headEnd type="none" w="med" len="med"/>
            <a:tailEnd type="none" w="med" len="med"/>
          </a:ln>
          <a:effectLst/>
        </p:spPr>
      </p:cxnSp>
      <p:sp>
        <p:nvSpPr>
          <p:cNvPr id="14" name="Isosceles Triangle 13">
            <a:extLst>
              <a:ext uri="{FF2B5EF4-FFF2-40B4-BE49-F238E27FC236}">
                <a16:creationId xmlns:a16="http://schemas.microsoft.com/office/drawing/2014/main" id="{05917239-69A1-4C46-B639-8305849A8D49}"/>
              </a:ext>
            </a:extLst>
          </p:cNvPr>
          <p:cNvSpPr/>
          <p:nvPr/>
        </p:nvSpPr>
        <p:spPr bwMode="auto">
          <a:xfrm>
            <a:off x="1618262" y="3934687"/>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dirty="0">
              <a:ln>
                <a:noFill/>
              </a:ln>
              <a:solidFill>
                <a:schemeClr val="tx2"/>
              </a:solidFill>
              <a:effectLst/>
              <a:latin typeface="Arial" charset="0"/>
            </a:endParaRPr>
          </a:p>
        </p:txBody>
      </p:sp>
      <p:sp>
        <p:nvSpPr>
          <p:cNvPr id="15" name="Isosceles Triangle 14">
            <a:extLst>
              <a:ext uri="{FF2B5EF4-FFF2-40B4-BE49-F238E27FC236}">
                <a16:creationId xmlns:a16="http://schemas.microsoft.com/office/drawing/2014/main" id="{6DF3473B-03FD-4788-9D7B-AC3B57497C83}"/>
              </a:ext>
            </a:extLst>
          </p:cNvPr>
          <p:cNvSpPr/>
          <p:nvPr/>
        </p:nvSpPr>
        <p:spPr bwMode="auto">
          <a:xfrm>
            <a:off x="2067296" y="3907391"/>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6" name="TextBox 15">
            <a:extLst>
              <a:ext uri="{FF2B5EF4-FFF2-40B4-BE49-F238E27FC236}">
                <a16:creationId xmlns:a16="http://schemas.microsoft.com/office/drawing/2014/main" id="{F09B38CE-BC2B-47AF-8FB8-9FFADBD6C421}"/>
              </a:ext>
            </a:extLst>
          </p:cNvPr>
          <p:cNvSpPr txBox="1"/>
          <p:nvPr/>
        </p:nvSpPr>
        <p:spPr>
          <a:xfrm>
            <a:off x="1538654" y="4251835"/>
            <a:ext cx="580291" cy="584775"/>
          </a:xfrm>
          <a:prstGeom prst="rect">
            <a:avLst/>
          </a:prstGeom>
          <a:noFill/>
        </p:spPr>
        <p:txBody>
          <a:bodyPr wrap="square" rtlCol="0">
            <a:spAutoFit/>
          </a:bodyPr>
          <a:lstStyle/>
          <a:p>
            <a:r>
              <a:rPr lang="en-US" sz="1600" b="1" dirty="0">
                <a:solidFill>
                  <a:srgbClr val="FF0000"/>
                </a:solidFill>
              </a:rPr>
              <a:t>h or h-1</a:t>
            </a:r>
          </a:p>
        </p:txBody>
      </p:sp>
      <p:sp>
        <p:nvSpPr>
          <p:cNvPr id="17" name="TextBox 16">
            <a:extLst>
              <a:ext uri="{FF2B5EF4-FFF2-40B4-BE49-F238E27FC236}">
                <a16:creationId xmlns:a16="http://schemas.microsoft.com/office/drawing/2014/main" id="{6BBBD00A-0D21-4D69-BE69-584E70172A57}"/>
              </a:ext>
            </a:extLst>
          </p:cNvPr>
          <p:cNvSpPr txBox="1"/>
          <p:nvPr/>
        </p:nvSpPr>
        <p:spPr>
          <a:xfrm>
            <a:off x="2019300" y="4242388"/>
            <a:ext cx="580290" cy="584775"/>
          </a:xfrm>
          <a:prstGeom prst="rect">
            <a:avLst/>
          </a:prstGeom>
          <a:noFill/>
        </p:spPr>
        <p:txBody>
          <a:bodyPr wrap="square" rtlCol="0">
            <a:spAutoFit/>
          </a:bodyPr>
          <a:lstStyle/>
          <a:p>
            <a:r>
              <a:rPr lang="en-US" sz="1600" b="1" dirty="0">
                <a:solidFill>
                  <a:srgbClr val="FF0000"/>
                </a:solidFill>
              </a:rPr>
              <a:t>h or h-1</a:t>
            </a:r>
          </a:p>
        </p:txBody>
      </p:sp>
      <p:sp>
        <p:nvSpPr>
          <p:cNvPr id="18" name="Isosceles Triangle 17">
            <a:extLst>
              <a:ext uri="{FF2B5EF4-FFF2-40B4-BE49-F238E27FC236}">
                <a16:creationId xmlns:a16="http://schemas.microsoft.com/office/drawing/2014/main" id="{153A45FF-29E0-4D82-BF84-78774208A048}"/>
              </a:ext>
            </a:extLst>
          </p:cNvPr>
          <p:cNvSpPr/>
          <p:nvPr/>
        </p:nvSpPr>
        <p:spPr bwMode="auto">
          <a:xfrm>
            <a:off x="826920" y="3198978"/>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9" name="TextBox 18">
            <a:extLst>
              <a:ext uri="{FF2B5EF4-FFF2-40B4-BE49-F238E27FC236}">
                <a16:creationId xmlns:a16="http://schemas.microsoft.com/office/drawing/2014/main" id="{6F1B6FCC-C091-44F6-ABFA-8A02AA7FB9FF}"/>
              </a:ext>
            </a:extLst>
          </p:cNvPr>
          <p:cNvSpPr txBox="1"/>
          <p:nvPr/>
        </p:nvSpPr>
        <p:spPr>
          <a:xfrm>
            <a:off x="771816" y="3526952"/>
            <a:ext cx="592540" cy="338554"/>
          </a:xfrm>
          <a:prstGeom prst="rect">
            <a:avLst/>
          </a:prstGeom>
          <a:noFill/>
        </p:spPr>
        <p:txBody>
          <a:bodyPr wrap="square" rtlCol="0">
            <a:spAutoFit/>
          </a:bodyPr>
          <a:lstStyle/>
          <a:p>
            <a:r>
              <a:rPr lang="en-US" sz="1600" b="1" dirty="0">
                <a:solidFill>
                  <a:srgbClr val="FF0000"/>
                </a:solidFill>
              </a:rPr>
              <a:t>h</a:t>
            </a:r>
          </a:p>
        </p:txBody>
      </p:sp>
      <p:sp>
        <p:nvSpPr>
          <p:cNvPr id="20" name="Isosceles Triangle 19">
            <a:extLst>
              <a:ext uri="{FF2B5EF4-FFF2-40B4-BE49-F238E27FC236}">
                <a16:creationId xmlns:a16="http://schemas.microsoft.com/office/drawing/2014/main" id="{DDB8C46C-E1F7-4EEB-8054-8496DDD6E675}"/>
              </a:ext>
            </a:extLst>
          </p:cNvPr>
          <p:cNvSpPr/>
          <p:nvPr/>
        </p:nvSpPr>
        <p:spPr bwMode="auto">
          <a:xfrm>
            <a:off x="2419084" y="2295142"/>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1" name="TextBox 20">
            <a:extLst>
              <a:ext uri="{FF2B5EF4-FFF2-40B4-BE49-F238E27FC236}">
                <a16:creationId xmlns:a16="http://schemas.microsoft.com/office/drawing/2014/main" id="{4E2BC214-587A-46B9-94A0-A351711278F3}"/>
              </a:ext>
            </a:extLst>
          </p:cNvPr>
          <p:cNvSpPr txBox="1"/>
          <p:nvPr/>
        </p:nvSpPr>
        <p:spPr>
          <a:xfrm>
            <a:off x="2362200" y="2612055"/>
            <a:ext cx="592540" cy="338554"/>
          </a:xfrm>
          <a:prstGeom prst="rect">
            <a:avLst/>
          </a:prstGeom>
          <a:noFill/>
        </p:spPr>
        <p:txBody>
          <a:bodyPr wrap="square" rtlCol="0">
            <a:spAutoFit/>
          </a:bodyPr>
          <a:lstStyle/>
          <a:p>
            <a:r>
              <a:rPr lang="en-US" sz="1600" b="1" dirty="0">
                <a:solidFill>
                  <a:srgbClr val="FF0000"/>
                </a:solidFill>
              </a:rPr>
              <a:t>h</a:t>
            </a:r>
          </a:p>
        </p:txBody>
      </p:sp>
      <p:sp>
        <p:nvSpPr>
          <p:cNvPr id="29" name="TextBox 28">
            <a:extLst>
              <a:ext uri="{FF2B5EF4-FFF2-40B4-BE49-F238E27FC236}">
                <a16:creationId xmlns:a16="http://schemas.microsoft.com/office/drawing/2014/main" id="{6A432524-CCFB-453C-A4BE-A0F0FDED020D}"/>
              </a:ext>
            </a:extLst>
          </p:cNvPr>
          <p:cNvSpPr txBox="1"/>
          <p:nvPr/>
        </p:nvSpPr>
        <p:spPr>
          <a:xfrm>
            <a:off x="2411683" y="2917246"/>
            <a:ext cx="457199" cy="307777"/>
          </a:xfrm>
          <a:prstGeom prst="rect">
            <a:avLst/>
          </a:prstGeom>
          <a:noFill/>
        </p:spPr>
        <p:txBody>
          <a:bodyPr wrap="square" rtlCol="0">
            <a:spAutoFit/>
          </a:bodyPr>
          <a:lstStyle/>
          <a:p>
            <a:r>
              <a:rPr lang="en-US" sz="1400" dirty="0">
                <a:solidFill>
                  <a:schemeClr val="tx1"/>
                </a:solidFill>
              </a:rPr>
              <a:t>(-)</a:t>
            </a:r>
          </a:p>
        </p:txBody>
      </p:sp>
      <p:sp>
        <p:nvSpPr>
          <p:cNvPr id="33" name="TextBox 32">
            <a:extLst>
              <a:ext uri="{FF2B5EF4-FFF2-40B4-BE49-F238E27FC236}">
                <a16:creationId xmlns:a16="http://schemas.microsoft.com/office/drawing/2014/main" id="{6E12FDD1-805D-4262-9384-16A1C72C6F1C}"/>
              </a:ext>
            </a:extLst>
          </p:cNvPr>
          <p:cNvSpPr txBox="1"/>
          <p:nvPr/>
        </p:nvSpPr>
        <p:spPr>
          <a:xfrm>
            <a:off x="1271904" y="3206441"/>
            <a:ext cx="580292" cy="338554"/>
          </a:xfrm>
          <a:prstGeom prst="rect">
            <a:avLst/>
          </a:prstGeom>
          <a:noFill/>
        </p:spPr>
        <p:txBody>
          <a:bodyPr wrap="square" rtlCol="0">
            <a:spAutoFit/>
          </a:bodyPr>
          <a:lstStyle/>
          <a:p>
            <a:r>
              <a:rPr lang="en-US" sz="1600" b="1" dirty="0">
                <a:solidFill>
                  <a:srgbClr val="FF0000"/>
                </a:solidFill>
              </a:rPr>
              <a:t>h+1</a:t>
            </a:r>
          </a:p>
        </p:txBody>
      </p:sp>
      <p:sp>
        <p:nvSpPr>
          <p:cNvPr id="34" name="TextBox 33">
            <a:extLst>
              <a:ext uri="{FF2B5EF4-FFF2-40B4-BE49-F238E27FC236}">
                <a16:creationId xmlns:a16="http://schemas.microsoft.com/office/drawing/2014/main" id="{CCDB2376-5F04-4AAE-9F41-B43490782614}"/>
              </a:ext>
            </a:extLst>
          </p:cNvPr>
          <p:cNvSpPr txBox="1"/>
          <p:nvPr/>
        </p:nvSpPr>
        <p:spPr>
          <a:xfrm>
            <a:off x="848720" y="2297143"/>
            <a:ext cx="580292" cy="338554"/>
          </a:xfrm>
          <a:prstGeom prst="rect">
            <a:avLst/>
          </a:prstGeom>
          <a:noFill/>
        </p:spPr>
        <p:txBody>
          <a:bodyPr wrap="square" rtlCol="0">
            <a:spAutoFit/>
          </a:bodyPr>
          <a:lstStyle/>
          <a:p>
            <a:r>
              <a:rPr lang="en-US" sz="1600" b="1" dirty="0">
                <a:solidFill>
                  <a:srgbClr val="FF0000"/>
                </a:solidFill>
              </a:rPr>
              <a:t>h+2</a:t>
            </a:r>
          </a:p>
        </p:txBody>
      </p:sp>
      <p:sp>
        <p:nvSpPr>
          <p:cNvPr id="35" name="Rounded Rectangle 95">
            <a:extLst>
              <a:ext uri="{FF2B5EF4-FFF2-40B4-BE49-F238E27FC236}">
                <a16:creationId xmlns:a16="http://schemas.microsoft.com/office/drawing/2014/main" id="{BCC4EAED-A857-408F-9048-CBEC38F602E9}"/>
              </a:ext>
            </a:extLst>
          </p:cNvPr>
          <p:cNvSpPr/>
          <p:nvPr/>
        </p:nvSpPr>
        <p:spPr bwMode="auto">
          <a:xfrm>
            <a:off x="5351448" y="16021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n</a:t>
            </a:r>
            <a:endParaRPr kumimoji="0" lang="en-US" sz="2000" b="0" i="0" u="none" strike="noStrike" cap="none" normalizeH="0" baseline="0" dirty="0">
              <a:ln>
                <a:noFill/>
              </a:ln>
              <a:solidFill>
                <a:schemeClr val="bg1"/>
              </a:solidFill>
              <a:effectLst/>
            </a:endParaRPr>
          </a:p>
        </p:txBody>
      </p:sp>
      <p:cxnSp>
        <p:nvCxnSpPr>
          <p:cNvPr id="36" name="Straight Connector 35">
            <a:extLst>
              <a:ext uri="{FF2B5EF4-FFF2-40B4-BE49-F238E27FC236}">
                <a16:creationId xmlns:a16="http://schemas.microsoft.com/office/drawing/2014/main" id="{1094A501-35F6-4EC6-B8F1-43F542F0F275}"/>
              </a:ext>
            </a:extLst>
          </p:cNvPr>
          <p:cNvCxnSpPr>
            <a:stCxn id="35" idx="2"/>
            <a:endCxn id="41" idx="0"/>
          </p:cNvCxnSpPr>
          <p:nvPr/>
        </p:nvCxnSpPr>
        <p:spPr bwMode="auto">
          <a:xfrm flipH="1">
            <a:off x="4970448" y="1983109"/>
            <a:ext cx="647700" cy="457200"/>
          </a:xfrm>
          <a:prstGeom prst="line">
            <a:avLst/>
          </a:prstGeom>
          <a:noFill/>
          <a:ln w="9525" cap="flat" cmpd="sng" algn="ctr">
            <a:solidFill>
              <a:schemeClr val="tx1"/>
            </a:solidFill>
            <a:prstDash val="solid"/>
            <a:round/>
            <a:headEnd type="none" w="med" len="med"/>
            <a:tailEnd type="none" w="med" len="med"/>
          </a:ln>
          <a:effectLst/>
        </p:spPr>
      </p:cxnSp>
      <p:cxnSp>
        <p:nvCxnSpPr>
          <p:cNvPr id="37" name="Straight Connector 36">
            <a:extLst>
              <a:ext uri="{FF2B5EF4-FFF2-40B4-BE49-F238E27FC236}">
                <a16:creationId xmlns:a16="http://schemas.microsoft.com/office/drawing/2014/main" id="{B3283889-9A7F-4F27-9B88-EC529E47303B}"/>
              </a:ext>
            </a:extLst>
          </p:cNvPr>
          <p:cNvCxnSpPr>
            <a:stCxn id="39" idx="2"/>
          </p:cNvCxnSpPr>
          <p:nvPr/>
        </p:nvCxnSpPr>
        <p:spPr bwMode="auto">
          <a:xfrm flipH="1">
            <a:off x="6113448" y="2821309"/>
            <a:ext cx="228600" cy="347246"/>
          </a:xfrm>
          <a:prstGeom prst="line">
            <a:avLst/>
          </a:prstGeom>
          <a:noFill/>
          <a:ln w="9525" cap="flat" cmpd="sng" algn="ctr">
            <a:solidFill>
              <a:schemeClr val="tx1"/>
            </a:solidFill>
            <a:prstDash val="solid"/>
            <a:round/>
            <a:headEnd type="none" w="med" len="med"/>
            <a:tailEnd type="none" w="med" len="med"/>
          </a:ln>
          <a:effectLst/>
        </p:spPr>
      </p:cxnSp>
      <p:cxnSp>
        <p:nvCxnSpPr>
          <p:cNvPr id="38" name="Straight Connector 37">
            <a:extLst>
              <a:ext uri="{FF2B5EF4-FFF2-40B4-BE49-F238E27FC236}">
                <a16:creationId xmlns:a16="http://schemas.microsoft.com/office/drawing/2014/main" id="{FD77BEED-128A-4B63-83A0-6E5C255554AA}"/>
              </a:ext>
            </a:extLst>
          </p:cNvPr>
          <p:cNvCxnSpPr>
            <a:stCxn id="35" idx="2"/>
            <a:endCxn id="39" idx="0"/>
          </p:cNvCxnSpPr>
          <p:nvPr/>
        </p:nvCxnSpPr>
        <p:spPr bwMode="auto">
          <a:xfrm>
            <a:off x="5618148" y="1983109"/>
            <a:ext cx="723900" cy="457200"/>
          </a:xfrm>
          <a:prstGeom prst="line">
            <a:avLst/>
          </a:prstGeom>
          <a:noFill/>
          <a:ln w="9525" cap="flat" cmpd="sng" algn="ctr">
            <a:solidFill>
              <a:schemeClr val="tx1"/>
            </a:solidFill>
            <a:prstDash val="solid"/>
            <a:round/>
            <a:headEnd type="none" w="med" len="med"/>
            <a:tailEnd type="none" w="med" len="med"/>
          </a:ln>
          <a:effectLst/>
        </p:spPr>
      </p:cxnSp>
      <p:sp>
        <p:nvSpPr>
          <p:cNvPr id="39" name="Rounded Rectangle 102">
            <a:extLst>
              <a:ext uri="{FF2B5EF4-FFF2-40B4-BE49-F238E27FC236}">
                <a16:creationId xmlns:a16="http://schemas.microsoft.com/office/drawing/2014/main" id="{3B8C533F-16B5-45CD-99A7-2AA461A5F9C5}"/>
              </a:ext>
            </a:extLst>
          </p:cNvPr>
          <p:cNvSpPr/>
          <p:nvPr/>
        </p:nvSpPr>
        <p:spPr bwMode="auto">
          <a:xfrm>
            <a:off x="60753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2000" dirty="0">
                <a:solidFill>
                  <a:schemeClr val="bg1"/>
                </a:solidFill>
              </a:rPr>
              <a:t>g</a:t>
            </a:r>
          </a:p>
        </p:txBody>
      </p:sp>
      <p:cxnSp>
        <p:nvCxnSpPr>
          <p:cNvPr id="40" name="Straight Connector 39">
            <a:extLst>
              <a:ext uri="{FF2B5EF4-FFF2-40B4-BE49-F238E27FC236}">
                <a16:creationId xmlns:a16="http://schemas.microsoft.com/office/drawing/2014/main" id="{439E643F-DC5C-456E-BD8B-BFF003CFFDE4}"/>
              </a:ext>
            </a:extLst>
          </p:cNvPr>
          <p:cNvCxnSpPr>
            <a:stCxn id="39" idx="2"/>
          </p:cNvCxnSpPr>
          <p:nvPr/>
        </p:nvCxnSpPr>
        <p:spPr bwMode="auto">
          <a:xfrm>
            <a:off x="6342048" y="2821309"/>
            <a:ext cx="228600" cy="347246"/>
          </a:xfrm>
          <a:prstGeom prst="line">
            <a:avLst/>
          </a:prstGeom>
          <a:noFill/>
          <a:ln w="9525" cap="flat" cmpd="sng" algn="ctr">
            <a:solidFill>
              <a:schemeClr val="tx1"/>
            </a:solidFill>
            <a:prstDash val="solid"/>
            <a:round/>
            <a:headEnd type="none" w="med" len="med"/>
            <a:tailEnd type="none" w="med" len="med"/>
          </a:ln>
          <a:effectLst/>
        </p:spPr>
      </p:cxnSp>
      <p:sp>
        <p:nvSpPr>
          <p:cNvPr id="41" name="Rounded Rectangle 56">
            <a:extLst>
              <a:ext uri="{FF2B5EF4-FFF2-40B4-BE49-F238E27FC236}">
                <a16:creationId xmlns:a16="http://schemas.microsoft.com/office/drawing/2014/main" id="{1135318B-DFB8-4D2E-9DA8-EB63530D54C4}"/>
              </a:ext>
            </a:extLst>
          </p:cNvPr>
          <p:cNvSpPr/>
          <p:nvPr/>
        </p:nvSpPr>
        <p:spPr bwMode="auto">
          <a:xfrm>
            <a:off x="4703748" y="2440309"/>
            <a:ext cx="533400" cy="381000"/>
          </a:xfrm>
          <a:prstGeom prst="roundRect">
            <a:avLst>
              <a:gd name="adj" fmla="val 50000"/>
            </a:avLst>
          </a:prstGeom>
          <a:solidFill>
            <a:schemeClr val="tx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2000" dirty="0">
                <a:solidFill>
                  <a:schemeClr val="bg1"/>
                </a:solidFill>
              </a:rPr>
              <a:t>p</a:t>
            </a:r>
            <a:endParaRPr kumimoji="0" lang="en-US" sz="2000" b="0" i="0" u="none" strike="noStrike" cap="none" normalizeH="0" baseline="0" dirty="0">
              <a:ln>
                <a:noFill/>
              </a:ln>
              <a:solidFill>
                <a:schemeClr val="bg1"/>
              </a:solidFill>
              <a:effectLst/>
            </a:endParaRPr>
          </a:p>
        </p:txBody>
      </p:sp>
      <p:cxnSp>
        <p:nvCxnSpPr>
          <p:cNvPr id="42" name="Straight Connector 41">
            <a:extLst>
              <a:ext uri="{FF2B5EF4-FFF2-40B4-BE49-F238E27FC236}">
                <a16:creationId xmlns:a16="http://schemas.microsoft.com/office/drawing/2014/main" id="{90F7281C-224C-41C0-B7D3-5CEDB6657D05}"/>
              </a:ext>
            </a:extLst>
          </p:cNvPr>
          <p:cNvCxnSpPr>
            <a:stCxn id="41" idx="2"/>
          </p:cNvCxnSpPr>
          <p:nvPr/>
        </p:nvCxnSpPr>
        <p:spPr bwMode="auto">
          <a:xfrm flipH="1">
            <a:off x="4741848" y="2821309"/>
            <a:ext cx="228600" cy="304800"/>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84FCDA7A-2079-4C42-BAB8-CBA364892D55}"/>
              </a:ext>
            </a:extLst>
          </p:cNvPr>
          <p:cNvCxnSpPr>
            <a:stCxn id="41" idx="2"/>
          </p:cNvCxnSpPr>
          <p:nvPr/>
        </p:nvCxnSpPr>
        <p:spPr bwMode="auto">
          <a:xfrm>
            <a:off x="4970448" y="2821309"/>
            <a:ext cx="304800" cy="304800"/>
          </a:xfrm>
          <a:prstGeom prst="line">
            <a:avLst/>
          </a:prstGeom>
          <a:noFill/>
          <a:ln w="9525" cap="flat" cmpd="sng" algn="ctr">
            <a:solidFill>
              <a:schemeClr val="tx1"/>
            </a:solidFill>
            <a:prstDash val="solid"/>
            <a:round/>
            <a:headEnd type="none" w="med" len="med"/>
            <a:tailEnd type="none" w="med" len="med"/>
          </a:ln>
          <a:effectLst/>
        </p:spPr>
      </p:cxnSp>
      <p:sp>
        <p:nvSpPr>
          <p:cNvPr id="44" name="Isosceles Triangle 43">
            <a:extLst>
              <a:ext uri="{FF2B5EF4-FFF2-40B4-BE49-F238E27FC236}">
                <a16:creationId xmlns:a16="http://schemas.microsoft.com/office/drawing/2014/main" id="{2C8C08E6-FFF1-494E-8CB0-D695A2E6DFAC}"/>
              </a:ext>
            </a:extLst>
          </p:cNvPr>
          <p:cNvSpPr/>
          <p:nvPr/>
        </p:nvSpPr>
        <p:spPr bwMode="auto">
          <a:xfrm>
            <a:off x="4529580"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5" name="TextBox 44">
            <a:extLst>
              <a:ext uri="{FF2B5EF4-FFF2-40B4-BE49-F238E27FC236}">
                <a16:creationId xmlns:a16="http://schemas.microsoft.com/office/drawing/2014/main" id="{F8DD0CBA-9C68-4DF2-95D0-264961F1CAF0}"/>
              </a:ext>
            </a:extLst>
          </p:cNvPr>
          <p:cNvSpPr txBox="1"/>
          <p:nvPr/>
        </p:nvSpPr>
        <p:spPr>
          <a:xfrm>
            <a:off x="4496916" y="3447582"/>
            <a:ext cx="541566" cy="338554"/>
          </a:xfrm>
          <a:prstGeom prst="rect">
            <a:avLst/>
          </a:prstGeom>
          <a:noFill/>
        </p:spPr>
        <p:txBody>
          <a:bodyPr wrap="square" rtlCol="0">
            <a:spAutoFit/>
          </a:bodyPr>
          <a:lstStyle/>
          <a:p>
            <a:r>
              <a:rPr lang="en-US" sz="1600" b="1" dirty="0">
                <a:solidFill>
                  <a:srgbClr val="FF0000"/>
                </a:solidFill>
              </a:rPr>
              <a:t>h</a:t>
            </a:r>
          </a:p>
        </p:txBody>
      </p:sp>
      <p:sp>
        <p:nvSpPr>
          <p:cNvPr id="46" name="Isosceles Triangle 45">
            <a:extLst>
              <a:ext uri="{FF2B5EF4-FFF2-40B4-BE49-F238E27FC236}">
                <a16:creationId xmlns:a16="http://schemas.microsoft.com/office/drawing/2014/main" id="{BEF49E76-BD1E-4B92-8897-E61AC7BE044F}"/>
              </a:ext>
            </a:extLst>
          </p:cNvPr>
          <p:cNvSpPr/>
          <p:nvPr/>
        </p:nvSpPr>
        <p:spPr bwMode="auto">
          <a:xfrm>
            <a:off x="5054814" y="3098793"/>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7" name="TextBox 46">
            <a:extLst>
              <a:ext uri="{FF2B5EF4-FFF2-40B4-BE49-F238E27FC236}">
                <a16:creationId xmlns:a16="http://schemas.microsoft.com/office/drawing/2014/main" id="{B05D633A-4329-4F10-AA38-4684A83BF063}"/>
              </a:ext>
            </a:extLst>
          </p:cNvPr>
          <p:cNvSpPr txBox="1"/>
          <p:nvPr/>
        </p:nvSpPr>
        <p:spPr>
          <a:xfrm>
            <a:off x="4970448" y="3447582"/>
            <a:ext cx="647700" cy="584775"/>
          </a:xfrm>
          <a:prstGeom prst="rect">
            <a:avLst/>
          </a:prstGeom>
          <a:noFill/>
        </p:spPr>
        <p:txBody>
          <a:bodyPr wrap="square" rtlCol="0">
            <a:spAutoFit/>
          </a:bodyPr>
          <a:lstStyle/>
          <a:p>
            <a:r>
              <a:rPr lang="en-US" sz="1600" b="1" dirty="0">
                <a:solidFill>
                  <a:srgbClr val="FF0000"/>
                </a:solidFill>
              </a:rPr>
              <a:t>h or h-1</a:t>
            </a:r>
          </a:p>
        </p:txBody>
      </p:sp>
      <p:sp>
        <p:nvSpPr>
          <p:cNvPr id="48" name="Isosceles Triangle 47">
            <a:extLst>
              <a:ext uri="{FF2B5EF4-FFF2-40B4-BE49-F238E27FC236}">
                <a16:creationId xmlns:a16="http://schemas.microsoft.com/office/drawing/2014/main" id="{0D01E3F0-EBBE-41FA-A600-EB8820BF8EAA}"/>
              </a:ext>
            </a:extLst>
          </p:cNvPr>
          <p:cNvSpPr/>
          <p:nvPr/>
        </p:nvSpPr>
        <p:spPr bwMode="auto">
          <a:xfrm>
            <a:off x="5901180" y="3126109"/>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49" name="TextBox 48">
            <a:extLst>
              <a:ext uri="{FF2B5EF4-FFF2-40B4-BE49-F238E27FC236}">
                <a16:creationId xmlns:a16="http://schemas.microsoft.com/office/drawing/2014/main" id="{F2E5B383-0A58-4A35-8E32-0047B10F2AF2}"/>
              </a:ext>
            </a:extLst>
          </p:cNvPr>
          <p:cNvSpPr txBox="1"/>
          <p:nvPr/>
        </p:nvSpPr>
        <p:spPr>
          <a:xfrm>
            <a:off x="5835284" y="3456726"/>
            <a:ext cx="580289" cy="584775"/>
          </a:xfrm>
          <a:prstGeom prst="rect">
            <a:avLst/>
          </a:prstGeom>
          <a:noFill/>
        </p:spPr>
        <p:txBody>
          <a:bodyPr wrap="square" rtlCol="0">
            <a:spAutoFit/>
          </a:bodyPr>
          <a:lstStyle/>
          <a:p>
            <a:r>
              <a:rPr lang="en-US" sz="1600" b="1" dirty="0">
                <a:solidFill>
                  <a:srgbClr val="FF0000"/>
                </a:solidFill>
              </a:rPr>
              <a:t>h or h-1</a:t>
            </a:r>
          </a:p>
        </p:txBody>
      </p:sp>
      <p:sp>
        <p:nvSpPr>
          <p:cNvPr id="50" name="Isosceles Triangle 49">
            <a:extLst>
              <a:ext uri="{FF2B5EF4-FFF2-40B4-BE49-F238E27FC236}">
                <a16:creationId xmlns:a16="http://schemas.microsoft.com/office/drawing/2014/main" id="{E19B5750-151C-43BE-8B9B-2D278FD3B185}"/>
              </a:ext>
            </a:extLst>
          </p:cNvPr>
          <p:cNvSpPr/>
          <p:nvPr/>
        </p:nvSpPr>
        <p:spPr bwMode="auto">
          <a:xfrm>
            <a:off x="6350214" y="3115486"/>
            <a:ext cx="440868" cy="914400"/>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TextBox 50">
            <a:extLst>
              <a:ext uri="{FF2B5EF4-FFF2-40B4-BE49-F238E27FC236}">
                <a16:creationId xmlns:a16="http://schemas.microsoft.com/office/drawing/2014/main" id="{8E9B77A9-B819-40D2-958F-6EE5F6B5AF98}"/>
              </a:ext>
            </a:extLst>
          </p:cNvPr>
          <p:cNvSpPr txBox="1"/>
          <p:nvPr/>
        </p:nvSpPr>
        <p:spPr>
          <a:xfrm>
            <a:off x="6309465" y="3447582"/>
            <a:ext cx="566452" cy="338554"/>
          </a:xfrm>
          <a:prstGeom prst="rect">
            <a:avLst/>
          </a:prstGeom>
          <a:noFill/>
        </p:spPr>
        <p:txBody>
          <a:bodyPr wrap="square" rtlCol="0">
            <a:spAutoFit/>
          </a:bodyPr>
          <a:lstStyle/>
          <a:p>
            <a:r>
              <a:rPr lang="en-US" sz="1600" b="1" dirty="0">
                <a:solidFill>
                  <a:srgbClr val="FF0000"/>
                </a:solidFill>
              </a:rPr>
              <a:t>h</a:t>
            </a:r>
          </a:p>
        </p:txBody>
      </p:sp>
      <p:sp>
        <p:nvSpPr>
          <p:cNvPr id="53" name="TextBox 52">
            <a:extLst>
              <a:ext uri="{FF2B5EF4-FFF2-40B4-BE49-F238E27FC236}">
                <a16:creationId xmlns:a16="http://schemas.microsoft.com/office/drawing/2014/main" id="{9FDCA3A1-25F7-4009-A33B-ED032A7F52CE}"/>
              </a:ext>
            </a:extLst>
          </p:cNvPr>
          <p:cNvSpPr txBox="1"/>
          <p:nvPr/>
        </p:nvSpPr>
        <p:spPr>
          <a:xfrm>
            <a:off x="196782" y="4971152"/>
            <a:ext cx="3416436" cy="584775"/>
          </a:xfrm>
          <a:prstGeom prst="rect">
            <a:avLst/>
          </a:prstGeom>
          <a:noFill/>
        </p:spPr>
        <p:txBody>
          <a:bodyPr wrap="square" rtlCol="0">
            <a:spAutoFit/>
          </a:bodyPr>
          <a:lstStyle/>
          <a:p>
            <a:r>
              <a:rPr lang="en-US" sz="1600" dirty="0"/>
              <a:t>This is symmetrical if p is a right child while n is a left child.</a:t>
            </a:r>
          </a:p>
        </p:txBody>
      </p:sp>
      <p:sp>
        <p:nvSpPr>
          <p:cNvPr id="54" name="TextBox 53">
            <a:extLst>
              <a:ext uri="{FF2B5EF4-FFF2-40B4-BE49-F238E27FC236}">
                <a16:creationId xmlns:a16="http://schemas.microsoft.com/office/drawing/2014/main" id="{C2245E94-6B06-4CD9-9A17-ECF00F982F56}"/>
              </a:ext>
            </a:extLst>
          </p:cNvPr>
          <p:cNvSpPr txBox="1"/>
          <p:nvPr/>
        </p:nvSpPr>
        <p:spPr>
          <a:xfrm>
            <a:off x="3962400" y="4970809"/>
            <a:ext cx="3416436" cy="830997"/>
          </a:xfrm>
          <a:prstGeom prst="rect">
            <a:avLst/>
          </a:prstGeom>
          <a:noFill/>
        </p:spPr>
        <p:txBody>
          <a:bodyPr wrap="square" rtlCol="0">
            <a:spAutoFit/>
          </a:bodyPr>
          <a:lstStyle/>
          <a:p>
            <a:r>
              <a:rPr lang="en-US" sz="1600" dirty="0"/>
              <a:t>Note the change in height of the tree, thus the necessity to continue calling </a:t>
            </a:r>
            <a:r>
              <a:rPr lang="en-US" sz="1600" dirty="0" err="1"/>
              <a:t>removeFix</a:t>
            </a:r>
            <a:endParaRPr lang="en-US" sz="1600" dirty="0"/>
          </a:p>
        </p:txBody>
      </p:sp>
    </p:spTree>
    <p:extLst>
      <p:ext uri="{BB962C8B-B14F-4D97-AF65-F5344CB8AC3E}">
        <p14:creationId xmlns:p14="http://schemas.microsoft.com/office/powerpoint/2010/main" val="224925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5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9" grpId="0"/>
      <p:bldP spid="21" grpId="0"/>
      <p:bldP spid="33" grpId="0"/>
      <p:bldP spid="34" grpId="0"/>
      <p:bldP spid="35" grpId="0" animBg="1"/>
      <p:bldP spid="39" grpId="0" animBg="1"/>
      <p:bldP spid="41" grpId="0" animBg="1"/>
      <p:bldP spid="44" grpId="0" animBg="1"/>
      <p:bldP spid="45" grpId="0"/>
      <p:bldP spid="46" grpId="0" animBg="1"/>
      <p:bldP spid="47" grpId="0"/>
      <p:bldP spid="48" grpId="0" animBg="1"/>
      <p:bldP spid="49" grpId="0"/>
      <p:bldP spid="50" grpId="0" animBg="1"/>
      <p:bldP spid="51" grpId="0"/>
      <p:bldP spid="53" grpId="0"/>
      <p:bldP spid="54"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Examples</a:t>
            </a:r>
          </a:p>
        </p:txBody>
      </p:sp>
      <p:sp>
        <p:nvSpPr>
          <p:cNvPr id="30" name="TextBox 29"/>
          <p:cNvSpPr txBox="1"/>
          <p:nvPr/>
        </p:nvSpPr>
        <p:spPr>
          <a:xfrm>
            <a:off x="193629" y="1401036"/>
            <a:ext cx="1199048" cy="307777"/>
          </a:xfrm>
          <a:prstGeom prst="rect">
            <a:avLst/>
          </a:prstGeom>
          <a:noFill/>
        </p:spPr>
        <p:txBody>
          <a:bodyPr wrap="square" rtlCol="0">
            <a:spAutoFit/>
          </a:bodyPr>
          <a:lstStyle/>
          <a:p>
            <a:pPr algn="l"/>
            <a:r>
              <a:rPr lang="en-US" sz="1400" b="1" dirty="0">
                <a:solidFill>
                  <a:srgbClr val="FF0000"/>
                </a:solidFill>
              </a:rPr>
              <a:t>Remove 30</a:t>
            </a:r>
          </a:p>
        </p:txBody>
      </p:sp>
      <p:sp>
        <p:nvSpPr>
          <p:cNvPr id="64" name="Chevron 63"/>
          <p:cNvSpPr/>
          <p:nvPr/>
        </p:nvSpPr>
        <p:spPr>
          <a:xfrm>
            <a:off x="7002165" y="249988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bwMode="auto">
          <a:xfrm>
            <a:off x="1405155" y="184846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90" name="Oval 89"/>
          <p:cNvSpPr/>
          <p:nvPr/>
        </p:nvSpPr>
        <p:spPr bwMode="auto">
          <a:xfrm>
            <a:off x="2044187" y="23351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91" name="Oval 90"/>
          <p:cNvSpPr/>
          <p:nvPr/>
        </p:nvSpPr>
        <p:spPr bwMode="auto">
          <a:xfrm>
            <a:off x="675475" y="23691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94" name="Straight Connector 93"/>
          <p:cNvCxnSpPr>
            <a:stCxn id="89" idx="3"/>
            <a:endCxn id="91" idx="0"/>
          </p:cNvCxnSpPr>
          <p:nvPr/>
        </p:nvCxnSpPr>
        <p:spPr bwMode="auto">
          <a:xfrm flipH="1">
            <a:off x="961225" y="217366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5" name="Straight Connector 94"/>
          <p:cNvCxnSpPr>
            <a:stCxn id="89" idx="5"/>
            <a:endCxn id="90" idx="0"/>
          </p:cNvCxnSpPr>
          <p:nvPr/>
        </p:nvCxnSpPr>
        <p:spPr bwMode="auto">
          <a:xfrm>
            <a:off x="1892961" y="217366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96" name="TextBox 95"/>
          <p:cNvSpPr txBox="1"/>
          <p:nvPr/>
        </p:nvSpPr>
        <p:spPr>
          <a:xfrm>
            <a:off x="1286451" y="1880461"/>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97" name="TextBox 96"/>
          <p:cNvSpPr txBox="1"/>
          <p:nvPr/>
        </p:nvSpPr>
        <p:spPr>
          <a:xfrm>
            <a:off x="558287" y="2408352"/>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98" name="TextBox 97"/>
          <p:cNvSpPr txBox="1"/>
          <p:nvPr/>
        </p:nvSpPr>
        <p:spPr>
          <a:xfrm>
            <a:off x="1967333" y="238663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99" name="Oval 98"/>
          <p:cNvSpPr/>
          <p:nvPr/>
        </p:nvSpPr>
        <p:spPr bwMode="auto">
          <a:xfrm>
            <a:off x="1050175" y="29016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00" name="Straight Connector 99"/>
          <p:cNvCxnSpPr>
            <a:stCxn id="91" idx="5"/>
            <a:endCxn id="99" idx="0"/>
          </p:cNvCxnSpPr>
          <p:nvPr/>
        </p:nvCxnSpPr>
        <p:spPr bwMode="auto">
          <a:xfrm>
            <a:off x="1163281" y="2694311"/>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961225" y="295167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02" name="Oval 101"/>
          <p:cNvSpPr/>
          <p:nvPr/>
        </p:nvSpPr>
        <p:spPr bwMode="auto">
          <a:xfrm>
            <a:off x="1777487" y="29129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03" name="TextBox 102"/>
          <p:cNvSpPr txBox="1"/>
          <p:nvPr/>
        </p:nvSpPr>
        <p:spPr>
          <a:xfrm>
            <a:off x="1720594" y="2960965"/>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04" name="Straight Connector 103"/>
          <p:cNvCxnSpPr>
            <a:stCxn id="90" idx="3"/>
            <a:endCxn id="102" idx="0"/>
          </p:cNvCxnSpPr>
          <p:nvPr/>
        </p:nvCxnSpPr>
        <p:spPr bwMode="auto">
          <a:xfrm flipH="1">
            <a:off x="2063237" y="266033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05" name="Oval 104"/>
          <p:cNvSpPr/>
          <p:nvPr/>
        </p:nvSpPr>
        <p:spPr bwMode="auto">
          <a:xfrm>
            <a:off x="357514" y="29095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06" name="Straight Connector 105"/>
          <p:cNvCxnSpPr>
            <a:stCxn id="91" idx="3"/>
            <a:endCxn id="105" idx="0"/>
          </p:cNvCxnSpPr>
          <p:nvPr/>
        </p:nvCxnSpPr>
        <p:spPr bwMode="auto">
          <a:xfrm flipH="1">
            <a:off x="643264" y="269431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p:cNvCxnSpPr>
            <a:stCxn id="105" idx="5"/>
            <a:endCxn id="109" idx="0"/>
          </p:cNvCxnSpPr>
          <p:nvPr/>
        </p:nvCxnSpPr>
        <p:spPr bwMode="auto">
          <a:xfrm>
            <a:off x="845320" y="3234762"/>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109" name="Oval 108"/>
          <p:cNvSpPr/>
          <p:nvPr/>
        </p:nvSpPr>
        <p:spPr bwMode="auto">
          <a:xfrm>
            <a:off x="713073"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110" name="TextBox 109"/>
          <p:cNvSpPr txBox="1"/>
          <p:nvPr/>
        </p:nvSpPr>
        <p:spPr>
          <a:xfrm>
            <a:off x="606301" y="3475806"/>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11" name="TextBox 110"/>
          <p:cNvSpPr txBox="1"/>
          <p:nvPr/>
        </p:nvSpPr>
        <p:spPr>
          <a:xfrm>
            <a:off x="182292" y="295167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12" name="&quot;No&quot; Symbol 111"/>
          <p:cNvSpPr/>
          <p:nvPr/>
        </p:nvSpPr>
        <p:spPr>
          <a:xfrm>
            <a:off x="2018347" y="2124249"/>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TextBox 112"/>
          <p:cNvSpPr txBox="1"/>
          <p:nvPr/>
        </p:nvSpPr>
        <p:spPr>
          <a:xfrm>
            <a:off x="1820890" y="2257432"/>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14" name="Oval 113"/>
          <p:cNvSpPr/>
          <p:nvPr/>
        </p:nvSpPr>
        <p:spPr bwMode="auto">
          <a:xfrm>
            <a:off x="2910574" y="4625262"/>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15" name="Oval 114"/>
          <p:cNvSpPr/>
          <p:nvPr/>
        </p:nvSpPr>
        <p:spPr bwMode="auto">
          <a:xfrm>
            <a:off x="3549606" y="511193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16" name="Oval 115"/>
          <p:cNvSpPr/>
          <p:nvPr/>
        </p:nvSpPr>
        <p:spPr bwMode="auto">
          <a:xfrm>
            <a:off x="2180894" y="514590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17" name="Straight Connector 116"/>
          <p:cNvCxnSpPr>
            <a:stCxn id="114" idx="3"/>
            <a:endCxn id="116" idx="0"/>
          </p:cNvCxnSpPr>
          <p:nvPr/>
        </p:nvCxnSpPr>
        <p:spPr bwMode="auto">
          <a:xfrm flipH="1">
            <a:off x="2466644" y="4950466"/>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18" name="Straight Connector 117"/>
          <p:cNvCxnSpPr>
            <a:stCxn id="114" idx="5"/>
            <a:endCxn id="115" idx="0"/>
          </p:cNvCxnSpPr>
          <p:nvPr/>
        </p:nvCxnSpPr>
        <p:spPr bwMode="auto">
          <a:xfrm>
            <a:off x="3398380" y="4950466"/>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19" name="TextBox 118"/>
          <p:cNvSpPr txBox="1"/>
          <p:nvPr/>
        </p:nvSpPr>
        <p:spPr>
          <a:xfrm>
            <a:off x="2791870" y="4657263"/>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20" name="TextBox 119"/>
          <p:cNvSpPr txBox="1"/>
          <p:nvPr/>
        </p:nvSpPr>
        <p:spPr>
          <a:xfrm>
            <a:off x="2063706" y="5185154"/>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21" name="TextBox 120"/>
          <p:cNvSpPr txBox="1"/>
          <p:nvPr/>
        </p:nvSpPr>
        <p:spPr>
          <a:xfrm>
            <a:off x="3472752" y="5163441"/>
            <a:ext cx="319960" cy="276999"/>
          </a:xfrm>
          <a:prstGeom prst="rect">
            <a:avLst/>
          </a:prstGeom>
          <a:noFill/>
        </p:spPr>
        <p:txBody>
          <a:bodyPr wrap="square" rtlCol="0">
            <a:spAutoFit/>
          </a:bodyPr>
          <a:lstStyle/>
          <a:p>
            <a:pPr algn="r"/>
            <a:r>
              <a:rPr lang="en-US" sz="1200" b="1" dirty="0">
                <a:solidFill>
                  <a:srgbClr val="FF0000"/>
                </a:solidFill>
              </a:rPr>
              <a:t>1</a:t>
            </a:r>
          </a:p>
        </p:txBody>
      </p:sp>
      <p:sp>
        <p:nvSpPr>
          <p:cNvPr id="122" name="Oval 121"/>
          <p:cNvSpPr/>
          <p:nvPr/>
        </p:nvSpPr>
        <p:spPr bwMode="auto">
          <a:xfrm>
            <a:off x="2555594" y="567843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23" name="Straight Connector 122"/>
          <p:cNvCxnSpPr>
            <a:stCxn id="116" idx="5"/>
            <a:endCxn id="122" idx="0"/>
          </p:cNvCxnSpPr>
          <p:nvPr/>
        </p:nvCxnSpPr>
        <p:spPr bwMode="auto">
          <a:xfrm>
            <a:off x="2668700" y="5471113"/>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24" name="TextBox 123"/>
          <p:cNvSpPr txBox="1"/>
          <p:nvPr/>
        </p:nvSpPr>
        <p:spPr>
          <a:xfrm>
            <a:off x="2466644" y="5728477"/>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8" name="Oval 127"/>
          <p:cNvSpPr/>
          <p:nvPr/>
        </p:nvSpPr>
        <p:spPr bwMode="auto">
          <a:xfrm>
            <a:off x="1862933" y="56863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29" name="Straight Connector 128"/>
          <p:cNvCxnSpPr>
            <a:stCxn id="116" idx="3"/>
            <a:endCxn id="128" idx="0"/>
          </p:cNvCxnSpPr>
          <p:nvPr/>
        </p:nvCxnSpPr>
        <p:spPr bwMode="auto">
          <a:xfrm flipH="1">
            <a:off x="2148683" y="5471113"/>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30" name="Straight Connector 129"/>
          <p:cNvCxnSpPr>
            <a:stCxn id="128" idx="5"/>
            <a:endCxn id="131" idx="0"/>
          </p:cNvCxnSpPr>
          <p:nvPr/>
        </p:nvCxnSpPr>
        <p:spPr bwMode="auto">
          <a:xfrm>
            <a:off x="2350739" y="6011564"/>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131" name="Oval 130"/>
          <p:cNvSpPr/>
          <p:nvPr/>
        </p:nvSpPr>
        <p:spPr bwMode="auto">
          <a:xfrm>
            <a:off x="2218492" y="62019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132" name="TextBox 131"/>
          <p:cNvSpPr txBox="1"/>
          <p:nvPr/>
        </p:nvSpPr>
        <p:spPr>
          <a:xfrm>
            <a:off x="2111720" y="6252608"/>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33" name="TextBox 132"/>
          <p:cNvSpPr txBox="1"/>
          <p:nvPr/>
        </p:nvSpPr>
        <p:spPr>
          <a:xfrm>
            <a:off x="1687711" y="5728476"/>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36" name="TextBox 135"/>
          <p:cNvSpPr txBox="1"/>
          <p:nvPr/>
        </p:nvSpPr>
        <p:spPr>
          <a:xfrm>
            <a:off x="2729369" y="4473734"/>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37" name="TextBox 136"/>
          <p:cNvSpPr txBox="1"/>
          <p:nvPr/>
        </p:nvSpPr>
        <p:spPr>
          <a:xfrm>
            <a:off x="1953057" y="5013361"/>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138" name="TextBox 137"/>
          <p:cNvSpPr txBox="1"/>
          <p:nvPr/>
        </p:nvSpPr>
        <p:spPr>
          <a:xfrm>
            <a:off x="1673881" y="5496373"/>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139" name="TextBox 138"/>
          <p:cNvSpPr txBox="1"/>
          <p:nvPr/>
        </p:nvSpPr>
        <p:spPr>
          <a:xfrm>
            <a:off x="3914890" y="4171633"/>
            <a:ext cx="2268149" cy="307777"/>
          </a:xfrm>
          <a:prstGeom prst="rect">
            <a:avLst/>
          </a:prstGeom>
          <a:noFill/>
        </p:spPr>
        <p:txBody>
          <a:bodyPr wrap="square" rtlCol="0">
            <a:spAutoFit/>
          </a:bodyPr>
          <a:lstStyle/>
          <a:p>
            <a:pPr algn="l"/>
            <a:r>
              <a:rPr lang="en-US" sz="1400" b="1" dirty="0">
                <a:solidFill>
                  <a:srgbClr val="0000FF"/>
                </a:solidFill>
              </a:rPr>
              <a:t>Zig-zig</a:t>
            </a:r>
          </a:p>
        </p:txBody>
      </p:sp>
      <p:sp>
        <p:nvSpPr>
          <p:cNvPr id="140" name="Oval 139"/>
          <p:cNvSpPr/>
          <p:nvPr/>
        </p:nvSpPr>
        <p:spPr bwMode="auto">
          <a:xfrm>
            <a:off x="5841779" y="470062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10</a:t>
            </a:r>
          </a:p>
        </p:txBody>
      </p:sp>
      <p:sp>
        <p:nvSpPr>
          <p:cNvPr id="141" name="Oval 140"/>
          <p:cNvSpPr/>
          <p:nvPr/>
        </p:nvSpPr>
        <p:spPr bwMode="auto">
          <a:xfrm>
            <a:off x="6480811" y="518728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20</a:t>
            </a:r>
          </a:p>
        </p:txBody>
      </p:sp>
      <p:cxnSp>
        <p:nvCxnSpPr>
          <p:cNvPr id="143" name="Straight Connector 142"/>
          <p:cNvCxnSpPr>
            <a:stCxn id="140" idx="3"/>
            <a:endCxn id="151" idx="0"/>
          </p:cNvCxnSpPr>
          <p:nvPr/>
        </p:nvCxnSpPr>
        <p:spPr bwMode="auto">
          <a:xfrm flipH="1">
            <a:off x="5397429" y="5025824"/>
            <a:ext cx="528044" cy="208309"/>
          </a:xfrm>
          <a:prstGeom prst="line">
            <a:avLst/>
          </a:prstGeom>
          <a:noFill/>
          <a:ln w="9525" cap="flat" cmpd="sng" algn="ctr">
            <a:solidFill>
              <a:schemeClr val="tx1"/>
            </a:solidFill>
            <a:prstDash val="solid"/>
            <a:round/>
            <a:headEnd type="none" w="med" len="med"/>
            <a:tailEnd type="none" w="med" len="med"/>
          </a:ln>
          <a:effectLst/>
        </p:spPr>
      </p:cxnSp>
      <p:cxnSp>
        <p:nvCxnSpPr>
          <p:cNvPr id="144" name="Straight Connector 143"/>
          <p:cNvCxnSpPr>
            <a:stCxn id="140" idx="5"/>
            <a:endCxn id="141" idx="0"/>
          </p:cNvCxnSpPr>
          <p:nvPr/>
        </p:nvCxnSpPr>
        <p:spPr bwMode="auto">
          <a:xfrm>
            <a:off x="6329585" y="502582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45" name="TextBox 144"/>
          <p:cNvSpPr txBox="1"/>
          <p:nvPr/>
        </p:nvSpPr>
        <p:spPr>
          <a:xfrm>
            <a:off x="5723075" y="4732621"/>
            <a:ext cx="348033" cy="276999"/>
          </a:xfrm>
          <a:prstGeom prst="rect">
            <a:avLst/>
          </a:prstGeom>
          <a:noFill/>
        </p:spPr>
        <p:txBody>
          <a:bodyPr wrap="square" rtlCol="0">
            <a:spAutoFit/>
          </a:bodyPr>
          <a:lstStyle/>
          <a:p>
            <a:pPr algn="r"/>
            <a:r>
              <a:rPr lang="en-US" sz="1200" b="1" dirty="0">
                <a:solidFill>
                  <a:srgbClr val="FF0000"/>
                </a:solidFill>
              </a:rPr>
              <a:t>3</a:t>
            </a:r>
          </a:p>
        </p:txBody>
      </p:sp>
      <p:sp>
        <p:nvSpPr>
          <p:cNvPr id="147" name="TextBox 146"/>
          <p:cNvSpPr txBox="1"/>
          <p:nvPr/>
        </p:nvSpPr>
        <p:spPr>
          <a:xfrm>
            <a:off x="6403957" y="523879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48" name="Oval 147"/>
          <p:cNvSpPr/>
          <p:nvPr/>
        </p:nvSpPr>
        <p:spPr bwMode="auto">
          <a:xfrm>
            <a:off x="6159899" y="570592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49" name="Straight Connector 148"/>
          <p:cNvCxnSpPr>
            <a:stCxn id="147" idx="2"/>
            <a:endCxn id="148" idx="0"/>
          </p:cNvCxnSpPr>
          <p:nvPr/>
        </p:nvCxnSpPr>
        <p:spPr bwMode="auto">
          <a:xfrm flipH="1">
            <a:off x="6445649" y="5515798"/>
            <a:ext cx="118288" cy="190124"/>
          </a:xfrm>
          <a:prstGeom prst="line">
            <a:avLst/>
          </a:prstGeom>
          <a:noFill/>
          <a:ln w="9525" cap="flat" cmpd="sng" algn="ctr">
            <a:solidFill>
              <a:schemeClr val="tx1"/>
            </a:solidFill>
            <a:prstDash val="solid"/>
            <a:round/>
            <a:headEnd type="none" w="med" len="med"/>
            <a:tailEnd type="none" w="med" len="med"/>
          </a:ln>
          <a:effectLst/>
        </p:spPr>
      </p:cxnSp>
      <p:sp>
        <p:nvSpPr>
          <p:cNvPr id="150" name="TextBox 149"/>
          <p:cNvSpPr txBox="1"/>
          <p:nvPr/>
        </p:nvSpPr>
        <p:spPr>
          <a:xfrm>
            <a:off x="6038738" y="5739688"/>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51" name="Oval 150"/>
          <p:cNvSpPr/>
          <p:nvPr/>
        </p:nvSpPr>
        <p:spPr bwMode="auto">
          <a:xfrm>
            <a:off x="5111679" y="52341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53" name="Straight Connector 152"/>
          <p:cNvCxnSpPr>
            <a:stCxn id="151" idx="5"/>
            <a:endCxn id="154" idx="0"/>
          </p:cNvCxnSpPr>
          <p:nvPr/>
        </p:nvCxnSpPr>
        <p:spPr bwMode="auto">
          <a:xfrm>
            <a:off x="5599485" y="5559337"/>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154" name="Oval 153"/>
          <p:cNvSpPr/>
          <p:nvPr/>
        </p:nvSpPr>
        <p:spPr bwMode="auto">
          <a:xfrm>
            <a:off x="5467238" y="574975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155" name="TextBox 154"/>
          <p:cNvSpPr txBox="1"/>
          <p:nvPr/>
        </p:nvSpPr>
        <p:spPr>
          <a:xfrm>
            <a:off x="5360466" y="5800381"/>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56" name="TextBox 155"/>
          <p:cNvSpPr txBox="1"/>
          <p:nvPr/>
        </p:nvSpPr>
        <p:spPr>
          <a:xfrm>
            <a:off x="4936457" y="5276249"/>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57" name="TextBox 156"/>
          <p:cNvSpPr txBox="1"/>
          <p:nvPr/>
        </p:nvSpPr>
        <p:spPr>
          <a:xfrm>
            <a:off x="5660574" y="4549092"/>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160" name="Oval 159"/>
          <p:cNvSpPr/>
          <p:nvPr/>
        </p:nvSpPr>
        <p:spPr bwMode="auto">
          <a:xfrm>
            <a:off x="6892028" y="570592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cxnSp>
        <p:nvCxnSpPr>
          <p:cNvPr id="161" name="Straight Connector 160"/>
          <p:cNvCxnSpPr>
            <a:stCxn id="141" idx="5"/>
            <a:endCxn id="160" idx="0"/>
          </p:cNvCxnSpPr>
          <p:nvPr/>
        </p:nvCxnSpPr>
        <p:spPr bwMode="auto">
          <a:xfrm>
            <a:off x="6968617" y="5512493"/>
            <a:ext cx="209161" cy="193429"/>
          </a:xfrm>
          <a:prstGeom prst="line">
            <a:avLst/>
          </a:prstGeom>
          <a:noFill/>
          <a:ln w="9525" cap="flat" cmpd="sng" algn="ctr">
            <a:solidFill>
              <a:schemeClr val="tx1"/>
            </a:solidFill>
            <a:prstDash val="solid"/>
            <a:round/>
            <a:headEnd type="none" w="med" len="med"/>
            <a:tailEnd type="none" w="med" len="med"/>
          </a:ln>
          <a:effectLst/>
        </p:spPr>
      </p:cxnSp>
      <p:sp>
        <p:nvSpPr>
          <p:cNvPr id="166" name="TextBox 165"/>
          <p:cNvSpPr txBox="1"/>
          <p:nvPr/>
        </p:nvSpPr>
        <p:spPr>
          <a:xfrm>
            <a:off x="6301680" y="5050842"/>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67" name="TextBox 166"/>
          <p:cNvSpPr txBox="1"/>
          <p:nvPr/>
        </p:nvSpPr>
        <p:spPr>
          <a:xfrm>
            <a:off x="6769682" y="5754627"/>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73" name="Chevron 172"/>
          <p:cNvSpPr/>
          <p:nvPr/>
        </p:nvSpPr>
        <p:spPr>
          <a:xfrm>
            <a:off x="4370779" y="513498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8" name="Oval 67">
            <a:extLst>
              <a:ext uri="{FF2B5EF4-FFF2-40B4-BE49-F238E27FC236}">
                <a16:creationId xmlns:a16="http://schemas.microsoft.com/office/drawing/2014/main" id="{E6216EC0-D71D-4EB1-B05B-8EB5AC8CD229}"/>
              </a:ext>
            </a:extLst>
          </p:cNvPr>
          <p:cNvSpPr/>
          <p:nvPr/>
        </p:nvSpPr>
        <p:spPr bwMode="auto">
          <a:xfrm>
            <a:off x="5217002" y="1799134"/>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69" name="Oval 68">
            <a:extLst>
              <a:ext uri="{FF2B5EF4-FFF2-40B4-BE49-F238E27FC236}">
                <a16:creationId xmlns:a16="http://schemas.microsoft.com/office/drawing/2014/main" id="{7F13DF89-86DF-44A0-8104-9F39F2BAC33C}"/>
              </a:ext>
            </a:extLst>
          </p:cNvPr>
          <p:cNvSpPr/>
          <p:nvPr/>
        </p:nvSpPr>
        <p:spPr bwMode="auto">
          <a:xfrm>
            <a:off x="5856034" y="228580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70" name="Oval 69">
            <a:extLst>
              <a:ext uri="{FF2B5EF4-FFF2-40B4-BE49-F238E27FC236}">
                <a16:creationId xmlns:a16="http://schemas.microsoft.com/office/drawing/2014/main" id="{4C8EC105-AD44-4C69-9333-4B13E569011F}"/>
              </a:ext>
            </a:extLst>
          </p:cNvPr>
          <p:cNvSpPr/>
          <p:nvPr/>
        </p:nvSpPr>
        <p:spPr bwMode="auto">
          <a:xfrm>
            <a:off x="4487322" y="23197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71" name="Straight Connector 70">
            <a:extLst>
              <a:ext uri="{FF2B5EF4-FFF2-40B4-BE49-F238E27FC236}">
                <a16:creationId xmlns:a16="http://schemas.microsoft.com/office/drawing/2014/main" id="{548F0039-A0D6-4A39-B46C-AD8FBE6B400D}"/>
              </a:ext>
            </a:extLst>
          </p:cNvPr>
          <p:cNvCxnSpPr>
            <a:stCxn id="68" idx="3"/>
            <a:endCxn id="70" idx="0"/>
          </p:cNvCxnSpPr>
          <p:nvPr/>
        </p:nvCxnSpPr>
        <p:spPr bwMode="auto">
          <a:xfrm flipH="1">
            <a:off x="4773072" y="2124338"/>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72" name="Straight Connector 71">
            <a:extLst>
              <a:ext uri="{FF2B5EF4-FFF2-40B4-BE49-F238E27FC236}">
                <a16:creationId xmlns:a16="http://schemas.microsoft.com/office/drawing/2014/main" id="{9893CB42-0634-4F61-BD88-6A175D291989}"/>
              </a:ext>
            </a:extLst>
          </p:cNvPr>
          <p:cNvCxnSpPr>
            <a:stCxn id="68" idx="5"/>
            <a:endCxn id="69" idx="0"/>
          </p:cNvCxnSpPr>
          <p:nvPr/>
        </p:nvCxnSpPr>
        <p:spPr bwMode="auto">
          <a:xfrm>
            <a:off x="5704808" y="2124338"/>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73" name="TextBox 72">
            <a:extLst>
              <a:ext uri="{FF2B5EF4-FFF2-40B4-BE49-F238E27FC236}">
                <a16:creationId xmlns:a16="http://schemas.microsoft.com/office/drawing/2014/main" id="{259DDB71-50E0-4F5A-A329-6B37300DDEDD}"/>
              </a:ext>
            </a:extLst>
          </p:cNvPr>
          <p:cNvSpPr txBox="1"/>
          <p:nvPr/>
        </p:nvSpPr>
        <p:spPr>
          <a:xfrm>
            <a:off x="5098298" y="1831135"/>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74" name="TextBox 73">
            <a:extLst>
              <a:ext uri="{FF2B5EF4-FFF2-40B4-BE49-F238E27FC236}">
                <a16:creationId xmlns:a16="http://schemas.microsoft.com/office/drawing/2014/main" id="{B52B79CF-D2BB-4EC5-B383-60717D55A1F9}"/>
              </a:ext>
            </a:extLst>
          </p:cNvPr>
          <p:cNvSpPr txBox="1"/>
          <p:nvPr/>
        </p:nvSpPr>
        <p:spPr>
          <a:xfrm>
            <a:off x="4370134" y="2359026"/>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75" name="TextBox 74">
            <a:extLst>
              <a:ext uri="{FF2B5EF4-FFF2-40B4-BE49-F238E27FC236}">
                <a16:creationId xmlns:a16="http://schemas.microsoft.com/office/drawing/2014/main" id="{E5249AC5-5ACC-47AB-929A-8F45D11AF27A}"/>
              </a:ext>
            </a:extLst>
          </p:cNvPr>
          <p:cNvSpPr txBox="1"/>
          <p:nvPr/>
        </p:nvSpPr>
        <p:spPr>
          <a:xfrm>
            <a:off x="5779180" y="2337313"/>
            <a:ext cx="319960" cy="276999"/>
          </a:xfrm>
          <a:prstGeom prst="rect">
            <a:avLst/>
          </a:prstGeom>
          <a:noFill/>
        </p:spPr>
        <p:txBody>
          <a:bodyPr wrap="square" rtlCol="0">
            <a:spAutoFit/>
          </a:bodyPr>
          <a:lstStyle/>
          <a:p>
            <a:pPr algn="r"/>
            <a:r>
              <a:rPr lang="en-US" sz="1200" b="1" dirty="0">
                <a:solidFill>
                  <a:srgbClr val="FF0000"/>
                </a:solidFill>
              </a:rPr>
              <a:t>1</a:t>
            </a:r>
          </a:p>
        </p:txBody>
      </p:sp>
      <p:sp>
        <p:nvSpPr>
          <p:cNvPr id="76" name="Oval 75">
            <a:extLst>
              <a:ext uri="{FF2B5EF4-FFF2-40B4-BE49-F238E27FC236}">
                <a16:creationId xmlns:a16="http://schemas.microsoft.com/office/drawing/2014/main" id="{95F222DD-8029-434C-8159-2A22E4042537}"/>
              </a:ext>
            </a:extLst>
          </p:cNvPr>
          <p:cNvSpPr/>
          <p:nvPr/>
        </p:nvSpPr>
        <p:spPr bwMode="auto">
          <a:xfrm>
            <a:off x="4862022" y="285230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77" name="Straight Connector 76">
            <a:extLst>
              <a:ext uri="{FF2B5EF4-FFF2-40B4-BE49-F238E27FC236}">
                <a16:creationId xmlns:a16="http://schemas.microsoft.com/office/drawing/2014/main" id="{B5848ACA-E5D6-4F51-B120-7647B192B99B}"/>
              </a:ext>
            </a:extLst>
          </p:cNvPr>
          <p:cNvCxnSpPr>
            <a:stCxn id="70" idx="5"/>
            <a:endCxn id="76" idx="0"/>
          </p:cNvCxnSpPr>
          <p:nvPr/>
        </p:nvCxnSpPr>
        <p:spPr bwMode="auto">
          <a:xfrm>
            <a:off x="4975128" y="2644985"/>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78" name="TextBox 77">
            <a:extLst>
              <a:ext uri="{FF2B5EF4-FFF2-40B4-BE49-F238E27FC236}">
                <a16:creationId xmlns:a16="http://schemas.microsoft.com/office/drawing/2014/main" id="{30975730-AE75-4006-A022-6936B6A6B0FD}"/>
              </a:ext>
            </a:extLst>
          </p:cNvPr>
          <p:cNvSpPr txBox="1"/>
          <p:nvPr/>
        </p:nvSpPr>
        <p:spPr>
          <a:xfrm>
            <a:off x="4773072" y="2902349"/>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82" name="Oval 81">
            <a:extLst>
              <a:ext uri="{FF2B5EF4-FFF2-40B4-BE49-F238E27FC236}">
                <a16:creationId xmlns:a16="http://schemas.microsoft.com/office/drawing/2014/main" id="{150E335D-38BB-4469-B960-2768076509D8}"/>
              </a:ext>
            </a:extLst>
          </p:cNvPr>
          <p:cNvSpPr/>
          <p:nvPr/>
        </p:nvSpPr>
        <p:spPr bwMode="auto">
          <a:xfrm>
            <a:off x="4169361" y="286023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83" name="Straight Connector 82">
            <a:extLst>
              <a:ext uri="{FF2B5EF4-FFF2-40B4-BE49-F238E27FC236}">
                <a16:creationId xmlns:a16="http://schemas.microsoft.com/office/drawing/2014/main" id="{A39F64F2-5F7A-42F3-A4D4-7428F32A3E9D}"/>
              </a:ext>
            </a:extLst>
          </p:cNvPr>
          <p:cNvCxnSpPr>
            <a:stCxn id="70" idx="3"/>
            <a:endCxn id="82" idx="0"/>
          </p:cNvCxnSpPr>
          <p:nvPr/>
        </p:nvCxnSpPr>
        <p:spPr bwMode="auto">
          <a:xfrm flipH="1">
            <a:off x="4455111" y="2644985"/>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84" name="Straight Connector 83">
            <a:extLst>
              <a:ext uri="{FF2B5EF4-FFF2-40B4-BE49-F238E27FC236}">
                <a16:creationId xmlns:a16="http://schemas.microsoft.com/office/drawing/2014/main" id="{6379DFF0-676C-4832-BA05-8E829AF038C1}"/>
              </a:ext>
            </a:extLst>
          </p:cNvPr>
          <p:cNvCxnSpPr>
            <a:stCxn id="82" idx="5"/>
            <a:endCxn id="85" idx="0"/>
          </p:cNvCxnSpPr>
          <p:nvPr/>
        </p:nvCxnSpPr>
        <p:spPr bwMode="auto">
          <a:xfrm>
            <a:off x="4657167" y="3185436"/>
            <a:ext cx="153503" cy="190417"/>
          </a:xfrm>
          <a:prstGeom prst="line">
            <a:avLst/>
          </a:prstGeom>
          <a:noFill/>
          <a:ln w="9525" cap="flat" cmpd="sng" algn="ctr">
            <a:solidFill>
              <a:schemeClr val="tx1"/>
            </a:solidFill>
            <a:prstDash val="solid"/>
            <a:round/>
            <a:headEnd type="none" w="med" len="med"/>
            <a:tailEnd type="none" w="med" len="med"/>
          </a:ln>
          <a:effectLst/>
        </p:spPr>
      </p:cxnSp>
      <p:sp>
        <p:nvSpPr>
          <p:cNvPr id="85" name="Oval 84">
            <a:extLst>
              <a:ext uri="{FF2B5EF4-FFF2-40B4-BE49-F238E27FC236}">
                <a16:creationId xmlns:a16="http://schemas.microsoft.com/office/drawing/2014/main" id="{691EB1A4-D851-43AD-A44C-22FDDCA1E876}"/>
              </a:ext>
            </a:extLst>
          </p:cNvPr>
          <p:cNvSpPr/>
          <p:nvPr/>
        </p:nvSpPr>
        <p:spPr bwMode="auto">
          <a:xfrm>
            <a:off x="4524920" y="337585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sp>
        <p:nvSpPr>
          <p:cNvPr id="86" name="TextBox 85">
            <a:extLst>
              <a:ext uri="{FF2B5EF4-FFF2-40B4-BE49-F238E27FC236}">
                <a16:creationId xmlns:a16="http://schemas.microsoft.com/office/drawing/2014/main" id="{7BE5D2F1-EC75-4BCE-95B9-64569C9C99B8}"/>
              </a:ext>
            </a:extLst>
          </p:cNvPr>
          <p:cNvSpPr txBox="1"/>
          <p:nvPr/>
        </p:nvSpPr>
        <p:spPr>
          <a:xfrm>
            <a:off x="4418148" y="3426480"/>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87" name="TextBox 86">
            <a:extLst>
              <a:ext uri="{FF2B5EF4-FFF2-40B4-BE49-F238E27FC236}">
                <a16:creationId xmlns:a16="http://schemas.microsoft.com/office/drawing/2014/main" id="{26A5EAAC-941E-43A5-8201-78F9AC1F0360}"/>
              </a:ext>
            </a:extLst>
          </p:cNvPr>
          <p:cNvSpPr txBox="1"/>
          <p:nvPr/>
        </p:nvSpPr>
        <p:spPr>
          <a:xfrm>
            <a:off x="3994139" y="2902348"/>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92" name="TextBox 91">
            <a:extLst>
              <a:ext uri="{FF2B5EF4-FFF2-40B4-BE49-F238E27FC236}">
                <a16:creationId xmlns:a16="http://schemas.microsoft.com/office/drawing/2014/main" id="{9733B0ED-2E63-4C63-8E33-3B4132AAFDC5}"/>
              </a:ext>
            </a:extLst>
          </p:cNvPr>
          <p:cNvSpPr txBox="1"/>
          <p:nvPr/>
        </p:nvSpPr>
        <p:spPr>
          <a:xfrm>
            <a:off x="5018848" y="1579022"/>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93" name="Chevron 63">
            <a:extLst>
              <a:ext uri="{FF2B5EF4-FFF2-40B4-BE49-F238E27FC236}">
                <a16:creationId xmlns:a16="http://schemas.microsoft.com/office/drawing/2014/main" id="{3FD939F9-85AB-4044-918D-2726598DC9A7}"/>
              </a:ext>
            </a:extLst>
          </p:cNvPr>
          <p:cNvSpPr/>
          <p:nvPr/>
        </p:nvSpPr>
        <p:spPr>
          <a:xfrm>
            <a:off x="3040071" y="249988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8" name="TextBox 87">
            <a:extLst>
              <a:ext uri="{FF2B5EF4-FFF2-40B4-BE49-F238E27FC236}">
                <a16:creationId xmlns:a16="http://schemas.microsoft.com/office/drawing/2014/main" id="{A0F2E701-9ED6-4D54-8CCB-E54FD52E0582}"/>
              </a:ext>
            </a:extLst>
          </p:cNvPr>
          <p:cNvSpPr txBox="1"/>
          <p:nvPr/>
        </p:nvSpPr>
        <p:spPr>
          <a:xfrm>
            <a:off x="5007846" y="4965250"/>
            <a:ext cx="291983" cy="307777"/>
          </a:xfrm>
          <a:prstGeom prst="rect">
            <a:avLst/>
          </a:prstGeom>
          <a:noFill/>
        </p:spPr>
        <p:txBody>
          <a:bodyPr wrap="square" rtlCol="0">
            <a:spAutoFit/>
          </a:bodyPr>
          <a:lstStyle/>
          <a:p>
            <a:pPr algn="l"/>
            <a:r>
              <a:rPr lang="en-US" sz="1400" b="1" dirty="0">
                <a:solidFill>
                  <a:srgbClr val="0000FF"/>
                </a:solidFill>
              </a:rPr>
              <a:t>g</a:t>
            </a:r>
          </a:p>
        </p:txBody>
      </p:sp>
    </p:spTree>
    <p:extLst>
      <p:ext uri="{BB962C8B-B14F-4D97-AF65-F5344CB8AC3E}">
        <p14:creationId xmlns:p14="http://schemas.microsoft.com/office/powerpoint/2010/main" val="68674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2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2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2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2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2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3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3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4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4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47"/>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4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4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50"/>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51"/>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5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5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5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57"/>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1"/>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66"/>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67"/>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73"/>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3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6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6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71"/>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72"/>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73"/>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74"/>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75"/>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76"/>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7"/>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78"/>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82"/>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83"/>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84"/>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85"/>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86"/>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87"/>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92"/>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9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64" grpId="0" animBg="1"/>
      <p:bldP spid="89" grpId="0" animBg="1"/>
      <p:bldP spid="90" grpId="0" animBg="1"/>
      <p:bldP spid="91" grpId="0" animBg="1"/>
      <p:bldP spid="96" grpId="0"/>
      <p:bldP spid="97" grpId="0"/>
      <p:bldP spid="98" grpId="0"/>
      <p:bldP spid="99" grpId="0" animBg="1"/>
      <p:bldP spid="101" grpId="0"/>
      <p:bldP spid="102" grpId="0" animBg="1"/>
      <p:bldP spid="103" grpId="0"/>
      <p:bldP spid="105" grpId="0" animBg="1"/>
      <p:bldP spid="109" grpId="0" animBg="1"/>
      <p:bldP spid="110" grpId="0"/>
      <p:bldP spid="111" grpId="0"/>
      <p:bldP spid="112" grpId="0" animBg="1"/>
      <p:bldP spid="113" grpId="0"/>
      <p:bldP spid="114" grpId="0" animBg="1"/>
      <p:bldP spid="115" grpId="0" animBg="1"/>
      <p:bldP spid="116" grpId="0" animBg="1"/>
      <p:bldP spid="119" grpId="0"/>
      <p:bldP spid="120" grpId="0"/>
      <p:bldP spid="121" grpId="0"/>
      <p:bldP spid="122" grpId="0" animBg="1"/>
      <p:bldP spid="124" grpId="0"/>
      <p:bldP spid="128" grpId="0" animBg="1"/>
      <p:bldP spid="131" grpId="0" animBg="1"/>
      <p:bldP spid="132" grpId="0"/>
      <p:bldP spid="133" grpId="0"/>
      <p:bldP spid="136" grpId="0"/>
      <p:bldP spid="137" grpId="0"/>
      <p:bldP spid="138" grpId="0"/>
      <p:bldP spid="139" grpId="0"/>
      <p:bldP spid="140" grpId="0" animBg="1"/>
      <p:bldP spid="141" grpId="0" animBg="1"/>
      <p:bldP spid="145" grpId="0"/>
      <p:bldP spid="147" grpId="0"/>
      <p:bldP spid="148" grpId="0" animBg="1"/>
      <p:bldP spid="150" grpId="0"/>
      <p:bldP spid="151" grpId="0" animBg="1"/>
      <p:bldP spid="154" grpId="0" animBg="1"/>
      <p:bldP spid="155" grpId="0"/>
      <p:bldP spid="156" grpId="0"/>
      <p:bldP spid="157" grpId="0"/>
      <p:bldP spid="160" grpId="0" animBg="1"/>
      <p:bldP spid="166" grpId="0"/>
      <p:bldP spid="167" grpId="0"/>
      <p:bldP spid="173" grpId="0" animBg="1"/>
      <p:bldP spid="68" grpId="0" animBg="1"/>
      <p:bldP spid="69" grpId="0" animBg="1"/>
      <p:bldP spid="70" grpId="0" animBg="1"/>
      <p:bldP spid="73" grpId="0"/>
      <p:bldP spid="74" grpId="0"/>
      <p:bldP spid="75" grpId="0"/>
      <p:bldP spid="76" grpId="0" animBg="1"/>
      <p:bldP spid="78" grpId="0"/>
      <p:bldP spid="82" grpId="0" animBg="1"/>
      <p:bldP spid="85" grpId="0" animBg="1"/>
      <p:bldP spid="86" grpId="0"/>
      <p:bldP spid="87" grpId="0"/>
      <p:bldP spid="92" grpId="0"/>
      <p:bldP spid="93" grpId="0" animBg="1"/>
      <p:bldP spid="88"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Examples</a:t>
            </a:r>
          </a:p>
        </p:txBody>
      </p:sp>
      <p:sp>
        <p:nvSpPr>
          <p:cNvPr id="30" name="TextBox 29"/>
          <p:cNvSpPr txBox="1"/>
          <p:nvPr/>
        </p:nvSpPr>
        <p:spPr>
          <a:xfrm>
            <a:off x="193629" y="1401036"/>
            <a:ext cx="1199048" cy="307777"/>
          </a:xfrm>
          <a:prstGeom prst="rect">
            <a:avLst/>
          </a:prstGeom>
          <a:noFill/>
        </p:spPr>
        <p:txBody>
          <a:bodyPr wrap="square" rtlCol="0">
            <a:spAutoFit/>
          </a:bodyPr>
          <a:lstStyle/>
          <a:p>
            <a:pPr algn="l"/>
            <a:r>
              <a:rPr lang="en-US" sz="1400" b="1" dirty="0">
                <a:solidFill>
                  <a:srgbClr val="FF0000"/>
                </a:solidFill>
              </a:rPr>
              <a:t>Remove 20</a:t>
            </a:r>
          </a:p>
        </p:txBody>
      </p:sp>
      <p:sp>
        <p:nvSpPr>
          <p:cNvPr id="64" name="Chevron 63"/>
          <p:cNvSpPr/>
          <p:nvPr/>
        </p:nvSpPr>
        <p:spPr>
          <a:xfrm>
            <a:off x="2799787" y="228499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bwMode="auto">
          <a:xfrm>
            <a:off x="1405155" y="184846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90" name="Oval 89"/>
          <p:cNvSpPr/>
          <p:nvPr/>
        </p:nvSpPr>
        <p:spPr bwMode="auto">
          <a:xfrm>
            <a:off x="2044187" y="23351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22</a:t>
            </a:r>
          </a:p>
        </p:txBody>
      </p:sp>
      <p:sp>
        <p:nvSpPr>
          <p:cNvPr id="91" name="Oval 90"/>
          <p:cNvSpPr/>
          <p:nvPr/>
        </p:nvSpPr>
        <p:spPr bwMode="auto">
          <a:xfrm>
            <a:off x="675475" y="23691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94" name="Straight Connector 93"/>
          <p:cNvCxnSpPr>
            <a:stCxn id="89" idx="3"/>
            <a:endCxn id="91" idx="0"/>
          </p:cNvCxnSpPr>
          <p:nvPr/>
        </p:nvCxnSpPr>
        <p:spPr bwMode="auto">
          <a:xfrm flipH="1">
            <a:off x="961225" y="217366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5" name="Straight Connector 94"/>
          <p:cNvCxnSpPr>
            <a:stCxn id="89" idx="5"/>
            <a:endCxn id="90" idx="0"/>
          </p:cNvCxnSpPr>
          <p:nvPr/>
        </p:nvCxnSpPr>
        <p:spPr bwMode="auto">
          <a:xfrm>
            <a:off x="1892961" y="217366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96" name="TextBox 95"/>
          <p:cNvSpPr txBox="1"/>
          <p:nvPr/>
        </p:nvSpPr>
        <p:spPr>
          <a:xfrm>
            <a:off x="1286451" y="1880461"/>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97" name="TextBox 96"/>
          <p:cNvSpPr txBox="1"/>
          <p:nvPr/>
        </p:nvSpPr>
        <p:spPr>
          <a:xfrm>
            <a:off x="558287" y="2408352"/>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98" name="TextBox 97"/>
          <p:cNvSpPr txBox="1"/>
          <p:nvPr/>
        </p:nvSpPr>
        <p:spPr>
          <a:xfrm>
            <a:off x="1967333" y="238663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99" name="Oval 98"/>
          <p:cNvSpPr/>
          <p:nvPr/>
        </p:nvSpPr>
        <p:spPr bwMode="auto">
          <a:xfrm>
            <a:off x="1050175" y="29016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00" name="Straight Connector 99"/>
          <p:cNvCxnSpPr>
            <a:stCxn id="91" idx="5"/>
            <a:endCxn id="99" idx="0"/>
          </p:cNvCxnSpPr>
          <p:nvPr/>
        </p:nvCxnSpPr>
        <p:spPr bwMode="auto">
          <a:xfrm>
            <a:off x="1163281" y="2694311"/>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961225" y="2951675"/>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102" name="Oval 101"/>
          <p:cNvSpPr/>
          <p:nvPr/>
        </p:nvSpPr>
        <p:spPr bwMode="auto">
          <a:xfrm>
            <a:off x="2384145" y="289329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03" name="TextBox 102"/>
          <p:cNvSpPr txBox="1"/>
          <p:nvPr/>
        </p:nvSpPr>
        <p:spPr>
          <a:xfrm>
            <a:off x="2327252" y="2941282"/>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04" name="Straight Connector 103"/>
          <p:cNvCxnSpPr>
            <a:stCxn id="90" idx="5"/>
            <a:endCxn id="102" idx="0"/>
          </p:cNvCxnSpPr>
          <p:nvPr/>
        </p:nvCxnSpPr>
        <p:spPr bwMode="auto">
          <a:xfrm>
            <a:off x="2531993" y="2660333"/>
            <a:ext cx="137902" cy="232963"/>
          </a:xfrm>
          <a:prstGeom prst="line">
            <a:avLst/>
          </a:prstGeom>
          <a:noFill/>
          <a:ln w="9525" cap="flat" cmpd="sng" algn="ctr">
            <a:solidFill>
              <a:schemeClr val="tx1"/>
            </a:solidFill>
            <a:prstDash val="solid"/>
            <a:round/>
            <a:headEnd type="none" w="med" len="med"/>
            <a:tailEnd type="none" w="med" len="med"/>
          </a:ln>
          <a:effectLst/>
        </p:spPr>
      </p:cxnSp>
      <p:sp>
        <p:nvSpPr>
          <p:cNvPr id="105" name="Oval 104"/>
          <p:cNvSpPr/>
          <p:nvPr/>
        </p:nvSpPr>
        <p:spPr bwMode="auto">
          <a:xfrm>
            <a:off x="357514" y="29095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06" name="Straight Connector 105"/>
          <p:cNvCxnSpPr>
            <a:stCxn id="91" idx="3"/>
            <a:endCxn id="105" idx="0"/>
          </p:cNvCxnSpPr>
          <p:nvPr/>
        </p:nvCxnSpPr>
        <p:spPr bwMode="auto">
          <a:xfrm flipH="1">
            <a:off x="643264" y="269431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p:cNvCxnSpPr>
            <a:stCxn id="101" idx="2"/>
            <a:endCxn id="109" idx="0"/>
          </p:cNvCxnSpPr>
          <p:nvPr/>
        </p:nvCxnSpPr>
        <p:spPr bwMode="auto">
          <a:xfrm flipH="1">
            <a:off x="998823" y="3228674"/>
            <a:ext cx="128612" cy="196505"/>
          </a:xfrm>
          <a:prstGeom prst="line">
            <a:avLst/>
          </a:prstGeom>
          <a:noFill/>
          <a:ln w="9525" cap="flat" cmpd="sng" algn="ctr">
            <a:solidFill>
              <a:schemeClr val="tx1"/>
            </a:solidFill>
            <a:prstDash val="solid"/>
            <a:round/>
            <a:headEnd type="none" w="med" len="med"/>
            <a:tailEnd type="none" w="med" len="med"/>
          </a:ln>
          <a:effectLst/>
        </p:spPr>
      </p:cxnSp>
      <p:sp>
        <p:nvSpPr>
          <p:cNvPr id="109" name="Oval 108"/>
          <p:cNvSpPr/>
          <p:nvPr/>
        </p:nvSpPr>
        <p:spPr bwMode="auto">
          <a:xfrm>
            <a:off x="713073"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11</a:t>
            </a:r>
          </a:p>
        </p:txBody>
      </p:sp>
      <p:sp>
        <p:nvSpPr>
          <p:cNvPr id="110" name="TextBox 109"/>
          <p:cNvSpPr txBox="1"/>
          <p:nvPr/>
        </p:nvSpPr>
        <p:spPr>
          <a:xfrm>
            <a:off x="606301" y="3475806"/>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11" name="TextBox 110"/>
          <p:cNvSpPr txBox="1"/>
          <p:nvPr/>
        </p:nvSpPr>
        <p:spPr>
          <a:xfrm>
            <a:off x="182292" y="2951674"/>
            <a:ext cx="419125" cy="276999"/>
          </a:xfrm>
          <a:prstGeom prst="rect">
            <a:avLst/>
          </a:prstGeom>
          <a:noFill/>
        </p:spPr>
        <p:txBody>
          <a:bodyPr wrap="square" rtlCol="0">
            <a:spAutoFit/>
          </a:bodyPr>
          <a:lstStyle/>
          <a:p>
            <a:pPr algn="r"/>
            <a:r>
              <a:rPr lang="en-US" sz="1200" b="1" dirty="0">
                <a:solidFill>
                  <a:srgbClr val="FF0000"/>
                </a:solidFill>
              </a:rPr>
              <a:t>1</a:t>
            </a:r>
          </a:p>
        </p:txBody>
      </p:sp>
      <p:sp>
        <p:nvSpPr>
          <p:cNvPr id="113" name="TextBox 112"/>
          <p:cNvSpPr txBox="1"/>
          <p:nvPr/>
        </p:nvSpPr>
        <p:spPr>
          <a:xfrm>
            <a:off x="1234342" y="1660228"/>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39" name="TextBox 138"/>
          <p:cNvSpPr txBox="1"/>
          <p:nvPr/>
        </p:nvSpPr>
        <p:spPr>
          <a:xfrm>
            <a:off x="59103" y="3862971"/>
            <a:ext cx="2610792" cy="307777"/>
          </a:xfrm>
          <a:prstGeom prst="rect">
            <a:avLst/>
          </a:prstGeom>
          <a:noFill/>
        </p:spPr>
        <p:txBody>
          <a:bodyPr wrap="square" rtlCol="0">
            <a:spAutoFit/>
          </a:bodyPr>
          <a:lstStyle/>
          <a:p>
            <a:pPr algn="l"/>
            <a:r>
              <a:rPr lang="en-US" sz="1400" b="1" dirty="0">
                <a:solidFill>
                  <a:srgbClr val="0000FF"/>
                </a:solidFill>
              </a:rPr>
              <a:t>Zig-zag</a:t>
            </a:r>
          </a:p>
        </p:txBody>
      </p:sp>
      <p:sp>
        <p:nvSpPr>
          <p:cNvPr id="71" name="Oval 70"/>
          <p:cNvSpPr/>
          <p:nvPr/>
        </p:nvSpPr>
        <p:spPr bwMode="auto">
          <a:xfrm>
            <a:off x="4475577" y="18288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22</a:t>
            </a:r>
          </a:p>
        </p:txBody>
      </p:sp>
      <p:sp>
        <p:nvSpPr>
          <p:cNvPr id="72" name="Oval 71"/>
          <p:cNvSpPr/>
          <p:nvPr/>
        </p:nvSpPr>
        <p:spPr bwMode="auto">
          <a:xfrm>
            <a:off x="5114609" y="23154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20</a:t>
            </a:r>
          </a:p>
        </p:txBody>
      </p:sp>
      <p:sp>
        <p:nvSpPr>
          <p:cNvPr id="73" name="Oval 72"/>
          <p:cNvSpPr/>
          <p:nvPr/>
        </p:nvSpPr>
        <p:spPr bwMode="auto">
          <a:xfrm>
            <a:off x="3745897" y="23494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74" name="Straight Connector 73"/>
          <p:cNvCxnSpPr>
            <a:stCxn id="71" idx="3"/>
            <a:endCxn id="73" idx="0"/>
          </p:cNvCxnSpPr>
          <p:nvPr/>
        </p:nvCxnSpPr>
        <p:spPr bwMode="auto">
          <a:xfrm flipH="1">
            <a:off x="4031647" y="21540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75" name="Straight Connector 74"/>
          <p:cNvCxnSpPr>
            <a:stCxn id="71" idx="5"/>
            <a:endCxn id="72" idx="0"/>
          </p:cNvCxnSpPr>
          <p:nvPr/>
        </p:nvCxnSpPr>
        <p:spPr bwMode="auto">
          <a:xfrm>
            <a:off x="4963383" y="21540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76" name="TextBox 75"/>
          <p:cNvSpPr txBox="1"/>
          <p:nvPr/>
        </p:nvSpPr>
        <p:spPr>
          <a:xfrm>
            <a:off x="4356873" y="1860801"/>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77" name="TextBox 76"/>
          <p:cNvSpPr txBox="1"/>
          <p:nvPr/>
        </p:nvSpPr>
        <p:spPr>
          <a:xfrm>
            <a:off x="3628709" y="2388692"/>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78" name="TextBox 77"/>
          <p:cNvSpPr txBox="1"/>
          <p:nvPr/>
        </p:nvSpPr>
        <p:spPr>
          <a:xfrm>
            <a:off x="5037755" y="2366979"/>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79" name="Oval 78"/>
          <p:cNvSpPr/>
          <p:nvPr/>
        </p:nvSpPr>
        <p:spPr bwMode="auto">
          <a:xfrm>
            <a:off x="4120597" y="28819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80" name="Straight Connector 79"/>
          <p:cNvCxnSpPr>
            <a:stCxn id="73" idx="5"/>
            <a:endCxn id="79" idx="0"/>
          </p:cNvCxnSpPr>
          <p:nvPr/>
        </p:nvCxnSpPr>
        <p:spPr bwMode="auto">
          <a:xfrm>
            <a:off x="4233703" y="2674651"/>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81" name="TextBox 80"/>
          <p:cNvSpPr txBox="1"/>
          <p:nvPr/>
        </p:nvSpPr>
        <p:spPr>
          <a:xfrm>
            <a:off x="4031647" y="2932015"/>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82" name="Oval 81"/>
          <p:cNvSpPr/>
          <p:nvPr/>
        </p:nvSpPr>
        <p:spPr bwMode="auto">
          <a:xfrm>
            <a:off x="5454567" y="287363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83" name="TextBox 82"/>
          <p:cNvSpPr txBox="1"/>
          <p:nvPr/>
        </p:nvSpPr>
        <p:spPr>
          <a:xfrm>
            <a:off x="5397674" y="2921622"/>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84" name="Straight Connector 83"/>
          <p:cNvCxnSpPr>
            <a:stCxn id="72" idx="5"/>
            <a:endCxn id="82" idx="0"/>
          </p:cNvCxnSpPr>
          <p:nvPr/>
        </p:nvCxnSpPr>
        <p:spPr bwMode="auto">
          <a:xfrm>
            <a:off x="5602415" y="2640673"/>
            <a:ext cx="137902" cy="232963"/>
          </a:xfrm>
          <a:prstGeom prst="line">
            <a:avLst/>
          </a:prstGeom>
          <a:noFill/>
          <a:ln w="9525" cap="flat" cmpd="sng" algn="ctr">
            <a:solidFill>
              <a:schemeClr val="tx1"/>
            </a:solidFill>
            <a:prstDash val="solid"/>
            <a:round/>
            <a:headEnd type="none" w="med" len="med"/>
            <a:tailEnd type="none" w="med" len="med"/>
          </a:ln>
          <a:effectLst/>
        </p:spPr>
      </p:cxnSp>
      <p:sp>
        <p:nvSpPr>
          <p:cNvPr id="85" name="Oval 84"/>
          <p:cNvSpPr/>
          <p:nvPr/>
        </p:nvSpPr>
        <p:spPr bwMode="auto">
          <a:xfrm>
            <a:off x="3427936" y="28898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86" name="Straight Connector 85"/>
          <p:cNvCxnSpPr>
            <a:stCxn id="73" idx="3"/>
            <a:endCxn id="85" idx="0"/>
          </p:cNvCxnSpPr>
          <p:nvPr/>
        </p:nvCxnSpPr>
        <p:spPr bwMode="auto">
          <a:xfrm flipH="1">
            <a:off x="3713686" y="267465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87" name="Straight Connector 86"/>
          <p:cNvCxnSpPr>
            <a:stCxn id="81" idx="2"/>
            <a:endCxn id="88" idx="0"/>
          </p:cNvCxnSpPr>
          <p:nvPr/>
        </p:nvCxnSpPr>
        <p:spPr bwMode="auto">
          <a:xfrm flipH="1">
            <a:off x="4069245" y="3209014"/>
            <a:ext cx="128612" cy="196505"/>
          </a:xfrm>
          <a:prstGeom prst="line">
            <a:avLst/>
          </a:prstGeom>
          <a:noFill/>
          <a:ln w="9525" cap="flat" cmpd="sng" algn="ctr">
            <a:solidFill>
              <a:schemeClr val="tx1"/>
            </a:solidFill>
            <a:prstDash val="solid"/>
            <a:round/>
            <a:headEnd type="none" w="med" len="med"/>
            <a:tailEnd type="none" w="med" len="med"/>
          </a:ln>
          <a:effectLst/>
        </p:spPr>
      </p:cxnSp>
      <p:sp>
        <p:nvSpPr>
          <p:cNvPr id="88" name="Oval 87"/>
          <p:cNvSpPr/>
          <p:nvPr/>
        </p:nvSpPr>
        <p:spPr bwMode="auto">
          <a:xfrm>
            <a:off x="3783495" y="34055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11</a:t>
            </a:r>
          </a:p>
        </p:txBody>
      </p:sp>
      <p:sp>
        <p:nvSpPr>
          <p:cNvPr id="92" name="TextBox 91"/>
          <p:cNvSpPr txBox="1"/>
          <p:nvPr/>
        </p:nvSpPr>
        <p:spPr>
          <a:xfrm>
            <a:off x="3676723" y="3456146"/>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93" name="TextBox 92"/>
          <p:cNvSpPr txBox="1"/>
          <p:nvPr/>
        </p:nvSpPr>
        <p:spPr>
          <a:xfrm>
            <a:off x="3252714" y="2932014"/>
            <a:ext cx="419125" cy="276999"/>
          </a:xfrm>
          <a:prstGeom prst="rect">
            <a:avLst/>
          </a:prstGeom>
          <a:noFill/>
        </p:spPr>
        <p:txBody>
          <a:bodyPr wrap="square" rtlCol="0">
            <a:spAutoFit/>
          </a:bodyPr>
          <a:lstStyle/>
          <a:p>
            <a:pPr algn="r"/>
            <a:r>
              <a:rPr lang="en-US" sz="1200" b="1" dirty="0">
                <a:solidFill>
                  <a:srgbClr val="FF0000"/>
                </a:solidFill>
              </a:rPr>
              <a:t>1</a:t>
            </a:r>
          </a:p>
        </p:txBody>
      </p:sp>
      <p:sp>
        <p:nvSpPr>
          <p:cNvPr id="107" name="TextBox 106"/>
          <p:cNvSpPr txBox="1"/>
          <p:nvPr/>
        </p:nvSpPr>
        <p:spPr>
          <a:xfrm>
            <a:off x="4197857" y="1679018"/>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25" name="TextBox 124"/>
          <p:cNvSpPr txBox="1"/>
          <p:nvPr/>
        </p:nvSpPr>
        <p:spPr>
          <a:xfrm>
            <a:off x="1989920" y="2053107"/>
            <a:ext cx="943624" cy="307777"/>
          </a:xfrm>
          <a:prstGeom prst="rect">
            <a:avLst/>
          </a:prstGeom>
          <a:noFill/>
        </p:spPr>
        <p:txBody>
          <a:bodyPr wrap="square" rtlCol="0">
            <a:spAutoFit/>
          </a:bodyPr>
          <a:lstStyle/>
          <a:p>
            <a:pPr algn="l"/>
            <a:r>
              <a:rPr lang="en-US" sz="1400" b="1" dirty="0" err="1">
                <a:solidFill>
                  <a:srgbClr val="0000FF"/>
                </a:solidFill>
              </a:rPr>
              <a:t>succ</a:t>
            </a:r>
            <a:r>
              <a:rPr lang="en-US" sz="1400" b="1" dirty="0">
                <a:solidFill>
                  <a:srgbClr val="0000FF"/>
                </a:solidFill>
              </a:rPr>
              <a:t>(n)</a:t>
            </a:r>
          </a:p>
        </p:txBody>
      </p:sp>
      <p:sp>
        <p:nvSpPr>
          <p:cNvPr id="126" name="&quot;No&quot; Symbol 125"/>
          <p:cNvSpPr/>
          <p:nvPr/>
        </p:nvSpPr>
        <p:spPr>
          <a:xfrm>
            <a:off x="5097368" y="2114086"/>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Chevron 126"/>
          <p:cNvSpPr/>
          <p:nvPr/>
        </p:nvSpPr>
        <p:spPr>
          <a:xfrm>
            <a:off x="6140738" y="227252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Oval 133"/>
          <p:cNvSpPr/>
          <p:nvPr/>
        </p:nvSpPr>
        <p:spPr bwMode="auto">
          <a:xfrm>
            <a:off x="7582723" y="1895112"/>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22</a:t>
            </a:r>
          </a:p>
        </p:txBody>
      </p:sp>
      <p:sp>
        <p:nvSpPr>
          <p:cNvPr id="135" name="Oval 134"/>
          <p:cNvSpPr/>
          <p:nvPr/>
        </p:nvSpPr>
        <p:spPr bwMode="auto">
          <a:xfrm>
            <a:off x="8221755" y="23817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42" name="Oval 141"/>
          <p:cNvSpPr/>
          <p:nvPr/>
        </p:nvSpPr>
        <p:spPr bwMode="auto">
          <a:xfrm>
            <a:off x="6853043" y="241575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46" name="Straight Connector 145"/>
          <p:cNvCxnSpPr>
            <a:stCxn id="134" idx="3"/>
            <a:endCxn id="142" idx="0"/>
          </p:cNvCxnSpPr>
          <p:nvPr/>
        </p:nvCxnSpPr>
        <p:spPr bwMode="auto">
          <a:xfrm flipH="1">
            <a:off x="7138793" y="2220316"/>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52" name="Straight Connector 151"/>
          <p:cNvCxnSpPr>
            <a:stCxn id="134" idx="5"/>
            <a:endCxn id="135" idx="0"/>
          </p:cNvCxnSpPr>
          <p:nvPr/>
        </p:nvCxnSpPr>
        <p:spPr bwMode="auto">
          <a:xfrm>
            <a:off x="8070529" y="2220316"/>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58" name="TextBox 157"/>
          <p:cNvSpPr txBox="1"/>
          <p:nvPr/>
        </p:nvSpPr>
        <p:spPr>
          <a:xfrm>
            <a:off x="7464019" y="1927113"/>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59" name="TextBox 158"/>
          <p:cNvSpPr txBox="1"/>
          <p:nvPr/>
        </p:nvSpPr>
        <p:spPr>
          <a:xfrm>
            <a:off x="6735855" y="2455004"/>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62" name="TextBox 161"/>
          <p:cNvSpPr txBox="1"/>
          <p:nvPr/>
        </p:nvSpPr>
        <p:spPr>
          <a:xfrm>
            <a:off x="8144901" y="2433291"/>
            <a:ext cx="319960" cy="276999"/>
          </a:xfrm>
          <a:prstGeom prst="rect">
            <a:avLst/>
          </a:prstGeom>
          <a:noFill/>
        </p:spPr>
        <p:txBody>
          <a:bodyPr wrap="square" rtlCol="0">
            <a:spAutoFit/>
          </a:bodyPr>
          <a:lstStyle/>
          <a:p>
            <a:pPr algn="r"/>
            <a:r>
              <a:rPr lang="en-US" sz="1200" b="1" dirty="0">
                <a:solidFill>
                  <a:srgbClr val="FF0000"/>
                </a:solidFill>
              </a:rPr>
              <a:t>1</a:t>
            </a:r>
          </a:p>
        </p:txBody>
      </p:sp>
      <p:sp>
        <p:nvSpPr>
          <p:cNvPr id="163" name="Oval 162"/>
          <p:cNvSpPr/>
          <p:nvPr/>
        </p:nvSpPr>
        <p:spPr bwMode="auto">
          <a:xfrm>
            <a:off x="7227743" y="294828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cxnSp>
        <p:nvCxnSpPr>
          <p:cNvPr id="164" name="Straight Connector 163"/>
          <p:cNvCxnSpPr>
            <a:stCxn id="142" idx="5"/>
            <a:endCxn id="163" idx="0"/>
          </p:cNvCxnSpPr>
          <p:nvPr/>
        </p:nvCxnSpPr>
        <p:spPr bwMode="auto">
          <a:xfrm>
            <a:off x="7340849" y="2740963"/>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65" name="TextBox 164"/>
          <p:cNvSpPr txBox="1"/>
          <p:nvPr/>
        </p:nvSpPr>
        <p:spPr>
          <a:xfrm>
            <a:off x="7138793" y="2998327"/>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171" name="Oval 170"/>
          <p:cNvSpPr/>
          <p:nvPr/>
        </p:nvSpPr>
        <p:spPr bwMode="auto">
          <a:xfrm>
            <a:off x="6535082" y="295621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72" name="Straight Connector 171"/>
          <p:cNvCxnSpPr>
            <a:stCxn id="142" idx="3"/>
            <a:endCxn id="171" idx="0"/>
          </p:cNvCxnSpPr>
          <p:nvPr/>
        </p:nvCxnSpPr>
        <p:spPr bwMode="auto">
          <a:xfrm flipH="1">
            <a:off x="6820832" y="2740963"/>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74" name="Straight Connector 173"/>
          <p:cNvCxnSpPr>
            <a:stCxn id="165" idx="2"/>
            <a:endCxn id="175" idx="0"/>
          </p:cNvCxnSpPr>
          <p:nvPr/>
        </p:nvCxnSpPr>
        <p:spPr bwMode="auto">
          <a:xfrm flipH="1">
            <a:off x="7176391" y="3275326"/>
            <a:ext cx="128612" cy="196505"/>
          </a:xfrm>
          <a:prstGeom prst="line">
            <a:avLst/>
          </a:prstGeom>
          <a:noFill/>
          <a:ln w="9525" cap="flat" cmpd="sng" algn="ctr">
            <a:solidFill>
              <a:schemeClr val="tx1"/>
            </a:solidFill>
            <a:prstDash val="solid"/>
            <a:round/>
            <a:headEnd type="none" w="med" len="med"/>
            <a:tailEnd type="none" w="med" len="med"/>
          </a:ln>
          <a:effectLst/>
        </p:spPr>
      </p:cxnSp>
      <p:sp>
        <p:nvSpPr>
          <p:cNvPr id="175" name="Oval 174"/>
          <p:cNvSpPr/>
          <p:nvPr/>
        </p:nvSpPr>
        <p:spPr bwMode="auto">
          <a:xfrm>
            <a:off x="6890641" y="347183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11</a:t>
            </a:r>
          </a:p>
        </p:txBody>
      </p:sp>
      <p:sp>
        <p:nvSpPr>
          <p:cNvPr id="176" name="TextBox 175"/>
          <p:cNvSpPr txBox="1"/>
          <p:nvPr/>
        </p:nvSpPr>
        <p:spPr>
          <a:xfrm>
            <a:off x="6783869" y="3522458"/>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177" name="TextBox 176"/>
          <p:cNvSpPr txBox="1"/>
          <p:nvPr/>
        </p:nvSpPr>
        <p:spPr>
          <a:xfrm>
            <a:off x="6359860" y="2998326"/>
            <a:ext cx="419125" cy="276999"/>
          </a:xfrm>
          <a:prstGeom prst="rect">
            <a:avLst/>
          </a:prstGeom>
          <a:noFill/>
        </p:spPr>
        <p:txBody>
          <a:bodyPr wrap="square" rtlCol="0">
            <a:spAutoFit/>
          </a:bodyPr>
          <a:lstStyle/>
          <a:p>
            <a:pPr algn="r"/>
            <a:r>
              <a:rPr lang="en-US" sz="1200" b="1" dirty="0">
                <a:solidFill>
                  <a:srgbClr val="FF0000"/>
                </a:solidFill>
              </a:rPr>
              <a:t>1</a:t>
            </a:r>
          </a:p>
        </p:txBody>
      </p:sp>
      <p:sp>
        <p:nvSpPr>
          <p:cNvPr id="178" name="TextBox 177"/>
          <p:cNvSpPr txBox="1"/>
          <p:nvPr/>
        </p:nvSpPr>
        <p:spPr>
          <a:xfrm>
            <a:off x="7305003" y="1745330"/>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80" name="TextBox 179"/>
          <p:cNvSpPr txBox="1"/>
          <p:nvPr/>
        </p:nvSpPr>
        <p:spPr>
          <a:xfrm>
            <a:off x="6668625" y="2223170"/>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181" name="TextBox 180"/>
          <p:cNvSpPr txBox="1"/>
          <p:nvPr/>
        </p:nvSpPr>
        <p:spPr>
          <a:xfrm>
            <a:off x="7442566" y="2693003"/>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182" name="Oval 181"/>
          <p:cNvSpPr/>
          <p:nvPr/>
        </p:nvSpPr>
        <p:spPr bwMode="auto">
          <a:xfrm>
            <a:off x="1526325" y="4445556"/>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12</a:t>
            </a:r>
          </a:p>
        </p:txBody>
      </p:sp>
      <p:sp>
        <p:nvSpPr>
          <p:cNvPr id="183" name="Oval 182"/>
          <p:cNvSpPr/>
          <p:nvPr/>
        </p:nvSpPr>
        <p:spPr bwMode="auto">
          <a:xfrm>
            <a:off x="2165357" y="493222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22</a:t>
            </a:r>
          </a:p>
        </p:txBody>
      </p:sp>
      <p:sp>
        <p:nvSpPr>
          <p:cNvPr id="184" name="Oval 183"/>
          <p:cNvSpPr/>
          <p:nvPr/>
        </p:nvSpPr>
        <p:spPr bwMode="auto">
          <a:xfrm>
            <a:off x="796645" y="496620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85" name="Straight Connector 184"/>
          <p:cNvCxnSpPr>
            <a:stCxn id="182" idx="3"/>
            <a:endCxn id="184" idx="0"/>
          </p:cNvCxnSpPr>
          <p:nvPr/>
        </p:nvCxnSpPr>
        <p:spPr bwMode="auto">
          <a:xfrm flipH="1">
            <a:off x="1082395" y="4770760"/>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86" name="Straight Connector 185"/>
          <p:cNvCxnSpPr>
            <a:stCxn id="182" idx="5"/>
            <a:endCxn id="183" idx="0"/>
          </p:cNvCxnSpPr>
          <p:nvPr/>
        </p:nvCxnSpPr>
        <p:spPr bwMode="auto">
          <a:xfrm>
            <a:off x="2014131" y="4770760"/>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87" name="TextBox 186"/>
          <p:cNvSpPr txBox="1"/>
          <p:nvPr/>
        </p:nvSpPr>
        <p:spPr>
          <a:xfrm>
            <a:off x="1407621" y="4477557"/>
            <a:ext cx="348033" cy="276999"/>
          </a:xfrm>
          <a:prstGeom prst="rect">
            <a:avLst/>
          </a:prstGeom>
          <a:noFill/>
        </p:spPr>
        <p:txBody>
          <a:bodyPr wrap="square" rtlCol="0">
            <a:spAutoFit/>
          </a:bodyPr>
          <a:lstStyle/>
          <a:p>
            <a:pPr algn="r"/>
            <a:r>
              <a:rPr lang="en-US" sz="1200" b="1" dirty="0">
                <a:solidFill>
                  <a:srgbClr val="FF0000"/>
                </a:solidFill>
              </a:rPr>
              <a:t>3</a:t>
            </a:r>
          </a:p>
        </p:txBody>
      </p:sp>
      <p:sp>
        <p:nvSpPr>
          <p:cNvPr id="188" name="TextBox 187"/>
          <p:cNvSpPr txBox="1"/>
          <p:nvPr/>
        </p:nvSpPr>
        <p:spPr>
          <a:xfrm>
            <a:off x="675475" y="5005512"/>
            <a:ext cx="340934" cy="276999"/>
          </a:xfrm>
          <a:prstGeom prst="rect">
            <a:avLst/>
          </a:prstGeom>
          <a:noFill/>
        </p:spPr>
        <p:txBody>
          <a:bodyPr wrap="square" rtlCol="0">
            <a:spAutoFit/>
          </a:bodyPr>
          <a:lstStyle/>
          <a:p>
            <a:pPr algn="r"/>
            <a:r>
              <a:rPr lang="en-US" sz="1200" b="1" dirty="0">
                <a:solidFill>
                  <a:srgbClr val="FF0000"/>
                </a:solidFill>
              </a:rPr>
              <a:t>2</a:t>
            </a:r>
          </a:p>
        </p:txBody>
      </p:sp>
      <p:sp>
        <p:nvSpPr>
          <p:cNvPr id="189" name="TextBox 188"/>
          <p:cNvSpPr txBox="1"/>
          <p:nvPr/>
        </p:nvSpPr>
        <p:spPr>
          <a:xfrm>
            <a:off x="2088503" y="4983735"/>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90" name="Oval 189"/>
          <p:cNvSpPr/>
          <p:nvPr/>
        </p:nvSpPr>
        <p:spPr bwMode="auto">
          <a:xfrm>
            <a:off x="1171345" y="549873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11</a:t>
            </a:r>
          </a:p>
        </p:txBody>
      </p:sp>
      <p:cxnSp>
        <p:nvCxnSpPr>
          <p:cNvPr id="191" name="Straight Connector 190"/>
          <p:cNvCxnSpPr>
            <a:stCxn id="184" idx="5"/>
            <a:endCxn id="190" idx="0"/>
          </p:cNvCxnSpPr>
          <p:nvPr/>
        </p:nvCxnSpPr>
        <p:spPr bwMode="auto">
          <a:xfrm>
            <a:off x="1284451" y="5291407"/>
            <a:ext cx="172644" cy="207324"/>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1082395" y="554877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93" name="Oval 192"/>
          <p:cNvSpPr/>
          <p:nvPr/>
        </p:nvSpPr>
        <p:spPr bwMode="auto">
          <a:xfrm>
            <a:off x="478684" y="550665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94" name="Straight Connector 193"/>
          <p:cNvCxnSpPr>
            <a:stCxn id="184" idx="3"/>
            <a:endCxn id="193" idx="0"/>
          </p:cNvCxnSpPr>
          <p:nvPr/>
        </p:nvCxnSpPr>
        <p:spPr bwMode="auto">
          <a:xfrm flipH="1">
            <a:off x="764434" y="5291407"/>
            <a:ext cx="115905" cy="215247"/>
          </a:xfrm>
          <a:prstGeom prst="line">
            <a:avLst/>
          </a:prstGeom>
          <a:noFill/>
          <a:ln w="9525" cap="flat" cmpd="sng" algn="ctr">
            <a:solidFill>
              <a:schemeClr val="tx1"/>
            </a:solidFill>
            <a:prstDash val="solid"/>
            <a:round/>
            <a:headEnd type="none" w="med" len="med"/>
            <a:tailEnd type="none" w="med" len="med"/>
          </a:ln>
          <a:effectLst/>
        </p:spPr>
      </p:cxnSp>
      <p:sp>
        <p:nvSpPr>
          <p:cNvPr id="198" name="TextBox 197"/>
          <p:cNvSpPr txBox="1"/>
          <p:nvPr/>
        </p:nvSpPr>
        <p:spPr>
          <a:xfrm>
            <a:off x="2603054" y="4723880"/>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99" name="TextBox 198"/>
          <p:cNvSpPr txBox="1"/>
          <p:nvPr/>
        </p:nvSpPr>
        <p:spPr>
          <a:xfrm>
            <a:off x="612227" y="4773614"/>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200" name="TextBox 199"/>
          <p:cNvSpPr txBox="1"/>
          <p:nvPr/>
        </p:nvSpPr>
        <p:spPr>
          <a:xfrm>
            <a:off x="1320982" y="4299965"/>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201" name="Oval 200"/>
          <p:cNvSpPr/>
          <p:nvPr/>
        </p:nvSpPr>
        <p:spPr bwMode="auto">
          <a:xfrm>
            <a:off x="2514037" y="549677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cxnSp>
        <p:nvCxnSpPr>
          <p:cNvPr id="202" name="Straight Connector 201"/>
          <p:cNvCxnSpPr>
            <a:stCxn id="183" idx="5"/>
            <a:endCxn id="201" idx="0"/>
          </p:cNvCxnSpPr>
          <p:nvPr/>
        </p:nvCxnSpPr>
        <p:spPr bwMode="auto">
          <a:xfrm>
            <a:off x="2653163" y="5257429"/>
            <a:ext cx="146624" cy="239341"/>
          </a:xfrm>
          <a:prstGeom prst="line">
            <a:avLst/>
          </a:prstGeom>
          <a:noFill/>
          <a:ln w="9525" cap="flat" cmpd="sng" algn="ctr">
            <a:solidFill>
              <a:schemeClr val="tx1"/>
            </a:solidFill>
            <a:prstDash val="solid"/>
            <a:round/>
            <a:headEnd type="none" w="med" len="med"/>
            <a:tailEnd type="none" w="med" len="med"/>
          </a:ln>
          <a:effectLst/>
        </p:spPr>
      </p:cxnSp>
      <p:sp>
        <p:nvSpPr>
          <p:cNvPr id="203" name="TextBox 202"/>
          <p:cNvSpPr txBox="1"/>
          <p:nvPr/>
        </p:nvSpPr>
        <p:spPr>
          <a:xfrm>
            <a:off x="357514" y="555865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04" name="TextBox 203"/>
          <p:cNvSpPr txBox="1"/>
          <p:nvPr/>
        </p:nvSpPr>
        <p:spPr>
          <a:xfrm>
            <a:off x="2461732" y="5548771"/>
            <a:ext cx="278158" cy="276999"/>
          </a:xfrm>
          <a:prstGeom prst="rect">
            <a:avLst/>
          </a:prstGeom>
          <a:noFill/>
        </p:spPr>
        <p:txBody>
          <a:bodyPr wrap="square" rtlCol="0">
            <a:spAutoFit/>
          </a:bodyPr>
          <a:lstStyle/>
          <a:p>
            <a:pPr algn="r"/>
            <a:r>
              <a:rPr lang="en-US" sz="1200" b="1" dirty="0">
                <a:solidFill>
                  <a:srgbClr val="FF0000"/>
                </a:solidFill>
              </a:rPr>
              <a:t>1</a:t>
            </a:r>
          </a:p>
        </p:txBody>
      </p:sp>
    </p:spTree>
    <p:extLst>
      <p:ext uri="{BB962C8B-B14F-4D97-AF65-F5344CB8AC3E}">
        <p14:creationId xmlns:p14="http://schemas.microsoft.com/office/powerpoint/2010/main" val="94517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2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8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3"/>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92"/>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3"/>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0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2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4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4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58"/>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59"/>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2"/>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6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5"/>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7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7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7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17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78"/>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180"/>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81"/>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39"/>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8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83"/>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84"/>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85"/>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18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8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8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18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190"/>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9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9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193"/>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9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98"/>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9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0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01"/>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0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20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9" grpId="0" animBg="1"/>
      <p:bldP spid="90" grpId="0" animBg="1"/>
      <p:bldP spid="91" grpId="0" animBg="1"/>
      <p:bldP spid="96" grpId="0"/>
      <p:bldP spid="97" grpId="0"/>
      <p:bldP spid="98" grpId="0"/>
      <p:bldP spid="99" grpId="0" animBg="1"/>
      <p:bldP spid="101" grpId="0"/>
      <p:bldP spid="102" grpId="0" animBg="1"/>
      <p:bldP spid="103" grpId="0"/>
      <p:bldP spid="105" grpId="0" animBg="1"/>
      <p:bldP spid="109" grpId="0" animBg="1"/>
      <p:bldP spid="110" grpId="0"/>
      <p:bldP spid="111" grpId="0"/>
      <p:bldP spid="139" grpId="0"/>
      <p:bldP spid="71" grpId="0" animBg="1"/>
      <p:bldP spid="72" grpId="0" animBg="1"/>
      <p:bldP spid="73" grpId="0" animBg="1"/>
      <p:bldP spid="76" grpId="0"/>
      <p:bldP spid="77" grpId="0"/>
      <p:bldP spid="78" grpId="0"/>
      <p:bldP spid="79" grpId="0" animBg="1"/>
      <p:bldP spid="81" grpId="0"/>
      <p:bldP spid="82" grpId="0" animBg="1"/>
      <p:bldP spid="83" grpId="0"/>
      <p:bldP spid="85" grpId="0" animBg="1"/>
      <p:bldP spid="88" grpId="0" animBg="1"/>
      <p:bldP spid="92" grpId="0"/>
      <p:bldP spid="93" grpId="0"/>
      <p:bldP spid="107" grpId="0"/>
      <p:bldP spid="125" grpId="0"/>
      <p:bldP spid="126" grpId="0" animBg="1"/>
      <p:bldP spid="127" grpId="0" animBg="1"/>
      <p:bldP spid="134" grpId="0" animBg="1"/>
      <p:bldP spid="135" grpId="0" animBg="1"/>
      <p:bldP spid="142" grpId="0" animBg="1"/>
      <p:bldP spid="158" grpId="0"/>
      <p:bldP spid="159" grpId="0"/>
      <p:bldP spid="162" grpId="0"/>
      <p:bldP spid="163" grpId="0" animBg="1"/>
      <p:bldP spid="165" grpId="0"/>
      <p:bldP spid="171" grpId="0" animBg="1"/>
      <p:bldP spid="175" grpId="0" animBg="1"/>
      <p:bldP spid="176" grpId="0"/>
      <p:bldP spid="177" grpId="0"/>
      <p:bldP spid="178" grpId="0"/>
      <p:bldP spid="180" grpId="0"/>
      <p:bldP spid="181" grpId="0"/>
      <p:bldP spid="182" grpId="0" animBg="1"/>
      <p:bldP spid="183" grpId="0" animBg="1"/>
      <p:bldP spid="184" grpId="0" animBg="1"/>
      <p:bldP spid="187" grpId="0"/>
      <p:bldP spid="188" grpId="0"/>
      <p:bldP spid="189" grpId="0"/>
      <p:bldP spid="190" grpId="0" animBg="1"/>
      <p:bldP spid="192" grpId="0"/>
      <p:bldP spid="193" grpId="0" animBg="1"/>
      <p:bldP spid="198" grpId="0"/>
      <p:bldP spid="199" grpId="0"/>
      <p:bldP spid="200" grpId="0"/>
      <p:bldP spid="201" grpId="0" animBg="1"/>
      <p:bldP spid="203" grpId="0"/>
      <p:bldP spid="20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Example 1</a:t>
            </a:r>
          </a:p>
        </p:txBody>
      </p:sp>
      <p:sp>
        <p:nvSpPr>
          <p:cNvPr id="30" name="TextBox 29"/>
          <p:cNvSpPr txBox="1"/>
          <p:nvPr/>
        </p:nvSpPr>
        <p:spPr>
          <a:xfrm>
            <a:off x="193629" y="1401036"/>
            <a:ext cx="1199048" cy="307777"/>
          </a:xfrm>
          <a:prstGeom prst="rect">
            <a:avLst/>
          </a:prstGeom>
          <a:noFill/>
        </p:spPr>
        <p:txBody>
          <a:bodyPr wrap="square" rtlCol="0">
            <a:spAutoFit/>
          </a:bodyPr>
          <a:lstStyle/>
          <a:p>
            <a:pPr algn="l"/>
            <a:r>
              <a:rPr lang="en-US" sz="1400" b="1" dirty="0">
                <a:solidFill>
                  <a:srgbClr val="FF0000"/>
                </a:solidFill>
              </a:rPr>
              <a:t>Remove 8</a:t>
            </a:r>
          </a:p>
        </p:txBody>
      </p:sp>
      <p:sp>
        <p:nvSpPr>
          <p:cNvPr id="89" name="Oval 88"/>
          <p:cNvSpPr/>
          <p:nvPr/>
        </p:nvSpPr>
        <p:spPr bwMode="auto">
          <a:xfrm>
            <a:off x="1405155" y="184846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90" name="Oval 89"/>
          <p:cNvSpPr/>
          <p:nvPr/>
        </p:nvSpPr>
        <p:spPr bwMode="auto">
          <a:xfrm>
            <a:off x="2044187" y="23351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91" name="Oval 90"/>
          <p:cNvSpPr/>
          <p:nvPr/>
        </p:nvSpPr>
        <p:spPr bwMode="auto">
          <a:xfrm>
            <a:off x="675475" y="23691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94" name="Straight Connector 93"/>
          <p:cNvCxnSpPr>
            <a:stCxn id="89" idx="3"/>
            <a:endCxn id="91" idx="0"/>
          </p:cNvCxnSpPr>
          <p:nvPr/>
        </p:nvCxnSpPr>
        <p:spPr bwMode="auto">
          <a:xfrm flipH="1">
            <a:off x="961225" y="217366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5" name="Straight Connector 94"/>
          <p:cNvCxnSpPr>
            <a:stCxn id="89" idx="5"/>
            <a:endCxn id="90" idx="0"/>
          </p:cNvCxnSpPr>
          <p:nvPr/>
        </p:nvCxnSpPr>
        <p:spPr bwMode="auto">
          <a:xfrm>
            <a:off x="1892961" y="217366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96" name="TextBox 95"/>
          <p:cNvSpPr txBox="1"/>
          <p:nvPr/>
        </p:nvSpPr>
        <p:spPr>
          <a:xfrm>
            <a:off x="1286451" y="188046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97" name="TextBox 96"/>
          <p:cNvSpPr txBox="1"/>
          <p:nvPr/>
        </p:nvSpPr>
        <p:spPr>
          <a:xfrm>
            <a:off x="558287" y="240835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98" name="TextBox 97"/>
          <p:cNvSpPr txBox="1"/>
          <p:nvPr/>
        </p:nvSpPr>
        <p:spPr>
          <a:xfrm>
            <a:off x="1967333" y="238663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99" name="Oval 98"/>
          <p:cNvSpPr/>
          <p:nvPr/>
        </p:nvSpPr>
        <p:spPr bwMode="auto">
          <a:xfrm>
            <a:off x="1104900" y="29016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00" name="Straight Connector 99"/>
          <p:cNvCxnSpPr>
            <a:stCxn id="91" idx="5"/>
            <a:endCxn id="99" idx="0"/>
          </p:cNvCxnSpPr>
          <p:nvPr/>
        </p:nvCxnSpPr>
        <p:spPr bwMode="auto">
          <a:xfrm>
            <a:off x="1163281" y="269431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1015950" y="295167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02" name="Oval 101"/>
          <p:cNvSpPr/>
          <p:nvPr/>
        </p:nvSpPr>
        <p:spPr bwMode="auto">
          <a:xfrm>
            <a:off x="1777487" y="29129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03" name="TextBox 102"/>
          <p:cNvSpPr txBox="1"/>
          <p:nvPr/>
        </p:nvSpPr>
        <p:spPr>
          <a:xfrm>
            <a:off x="1720594" y="296096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104" name="Straight Connector 103"/>
          <p:cNvCxnSpPr>
            <a:stCxn id="90" idx="3"/>
            <a:endCxn id="102" idx="0"/>
          </p:cNvCxnSpPr>
          <p:nvPr/>
        </p:nvCxnSpPr>
        <p:spPr bwMode="auto">
          <a:xfrm flipH="1">
            <a:off x="2063237" y="266033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05" name="Oval 104"/>
          <p:cNvSpPr/>
          <p:nvPr/>
        </p:nvSpPr>
        <p:spPr bwMode="auto">
          <a:xfrm>
            <a:off x="357514" y="29095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106" name="Straight Connector 105"/>
          <p:cNvCxnSpPr>
            <a:stCxn id="91" idx="3"/>
            <a:endCxn id="105" idx="0"/>
          </p:cNvCxnSpPr>
          <p:nvPr/>
        </p:nvCxnSpPr>
        <p:spPr bwMode="auto">
          <a:xfrm flipH="1">
            <a:off x="643264" y="269431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p:cNvCxnSpPr>
            <a:stCxn id="101" idx="2"/>
            <a:endCxn id="109" idx="0"/>
          </p:cNvCxnSpPr>
          <p:nvPr/>
        </p:nvCxnSpPr>
        <p:spPr bwMode="auto">
          <a:xfrm flipH="1">
            <a:off x="1085850" y="322867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09" name="Oval 108"/>
          <p:cNvSpPr/>
          <p:nvPr/>
        </p:nvSpPr>
        <p:spPr bwMode="auto">
          <a:xfrm>
            <a:off x="800100"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10" name="TextBox 109"/>
          <p:cNvSpPr txBox="1"/>
          <p:nvPr/>
        </p:nvSpPr>
        <p:spPr>
          <a:xfrm>
            <a:off x="693328" y="347580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11" name="TextBox 110"/>
          <p:cNvSpPr txBox="1"/>
          <p:nvPr/>
        </p:nvSpPr>
        <p:spPr>
          <a:xfrm>
            <a:off x="182292" y="295167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12" name="&quot;No&quot; Symbol 111"/>
          <p:cNvSpPr/>
          <p:nvPr/>
        </p:nvSpPr>
        <p:spPr>
          <a:xfrm>
            <a:off x="347367" y="2792865"/>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bwMode="auto">
          <a:xfrm>
            <a:off x="7143"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70" name="Straight Connector 69"/>
          <p:cNvCxnSpPr>
            <a:stCxn id="111" idx="2"/>
            <a:endCxn id="69" idx="0"/>
          </p:cNvCxnSpPr>
          <p:nvPr/>
        </p:nvCxnSpPr>
        <p:spPr bwMode="auto">
          <a:xfrm flipH="1">
            <a:off x="292893" y="3228673"/>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75" name="Oval 74"/>
          <p:cNvSpPr/>
          <p:nvPr/>
        </p:nvSpPr>
        <p:spPr bwMode="auto">
          <a:xfrm>
            <a:off x="1043429" y="39624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76" name="Straight Connector 75"/>
          <p:cNvCxnSpPr>
            <a:stCxn id="109" idx="5"/>
            <a:endCxn id="75" idx="0"/>
          </p:cNvCxnSpPr>
          <p:nvPr/>
        </p:nvCxnSpPr>
        <p:spPr bwMode="auto">
          <a:xfrm>
            <a:off x="1287906" y="375038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80" name="Oval 79"/>
          <p:cNvSpPr/>
          <p:nvPr/>
        </p:nvSpPr>
        <p:spPr bwMode="auto">
          <a:xfrm>
            <a:off x="2062315" y="341474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81" name="Straight Connector 80"/>
          <p:cNvCxnSpPr>
            <a:stCxn id="102" idx="5"/>
            <a:endCxn id="80" idx="0"/>
          </p:cNvCxnSpPr>
          <p:nvPr/>
        </p:nvCxnSpPr>
        <p:spPr bwMode="auto">
          <a:xfrm>
            <a:off x="2265293" y="323818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86" name="Oval 85"/>
          <p:cNvSpPr/>
          <p:nvPr/>
        </p:nvSpPr>
        <p:spPr bwMode="auto">
          <a:xfrm>
            <a:off x="2482274" y="291567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87" name="Straight Connector 86"/>
          <p:cNvCxnSpPr>
            <a:stCxn id="90" idx="5"/>
            <a:endCxn id="86" idx="0"/>
          </p:cNvCxnSpPr>
          <p:nvPr/>
        </p:nvCxnSpPr>
        <p:spPr bwMode="auto">
          <a:xfrm>
            <a:off x="2531993" y="2660333"/>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2394802" y="296096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93" name="Oval 92"/>
          <p:cNvSpPr/>
          <p:nvPr/>
        </p:nvSpPr>
        <p:spPr bwMode="auto">
          <a:xfrm>
            <a:off x="1405155"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07" name="Straight Connector 106"/>
          <p:cNvCxnSpPr>
            <a:stCxn id="99" idx="5"/>
            <a:endCxn id="93" idx="0"/>
          </p:cNvCxnSpPr>
          <p:nvPr/>
        </p:nvCxnSpPr>
        <p:spPr bwMode="auto">
          <a:xfrm>
            <a:off x="1592706" y="322683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25" name="TextBox 124"/>
          <p:cNvSpPr txBox="1"/>
          <p:nvPr/>
        </p:nvSpPr>
        <p:spPr>
          <a:xfrm>
            <a:off x="-43434" y="346459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6" name="TextBox 125"/>
          <p:cNvSpPr txBox="1"/>
          <p:nvPr/>
        </p:nvSpPr>
        <p:spPr>
          <a:xfrm>
            <a:off x="954031" y="400149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7" name="TextBox 126"/>
          <p:cNvSpPr txBox="1"/>
          <p:nvPr/>
        </p:nvSpPr>
        <p:spPr>
          <a:xfrm>
            <a:off x="1312162" y="347580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34" name="TextBox 133"/>
          <p:cNvSpPr txBox="1"/>
          <p:nvPr/>
        </p:nvSpPr>
        <p:spPr>
          <a:xfrm>
            <a:off x="1997517" y="3489391"/>
            <a:ext cx="332420" cy="276999"/>
          </a:xfrm>
          <a:prstGeom prst="rect">
            <a:avLst/>
          </a:prstGeom>
          <a:noFill/>
        </p:spPr>
        <p:txBody>
          <a:bodyPr wrap="square" rtlCol="0">
            <a:spAutoFit/>
          </a:bodyPr>
          <a:lstStyle/>
          <a:p>
            <a:pPr algn="r"/>
            <a:r>
              <a:rPr lang="en-US" sz="1200" b="1" dirty="0">
                <a:solidFill>
                  <a:srgbClr val="FF0000"/>
                </a:solidFill>
              </a:rPr>
              <a:t>1</a:t>
            </a:r>
          </a:p>
        </p:txBody>
      </p:sp>
    </p:spTree>
    <p:extLst>
      <p:ext uri="{BB962C8B-B14F-4D97-AF65-F5344CB8AC3E}">
        <p14:creationId xmlns:p14="http://schemas.microsoft.com/office/powerpoint/2010/main" val="3928741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Remove Example 1</a:t>
            </a:r>
          </a:p>
        </p:txBody>
      </p:sp>
      <p:sp>
        <p:nvSpPr>
          <p:cNvPr id="30" name="TextBox 29"/>
          <p:cNvSpPr txBox="1"/>
          <p:nvPr/>
        </p:nvSpPr>
        <p:spPr>
          <a:xfrm>
            <a:off x="193629" y="1401036"/>
            <a:ext cx="1199048" cy="307777"/>
          </a:xfrm>
          <a:prstGeom prst="rect">
            <a:avLst/>
          </a:prstGeom>
          <a:noFill/>
        </p:spPr>
        <p:txBody>
          <a:bodyPr wrap="square" rtlCol="0">
            <a:spAutoFit/>
          </a:bodyPr>
          <a:lstStyle/>
          <a:p>
            <a:pPr algn="l"/>
            <a:r>
              <a:rPr lang="en-US" sz="1400" b="1" dirty="0">
                <a:solidFill>
                  <a:srgbClr val="FF0000"/>
                </a:solidFill>
              </a:rPr>
              <a:t>Remove 8</a:t>
            </a:r>
          </a:p>
        </p:txBody>
      </p:sp>
      <p:sp>
        <p:nvSpPr>
          <p:cNvPr id="64" name="Chevron 63"/>
          <p:cNvSpPr/>
          <p:nvPr/>
        </p:nvSpPr>
        <p:spPr>
          <a:xfrm>
            <a:off x="2799787" y="2284991"/>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Oval 88"/>
          <p:cNvSpPr/>
          <p:nvPr/>
        </p:nvSpPr>
        <p:spPr bwMode="auto">
          <a:xfrm>
            <a:off x="1405155" y="184846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90" name="Oval 89"/>
          <p:cNvSpPr/>
          <p:nvPr/>
        </p:nvSpPr>
        <p:spPr bwMode="auto">
          <a:xfrm>
            <a:off x="2044187" y="23351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91" name="Oval 90"/>
          <p:cNvSpPr/>
          <p:nvPr/>
        </p:nvSpPr>
        <p:spPr bwMode="auto">
          <a:xfrm>
            <a:off x="675475" y="23691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94" name="Straight Connector 93"/>
          <p:cNvCxnSpPr>
            <a:stCxn id="89" idx="3"/>
            <a:endCxn id="91" idx="0"/>
          </p:cNvCxnSpPr>
          <p:nvPr/>
        </p:nvCxnSpPr>
        <p:spPr bwMode="auto">
          <a:xfrm flipH="1">
            <a:off x="961225" y="217366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5" name="Straight Connector 94"/>
          <p:cNvCxnSpPr>
            <a:stCxn id="89" idx="5"/>
            <a:endCxn id="90" idx="0"/>
          </p:cNvCxnSpPr>
          <p:nvPr/>
        </p:nvCxnSpPr>
        <p:spPr bwMode="auto">
          <a:xfrm>
            <a:off x="1892961" y="217366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96" name="TextBox 95"/>
          <p:cNvSpPr txBox="1"/>
          <p:nvPr/>
        </p:nvSpPr>
        <p:spPr>
          <a:xfrm>
            <a:off x="1286451" y="188046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97" name="TextBox 96"/>
          <p:cNvSpPr txBox="1"/>
          <p:nvPr/>
        </p:nvSpPr>
        <p:spPr>
          <a:xfrm>
            <a:off x="558287" y="240835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98" name="TextBox 97"/>
          <p:cNvSpPr txBox="1"/>
          <p:nvPr/>
        </p:nvSpPr>
        <p:spPr>
          <a:xfrm>
            <a:off x="1967333" y="238663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99" name="Oval 98"/>
          <p:cNvSpPr/>
          <p:nvPr/>
        </p:nvSpPr>
        <p:spPr bwMode="auto">
          <a:xfrm>
            <a:off x="1104900" y="29016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00" name="Straight Connector 99"/>
          <p:cNvCxnSpPr>
            <a:stCxn id="91" idx="5"/>
            <a:endCxn id="99" idx="0"/>
          </p:cNvCxnSpPr>
          <p:nvPr/>
        </p:nvCxnSpPr>
        <p:spPr bwMode="auto">
          <a:xfrm>
            <a:off x="1163281" y="269431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1015950" y="295167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02" name="Oval 101"/>
          <p:cNvSpPr/>
          <p:nvPr/>
        </p:nvSpPr>
        <p:spPr bwMode="auto">
          <a:xfrm>
            <a:off x="1777487" y="29129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03" name="TextBox 102"/>
          <p:cNvSpPr txBox="1"/>
          <p:nvPr/>
        </p:nvSpPr>
        <p:spPr>
          <a:xfrm>
            <a:off x="1720594" y="296096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104" name="Straight Connector 103"/>
          <p:cNvCxnSpPr>
            <a:stCxn id="90" idx="3"/>
            <a:endCxn id="102" idx="0"/>
          </p:cNvCxnSpPr>
          <p:nvPr/>
        </p:nvCxnSpPr>
        <p:spPr bwMode="auto">
          <a:xfrm flipH="1">
            <a:off x="2063237" y="266033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05" name="Oval 104"/>
          <p:cNvSpPr/>
          <p:nvPr/>
        </p:nvSpPr>
        <p:spPr bwMode="auto">
          <a:xfrm>
            <a:off x="357514" y="29095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106" name="Straight Connector 105"/>
          <p:cNvCxnSpPr>
            <a:stCxn id="91" idx="3"/>
            <a:endCxn id="105" idx="0"/>
          </p:cNvCxnSpPr>
          <p:nvPr/>
        </p:nvCxnSpPr>
        <p:spPr bwMode="auto">
          <a:xfrm flipH="1">
            <a:off x="643264" y="269431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p:cNvCxnSpPr>
            <a:stCxn id="101" idx="2"/>
            <a:endCxn id="109" idx="0"/>
          </p:cNvCxnSpPr>
          <p:nvPr/>
        </p:nvCxnSpPr>
        <p:spPr bwMode="auto">
          <a:xfrm flipH="1">
            <a:off x="1085850" y="322867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09" name="Oval 108"/>
          <p:cNvSpPr/>
          <p:nvPr/>
        </p:nvSpPr>
        <p:spPr bwMode="auto">
          <a:xfrm>
            <a:off x="800100"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10" name="TextBox 109"/>
          <p:cNvSpPr txBox="1"/>
          <p:nvPr/>
        </p:nvSpPr>
        <p:spPr>
          <a:xfrm>
            <a:off x="693328" y="347580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11" name="TextBox 110"/>
          <p:cNvSpPr txBox="1"/>
          <p:nvPr/>
        </p:nvSpPr>
        <p:spPr>
          <a:xfrm>
            <a:off x="182292" y="295167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12" name="&quot;No&quot; Symbol 111"/>
          <p:cNvSpPr/>
          <p:nvPr/>
        </p:nvSpPr>
        <p:spPr>
          <a:xfrm>
            <a:off x="347367" y="2792865"/>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TextBox 138"/>
          <p:cNvSpPr txBox="1"/>
          <p:nvPr/>
        </p:nvSpPr>
        <p:spPr>
          <a:xfrm>
            <a:off x="5423912" y="1383619"/>
            <a:ext cx="2268149" cy="307777"/>
          </a:xfrm>
          <a:prstGeom prst="rect">
            <a:avLst/>
          </a:prstGeom>
          <a:noFill/>
        </p:spPr>
        <p:txBody>
          <a:bodyPr wrap="square" rtlCol="0">
            <a:spAutoFit/>
          </a:bodyPr>
          <a:lstStyle/>
          <a:p>
            <a:pPr algn="l"/>
            <a:r>
              <a:rPr lang="en-US" sz="1400" b="1" dirty="0">
                <a:solidFill>
                  <a:srgbClr val="0000FF"/>
                </a:solidFill>
              </a:rPr>
              <a:t>Zig-zag</a:t>
            </a:r>
          </a:p>
        </p:txBody>
      </p:sp>
      <p:sp>
        <p:nvSpPr>
          <p:cNvPr id="69" name="Oval 68"/>
          <p:cNvSpPr/>
          <p:nvPr/>
        </p:nvSpPr>
        <p:spPr bwMode="auto">
          <a:xfrm>
            <a:off x="7143"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70" name="Straight Connector 69"/>
          <p:cNvCxnSpPr>
            <a:stCxn id="111" idx="2"/>
            <a:endCxn id="69" idx="0"/>
          </p:cNvCxnSpPr>
          <p:nvPr/>
        </p:nvCxnSpPr>
        <p:spPr bwMode="auto">
          <a:xfrm flipH="1">
            <a:off x="292893" y="3228673"/>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75" name="Oval 74"/>
          <p:cNvSpPr/>
          <p:nvPr/>
        </p:nvSpPr>
        <p:spPr bwMode="auto">
          <a:xfrm>
            <a:off x="1043429" y="39624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76" name="Straight Connector 75"/>
          <p:cNvCxnSpPr>
            <a:stCxn id="109" idx="5"/>
            <a:endCxn id="75" idx="0"/>
          </p:cNvCxnSpPr>
          <p:nvPr/>
        </p:nvCxnSpPr>
        <p:spPr bwMode="auto">
          <a:xfrm>
            <a:off x="1287906" y="375038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80" name="Oval 79"/>
          <p:cNvSpPr/>
          <p:nvPr/>
        </p:nvSpPr>
        <p:spPr bwMode="auto">
          <a:xfrm>
            <a:off x="2062315" y="341474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81" name="Straight Connector 80"/>
          <p:cNvCxnSpPr>
            <a:stCxn id="102" idx="5"/>
            <a:endCxn id="80" idx="0"/>
          </p:cNvCxnSpPr>
          <p:nvPr/>
        </p:nvCxnSpPr>
        <p:spPr bwMode="auto">
          <a:xfrm>
            <a:off x="2265293" y="323818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86" name="Oval 85"/>
          <p:cNvSpPr/>
          <p:nvPr/>
        </p:nvSpPr>
        <p:spPr bwMode="auto">
          <a:xfrm>
            <a:off x="2482274" y="291567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87" name="Straight Connector 86"/>
          <p:cNvCxnSpPr>
            <a:stCxn id="90" idx="5"/>
            <a:endCxn id="86" idx="0"/>
          </p:cNvCxnSpPr>
          <p:nvPr/>
        </p:nvCxnSpPr>
        <p:spPr bwMode="auto">
          <a:xfrm>
            <a:off x="2531993" y="2660333"/>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2394802" y="296096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93" name="Oval 92"/>
          <p:cNvSpPr/>
          <p:nvPr/>
        </p:nvSpPr>
        <p:spPr bwMode="auto">
          <a:xfrm>
            <a:off x="1405155"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07" name="Straight Connector 106"/>
          <p:cNvCxnSpPr>
            <a:stCxn id="99" idx="5"/>
            <a:endCxn id="93" idx="0"/>
          </p:cNvCxnSpPr>
          <p:nvPr/>
        </p:nvCxnSpPr>
        <p:spPr bwMode="auto">
          <a:xfrm>
            <a:off x="1592706" y="322683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25" name="TextBox 124"/>
          <p:cNvSpPr txBox="1"/>
          <p:nvPr/>
        </p:nvSpPr>
        <p:spPr>
          <a:xfrm>
            <a:off x="-43434" y="346459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6" name="TextBox 125"/>
          <p:cNvSpPr txBox="1"/>
          <p:nvPr/>
        </p:nvSpPr>
        <p:spPr>
          <a:xfrm>
            <a:off x="954031" y="400149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7" name="TextBox 126"/>
          <p:cNvSpPr txBox="1"/>
          <p:nvPr/>
        </p:nvSpPr>
        <p:spPr>
          <a:xfrm>
            <a:off x="1312162" y="347580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34" name="TextBox 133"/>
          <p:cNvSpPr txBox="1"/>
          <p:nvPr/>
        </p:nvSpPr>
        <p:spPr>
          <a:xfrm>
            <a:off x="1997517" y="348939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35" name="Oval 134"/>
          <p:cNvSpPr/>
          <p:nvPr/>
        </p:nvSpPr>
        <p:spPr bwMode="auto">
          <a:xfrm>
            <a:off x="4499463" y="184846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42" name="Oval 141"/>
          <p:cNvSpPr/>
          <p:nvPr/>
        </p:nvSpPr>
        <p:spPr bwMode="auto">
          <a:xfrm>
            <a:off x="5138495" y="23351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146" name="Oval 145"/>
          <p:cNvSpPr/>
          <p:nvPr/>
        </p:nvSpPr>
        <p:spPr bwMode="auto">
          <a:xfrm>
            <a:off x="3769783" y="23691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52" name="Straight Connector 151"/>
          <p:cNvCxnSpPr>
            <a:stCxn id="135" idx="3"/>
            <a:endCxn id="146" idx="0"/>
          </p:cNvCxnSpPr>
          <p:nvPr/>
        </p:nvCxnSpPr>
        <p:spPr bwMode="auto">
          <a:xfrm flipH="1">
            <a:off x="4055533" y="217366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58" name="Straight Connector 157"/>
          <p:cNvCxnSpPr>
            <a:stCxn id="135" idx="5"/>
            <a:endCxn id="142" idx="0"/>
          </p:cNvCxnSpPr>
          <p:nvPr/>
        </p:nvCxnSpPr>
        <p:spPr bwMode="auto">
          <a:xfrm>
            <a:off x="4987269" y="217366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59" name="TextBox 158"/>
          <p:cNvSpPr txBox="1"/>
          <p:nvPr/>
        </p:nvSpPr>
        <p:spPr>
          <a:xfrm>
            <a:off x="4380759" y="188046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162" name="TextBox 161"/>
          <p:cNvSpPr txBox="1"/>
          <p:nvPr/>
        </p:nvSpPr>
        <p:spPr>
          <a:xfrm>
            <a:off x="3652595" y="240835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163" name="TextBox 162"/>
          <p:cNvSpPr txBox="1"/>
          <p:nvPr/>
        </p:nvSpPr>
        <p:spPr>
          <a:xfrm>
            <a:off x="5061641" y="238663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164" name="Oval 163"/>
          <p:cNvSpPr/>
          <p:nvPr/>
        </p:nvSpPr>
        <p:spPr bwMode="auto">
          <a:xfrm>
            <a:off x="4199208" y="29016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65" name="Straight Connector 164"/>
          <p:cNvCxnSpPr>
            <a:stCxn id="146" idx="5"/>
            <a:endCxn id="164" idx="0"/>
          </p:cNvCxnSpPr>
          <p:nvPr/>
        </p:nvCxnSpPr>
        <p:spPr bwMode="auto">
          <a:xfrm>
            <a:off x="4257589" y="269431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68" name="TextBox 167"/>
          <p:cNvSpPr txBox="1"/>
          <p:nvPr/>
        </p:nvSpPr>
        <p:spPr>
          <a:xfrm>
            <a:off x="4110258" y="295167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69" name="Oval 168"/>
          <p:cNvSpPr/>
          <p:nvPr/>
        </p:nvSpPr>
        <p:spPr bwMode="auto">
          <a:xfrm>
            <a:off x="4871795" y="29129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70" name="TextBox 169"/>
          <p:cNvSpPr txBox="1"/>
          <p:nvPr/>
        </p:nvSpPr>
        <p:spPr>
          <a:xfrm>
            <a:off x="4814902" y="296096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171" name="Straight Connector 170"/>
          <p:cNvCxnSpPr>
            <a:stCxn id="142" idx="3"/>
            <a:endCxn id="169" idx="0"/>
          </p:cNvCxnSpPr>
          <p:nvPr/>
        </p:nvCxnSpPr>
        <p:spPr bwMode="auto">
          <a:xfrm flipH="1">
            <a:off x="5157545" y="266033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72" name="Oval 171"/>
          <p:cNvSpPr/>
          <p:nvPr/>
        </p:nvSpPr>
        <p:spPr bwMode="auto">
          <a:xfrm>
            <a:off x="3451822" y="29095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74" name="Straight Connector 173"/>
          <p:cNvCxnSpPr>
            <a:stCxn id="146" idx="3"/>
            <a:endCxn id="172" idx="0"/>
          </p:cNvCxnSpPr>
          <p:nvPr/>
        </p:nvCxnSpPr>
        <p:spPr bwMode="auto">
          <a:xfrm flipH="1">
            <a:off x="3737572" y="269431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75" name="Straight Connector 174"/>
          <p:cNvCxnSpPr>
            <a:stCxn id="168" idx="2"/>
            <a:endCxn id="176" idx="0"/>
          </p:cNvCxnSpPr>
          <p:nvPr/>
        </p:nvCxnSpPr>
        <p:spPr bwMode="auto">
          <a:xfrm flipH="1">
            <a:off x="4180158" y="322867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76" name="Oval 175"/>
          <p:cNvSpPr/>
          <p:nvPr/>
        </p:nvSpPr>
        <p:spPr bwMode="auto">
          <a:xfrm>
            <a:off x="3894408"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77" name="TextBox 176"/>
          <p:cNvSpPr txBox="1"/>
          <p:nvPr/>
        </p:nvSpPr>
        <p:spPr>
          <a:xfrm>
            <a:off x="3787636" y="347580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78" name="TextBox 177"/>
          <p:cNvSpPr txBox="1"/>
          <p:nvPr/>
        </p:nvSpPr>
        <p:spPr>
          <a:xfrm>
            <a:off x="3276600" y="2951674"/>
            <a:ext cx="419125" cy="276999"/>
          </a:xfrm>
          <a:prstGeom prst="rect">
            <a:avLst/>
          </a:prstGeom>
          <a:noFill/>
        </p:spPr>
        <p:txBody>
          <a:bodyPr wrap="square" rtlCol="0">
            <a:spAutoFit/>
          </a:bodyPr>
          <a:lstStyle/>
          <a:p>
            <a:pPr algn="r"/>
            <a:r>
              <a:rPr lang="en-US" sz="1200" b="1" dirty="0">
                <a:solidFill>
                  <a:srgbClr val="FF0000"/>
                </a:solidFill>
              </a:rPr>
              <a:t>1</a:t>
            </a:r>
          </a:p>
        </p:txBody>
      </p:sp>
      <p:sp>
        <p:nvSpPr>
          <p:cNvPr id="182" name="Oval 181"/>
          <p:cNvSpPr/>
          <p:nvPr/>
        </p:nvSpPr>
        <p:spPr bwMode="auto">
          <a:xfrm>
            <a:off x="4137737" y="39624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183" name="Straight Connector 182"/>
          <p:cNvCxnSpPr>
            <a:stCxn id="176" idx="5"/>
            <a:endCxn id="182" idx="0"/>
          </p:cNvCxnSpPr>
          <p:nvPr/>
        </p:nvCxnSpPr>
        <p:spPr bwMode="auto">
          <a:xfrm>
            <a:off x="4382214" y="375038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184" name="Oval 183"/>
          <p:cNvSpPr/>
          <p:nvPr/>
        </p:nvSpPr>
        <p:spPr bwMode="auto">
          <a:xfrm>
            <a:off x="5156623" y="341474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185" name="Straight Connector 184"/>
          <p:cNvCxnSpPr>
            <a:stCxn id="169" idx="5"/>
            <a:endCxn id="184" idx="0"/>
          </p:cNvCxnSpPr>
          <p:nvPr/>
        </p:nvCxnSpPr>
        <p:spPr bwMode="auto">
          <a:xfrm>
            <a:off x="5359601" y="323818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186" name="Oval 185"/>
          <p:cNvSpPr/>
          <p:nvPr/>
        </p:nvSpPr>
        <p:spPr bwMode="auto">
          <a:xfrm>
            <a:off x="5576582" y="291567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187" name="Straight Connector 186"/>
          <p:cNvCxnSpPr>
            <a:stCxn id="142" idx="5"/>
            <a:endCxn id="186" idx="0"/>
          </p:cNvCxnSpPr>
          <p:nvPr/>
        </p:nvCxnSpPr>
        <p:spPr bwMode="auto">
          <a:xfrm>
            <a:off x="5626301" y="2660333"/>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188" name="TextBox 187"/>
          <p:cNvSpPr txBox="1"/>
          <p:nvPr/>
        </p:nvSpPr>
        <p:spPr>
          <a:xfrm>
            <a:off x="5489110" y="296096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89" name="Oval 188"/>
          <p:cNvSpPr/>
          <p:nvPr/>
        </p:nvSpPr>
        <p:spPr bwMode="auto">
          <a:xfrm>
            <a:off x="4499463" y="34251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90" name="Straight Connector 189"/>
          <p:cNvCxnSpPr>
            <a:stCxn id="164" idx="5"/>
            <a:endCxn id="189" idx="0"/>
          </p:cNvCxnSpPr>
          <p:nvPr/>
        </p:nvCxnSpPr>
        <p:spPr bwMode="auto">
          <a:xfrm>
            <a:off x="4687014" y="322683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92" name="TextBox 191"/>
          <p:cNvSpPr txBox="1"/>
          <p:nvPr/>
        </p:nvSpPr>
        <p:spPr>
          <a:xfrm>
            <a:off x="4048339" y="400149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93" name="TextBox 192"/>
          <p:cNvSpPr txBox="1"/>
          <p:nvPr/>
        </p:nvSpPr>
        <p:spPr>
          <a:xfrm>
            <a:off x="4406470" y="347580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94" name="TextBox 193"/>
          <p:cNvSpPr txBox="1"/>
          <p:nvPr/>
        </p:nvSpPr>
        <p:spPr>
          <a:xfrm>
            <a:off x="5091825" y="348939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95" name="TextBox 194"/>
          <p:cNvSpPr txBox="1"/>
          <p:nvPr/>
        </p:nvSpPr>
        <p:spPr>
          <a:xfrm>
            <a:off x="3530778" y="2120542"/>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96" name="TextBox 195"/>
          <p:cNvSpPr txBox="1"/>
          <p:nvPr/>
        </p:nvSpPr>
        <p:spPr>
          <a:xfrm>
            <a:off x="6653566" y="2170046"/>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197" name="TextBox 196"/>
          <p:cNvSpPr txBox="1"/>
          <p:nvPr/>
        </p:nvSpPr>
        <p:spPr>
          <a:xfrm>
            <a:off x="3662315" y="3369250"/>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198" name="Oval 197"/>
          <p:cNvSpPr/>
          <p:nvPr/>
        </p:nvSpPr>
        <p:spPr bwMode="auto">
          <a:xfrm>
            <a:off x="7447555" y="1864664"/>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99" name="Oval 198"/>
          <p:cNvSpPr/>
          <p:nvPr/>
        </p:nvSpPr>
        <p:spPr bwMode="auto">
          <a:xfrm>
            <a:off x="8086587" y="23513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200" name="Oval 199"/>
          <p:cNvSpPr/>
          <p:nvPr/>
        </p:nvSpPr>
        <p:spPr bwMode="auto">
          <a:xfrm>
            <a:off x="6477773" y="296096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201" name="Straight Connector 200"/>
          <p:cNvCxnSpPr>
            <a:stCxn id="198" idx="3"/>
            <a:endCxn id="215" idx="0"/>
          </p:cNvCxnSpPr>
          <p:nvPr/>
        </p:nvCxnSpPr>
        <p:spPr bwMode="auto">
          <a:xfrm flipH="1">
            <a:off x="7128250" y="2189868"/>
            <a:ext cx="402999" cy="172332"/>
          </a:xfrm>
          <a:prstGeom prst="line">
            <a:avLst/>
          </a:prstGeom>
          <a:noFill/>
          <a:ln w="9525" cap="flat" cmpd="sng" algn="ctr">
            <a:solidFill>
              <a:schemeClr val="tx1"/>
            </a:solidFill>
            <a:prstDash val="solid"/>
            <a:round/>
            <a:headEnd type="none" w="med" len="med"/>
            <a:tailEnd type="none" w="med" len="med"/>
          </a:ln>
          <a:effectLst/>
        </p:spPr>
      </p:cxnSp>
      <p:cxnSp>
        <p:nvCxnSpPr>
          <p:cNvPr id="202" name="Straight Connector 201"/>
          <p:cNvCxnSpPr>
            <a:stCxn id="198" idx="5"/>
            <a:endCxn id="199" idx="0"/>
          </p:cNvCxnSpPr>
          <p:nvPr/>
        </p:nvCxnSpPr>
        <p:spPr bwMode="auto">
          <a:xfrm>
            <a:off x="7935361" y="2189868"/>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203" name="TextBox 202"/>
          <p:cNvSpPr txBox="1"/>
          <p:nvPr/>
        </p:nvSpPr>
        <p:spPr>
          <a:xfrm>
            <a:off x="7328851" y="1896665"/>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204" name="TextBox 203"/>
          <p:cNvSpPr txBox="1"/>
          <p:nvPr/>
        </p:nvSpPr>
        <p:spPr>
          <a:xfrm>
            <a:off x="6231725" y="2845376"/>
            <a:ext cx="340934" cy="276999"/>
          </a:xfrm>
          <a:prstGeom prst="rect">
            <a:avLst/>
          </a:prstGeom>
          <a:noFill/>
        </p:spPr>
        <p:txBody>
          <a:bodyPr wrap="square" rtlCol="0">
            <a:spAutoFit/>
          </a:bodyPr>
          <a:lstStyle/>
          <a:p>
            <a:pPr algn="r"/>
            <a:r>
              <a:rPr lang="en-US" sz="1200" b="1" dirty="0">
                <a:solidFill>
                  <a:srgbClr val="FF0000"/>
                </a:solidFill>
              </a:rPr>
              <a:t>2</a:t>
            </a:r>
          </a:p>
        </p:txBody>
      </p:sp>
      <p:sp>
        <p:nvSpPr>
          <p:cNvPr id="205" name="TextBox 204"/>
          <p:cNvSpPr txBox="1"/>
          <p:nvPr/>
        </p:nvSpPr>
        <p:spPr>
          <a:xfrm>
            <a:off x="8009733" y="2402843"/>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206" name="Oval 205"/>
          <p:cNvSpPr/>
          <p:nvPr/>
        </p:nvSpPr>
        <p:spPr bwMode="auto">
          <a:xfrm>
            <a:off x="7147300" y="291783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207" name="Straight Connector 206"/>
          <p:cNvCxnSpPr>
            <a:stCxn id="215" idx="5"/>
            <a:endCxn id="206" idx="0"/>
          </p:cNvCxnSpPr>
          <p:nvPr/>
        </p:nvCxnSpPr>
        <p:spPr bwMode="auto">
          <a:xfrm>
            <a:off x="7330306" y="2687404"/>
            <a:ext cx="102744" cy="230435"/>
          </a:xfrm>
          <a:prstGeom prst="line">
            <a:avLst/>
          </a:prstGeom>
          <a:noFill/>
          <a:ln w="9525" cap="flat" cmpd="sng" algn="ctr">
            <a:solidFill>
              <a:schemeClr val="tx1"/>
            </a:solidFill>
            <a:prstDash val="solid"/>
            <a:round/>
            <a:headEnd type="none" w="med" len="med"/>
            <a:tailEnd type="none" w="med" len="med"/>
          </a:ln>
          <a:effectLst/>
        </p:spPr>
      </p:cxnSp>
      <p:sp>
        <p:nvSpPr>
          <p:cNvPr id="208" name="TextBox 207"/>
          <p:cNvSpPr txBox="1"/>
          <p:nvPr/>
        </p:nvSpPr>
        <p:spPr>
          <a:xfrm>
            <a:off x="6966384" y="2791712"/>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209" name="Oval 208"/>
          <p:cNvSpPr/>
          <p:nvPr/>
        </p:nvSpPr>
        <p:spPr bwMode="auto">
          <a:xfrm>
            <a:off x="7819887" y="292918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210" name="TextBox 209"/>
          <p:cNvSpPr txBox="1"/>
          <p:nvPr/>
        </p:nvSpPr>
        <p:spPr>
          <a:xfrm>
            <a:off x="7762994" y="2977169"/>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211" name="Straight Connector 210"/>
          <p:cNvCxnSpPr>
            <a:stCxn id="199" idx="3"/>
            <a:endCxn id="209" idx="0"/>
          </p:cNvCxnSpPr>
          <p:nvPr/>
        </p:nvCxnSpPr>
        <p:spPr bwMode="auto">
          <a:xfrm flipH="1">
            <a:off x="8105637" y="2676537"/>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12" name="Oval 211"/>
          <p:cNvSpPr/>
          <p:nvPr/>
        </p:nvSpPr>
        <p:spPr bwMode="auto">
          <a:xfrm>
            <a:off x="6159812" y="3501416"/>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13" name="Straight Connector 212"/>
          <p:cNvCxnSpPr>
            <a:stCxn id="200" idx="3"/>
            <a:endCxn id="212" idx="0"/>
          </p:cNvCxnSpPr>
          <p:nvPr/>
        </p:nvCxnSpPr>
        <p:spPr bwMode="auto">
          <a:xfrm flipH="1">
            <a:off x="6445562" y="3286169"/>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214" name="Straight Connector 213"/>
          <p:cNvCxnSpPr>
            <a:stCxn id="200" idx="0"/>
            <a:endCxn id="215" idx="3"/>
          </p:cNvCxnSpPr>
          <p:nvPr/>
        </p:nvCxnSpPr>
        <p:spPr bwMode="auto">
          <a:xfrm flipV="1">
            <a:off x="6763523" y="2687404"/>
            <a:ext cx="162671" cy="273561"/>
          </a:xfrm>
          <a:prstGeom prst="line">
            <a:avLst/>
          </a:prstGeom>
          <a:noFill/>
          <a:ln w="9525" cap="flat" cmpd="sng" algn="ctr">
            <a:solidFill>
              <a:schemeClr val="tx1"/>
            </a:solidFill>
            <a:prstDash val="solid"/>
            <a:round/>
            <a:headEnd type="none" w="med" len="med"/>
            <a:tailEnd type="none" w="med" len="med"/>
          </a:ln>
          <a:effectLst/>
        </p:spPr>
      </p:cxnSp>
      <p:sp>
        <p:nvSpPr>
          <p:cNvPr id="215" name="Oval 214"/>
          <p:cNvSpPr/>
          <p:nvPr/>
        </p:nvSpPr>
        <p:spPr bwMode="auto">
          <a:xfrm>
            <a:off x="6842500" y="23622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216" name="TextBox 215"/>
          <p:cNvSpPr txBox="1"/>
          <p:nvPr/>
        </p:nvSpPr>
        <p:spPr>
          <a:xfrm>
            <a:off x="6726917" y="2192180"/>
            <a:ext cx="340982" cy="276999"/>
          </a:xfrm>
          <a:prstGeom prst="rect">
            <a:avLst/>
          </a:prstGeom>
          <a:noFill/>
        </p:spPr>
        <p:txBody>
          <a:bodyPr wrap="square" rtlCol="0">
            <a:spAutoFit/>
          </a:bodyPr>
          <a:lstStyle/>
          <a:p>
            <a:pPr algn="r"/>
            <a:r>
              <a:rPr lang="en-US" sz="1200" b="1" dirty="0">
                <a:solidFill>
                  <a:srgbClr val="FF0000"/>
                </a:solidFill>
              </a:rPr>
              <a:t>3</a:t>
            </a:r>
          </a:p>
        </p:txBody>
      </p:sp>
      <p:sp>
        <p:nvSpPr>
          <p:cNvPr id="217" name="TextBox 216"/>
          <p:cNvSpPr txBox="1"/>
          <p:nvPr/>
        </p:nvSpPr>
        <p:spPr>
          <a:xfrm>
            <a:off x="5984590" y="3543532"/>
            <a:ext cx="419125" cy="276999"/>
          </a:xfrm>
          <a:prstGeom prst="rect">
            <a:avLst/>
          </a:prstGeom>
          <a:noFill/>
        </p:spPr>
        <p:txBody>
          <a:bodyPr wrap="square" rtlCol="0">
            <a:spAutoFit/>
          </a:bodyPr>
          <a:lstStyle/>
          <a:p>
            <a:pPr algn="r"/>
            <a:r>
              <a:rPr lang="en-US" sz="1200" b="1" dirty="0">
                <a:solidFill>
                  <a:srgbClr val="FF0000"/>
                </a:solidFill>
              </a:rPr>
              <a:t>1</a:t>
            </a:r>
          </a:p>
        </p:txBody>
      </p:sp>
      <p:sp>
        <p:nvSpPr>
          <p:cNvPr id="218" name="Oval 217"/>
          <p:cNvSpPr/>
          <p:nvPr/>
        </p:nvSpPr>
        <p:spPr bwMode="auto">
          <a:xfrm>
            <a:off x="6871198" y="34290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219" name="Straight Connector 218"/>
          <p:cNvCxnSpPr>
            <a:stCxn id="208" idx="2"/>
            <a:endCxn id="218" idx="0"/>
          </p:cNvCxnSpPr>
          <p:nvPr/>
        </p:nvCxnSpPr>
        <p:spPr bwMode="auto">
          <a:xfrm>
            <a:off x="7132594" y="3068711"/>
            <a:ext cx="24354" cy="360289"/>
          </a:xfrm>
          <a:prstGeom prst="line">
            <a:avLst/>
          </a:prstGeom>
          <a:noFill/>
          <a:ln w="9525" cap="flat" cmpd="sng" algn="ctr">
            <a:solidFill>
              <a:schemeClr val="tx1"/>
            </a:solidFill>
            <a:prstDash val="solid"/>
            <a:round/>
            <a:headEnd type="none" w="med" len="med"/>
            <a:tailEnd type="none" w="med" len="med"/>
          </a:ln>
          <a:effectLst/>
        </p:spPr>
      </p:cxnSp>
      <p:sp>
        <p:nvSpPr>
          <p:cNvPr id="220" name="Oval 219"/>
          <p:cNvSpPr/>
          <p:nvPr/>
        </p:nvSpPr>
        <p:spPr bwMode="auto">
          <a:xfrm>
            <a:off x="8104715" y="343094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221" name="Straight Connector 220"/>
          <p:cNvCxnSpPr>
            <a:stCxn id="209" idx="5"/>
            <a:endCxn id="220" idx="0"/>
          </p:cNvCxnSpPr>
          <p:nvPr/>
        </p:nvCxnSpPr>
        <p:spPr bwMode="auto">
          <a:xfrm>
            <a:off x="8307693" y="3254387"/>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222" name="Oval 221"/>
          <p:cNvSpPr/>
          <p:nvPr/>
        </p:nvSpPr>
        <p:spPr bwMode="auto">
          <a:xfrm>
            <a:off x="8524674" y="29318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223" name="Straight Connector 222"/>
          <p:cNvCxnSpPr>
            <a:stCxn id="199" idx="5"/>
            <a:endCxn id="222" idx="0"/>
          </p:cNvCxnSpPr>
          <p:nvPr/>
        </p:nvCxnSpPr>
        <p:spPr bwMode="auto">
          <a:xfrm>
            <a:off x="8574393" y="2676537"/>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224" name="TextBox 223"/>
          <p:cNvSpPr txBox="1"/>
          <p:nvPr/>
        </p:nvSpPr>
        <p:spPr>
          <a:xfrm>
            <a:off x="8437202" y="2977169"/>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25" name="Oval 224"/>
          <p:cNvSpPr/>
          <p:nvPr/>
        </p:nvSpPr>
        <p:spPr bwMode="auto">
          <a:xfrm>
            <a:off x="7447555" y="344138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226" name="Straight Connector 225"/>
          <p:cNvCxnSpPr>
            <a:stCxn id="206" idx="5"/>
            <a:endCxn id="225" idx="0"/>
          </p:cNvCxnSpPr>
          <p:nvPr/>
        </p:nvCxnSpPr>
        <p:spPr bwMode="auto">
          <a:xfrm>
            <a:off x="7635106" y="3243043"/>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227" name="TextBox 226"/>
          <p:cNvSpPr txBox="1"/>
          <p:nvPr/>
        </p:nvSpPr>
        <p:spPr>
          <a:xfrm>
            <a:off x="6781800" y="346809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28" name="TextBox 227"/>
          <p:cNvSpPr txBox="1"/>
          <p:nvPr/>
        </p:nvSpPr>
        <p:spPr>
          <a:xfrm>
            <a:off x="7354562" y="3492010"/>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29" name="TextBox 228"/>
          <p:cNvSpPr txBox="1"/>
          <p:nvPr/>
        </p:nvSpPr>
        <p:spPr>
          <a:xfrm>
            <a:off x="8039917" y="350559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30" name="TextBox 229"/>
          <p:cNvSpPr txBox="1"/>
          <p:nvPr/>
        </p:nvSpPr>
        <p:spPr>
          <a:xfrm>
            <a:off x="6406730" y="2671507"/>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233" name="TextBox 232"/>
          <p:cNvSpPr txBox="1"/>
          <p:nvPr/>
        </p:nvSpPr>
        <p:spPr>
          <a:xfrm>
            <a:off x="7477360" y="2654018"/>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234" name="TextBox 233"/>
          <p:cNvSpPr txBox="1"/>
          <p:nvPr/>
        </p:nvSpPr>
        <p:spPr>
          <a:xfrm>
            <a:off x="4435672" y="2632767"/>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235" name="TextBox 234"/>
          <p:cNvSpPr txBox="1"/>
          <p:nvPr/>
        </p:nvSpPr>
        <p:spPr>
          <a:xfrm>
            <a:off x="4225086" y="1699610"/>
            <a:ext cx="291983" cy="307777"/>
          </a:xfrm>
          <a:prstGeom prst="rect">
            <a:avLst/>
          </a:prstGeom>
          <a:noFill/>
        </p:spPr>
        <p:txBody>
          <a:bodyPr wrap="square" rtlCol="0">
            <a:spAutoFit/>
          </a:bodyPr>
          <a:lstStyle/>
          <a:p>
            <a:pPr algn="l"/>
            <a:r>
              <a:rPr lang="en-US" sz="1400" b="1" dirty="0">
                <a:solidFill>
                  <a:srgbClr val="0000FF"/>
                </a:solidFill>
              </a:rPr>
              <a:t>p</a:t>
            </a:r>
          </a:p>
        </p:txBody>
      </p:sp>
      <p:sp>
        <p:nvSpPr>
          <p:cNvPr id="237" name="Oval 236"/>
          <p:cNvSpPr/>
          <p:nvPr/>
        </p:nvSpPr>
        <p:spPr bwMode="auto">
          <a:xfrm>
            <a:off x="4566995" y="4638756"/>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238" name="Oval 237"/>
          <p:cNvSpPr/>
          <p:nvPr/>
        </p:nvSpPr>
        <p:spPr bwMode="auto">
          <a:xfrm>
            <a:off x="5206027" y="512542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239" name="Oval 238"/>
          <p:cNvSpPr/>
          <p:nvPr/>
        </p:nvSpPr>
        <p:spPr bwMode="auto">
          <a:xfrm>
            <a:off x="3597213" y="573505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240" name="Straight Connector 239"/>
          <p:cNvCxnSpPr>
            <a:stCxn id="237" idx="3"/>
            <a:endCxn id="254" idx="0"/>
          </p:cNvCxnSpPr>
          <p:nvPr/>
        </p:nvCxnSpPr>
        <p:spPr bwMode="auto">
          <a:xfrm flipH="1">
            <a:off x="4247690" y="4963960"/>
            <a:ext cx="402999" cy="172332"/>
          </a:xfrm>
          <a:prstGeom prst="line">
            <a:avLst/>
          </a:prstGeom>
          <a:noFill/>
          <a:ln w="9525" cap="flat" cmpd="sng" algn="ctr">
            <a:solidFill>
              <a:schemeClr val="tx1"/>
            </a:solidFill>
            <a:prstDash val="solid"/>
            <a:round/>
            <a:headEnd type="none" w="med" len="med"/>
            <a:tailEnd type="none" w="med" len="med"/>
          </a:ln>
          <a:effectLst/>
        </p:spPr>
      </p:cxnSp>
      <p:cxnSp>
        <p:nvCxnSpPr>
          <p:cNvPr id="241" name="Straight Connector 240"/>
          <p:cNvCxnSpPr>
            <a:stCxn id="237" idx="5"/>
            <a:endCxn id="238" idx="0"/>
          </p:cNvCxnSpPr>
          <p:nvPr/>
        </p:nvCxnSpPr>
        <p:spPr bwMode="auto">
          <a:xfrm>
            <a:off x="5054801" y="4963960"/>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242" name="TextBox 241"/>
          <p:cNvSpPr txBox="1"/>
          <p:nvPr/>
        </p:nvSpPr>
        <p:spPr>
          <a:xfrm>
            <a:off x="4361281" y="4498033"/>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243" name="TextBox 242"/>
          <p:cNvSpPr txBox="1"/>
          <p:nvPr/>
        </p:nvSpPr>
        <p:spPr>
          <a:xfrm>
            <a:off x="3480025" y="5774302"/>
            <a:ext cx="340934" cy="276999"/>
          </a:xfrm>
          <a:prstGeom prst="rect">
            <a:avLst/>
          </a:prstGeom>
          <a:noFill/>
        </p:spPr>
        <p:txBody>
          <a:bodyPr wrap="square" rtlCol="0">
            <a:spAutoFit/>
          </a:bodyPr>
          <a:lstStyle/>
          <a:p>
            <a:pPr algn="r"/>
            <a:r>
              <a:rPr lang="en-US" sz="1200" b="1" dirty="0">
                <a:solidFill>
                  <a:srgbClr val="FF0000"/>
                </a:solidFill>
              </a:rPr>
              <a:t>2</a:t>
            </a:r>
          </a:p>
        </p:txBody>
      </p:sp>
      <p:sp>
        <p:nvSpPr>
          <p:cNvPr id="244" name="TextBox 243"/>
          <p:cNvSpPr txBox="1"/>
          <p:nvPr/>
        </p:nvSpPr>
        <p:spPr>
          <a:xfrm>
            <a:off x="5129173" y="5176935"/>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245" name="Oval 244"/>
          <p:cNvSpPr/>
          <p:nvPr/>
        </p:nvSpPr>
        <p:spPr bwMode="auto">
          <a:xfrm>
            <a:off x="4266740" y="569193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246" name="Straight Connector 245"/>
          <p:cNvCxnSpPr>
            <a:stCxn id="254" idx="5"/>
            <a:endCxn id="245" idx="0"/>
          </p:cNvCxnSpPr>
          <p:nvPr/>
        </p:nvCxnSpPr>
        <p:spPr bwMode="auto">
          <a:xfrm>
            <a:off x="4449746" y="5461496"/>
            <a:ext cx="102744" cy="230435"/>
          </a:xfrm>
          <a:prstGeom prst="line">
            <a:avLst/>
          </a:prstGeom>
          <a:noFill/>
          <a:ln w="9525" cap="flat" cmpd="sng" algn="ctr">
            <a:solidFill>
              <a:schemeClr val="tx1"/>
            </a:solidFill>
            <a:prstDash val="solid"/>
            <a:round/>
            <a:headEnd type="none" w="med" len="med"/>
            <a:tailEnd type="none" w="med" len="med"/>
          </a:ln>
          <a:effectLst/>
        </p:spPr>
      </p:cxnSp>
      <p:sp>
        <p:nvSpPr>
          <p:cNvPr id="247" name="TextBox 246"/>
          <p:cNvSpPr txBox="1"/>
          <p:nvPr/>
        </p:nvSpPr>
        <p:spPr>
          <a:xfrm>
            <a:off x="4177790" y="5741971"/>
            <a:ext cx="332420" cy="276999"/>
          </a:xfrm>
          <a:prstGeom prst="rect">
            <a:avLst/>
          </a:prstGeom>
          <a:noFill/>
        </p:spPr>
        <p:txBody>
          <a:bodyPr wrap="square" rtlCol="0">
            <a:spAutoFit/>
          </a:bodyPr>
          <a:lstStyle/>
          <a:p>
            <a:pPr algn="r"/>
            <a:r>
              <a:rPr lang="en-US" sz="1200" b="1" dirty="0">
                <a:solidFill>
                  <a:srgbClr val="FF0000"/>
                </a:solidFill>
              </a:rPr>
              <a:t>2</a:t>
            </a:r>
          </a:p>
        </p:txBody>
      </p:sp>
      <p:sp>
        <p:nvSpPr>
          <p:cNvPr id="248" name="Oval 247"/>
          <p:cNvSpPr/>
          <p:nvPr/>
        </p:nvSpPr>
        <p:spPr bwMode="auto">
          <a:xfrm>
            <a:off x="4939327" y="57032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249" name="TextBox 248"/>
          <p:cNvSpPr txBox="1"/>
          <p:nvPr/>
        </p:nvSpPr>
        <p:spPr>
          <a:xfrm>
            <a:off x="4882434" y="5751261"/>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250" name="Straight Connector 249"/>
          <p:cNvCxnSpPr>
            <a:stCxn id="238" idx="3"/>
            <a:endCxn id="248" idx="0"/>
          </p:cNvCxnSpPr>
          <p:nvPr/>
        </p:nvCxnSpPr>
        <p:spPr bwMode="auto">
          <a:xfrm flipH="1">
            <a:off x="5225077" y="5450629"/>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51" name="Oval 250"/>
          <p:cNvSpPr/>
          <p:nvPr/>
        </p:nvSpPr>
        <p:spPr bwMode="auto">
          <a:xfrm>
            <a:off x="3279252" y="627550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52" name="Straight Connector 251"/>
          <p:cNvCxnSpPr>
            <a:stCxn id="239" idx="3"/>
            <a:endCxn id="251" idx="0"/>
          </p:cNvCxnSpPr>
          <p:nvPr/>
        </p:nvCxnSpPr>
        <p:spPr bwMode="auto">
          <a:xfrm flipH="1">
            <a:off x="3565002" y="606026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253" name="Straight Connector 252"/>
          <p:cNvCxnSpPr>
            <a:stCxn id="239" idx="0"/>
            <a:endCxn id="254" idx="3"/>
          </p:cNvCxnSpPr>
          <p:nvPr/>
        </p:nvCxnSpPr>
        <p:spPr bwMode="auto">
          <a:xfrm flipV="1">
            <a:off x="3882963" y="5461496"/>
            <a:ext cx="162671" cy="273561"/>
          </a:xfrm>
          <a:prstGeom prst="line">
            <a:avLst/>
          </a:prstGeom>
          <a:noFill/>
          <a:ln w="9525" cap="flat" cmpd="sng" algn="ctr">
            <a:solidFill>
              <a:schemeClr val="tx1"/>
            </a:solidFill>
            <a:prstDash val="solid"/>
            <a:round/>
            <a:headEnd type="none" w="med" len="med"/>
            <a:tailEnd type="none" w="med" len="med"/>
          </a:ln>
          <a:effectLst/>
        </p:spPr>
      </p:cxnSp>
      <p:sp>
        <p:nvSpPr>
          <p:cNvPr id="254" name="Oval 253"/>
          <p:cNvSpPr/>
          <p:nvPr/>
        </p:nvSpPr>
        <p:spPr bwMode="auto">
          <a:xfrm>
            <a:off x="3961940" y="513629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255" name="TextBox 254"/>
          <p:cNvSpPr txBox="1"/>
          <p:nvPr/>
        </p:nvSpPr>
        <p:spPr>
          <a:xfrm>
            <a:off x="3855168" y="5186919"/>
            <a:ext cx="340982" cy="276999"/>
          </a:xfrm>
          <a:prstGeom prst="rect">
            <a:avLst/>
          </a:prstGeom>
          <a:noFill/>
        </p:spPr>
        <p:txBody>
          <a:bodyPr wrap="square" rtlCol="0">
            <a:spAutoFit/>
          </a:bodyPr>
          <a:lstStyle/>
          <a:p>
            <a:pPr algn="r"/>
            <a:r>
              <a:rPr lang="en-US" sz="1200" b="1" dirty="0">
                <a:solidFill>
                  <a:srgbClr val="FF0000"/>
                </a:solidFill>
              </a:rPr>
              <a:t>3</a:t>
            </a:r>
          </a:p>
        </p:txBody>
      </p:sp>
      <p:sp>
        <p:nvSpPr>
          <p:cNvPr id="256" name="Oval 255"/>
          <p:cNvSpPr/>
          <p:nvPr/>
        </p:nvSpPr>
        <p:spPr bwMode="auto">
          <a:xfrm>
            <a:off x="3990638" y="620309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257" name="Straight Connector 256"/>
          <p:cNvCxnSpPr>
            <a:stCxn id="247" idx="2"/>
            <a:endCxn id="256" idx="0"/>
          </p:cNvCxnSpPr>
          <p:nvPr/>
        </p:nvCxnSpPr>
        <p:spPr bwMode="auto">
          <a:xfrm flipH="1">
            <a:off x="4276388" y="6018970"/>
            <a:ext cx="67612" cy="184122"/>
          </a:xfrm>
          <a:prstGeom prst="line">
            <a:avLst/>
          </a:prstGeom>
          <a:noFill/>
          <a:ln w="9525" cap="flat" cmpd="sng" algn="ctr">
            <a:solidFill>
              <a:schemeClr val="tx1"/>
            </a:solidFill>
            <a:prstDash val="solid"/>
            <a:round/>
            <a:headEnd type="none" w="med" len="med"/>
            <a:tailEnd type="none" w="med" len="med"/>
          </a:ln>
          <a:effectLst/>
        </p:spPr>
      </p:cxnSp>
      <p:sp>
        <p:nvSpPr>
          <p:cNvPr id="258" name="Oval 257"/>
          <p:cNvSpPr/>
          <p:nvPr/>
        </p:nvSpPr>
        <p:spPr bwMode="auto">
          <a:xfrm>
            <a:off x="5224155" y="620504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259" name="Straight Connector 258"/>
          <p:cNvCxnSpPr>
            <a:stCxn id="248" idx="5"/>
            <a:endCxn id="258" idx="0"/>
          </p:cNvCxnSpPr>
          <p:nvPr/>
        </p:nvCxnSpPr>
        <p:spPr bwMode="auto">
          <a:xfrm>
            <a:off x="5427133" y="6028479"/>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260" name="Oval 259"/>
          <p:cNvSpPr/>
          <p:nvPr/>
        </p:nvSpPr>
        <p:spPr bwMode="auto">
          <a:xfrm>
            <a:off x="5644114" y="570596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261" name="Straight Connector 260"/>
          <p:cNvCxnSpPr>
            <a:stCxn id="238" idx="5"/>
            <a:endCxn id="260" idx="0"/>
          </p:cNvCxnSpPr>
          <p:nvPr/>
        </p:nvCxnSpPr>
        <p:spPr bwMode="auto">
          <a:xfrm>
            <a:off x="5693833" y="5450629"/>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262" name="TextBox 261"/>
          <p:cNvSpPr txBox="1"/>
          <p:nvPr/>
        </p:nvSpPr>
        <p:spPr>
          <a:xfrm>
            <a:off x="5556642" y="575126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63" name="Oval 262"/>
          <p:cNvSpPr/>
          <p:nvPr/>
        </p:nvSpPr>
        <p:spPr bwMode="auto">
          <a:xfrm>
            <a:off x="4566995" y="62154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264" name="Straight Connector 263"/>
          <p:cNvCxnSpPr>
            <a:stCxn id="245" idx="5"/>
            <a:endCxn id="263" idx="0"/>
          </p:cNvCxnSpPr>
          <p:nvPr/>
        </p:nvCxnSpPr>
        <p:spPr bwMode="auto">
          <a:xfrm>
            <a:off x="4754546" y="6017135"/>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265" name="TextBox 264"/>
          <p:cNvSpPr txBox="1"/>
          <p:nvPr/>
        </p:nvSpPr>
        <p:spPr>
          <a:xfrm>
            <a:off x="3901240" y="624218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66" name="TextBox 265"/>
          <p:cNvSpPr txBox="1"/>
          <p:nvPr/>
        </p:nvSpPr>
        <p:spPr>
          <a:xfrm>
            <a:off x="4474002" y="626610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67" name="TextBox 266"/>
          <p:cNvSpPr txBox="1"/>
          <p:nvPr/>
        </p:nvSpPr>
        <p:spPr>
          <a:xfrm>
            <a:off x="5159357" y="6279687"/>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68" name="TextBox 267"/>
          <p:cNvSpPr txBox="1"/>
          <p:nvPr/>
        </p:nvSpPr>
        <p:spPr>
          <a:xfrm>
            <a:off x="4280017" y="4564282"/>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270" name="Chevron 269"/>
          <p:cNvSpPr/>
          <p:nvPr/>
        </p:nvSpPr>
        <p:spPr>
          <a:xfrm>
            <a:off x="2276028" y="535596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1" name="TextBox 270"/>
          <p:cNvSpPr txBox="1"/>
          <p:nvPr/>
        </p:nvSpPr>
        <p:spPr>
          <a:xfrm>
            <a:off x="3200183" y="6275508"/>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49" name="TextBox 148">
            <a:extLst>
              <a:ext uri="{FF2B5EF4-FFF2-40B4-BE49-F238E27FC236}">
                <a16:creationId xmlns:a16="http://schemas.microsoft.com/office/drawing/2014/main" id="{42819DE6-F344-4795-AAF8-90E8C0D026C0}"/>
              </a:ext>
            </a:extLst>
          </p:cNvPr>
          <p:cNvSpPr txBox="1"/>
          <p:nvPr/>
        </p:nvSpPr>
        <p:spPr>
          <a:xfrm>
            <a:off x="6379371" y="2974339"/>
            <a:ext cx="334034" cy="276999"/>
          </a:xfrm>
          <a:prstGeom prst="rect">
            <a:avLst/>
          </a:prstGeom>
          <a:noFill/>
        </p:spPr>
        <p:txBody>
          <a:bodyPr wrap="square" rtlCol="0">
            <a:spAutoFit/>
          </a:bodyPr>
          <a:lstStyle/>
          <a:p>
            <a:pPr algn="r"/>
            <a:r>
              <a:rPr lang="en-US" sz="1200" b="1" strike="sngStrike" dirty="0">
                <a:solidFill>
                  <a:srgbClr val="FF0000"/>
                </a:solidFill>
              </a:rPr>
              <a:t>4</a:t>
            </a:r>
          </a:p>
        </p:txBody>
      </p:sp>
      <p:sp>
        <p:nvSpPr>
          <p:cNvPr id="150" name="TextBox 149">
            <a:extLst>
              <a:ext uri="{FF2B5EF4-FFF2-40B4-BE49-F238E27FC236}">
                <a16:creationId xmlns:a16="http://schemas.microsoft.com/office/drawing/2014/main" id="{8CAD203D-783F-481F-8C53-722C24123A24}"/>
              </a:ext>
            </a:extLst>
          </p:cNvPr>
          <p:cNvSpPr txBox="1"/>
          <p:nvPr/>
        </p:nvSpPr>
        <p:spPr>
          <a:xfrm>
            <a:off x="7057373" y="2938066"/>
            <a:ext cx="334034" cy="276999"/>
          </a:xfrm>
          <a:prstGeom prst="rect">
            <a:avLst/>
          </a:prstGeom>
          <a:noFill/>
        </p:spPr>
        <p:txBody>
          <a:bodyPr wrap="square" rtlCol="0">
            <a:spAutoFit/>
          </a:bodyPr>
          <a:lstStyle/>
          <a:p>
            <a:pPr algn="r"/>
            <a:r>
              <a:rPr lang="en-US" sz="1200" b="1" strike="sngStrike" dirty="0">
                <a:solidFill>
                  <a:srgbClr val="FF0000"/>
                </a:solidFill>
              </a:rPr>
              <a:t>3</a:t>
            </a:r>
          </a:p>
        </p:txBody>
      </p:sp>
      <p:sp>
        <p:nvSpPr>
          <p:cNvPr id="151" name="TextBox 150">
            <a:extLst>
              <a:ext uri="{FF2B5EF4-FFF2-40B4-BE49-F238E27FC236}">
                <a16:creationId xmlns:a16="http://schemas.microsoft.com/office/drawing/2014/main" id="{70AC6BDE-9043-431A-A4B0-1996BA817622}"/>
              </a:ext>
            </a:extLst>
          </p:cNvPr>
          <p:cNvSpPr txBox="1"/>
          <p:nvPr/>
        </p:nvSpPr>
        <p:spPr>
          <a:xfrm>
            <a:off x="6755302" y="2380968"/>
            <a:ext cx="334034" cy="276999"/>
          </a:xfrm>
          <a:prstGeom prst="rect">
            <a:avLst/>
          </a:prstGeom>
          <a:noFill/>
        </p:spPr>
        <p:txBody>
          <a:bodyPr wrap="square" rtlCol="0">
            <a:spAutoFit/>
          </a:bodyPr>
          <a:lstStyle/>
          <a:p>
            <a:pPr algn="r"/>
            <a:r>
              <a:rPr lang="en-US" sz="1200" b="1" strike="sngStrike" dirty="0">
                <a:solidFill>
                  <a:srgbClr val="FF0000"/>
                </a:solidFill>
              </a:rPr>
              <a:t>2</a:t>
            </a:r>
          </a:p>
        </p:txBody>
      </p:sp>
      <p:sp>
        <p:nvSpPr>
          <p:cNvPr id="153" name="TextBox 152">
            <a:extLst>
              <a:ext uri="{FF2B5EF4-FFF2-40B4-BE49-F238E27FC236}">
                <a16:creationId xmlns:a16="http://schemas.microsoft.com/office/drawing/2014/main" id="{47FB5962-B4B0-4765-A7D1-E71BE8656168}"/>
              </a:ext>
            </a:extLst>
          </p:cNvPr>
          <p:cNvSpPr txBox="1"/>
          <p:nvPr/>
        </p:nvSpPr>
        <p:spPr>
          <a:xfrm>
            <a:off x="4468798" y="4676342"/>
            <a:ext cx="334034" cy="276999"/>
          </a:xfrm>
          <a:prstGeom prst="rect">
            <a:avLst/>
          </a:prstGeom>
          <a:noFill/>
        </p:spPr>
        <p:txBody>
          <a:bodyPr wrap="square" rtlCol="0">
            <a:spAutoFit/>
          </a:bodyPr>
          <a:lstStyle/>
          <a:p>
            <a:pPr algn="r"/>
            <a:r>
              <a:rPr lang="en-US" sz="1200" b="1" strike="sngStrike" dirty="0">
                <a:solidFill>
                  <a:srgbClr val="FF0000"/>
                </a:solidFill>
              </a:rPr>
              <a:t>5</a:t>
            </a:r>
          </a:p>
        </p:txBody>
      </p:sp>
    </p:spTree>
    <p:extLst>
      <p:ext uri="{BB962C8B-B14F-4D97-AF65-F5344CB8AC3E}">
        <p14:creationId xmlns:p14="http://schemas.microsoft.com/office/powerpoint/2010/main" val="1891398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8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8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8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8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9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9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9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9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9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9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0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0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0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20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6"/>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0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08"/>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09"/>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10"/>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1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1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13"/>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14"/>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215"/>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216"/>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218"/>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9"/>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22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1"/>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222"/>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23"/>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224"/>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225"/>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2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27"/>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28"/>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229"/>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23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233"/>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39"/>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23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23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23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40"/>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4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24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24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24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245"/>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46"/>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47"/>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48"/>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24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50"/>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51"/>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52"/>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53"/>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254"/>
                                        </p:tgtEl>
                                        <p:attrNameLst>
                                          <p:attrName>style.visibility</p:attrName>
                                        </p:attrNameLst>
                                      </p:cBhvr>
                                      <p:to>
                                        <p:strVal val="visible"/>
                                      </p:to>
                                    </p:set>
                                  </p:childTnLst>
                                </p:cTn>
                              </p:par>
                              <p:par>
                                <p:cTn id="189" presetID="1" presetClass="entr" presetSubtype="0" fill="hold" grpId="0" nodeType="withEffect">
                                  <p:stCondLst>
                                    <p:cond delay="0"/>
                                  </p:stCondLst>
                                  <p:childTnLst>
                                    <p:set>
                                      <p:cBhvr>
                                        <p:cTn id="190" dur="1" fill="hold">
                                          <p:stCondLst>
                                            <p:cond delay="0"/>
                                          </p:stCondLst>
                                        </p:cTn>
                                        <p:tgtEl>
                                          <p:spTgt spid="255"/>
                                        </p:tgtEl>
                                        <p:attrNameLst>
                                          <p:attrName>style.visibility</p:attrName>
                                        </p:attrNameLst>
                                      </p:cBhvr>
                                      <p:to>
                                        <p:strVal val="visible"/>
                                      </p:to>
                                    </p:set>
                                  </p:childTnLst>
                                </p:cTn>
                              </p:par>
                              <p:par>
                                <p:cTn id="191" presetID="1" presetClass="entr" presetSubtype="0" fill="hold" grpId="0" nodeType="withEffect">
                                  <p:stCondLst>
                                    <p:cond delay="0"/>
                                  </p:stCondLst>
                                  <p:childTnLst>
                                    <p:set>
                                      <p:cBhvr>
                                        <p:cTn id="192" dur="1" fill="hold">
                                          <p:stCondLst>
                                            <p:cond delay="0"/>
                                          </p:stCondLst>
                                        </p:cTn>
                                        <p:tgtEl>
                                          <p:spTgt spid="256"/>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57"/>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2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59"/>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260"/>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61"/>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262"/>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63"/>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64"/>
                                        </p:tgtEl>
                                        <p:attrNameLst>
                                          <p:attrName>style.visibility</p:attrName>
                                        </p:attrNameLst>
                                      </p:cBhvr>
                                      <p:to>
                                        <p:strVal val="visible"/>
                                      </p:to>
                                    </p:set>
                                  </p:childTnLst>
                                </p:cTn>
                              </p:par>
                              <p:par>
                                <p:cTn id="209" presetID="1" presetClass="entr" presetSubtype="0" fill="hold" grpId="0" nodeType="withEffect">
                                  <p:stCondLst>
                                    <p:cond delay="0"/>
                                  </p:stCondLst>
                                  <p:childTnLst>
                                    <p:set>
                                      <p:cBhvr>
                                        <p:cTn id="210" dur="1" fill="hold">
                                          <p:stCondLst>
                                            <p:cond delay="0"/>
                                          </p:stCondLst>
                                        </p:cTn>
                                        <p:tgtEl>
                                          <p:spTgt spid="265"/>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266"/>
                                        </p:tgtEl>
                                        <p:attrNameLst>
                                          <p:attrName>style.visibility</p:attrName>
                                        </p:attrNameLst>
                                      </p:cBhvr>
                                      <p:to>
                                        <p:strVal val="visible"/>
                                      </p:to>
                                    </p:set>
                                  </p:childTnLst>
                                </p:cTn>
                              </p:par>
                              <p:par>
                                <p:cTn id="213" presetID="1" presetClass="entr" presetSubtype="0" fill="hold" grpId="0" nodeType="withEffect">
                                  <p:stCondLst>
                                    <p:cond delay="0"/>
                                  </p:stCondLst>
                                  <p:childTnLst>
                                    <p:set>
                                      <p:cBhvr>
                                        <p:cTn id="214" dur="1" fill="hold">
                                          <p:stCondLst>
                                            <p:cond delay="0"/>
                                          </p:stCondLst>
                                        </p:cTn>
                                        <p:tgtEl>
                                          <p:spTgt spid="267"/>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268"/>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270"/>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271"/>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49"/>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50"/>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51"/>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139" grpId="0"/>
      <p:bldP spid="135" grpId="0" animBg="1"/>
      <p:bldP spid="142" grpId="0" animBg="1"/>
      <p:bldP spid="146" grpId="0" animBg="1"/>
      <p:bldP spid="159" grpId="0"/>
      <p:bldP spid="162" grpId="0"/>
      <p:bldP spid="163" grpId="0"/>
      <p:bldP spid="164" grpId="0" animBg="1"/>
      <p:bldP spid="168" grpId="0"/>
      <p:bldP spid="169" grpId="0" animBg="1"/>
      <p:bldP spid="170" grpId="0"/>
      <p:bldP spid="172" grpId="0" animBg="1"/>
      <p:bldP spid="176" grpId="0" animBg="1"/>
      <p:bldP spid="177" grpId="0"/>
      <p:bldP spid="178" grpId="0"/>
      <p:bldP spid="182" grpId="0" animBg="1"/>
      <p:bldP spid="184" grpId="0" animBg="1"/>
      <p:bldP spid="186" grpId="0" animBg="1"/>
      <p:bldP spid="188" grpId="0"/>
      <p:bldP spid="189" grpId="0" animBg="1"/>
      <p:bldP spid="192" grpId="0"/>
      <p:bldP spid="193" grpId="0"/>
      <p:bldP spid="194" grpId="0"/>
      <p:bldP spid="195" grpId="0"/>
      <p:bldP spid="196" grpId="0"/>
      <p:bldP spid="197" grpId="0"/>
      <p:bldP spid="198" grpId="0" animBg="1"/>
      <p:bldP spid="199" grpId="0" animBg="1"/>
      <p:bldP spid="200" grpId="0" animBg="1"/>
      <p:bldP spid="203" grpId="0"/>
      <p:bldP spid="204" grpId="0"/>
      <p:bldP spid="205" grpId="0"/>
      <p:bldP spid="206" grpId="0" animBg="1"/>
      <p:bldP spid="208" grpId="0"/>
      <p:bldP spid="209" grpId="0" animBg="1"/>
      <p:bldP spid="210" grpId="0"/>
      <p:bldP spid="212" grpId="0" animBg="1"/>
      <p:bldP spid="215" grpId="0" animBg="1"/>
      <p:bldP spid="216" grpId="0"/>
      <p:bldP spid="218" grpId="0" animBg="1"/>
      <p:bldP spid="220" grpId="0" animBg="1"/>
      <p:bldP spid="222" grpId="0" animBg="1"/>
      <p:bldP spid="224" grpId="0"/>
      <p:bldP spid="225" grpId="0" animBg="1"/>
      <p:bldP spid="227" grpId="0"/>
      <p:bldP spid="228" grpId="0"/>
      <p:bldP spid="229" grpId="0"/>
      <p:bldP spid="230" grpId="0"/>
      <p:bldP spid="233" grpId="0"/>
      <p:bldP spid="234" grpId="0"/>
      <p:bldP spid="235" grpId="0"/>
      <p:bldP spid="237" grpId="0" animBg="1"/>
      <p:bldP spid="238" grpId="0" animBg="1"/>
      <p:bldP spid="239" grpId="0" animBg="1"/>
      <p:bldP spid="242" grpId="0"/>
      <p:bldP spid="243" grpId="0"/>
      <p:bldP spid="244" grpId="0"/>
      <p:bldP spid="245" grpId="0" animBg="1"/>
      <p:bldP spid="247" grpId="0"/>
      <p:bldP spid="248" grpId="0" animBg="1"/>
      <p:bldP spid="249" grpId="0"/>
      <p:bldP spid="251" grpId="0" animBg="1"/>
      <p:bldP spid="254" grpId="0" animBg="1"/>
      <p:bldP spid="255" grpId="0"/>
      <p:bldP spid="256" grpId="0" animBg="1"/>
      <p:bldP spid="258" grpId="0" animBg="1"/>
      <p:bldP spid="260" grpId="0" animBg="1"/>
      <p:bldP spid="262" grpId="0"/>
      <p:bldP spid="263" grpId="0" animBg="1"/>
      <p:bldP spid="265" grpId="0"/>
      <p:bldP spid="266" grpId="0"/>
      <p:bldP spid="267" grpId="0"/>
      <p:bldP spid="268" grpId="0"/>
      <p:bldP spid="270" grpId="0" animBg="1"/>
      <p:bldP spid="271" grpId="0"/>
      <p:bldP spid="149" grpId="0"/>
      <p:bldP spid="150" grpId="0"/>
      <p:bldP spid="151" grpId="0"/>
      <p:bldP spid="15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1771"/>
          </a:xfrm>
        </p:spPr>
        <p:txBody>
          <a:bodyPr/>
          <a:lstStyle/>
          <a:p>
            <a:r>
              <a:rPr lang="en-US" dirty="0"/>
              <a:t>Remove Example 3</a:t>
            </a:r>
          </a:p>
        </p:txBody>
      </p:sp>
      <p:sp>
        <p:nvSpPr>
          <p:cNvPr id="30" name="TextBox 29"/>
          <p:cNvSpPr txBox="1"/>
          <p:nvPr/>
        </p:nvSpPr>
        <p:spPr>
          <a:xfrm>
            <a:off x="193629" y="1401036"/>
            <a:ext cx="1199048" cy="307777"/>
          </a:xfrm>
          <a:prstGeom prst="rect">
            <a:avLst/>
          </a:prstGeom>
          <a:noFill/>
        </p:spPr>
        <p:txBody>
          <a:bodyPr wrap="square" rtlCol="0">
            <a:spAutoFit/>
          </a:bodyPr>
          <a:lstStyle/>
          <a:p>
            <a:pPr algn="l"/>
            <a:r>
              <a:rPr lang="en-US" sz="1400" b="1" dirty="0">
                <a:solidFill>
                  <a:srgbClr val="FF0000"/>
                </a:solidFill>
              </a:rPr>
              <a:t>Remove 30</a:t>
            </a:r>
          </a:p>
        </p:txBody>
      </p:sp>
      <p:sp>
        <p:nvSpPr>
          <p:cNvPr id="89" name="Oval 88"/>
          <p:cNvSpPr/>
          <p:nvPr/>
        </p:nvSpPr>
        <p:spPr bwMode="auto">
          <a:xfrm>
            <a:off x="1401775" y="17526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90" name="Oval 89"/>
          <p:cNvSpPr/>
          <p:nvPr/>
        </p:nvSpPr>
        <p:spPr bwMode="auto">
          <a:xfrm>
            <a:off x="2040807" y="22392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91" name="Oval 90"/>
          <p:cNvSpPr/>
          <p:nvPr/>
        </p:nvSpPr>
        <p:spPr bwMode="auto">
          <a:xfrm>
            <a:off x="672095" y="22732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94" name="Straight Connector 93"/>
          <p:cNvCxnSpPr>
            <a:stCxn id="89" idx="3"/>
            <a:endCxn id="91" idx="0"/>
          </p:cNvCxnSpPr>
          <p:nvPr/>
        </p:nvCxnSpPr>
        <p:spPr bwMode="auto">
          <a:xfrm flipH="1">
            <a:off x="957845" y="20778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5" name="Straight Connector 94"/>
          <p:cNvCxnSpPr>
            <a:stCxn id="89" idx="5"/>
            <a:endCxn id="90" idx="0"/>
          </p:cNvCxnSpPr>
          <p:nvPr/>
        </p:nvCxnSpPr>
        <p:spPr bwMode="auto">
          <a:xfrm>
            <a:off x="1889581" y="20778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96" name="TextBox 95"/>
          <p:cNvSpPr txBox="1"/>
          <p:nvPr/>
        </p:nvSpPr>
        <p:spPr>
          <a:xfrm>
            <a:off x="1283071" y="178460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97" name="TextBox 96"/>
          <p:cNvSpPr txBox="1"/>
          <p:nvPr/>
        </p:nvSpPr>
        <p:spPr>
          <a:xfrm>
            <a:off x="554907" y="231249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98" name="TextBox 97"/>
          <p:cNvSpPr txBox="1"/>
          <p:nvPr/>
        </p:nvSpPr>
        <p:spPr>
          <a:xfrm>
            <a:off x="1963953" y="229077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99" name="Oval 98"/>
          <p:cNvSpPr/>
          <p:nvPr/>
        </p:nvSpPr>
        <p:spPr bwMode="auto">
          <a:xfrm>
            <a:off x="1101520" y="28057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00" name="Straight Connector 99"/>
          <p:cNvCxnSpPr>
            <a:stCxn id="91" idx="5"/>
            <a:endCxn id="99" idx="0"/>
          </p:cNvCxnSpPr>
          <p:nvPr/>
        </p:nvCxnSpPr>
        <p:spPr bwMode="auto">
          <a:xfrm>
            <a:off x="1159901" y="259845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1012570" y="285581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02" name="Oval 101"/>
          <p:cNvSpPr/>
          <p:nvPr/>
        </p:nvSpPr>
        <p:spPr bwMode="auto">
          <a:xfrm>
            <a:off x="1774107" y="28171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03" name="TextBox 102"/>
          <p:cNvSpPr txBox="1"/>
          <p:nvPr/>
        </p:nvSpPr>
        <p:spPr>
          <a:xfrm>
            <a:off x="1717214" y="286510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104" name="Straight Connector 103"/>
          <p:cNvCxnSpPr>
            <a:stCxn id="90" idx="3"/>
            <a:endCxn id="102" idx="0"/>
          </p:cNvCxnSpPr>
          <p:nvPr/>
        </p:nvCxnSpPr>
        <p:spPr bwMode="auto">
          <a:xfrm flipH="1">
            <a:off x="2059857" y="256447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05" name="Oval 104"/>
          <p:cNvSpPr/>
          <p:nvPr/>
        </p:nvSpPr>
        <p:spPr bwMode="auto">
          <a:xfrm>
            <a:off x="354134" y="28136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106" name="Straight Connector 105"/>
          <p:cNvCxnSpPr>
            <a:stCxn id="91" idx="3"/>
            <a:endCxn id="105" idx="0"/>
          </p:cNvCxnSpPr>
          <p:nvPr/>
        </p:nvCxnSpPr>
        <p:spPr bwMode="auto">
          <a:xfrm flipH="1">
            <a:off x="639884" y="259845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p:cNvCxnSpPr>
            <a:stCxn id="101" idx="2"/>
            <a:endCxn id="109" idx="0"/>
          </p:cNvCxnSpPr>
          <p:nvPr/>
        </p:nvCxnSpPr>
        <p:spPr bwMode="auto">
          <a:xfrm flipH="1">
            <a:off x="1082470" y="313281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09" name="Oval 108"/>
          <p:cNvSpPr/>
          <p:nvPr/>
        </p:nvSpPr>
        <p:spPr bwMode="auto">
          <a:xfrm>
            <a:off x="796720"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10" name="TextBox 109"/>
          <p:cNvSpPr txBox="1"/>
          <p:nvPr/>
        </p:nvSpPr>
        <p:spPr>
          <a:xfrm>
            <a:off x="689948" y="337994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11" name="TextBox 110"/>
          <p:cNvSpPr txBox="1"/>
          <p:nvPr/>
        </p:nvSpPr>
        <p:spPr>
          <a:xfrm>
            <a:off x="178912" y="285581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12" name="&quot;No&quot; Symbol 111"/>
          <p:cNvSpPr/>
          <p:nvPr/>
        </p:nvSpPr>
        <p:spPr>
          <a:xfrm>
            <a:off x="2021043" y="2077804"/>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bwMode="auto">
          <a:xfrm>
            <a:off x="3763"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70" name="Straight Connector 69"/>
          <p:cNvCxnSpPr>
            <a:stCxn id="111" idx="2"/>
            <a:endCxn id="69" idx="0"/>
          </p:cNvCxnSpPr>
          <p:nvPr/>
        </p:nvCxnSpPr>
        <p:spPr bwMode="auto">
          <a:xfrm flipH="1">
            <a:off x="289513" y="3132813"/>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75" name="Oval 74"/>
          <p:cNvSpPr/>
          <p:nvPr/>
        </p:nvSpPr>
        <p:spPr bwMode="auto">
          <a:xfrm>
            <a:off x="1040049" y="386654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76" name="Straight Connector 75"/>
          <p:cNvCxnSpPr>
            <a:stCxn id="109" idx="5"/>
            <a:endCxn id="75" idx="0"/>
          </p:cNvCxnSpPr>
          <p:nvPr/>
        </p:nvCxnSpPr>
        <p:spPr bwMode="auto">
          <a:xfrm>
            <a:off x="1284526" y="365452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80" name="Oval 79"/>
          <p:cNvSpPr/>
          <p:nvPr/>
        </p:nvSpPr>
        <p:spPr bwMode="auto">
          <a:xfrm>
            <a:off x="2058935" y="331888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81" name="Straight Connector 80"/>
          <p:cNvCxnSpPr>
            <a:stCxn id="102" idx="5"/>
            <a:endCxn id="80" idx="0"/>
          </p:cNvCxnSpPr>
          <p:nvPr/>
        </p:nvCxnSpPr>
        <p:spPr bwMode="auto">
          <a:xfrm>
            <a:off x="2261913" y="314232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86" name="Oval 85"/>
          <p:cNvSpPr/>
          <p:nvPr/>
        </p:nvSpPr>
        <p:spPr bwMode="auto">
          <a:xfrm>
            <a:off x="2478894" y="28198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87" name="Straight Connector 86"/>
          <p:cNvCxnSpPr>
            <a:stCxn id="90" idx="5"/>
            <a:endCxn id="86" idx="0"/>
          </p:cNvCxnSpPr>
          <p:nvPr/>
        </p:nvCxnSpPr>
        <p:spPr bwMode="auto">
          <a:xfrm>
            <a:off x="2528613" y="2564473"/>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2391422" y="286510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93" name="Oval 92"/>
          <p:cNvSpPr/>
          <p:nvPr/>
        </p:nvSpPr>
        <p:spPr bwMode="auto">
          <a:xfrm>
            <a:off x="1401775"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07" name="Straight Connector 106"/>
          <p:cNvCxnSpPr>
            <a:stCxn id="99" idx="5"/>
            <a:endCxn id="93" idx="0"/>
          </p:cNvCxnSpPr>
          <p:nvPr/>
        </p:nvCxnSpPr>
        <p:spPr bwMode="auto">
          <a:xfrm>
            <a:off x="1589326" y="313097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25" name="TextBox 124"/>
          <p:cNvSpPr txBox="1"/>
          <p:nvPr/>
        </p:nvSpPr>
        <p:spPr>
          <a:xfrm>
            <a:off x="-46814" y="336873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6" name="TextBox 125"/>
          <p:cNvSpPr txBox="1"/>
          <p:nvPr/>
        </p:nvSpPr>
        <p:spPr>
          <a:xfrm>
            <a:off x="950651" y="390563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7" name="TextBox 126"/>
          <p:cNvSpPr txBox="1"/>
          <p:nvPr/>
        </p:nvSpPr>
        <p:spPr>
          <a:xfrm>
            <a:off x="1308782" y="337994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34" name="TextBox 133"/>
          <p:cNvSpPr txBox="1"/>
          <p:nvPr/>
        </p:nvSpPr>
        <p:spPr>
          <a:xfrm>
            <a:off x="1994137" y="3393531"/>
            <a:ext cx="332420" cy="276999"/>
          </a:xfrm>
          <a:prstGeom prst="rect">
            <a:avLst/>
          </a:prstGeom>
          <a:noFill/>
        </p:spPr>
        <p:txBody>
          <a:bodyPr wrap="square" rtlCol="0">
            <a:spAutoFit/>
          </a:bodyPr>
          <a:lstStyle/>
          <a:p>
            <a:pPr algn="r"/>
            <a:r>
              <a:rPr lang="en-US" sz="1200" b="1" dirty="0">
                <a:solidFill>
                  <a:srgbClr val="FF0000"/>
                </a:solidFill>
              </a:rPr>
              <a:t>1</a:t>
            </a:r>
          </a:p>
        </p:txBody>
      </p:sp>
    </p:spTree>
    <p:extLst>
      <p:ext uri="{BB962C8B-B14F-4D97-AF65-F5344CB8AC3E}">
        <p14:creationId xmlns:p14="http://schemas.microsoft.com/office/powerpoint/2010/main" val="3875653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1771"/>
          </a:xfrm>
        </p:spPr>
        <p:txBody>
          <a:bodyPr/>
          <a:lstStyle/>
          <a:p>
            <a:r>
              <a:rPr lang="en-US" dirty="0"/>
              <a:t>Remove Example 3</a:t>
            </a:r>
          </a:p>
        </p:txBody>
      </p:sp>
      <p:sp>
        <p:nvSpPr>
          <p:cNvPr id="30" name="TextBox 29"/>
          <p:cNvSpPr txBox="1"/>
          <p:nvPr/>
        </p:nvSpPr>
        <p:spPr>
          <a:xfrm>
            <a:off x="193629" y="1401036"/>
            <a:ext cx="1199048" cy="307777"/>
          </a:xfrm>
          <a:prstGeom prst="rect">
            <a:avLst/>
          </a:prstGeom>
          <a:noFill/>
        </p:spPr>
        <p:txBody>
          <a:bodyPr wrap="square" rtlCol="0">
            <a:spAutoFit/>
          </a:bodyPr>
          <a:lstStyle/>
          <a:p>
            <a:pPr algn="l"/>
            <a:r>
              <a:rPr lang="en-US" sz="1400" b="1" dirty="0">
                <a:solidFill>
                  <a:srgbClr val="FF0000"/>
                </a:solidFill>
              </a:rPr>
              <a:t>Remove 30</a:t>
            </a:r>
          </a:p>
        </p:txBody>
      </p:sp>
      <p:sp>
        <p:nvSpPr>
          <p:cNvPr id="89" name="Oval 88"/>
          <p:cNvSpPr/>
          <p:nvPr/>
        </p:nvSpPr>
        <p:spPr bwMode="auto">
          <a:xfrm>
            <a:off x="1401775" y="17526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90" name="Oval 89"/>
          <p:cNvSpPr/>
          <p:nvPr/>
        </p:nvSpPr>
        <p:spPr bwMode="auto">
          <a:xfrm>
            <a:off x="2040807" y="22392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sp>
        <p:nvSpPr>
          <p:cNvPr id="91" name="Oval 90"/>
          <p:cNvSpPr/>
          <p:nvPr/>
        </p:nvSpPr>
        <p:spPr bwMode="auto">
          <a:xfrm>
            <a:off x="672095" y="22732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94" name="Straight Connector 93"/>
          <p:cNvCxnSpPr>
            <a:stCxn id="89" idx="3"/>
            <a:endCxn id="91" idx="0"/>
          </p:cNvCxnSpPr>
          <p:nvPr/>
        </p:nvCxnSpPr>
        <p:spPr bwMode="auto">
          <a:xfrm flipH="1">
            <a:off x="957845" y="20778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95" name="Straight Connector 94"/>
          <p:cNvCxnSpPr>
            <a:stCxn id="89" idx="5"/>
            <a:endCxn id="90" idx="0"/>
          </p:cNvCxnSpPr>
          <p:nvPr/>
        </p:nvCxnSpPr>
        <p:spPr bwMode="auto">
          <a:xfrm>
            <a:off x="1889581" y="20778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96" name="TextBox 95"/>
          <p:cNvSpPr txBox="1"/>
          <p:nvPr/>
        </p:nvSpPr>
        <p:spPr>
          <a:xfrm>
            <a:off x="1283071" y="178460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97" name="TextBox 96"/>
          <p:cNvSpPr txBox="1"/>
          <p:nvPr/>
        </p:nvSpPr>
        <p:spPr>
          <a:xfrm>
            <a:off x="554907" y="231249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98" name="TextBox 97"/>
          <p:cNvSpPr txBox="1"/>
          <p:nvPr/>
        </p:nvSpPr>
        <p:spPr>
          <a:xfrm>
            <a:off x="1963953" y="229077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99" name="Oval 98"/>
          <p:cNvSpPr/>
          <p:nvPr/>
        </p:nvSpPr>
        <p:spPr bwMode="auto">
          <a:xfrm>
            <a:off x="1101520" y="28057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00" name="Straight Connector 99"/>
          <p:cNvCxnSpPr>
            <a:stCxn id="91" idx="5"/>
            <a:endCxn id="99" idx="0"/>
          </p:cNvCxnSpPr>
          <p:nvPr/>
        </p:nvCxnSpPr>
        <p:spPr bwMode="auto">
          <a:xfrm>
            <a:off x="1159901" y="259845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01" name="TextBox 100"/>
          <p:cNvSpPr txBox="1"/>
          <p:nvPr/>
        </p:nvSpPr>
        <p:spPr>
          <a:xfrm>
            <a:off x="1012570" y="285581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02" name="Oval 101"/>
          <p:cNvSpPr/>
          <p:nvPr/>
        </p:nvSpPr>
        <p:spPr bwMode="auto">
          <a:xfrm>
            <a:off x="1774107" y="28171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03" name="TextBox 102"/>
          <p:cNvSpPr txBox="1"/>
          <p:nvPr/>
        </p:nvSpPr>
        <p:spPr>
          <a:xfrm>
            <a:off x="1717214" y="286510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104" name="Straight Connector 103"/>
          <p:cNvCxnSpPr>
            <a:stCxn id="90" idx="3"/>
            <a:endCxn id="102" idx="0"/>
          </p:cNvCxnSpPr>
          <p:nvPr/>
        </p:nvCxnSpPr>
        <p:spPr bwMode="auto">
          <a:xfrm flipH="1">
            <a:off x="2059857" y="256447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05" name="Oval 104"/>
          <p:cNvSpPr/>
          <p:nvPr/>
        </p:nvSpPr>
        <p:spPr bwMode="auto">
          <a:xfrm>
            <a:off x="354134" y="28136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106" name="Straight Connector 105"/>
          <p:cNvCxnSpPr>
            <a:stCxn id="91" idx="3"/>
            <a:endCxn id="105" idx="0"/>
          </p:cNvCxnSpPr>
          <p:nvPr/>
        </p:nvCxnSpPr>
        <p:spPr bwMode="auto">
          <a:xfrm flipH="1">
            <a:off x="639884" y="259845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08" name="Straight Connector 107"/>
          <p:cNvCxnSpPr>
            <a:stCxn id="101" idx="2"/>
            <a:endCxn id="109" idx="0"/>
          </p:cNvCxnSpPr>
          <p:nvPr/>
        </p:nvCxnSpPr>
        <p:spPr bwMode="auto">
          <a:xfrm flipH="1">
            <a:off x="1082470" y="313281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09" name="Oval 108"/>
          <p:cNvSpPr/>
          <p:nvPr/>
        </p:nvSpPr>
        <p:spPr bwMode="auto">
          <a:xfrm>
            <a:off x="796720"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10" name="TextBox 109"/>
          <p:cNvSpPr txBox="1"/>
          <p:nvPr/>
        </p:nvSpPr>
        <p:spPr>
          <a:xfrm>
            <a:off x="689948" y="337994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11" name="TextBox 110"/>
          <p:cNvSpPr txBox="1"/>
          <p:nvPr/>
        </p:nvSpPr>
        <p:spPr>
          <a:xfrm>
            <a:off x="178912" y="285581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12" name="&quot;No&quot; Symbol 111"/>
          <p:cNvSpPr/>
          <p:nvPr/>
        </p:nvSpPr>
        <p:spPr>
          <a:xfrm>
            <a:off x="2021043" y="2077804"/>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Oval 68"/>
          <p:cNvSpPr/>
          <p:nvPr/>
        </p:nvSpPr>
        <p:spPr bwMode="auto">
          <a:xfrm>
            <a:off x="3763"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70" name="Straight Connector 69"/>
          <p:cNvCxnSpPr>
            <a:stCxn id="111" idx="2"/>
            <a:endCxn id="69" idx="0"/>
          </p:cNvCxnSpPr>
          <p:nvPr/>
        </p:nvCxnSpPr>
        <p:spPr bwMode="auto">
          <a:xfrm flipH="1">
            <a:off x="289513" y="3132813"/>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75" name="Oval 74"/>
          <p:cNvSpPr/>
          <p:nvPr/>
        </p:nvSpPr>
        <p:spPr bwMode="auto">
          <a:xfrm>
            <a:off x="1040049" y="386654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76" name="Straight Connector 75"/>
          <p:cNvCxnSpPr>
            <a:stCxn id="109" idx="5"/>
            <a:endCxn id="75" idx="0"/>
          </p:cNvCxnSpPr>
          <p:nvPr/>
        </p:nvCxnSpPr>
        <p:spPr bwMode="auto">
          <a:xfrm>
            <a:off x="1284526" y="365452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80" name="Oval 79"/>
          <p:cNvSpPr/>
          <p:nvPr/>
        </p:nvSpPr>
        <p:spPr bwMode="auto">
          <a:xfrm>
            <a:off x="2058935" y="331888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81" name="Straight Connector 80"/>
          <p:cNvCxnSpPr>
            <a:stCxn id="102" idx="5"/>
            <a:endCxn id="80" idx="0"/>
          </p:cNvCxnSpPr>
          <p:nvPr/>
        </p:nvCxnSpPr>
        <p:spPr bwMode="auto">
          <a:xfrm>
            <a:off x="2261913" y="314232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86" name="Oval 85"/>
          <p:cNvSpPr/>
          <p:nvPr/>
        </p:nvSpPr>
        <p:spPr bwMode="auto">
          <a:xfrm>
            <a:off x="2478894" y="28198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87" name="Straight Connector 86"/>
          <p:cNvCxnSpPr>
            <a:stCxn id="90" idx="5"/>
            <a:endCxn id="86" idx="0"/>
          </p:cNvCxnSpPr>
          <p:nvPr/>
        </p:nvCxnSpPr>
        <p:spPr bwMode="auto">
          <a:xfrm>
            <a:off x="2528613" y="2564473"/>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92" name="TextBox 91"/>
          <p:cNvSpPr txBox="1"/>
          <p:nvPr/>
        </p:nvSpPr>
        <p:spPr>
          <a:xfrm>
            <a:off x="2391422" y="286510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93" name="Oval 92"/>
          <p:cNvSpPr/>
          <p:nvPr/>
        </p:nvSpPr>
        <p:spPr bwMode="auto">
          <a:xfrm>
            <a:off x="1401775"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07" name="Straight Connector 106"/>
          <p:cNvCxnSpPr>
            <a:stCxn id="99" idx="5"/>
            <a:endCxn id="93" idx="0"/>
          </p:cNvCxnSpPr>
          <p:nvPr/>
        </p:nvCxnSpPr>
        <p:spPr bwMode="auto">
          <a:xfrm>
            <a:off x="1589326" y="313097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25" name="TextBox 124"/>
          <p:cNvSpPr txBox="1"/>
          <p:nvPr/>
        </p:nvSpPr>
        <p:spPr>
          <a:xfrm>
            <a:off x="-46814" y="336873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6" name="TextBox 125"/>
          <p:cNvSpPr txBox="1"/>
          <p:nvPr/>
        </p:nvSpPr>
        <p:spPr>
          <a:xfrm>
            <a:off x="950651" y="390563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27" name="TextBox 126"/>
          <p:cNvSpPr txBox="1"/>
          <p:nvPr/>
        </p:nvSpPr>
        <p:spPr>
          <a:xfrm>
            <a:off x="1308782" y="337994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34" name="TextBox 133"/>
          <p:cNvSpPr txBox="1"/>
          <p:nvPr/>
        </p:nvSpPr>
        <p:spPr>
          <a:xfrm>
            <a:off x="1994137" y="339353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40" name="Chevron 39"/>
          <p:cNvSpPr/>
          <p:nvPr/>
        </p:nvSpPr>
        <p:spPr>
          <a:xfrm>
            <a:off x="3046915" y="218696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1" name="Oval 40"/>
          <p:cNvSpPr/>
          <p:nvPr/>
        </p:nvSpPr>
        <p:spPr bwMode="auto">
          <a:xfrm>
            <a:off x="4777550" y="175260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42" name="Oval 41"/>
          <p:cNvSpPr/>
          <p:nvPr/>
        </p:nvSpPr>
        <p:spPr bwMode="auto">
          <a:xfrm>
            <a:off x="5416582" y="223926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sp>
        <p:nvSpPr>
          <p:cNvPr id="43" name="Oval 42"/>
          <p:cNvSpPr/>
          <p:nvPr/>
        </p:nvSpPr>
        <p:spPr bwMode="auto">
          <a:xfrm>
            <a:off x="4047870" y="227324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44" name="Straight Connector 43"/>
          <p:cNvCxnSpPr>
            <a:stCxn id="41" idx="3"/>
            <a:endCxn id="43" idx="0"/>
          </p:cNvCxnSpPr>
          <p:nvPr/>
        </p:nvCxnSpPr>
        <p:spPr bwMode="auto">
          <a:xfrm flipH="1">
            <a:off x="4333620" y="207780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p:cNvCxnSpPr>
            <a:stCxn id="41" idx="5"/>
            <a:endCxn id="42" idx="0"/>
          </p:cNvCxnSpPr>
          <p:nvPr/>
        </p:nvCxnSpPr>
        <p:spPr bwMode="auto">
          <a:xfrm>
            <a:off x="5265356" y="207780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46" name="TextBox 45"/>
          <p:cNvSpPr txBox="1"/>
          <p:nvPr/>
        </p:nvSpPr>
        <p:spPr>
          <a:xfrm>
            <a:off x="4658846" y="178460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47" name="TextBox 46"/>
          <p:cNvSpPr txBox="1"/>
          <p:nvPr/>
        </p:nvSpPr>
        <p:spPr>
          <a:xfrm>
            <a:off x="3930682" y="231249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48" name="TextBox 47"/>
          <p:cNvSpPr txBox="1"/>
          <p:nvPr/>
        </p:nvSpPr>
        <p:spPr>
          <a:xfrm>
            <a:off x="5339728" y="229077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49" name="Oval 48"/>
          <p:cNvSpPr/>
          <p:nvPr/>
        </p:nvSpPr>
        <p:spPr bwMode="auto">
          <a:xfrm>
            <a:off x="4477295" y="280577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50" name="Straight Connector 49"/>
          <p:cNvCxnSpPr>
            <a:stCxn id="43" idx="5"/>
            <a:endCxn id="49" idx="0"/>
          </p:cNvCxnSpPr>
          <p:nvPr/>
        </p:nvCxnSpPr>
        <p:spPr bwMode="auto">
          <a:xfrm>
            <a:off x="4535676" y="259845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51" name="TextBox 50"/>
          <p:cNvSpPr txBox="1"/>
          <p:nvPr/>
        </p:nvSpPr>
        <p:spPr>
          <a:xfrm>
            <a:off x="4388345" y="285581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52" name="Oval 51"/>
          <p:cNvSpPr/>
          <p:nvPr/>
        </p:nvSpPr>
        <p:spPr bwMode="auto">
          <a:xfrm>
            <a:off x="5149882" y="28171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53" name="TextBox 52"/>
          <p:cNvSpPr txBox="1"/>
          <p:nvPr/>
        </p:nvSpPr>
        <p:spPr>
          <a:xfrm>
            <a:off x="5092989" y="286510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54" name="Straight Connector 53"/>
          <p:cNvCxnSpPr>
            <a:stCxn id="42" idx="3"/>
            <a:endCxn id="52" idx="0"/>
          </p:cNvCxnSpPr>
          <p:nvPr/>
        </p:nvCxnSpPr>
        <p:spPr bwMode="auto">
          <a:xfrm flipH="1">
            <a:off x="5435632" y="256447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55" name="Oval 54"/>
          <p:cNvSpPr/>
          <p:nvPr/>
        </p:nvSpPr>
        <p:spPr bwMode="auto">
          <a:xfrm>
            <a:off x="3729909" y="281369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56" name="Straight Connector 55"/>
          <p:cNvCxnSpPr>
            <a:stCxn id="43" idx="3"/>
            <a:endCxn id="55" idx="0"/>
          </p:cNvCxnSpPr>
          <p:nvPr/>
        </p:nvCxnSpPr>
        <p:spPr bwMode="auto">
          <a:xfrm flipH="1">
            <a:off x="4015659" y="259845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57" name="Straight Connector 56"/>
          <p:cNvCxnSpPr>
            <a:stCxn id="51" idx="2"/>
            <a:endCxn id="58" idx="0"/>
          </p:cNvCxnSpPr>
          <p:nvPr/>
        </p:nvCxnSpPr>
        <p:spPr bwMode="auto">
          <a:xfrm flipH="1">
            <a:off x="4458245" y="313281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58" name="Oval 57"/>
          <p:cNvSpPr/>
          <p:nvPr/>
        </p:nvSpPr>
        <p:spPr bwMode="auto">
          <a:xfrm>
            <a:off x="4172495"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59" name="TextBox 58"/>
          <p:cNvSpPr txBox="1"/>
          <p:nvPr/>
        </p:nvSpPr>
        <p:spPr>
          <a:xfrm>
            <a:off x="4065723" y="337994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60" name="TextBox 59"/>
          <p:cNvSpPr txBox="1"/>
          <p:nvPr/>
        </p:nvSpPr>
        <p:spPr>
          <a:xfrm>
            <a:off x="3554687" y="285581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62" name="Oval 61"/>
          <p:cNvSpPr/>
          <p:nvPr/>
        </p:nvSpPr>
        <p:spPr bwMode="auto">
          <a:xfrm>
            <a:off x="3379538"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63" name="Straight Connector 62"/>
          <p:cNvCxnSpPr>
            <a:stCxn id="60" idx="2"/>
            <a:endCxn id="62" idx="0"/>
          </p:cNvCxnSpPr>
          <p:nvPr/>
        </p:nvCxnSpPr>
        <p:spPr bwMode="auto">
          <a:xfrm flipH="1">
            <a:off x="3665288" y="3132813"/>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64" name="Oval 63"/>
          <p:cNvSpPr/>
          <p:nvPr/>
        </p:nvSpPr>
        <p:spPr bwMode="auto">
          <a:xfrm>
            <a:off x="4415824" y="386654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65" name="Straight Connector 64"/>
          <p:cNvCxnSpPr>
            <a:stCxn id="58" idx="5"/>
            <a:endCxn id="64" idx="0"/>
          </p:cNvCxnSpPr>
          <p:nvPr/>
        </p:nvCxnSpPr>
        <p:spPr bwMode="auto">
          <a:xfrm>
            <a:off x="4660301" y="365452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66" name="Oval 65"/>
          <p:cNvSpPr/>
          <p:nvPr/>
        </p:nvSpPr>
        <p:spPr bwMode="auto">
          <a:xfrm>
            <a:off x="5434710" y="331888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67" name="Straight Connector 66"/>
          <p:cNvCxnSpPr>
            <a:stCxn id="52" idx="5"/>
            <a:endCxn id="66" idx="0"/>
          </p:cNvCxnSpPr>
          <p:nvPr/>
        </p:nvCxnSpPr>
        <p:spPr bwMode="auto">
          <a:xfrm>
            <a:off x="5637688" y="314232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68" name="Oval 67"/>
          <p:cNvSpPr/>
          <p:nvPr/>
        </p:nvSpPr>
        <p:spPr bwMode="auto">
          <a:xfrm>
            <a:off x="5854669" y="281981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30</a:t>
            </a:r>
          </a:p>
        </p:txBody>
      </p:sp>
      <p:cxnSp>
        <p:nvCxnSpPr>
          <p:cNvPr id="71" name="Straight Connector 70"/>
          <p:cNvCxnSpPr>
            <a:stCxn id="42" idx="5"/>
            <a:endCxn id="68" idx="0"/>
          </p:cNvCxnSpPr>
          <p:nvPr/>
        </p:nvCxnSpPr>
        <p:spPr bwMode="auto">
          <a:xfrm>
            <a:off x="5904388" y="2564473"/>
            <a:ext cx="236031" cy="255338"/>
          </a:xfrm>
          <a:prstGeom prst="line">
            <a:avLst/>
          </a:prstGeom>
          <a:noFill/>
          <a:ln w="9525" cap="flat" cmpd="sng" algn="ctr">
            <a:solidFill>
              <a:schemeClr val="tx1"/>
            </a:solidFill>
            <a:prstDash val="solid"/>
            <a:round/>
            <a:headEnd type="none" w="med" len="med"/>
            <a:tailEnd type="none" w="med" len="med"/>
          </a:ln>
          <a:effectLst/>
        </p:spPr>
      </p:cxnSp>
      <p:sp>
        <p:nvSpPr>
          <p:cNvPr id="72" name="TextBox 71"/>
          <p:cNvSpPr txBox="1"/>
          <p:nvPr/>
        </p:nvSpPr>
        <p:spPr>
          <a:xfrm>
            <a:off x="5767197" y="2865105"/>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73" name="Oval 72"/>
          <p:cNvSpPr/>
          <p:nvPr/>
        </p:nvSpPr>
        <p:spPr bwMode="auto">
          <a:xfrm>
            <a:off x="4777550" y="33293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74" name="Straight Connector 73"/>
          <p:cNvCxnSpPr>
            <a:stCxn id="49" idx="5"/>
            <a:endCxn id="73" idx="0"/>
          </p:cNvCxnSpPr>
          <p:nvPr/>
        </p:nvCxnSpPr>
        <p:spPr bwMode="auto">
          <a:xfrm>
            <a:off x="4965101" y="313097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77" name="TextBox 76"/>
          <p:cNvSpPr txBox="1"/>
          <p:nvPr/>
        </p:nvSpPr>
        <p:spPr>
          <a:xfrm>
            <a:off x="3328961" y="336873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78" name="TextBox 77"/>
          <p:cNvSpPr txBox="1"/>
          <p:nvPr/>
        </p:nvSpPr>
        <p:spPr>
          <a:xfrm>
            <a:off x="4326426" y="390563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79" name="TextBox 78"/>
          <p:cNvSpPr txBox="1"/>
          <p:nvPr/>
        </p:nvSpPr>
        <p:spPr>
          <a:xfrm>
            <a:off x="4684557" y="337994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82" name="TextBox 81"/>
          <p:cNvSpPr txBox="1"/>
          <p:nvPr/>
        </p:nvSpPr>
        <p:spPr>
          <a:xfrm>
            <a:off x="5369912" y="339353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61" name="&quot;No&quot; Symbol 60"/>
          <p:cNvSpPr/>
          <p:nvPr/>
        </p:nvSpPr>
        <p:spPr>
          <a:xfrm>
            <a:off x="5853747" y="2646325"/>
            <a:ext cx="571500" cy="727971"/>
          </a:xfrm>
          <a:prstGeom prst="noSmoking">
            <a:avLst>
              <a:gd name="adj" fmla="val 7624"/>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3" name="Chevron 82"/>
          <p:cNvSpPr/>
          <p:nvPr/>
        </p:nvSpPr>
        <p:spPr>
          <a:xfrm>
            <a:off x="6601968" y="2186962"/>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Oval 83"/>
          <p:cNvSpPr/>
          <p:nvPr/>
        </p:nvSpPr>
        <p:spPr bwMode="auto">
          <a:xfrm>
            <a:off x="1448589" y="4327860"/>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85" name="Oval 84"/>
          <p:cNvSpPr/>
          <p:nvPr/>
        </p:nvSpPr>
        <p:spPr bwMode="auto">
          <a:xfrm>
            <a:off x="2087621" y="481452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sp>
        <p:nvSpPr>
          <p:cNvPr id="88" name="Oval 87"/>
          <p:cNvSpPr/>
          <p:nvPr/>
        </p:nvSpPr>
        <p:spPr bwMode="auto">
          <a:xfrm>
            <a:off x="718909" y="4848507"/>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13" name="Straight Connector 112"/>
          <p:cNvCxnSpPr>
            <a:stCxn id="84" idx="3"/>
            <a:endCxn id="88" idx="0"/>
          </p:cNvCxnSpPr>
          <p:nvPr/>
        </p:nvCxnSpPr>
        <p:spPr bwMode="auto">
          <a:xfrm flipH="1">
            <a:off x="1004659" y="4653064"/>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14" name="Straight Connector 113"/>
          <p:cNvCxnSpPr>
            <a:stCxn id="84" idx="5"/>
            <a:endCxn id="85" idx="0"/>
          </p:cNvCxnSpPr>
          <p:nvPr/>
        </p:nvCxnSpPr>
        <p:spPr bwMode="auto">
          <a:xfrm>
            <a:off x="1936395" y="4653064"/>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15" name="TextBox 114"/>
          <p:cNvSpPr txBox="1"/>
          <p:nvPr/>
        </p:nvSpPr>
        <p:spPr>
          <a:xfrm>
            <a:off x="1329885" y="4359861"/>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116" name="TextBox 115"/>
          <p:cNvSpPr txBox="1"/>
          <p:nvPr/>
        </p:nvSpPr>
        <p:spPr>
          <a:xfrm>
            <a:off x="601721" y="4887752"/>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117" name="TextBox 116"/>
          <p:cNvSpPr txBox="1"/>
          <p:nvPr/>
        </p:nvSpPr>
        <p:spPr>
          <a:xfrm>
            <a:off x="2010767" y="4866039"/>
            <a:ext cx="319960" cy="276999"/>
          </a:xfrm>
          <a:prstGeom prst="rect">
            <a:avLst/>
          </a:prstGeom>
          <a:noFill/>
        </p:spPr>
        <p:txBody>
          <a:bodyPr wrap="square" rtlCol="0">
            <a:spAutoFit/>
          </a:bodyPr>
          <a:lstStyle/>
          <a:p>
            <a:pPr algn="r"/>
            <a:r>
              <a:rPr lang="en-US" sz="1200" b="1" dirty="0">
                <a:solidFill>
                  <a:srgbClr val="FF0000"/>
                </a:solidFill>
              </a:rPr>
              <a:t>3</a:t>
            </a:r>
          </a:p>
        </p:txBody>
      </p:sp>
      <p:sp>
        <p:nvSpPr>
          <p:cNvPr id="118" name="Oval 117"/>
          <p:cNvSpPr/>
          <p:nvPr/>
        </p:nvSpPr>
        <p:spPr bwMode="auto">
          <a:xfrm>
            <a:off x="1148334" y="53810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19" name="Straight Connector 118"/>
          <p:cNvCxnSpPr>
            <a:stCxn id="88" idx="5"/>
            <a:endCxn id="118" idx="0"/>
          </p:cNvCxnSpPr>
          <p:nvPr/>
        </p:nvCxnSpPr>
        <p:spPr bwMode="auto">
          <a:xfrm>
            <a:off x="1206715" y="5173711"/>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20" name="TextBox 119"/>
          <p:cNvSpPr txBox="1"/>
          <p:nvPr/>
        </p:nvSpPr>
        <p:spPr>
          <a:xfrm>
            <a:off x="1059384" y="5431075"/>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21" name="Oval 120"/>
          <p:cNvSpPr/>
          <p:nvPr/>
        </p:nvSpPr>
        <p:spPr bwMode="auto">
          <a:xfrm>
            <a:off x="1820921" y="53923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22" name="TextBox 121"/>
          <p:cNvSpPr txBox="1"/>
          <p:nvPr/>
        </p:nvSpPr>
        <p:spPr>
          <a:xfrm>
            <a:off x="1764028" y="5440365"/>
            <a:ext cx="278158" cy="276999"/>
          </a:xfrm>
          <a:prstGeom prst="rect">
            <a:avLst/>
          </a:prstGeom>
          <a:noFill/>
        </p:spPr>
        <p:txBody>
          <a:bodyPr wrap="square" rtlCol="0">
            <a:spAutoFit/>
          </a:bodyPr>
          <a:lstStyle/>
          <a:p>
            <a:pPr algn="r"/>
            <a:r>
              <a:rPr lang="en-US" sz="1200" b="1" dirty="0">
                <a:solidFill>
                  <a:srgbClr val="FF0000"/>
                </a:solidFill>
              </a:rPr>
              <a:t>2</a:t>
            </a:r>
          </a:p>
        </p:txBody>
      </p:sp>
      <p:cxnSp>
        <p:nvCxnSpPr>
          <p:cNvPr id="123" name="Straight Connector 122"/>
          <p:cNvCxnSpPr>
            <a:stCxn id="85" idx="3"/>
            <a:endCxn id="121" idx="0"/>
          </p:cNvCxnSpPr>
          <p:nvPr/>
        </p:nvCxnSpPr>
        <p:spPr bwMode="auto">
          <a:xfrm flipH="1">
            <a:off x="2106671" y="5139733"/>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24" name="Oval 123"/>
          <p:cNvSpPr/>
          <p:nvPr/>
        </p:nvSpPr>
        <p:spPr bwMode="auto">
          <a:xfrm>
            <a:off x="400948" y="538895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128" name="Straight Connector 127"/>
          <p:cNvCxnSpPr>
            <a:stCxn id="88" idx="3"/>
            <a:endCxn id="124" idx="0"/>
          </p:cNvCxnSpPr>
          <p:nvPr/>
        </p:nvCxnSpPr>
        <p:spPr bwMode="auto">
          <a:xfrm flipH="1">
            <a:off x="686698" y="5173711"/>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29" name="Straight Connector 128"/>
          <p:cNvCxnSpPr>
            <a:stCxn id="120" idx="2"/>
            <a:endCxn id="130" idx="0"/>
          </p:cNvCxnSpPr>
          <p:nvPr/>
        </p:nvCxnSpPr>
        <p:spPr bwMode="auto">
          <a:xfrm flipH="1">
            <a:off x="1129284" y="5708074"/>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30" name="Oval 129"/>
          <p:cNvSpPr/>
          <p:nvPr/>
        </p:nvSpPr>
        <p:spPr bwMode="auto">
          <a:xfrm>
            <a:off x="843534" y="59045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31" name="TextBox 130"/>
          <p:cNvSpPr txBox="1"/>
          <p:nvPr/>
        </p:nvSpPr>
        <p:spPr>
          <a:xfrm>
            <a:off x="736762" y="595520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32" name="TextBox 131"/>
          <p:cNvSpPr txBox="1"/>
          <p:nvPr/>
        </p:nvSpPr>
        <p:spPr>
          <a:xfrm>
            <a:off x="225726" y="5431074"/>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33" name="Oval 132"/>
          <p:cNvSpPr/>
          <p:nvPr/>
        </p:nvSpPr>
        <p:spPr bwMode="auto">
          <a:xfrm>
            <a:off x="50577" y="59045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35" name="Straight Connector 134"/>
          <p:cNvCxnSpPr>
            <a:stCxn id="132" idx="2"/>
            <a:endCxn id="133" idx="0"/>
          </p:cNvCxnSpPr>
          <p:nvPr/>
        </p:nvCxnSpPr>
        <p:spPr bwMode="auto">
          <a:xfrm flipH="1">
            <a:off x="336327" y="5708073"/>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136" name="Oval 135"/>
          <p:cNvSpPr/>
          <p:nvPr/>
        </p:nvSpPr>
        <p:spPr bwMode="auto">
          <a:xfrm>
            <a:off x="1086863" y="644180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137" name="Straight Connector 136"/>
          <p:cNvCxnSpPr>
            <a:stCxn id="130" idx="5"/>
            <a:endCxn id="136" idx="0"/>
          </p:cNvCxnSpPr>
          <p:nvPr/>
        </p:nvCxnSpPr>
        <p:spPr bwMode="auto">
          <a:xfrm>
            <a:off x="1331340" y="622978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138" name="Oval 137"/>
          <p:cNvSpPr/>
          <p:nvPr/>
        </p:nvSpPr>
        <p:spPr bwMode="auto">
          <a:xfrm>
            <a:off x="2105749" y="589414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cxnSp>
        <p:nvCxnSpPr>
          <p:cNvPr id="139" name="Straight Connector 138"/>
          <p:cNvCxnSpPr>
            <a:stCxn id="121" idx="5"/>
            <a:endCxn id="138" idx="0"/>
          </p:cNvCxnSpPr>
          <p:nvPr/>
        </p:nvCxnSpPr>
        <p:spPr bwMode="auto">
          <a:xfrm>
            <a:off x="2308727" y="5717583"/>
            <a:ext cx="82772" cy="176562"/>
          </a:xfrm>
          <a:prstGeom prst="line">
            <a:avLst/>
          </a:prstGeom>
          <a:noFill/>
          <a:ln w="9525" cap="flat" cmpd="sng" algn="ctr">
            <a:solidFill>
              <a:schemeClr val="tx1"/>
            </a:solidFill>
            <a:prstDash val="solid"/>
            <a:round/>
            <a:headEnd type="none" w="med" len="med"/>
            <a:tailEnd type="none" w="med" len="med"/>
          </a:ln>
          <a:effectLst/>
        </p:spPr>
      </p:cxnSp>
      <p:sp>
        <p:nvSpPr>
          <p:cNvPr id="143" name="Oval 142"/>
          <p:cNvSpPr/>
          <p:nvPr/>
        </p:nvSpPr>
        <p:spPr bwMode="auto">
          <a:xfrm>
            <a:off x="1448589" y="590457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44" name="Straight Connector 143"/>
          <p:cNvCxnSpPr>
            <a:stCxn id="118" idx="5"/>
            <a:endCxn id="143" idx="0"/>
          </p:cNvCxnSpPr>
          <p:nvPr/>
        </p:nvCxnSpPr>
        <p:spPr bwMode="auto">
          <a:xfrm>
            <a:off x="1636140" y="5706239"/>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45" name="TextBox 144"/>
          <p:cNvSpPr txBox="1"/>
          <p:nvPr/>
        </p:nvSpPr>
        <p:spPr>
          <a:xfrm>
            <a:off x="0" y="5943994"/>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46" name="TextBox 145"/>
          <p:cNvSpPr txBox="1"/>
          <p:nvPr/>
        </p:nvSpPr>
        <p:spPr>
          <a:xfrm>
            <a:off x="997465" y="648089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47" name="TextBox 146"/>
          <p:cNvSpPr txBox="1"/>
          <p:nvPr/>
        </p:nvSpPr>
        <p:spPr>
          <a:xfrm>
            <a:off x="1355596" y="595520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48" name="TextBox 147"/>
          <p:cNvSpPr txBox="1"/>
          <p:nvPr/>
        </p:nvSpPr>
        <p:spPr>
          <a:xfrm>
            <a:off x="2040951" y="5968791"/>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50" name="TextBox 149"/>
          <p:cNvSpPr txBox="1"/>
          <p:nvPr/>
        </p:nvSpPr>
        <p:spPr>
          <a:xfrm>
            <a:off x="1888552" y="4673405"/>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51" name="TextBox 150"/>
          <p:cNvSpPr txBox="1"/>
          <p:nvPr/>
        </p:nvSpPr>
        <p:spPr>
          <a:xfrm>
            <a:off x="2514954" y="5683186"/>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152" name="TextBox 151"/>
          <p:cNvSpPr txBox="1"/>
          <p:nvPr/>
        </p:nvSpPr>
        <p:spPr>
          <a:xfrm>
            <a:off x="2303322" y="5235069"/>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3" name="Rectangle 2"/>
          <p:cNvSpPr/>
          <p:nvPr/>
        </p:nvSpPr>
        <p:spPr>
          <a:xfrm>
            <a:off x="5339728" y="1464886"/>
            <a:ext cx="3124521" cy="276999"/>
          </a:xfrm>
          <a:prstGeom prst="rect">
            <a:avLst/>
          </a:prstGeom>
        </p:spPr>
        <p:txBody>
          <a:bodyPr wrap="square">
            <a:spAutoFit/>
          </a:bodyPr>
          <a:lstStyle/>
          <a:p>
            <a:pPr marL="0" lvl="1" algn="l"/>
            <a:r>
              <a:rPr lang="en-US" sz="1200" dirty="0"/>
              <a:t>zig-zag case</a:t>
            </a:r>
            <a:endParaRPr lang="en-US" sz="1100" dirty="0"/>
          </a:p>
        </p:txBody>
      </p:sp>
      <p:sp>
        <p:nvSpPr>
          <p:cNvPr id="153" name="Chevron 152"/>
          <p:cNvSpPr/>
          <p:nvPr/>
        </p:nvSpPr>
        <p:spPr>
          <a:xfrm>
            <a:off x="2805049" y="4653064"/>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4" name="Oval 153"/>
          <p:cNvSpPr/>
          <p:nvPr/>
        </p:nvSpPr>
        <p:spPr bwMode="auto">
          <a:xfrm>
            <a:off x="4489719" y="4351014"/>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sp>
        <p:nvSpPr>
          <p:cNvPr id="155" name="Oval 154"/>
          <p:cNvSpPr/>
          <p:nvPr/>
        </p:nvSpPr>
        <p:spPr bwMode="auto">
          <a:xfrm>
            <a:off x="5128751" y="483768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sp>
        <p:nvSpPr>
          <p:cNvPr id="156" name="Oval 155"/>
          <p:cNvSpPr/>
          <p:nvPr/>
        </p:nvSpPr>
        <p:spPr bwMode="auto">
          <a:xfrm>
            <a:off x="3760039" y="487166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57" name="Straight Connector 156"/>
          <p:cNvCxnSpPr>
            <a:stCxn id="154" idx="3"/>
            <a:endCxn id="156" idx="0"/>
          </p:cNvCxnSpPr>
          <p:nvPr/>
        </p:nvCxnSpPr>
        <p:spPr bwMode="auto">
          <a:xfrm flipH="1">
            <a:off x="4045789" y="4676218"/>
            <a:ext cx="527624" cy="195443"/>
          </a:xfrm>
          <a:prstGeom prst="line">
            <a:avLst/>
          </a:prstGeom>
          <a:noFill/>
          <a:ln w="9525" cap="flat" cmpd="sng" algn="ctr">
            <a:solidFill>
              <a:schemeClr val="tx1"/>
            </a:solidFill>
            <a:prstDash val="solid"/>
            <a:round/>
            <a:headEnd type="none" w="med" len="med"/>
            <a:tailEnd type="none" w="med" len="med"/>
          </a:ln>
          <a:effectLst/>
        </p:spPr>
      </p:cxnSp>
      <p:cxnSp>
        <p:nvCxnSpPr>
          <p:cNvPr id="158" name="Straight Connector 157"/>
          <p:cNvCxnSpPr>
            <a:stCxn id="154" idx="5"/>
            <a:endCxn id="155" idx="0"/>
          </p:cNvCxnSpPr>
          <p:nvPr/>
        </p:nvCxnSpPr>
        <p:spPr bwMode="auto">
          <a:xfrm>
            <a:off x="4977525" y="4676218"/>
            <a:ext cx="436976" cy="161465"/>
          </a:xfrm>
          <a:prstGeom prst="line">
            <a:avLst/>
          </a:prstGeom>
          <a:noFill/>
          <a:ln w="9525" cap="flat" cmpd="sng" algn="ctr">
            <a:solidFill>
              <a:schemeClr val="tx1"/>
            </a:solidFill>
            <a:prstDash val="solid"/>
            <a:round/>
            <a:headEnd type="none" w="med" len="med"/>
            <a:tailEnd type="none" w="med" len="med"/>
          </a:ln>
          <a:effectLst/>
        </p:spPr>
      </p:cxnSp>
      <p:sp>
        <p:nvSpPr>
          <p:cNvPr id="159" name="TextBox 158"/>
          <p:cNvSpPr txBox="1"/>
          <p:nvPr/>
        </p:nvSpPr>
        <p:spPr>
          <a:xfrm>
            <a:off x="4371015" y="4383015"/>
            <a:ext cx="348033" cy="276999"/>
          </a:xfrm>
          <a:prstGeom prst="rect">
            <a:avLst/>
          </a:prstGeom>
          <a:noFill/>
        </p:spPr>
        <p:txBody>
          <a:bodyPr wrap="square" rtlCol="0">
            <a:spAutoFit/>
          </a:bodyPr>
          <a:lstStyle/>
          <a:p>
            <a:pPr algn="r"/>
            <a:r>
              <a:rPr lang="en-US" sz="1200" b="1" dirty="0">
                <a:solidFill>
                  <a:srgbClr val="FF0000"/>
                </a:solidFill>
              </a:rPr>
              <a:t>5</a:t>
            </a:r>
          </a:p>
        </p:txBody>
      </p:sp>
      <p:sp>
        <p:nvSpPr>
          <p:cNvPr id="160" name="TextBox 159"/>
          <p:cNvSpPr txBox="1"/>
          <p:nvPr/>
        </p:nvSpPr>
        <p:spPr>
          <a:xfrm>
            <a:off x="3642851" y="4910906"/>
            <a:ext cx="340934" cy="276999"/>
          </a:xfrm>
          <a:prstGeom prst="rect">
            <a:avLst/>
          </a:prstGeom>
          <a:noFill/>
        </p:spPr>
        <p:txBody>
          <a:bodyPr wrap="square" rtlCol="0">
            <a:spAutoFit/>
          </a:bodyPr>
          <a:lstStyle/>
          <a:p>
            <a:pPr algn="r"/>
            <a:r>
              <a:rPr lang="en-US" sz="1200" b="1" dirty="0">
                <a:solidFill>
                  <a:srgbClr val="FF0000"/>
                </a:solidFill>
              </a:rPr>
              <a:t>4</a:t>
            </a:r>
          </a:p>
        </p:txBody>
      </p:sp>
      <p:sp>
        <p:nvSpPr>
          <p:cNvPr id="161" name="TextBox 160"/>
          <p:cNvSpPr txBox="1"/>
          <p:nvPr/>
        </p:nvSpPr>
        <p:spPr>
          <a:xfrm>
            <a:off x="5051897" y="4889193"/>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162" name="Oval 161"/>
          <p:cNvSpPr/>
          <p:nvPr/>
        </p:nvSpPr>
        <p:spPr bwMode="auto">
          <a:xfrm>
            <a:off x="4189464" y="540418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15</a:t>
            </a:r>
          </a:p>
        </p:txBody>
      </p:sp>
      <p:cxnSp>
        <p:nvCxnSpPr>
          <p:cNvPr id="163" name="Straight Connector 162"/>
          <p:cNvCxnSpPr>
            <a:stCxn id="156" idx="5"/>
            <a:endCxn id="162" idx="0"/>
          </p:cNvCxnSpPr>
          <p:nvPr/>
        </p:nvCxnSpPr>
        <p:spPr bwMode="auto">
          <a:xfrm>
            <a:off x="4247845" y="5196865"/>
            <a:ext cx="227369" cy="207324"/>
          </a:xfrm>
          <a:prstGeom prst="line">
            <a:avLst/>
          </a:prstGeom>
          <a:noFill/>
          <a:ln w="9525" cap="flat" cmpd="sng" algn="ctr">
            <a:solidFill>
              <a:schemeClr val="tx1"/>
            </a:solidFill>
            <a:prstDash val="solid"/>
            <a:round/>
            <a:headEnd type="none" w="med" len="med"/>
            <a:tailEnd type="none" w="med" len="med"/>
          </a:ln>
          <a:effectLst/>
        </p:spPr>
      </p:cxnSp>
      <p:sp>
        <p:nvSpPr>
          <p:cNvPr id="164" name="TextBox 163"/>
          <p:cNvSpPr txBox="1"/>
          <p:nvPr/>
        </p:nvSpPr>
        <p:spPr>
          <a:xfrm>
            <a:off x="4100514" y="5454229"/>
            <a:ext cx="332420" cy="276999"/>
          </a:xfrm>
          <a:prstGeom prst="rect">
            <a:avLst/>
          </a:prstGeom>
          <a:noFill/>
        </p:spPr>
        <p:txBody>
          <a:bodyPr wrap="square" rtlCol="0">
            <a:spAutoFit/>
          </a:bodyPr>
          <a:lstStyle/>
          <a:p>
            <a:pPr algn="r"/>
            <a:r>
              <a:rPr lang="en-US" sz="1200" b="1" dirty="0">
                <a:solidFill>
                  <a:srgbClr val="FF0000"/>
                </a:solidFill>
              </a:rPr>
              <a:t>3</a:t>
            </a:r>
          </a:p>
        </p:txBody>
      </p:sp>
      <p:sp>
        <p:nvSpPr>
          <p:cNvPr id="165" name="Oval 164"/>
          <p:cNvSpPr/>
          <p:nvPr/>
        </p:nvSpPr>
        <p:spPr bwMode="auto">
          <a:xfrm>
            <a:off x="4862051" y="54155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sp>
        <p:nvSpPr>
          <p:cNvPr id="166" name="TextBox 165"/>
          <p:cNvSpPr txBox="1"/>
          <p:nvPr/>
        </p:nvSpPr>
        <p:spPr>
          <a:xfrm>
            <a:off x="4805158" y="5463519"/>
            <a:ext cx="278158" cy="276999"/>
          </a:xfrm>
          <a:prstGeom prst="rect">
            <a:avLst/>
          </a:prstGeom>
          <a:noFill/>
        </p:spPr>
        <p:txBody>
          <a:bodyPr wrap="square" rtlCol="0">
            <a:spAutoFit/>
          </a:bodyPr>
          <a:lstStyle/>
          <a:p>
            <a:pPr algn="r"/>
            <a:r>
              <a:rPr lang="en-US" sz="1200" b="1" dirty="0">
                <a:solidFill>
                  <a:srgbClr val="FF0000"/>
                </a:solidFill>
              </a:rPr>
              <a:t>1</a:t>
            </a:r>
          </a:p>
        </p:txBody>
      </p:sp>
      <p:cxnSp>
        <p:nvCxnSpPr>
          <p:cNvPr id="167" name="Straight Connector 166"/>
          <p:cNvCxnSpPr>
            <a:stCxn id="155" idx="3"/>
            <a:endCxn id="165" idx="0"/>
          </p:cNvCxnSpPr>
          <p:nvPr/>
        </p:nvCxnSpPr>
        <p:spPr bwMode="auto">
          <a:xfrm flipH="1">
            <a:off x="5147801" y="5162887"/>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168" name="Oval 167"/>
          <p:cNvSpPr/>
          <p:nvPr/>
        </p:nvSpPr>
        <p:spPr bwMode="auto">
          <a:xfrm>
            <a:off x="3442078" y="5412112"/>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169" name="Straight Connector 168"/>
          <p:cNvCxnSpPr>
            <a:stCxn id="156" idx="3"/>
            <a:endCxn id="168" idx="0"/>
          </p:cNvCxnSpPr>
          <p:nvPr/>
        </p:nvCxnSpPr>
        <p:spPr bwMode="auto">
          <a:xfrm flipH="1">
            <a:off x="3727828" y="5196865"/>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170" name="Straight Connector 169"/>
          <p:cNvCxnSpPr>
            <a:stCxn id="164" idx="2"/>
            <a:endCxn id="171" idx="0"/>
          </p:cNvCxnSpPr>
          <p:nvPr/>
        </p:nvCxnSpPr>
        <p:spPr bwMode="auto">
          <a:xfrm flipH="1">
            <a:off x="4170414" y="5731228"/>
            <a:ext cx="96310" cy="196505"/>
          </a:xfrm>
          <a:prstGeom prst="line">
            <a:avLst/>
          </a:prstGeom>
          <a:noFill/>
          <a:ln w="9525" cap="flat" cmpd="sng" algn="ctr">
            <a:solidFill>
              <a:schemeClr val="tx1"/>
            </a:solidFill>
            <a:prstDash val="solid"/>
            <a:round/>
            <a:headEnd type="none" w="med" len="med"/>
            <a:tailEnd type="none" w="med" len="med"/>
          </a:ln>
          <a:effectLst/>
        </p:spPr>
      </p:cxnSp>
      <p:sp>
        <p:nvSpPr>
          <p:cNvPr id="171" name="Oval 170"/>
          <p:cNvSpPr/>
          <p:nvPr/>
        </p:nvSpPr>
        <p:spPr bwMode="auto">
          <a:xfrm>
            <a:off x="3884664" y="59277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172" name="TextBox 171"/>
          <p:cNvSpPr txBox="1"/>
          <p:nvPr/>
        </p:nvSpPr>
        <p:spPr>
          <a:xfrm>
            <a:off x="3777892" y="5978360"/>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173" name="TextBox 172"/>
          <p:cNvSpPr txBox="1"/>
          <p:nvPr/>
        </p:nvSpPr>
        <p:spPr>
          <a:xfrm>
            <a:off x="3266856" y="5454228"/>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174" name="Oval 173"/>
          <p:cNvSpPr/>
          <p:nvPr/>
        </p:nvSpPr>
        <p:spPr bwMode="auto">
          <a:xfrm>
            <a:off x="3091707" y="59277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175" name="Straight Connector 174"/>
          <p:cNvCxnSpPr>
            <a:stCxn id="173" idx="2"/>
            <a:endCxn id="174" idx="0"/>
          </p:cNvCxnSpPr>
          <p:nvPr/>
        </p:nvCxnSpPr>
        <p:spPr bwMode="auto">
          <a:xfrm flipH="1">
            <a:off x="3377457" y="5731227"/>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176" name="Oval 175"/>
          <p:cNvSpPr/>
          <p:nvPr/>
        </p:nvSpPr>
        <p:spPr bwMode="auto">
          <a:xfrm>
            <a:off x="4127993" y="6464954"/>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177" name="Straight Connector 176"/>
          <p:cNvCxnSpPr>
            <a:stCxn id="171" idx="5"/>
            <a:endCxn id="176" idx="0"/>
          </p:cNvCxnSpPr>
          <p:nvPr/>
        </p:nvCxnSpPr>
        <p:spPr bwMode="auto">
          <a:xfrm>
            <a:off x="4372470" y="6252937"/>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178" name="Oval 177"/>
          <p:cNvSpPr/>
          <p:nvPr/>
        </p:nvSpPr>
        <p:spPr bwMode="auto">
          <a:xfrm>
            <a:off x="5500720" y="5408588"/>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179" name="Straight Connector 178"/>
          <p:cNvCxnSpPr>
            <a:stCxn id="155" idx="5"/>
            <a:endCxn id="178" idx="0"/>
          </p:cNvCxnSpPr>
          <p:nvPr/>
        </p:nvCxnSpPr>
        <p:spPr bwMode="auto">
          <a:xfrm>
            <a:off x="5616557" y="5162887"/>
            <a:ext cx="169913" cy="245701"/>
          </a:xfrm>
          <a:prstGeom prst="line">
            <a:avLst/>
          </a:prstGeom>
          <a:noFill/>
          <a:ln w="9525" cap="flat" cmpd="sng" algn="ctr">
            <a:solidFill>
              <a:schemeClr val="tx1"/>
            </a:solidFill>
            <a:prstDash val="solid"/>
            <a:round/>
            <a:headEnd type="none" w="med" len="med"/>
            <a:tailEnd type="none" w="med" len="med"/>
          </a:ln>
          <a:effectLst/>
        </p:spPr>
      </p:cxnSp>
      <p:sp>
        <p:nvSpPr>
          <p:cNvPr id="180" name="Oval 179"/>
          <p:cNvSpPr/>
          <p:nvPr/>
        </p:nvSpPr>
        <p:spPr bwMode="auto">
          <a:xfrm>
            <a:off x="4489719" y="5927733"/>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181" name="Straight Connector 180"/>
          <p:cNvCxnSpPr>
            <a:stCxn id="162" idx="5"/>
            <a:endCxn id="180" idx="0"/>
          </p:cNvCxnSpPr>
          <p:nvPr/>
        </p:nvCxnSpPr>
        <p:spPr bwMode="auto">
          <a:xfrm>
            <a:off x="4677270" y="5729393"/>
            <a:ext cx="98199" cy="198340"/>
          </a:xfrm>
          <a:prstGeom prst="line">
            <a:avLst/>
          </a:prstGeom>
          <a:noFill/>
          <a:ln w="9525" cap="flat" cmpd="sng" algn="ctr">
            <a:solidFill>
              <a:schemeClr val="tx1"/>
            </a:solidFill>
            <a:prstDash val="solid"/>
            <a:round/>
            <a:headEnd type="none" w="med" len="med"/>
            <a:tailEnd type="none" w="med" len="med"/>
          </a:ln>
          <a:effectLst/>
        </p:spPr>
      </p:cxnSp>
      <p:sp>
        <p:nvSpPr>
          <p:cNvPr id="182" name="TextBox 181"/>
          <p:cNvSpPr txBox="1"/>
          <p:nvPr/>
        </p:nvSpPr>
        <p:spPr>
          <a:xfrm>
            <a:off x="3041130" y="5967148"/>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83" name="TextBox 182"/>
          <p:cNvSpPr txBox="1"/>
          <p:nvPr/>
        </p:nvSpPr>
        <p:spPr>
          <a:xfrm>
            <a:off x="4038595" y="650404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84" name="TextBox 183"/>
          <p:cNvSpPr txBox="1"/>
          <p:nvPr/>
        </p:nvSpPr>
        <p:spPr>
          <a:xfrm>
            <a:off x="4396726" y="5978360"/>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85" name="TextBox 184"/>
          <p:cNvSpPr txBox="1"/>
          <p:nvPr/>
        </p:nvSpPr>
        <p:spPr>
          <a:xfrm>
            <a:off x="5393483" y="5449623"/>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186" name="TextBox 185"/>
          <p:cNvSpPr txBox="1"/>
          <p:nvPr/>
        </p:nvSpPr>
        <p:spPr>
          <a:xfrm>
            <a:off x="4204805" y="4300974"/>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87" name="TextBox 186"/>
          <p:cNvSpPr txBox="1"/>
          <p:nvPr/>
        </p:nvSpPr>
        <p:spPr>
          <a:xfrm>
            <a:off x="4378966" y="5113012"/>
            <a:ext cx="291983" cy="307777"/>
          </a:xfrm>
          <a:prstGeom prst="rect">
            <a:avLst/>
          </a:prstGeom>
          <a:noFill/>
        </p:spPr>
        <p:txBody>
          <a:bodyPr wrap="square" rtlCol="0">
            <a:spAutoFit/>
          </a:bodyPr>
          <a:lstStyle/>
          <a:p>
            <a:pPr algn="l"/>
            <a:r>
              <a:rPr lang="en-US" sz="1400" b="1" dirty="0">
                <a:solidFill>
                  <a:srgbClr val="0000FF"/>
                </a:solidFill>
              </a:rPr>
              <a:t>g</a:t>
            </a:r>
          </a:p>
        </p:txBody>
      </p:sp>
      <p:sp>
        <p:nvSpPr>
          <p:cNvPr id="188" name="TextBox 187"/>
          <p:cNvSpPr txBox="1"/>
          <p:nvPr/>
        </p:nvSpPr>
        <p:spPr>
          <a:xfrm>
            <a:off x="3560937" y="4725658"/>
            <a:ext cx="291983" cy="307777"/>
          </a:xfrm>
          <a:prstGeom prst="rect">
            <a:avLst/>
          </a:prstGeom>
          <a:noFill/>
        </p:spPr>
        <p:txBody>
          <a:bodyPr wrap="square" rtlCol="0">
            <a:spAutoFit/>
          </a:bodyPr>
          <a:lstStyle/>
          <a:p>
            <a:pPr algn="l"/>
            <a:r>
              <a:rPr lang="en-US" sz="1400" b="1" dirty="0">
                <a:solidFill>
                  <a:srgbClr val="0000FF"/>
                </a:solidFill>
              </a:rPr>
              <a:t>c</a:t>
            </a:r>
          </a:p>
        </p:txBody>
      </p:sp>
      <p:sp>
        <p:nvSpPr>
          <p:cNvPr id="190" name="Chevron 189"/>
          <p:cNvSpPr/>
          <p:nvPr/>
        </p:nvSpPr>
        <p:spPr>
          <a:xfrm>
            <a:off x="5878486" y="4595367"/>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43616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3"/>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2"/>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8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8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1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1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7"/>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9"/>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0"/>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2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2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31"/>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32"/>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3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3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13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37"/>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138"/>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3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143"/>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144"/>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145"/>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146"/>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14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148"/>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150"/>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151"/>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152"/>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153"/>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154"/>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155"/>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156"/>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157"/>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158"/>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159"/>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16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61"/>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62"/>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63"/>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164"/>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165"/>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166"/>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167"/>
                                        </p:tgtEl>
                                        <p:attrNameLst>
                                          <p:attrName>style.visibility</p:attrName>
                                        </p:attrNameLst>
                                      </p:cBhvr>
                                      <p:to>
                                        <p:strVal val="visible"/>
                                      </p:to>
                                    </p:set>
                                  </p:childTnLst>
                                </p:cTn>
                              </p:par>
                              <p:par>
                                <p:cTn id="187" presetID="1" presetClass="entr" presetSubtype="0" fill="hold" grpId="0" nodeType="withEffect">
                                  <p:stCondLst>
                                    <p:cond delay="0"/>
                                  </p:stCondLst>
                                  <p:childTnLst>
                                    <p:set>
                                      <p:cBhvr>
                                        <p:cTn id="188" dur="1" fill="hold">
                                          <p:stCondLst>
                                            <p:cond delay="0"/>
                                          </p:stCondLst>
                                        </p:cTn>
                                        <p:tgtEl>
                                          <p:spTgt spid="168"/>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169"/>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170"/>
                                        </p:tgtEl>
                                        <p:attrNameLst>
                                          <p:attrName>style.visibility</p:attrName>
                                        </p:attrNameLst>
                                      </p:cBhvr>
                                      <p:to>
                                        <p:strVal val="visible"/>
                                      </p:to>
                                    </p:set>
                                  </p:childTnLst>
                                </p:cTn>
                              </p:par>
                              <p:par>
                                <p:cTn id="193" presetID="1" presetClass="entr" presetSubtype="0" fill="hold" grpId="0" nodeType="withEffect">
                                  <p:stCondLst>
                                    <p:cond delay="0"/>
                                  </p:stCondLst>
                                  <p:childTnLst>
                                    <p:set>
                                      <p:cBhvr>
                                        <p:cTn id="194" dur="1" fill="hold">
                                          <p:stCondLst>
                                            <p:cond delay="0"/>
                                          </p:stCondLst>
                                        </p:cTn>
                                        <p:tgtEl>
                                          <p:spTgt spid="171"/>
                                        </p:tgtEl>
                                        <p:attrNameLst>
                                          <p:attrName>style.visibility</p:attrName>
                                        </p:attrNameLst>
                                      </p:cBhvr>
                                      <p:to>
                                        <p:strVal val="visible"/>
                                      </p:to>
                                    </p:set>
                                  </p:childTnLst>
                                </p:cTn>
                              </p:par>
                              <p:par>
                                <p:cTn id="195" presetID="1" presetClass="entr" presetSubtype="0" fill="hold" grpId="0" nodeType="withEffect">
                                  <p:stCondLst>
                                    <p:cond delay="0"/>
                                  </p:stCondLst>
                                  <p:childTnLst>
                                    <p:set>
                                      <p:cBhvr>
                                        <p:cTn id="196" dur="1" fill="hold">
                                          <p:stCondLst>
                                            <p:cond delay="0"/>
                                          </p:stCondLst>
                                        </p:cTn>
                                        <p:tgtEl>
                                          <p:spTgt spid="172"/>
                                        </p:tgtEl>
                                        <p:attrNameLst>
                                          <p:attrName>style.visibility</p:attrName>
                                        </p:attrNameLst>
                                      </p:cBhvr>
                                      <p:to>
                                        <p:strVal val="visible"/>
                                      </p:to>
                                    </p:set>
                                  </p:childTnLst>
                                </p:cTn>
                              </p:par>
                              <p:par>
                                <p:cTn id="197" presetID="1" presetClass="entr" presetSubtype="0" fill="hold" grpId="0" nodeType="withEffect">
                                  <p:stCondLst>
                                    <p:cond delay="0"/>
                                  </p:stCondLst>
                                  <p:childTnLst>
                                    <p:set>
                                      <p:cBhvr>
                                        <p:cTn id="198" dur="1" fill="hold">
                                          <p:stCondLst>
                                            <p:cond delay="0"/>
                                          </p:stCondLst>
                                        </p:cTn>
                                        <p:tgtEl>
                                          <p:spTgt spid="173"/>
                                        </p:tgtEl>
                                        <p:attrNameLst>
                                          <p:attrName>style.visibility</p:attrName>
                                        </p:attrNameLst>
                                      </p:cBhvr>
                                      <p:to>
                                        <p:strVal val="visible"/>
                                      </p:to>
                                    </p:set>
                                  </p:childTnLst>
                                </p:cTn>
                              </p:par>
                              <p:par>
                                <p:cTn id="199" presetID="1" presetClass="entr" presetSubtype="0" fill="hold" grpId="0" nodeType="withEffect">
                                  <p:stCondLst>
                                    <p:cond delay="0"/>
                                  </p:stCondLst>
                                  <p:childTnLst>
                                    <p:set>
                                      <p:cBhvr>
                                        <p:cTn id="200" dur="1" fill="hold">
                                          <p:stCondLst>
                                            <p:cond delay="0"/>
                                          </p:stCondLst>
                                        </p:cTn>
                                        <p:tgtEl>
                                          <p:spTgt spid="174"/>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175"/>
                                        </p:tgtEl>
                                        <p:attrNameLst>
                                          <p:attrName>style.visibility</p:attrName>
                                        </p:attrNameLst>
                                      </p:cBhvr>
                                      <p:to>
                                        <p:strVal val="visible"/>
                                      </p:to>
                                    </p:set>
                                  </p:childTnLst>
                                </p:cTn>
                              </p:par>
                              <p:par>
                                <p:cTn id="203" presetID="1" presetClass="entr" presetSubtype="0" fill="hold" grpId="0" nodeType="withEffect">
                                  <p:stCondLst>
                                    <p:cond delay="0"/>
                                  </p:stCondLst>
                                  <p:childTnLst>
                                    <p:set>
                                      <p:cBhvr>
                                        <p:cTn id="204" dur="1" fill="hold">
                                          <p:stCondLst>
                                            <p:cond delay="0"/>
                                          </p:stCondLst>
                                        </p:cTn>
                                        <p:tgtEl>
                                          <p:spTgt spid="176"/>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77"/>
                                        </p:tgtEl>
                                        <p:attrNameLst>
                                          <p:attrName>style.visibility</p:attrName>
                                        </p:attrNameLst>
                                      </p:cBhvr>
                                      <p:to>
                                        <p:strVal val="visible"/>
                                      </p:to>
                                    </p:set>
                                  </p:childTnLst>
                                </p:cTn>
                              </p:par>
                              <p:par>
                                <p:cTn id="207" presetID="1" presetClass="entr" presetSubtype="0" fill="hold" grpId="0" nodeType="withEffect">
                                  <p:stCondLst>
                                    <p:cond delay="0"/>
                                  </p:stCondLst>
                                  <p:childTnLst>
                                    <p:set>
                                      <p:cBhvr>
                                        <p:cTn id="208" dur="1" fill="hold">
                                          <p:stCondLst>
                                            <p:cond delay="0"/>
                                          </p:stCondLst>
                                        </p:cTn>
                                        <p:tgtEl>
                                          <p:spTgt spid="178"/>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79"/>
                                        </p:tgtEl>
                                        <p:attrNameLst>
                                          <p:attrName>style.visibility</p:attrName>
                                        </p:attrNameLst>
                                      </p:cBhvr>
                                      <p:to>
                                        <p:strVal val="visible"/>
                                      </p:to>
                                    </p:set>
                                  </p:childTnLst>
                                </p:cTn>
                              </p:par>
                              <p:par>
                                <p:cTn id="211" presetID="1" presetClass="entr" presetSubtype="0" fill="hold" grpId="0" nodeType="withEffect">
                                  <p:stCondLst>
                                    <p:cond delay="0"/>
                                  </p:stCondLst>
                                  <p:childTnLst>
                                    <p:set>
                                      <p:cBhvr>
                                        <p:cTn id="212" dur="1" fill="hold">
                                          <p:stCondLst>
                                            <p:cond delay="0"/>
                                          </p:stCondLst>
                                        </p:cTn>
                                        <p:tgtEl>
                                          <p:spTgt spid="180"/>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181"/>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82"/>
                                        </p:tgtEl>
                                        <p:attrNameLst>
                                          <p:attrName>style.visibility</p:attrName>
                                        </p:attrNameLst>
                                      </p:cBhvr>
                                      <p:to>
                                        <p:strVal val="visible"/>
                                      </p:to>
                                    </p:set>
                                  </p:childTnLst>
                                </p:cTn>
                              </p:par>
                              <p:par>
                                <p:cTn id="217" presetID="1" presetClass="entr" presetSubtype="0" fill="hold" grpId="0" nodeType="withEffect">
                                  <p:stCondLst>
                                    <p:cond delay="0"/>
                                  </p:stCondLst>
                                  <p:childTnLst>
                                    <p:set>
                                      <p:cBhvr>
                                        <p:cTn id="218" dur="1" fill="hold">
                                          <p:stCondLst>
                                            <p:cond delay="0"/>
                                          </p:stCondLst>
                                        </p:cTn>
                                        <p:tgtEl>
                                          <p:spTgt spid="183"/>
                                        </p:tgtEl>
                                        <p:attrNameLst>
                                          <p:attrName>style.visibility</p:attrName>
                                        </p:attrNameLst>
                                      </p:cBhvr>
                                      <p:to>
                                        <p:strVal val="visible"/>
                                      </p:to>
                                    </p:set>
                                  </p:childTnLst>
                                </p:cTn>
                              </p:par>
                              <p:par>
                                <p:cTn id="219" presetID="1" presetClass="entr" presetSubtype="0" fill="hold" grpId="0" nodeType="withEffect">
                                  <p:stCondLst>
                                    <p:cond delay="0"/>
                                  </p:stCondLst>
                                  <p:childTnLst>
                                    <p:set>
                                      <p:cBhvr>
                                        <p:cTn id="220" dur="1" fill="hold">
                                          <p:stCondLst>
                                            <p:cond delay="0"/>
                                          </p:stCondLst>
                                        </p:cTn>
                                        <p:tgtEl>
                                          <p:spTgt spid="184"/>
                                        </p:tgtEl>
                                        <p:attrNameLst>
                                          <p:attrName>style.visibility</p:attrName>
                                        </p:attrNameLst>
                                      </p:cBhvr>
                                      <p:to>
                                        <p:strVal val="visible"/>
                                      </p:to>
                                    </p:set>
                                  </p:childTnLst>
                                </p:cTn>
                              </p:par>
                              <p:par>
                                <p:cTn id="221" presetID="1" presetClass="entr" presetSubtype="0" fill="hold" grpId="0" nodeType="withEffect">
                                  <p:stCondLst>
                                    <p:cond delay="0"/>
                                  </p:stCondLst>
                                  <p:childTnLst>
                                    <p:set>
                                      <p:cBhvr>
                                        <p:cTn id="222" dur="1" fill="hold">
                                          <p:stCondLst>
                                            <p:cond delay="0"/>
                                          </p:stCondLst>
                                        </p:cTn>
                                        <p:tgtEl>
                                          <p:spTgt spid="185"/>
                                        </p:tgtEl>
                                        <p:attrNameLst>
                                          <p:attrName>style.visibility</p:attrName>
                                        </p:attrNameLst>
                                      </p:cBhvr>
                                      <p:to>
                                        <p:strVal val="visible"/>
                                      </p:to>
                                    </p:set>
                                  </p:childTnLst>
                                </p:cTn>
                              </p:par>
                              <p:par>
                                <p:cTn id="223" presetID="1" presetClass="entr" presetSubtype="0" fill="hold" grpId="0" nodeType="withEffect">
                                  <p:stCondLst>
                                    <p:cond delay="0"/>
                                  </p:stCondLst>
                                  <p:childTnLst>
                                    <p:set>
                                      <p:cBhvr>
                                        <p:cTn id="224" dur="1" fill="hold">
                                          <p:stCondLst>
                                            <p:cond delay="0"/>
                                          </p:stCondLst>
                                        </p:cTn>
                                        <p:tgtEl>
                                          <p:spTgt spid="186"/>
                                        </p:tgtEl>
                                        <p:attrNameLst>
                                          <p:attrName>style.visibility</p:attrName>
                                        </p:attrNameLst>
                                      </p:cBhvr>
                                      <p:to>
                                        <p:strVal val="visible"/>
                                      </p:to>
                                    </p:set>
                                  </p:childTnLst>
                                </p:cTn>
                              </p:par>
                              <p:par>
                                <p:cTn id="225" presetID="1" presetClass="entr" presetSubtype="0" fill="hold" grpId="0" nodeType="withEffect">
                                  <p:stCondLst>
                                    <p:cond delay="0"/>
                                  </p:stCondLst>
                                  <p:childTnLst>
                                    <p:set>
                                      <p:cBhvr>
                                        <p:cTn id="226" dur="1" fill="hold">
                                          <p:stCondLst>
                                            <p:cond delay="0"/>
                                          </p:stCondLst>
                                        </p:cTn>
                                        <p:tgtEl>
                                          <p:spTgt spid="187"/>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188"/>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6" grpId="0"/>
      <p:bldP spid="47" grpId="0"/>
      <p:bldP spid="48" grpId="0"/>
      <p:bldP spid="49" grpId="0" animBg="1"/>
      <p:bldP spid="51" grpId="0"/>
      <p:bldP spid="52" grpId="0" animBg="1"/>
      <p:bldP spid="53" grpId="0"/>
      <p:bldP spid="55" grpId="0" animBg="1"/>
      <p:bldP spid="58" grpId="0" animBg="1"/>
      <p:bldP spid="59" grpId="0"/>
      <p:bldP spid="60" grpId="0"/>
      <p:bldP spid="62" grpId="0" animBg="1"/>
      <p:bldP spid="64" grpId="0" animBg="1"/>
      <p:bldP spid="66" grpId="0" animBg="1"/>
      <p:bldP spid="68" grpId="0" animBg="1"/>
      <p:bldP spid="72" grpId="0"/>
      <p:bldP spid="73" grpId="0" animBg="1"/>
      <p:bldP spid="77" grpId="0"/>
      <p:bldP spid="78" grpId="0"/>
      <p:bldP spid="79" grpId="0"/>
      <p:bldP spid="82" grpId="0"/>
      <p:bldP spid="61" grpId="0" animBg="1"/>
      <p:bldP spid="83" grpId="0" animBg="1"/>
      <p:bldP spid="84" grpId="0" animBg="1"/>
      <p:bldP spid="85" grpId="0" animBg="1"/>
      <p:bldP spid="88" grpId="0" animBg="1"/>
      <p:bldP spid="115" grpId="0"/>
      <p:bldP spid="116" grpId="0"/>
      <p:bldP spid="117" grpId="0"/>
      <p:bldP spid="118" grpId="0" animBg="1"/>
      <p:bldP spid="120" grpId="0"/>
      <p:bldP spid="121" grpId="0" animBg="1"/>
      <p:bldP spid="122" grpId="0"/>
      <p:bldP spid="124" grpId="0" animBg="1"/>
      <p:bldP spid="130" grpId="0" animBg="1"/>
      <p:bldP spid="131" grpId="0"/>
      <p:bldP spid="132" grpId="0"/>
      <p:bldP spid="133" grpId="0" animBg="1"/>
      <p:bldP spid="136" grpId="0" animBg="1"/>
      <p:bldP spid="138" grpId="0" animBg="1"/>
      <p:bldP spid="143" grpId="0" animBg="1"/>
      <p:bldP spid="145" grpId="0"/>
      <p:bldP spid="146" grpId="0"/>
      <p:bldP spid="147" grpId="0"/>
      <p:bldP spid="148" grpId="0"/>
      <p:bldP spid="150" grpId="0"/>
      <p:bldP spid="151" grpId="0"/>
      <p:bldP spid="152" grpId="0"/>
      <p:bldP spid="3" grpId="0"/>
      <p:bldP spid="153" grpId="0" animBg="1"/>
      <p:bldP spid="154" grpId="0" animBg="1"/>
      <p:bldP spid="155" grpId="0" animBg="1"/>
      <p:bldP spid="156" grpId="0" animBg="1"/>
      <p:bldP spid="159" grpId="0"/>
      <p:bldP spid="160" grpId="0"/>
      <p:bldP spid="161" grpId="0"/>
      <p:bldP spid="162" grpId="0" animBg="1"/>
      <p:bldP spid="164" grpId="0"/>
      <p:bldP spid="165" grpId="0" animBg="1"/>
      <p:bldP spid="166" grpId="0"/>
      <p:bldP spid="168" grpId="0" animBg="1"/>
      <p:bldP spid="171" grpId="0" animBg="1"/>
      <p:bldP spid="172" grpId="0"/>
      <p:bldP spid="173" grpId="0"/>
      <p:bldP spid="174" grpId="0" animBg="1"/>
      <p:bldP spid="176" grpId="0" animBg="1"/>
      <p:bldP spid="178" grpId="0" animBg="1"/>
      <p:bldP spid="180" grpId="0" animBg="1"/>
      <p:bldP spid="182" grpId="0"/>
      <p:bldP spid="183" grpId="0"/>
      <p:bldP spid="184" grpId="0"/>
      <p:bldP spid="185" grpId="0"/>
      <p:bldP spid="186" grpId="0"/>
      <p:bldP spid="187" grpId="0"/>
      <p:bldP spid="188" grpId="0"/>
      <p:bldP spid="19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11771"/>
          </a:xfrm>
        </p:spPr>
        <p:txBody>
          <a:bodyPr/>
          <a:lstStyle/>
          <a:p>
            <a:r>
              <a:rPr lang="en-US" dirty="0"/>
              <a:t>Remove Example 3 (</a:t>
            </a:r>
            <a:r>
              <a:rPr lang="en-US" dirty="0" err="1"/>
              <a:t>cont</a:t>
            </a:r>
            <a:r>
              <a:rPr lang="en-US" dirty="0"/>
              <a:t>)</a:t>
            </a:r>
          </a:p>
        </p:txBody>
      </p:sp>
      <p:sp>
        <p:nvSpPr>
          <p:cNvPr id="30" name="TextBox 29"/>
          <p:cNvSpPr txBox="1"/>
          <p:nvPr/>
        </p:nvSpPr>
        <p:spPr>
          <a:xfrm>
            <a:off x="193628" y="1401036"/>
            <a:ext cx="1863771" cy="307777"/>
          </a:xfrm>
          <a:prstGeom prst="rect">
            <a:avLst/>
          </a:prstGeom>
          <a:noFill/>
        </p:spPr>
        <p:txBody>
          <a:bodyPr wrap="square" rtlCol="0">
            <a:spAutoFit/>
          </a:bodyPr>
          <a:lstStyle/>
          <a:p>
            <a:pPr algn="l"/>
            <a:r>
              <a:rPr lang="en-US" sz="1400" b="1" dirty="0">
                <a:solidFill>
                  <a:srgbClr val="FF0000"/>
                </a:solidFill>
              </a:rPr>
              <a:t>Remove 30 (cont.)</a:t>
            </a:r>
          </a:p>
        </p:txBody>
      </p:sp>
      <p:sp>
        <p:nvSpPr>
          <p:cNvPr id="83" name="Chevron 82"/>
          <p:cNvSpPr/>
          <p:nvPr/>
        </p:nvSpPr>
        <p:spPr>
          <a:xfrm>
            <a:off x="214884" y="2048840"/>
            <a:ext cx="484632" cy="484632"/>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Oval 190"/>
          <p:cNvSpPr/>
          <p:nvPr/>
        </p:nvSpPr>
        <p:spPr bwMode="auto">
          <a:xfrm>
            <a:off x="2019300" y="2016562"/>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15</a:t>
            </a:r>
          </a:p>
        </p:txBody>
      </p:sp>
      <p:sp>
        <p:nvSpPr>
          <p:cNvPr id="192" name="Oval 191"/>
          <p:cNvSpPr/>
          <p:nvPr/>
        </p:nvSpPr>
        <p:spPr bwMode="auto">
          <a:xfrm>
            <a:off x="2993457" y="300943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28</a:t>
            </a:r>
          </a:p>
        </p:txBody>
      </p:sp>
      <p:sp>
        <p:nvSpPr>
          <p:cNvPr id="193" name="Oval 192"/>
          <p:cNvSpPr/>
          <p:nvPr/>
        </p:nvSpPr>
        <p:spPr bwMode="auto">
          <a:xfrm>
            <a:off x="1327719" y="253720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10</a:t>
            </a:r>
          </a:p>
        </p:txBody>
      </p:sp>
      <p:cxnSp>
        <p:nvCxnSpPr>
          <p:cNvPr id="194" name="Straight Connector 193"/>
          <p:cNvCxnSpPr>
            <a:stCxn id="191" idx="3"/>
            <a:endCxn id="193" idx="0"/>
          </p:cNvCxnSpPr>
          <p:nvPr/>
        </p:nvCxnSpPr>
        <p:spPr bwMode="auto">
          <a:xfrm flipH="1">
            <a:off x="1613469" y="2341766"/>
            <a:ext cx="489525" cy="195443"/>
          </a:xfrm>
          <a:prstGeom prst="line">
            <a:avLst/>
          </a:prstGeom>
          <a:noFill/>
          <a:ln w="9525" cap="flat" cmpd="sng" algn="ctr">
            <a:solidFill>
              <a:schemeClr val="tx1"/>
            </a:solidFill>
            <a:prstDash val="solid"/>
            <a:round/>
            <a:headEnd type="none" w="med" len="med"/>
            <a:tailEnd type="none" w="med" len="med"/>
          </a:ln>
          <a:effectLst/>
        </p:spPr>
      </p:cxnSp>
      <p:cxnSp>
        <p:nvCxnSpPr>
          <p:cNvPr id="195" name="Straight Connector 194"/>
          <p:cNvCxnSpPr>
            <a:stCxn id="191" idx="5"/>
            <a:endCxn id="189" idx="0"/>
          </p:cNvCxnSpPr>
          <p:nvPr/>
        </p:nvCxnSpPr>
        <p:spPr bwMode="auto">
          <a:xfrm>
            <a:off x="2507106" y="2341766"/>
            <a:ext cx="377509" cy="190500"/>
          </a:xfrm>
          <a:prstGeom prst="line">
            <a:avLst/>
          </a:prstGeom>
          <a:noFill/>
          <a:ln w="9525" cap="flat" cmpd="sng" algn="ctr">
            <a:solidFill>
              <a:schemeClr val="tx1"/>
            </a:solidFill>
            <a:prstDash val="solid"/>
            <a:round/>
            <a:headEnd type="none" w="med" len="med"/>
            <a:tailEnd type="none" w="med" len="med"/>
          </a:ln>
          <a:effectLst/>
        </p:spPr>
      </p:cxnSp>
      <p:sp>
        <p:nvSpPr>
          <p:cNvPr id="196" name="TextBox 195"/>
          <p:cNvSpPr txBox="1"/>
          <p:nvPr/>
        </p:nvSpPr>
        <p:spPr>
          <a:xfrm>
            <a:off x="1900596" y="2048563"/>
            <a:ext cx="348033" cy="276999"/>
          </a:xfrm>
          <a:prstGeom prst="rect">
            <a:avLst/>
          </a:prstGeom>
          <a:noFill/>
        </p:spPr>
        <p:txBody>
          <a:bodyPr wrap="square" rtlCol="0">
            <a:spAutoFit/>
          </a:bodyPr>
          <a:lstStyle/>
          <a:p>
            <a:pPr algn="r"/>
            <a:r>
              <a:rPr lang="en-US" sz="1200" b="1" dirty="0">
                <a:solidFill>
                  <a:srgbClr val="FF0000"/>
                </a:solidFill>
              </a:rPr>
              <a:t>4</a:t>
            </a:r>
          </a:p>
        </p:txBody>
      </p:sp>
      <p:sp>
        <p:nvSpPr>
          <p:cNvPr id="197" name="TextBox 196"/>
          <p:cNvSpPr txBox="1"/>
          <p:nvPr/>
        </p:nvSpPr>
        <p:spPr>
          <a:xfrm>
            <a:off x="1210531" y="2576454"/>
            <a:ext cx="340934" cy="276999"/>
          </a:xfrm>
          <a:prstGeom prst="rect">
            <a:avLst/>
          </a:prstGeom>
          <a:noFill/>
        </p:spPr>
        <p:txBody>
          <a:bodyPr wrap="square" rtlCol="0">
            <a:spAutoFit/>
          </a:bodyPr>
          <a:lstStyle/>
          <a:p>
            <a:pPr algn="r"/>
            <a:r>
              <a:rPr lang="en-US" sz="1200" b="1" dirty="0">
                <a:solidFill>
                  <a:srgbClr val="FF0000"/>
                </a:solidFill>
              </a:rPr>
              <a:t>3</a:t>
            </a:r>
          </a:p>
        </p:txBody>
      </p:sp>
      <p:sp>
        <p:nvSpPr>
          <p:cNvPr id="198" name="TextBox 197"/>
          <p:cNvSpPr txBox="1"/>
          <p:nvPr/>
        </p:nvSpPr>
        <p:spPr>
          <a:xfrm>
            <a:off x="2916603" y="3060940"/>
            <a:ext cx="319960" cy="276999"/>
          </a:xfrm>
          <a:prstGeom prst="rect">
            <a:avLst/>
          </a:prstGeom>
          <a:noFill/>
        </p:spPr>
        <p:txBody>
          <a:bodyPr wrap="square" rtlCol="0">
            <a:spAutoFit/>
          </a:bodyPr>
          <a:lstStyle/>
          <a:p>
            <a:pPr algn="r"/>
            <a:r>
              <a:rPr lang="en-US" sz="1200" b="1" dirty="0">
                <a:solidFill>
                  <a:srgbClr val="FF0000"/>
                </a:solidFill>
              </a:rPr>
              <a:t>2</a:t>
            </a:r>
          </a:p>
        </p:txBody>
      </p:sp>
      <p:sp>
        <p:nvSpPr>
          <p:cNvPr id="202" name="Oval 201"/>
          <p:cNvSpPr/>
          <p:nvPr/>
        </p:nvSpPr>
        <p:spPr bwMode="auto">
          <a:xfrm>
            <a:off x="2726757" y="358728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25</a:t>
            </a:r>
          </a:p>
        </p:txBody>
      </p:sp>
      <p:cxnSp>
        <p:nvCxnSpPr>
          <p:cNvPr id="204" name="Straight Connector 203"/>
          <p:cNvCxnSpPr>
            <a:stCxn id="192" idx="3"/>
            <a:endCxn id="202" idx="0"/>
          </p:cNvCxnSpPr>
          <p:nvPr/>
        </p:nvCxnSpPr>
        <p:spPr bwMode="auto">
          <a:xfrm flipH="1">
            <a:off x="3012507" y="3334634"/>
            <a:ext cx="64644" cy="252646"/>
          </a:xfrm>
          <a:prstGeom prst="line">
            <a:avLst/>
          </a:prstGeom>
          <a:noFill/>
          <a:ln w="9525" cap="flat" cmpd="sng" algn="ctr">
            <a:solidFill>
              <a:schemeClr val="tx1"/>
            </a:solidFill>
            <a:prstDash val="solid"/>
            <a:round/>
            <a:headEnd type="none" w="med" len="med"/>
            <a:tailEnd type="none" w="med" len="med"/>
          </a:ln>
          <a:effectLst/>
        </p:spPr>
      </p:cxnSp>
      <p:sp>
        <p:nvSpPr>
          <p:cNvPr id="205" name="Oval 204"/>
          <p:cNvSpPr/>
          <p:nvPr/>
        </p:nvSpPr>
        <p:spPr bwMode="auto">
          <a:xfrm>
            <a:off x="1009758" y="307766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8</a:t>
            </a:r>
          </a:p>
        </p:txBody>
      </p:sp>
      <p:cxnSp>
        <p:nvCxnSpPr>
          <p:cNvPr id="206" name="Straight Connector 205"/>
          <p:cNvCxnSpPr>
            <a:stCxn id="193" idx="3"/>
            <a:endCxn id="205" idx="0"/>
          </p:cNvCxnSpPr>
          <p:nvPr/>
        </p:nvCxnSpPr>
        <p:spPr bwMode="auto">
          <a:xfrm flipH="1">
            <a:off x="1295508" y="2862413"/>
            <a:ext cx="115905" cy="215247"/>
          </a:xfrm>
          <a:prstGeom prst="line">
            <a:avLst/>
          </a:prstGeom>
          <a:noFill/>
          <a:ln w="9525" cap="flat" cmpd="sng" algn="ctr">
            <a:solidFill>
              <a:schemeClr val="tx1"/>
            </a:solidFill>
            <a:prstDash val="solid"/>
            <a:round/>
            <a:headEnd type="none" w="med" len="med"/>
            <a:tailEnd type="none" w="med" len="med"/>
          </a:ln>
          <a:effectLst/>
        </p:spPr>
      </p:cxnSp>
      <p:cxnSp>
        <p:nvCxnSpPr>
          <p:cNvPr id="207" name="Straight Connector 206"/>
          <p:cNvCxnSpPr>
            <a:stCxn id="193" idx="5"/>
            <a:endCxn id="208" idx="0"/>
          </p:cNvCxnSpPr>
          <p:nvPr/>
        </p:nvCxnSpPr>
        <p:spPr bwMode="auto">
          <a:xfrm>
            <a:off x="1815525" y="2862413"/>
            <a:ext cx="152472" cy="214106"/>
          </a:xfrm>
          <a:prstGeom prst="line">
            <a:avLst/>
          </a:prstGeom>
          <a:noFill/>
          <a:ln w="9525" cap="flat" cmpd="sng" algn="ctr">
            <a:solidFill>
              <a:schemeClr val="tx1"/>
            </a:solidFill>
            <a:prstDash val="solid"/>
            <a:round/>
            <a:headEnd type="none" w="med" len="med"/>
            <a:tailEnd type="none" w="med" len="med"/>
          </a:ln>
          <a:effectLst/>
        </p:spPr>
      </p:cxnSp>
      <p:sp>
        <p:nvSpPr>
          <p:cNvPr id="208" name="Oval 207"/>
          <p:cNvSpPr/>
          <p:nvPr/>
        </p:nvSpPr>
        <p:spPr bwMode="auto">
          <a:xfrm>
            <a:off x="1682247" y="3076519"/>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12</a:t>
            </a:r>
          </a:p>
        </p:txBody>
      </p:sp>
      <p:sp>
        <p:nvSpPr>
          <p:cNvPr id="209" name="TextBox 208"/>
          <p:cNvSpPr txBox="1"/>
          <p:nvPr/>
        </p:nvSpPr>
        <p:spPr>
          <a:xfrm>
            <a:off x="1575475" y="3127146"/>
            <a:ext cx="340982" cy="276999"/>
          </a:xfrm>
          <a:prstGeom prst="rect">
            <a:avLst/>
          </a:prstGeom>
          <a:noFill/>
        </p:spPr>
        <p:txBody>
          <a:bodyPr wrap="square" rtlCol="0">
            <a:spAutoFit/>
          </a:bodyPr>
          <a:lstStyle/>
          <a:p>
            <a:pPr algn="r"/>
            <a:r>
              <a:rPr lang="en-US" sz="1200" b="1" dirty="0">
                <a:solidFill>
                  <a:srgbClr val="FF0000"/>
                </a:solidFill>
              </a:rPr>
              <a:t>2</a:t>
            </a:r>
          </a:p>
        </p:txBody>
      </p:sp>
      <p:sp>
        <p:nvSpPr>
          <p:cNvPr id="210" name="TextBox 209"/>
          <p:cNvSpPr txBox="1"/>
          <p:nvPr/>
        </p:nvSpPr>
        <p:spPr>
          <a:xfrm>
            <a:off x="834536" y="3119776"/>
            <a:ext cx="419125" cy="276999"/>
          </a:xfrm>
          <a:prstGeom prst="rect">
            <a:avLst/>
          </a:prstGeom>
          <a:noFill/>
        </p:spPr>
        <p:txBody>
          <a:bodyPr wrap="square" rtlCol="0">
            <a:spAutoFit/>
          </a:bodyPr>
          <a:lstStyle/>
          <a:p>
            <a:pPr algn="r"/>
            <a:r>
              <a:rPr lang="en-US" sz="1200" b="1" dirty="0">
                <a:solidFill>
                  <a:srgbClr val="FF0000"/>
                </a:solidFill>
              </a:rPr>
              <a:t>2</a:t>
            </a:r>
          </a:p>
        </p:txBody>
      </p:sp>
      <p:sp>
        <p:nvSpPr>
          <p:cNvPr id="211" name="Oval 210"/>
          <p:cNvSpPr/>
          <p:nvPr/>
        </p:nvSpPr>
        <p:spPr bwMode="auto">
          <a:xfrm>
            <a:off x="659387" y="3593281"/>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5</a:t>
            </a:r>
          </a:p>
        </p:txBody>
      </p:sp>
      <p:cxnSp>
        <p:nvCxnSpPr>
          <p:cNvPr id="212" name="Straight Connector 211"/>
          <p:cNvCxnSpPr>
            <a:stCxn id="210" idx="2"/>
            <a:endCxn id="211" idx="0"/>
          </p:cNvCxnSpPr>
          <p:nvPr/>
        </p:nvCxnSpPr>
        <p:spPr bwMode="auto">
          <a:xfrm flipH="1">
            <a:off x="945137" y="3396775"/>
            <a:ext cx="98962" cy="196506"/>
          </a:xfrm>
          <a:prstGeom prst="line">
            <a:avLst/>
          </a:prstGeom>
          <a:noFill/>
          <a:ln w="9525" cap="flat" cmpd="sng" algn="ctr">
            <a:solidFill>
              <a:schemeClr val="tx1"/>
            </a:solidFill>
            <a:prstDash val="solid"/>
            <a:round/>
            <a:headEnd type="none" w="med" len="med"/>
            <a:tailEnd type="none" w="med" len="med"/>
          </a:ln>
          <a:effectLst/>
        </p:spPr>
      </p:cxnSp>
      <p:sp>
        <p:nvSpPr>
          <p:cNvPr id="213" name="Oval 212"/>
          <p:cNvSpPr/>
          <p:nvPr/>
        </p:nvSpPr>
        <p:spPr bwMode="auto">
          <a:xfrm>
            <a:off x="1925576" y="361374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14</a:t>
            </a:r>
          </a:p>
        </p:txBody>
      </p:sp>
      <p:cxnSp>
        <p:nvCxnSpPr>
          <p:cNvPr id="214" name="Straight Connector 213"/>
          <p:cNvCxnSpPr>
            <a:stCxn id="208" idx="5"/>
            <a:endCxn id="213" idx="0"/>
          </p:cNvCxnSpPr>
          <p:nvPr/>
        </p:nvCxnSpPr>
        <p:spPr bwMode="auto">
          <a:xfrm>
            <a:off x="2170053" y="3401723"/>
            <a:ext cx="41273" cy="212017"/>
          </a:xfrm>
          <a:prstGeom prst="line">
            <a:avLst/>
          </a:prstGeom>
          <a:noFill/>
          <a:ln w="9525" cap="flat" cmpd="sng" algn="ctr">
            <a:solidFill>
              <a:schemeClr val="tx1"/>
            </a:solidFill>
            <a:prstDash val="solid"/>
            <a:round/>
            <a:headEnd type="none" w="med" len="med"/>
            <a:tailEnd type="none" w="med" len="med"/>
          </a:ln>
          <a:effectLst/>
        </p:spPr>
      </p:cxnSp>
      <p:sp>
        <p:nvSpPr>
          <p:cNvPr id="215" name="Oval 214"/>
          <p:cNvSpPr/>
          <p:nvPr/>
        </p:nvSpPr>
        <p:spPr bwMode="auto">
          <a:xfrm>
            <a:off x="3365426" y="3580335"/>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35</a:t>
            </a:r>
          </a:p>
        </p:txBody>
      </p:sp>
      <p:cxnSp>
        <p:nvCxnSpPr>
          <p:cNvPr id="216" name="Straight Connector 215"/>
          <p:cNvCxnSpPr>
            <a:stCxn id="192" idx="5"/>
            <a:endCxn id="215" idx="0"/>
          </p:cNvCxnSpPr>
          <p:nvPr/>
        </p:nvCxnSpPr>
        <p:spPr bwMode="auto">
          <a:xfrm>
            <a:off x="3481263" y="3334634"/>
            <a:ext cx="169913" cy="245701"/>
          </a:xfrm>
          <a:prstGeom prst="line">
            <a:avLst/>
          </a:prstGeom>
          <a:noFill/>
          <a:ln w="9525" cap="flat" cmpd="sng" algn="ctr">
            <a:solidFill>
              <a:schemeClr val="tx1"/>
            </a:solidFill>
            <a:prstDash val="solid"/>
            <a:round/>
            <a:headEnd type="none" w="med" len="med"/>
            <a:tailEnd type="none" w="med" len="med"/>
          </a:ln>
          <a:effectLst/>
        </p:spPr>
      </p:cxnSp>
      <p:sp>
        <p:nvSpPr>
          <p:cNvPr id="217" name="Oval 216"/>
          <p:cNvSpPr/>
          <p:nvPr/>
        </p:nvSpPr>
        <p:spPr bwMode="auto">
          <a:xfrm>
            <a:off x="2303244" y="3015780"/>
            <a:ext cx="571500" cy="38100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600" b="1" dirty="0">
                <a:solidFill>
                  <a:schemeClr val="tx1"/>
                </a:solidFill>
              </a:rPr>
              <a:t>17</a:t>
            </a:r>
          </a:p>
        </p:txBody>
      </p:sp>
      <p:cxnSp>
        <p:nvCxnSpPr>
          <p:cNvPr id="218" name="Straight Connector 217"/>
          <p:cNvCxnSpPr>
            <a:stCxn id="189" idx="3"/>
            <a:endCxn id="217" idx="0"/>
          </p:cNvCxnSpPr>
          <p:nvPr/>
        </p:nvCxnSpPr>
        <p:spPr bwMode="auto">
          <a:xfrm flipH="1">
            <a:off x="2588994" y="2857470"/>
            <a:ext cx="93565" cy="158310"/>
          </a:xfrm>
          <a:prstGeom prst="line">
            <a:avLst/>
          </a:prstGeom>
          <a:noFill/>
          <a:ln w="9525" cap="flat" cmpd="sng" algn="ctr">
            <a:solidFill>
              <a:schemeClr val="tx1"/>
            </a:solidFill>
            <a:prstDash val="solid"/>
            <a:round/>
            <a:headEnd type="none" w="med" len="med"/>
            <a:tailEnd type="none" w="med" len="med"/>
          </a:ln>
          <a:effectLst/>
        </p:spPr>
      </p:cxnSp>
      <p:sp>
        <p:nvSpPr>
          <p:cNvPr id="219" name="TextBox 218"/>
          <p:cNvSpPr txBox="1"/>
          <p:nvPr/>
        </p:nvSpPr>
        <p:spPr>
          <a:xfrm>
            <a:off x="608810" y="3632696"/>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20" name="TextBox 219"/>
          <p:cNvSpPr txBox="1"/>
          <p:nvPr/>
        </p:nvSpPr>
        <p:spPr>
          <a:xfrm>
            <a:off x="1836178" y="3652832"/>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22" name="TextBox 221"/>
          <p:cNvSpPr txBox="1"/>
          <p:nvPr/>
        </p:nvSpPr>
        <p:spPr>
          <a:xfrm>
            <a:off x="3258189" y="3621370"/>
            <a:ext cx="332420" cy="276999"/>
          </a:xfrm>
          <a:prstGeom prst="rect">
            <a:avLst/>
          </a:prstGeom>
          <a:noFill/>
        </p:spPr>
        <p:txBody>
          <a:bodyPr wrap="square" rtlCol="0">
            <a:spAutoFit/>
          </a:bodyPr>
          <a:lstStyle/>
          <a:p>
            <a:pPr algn="r"/>
            <a:r>
              <a:rPr lang="en-US" sz="1200" b="1" dirty="0">
                <a:solidFill>
                  <a:srgbClr val="FF0000"/>
                </a:solidFill>
              </a:rPr>
              <a:t>1</a:t>
            </a:r>
          </a:p>
        </p:txBody>
      </p:sp>
      <p:sp>
        <p:nvSpPr>
          <p:cNvPr id="223" name="TextBox 222"/>
          <p:cNvSpPr txBox="1"/>
          <p:nvPr/>
        </p:nvSpPr>
        <p:spPr>
          <a:xfrm>
            <a:off x="1734386" y="1966522"/>
            <a:ext cx="291983" cy="307777"/>
          </a:xfrm>
          <a:prstGeom prst="rect">
            <a:avLst/>
          </a:prstGeom>
          <a:noFill/>
        </p:spPr>
        <p:txBody>
          <a:bodyPr wrap="square" rtlCol="0">
            <a:spAutoFit/>
          </a:bodyPr>
          <a:lstStyle/>
          <a:p>
            <a:pPr algn="l"/>
            <a:r>
              <a:rPr lang="en-US" sz="1400" b="1" dirty="0">
                <a:solidFill>
                  <a:srgbClr val="0000FF"/>
                </a:solidFill>
              </a:rPr>
              <a:t>n</a:t>
            </a:r>
          </a:p>
        </p:txBody>
      </p:sp>
      <p:sp>
        <p:nvSpPr>
          <p:cNvPr id="189" name="Oval 188"/>
          <p:cNvSpPr/>
          <p:nvPr/>
        </p:nvSpPr>
        <p:spPr bwMode="auto">
          <a:xfrm>
            <a:off x="2598865" y="2532266"/>
            <a:ext cx="571500" cy="381000"/>
          </a:xfrm>
          <a:prstGeom prst="ellipse">
            <a:avLst/>
          </a:prstGeom>
          <a:no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solidFill>
                  <a:schemeClr val="tx1"/>
                </a:solidFill>
              </a:rPr>
              <a:t>20</a:t>
            </a:r>
          </a:p>
        </p:txBody>
      </p:sp>
      <p:cxnSp>
        <p:nvCxnSpPr>
          <p:cNvPr id="226" name="Straight Connector 225"/>
          <p:cNvCxnSpPr>
            <a:stCxn id="189" idx="5"/>
            <a:endCxn id="192" idx="0"/>
          </p:cNvCxnSpPr>
          <p:nvPr/>
        </p:nvCxnSpPr>
        <p:spPr bwMode="auto">
          <a:xfrm>
            <a:off x="3086671" y="2857470"/>
            <a:ext cx="192536" cy="151960"/>
          </a:xfrm>
          <a:prstGeom prst="line">
            <a:avLst/>
          </a:prstGeom>
          <a:noFill/>
          <a:ln w="9525" cap="flat" cmpd="sng" algn="ctr">
            <a:solidFill>
              <a:schemeClr val="tx1"/>
            </a:solidFill>
            <a:prstDash val="solid"/>
            <a:round/>
            <a:headEnd type="none" w="med" len="med"/>
            <a:tailEnd type="none" w="med" len="med"/>
          </a:ln>
          <a:effectLst/>
        </p:spPr>
      </p:cxnSp>
      <p:sp>
        <p:nvSpPr>
          <p:cNvPr id="227" name="TextBox 226"/>
          <p:cNvSpPr txBox="1"/>
          <p:nvPr/>
        </p:nvSpPr>
        <p:spPr>
          <a:xfrm>
            <a:off x="2459939" y="2576453"/>
            <a:ext cx="340982" cy="276999"/>
          </a:xfrm>
          <a:prstGeom prst="rect">
            <a:avLst/>
          </a:prstGeom>
          <a:noFill/>
        </p:spPr>
        <p:txBody>
          <a:bodyPr wrap="square" rtlCol="0">
            <a:spAutoFit/>
          </a:bodyPr>
          <a:lstStyle/>
          <a:p>
            <a:pPr algn="r"/>
            <a:r>
              <a:rPr lang="en-US" sz="1200" b="1" dirty="0">
                <a:solidFill>
                  <a:srgbClr val="FF0000"/>
                </a:solidFill>
              </a:rPr>
              <a:t>3</a:t>
            </a:r>
          </a:p>
        </p:txBody>
      </p:sp>
      <p:sp>
        <p:nvSpPr>
          <p:cNvPr id="228" name="Rectangle 227"/>
          <p:cNvSpPr/>
          <p:nvPr/>
        </p:nvSpPr>
        <p:spPr>
          <a:xfrm>
            <a:off x="2598865" y="1556441"/>
            <a:ext cx="3124521" cy="276999"/>
          </a:xfrm>
          <a:prstGeom prst="rect">
            <a:avLst/>
          </a:prstGeom>
        </p:spPr>
        <p:txBody>
          <a:bodyPr wrap="square">
            <a:spAutoFit/>
          </a:bodyPr>
          <a:lstStyle/>
          <a:p>
            <a:pPr marL="0" lvl="1" algn="l"/>
            <a:r>
              <a:rPr lang="en-US" sz="1200" dirty="0"/>
              <a:t>zig-zag case</a:t>
            </a:r>
            <a:endParaRPr lang="en-US" sz="1100" dirty="0"/>
          </a:p>
        </p:txBody>
      </p:sp>
      <p:sp>
        <p:nvSpPr>
          <p:cNvPr id="229" name="TextBox 228"/>
          <p:cNvSpPr txBox="1"/>
          <p:nvPr/>
        </p:nvSpPr>
        <p:spPr>
          <a:xfrm>
            <a:off x="2183599" y="3057635"/>
            <a:ext cx="340982" cy="276999"/>
          </a:xfrm>
          <a:prstGeom prst="rect">
            <a:avLst/>
          </a:prstGeom>
          <a:noFill/>
        </p:spPr>
        <p:txBody>
          <a:bodyPr wrap="square" rtlCol="0">
            <a:spAutoFit/>
          </a:bodyPr>
          <a:lstStyle/>
          <a:p>
            <a:pPr algn="r"/>
            <a:r>
              <a:rPr lang="en-US" sz="1200" b="1" dirty="0">
                <a:solidFill>
                  <a:srgbClr val="FF0000"/>
                </a:solidFill>
              </a:rPr>
              <a:t>1</a:t>
            </a:r>
          </a:p>
        </p:txBody>
      </p:sp>
      <p:sp>
        <p:nvSpPr>
          <p:cNvPr id="230" name="TextBox 229"/>
          <p:cNvSpPr txBox="1"/>
          <p:nvPr/>
        </p:nvSpPr>
        <p:spPr>
          <a:xfrm>
            <a:off x="2614860" y="3652832"/>
            <a:ext cx="340982" cy="276999"/>
          </a:xfrm>
          <a:prstGeom prst="rect">
            <a:avLst/>
          </a:prstGeom>
          <a:noFill/>
        </p:spPr>
        <p:txBody>
          <a:bodyPr wrap="square" rtlCol="0">
            <a:spAutoFit/>
          </a:bodyPr>
          <a:lstStyle/>
          <a:p>
            <a:pPr algn="r"/>
            <a:r>
              <a:rPr lang="en-US" sz="1200" b="1" dirty="0">
                <a:solidFill>
                  <a:srgbClr val="FF0000"/>
                </a:solidFill>
              </a:rPr>
              <a:t>1</a:t>
            </a:r>
          </a:p>
        </p:txBody>
      </p:sp>
    </p:spTree>
    <p:extLst>
      <p:ext uri="{BB962C8B-B14F-4D97-AF65-F5344CB8AC3E}">
        <p14:creationId xmlns:p14="http://schemas.microsoft.com/office/powerpoint/2010/main" val="17056849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Online Tool</a:t>
            </a:r>
          </a:p>
        </p:txBody>
      </p:sp>
      <p:sp>
        <p:nvSpPr>
          <p:cNvPr id="3" name="Content Placeholder 2"/>
          <p:cNvSpPr>
            <a:spLocks noGrp="1"/>
          </p:cNvSpPr>
          <p:nvPr>
            <p:ph idx="1"/>
          </p:nvPr>
        </p:nvSpPr>
        <p:spPr/>
        <p:txBody>
          <a:bodyPr/>
          <a:lstStyle/>
          <a:p>
            <a:r>
              <a:rPr lang="en-US" sz="2400" dirty="0">
                <a:hlinkClick r:id="rId2"/>
              </a:rPr>
              <a:t>https://www.cs.usfca.edu/~galles/visualization/AVLtree.html</a:t>
            </a:r>
            <a:r>
              <a:rPr lang="en-US" sz="2400" dirty="0"/>
              <a:t> </a:t>
            </a:r>
          </a:p>
        </p:txBody>
      </p:sp>
    </p:spTree>
    <p:extLst>
      <p:ext uri="{BB962C8B-B14F-4D97-AF65-F5344CB8AC3E}">
        <p14:creationId xmlns:p14="http://schemas.microsoft.com/office/powerpoint/2010/main" val="2633634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p:cNvSpPr/>
          <p:nvPr/>
        </p:nvSpPr>
        <p:spPr bwMode="auto">
          <a:xfrm>
            <a:off x="3787056" y="4655232"/>
            <a:ext cx="784994" cy="1897969"/>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 name="Title 1"/>
          <p:cNvSpPr>
            <a:spLocks noGrp="1"/>
          </p:cNvSpPr>
          <p:nvPr>
            <p:ph type="title"/>
          </p:nvPr>
        </p:nvSpPr>
        <p:spPr/>
        <p:txBody>
          <a:bodyPr/>
          <a:lstStyle/>
          <a:p>
            <a:r>
              <a:rPr lang="en-US" dirty="0"/>
              <a:t>Successors &amp; Predecessors</a:t>
            </a:r>
          </a:p>
        </p:txBody>
      </p:sp>
      <p:sp>
        <p:nvSpPr>
          <p:cNvPr id="3" name="Content Placeholder 2"/>
          <p:cNvSpPr>
            <a:spLocks noGrp="1"/>
          </p:cNvSpPr>
          <p:nvPr>
            <p:ph idx="1"/>
          </p:nvPr>
        </p:nvSpPr>
        <p:spPr>
          <a:xfrm>
            <a:off x="304800" y="1066800"/>
            <a:ext cx="8458200" cy="2133600"/>
          </a:xfrm>
        </p:spPr>
        <p:txBody>
          <a:bodyPr/>
          <a:lstStyle/>
          <a:p>
            <a:r>
              <a:rPr lang="en-US" sz="2400" dirty="0"/>
              <a:t>Let's take a quick tangent that will help us understand how to do </a:t>
            </a:r>
            <a:r>
              <a:rPr lang="en-US" sz="2400" b="1" dirty="0"/>
              <a:t>BST Removal</a:t>
            </a:r>
          </a:p>
          <a:p>
            <a:r>
              <a:rPr lang="en-US" sz="2400" dirty="0"/>
              <a:t>Given a node in a BST</a:t>
            </a:r>
          </a:p>
          <a:p>
            <a:pPr lvl="1"/>
            <a:r>
              <a:rPr lang="en-US" sz="2000" dirty="0"/>
              <a:t>Its predecessor is defined as the next smallest value in the tree</a:t>
            </a:r>
          </a:p>
          <a:p>
            <a:pPr lvl="1"/>
            <a:r>
              <a:rPr lang="en-US" sz="2000" dirty="0"/>
              <a:t>Its successor is defined as the next biggest value in the tree</a:t>
            </a:r>
          </a:p>
          <a:p>
            <a:r>
              <a:rPr lang="en-US" sz="2400" dirty="0"/>
              <a:t>Where would you expect to find a node's successor?</a:t>
            </a:r>
          </a:p>
          <a:p>
            <a:r>
              <a:rPr lang="en-US" sz="2400" dirty="0"/>
              <a:t>Where would find a node's predecessor?</a:t>
            </a:r>
          </a:p>
        </p:txBody>
      </p:sp>
      <p:sp>
        <p:nvSpPr>
          <p:cNvPr id="4" name="Oval 3"/>
          <p:cNvSpPr/>
          <p:nvPr/>
        </p:nvSpPr>
        <p:spPr bwMode="auto">
          <a:xfrm>
            <a:off x="4495799" y="4114800"/>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bg1"/>
                </a:solidFill>
              </a:rPr>
              <a:t> m</a:t>
            </a:r>
            <a:endParaRPr kumimoji="0" lang="en-US" sz="1800" b="0" i="0" u="none" strike="noStrike" cap="none" normalizeH="0" baseline="0" dirty="0">
              <a:ln>
                <a:noFill/>
              </a:ln>
              <a:solidFill>
                <a:schemeClr val="bg1"/>
              </a:solidFill>
              <a:effectLst/>
              <a:latin typeface="Arial" charset="0"/>
            </a:endParaRPr>
          </a:p>
        </p:txBody>
      </p:sp>
      <p:cxnSp>
        <p:nvCxnSpPr>
          <p:cNvPr id="9" name="Straight Arrow Connector 8"/>
          <p:cNvCxnSpPr>
            <a:stCxn id="4" idx="3"/>
          </p:cNvCxnSpPr>
          <p:nvPr/>
        </p:nvCxnSpPr>
        <p:spPr bwMode="auto">
          <a:xfrm rot="5400000">
            <a:off x="4184462" y="43368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 name="Straight Arrow Connector 13"/>
          <p:cNvCxnSpPr>
            <a:stCxn id="4" idx="5"/>
          </p:cNvCxnSpPr>
          <p:nvPr/>
        </p:nvCxnSpPr>
        <p:spPr bwMode="auto">
          <a:xfrm>
            <a:off x="4755962" y="4374963"/>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0" name="Isosceles Triangle 29"/>
          <p:cNvSpPr/>
          <p:nvPr/>
        </p:nvSpPr>
        <p:spPr bwMode="auto">
          <a:xfrm>
            <a:off x="4648198" y="4655231"/>
            <a:ext cx="784994" cy="1897969"/>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0" name="Text Box 4">
            <a:extLst>
              <a:ext uri="{FF2B5EF4-FFF2-40B4-BE49-F238E27FC236}">
                <a16:creationId xmlns:a16="http://schemas.microsoft.com/office/drawing/2014/main" id="{4B3844CD-B9A4-4F09-AF28-E6F700C2D24A}"/>
              </a:ext>
            </a:extLst>
          </p:cNvPr>
          <p:cNvSpPr txBox="1">
            <a:spLocks noChangeArrowheads="1"/>
          </p:cNvSpPr>
          <p:nvPr/>
        </p:nvSpPr>
        <p:spPr bwMode="auto">
          <a:xfrm>
            <a:off x="6751983" y="4120123"/>
            <a:ext cx="1981200" cy="1366277"/>
          </a:xfrm>
          <a:prstGeom prst="rect">
            <a:avLst/>
          </a:prstGeom>
          <a:solidFill>
            <a:srgbClr val="FFFFCC"/>
          </a:solidFill>
          <a:ln w="9525">
            <a:solidFill>
              <a:schemeClr val="tx1"/>
            </a:solidFill>
            <a:miter lim="800000"/>
            <a:headEnd/>
            <a:tailEnd/>
          </a:ln>
          <a:effectLst/>
        </p:spPr>
        <p:txBody>
          <a:bodyPr/>
          <a:lstStyle/>
          <a:p>
            <a:pPr algn="l"/>
            <a:r>
              <a:rPr lang="en-US" sz="1100" b="1" dirty="0">
                <a:solidFill>
                  <a:srgbClr val="000000"/>
                </a:solidFill>
                <a:latin typeface="Consolas" panose="020B0609020204030204" pitchFamily="49" charset="0"/>
              </a:rPr>
              <a:t>// Node definition</a:t>
            </a:r>
          </a:p>
          <a:p>
            <a:pPr algn="l"/>
            <a:r>
              <a:rPr lang="en-US" sz="1100" b="1" dirty="0">
                <a:solidFill>
                  <a:srgbClr val="000000"/>
                </a:solidFill>
                <a:latin typeface="Consolas" panose="020B0609020204030204" pitchFamily="49" charset="0"/>
              </a:rPr>
              <a:t>struct </a:t>
            </a:r>
            <a:r>
              <a:rPr lang="en-US" sz="1100" b="1" dirty="0" err="1">
                <a:solidFill>
                  <a:srgbClr val="000000"/>
                </a:solidFill>
                <a:latin typeface="Consolas" panose="020B0609020204030204" pitchFamily="49" charset="0"/>
              </a:rPr>
              <a:t>TNode</a:t>
            </a:r>
            <a:endParaRPr lang="en-US" sz="1100" b="1" dirty="0">
              <a:solidFill>
                <a:srgbClr val="000000"/>
              </a:solidFill>
              <a:latin typeface="Consolas" panose="020B0609020204030204" pitchFamily="49" charset="0"/>
            </a:endParaRPr>
          </a:p>
          <a:p>
            <a:pPr algn="l"/>
            <a:r>
              <a:rPr lang="en-US" sz="1100" b="1" dirty="0">
                <a:solidFill>
                  <a:srgbClr val="000000"/>
                </a:solidFill>
                <a:latin typeface="Consolas" panose="020B0609020204030204" pitchFamily="49" charset="0"/>
              </a:rPr>
              <a:t>{</a:t>
            </a:r>
          </a:p>
          <a:p>
            <a:pPr algn="l"/>
            <a:r>
              <a:rPr lang="en-US" sz="1100" b="1" dirty="0">
                <a:solidFill>
                  <a:srgbClr val="000000"/>
                </a:solidFill>
                <a:latin typeface="Consolas" panose="020B0609020204030204" pitchFamily="49" charset="0"/>
              </a:rPr>
              <a:t>  int </a:t>
            </a:r>
            <a:r>
              <a:rPr lang="en-US" sz="1100" b="1" dirty="0" err="1">
                <a:solidFill>
                  <a:srgbClr val="000000"/>
                </a:solidFill>
                <a:latin typeface="Consolas" panose="020B0609020204030204" pitchFamily="49" charset="0"/>
              </a:rPr>
              <a:t>val</a:t>
            </a:r>
            <a:r>
              <a:rPr lang="en-US" sz="1100" b="1" dirty="0">
                <a:solidFill>
                  <a:srgbClr val="000000"/>
                </a:solidFill>
                <a:latin typeface="Consolas" panose="020B0609020204030204" pitchFamily="49" charset="0"/>
              </a:rPr>
              <a:t>;</a:t>
            </a:r>
          </a:p>
          <a:p>
            <a:pPr algn="l"/>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TNode</a:t>
            </a:r>
            <a:r>
              <a:rPr lang="en-US" sz="1100" b="1" dirty="0">
                <a:solidFill>
                  <a:srgbClr val="000000"/>
                </a:solidFill>
                <a:latin typeface="Consolas" panose="020B0609020204030204" pitchFamily="49" charset="0"/>
              </a:rPr>
              <a:t> *left, *right;</a:t>
            </a:r>
          </a:p>
          <a:p>
            <a:pPr algn="l"/>
            <a:r>
              <a:rPr lang="en-US" sz="1100" b="1" dirty="0">
                <a:solidFill>
                  <a:srgbClr val="000000"/>
                </a:solidFill>
                <a:latin typeface="Consolas" panose="020B0609020204030204" pitchFamily="49" charset="0"/>
              </a:rPr>
              <a:t>  </a:t>
            </a:r>
            <a:r>
              <a:rPr lang="en-US" sz="1100" b="1" dirty="0" err="1">
                <a:solidFill>
                  <a:srgbClr val="000000"/>
                </a:solidFill>
                <a:latin typeface="Consolas" panose="020B0609020204030204" pitchFamily="49" charset="0"/>
              </a:rPr>
              <a:t>Tnode</a:t>
            </a:r>
            <a:r>
              <a:rPr lang="en-US" sz="1100" b="1" dirty="0">
                <a:solidFill>
                  <a:srgbClr val="000000"/>
                </a:solidFill>
                <a:latin typeface="Consolas" panose="020B0609020204030204" pitchFamily="49" charset="0"/>
              </a:rPr>
              <a:t> *parent;</a:t>
            </a:r>
          </a:p>
          <a:p>
            <a:pPr algn="l"/>
            <a:r>
              <a:rPr lang="en-US" sz="1100" b="1" dirty="0">
                <a:solidFill>
                  <a:srgbClr val="000000"/>
                </a:solidFill>
                <a:latin typeface="Consolas" panose="020B0609020204030204" pitchFamily="49" charset="0"/>
              </a:rPr>
              <a:t>}; </a:t>
            </a:r>
          </a:p>
        </p:txBody>
      </p:sp>
    </p:spTree>
    <p:extLst>
      <p:ext uri="{BB962C8B-B14F-4D97-AF65-F5344CB8AC3E}">
        <p14:creationId xmlns:p14="http://schemas.microsoft.com/office/powerpoint/2010/main" val="4139778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Predecessors</a:t>
            </a:r>
          </a:p>
        </p:txBody>
      </p:sp>
      <p:sp>
        <p:nvSpPr>
          <p:cNvPr id="3" name="Content Placeholder 2"/>
          <p:cNvSpPr>
            <a:spLocks noGrp="1"/>
          </p:cNvSpPr>
          <p:nvPr>
            <p:ph idx="1"/>
          </p:nvPr>
        </p:nvSpPr>
        <p:spPr>
          <a:xfrm>
            <a:off x="197603" y="1260421"/>
            <a:ext cx="6416015" cy="2209406"/>
          </a:xfrm>
        </p:spPr>
        <p:txBody>
          <a:bodyPr/>
          <a:lstStyle/>
          <a:p>
            <a:r>
              <a:rPr lang="en-US" sz="2800" dirty="0"/>
              <a:t>If left child exists, predecessor is the right most node of the left subtree</a:t>
            </a:r>
          </a:p>
          <a:p>
            <a:r>
              <a:rPr lang="en-US" sz="2800" dirty="0"/>
              <a:t>Else walk up the ancestor chain until you traverse the first right child pointer (find the first node who is a right child of his parent…that parent is the predecessor)</a:t>
            </a:r>
          </a:p>
          <a:p>
            <a:pPr lvl="1"/>
            <a:r>
              <a:rPr lang="en-US" sz="2400" dirty="0"/>
              <a:t>If you get to the root w/o finding a node who is a right child, there is no predecessor</a:t>
            </a:r>
          </a:p>
          <a:p>
            <a:endParaRPr lang="en-US" sz="2400" dirty="0"/>
          </a:p>
        </p:txBody>
      </p:sp>
      <p:sp>
        <p:nvSpPr>
          <p:cNvPr id="4" name="Oval 3"/>
          <p:cNvSpPr/>
          <p:nvPr/>
        </p:nvSpPr>
        <p:spPr bwMode="auto">
          <a:xfrm>
            <a:off x="7940581" y="1323153"/>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50</a:t>
            </a:r>
          </a:p>
        </p:txBody>
      </p:sp>
      <p:sp>
        <p:nvSpPr>
          <p:cNvPr id="5" name="Oval 4"/>
          <p:cNvSpPr/>
          <p:nvPr/>
        </p:nvSpPr>
        <p:spPr bwMode="auto">
          <a:xfrm>
            <a:off x="75595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6" name="Oval 5"/>
          <p:cNvSpPr/>
          <p:nvPr/>
        </p:nvSpPr>
        <p:spPr bwMode="auto">
          <a:xfrm>
            <a:off x="7330981" y="31650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a:t>
            </a:r>
          </a:p>
        </p:txBody>
      </p:sp>
      <p:sp>
        <p:nvSpPr>
          <p:cNvPr id="7" name="Oval 6"/>
          <p:cNvSpPr/>
          <p:nvPr/>
        </p:nvSpPr>
        <p:spPr bwMode="auto">
          <a:xfrm>
            <a:off x="7330981" y="18565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a:t>
            </a:r>
          </a:p>
        </p:txBody>
      </p:sp>
      <p:sp>
        <p:nvSpPr>
          <p:cNvPr id="8" name="Oval 7"/>
          <p:cNvSpPr/>
          <p:nvPr/>
        </p:nvSpPr>
        <p:spPr bwMode="auto">
          <a:xfrm>
            <a:off x="68737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9" name="Straight Arrow Connector 8"/>
          <p:cNvCxnSpPr>
            <a:stCxn id="4" idx="3"/>
            <a:endCxn id="7" idx="7"/>
          </p:cNvCxnSpPr>
          <p:nvPr/>
        </p:nvCxnSpPr>
        <p:spPr bwMode="auto">
          <a:xfrm rot="5400000">
            <a:off x="7629244" y="1545216"/>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stCxn id="5" idx="3"/>
            <a:endCxn id="6" idx="0"/>
          </p:cNvCxnSpPr>
          <p:nvPr/>
        </p:nvCxnSpPr>
        <p:spPr bwMode="auto">
          <a:xfrm flipH="1">
            <a:off x="7483381" y="2802516"/>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 name="Straight Arrow Connector 10"/>
          <p:cNvCxnSpPr>
            <a:stCxn id="7" idx="5"/>
            <a:endCxn id="5" idx="0"/>
          </p:cNvCxnSpPr>
          <p:nvPr/>
        </p:nvCxnSpPr>
        <p:spPr bwMode="auto">
          <a:xfrm rot="16200000" flipH="1">
            <a:off x="7438744" y="2269115"/>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 name="Straight Arrow Connector 11"/>
          <p:cNvCxnSpPr>
            <a:stCxn id="7" idx="3"/>
            <a:endCxn id="8" idx="7"/>
          </p:cNvCxnSpPr>
          <p:nvPr/>
        </p:nvCxnSpPr>
        <p:spPr bwMode="auto">
          <a:xfrm rot="5400000">
            <a:off x="7019644" y="2231016"/>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 name="Oval 12"/>
          <p:cNvSpPr/>
          <p:nvPr/>
        </p:nvSpPr>
        <p:spPr bwMode="auto">
          <a:xfrm>
            <a:off x="8397781" y="18565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14" name="Straight Arrow Connector 13"/>
          <p:cNvCxnSpPr>
            <a:stCxn id="4" idx="5"/>
            <a:endCxn id="13" idx="1"/>
          </p:cNvCxnSpPr>
          <p:nvPr/>
        </p:nvCxnSpPr>
        <p:spPr bwMode="auto">
          <a:xfrm>
            <a:off x="8200744" y="1583316"/>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5" name="TextBox 14"/>
          <p:cNvSpPr txBox="1"/>
          <p:nvPr/>
        </p:nvSpPr>
        <p:spPr>
          <a:xfrm>
            <a:off x="7254781" y="955227"/>
            <a:ext cx="1447800" cy="307777"/>
          </a:xfrm>
          <a:prstGeom prst="rect">
            <a:avLst/>
          </a:prstGeom>
          <a:noFill/>
        </p:spPr>
        <p:txBody>
          <a:bodyPr wrap="square" rtlCol="0">
            <a:spAutoFit/>
          </a:bodyPr>
          <a:lstStyle/>
          <a:p>
            <a:r>
              <a:rPr lang="en-US" sz="1400" b="1" dirty="0" err="1">
                <a:solidFill>
                  <a:srgbClr val="FF0000"/>
                </a:solidFill>
              </a:rPr>
              <a:t>Pred</a:t>
            </a:r>
            <a:r>
              <a:rPr lang="en-US" sz="1400" b="1" dirty="0">
                <a:solidFill>
                  <a:srgbClr val="FF0000"/>
                </a:solidFill>
              </a:rPr>
              <a:t>(50)</a:t>
            </a:r>
          </a:p>
        </p:txBody>
      </p:sp>
      <p:sp>
        <p:nvSpPr>
          <p:cNvPr id="16" name="Oval 15"/>
          <p:cNvSpPr/>
          <p:nvPr/>
        </p:nvSpPr>
        <p:spPr bwMode="auto">
          <a:xfrm>
            <a:off x="7940580" y="41017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5</a:t>
            </a:r>
            <a:r>
              <a:rPr kumimoji="0" lang="en-US" sz="1800" b="0" i="0" u="none" strike="noStrike" cap="none" normalizeH="0" baseline="0" dirty="0">
                <a:ln>
                  <a:noFill/>
                </a:ln>
                <a:solidFill>
                  <a:schemeClr val="tx1"/>
                </a:solidFill>
                <a:effectLst/>
                <a:latin typeface="Arial" charset="0"/>
              </a:rPr>
              <a:t>0</a:t>
            </a:r>
          </a:p>
        </p:txBody>
      </p:sp>
      <p:sp>
        <p:nvSpPr>
          <p:cNvPr id="17" name="Oval 16"/>
          <p:cNvSpPr/>
          <p:nvPr/>
        </p:nvSpPr>
        <p:spPr bwMode="auto">
          <a:xfrm>
            <a:off x="7559580" y="53209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30</a:t>
            </a:r>
          </a:p>
        </p:txBody>
      </p:sp>
      <p:sp>
        <p:nvSpPr>
          <p:cNvPr id="18" name="Oval 17"/>
          <p:cNvSpPr/>
          <p:nvPr/>
        </p:nvSpPr>
        <p:spPr bwMode="auto">
          <a:xfrm>
            <a:off x="7330980" y="5943600"/>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25</a:t>
            </a:r>
          </a:p>
        </p:txBody>
      </p:sp>
      <p:sp>
        <p:nvSpPr>
          <p:cNvPr id="19" name="Oval 18"/>
          <p:cNvSpPr/>
          <p:nvPr/>
        </p:nvSpPr>
        <p:spPr bwMode="auto">
          <a:xfrm>
            <a:off x="73309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20" name="Oval 19"/>
          <p:cNvSpPr/>
          <p:nvPr/>
        </p:nvSpPr>
        <p:spPr bwMode="auto">
          <a:xfrm>
            <a:off x="6873780" y="53209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21" name="Straight Arrow Connector 20"/>
          <p:cNvCxnSpPr>
            <a:stCxn id="16" idx="3"/>
            <a:endCxn id="19" idx="7"/>
          </p:cNvCxnSpPr>
          <p:nvPr/>
        </p:nvCxnSpPr>
        <p:spPr bwMode="auto">
          <a:xfrm rot="5400000">
            <a:off x="7629243" y="432378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21"/>
          <p:cNvCxnSpPr>
            <a:stCxn id="17" idx="3"/>
            <a:endCxn id="18" idx="0"/>
          </p:cNvCxnSpPr>
          <p:nvPr/>
        </p:nvCxnSpPr>
        <p:spPr bwMode="auto">
          <a:xfrm flipH="1">
            <a:off x="7483380" y="5581089"/>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22"/>
          <p:cNvCxnSpPr>
            <a:stCxn id="19" idx="5"/>
            <a:endCxn id="17" idx="0"/>
          </p:cNvCxnSpPr>
          <p:nvPr/>
        </p:nvCxnSpPr>
        <p:spPr bwMode="auto">
          <a:xfrm rot="16200000" flipH="1">
            <a:off x="7438743" y="504768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19" idx="3"/>
            <a:endCxn id="20" idx="7"/>
          </p:cNvCxnSpPr>
          <p:nvPr/>
        </p:nvCxnSpPr>
        <p:spPr bwMode="auto">
          <a:xfrm rot="5400000">
            <a:off x="7019643" y="500958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5" name="Oval 24"/>
          <p:cNvSpPr/>
          <p:nvPr/>
        </p:nvSpPr>
        <p:spPr bwMode="auto">
          <a:xfrm>
            <a:off x="83977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26" name="Straight Arrow Connector 25"/>
          <p:cNvCxnSpPr>
            <a:stCxn id="16" idx="5"/>
            <a:endCxn id="25" idx="1"/>
          </p:cNvCxnSpPr>
          <p:nvPr/>
        </p:nvCxnSpPr>
        <p:spPr bwMode="auto">
          <a:xfrm>
            <a:off x="8200743" y="4361889"/>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7" name="TextBox 26"/>
          <p:cNvSpPr txBox="1"/>
          <p:nvPr/>
        </p:nvSpPr>
        <p:spPr>
          <a:xfrm>
            <a:off x="7483380" y="3733800"/>
            <a:ext cx="1219201" cy="307777"/>
          </a:xfrm>
          <a:prstGeom prst="rect">
            <a:avLst/>
          </a:prstGeom>
          <a:noFill/>
        </p:spPr>
        <p:txBody>
          <a:bodyPr wrap="square" rtlCol="0">
            <a:spAutoFit/>
          </a:bodyPr>
          <a:lstStyle/>
          <a:p>
            <a:r>
              <a:rPr lang="en-US" sz="1400" b="1" dirty="0" err="1">
                <a:solidFill>
                  <a:srgbClr val="FF0000"/>
                </a:solidFill>
              </a:rPr>
              <a:t>Pred</a:t>
            </a:r>
            <a:r>
              <a:rPr lang="en-US" sz="1400" b="1" dirty="0">
                <a:solidFill>
                  <a:srgbClr val="FF0000"/>
                </a:solidFill>
              </a:rPr>
              <a:t>(25)</a:t>
            </a:r>
          </a:p>
        </p:txBody>
      </p:sp>
      <p:sp>
        <p:nvSpPr>
          <p:cNvPr id="28" name="TextBox 27">
            <a:extLst>
              <a:ext uri="{FF2B5EF4-FFF2-40B4-BE49-F238E27FC236}">
                <a16:creationId xmlns:a16="http://schemas.microsoft.com/office/drawing/2014/main" id="{4DBF51E5-50A8-42A1-B1A8-2320EEBD8DB7}"/>
              </a:ext>
            </a:extLst>
          </p:cNvPr>
          <p:cNvSpPr txBox="1"/>
          <p:nvPr/>
        </p:nvSpPr>
        <p:spPr>
          <a:xfrm>
            <a:off x="685800" y="4934717"/>
            <a:ext cx="5222272"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1600" dirty="0">
                <a:solidFill>
                  <a:srgbClr val="0000FF"/>
                </a:solidFill>
              </a:rPr>
              <a:t>If you have no left pointer, to find your predecessor realize that you must be someone's successor [ </a:t>
            </a:r>
            <a:r>
              <a:rPr lang="en-US" sz="1600" dirty="0" err="1">
                <a:solidFill>
                  <a:srgbClr val="0000FF"/>
                </a:solidFill>
              </a:rPr>
              <a:t>succ</a:t>
            </a:r>
            <a:r>
              <a:rPr lang="en-US" sz="1600" dirty="0">
                <a:solidFill>
                  <a:srgbClr val="0000FF"/>
                </a:solidFill>
              </a:rPr>
              <a:t>(</a:t>
            </a:r>
            <a:r>
              <a:rPr lang="en-US" sz="1600" dirty="0" err="1">
                <a:solidFill>
                  <a:srgbClr val="0000FF"/>
                </a:solidFill>
              </a:rPr>
              <a:t>pred</a:t>
            </a:r>
            <a:r>
              <a:rPr lang="en-US" sz="1600" dirty="0">
                <a:solidFill>
                  <a:srgbClr val="0000FF"/>
                </a:solidFill>
              </a:rPr>
              <a:t>(m)) = m].</a:t>
            </a:r>
          </a:p>
          <a:p>
            <a:r>
              <a:rPr lang="en-US" sz="1600" dirty="0">
                <a:solidFill>
                  <a:srgbClr val="0000FF"/>
                </a:solidFill>
              </a:rPr>
              <a:t>Think about who, if they wanted to find their successor (go right once and left as far as you can), would land on you.</a:t>
            </a:r>
          </a:p>
        </p:txBody>
      </p:sp>
      <p:sp>
        <p:nvSpPr>
          <p:cNvPr id="29" name="TextBox 28">
            <a:extLst>
              <a:ext uri="{FF2B5EF4-FFF2-40B4-BE49-F238E27FC236}">
                <a16:creationId xmlns:a16="http://schemas.microsoft.com/office/drawing/2014/main" id="{7A0BBE8C-48DE-4C52-873A-C1E2FB1E906E}"/>
              </a:ext>
            </a:extLst>
          </p:cNvPr>
          <p:cNvSpPr txBox="1"/>
          <p:nvPr/>
        </p:nvSpPr>
        <p:spPr>
          <a:xfrm>
            <a:off x="685800" y="6106117"/>
            <a:ext cx="5222272" cy="5847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l"/>
            <a:r>
              <a:rPr lang="en-US" sz="1600" dirty="0">
                <a:solidFill>
                  <a:srgbClr val="0000FF"/>
                </a:solidFill>
              </a:rPr>
              <a:t>Code to check if you are the left child of your parent:</a:t>
            </a:r>
          </a:p>
          <a:p>
            <a:endParaRPr lang="en-US" sz="1600" dirty="0">
              <a:solidFill>
                <a:srgbClr val="0000FF"/>
              </a:solidFill>
            </a:endParaRPr>
          </a:p>
        </p:txBody>
      </p:sp>
    </p:spTree>
    <p:extLst>
      <p:ext uri="{BB962C8B-B14F-4D97-AF65-F5344CB8AC3E}">
        <p14:creationId xmlns:p14="http://schemas.microsoft.com/office/powerpoint/2010/main" val="42891993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p:cNvSpPr/>
          <p:nvPr/>
        </p:nvSpPr>
        <p:spPr bwMode="auto">
          <a:xfrm>
            <a:off x="6781800" y="1723203"/>
            <a:ext cx="1265189" cy="1727574"/>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 name="Title 1"/>
          <p:cNvSpPr>
            <a:spLocks noGrp="1"/>
          </p:cNvSpPr>
          <p:nvPr>
            <p:ph type="title"/>
          </p:nvPr>
        </p:nvSpPr>
        <p:spPr/>
        <p:txBody>
          <a:bodyPr/>
          <a:lstStyle/>
          <a:p>
            <a:r>
              <a:rPr lang="en-US" dirty="0"/>
              <a:t>Predecessors</a:t>
            </a:r>
          </a:p>
        </p:txBody>
      </p:sp>
      <p:sp>
        <p:nvSpPr>
          <p:cNvPr id="3" name="Content Placeholder 2"/>
          <p:cNvSpPr>
            <a:spLocks noGrp="1"/>
          </p:cNvSpPr>
          <p:nvPr>
            <p:ph idx="1"/>
          </p:nvPr>
        </p:nvSpPr>
        <p:spPr>
          <a:xfrm>
            <a:off x="304800" y="1066800"/>
            <a:ext cx="6096000" cy="2133600"/>
          </a:xfrm>
        </p:spPr>
        <p:txBody>
          <a:bodyPr/>
          <a:lstStyle/>
          <a:p>
            <a:r>
              <a:rPr lang="en-US" sz="2800" dirty="0"/>
              <a:t>If left child exists, predecessor is the right most node of the left subtree</a:t>
            </a:r>
          </a:p>
          <a:p>
            <a:r>
              <a:rPr lang="en-US" sz="2800" dirty="0"/>
              <a:t>Else walk up the ancestor chain until you traverse the first right child pointer (find the first node who is a right child of his parent…that parent is the predecessor)</a:t>
            </a:r>
          </a:p>
          <a:p>
            <a:pPr lvl="1"/>
            <a:r>
              <a:rPr lang="en-US" sz="2400" dirty="0"/>
              <a:t>If you get to the root w/o finding a node who is a right child, there is no predecessor</a:t>
            </a:r>
          </a:p>
          <a:p>
            <a:endParaRPr lang="en-US" sz="2400" dirty="0"/>
          </a:p>
        </p:txBody>
      </p:sp>
      <p:sp>
        <p:nvSpPr>
          <p:cNvPr id="4" name="Oval 3"/>
          <p:cNvSpPr/>
          <p:nvPr/>
        </p:nvSpPr>
        <p:spPr bwMode="auto">
          <a:xfrm>
            <a:off x="7940581" y="1323153"/>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bg1"/>
                </a:solidFill>
              </a:rPr>
              <a:t>5</a:t>
            </a:r>
            <a:r>
              <a:rPr kumimoji="0" lang="en-US" sz="1800" b="0" i="0" u="none" strike="noStrike" cap="none" normalizeH="0" baseline="0" dirty="0">
                <a:ln>
                  <a:noFill/>
                </a:ln>
                <a:solidFill>
                  <a:schemeClr val="bg1"/>
                </a:solidFill>
                <a:effectLst/>
                <a:latin typeface="Arial" charset="0"/>
              </a:rPr>
              <a:t>0</a:t>
            </a:r>
          </a:p>
        </p:txBody>
      </p:sp>
      <p:sp>
        <p:nvSpPr>
          <p:cNvPr id="5" name="Oval 4"/>
          <p:cNvSpPr/>
          <p:nvPr/>
        </p:nvSpPr>
        <p:spPr bwMode="auto">
          <a:xfrm>
            <a:off x="7559581" y="2542353"/>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30</a:t>
            </a:r>
          </a:p>
        </p:txBody>
      </p:sp>
      <p:sp>
        <p:nvSpPr>
          <p:cNvPr id="6" name="Oval 5"/>
          <p:cNvSpPr/>
          <p:nvPr/>
        </p:nvSpPr>
        <p:spPr bwMode="auto">
          <a:xfrm>
            <a:off x="7330981" y="31650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25</a:t>
            </a:r>
          </a:p>
        </p:txBody>
      </p:sp>
      <p:sp>
        <p:nvSpPr>
          <p:cNvPr id="7" name="Oval 6"/>
          <p:cNvSpPr/>
          <p:nvPr/>
        </p:nvSpPr>
        <p:spPr bwMode="auto">
          <a:xfrm>
            <a:off x="7330981" y="18565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20</a:t>
            </a:r>
          </a:p>
        </p:txBody>
      </p:sp>
      <p:sp>
        <p:nvSpPr>
          <p:cNvPr id="8" name="Oval 7"/>
          <p:cNvSpPr/>
          <p:nvPr/>
        </p:nvSpPr>
        <p:spPr bwMode="auto">
          <a:xfrm>
            <a:off x="68737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9" name="Straight Arrow Connector 8"/>
          <p:cNvCxnSpPr>
            <a:stCxn id="4" idx="3"/>
            <a:endCxn id="7" idx="7"/>
          </p:cNvCxnSpPr>
          <p:nvPr/>
        </p:nvCxnSpPr>
        <p:spPr bwMode="auto">
          <a:xfrm rot="5400000">
            <a:off x="7629244" y="1545216"/>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stCxn id="5" idx="3"/>
            <a:endCxn id="6" idx="0"/>
          </p:cNvCxnSpPr>
          <p:nvPr/>
        </p:nvCxnSpPr>
        <p:spPr bwMode="auto">
          <a:xfrm flipH="1">
            <a:off x="7483381" y="2802516"/>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 name="Straight Arrow Connector 10"/>
          <p:cNvCxnSpPr>
            <a:stCxn id="7" idx="5"/>
            <a:endCxn id="5" idx="0"/>
          </p:cNvCxnSpPr>
          <p:nvPr/>
        </p:nvCxnSpPr>
        <p:spPr bwMode="auto">
          <a:xfrm rot="16200000" flipH="1">
            <a:off x="7438744" y="2269115"/>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 name="Straight Arrow Connector 11"/>
          <p:cNvCxnSpPr>
            <a:stCxn id="7" idx="3"/>
            <a:endCxn id="8" idx="7"/>
          </p:cNvCxnSpPr>
          <p:nvPr/>
        </p:nvCxnSpPr>
        <p:spPr bwMode="auto">
          <a:xfrm rot="5400000">
            <a:off x="7019644" y="2231016"/>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 name="Oval 12"/>
          <p:cNvSpPr/>
          <p:nvPr/>
        </p:nvSpPr>
        <p:spPr bwMode="auto">
          <a:xfrm>
            <a:off x="8397781" y="18565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14" name="Straight Arrow Connector 13"/>
          <p:cNvCxnSpPr>
            <a:stCxn id="4" idx="5"/>
            <a:endCxn id="13" idx="1"/>
          </p:cNvCxnSpPr>
          <p:nvPr/>
        </p:nvCxnSpPr>
        <p:spPr bwMode="auto">
          <a:xfrm>
            <a:off x="8200744" y="1583316"/>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5" name="TextBox 14"/>
          <p:cNvSpPr txBox="1"/>
          <p:nvPr/>
        </p:nvSpPr>
        <p:spPr>
          <a:xfrm>
            <a:off x="7254781" y="955227"/>
            <a:ext cx="1447800" cy="307777"/>
          </a:xfrm>
          <a:prstGeom prst="rect">
            <a:avLst/>
          </a:prstGeom>
          <a:noFill/>
        </p:spPr>
        <p:txBody>
          <a:bodyPr wrap="square" rtlCol="0">
            <a:spAutoFit/>
          </a:bodyPr>
          <a:lstStyle/>
          <a:p>
            <a:r>
              <a:rPr lang="en-US" sz="1400" b="1" dirty="0" err="1">
                <a:solidFill>
                  <a:srgbClr val="FF0000"/>
                </a:solidFill>
              </a:rPr>
              <a:t>Pred</a:t>
            </a:r>
            <a:r>
              <a:rPr lang="en-US" sz="1400" b="1" dirty="0">
                <a:solidFill>
                  <a:srgbClr val="FF0000"/>
                </a:solidFill>
              </a:rPr>
              <a:t>(50) = 30</a:t>
            </a:r>
          </a:p>
        </p:txBody>
      </p:sp>
      <p:sp>
        <p:nvSpPr>
          <p:cNvPr id="16" name="Oval 15"/>
          <p:cNvSpPr/>
          <p:nvPr/>
        </p:nvSpPr>
        <p:spPr bwMode="auto">
          <a:xfrm>
            <a:off x="7940580" y="41017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5</a:t>
            </a:r>
            <a:r>
              <a:rPr kumimoji="0" lang="en-US" sz="1800" b="0" i="0" u="none" strike="noStrike" cap="none" normalizeH="0" baseline="0" dirty="0">
                <a:ln>
                  <a:noFill/>
                </a:ln>
                <a:solidFill>
                  <a:schemeClr val="tx1"/>
                </a:solidFill>
                <a:effectLst/>
                <a:latin typeface="Arial" charset="0"/>
              </a:rPr>
              <a:t>0</a:t>
            </a:r>
          </a:p>
        </p:txBody>
      </p:sp>
      <p:sp>
        <p:nvSpPr>
          <p:cNvPr id="17" name="Oval 16"/>
          <p:cNvSpPr/>
          <p:nvPr/>
        </p:nvSpPr>
        <p:spPr bwMode="auto">
          <a:xfrm>
            <a:off x="7559580" y="53209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30</a:t>
            </a:r>
          </a:p>
        </p:txBody>
      </p:sp>
      <p:sp>
        <p:nvSpPr>
          <p:cNvPr id="18" name="Oval 17"/>
          <p:cNvSpPr/>
          <p:nvPr/>
        </p:nvSpPr>
        <p:spPr bwMode="auto">
          <a:xfrm>
            <a:off x="7330980" y="5943600"/>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25</a:t>
            </a:r>
          </a:p>
        </p:txBody>
      </p:sp>
      <p:sp>
        <p:nvSpPr>
          <p:cNvPr id="19" name="Oval 18"/>
          <p:cNvSpPr/>
          <p:nvPr/>
        </p:nvSpPr>
        <p:spPr bwMode="auto">
          <a:xfrm>
            <a:off x="7330980" y="4635126"/>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20" name="Oval 19"/>
          <p:cNvSpPr/>
          <p:nvPr/>
        </p:nvSpPr>
        <p:spPr bwMode="auto">
          <a:xfrm>
            <a:off x="6873780" y="53209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21" name="Straight Arrow Connector 20"/>
          <p:cNvCxnSpPr>
            <a:stCxn id="16" idx="3"/>
            <a:endCxn id="19" idx="7"/>
          </p:cNvCxnSpPr>
          <p:nvPr/>
        </p:nvCxnSpPr>
        <p:spPr bwMode="auto">
          <a:xfrm rot="5400000">
            <a:off x="7629243" y="432378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21"/>
          <p:cNvCxnSpPr>
            <a:stCxn id="17" idx="3"/>
            <a:endCxn id="18" idx="0"/>
          </p:cNvCxnSpPr>
          <p:nvPr/>
        </p:nvCxnSpPr>
        <p:spPr bwMode="auto">
          <a:xfrm flipH="1">
            <a:off x="7483380" y="5581089"/>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22"/>
          <p:cNvCxnSpPr>
            <a:stCxn id="19" idx="5"/>
            <a:endCxn id="17" idx="0"/>
          </p:cNvCxnSpPr>
          <p:nvPr/>
        </p:nvCxnSpPr>
        <p:spPr bwMode="auto">
          <a:xfrm rot="16200000" flipH="1">
            <a:off x="7438743" y="504768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19" idx="3"/>
            <a:endCxn id="20" idx="7"/>
          </p:cNvCxnSpPr>
          <p:nvPr/>
        </p:nvCxnSpPr>
        <p:spPr bwMode="auto">
          <a:xfrm rot="5400000">
            <a:off x="7019643" y="500958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5" name="Oval 24"/>
          <p:cNvSpPr/>
          <p:nvPr/>
        </p:nvSpPr>
        <p:spPr bwMode="auto">
          <a:xfrm>
            <a:off x="83977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26" name="Straight Arrow Connector 25"/>
          <p:cNvCxnSpPr>
            <a:stCxn id="16" idx="5"/>
            <a:endCxn id="25" idx="1"/>
          </p:cNvCxnSpPr>
          <p:nvPr/>
        </p:nvCxnSpPr>
        <p:spPr bwMode="auto">
          <a:xfrm>
            <a:off x="8200743" y="4361889"/>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7" name="TextBox 26"/>
          <p:cNvSpPr txBox="1"/>
          <p:nvPr/>
        </p:nvSpPr>
        <p:spPr>
          <a:xfrm>
            <a:off x="7483380" y="3733800"/>
            <a:ext cx="1219201" cy="307777"/>
          </a:xfrm>
          <a:prstGeom prst="rect">
            <a:avLst/>
          </a:prstGeom>
          <a:noFill/>
        </p:spPr>
        <p:txBody>
          <a:bodyPr wrap="square" rtlCol="0">
            <a:spAutoFit/>
          </a:bodyPr>
          <a:lstStyle/>
          <a:p>
            <a:r>
              <a:rPr lang="en-US" sz="1400" b="1" dirty="0" err="1">
                <a:solidFill>
                  <a:srgbClr val="FF0000"/>
                </a:solidFill>
              </a:rPr>
              <a:t>Pred</a:t>
            </a:r>
            <a:r>
              <a:rPr lang="en-US" sz="1400" b="1" dirty="0">
                <a:solidFill>
                  <a:srgbClr val="FF0000"/>
                </a:solidFill>
              </a:rPr>
              <a:t>(25)=20</a:t>
            </a:r>
          </a:p>
        </p:txBody>
      </p:sp>
    </p:spTree>
    <p:extLst>
      <p:ext uri="{BB962C8B-B14F-4D97-AF65-F5344CB8AC3E}">
        <p14:creationId xmlns:p14="http://schemas.microsoft.com/office/powerpoint/2010/main" val="2540564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Successors</a:t>
            </a:r>
          </a:p>
        </p:txBody>
      </p:sp>
      <p:sp>
        <p:nvSpPr>
          <p:cNvPr id="3" name="Content Placeholder 2"/>
          <p:cNvSpPr>
            <a:spLocks noGrp="1"/>
          </p:cNvSpPr>
          <p:nvPr>
            <p:ph idx="1"/>
          </p:nvPr>
        </p:nvSpPr>
        <p:spPr>
          <a:xfrm>
            <a:off x="304800" y="1066800"/>
            <a:ext cx="6096000" cy="2133600"/>
          </a:xfrm>
        </p:spPr>
        <p:txBody>
          <a:bodyPr/>
          <a:lstStyle/>
          <a:p>
            <a:r>
              <a:rPr lang="en-US" sz="2800" dirty="0"/>
              <a:t>If right child exists, successor is the left most node of the right subtree</a:t>
            </a:r>
          </a:p>
          <a:p>
            <a:r>
              <a:rPr lang="en-US" sz="2800" dirty="0"/>
              <a:t>Else walk up the ancestor chain until you traverse the first left child pointer (find the first node who is a left child of his parent…that parent is the successor)</a:t>
            </a:r>
          </a:p>
          <a:p>
            <a:pPr lvl="1"/>
            <a:r>
              <a:rPr lang="en-US" sz="2400" dirty="0"/>
              <a:t>If you get to the root w/o finding a node who is a left child, there is no successor</a:t>
            </a:r>
          </a:p>
          <a:p>
            <a:pPr lvl="1"/>
            <a:endParaRPr lang="en-US" sz="2400" dirty="0"/>
          </a:p>
        </p:txBody>
      </p:sp>
      <p:sp>
        <p:nvSpPr>
          <p:cNvPr id="4" name="Oval 3"/>
          <p:cNvSpPr/>
          <p:nvPr/>
        </p:nvSpPr>
        <p:spPr bwMode="auto">
          <a:xfrm>
            <a:off x="7940581" y="13231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5" name="Oval 4"/>
          <p:cNvSpPr/>
          <p:nvPr/>
        </p:nvSpPr>
        <p:spPr bwMode="auto">
          <a:xfrm>
            <a:off x="75595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6" name="Oval 5"/>
          <p:cNvSpPr/>
          <p:nvPr/>
        </p:nvSpPr>
        <p:spPr bwMode="auto">
          <a:xfrm>
            <a:off x="7330981" y="31650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25</a:t>
            </a:r>
          </a:p>
        </p:txBody>
      </p:sp>
      <p:sp>
        <p:nvSpPr>
          <p:cNvPr id="7" name="Oval 6"/>
          <p:cNvSpPr/>
          <p:nvPr/>
        </p:nvSpPr>
        <p:spPr bwMode="auto">
          <a:xfrm>
            <a:off x="7330981" y="1856553"/>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20</a:t>
            </a:r>
          </a:p>
        </p:txBody>
      </p:sp>
      <p:sp>
        <p:nvSpPr>
          <p:cNvPr id="8" name="Oval 7"/>
          <p:cNvSpPr/>
          <p:nvPr/>
        </p:nvSpPr>
        <p:spPr bwMode="auto">
          <a:xfrm>
            <a:off x="68737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9" name="Straight Arrow Connector 8"/>
          <p:cNvCxnSpPr>
            <a:stCxn id="4" idx="3"/>
            <a:endCxn id="7" idx="7"/>
          </p:cNvCxnSpPr>
          <p:nvPr/>
        </p:nvCxnSpPr>
        <p:spPr bwMode="auto">
          <a:xfrm rot="5400000">
            <a:off x="7629244" y="1545216"/>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stCxn id="5" idx="3"/>
            <a:endCxn id="6" idx="0"/>
          </p:cNvCxnSpPr>
          <p:nvPr/>
        </p:nvCxnSpPr>
        <p:spPr bwMode="auto">
          <a:xfrm flipH="1">
            <a:off x="7483381" y="2802516"/>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 name="Straight Arrow Connector 10"/>
          <p:cNvCxnSpPr>
            <a:stCxn id="7" idx="5"/>
            <a:endCxn id="5" idx="0"/>
          </p:cNvCxnSpPr>
          <p:nvPr/>
        </p:nvCxnSpPr>
        <p:spPr bwMode="auto">
          <a:xfrm rot="16200000" flipH="1">
            <a:off x="7438744" y="2269115"/>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 name="Straight Arrow Connector 11"/>
          <p:cNvCxnSpPr>
            <a:stCxn id="7" idx="3"/>
            <a:endCxn id="8" idx="7"/>
          </p:cNvCxnSpPr>
          <p:nvPr/>
        </p:nvCxnSpPr>
        <p:spPr bwMode="auto">
          <a:xfrm rot="5400000">
            <a:off x="7019644" y="2231016"/>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 name="Oval 12"/>
          <p:cNvSpPr/>
          <p:nvPr/>
        </p:nvSpPr>
        <p:spPr bwMode="auto">
          <a:xfrm>
            <a:off x="8397781" y="18565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14" name="Straight Arrow Connector 13"/>
          <p:cNvCxnSpPr>
            <a:stCxn id="4" idx="5"/>
            <a:endCxn id="13" idx="1"/>
          </p:cNvCxnSpPr>
          <p:nvPr/>
        </p:nvCxnSpPr>
        <p:spPr bwMode="auto">
          <a:xfrm>
            <a:off x="8200744" y="1583316"/>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5" name="TextBox 14"/>
          <p:cNvSpPr txBox="1"/>
          <p:nvPr/>
        </p:nvSpPr>
        <p:spPr>
          <a:xfrm>
            <a:off x="7254781" y="955227"/>
            <a:ext cx="1447800" cy="307777"/>
          </a:xfrm>
          <a:prstGeom prst="rect">
            <a:avLst/>
          </a:prstGeom>
          <a:noFill/>
        </p:spPr>
        <p:txBody>
          <a:bodyPr wrap="square" rtlCol="0">
            <a:spAutoFit/>
          </a:bodyPr>
          <a:lstStyle/>
          <a:p>
            <a:r>
              <a:rPr lang="en-US" sz="1400" b="1" dirty="0" err="1">
                <a:solidFill>
                  <a:srgbClr val="FF0000"/>
                </a:solidFill>
              </a:rPr>
              <a:t>Succ</a:t>
            </a:r>
            <a:r>
              <a:rPr lang="en-US" sz="1400" b="1" dirty="0">
                <a:solidFill>
                  <a:srgbClr val="FF0000"/>
                </a:solidFill>
              </a:rPr>
              <a:t>(20)</a:t>
            </a:r>
          </a:p>
        </p:txBody>
      </p:sp>
      <p:sp>
        <p:nvSpPr>
          <p:cNvPr id="16" name="Oval 15"/>
          <p:cNvSpPr/>
          <p:nvPr/>
        </p:nvSpPr>
        <p:spPr bwMode="auto">
          <a:xfrm>
            <a:off x="7940580" y="41017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17" name="Oval 16"/>
          <p:cNvSpPr/>
          <p:nvPr/>
        </p:nvSpPr>
        <p:spPr bwMode="auto">
          <a:xfrm>
            <a:off x="7559580" y="5320926"/>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30</a:t>
            </a:r>
          </a:p>
        </p:txBody>
      </p:sp>
      <p:sp>
        <p:nvSpPr>
          <p:cNvPr id="18" name="Oval 17"/>
          <p:cNvSpPr/>
          <p:nvPr/>
        </p:nvSpPr>
        <p:spPr bwMode="auto">
          <a:xfrm>
            <a:off x="7330980" y="5943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25</a:t>
            </a:r>
          </a:p>
        </p:txBody>
      </p:sp>
      <p:sp>
        <p:nvSpPr>
          <p:cNvPr id="19" name="Oval 18"/>
          <p:cNvSpPr/>
          <p:nvPr/>
        </p:nvSpPr>
        <p:spPr bwMode="auto">
          <a:xfrm>
            <a:off x="73309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20" name="Oval 19"/>
          <p:cNvSpPr/>
          <p:nvPr/>
        </p:nvSpPr>
        <p:spPr bwMode="auto">
          <a:xfrm>
            <a:off x="6873780" y="53209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21" name="Straight Arrow Connector 20"/>
          <p:cNvCxnSpPr>
            <a:stCxn id="16" idx="3"/>
            <a:endCxn id="19" idx="7"/>
          </p:cNvCxnSpPr>
          <p:nvPr/>
        </p:nvCxnSpPr>
        <p:spPr bwMode="auto">
          <a:xfrm rot="5400000">
            <a:off x="7629243" y="432378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2" name="Straight Arrow Connector 21"/>
          <p:cNvCxnSpPr>
            <a:stCxn id="17" idx="3"/>
            <a:endCxn id="18" idx="0"/>
          </p:cNvCxnSpPr>
          <p:nvPr/>
        </p:nvCxnSpPr>
        <p:spPr bwMode="auto">
          <a:xfrm flipH="1">
            <a:off x="7483380" y="5581089"/>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22"/>
          <p:cNvCxnSpPr>
            <a:stCxn id="19" idx="5"/>
            <a:endCxn id="17" idx="0"/>
          </p:cNvCxnSpPr>
          <p:nvPr/>
        </p:nvCxnSpPr>
        <p:spPr bwMode="auto">
          <a:xfrm rot="16200000" flipH="1">
            <a:off x="7438743" y="504768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19" idx="3"/>
            <a:endCxn id="20" idx="7"/>
          </p:cNvCxnSpPr>
          <p:nvPr/>
        </p:nvCxnSpPr>
        <p:spPr bwMode="auto">
          <a:xfrm rot="5400000">
            <a:off x="7019643" y="500958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5" name="Oval 24"/>
          <p:cNvSpPr/>
          <p:nvPr/>
        </p:nvSpPr>
        <p:spPr bwMode="auto">
          <a:xfrm>
            <a:off x="83977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26" name="Straight Arrow Connector 25"/>
          <p:cNvCxnSpPr>
            <a:stCxn id="16" idx="5"/>
            <a:endCxn id="25" idx="1"/>
          </p:cNvCxnSpPr>
          <p:nvPr/>
        </p:nvCxnSpPr>
        <p:spPr bwMode="auto">
          <a:xfrm>
            <a:off x="8200743" y="4361889"/>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9" name="TextBox 28"/>
          <p:cNvSpPr txBox="1"/>
          <p:nvPr/>
        </p:nvSpPr>
        <p:spPr>
          <a:xfrm>
            <a:off x="7414394" y="3733800"/>
            <a:ext cx="1288187" cy="307777"/>
          </a:xfrm>
          <a:prstGeom prst="rect">
            <a:avLst/>
          </a:prstGeom>
          <a:noFill/>
        </p:spPr>
        <p:txBody>
          <a:bodyPr wrap="square" rtlCol="0">
            <a:spAutoFit/>
          </a:bodyPr>
          <a:lstStyle/>
          <a:p>
            <a:r>
              <a:rPr lang="en-US" sz="1400" b="1" dirty="0" err="1">
                <a:solidFill>
                  <a:srgbClr val="FF0000"/>
                </a:solidFill>
              </a:rPr>
              <a:t>Succ</a:t>
            </a:r>
            <a:r>
              <a:rPr lang="en-US" sz="1400" b="1" dirty="0">
                <a:solidFill>
                  <a:srgbClr val="FF0000"/>
                </a:solidFill>
              </a:rPr>
              <a:t>(30)</a:t>
            </a:r>
          </a:p>
        </p:txBody>
      </p:sp>
    </p:spTree>
    <p:extLst>
      <p:ext uri="{BB962C8B-B14F-4D97-AF65-F5344CB8AC3E}">
        <p14:creationId xmlns:p14="http://schemas.microsoft.com/office/powerpoint/2010/main" val="716637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Isosceles Triangle 27"/>
          <p:cNvSpPr/>
          <p:nvPr/>
        </p:nvSpPr>
        <p:spPr bwMode="auto">
          <a:xfrm>
            <a:off x="7414394" y="2542352"/>
            <a:ext cx="632595" cy="1191447"/>
          </a:xfrm>
          <a:prstGeom prst="triangle">
            <a:avLst/>
          </a:prstGeom>
          <a:solidFill>
            <a:schemeClr val="tx2">
              <a:lumMod val="20000"/>
              <a:lumOff val="80000"/>
            </a:schemeClr>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2" name="Title 1"/>
          <p:cNvSpPr>
            <a:spLocks noGrp="1"/>
          </p:cNvSpPr>
          <p:nvPr>
            <p:ph type="title"/>
          </p:nvPr>
        </p:nvSpPr>
        <p:spPr/>
        <p:txBody>
          <a:bodyPr/>
          <a:lstStyle/>
          <a:p>
            <a:r>
              <a:rPr lang="en-US" dirty="0"/>
              <a:t>Successors</a:t>
            </a:r>
          </a:p>
        </p:txBody>
      </p:sp>
      <p:sp>
        <p:nvSpPr>
          <p:cNvPr id="3" name="Content Placeholder 2"/>
          <p:cNvSpPr>
            <a:spLocks noGrp="1"/>
          </p:cNvSpPr>
          <p:nvPr>
            <p:ph idx="1"/>
          </p:nvPr>
        </p:nvSpPr>
        <p:spPr>
          <a:xfrm>
            <a:off x="304800" y="1066800"/>
            <a:ext cx="6096000" cy="2133600"/>
          </a:xfrm>
        </p:spPr>
        <p:txBody>
          <a:bodyPr/>
          <a:lstStyle/>
          <a:p>
            <a:r>
              <a:rPr lang="en-US" sz="2800" dirty="0"/>
              <a:t>If right child exists, successor is the left most node of the right subtree</a:t>
            </a:r>
          </a:p>
          <a:p>
            <a:r>
              <a:rPr lang="en-US" sz="2800" dirty="0"/>
              <a:t>Else walk up the ancestor chain until you traverse the first left child pointer (find the first node who is a left child of his parent…that parent is the successor)</a:t>
            </a:r>
          </a:p>
          <a:p>
            <a:pPr lvl="1"/>
            <a:r>
              <a:rPr lang="en-US" sz="2400" dirty="0"/>
              <a:t>If you get to the root w/o finding a node who is a left child, there is no successor</a:t>
            </a:r>
          </a:p>
          <a:p>
            <a:pPr lvl="2"/>
            <a:endParaRPr lang="en-US" sz="2000" dirty="0"/>
          </a:p>
        </p:txBody>
      </p:sp>
      <p:sp>
        <p:nvSpPr>
          <p:cNvPr id="4" name="Oval 3"/>
          <p:cNvSpPr/>
          <p:nvPr/>
        </p:nvSpPr>
        <p:spPr bwMode="auto">
          <a:xfrm>
            <a:off x="7940581" y="13231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5" name="Oval 4"/>
          <p:cNvSpPr/>
          <p:nvPr/>
        </p:nvSpPr>
        <p:spPr bwMode="auto">
          <a:xfrm>
            <a:off x="75595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30</a:t>
            </a:r>
          </a:p>
        </p:txBody>
      </p:sp>
      <p:sp>
        <p:nvSpPr>
          <p:cNvPr id="6" name="Oval 5"/>
          <p:cNvSpPr/>
          <p:nvPr/>
        </p:nvSpPr>
        <p:spPr bwMode="auto">
          <a:xfrm>
            <a:off x="7330981" y="3165027"/>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25</a:t>
            </a:r>
          </a:p>
        </p:txBody>
      </p:sp>
      <p:sp>
        <p:nvSpPr>
          <p:cNvPr id="7" name="Oval 6"/>
          <p:cNvSpPr/>
          <p:nvPr/>
        </p:nvSpPr>
        <p:spPr bwMode="auto">
          <a:xfrm>
            <a:off x="7330981" y="1856553"/>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20</a:t>
            </a:r>
          </a:p>
        </p:txBody>
      </p:sp>
      <p:sp>
        <p:nvSpPr>
          <p:cNvPr id="8" name="Oval 7"/>
          <p:cNvSpPr/>
          <p:nvPr/>
        </p:nvSpPr>
        <p:spPr bwMode="auto">
          <a:xfrm>
            <a:off x="6873781" y="25423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9" name="Straight Arrow Connector 8"/>
          <p:cNvCxnSpPr>
            <a:stCxn id="4" idx="3"/>
            <a:endCxn id="7" idx="7"/>
          </p:cNvCxnSpPr>
          <p:nvPr/>
        </p:nvCxnSpPr>
        <p:spPr bwMode="auto">
          <a:xfrm rot="5400000">
            <a:off x="7629244" y="1545216"/>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stCxn id="5" idx="3"/>
            <a:endCxn id="6" idx="0"/>
          </p:cNvCxnSpPr>
          <p:nvPr/>
        </p:nvCxnSpPr>
        <p:spPr bwMode="auto">
          <a:xfrm flipH="1">
            <a:off x="7483381" y="2802516"/>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 name="Straight Arrow Connector 10"/>
          <p:cNvCxnSpPr>
            <a:stCxn id="7" idx="5"/>
            <a:endCxn id="5" idx="0"/>
          </p:cNvCxnSpPr>
          <p:nvPr/>
        </p:nvCxnSpPr>
        <p:spPr bwMode="auto">
          <a:xfrm rot="16200000" flipH="1">
            <a:off x="7438744" y="2269115"/>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 name="Straight Arrow Connector 11"/>
          <p:cNvCxnSpPr>
            <a:stCxn id="7" idx="3"/>
            <a:endCxn id="8" idx="7"/>
          </p:cNvCxnSpPr>
          <p:nvPr/>
        </p:nvCxnSpPr>
        <p:spPr bwMode="auto">
          <a:xfrm rot="5400000">
            <a:off x="7019644" y="2231016"/>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 name="Oval 12"/>
          <p:cNvSpPr/>
          <p:nvPr/>
        </p:nvSpPr>
        <p:spPr bwMode="auto">
          <a:xfrm>
            <a:off x="8397781" y="185655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14" name="Straight Arrow Connector 13"/>
          <p:cNvCxnSpPr>
            <a:stCxn id="4" idx="5"/>
            <a:endCxn id="13" idx="1"/>
          </p:cNvCxnSpPr>
          <p:nvPr/>
        </p:nvCxnSpPr>
        <p:spPr bwMode="auto">
          <a:xfrm>
            <a:off x="8200744" y="1583316"/>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5" name="TextBox 14"/>
          <p:cNvSpPr txBox="1"/>
          <p:nvPr/>
        </p:nvSpPr>
        <p:spPr>
          <a:xfrm>
            <a:off x="7254781" y="955227"/>
            <a:ext cx="1447800" cy="307777"/>
          </a:xfrm>
          <a:prstGeom prst="rect">
            <a:avLst/>
          </a:prstGeom>
          <a:noFill/>
        </p:spPr>
        <p:txBody>
          <a:bodyPr wrap="square" rtlCol="0">
            <a:spAutoFit/>
          </a:bodyPr>
          <a:lstStyle/>
          <a:p>
            <a:r>
              <a:rPr lang="en-US" sz="1400" b="1" dirty="0" err="1">
                <a:solidFill>
                  <a:srgbClr val="FF0000"/>
                </a:solidFill>
              </a:rPr>
              <a:t>Succ</a:t>
            </a:r>
            <a:r>
              <a:rPr lang="en-US" sz="1400" b="1" dirty="0">
                <a:solidFill>
                  <a:srgbClr val="FF0000"/>
                </a:solidFill>
              </a:rPr>
              <a:t>(20) = 25</a:t>
            </a:r>
          </a:p>
        </p:txBody>
      </p:sp>
      <p:sp>
        <p:nvSpPr>
          <p:cNvPr id="16" name="Oval 15"/>
          <p:cNvSpPr/>
          <p:nvPr/>
        </p:nvSpPr>
        <p:spPr bwMode="auto">
          <a:xfrm>
            <a:off x="7940580" y="4101726"/>
            <a:ext cx="304800" cy="304800"/>
          </a:xfrm>
          <a:prstGeom prst="ellipse">
            <a:avLst/>
          </a:prstGeom>
          <a:solidFill>
            <a:schemeClr val="accent2">
              <a:lumMod val="90000"/>
            </a:schemeClr>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50</a:t>
            </a:r>
          </a:p>
        </p:txBody>
      </p:sp>
      <p:sp>
        <p:nvSpPr>
          <p:cNvPr id="17" name="Oval 16"/>
          <p:cNvSpPr/>
          <p:nvPr/>
        </p:nvSpPr>
        <p:spPr bwMode="auto">
          <a:xfrm>
            <a:off x="7559580" y="5320926"/>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bg1"/>
                </a:solidFill>
              </a:rPr>
              <a:t>30</a:t>
            </a:r>
          </a:p>
        </p:txBody>
      </p:sp>
      <p:sp>
        <p:nvSpPr>
          <p:cNvPr id="18" name="Oval 17"/>
          <p:cNvSpPr/>
          <p:nvPr/>
        </p:nvSpPr>
        <p:spPr bwMode="auto">
          <a:xfrm>
            <a:off x="7330980" y="5943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25</a:t>
            </a:r>
          </a:p>
        </p:txBody>
      </p:sp>
      <p:sp>
        <p:nvSpPr>
          <p:cNvPr id="19" name="Oval 18"/>
          <p:cNvSpPr/>
          <p:nvPr/>
        </p:nvSpPr>
        <p:spPr bwMode="auto">
          <a:xfrm>
            <a:off x="73309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20</a:t>
            </a:r>
          </a:p>
        </p:txBody>
      </p:sp>
      <p:sp>
        <p:nvSpPr>
          <p:cNvPr id="20" name="Oval 19"/>
          <p:cNvSpPr/>
          <p:nvPr/>
        </p:nvSpPr>
        <p:spPr bwMode="auto">
          <a:xfrm>
            <a:off x="6873780" y="53209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algn="l"/>
            <a:r>
              <a:rPr lang="en-US" sz="1800" dirty="0">
                <a:solidFill>
                  <a:schemeClr val="tx1"/>
                </a:solidFill>
              </a:rPr>
              <a:t>10</a:t>
            </a:r>
          </a:p>
        </p:txBody>
      </p:sp>
      <p:cxnSp>
        <p:nvCxnSpPr>
          <p:cNvPr id="21" name="Straight Arrow Connector 20"/>
          <p:cNvCxnSpPr>
            <a:stCxn id="16" idx="3"/>
            <a:endCxn id="19" idx="7"/>
          </p:cNvCxnSpPr>
          <p:nvPr/>
        </p:nvCxnSpPr>
        <p:spPr bwMode="auto">
          <a:xfrm rot="5400000">
            <a:off x="7629243" y="4323789"/>
            <a:ext cx="317874" cy="394074"/>
          </a:xfrm>
          <a:prstGeom prst="straightConnector1">
            <a:avLst/>
          </a:prstGeom>
          <a:solidFill>
            <a:schemeClr val="accent1"/>
          </a:solidFill>
          <a:ln w="38100" cap="flat" cmpd="sng" algn="ctr">
            <a:solidFill>
              <a:srgbClr val="FF0000"/>
            </a:solidFill>
            <a:prstDash val="solid"/>
            <a:miter lim="800000"/>
            <a:headEnd type="none" w="med" len="med"/>
            <a:tailEnd type="arrow"/>
          </a:ln>
          <a:effectLst/>
        </p:spPr>
      </p:cxnSp>
      <p:cxnSp>
        <p:nvCxnSpPr>
          <p:cNvPr id="22" name="Straight Arrow Connector 21"/>
          <p:cNvCxnSpPr>
            <a:stCxn id="17" idx="3"/>
            <a:endCxn id="18" idx="0"/>
          </p:cNvCxnSpPr>
          <p:nvPr/>
        </p:nvCxnSpPr>
        <p:spPr bwMode="auto">
          <a:xfrm flipH="1">
            <a:off x="7483380" y="5581089"/>
            <a:ext cx="120837" cy="36251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 name="Straight Arrow Connector 22"/>
          <p:cNvCxnSpPr>
            <a:stCxn id="19" idx="5"/>
            <a:endCxn id="17" idx="0"/>
          </p:cNvCxnSpPr>
          <p:nvPr/>
        </p:nvCxnSpPr>
        <p:spPr bwMode="auto">
          <a:xfrm rot="16200000" flipH="1">
            <a:off x="7438743" y="5047688"/>
            <a:ext cx="425637" cy="120837"/>
          </a:xfrm>
          <a:prstGeom prst="straightConnector1">
            <a:avLst/>
          </a:prstGeom>
          <a:solidFill>
            <a:schemeClr val="accent1"/>
          </a:solidFill>
          <a:ln w="38100" cap="flat" cmpd="sng" algn="ctr">
            <a:solidFill>
              <a:schemeClr val="tx1"/>
            </a:solidFill>
            <a:prstDash val="solid"/>
            <a:miter lim="800000"/>
            <a:headEnd type="none" w="med" len="med"/>
            <a:tailEnd type="arrow"/>
          </a:ln>
          <a:effectLst/>
        </p:spPr>
      </p:cxnSp>
      <p:cxnSp>
        <p:nvCxnSpPr>
          <p:cNvPr id="24" name="Straight Arrow Connector 23"/>
          <p:cNvCxnSpPr>
            <a:stCxn id="19" idx="3"/>
            <a:endCxn id="20" idx="7"/>
          </p:cNvCxnSpPr>
          <p:nvPr/>
        </p:nvCxnSpPr>
        <p:spPr bwMode="auto">
          <a:xfrm rot="5400000">
            <a:off x="7019643" y="500958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5" name="Oval 24"/>
          <p:cNvSpPr/>
          <p:nvPr/>
        </p:nvSpPr>
        <p:spPr bwMode="auto">
          <a:xfrm>
            <a:off x="8397780" y="463512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6</a:t>
            </a:r>
            <a:r>
              <a:rPr kumimoji="0" lang="en-US" sz="1800" b="0" i="0" u="none" strike="noStrike" cap="none" normalizeH="0" baseline="0" dirty="0">
                <a:ln>
                  <a:noFill/>
                </a:ln>
                <a:solidFill>
                  <a:schemeClr val="tx1"/>
                </a:solidFill>
                <a:effectLst/>
                <a:latin typeface="Arial" charset="0"/>
              </a:rPr>
              <a:t>0</a:t>
            </a:r>
          </a:p>
        </p:txBody>
      </p:sp>
      <p:cxnSp>
        <p:nvCxnSpPr>
          <p:cNvPr id="26" name="Straight Arrow Connector 25"/>
          <p:cNvCxnSpPr>
            <a:stCxn id="16" idx="5"/>
            <a:endCxn id="25" idx="1"/>
          </p:cNvCxnSpPr>
          <p:nvPr/>
        </p:nvCxnSpPr>
        <p:spPr bwMode="auto">
          <a:xfrm>
            <a:off x="8200743" y="4361889"/>
            <a:ext cx="241674" cy="3178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9" name="TextBox 28"/>
          <p:cNvSpPr txBox="1"/>
          <p:nvPr/>
        </p:nvSpPr>
        <p:spPr>
          <a:xfrm>
            <a:off x="7414394" y="3733800"/>
            <a:ext cx="1288187" cy="307777"/>
          </a:xfrm>
          <a:prstGeom prst="rect">
            <a:avLst/>
          </a:prstGeom>
          <a:noFill/>
        </p:spPr>
        <p:txBody>
          <a:bodyPr wrap="square" rtlCol="0">
            <a:spAutoFit/>
          </a:bodyPr>
          <a:lstStyle/>
          <a:p>
            <a:r>
              <a:rPr lang="en-US" sz="1400" b="1" dirty="0" err="1">
                <a:solidFill>
                  <a:srgbClr val="FF0000"/>
                </a:solidFill>
              </a:rPr>
              <a:t>Succ</a:t>
            </a:r>
            <a:r>
              <a:rPr lang="en-US" sz="1400" b="1" dirty="0">
                <a:solidFill>
                  <a:srgbClr val="FF0000"/>
                </a:solidFill>
              </a:rPr>
              <a:t>(30)=50</a:t>
            </a:r>
          </a:p>
        </p:txBody>
      </p:sp>
    </p:spTree>
    <p:extLst>
      <p:ext uri="{BB962C8B-B14F-4D97-AF65-F5344CB8AC3E}">
        <p14:creationId xmlns:p14="http://schemas.microsoft.com/office/powerpoint/2010/main" val="36765035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USC2014">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SC2014" id="{3C05074A-951F-4470-81EE-5F28964F6DB3}" vid="{6A88B470-E225-4829-9BDF-A340561AF2A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USC2014</Template>
  <TotalTime>41955</TotalTime>
  <Words>4487</Words>
  <Application>Microsoft Office PowerPoint</Application>
  <PresentationFormat>On-screen Show (4:3)</PresentationFormat>
  <Paragraphs>1469</Paragraphs>
  <Slides>49</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Calibri</vt:lpstr>
      <vt:lpstr>Consolas</vt:lpstr>
      <vt:lpstr>USC2014</vt:lpstr>
      <vt:lpstr>CSCI 104 Binary Search Trees and Balanced Binary Search Trees using AVL Trees</vt:lpstr>
      <vt:lpstr>Binary Search Tree</vt:lpstr>
      <vt:lpstr>BST Insertion</vt:lpstr>
      <vt:lpstr>BST Insertion</vt:lpstr>
      <vt:lpstr>Successors &amp; Predecessors</vt:lpstr>
      <vt:lpstr>Predecessors</vt:lpstr>
      <vt:lpstr>Predecessors</vt:lpstr>
      <vt:lpstr>Successors</vt:lpstr>
      <vt:lpstr>Successors</vt:lpstr>
      <vt:lpstr>BST Removal</vt:lpstr>
      <vt:lpstr>Worst Case BST Efficiency</vt:lpstr>
      <vt:lpstr>BST Efficiency</vt:lpstr>
      <vt:lpstr>Trees &amp; Maps/Sets</vt:lpstr>
      <vt:lpstr>BST Subtree Ranges</vt:lpstr>
      <vt:lpstr>BST Subtree Ranges</vt:lpstr>
      <vt:lpstr>Right Rotation</vt:lpstr>
      <vt:lpstr>Right Rotation</vt:lpstr>
      <vt:lpstr>Left Rotation</vt:lpstr>
      <vt:lpstr>Left Rotation</vt:lpstr>
      <vt:lpstr>Rotations</vt:lpstr>
      <vt:lpstr>Implementing Rotations</vt:lpstr>
      <vt:lpstr>Rotation's Effect on Height</vt:lpstr>
      <vt:lpstr>AVL Trees</vt:lpstr>
      <vt:lpstr>Adding a New Node</vt:lpstr>
      <vt:lpstr>Losing Balance</vt:lpstr>
      <vt:lpstr>To Zig or Zag</vt:lpstr>
      <vt:lpstr>Insert(n)</vt:lpstr>
      <vt:lpstr>Insert-fix(p, n)</vt:lpstr>
      <vt:lpstr>Why this Works (Zig-zig version)</vt:lpstr>
      <vt:lpstr>Why this Works (Zig-zag version)</vt:lpstr>
      <vt:lpstr>Insertion </vt:lpstr>
      <vt:lpstr>Insertion </vt:lpstr>
      <vt:lpstr>Insertion Exercise 1 </vt:lpstr>
      <vt:lpstr>Insertion Exercise 2 </vt:lpstr>
      <vt:lpstr>Insertion Exercise 3 </vt:lpstr>
      <vt:lpstr>Remove Operation</vt:lpstr>
      <vt:lpstr>Removal: A First Look</vt:lpstr>
      <vt:lpstr>Remove</vt:lpstr>
      <vt:lpstr>RemoveFix(n)</vt:lpstr>
      <vt:lpstr>Why this Works (Zig-zig version)</vt:lpstr>
      <vt:lpstr>Why this Works (Zig-zag version)</vt:lpstr>
      <vt:lpstr>Remove Examples</vt:lpstr>
      <vt:lpstr>Remove Examples</vt:lpstr>
      <vt:lpstr>Remove Example 1</vt:lpstr>
      <vt:lpstr>Remove Example 1</vt:lpstr>
      <vt:lpstr>Remove Example 3</vt:lpstr>
      <vt:lpstr>Remove Example 3</vt:lpstr>
      <vt:lpstr>Remove Example 3 (cont)</vt:lpstr>
      <vt:lpstr>Online Tool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CS104 - Balanced BSTs</dc:title>
  <dc:creator>Mark</dc:creator>
  <cp:lastModifiedBy>Aaron Daniel Cote</cp:lastModifiedBy>
  <cp:revision>346</cp:revision>
  <cp:lastPrinted>2019-04-02T15:39:01Z</cp:lastPrinted>
  <dcterms:created xsi:type="dcterms:W3CDTF">2012-12-23T22:24:17Z</dcterms:created>
  <dcterms:modified xsi:type="dcterms:W3CDTF">2021-02-22T04:44:44Z</dcterms:modified>
</cp:coreProperties>
</file>