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9FAE05D9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61" r:id="rId7"/>
    <p:sldId id="262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A85392-21F0-ED27-74BA-E34F0CD891C6}" name="Daniil Garusov" initials="DG" userId="S::daga9476@colorado.edu::14e99e4a-0aa6-4b3a-a714-4bb13438854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A7A70-7C65-473F-AB3B-713DB3E15AB4}" v="968" dt="2022-12-09T01:43:23.324"/>
    <p1510:client id="{A933527A-5D1C-4AC5-910D-C94E346B0075}" v="995" dt="2022-12-09T01:43:18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omments/modernComment_102_9FAE05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098402-B948-4975-999C-E213BDA6F346}" authorId="{2AA85392-21F0-ED27-74BA-E34F0CD891C6}" created="2022-12-09T00:43:53.445">
    <pc:sldMkLst xmlns:pc="http://schemas.microsoft.com/office/powerpoint/2013/main/command">
      <pc:docMk/>
      <pc:sldMk cId="2678982105" sldId="258"/>
    </pc:sldMkLst>
    <p188:txBody>
      <a:bodyPr/>
      <a:lstStyle/>
      <a:p>
        <a:r>
          <a:rPr lang="en-US"/>
          <a:t>A Tensor is an algebraic object that describes a linear relationship between sets of algebraic objects.
An array or 1d tensor can be expanded into a matrix or a 2d tensor. A tensor (3d tensor) is an expanded version of a matrix and can be useful to store input and output data and everything in between in order to efficiently assist data processing for machine learning
 How it works: Using these tensors as input you can create a graph of operations that you want to perform on the input tensor. The input flows through the series of operations on the graph and comes out with an output. 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December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December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December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December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4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December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4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December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December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December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December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December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December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December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microsoft.com/office/2018/10/relationships/comments" Target="../comments/modernComment_102_9FAE05D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freesion.com/article/9153757462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35FD4-9B21-DB87-921E-217FC3180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TensorFlow and Higher Order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E88A1-986B-E1E6-B5E2-64935AC88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Daniil Garusov, Tyler Moll and Kevin Jacob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48A82A90-B6F9-24FB-166C-D9C45EBA3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3" r="27337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5CF9E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5CF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5CF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F8FC-3E1F-7427-766C-65BAEE29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48" y="724615"/>
            <a:ext cx="7471121" cy="1258044"/>
          </a:xfrm>
        </p:spPr>
        <p:txBody>
          <a:bodyPr/>
          <a:lstStyle/>
          <a:p>
            <a:r>
              <a:rPr lang="en-US" dirty="0"/>
              <a:t>What is TensorFlow?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EFC8-94EB-F733-5088-E576F247D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503" y="1709438"/>
            <a:ext cx="9379863" cy="421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Tensor flow is a Google-developed, open-source machine learning tool that makes large scale neural networks</a:t>
            </a:r>
          </a:p>
          <a:p>
            <a:r>
              <a:rPr lang="en-US" dirty="0"/>
              <a:t>Helps computers make decisions with limited human interaction.</a:t>
            </a:r>
          </a:p>
          <a:p>
            <a:r>
              <a:rPr lang="en-US" dirty="0"/>
              <a:t>Used for finding patterns in data, with everything from filtering out bad words to identifying possible health complications through imaging, and catering relevant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248409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A49C-6A7D-796D-6BFC-BBA374F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334" y="704395"/>
            <a:ext cx="7630209" cy="995044"/>
          </a:xfrm>
        </p:spPr>
        <p:txBody>
          <a:bodyPr/>
          <a:lstStyle/>
          <a:p>
            <a:r>
              <a:rPr lang="en-US" dirty="0"/>
              <a:t>Basics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0A9A-E9A5-F4C0-F036-0B2664C9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790" y="1763173"/>
            <a:ext cx="10469662" cy="3157554"/>
          </a:xfrm>
        </p:spPr>
        <p:txBody>
          <a:bodyPr>
            <a:normAutofit/>
          </a:bodyPr>
          <a:lstStyle/>
          <a:p>
            <a:r>
              <a:rPr lang="en-US" sz="1600" dirty="0"/>
              <a:t>A data structure with layers of simple nodes</a:t>
            </a:r>
          </a:p>
          <a:p>
            <a:r>
              <a:rPr lang="en-US" sz="1600" dirty="0"/>
              <a:t>Each node has a randomized start</a:t>
            </a:r>
          </a:p>
          <a:p>
            <a:r>
              <a:rPr lang="en-US" sz="1600" dirty="0"/>
              <a:t>Based on the input, each node passes forward a true or false</a:t>
            </a:r>
          </a:p>
          <a:p>
            <a:r>
              <a:rPr lang="en-US" sz="1600" dirty="0"/>
              <a:t>Based on the learning type, after the inputs are processed, the model adjusts</a:t>
            </a:r>
          </a:p>
        </p:txBody>
      </p:sp>
      <p:pic>
        <p:nvPicPr>
          <p:cNvPr id="3074" name="Picture 2" descr="Coding Neural Network — Forward Propagation and Backpropagtion | by Imad  Dabbura | Towards Data Science">
            <a:extLst>
              <a:ext uri="{FF2B5EF4-FFF2-40B4-BE49-F238E27FC236}">
                <a16:creationId xmlns:a16="http://schemas.microsoft.com/office/drawing/2014/main" id="{01B8E7E3-00EF-6EF4-5903-1582DB8B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73" y="3250714"/>
            <a:ext cx="5716700" cy="280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A49C-6A7D-796D-6BFC-BBA374F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577" y="713145"/>
            <a:ext cx="8002094" cy="995044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0A9A-E9A5-F4C0-F036-0B2664C9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790" y="1763173"/>
            <a:ext cx="10469662" cy="3157554"/>
          </a:xfrm>
        </p:spPr>
        <p:txBody>
          <a:bodyPr>
            <a:normAutofit/>
          </a:bodyPr>
          <a:lstStyle/>
          <a:p>
            <a:r>
              <a:rPr lang="en-US" sz="1600" dirty="0"/>
              <a:t>Starts with an input image</a:t>
            </a:r>
          </a:p>
          <a:p>
            <a:r>
              <a:rPr lang="en-US" sz="1600" dirty="0"/>
              <a:t>The pooling layer downsizes the image to its relevant components</a:t>
            </a:r>
          </a:p>
          <a:p>
            <a:r>
              <a:rPr lang="en-US" sz="1600" dirty="0"/>
              <a:t>Th convolution layer transform more relevant pieces of the image into compressed numerical values</a:t>
            </a:r>
          </a:p>
          <a:p>
            <a:endParaRPr lang="en-US" sz="1600" dirty="0"/>
          </a:p>
        </p:txBody>
      </p:sp>
      <p:pic>
        <p:nvPicPr>
          <p:cNvPr id="4" name="Picture 4" descr="Convolutional Neural Network">
            <a:extLst>
              <a:ext uri="{FF2B5EF4-FFF2-40B4-BE49-F238E27FC236}">
                <a16:creationId xmlns:a16="http://schemas.microsoft.com/office/drawing/2014/main" id="{639C6A34-5DC4-D8DD-EF01-0D42904F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7" y="3569848"/>
            <a:ext cx="86963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3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535F-7B0E-2E96-DFE3-554515A6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915" y="806687"/>
            <a:ext cx="8907668" cy="968793"/>
          </a:xfrm>
        </p:spPr>
        <p:txBody>
          <a:bodyPr/>
          <a:lstStyle/>
          <a:p>
            <a:r>
              <a:rPr lang="en-US"/>
              <a:t>How work?</a:t>
            </a:r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3233E9C-9DE5-32BD-B052-7D916729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01363" y="1609586"/>
            <a:ext cx="2208956" cy="1557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D89249-FBF3-A91C-1B18-979AEC831968}"/>
              </a:ext>
            </a:extLst>
          </p:cNvPr>
          <p:cNvSpPr txBox="1"/>
          <p:nvPr/>
        </p:nvSpPr>
        <p:spPr>
          <a:xfrm>
            <a:off x="1497806" y="3307556"/>
            <a:ext cx="220741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Tensors Are Generalizations for sets of algebraic objects. Each node is a linear regression model.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DCC8D84-82ED-633D-98AE-EBAC68576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711" y="1544233"/>
            <a:ext cx="6267451" cy="142400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1DC19FF9-0D01-E32B-D39F-03B00A8F9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493" y="3040884"/>
            <a:ext cx="5350669" cy="1502514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F30887E-1251-E6C0-1497-6B3D5ECAA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026" y="4623332"/>
            <a:ext cx="5350668" cy="1183210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6F33F918-19B6-72E7-F7B0-B4B491D83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5712" y="3041738"/>
            <a:ext cx="2743200" cy="28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821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66F1-BF7A-D726-4F35-21FF5089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360" y="756897"/>
            <a:ext cx="4943884" cy="973168"/>
          </a:xfrm>
        </p:spPr>
        <p:txBody>
          <a:bodyPr>
            <a:normAutofit fontScale="90000"/>
          </a:bodyPr>
          <a:lstStyle/>
          <a:p>
            <a:r>
              <a:rPr lang="en-US" dirty="0"/>
              <a:t>Our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9F5F-CA13-EFF7-24E7-0465AB28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166" y="1815675"/>
            <a:ext cx="9480490" cy="4216333"/>
          </a:xfrm>
        </p:spPr>
        <p:txBody>
          <a:bodyPr/>
          <a:lstStyle/>
          <a:p>
            <a:r>
              <a:rPr lang="en-US" dirty="0"/>
              <a:t>Takes handwritten numbers and translates them to integers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63E4EBB-47AB-1F5E-7EF2-5412F95E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71" y="2608344"/>
            <a:ext cx="2743200" cy="2624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652FD-6CBA-F535-E628-7F4FD0EC720B}"/>
              </a:ext>
            </a:extLst>
          </p:cNvPr>
          <p:cNvSpPr txBox="1"/>
          <p:nvPr/>
        </p:nvSpPr>
        <p:spPr>
          <a:xfrm>
            <a:off x="8025580" y="3201628"/>
            <a:ext cx="145640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800"/>
              <a:t>5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DD37C2-470E-3449-C27D-DD634E76812D}"/>
              </a:ext>
            </a:extLst>
          </p:cNvPr>
          <p:cNvSpPr/>
          <p:nvPr/>
        </p:nvSpPr>
        <p:spPr>
          <a:xfrm flipV="1">
            <a:off x="5585951" y="3766983"/>
            <a:ext cx="2175387" cy="3195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953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9F5F-CA13-EFF7-24E7-0465AB28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328" y="3855868"/>
            <a:ext cx="9480490" cy="2274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Relu</a:t>
            </a:r>
            <a:r>
              <a:rPr lang="en-US"/>
              <a:t> is a function that can essentially be described as max(x,0)</a:t>
            </a:r>
          </a:p>
          <a:p>
            <a:pPr marL="0" indent="0">
              <a:buNone/>
            </a:pPr>
            <a:r>
              <a:rPr lang="en-US" err="1"/>
              <a:t>Softmax</a:t>
            </a:r>
            <a:r>
              <a:rPr lang="en-US"/>
              <a:t> is a function that converts vectors of values into probability distributions.</a:t>
            </a:r>
          </a:p>
          <a:p>
            <a:pPr marL="0" indent="0">
              <a:buNone/>
            </a:pPr>
            <a:r>
              <a:rPr lang="en-US"/>
              <a:t>These relatively basic functions get applied to different nodes and layers where higher order functions decrease the amount of code you have to write.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066F1-BF7A-D726-4F35-21FF5089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098" y="770022"/>
            <a:ext cx="5954538" cy="973168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 Order Functions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B1CA28F-EBF5-A2BF-9943-2DAF875B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20" y="1856109"/>
            <a:ext cx="8434387" cy="19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6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9048378564A248824D1E1F50387945" ma:contentTypeVersion="2" ma:contentTypeDescription="Create a new document." ma:contentTypeScope="" ma:versionID="64ea43717a452a0da6375b5369e8f75d">
  <xsd:schema xmlns:xsd="http://www.w3.org/2001/XMLSchema" xmlns:xs="http://www.w3.org/2001/XMLSchema" xmlns:p="http://schemas.microsoft.com/office/2006/metadata/properties" xmlns:ns3="7336ff69-ca19-4c75-a212-a9882b267592" targetNamespace="http://schemas.microsoft.com/office/2006/metadata/properties" ma:root="true" ma:fieldsID="2a11866014914732f03e00d222e49a23" ns3:_="">
    <xsd:import namespace="7336ff69-ca19-4c75-a212-a9882b2675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36ff69-ca19-4c75-a212-a9882b2675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B542FA-2E21-402B-A454-0825B398EF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0AB21C-4C4C-46E0-9356-EB2D00A07900}">
  <ds:schemaRefs>
    <ds:schemaRef ds:uri="7336ff69-ca19-4c75-a212-a9882b2675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D4A495-29A2-46D9-8A6D-A810A3860D43}">
  <ds:schemaRefs>
    <ds:schemaRef ds:uri="7336ff69-ca19-4c75-a212-a9882b2675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235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Dante</vt:lpstr>
      <vt:lpstr>Dante (Headings)2</vt:lpstr>
      <vt:lpstr>Helvetica Neue Medium</vt:lpstr>
      <vt:lpstr>Wingdings 2</vt:lpstr>
      <vt:lpstr>OffsetVTI</vt:lpstr>
      <vt:lpstr>TensorFlow and Higher Order Functions</vt:lpstr>
      <vt:lpstr>What is TensorFlow?</vt:lpstr>
      <vt:lpstr>Basics of Machine Learning</vt:lpstr>
      <vt:lpstr>Convolutional Neural Networks</vt:lpstr>
      <vt:lpstr>How work?</vt:lpstr>
      <vt:lpstr>Our Demonstration</vt:lpstr>
      <vt:lpstr>Higher Order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and Higher Order Functions</dc:title>
  <dc:creator>Tyler Moll</dc:creator>
  <cp:lastModifiedBy>Tyler Moll</cp:lastModifiedBy>
  <cp:revision>2</cp:revision>
  <dcterms:created xsi:type="dcterms:W3CDTF">2022-12-08T17:45:01Z</dcterms:created>
  <dcterms:modified xsi:type="dcterms:W3CDTF">2022-12-09T19:48:13Z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0x0101004B9048378564A248824D1E1F50387945</vt:lpwstr>
  </property>
</Properties>
</file>