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Anton"/>
      <p:regular r:id="rId16"/>
    </p:embeddedFont>
    <p:embeddedFont>
      <p:font typeface="Arim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mo-regular.fntdata"/><Relationship Id="rId16" Type="http://schemas.openxmlformats.org/officeDocument/2006/relationships/font" Target="fonts/Anto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mo-italic.fntdata"/><Relationship Id="rId6" Type="http://schemas.openxmlformats.org/officeDocument/2006/relationships/slide" Target="slides/slide1.xml"/><Relationship Id="rId18" Type="http://schemas.openxmlformats.org/officeDocument/2006/relationships/font" Target="fonts/Arim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25d14ede84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25d14ede8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25d14ede8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25d14ede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25d14ede84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25d14ede8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25d4ba5b76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25d4ba5b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25d14ede84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25d14ede8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25d14ede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325d14ede84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614350" y="2454275"/>
            <a:ext cx="165570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4491025" y="5624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12" name="Google Shape;12;p3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3" name="Google Shape;13;p3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3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" name="Google Shape;40;p3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41" name="Google Shape;41;p3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9692551" y="7638170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2" type="body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/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1" type="body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2" type="body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/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/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37" name="Google Shape;337;p9"/>
          <p:cNvSpPr txBox="1"/>
          <p:nvPr>
            <p:ph idx="1" type="body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338" name="Google Shape;338;p9"/>
          <p:cNvSpPr txBox="1"/>
          <p:nvPr>
            <p:ph idx="2" type="body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/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/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83" name="Google Shape;383;p10"/>
          <p:cNvSpPr/>
          <p:nvPr>
            <p:ph idx="2" type="pic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/>
          <p:nvPr>
            <p:ph idx="1" type="body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/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i="0" sz="12500" u="none" cap="none" strike="noStrik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indent="-32385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indent="-32385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indent="-32385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indent="-32385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indent="-32385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indent="-32385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indent="-32385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indent="-32385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K5alCbt6Mo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1"/>
          <p:cNvGrpSpPr/>
          <p:nvPr/>
        </p:nvGrpSpPr>
        <p:grpSpPr>
          <a:xfrm>
            <a:off x="641008" y="7256645"/>
            <a:ext cx="6529522" cy="1437158"/>
            <a:chOff x="0" y="-47625"/>
            <a:chExt cx="1719710" cy="378511"/>
          </a:xfrm>
        </p:grpSpPr>
        <p:sp>
          <p:nvSpPr>
            <p:cNvPr id="460" name="Google Shape;460;p11"/>
            <p:cNvSpPr/>
            <p:nvPr/>
          </p:nvSpPr>
          <p:spPr>
            <a:xfrm>
              <a:off x="0" y="0"/>
              <a:ext cx="1719710" cy="330886"/>
            </a:xfrm>
            <a:custGeom>
              <a:rect b="b" l="l" r="r" t="t"/>
              <a:pathLst>
                <a:path extrusionOk="0" h="330886" w="171971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1"/>
          <p:cNvGrpSpPr/>
          <p:nvPr/>
        </p:nvGrpSpPr>
        <p:grpSpPr>
          <a:xfrm>
            <a:off x="641008" y="7080577"/>
            <a:ext cx="6529522" cy="1437158"/>
            <a:chOff x="0" y="-47625"/>
            <a:chExt cx="1719710" cy="378511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1719710" cy="330886"/>
            </a:xfrm>
            <a:custGeom>
              <a:rect b="b" l="l" r="r" t="t"/>
              <a:pathLst>
                <a:path extrusionOk="0" h="330886" w="171971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466" name="Google Shape;466;p11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488" name="Google Shape;488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11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1" name="Google Shape;521;p11"/>
          <p:cNvSpPr/>
          <p:nvPr/>
        </p:nvSpPr>
        <p:spPr>
          <a:xfrm>
            <a:off x="8901991" y="5927943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22" name="Google Shape;522;p1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523" name="Google Shape;523;p1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524" name="Google Shape;524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1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530" name="Google Shape;530;p11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1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533" name="Google Shape;533;p11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1"/>
          <p:cNvSpPr txBox="1"/>
          <p:nvPr/>
        </p:nvSpPr>
        <p:spPr>
          <a:xfrm>
            <a:off x="844802" y="2958231"/>
            <a:ext cx="8893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HIGHER-ORDER FUNCTIONS</a:t>
            </a:r>
            <a:endParaRPr/>
          </a:p>
        </p:txBody>
      </p:sp>
      <p:sp>
        <p:nvSpPr>
          <p:cNvPr id="536" name="Google Shape;536;p11"/>
          <p:cNvSpPr txBox="1"/>
          <p:nvPr/>
        </p:nvSpPr>
        <p:spPr>
          <a:xfrm>
            <a:off x="916275" y="7651975"/>
            <a:ext cx="597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Makaela Fauber - CSCI 3155</a:t>
            </a:r>
            <a:endParaRPr sz="42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7" name="Google Shape;53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500" y="1596000"/>
            <a:ext cx="7051144" cy="6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0"/>
          <p:cNvSpPr txBox="1"/>
          <p:nvPr/>
        </p:nvSpPr>
        <p:spPr>
          <a:xfrm>
            <a:off x="5280936" y="1912080"/>
            <a:ext cx="7726128" cy="1904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500" u="none" cap="none" strike="noStrik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CREDITS</a:t>
            </a:r>
            <a:endParaRPr/>
          </a:p>
        </p:txBody>
      </p:sp>
      <p:sp>
        <p:nvSpPr>
          <p:cNvPr id="822" name="Google Shape;822;p20"/>
          <p:cNvSpPr txBox="1"/>
          <p:nvPr/>
        </p:nvSpPr>
        <p:spPr>
          <a:xfrm>
            <a:off x="2004900" y="4648100"/>
            <a:ext cx="142782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393A3F"/>
                </a:solidFill>
                <a:latin typeface="Arimo"/>
                <a:ea typeface="Arimo"/>
                <a:cs typeface="Arimo"/>
                <a:sym typeface="Arimo"/>
              </a:rPr>
              <a:t>SlidesCarnival for the presentatio</a:t>
            </a:r>
            <a:r>
              <a:rPr i="0" lang="en-US" sz="2500" u="none" cap="none" strike="noStrike">
                <a:solidFill>
                  <a:srgbClr val="393A3F"/>
                </a:solidFill>
                <a:latin typeface="Arimo"/>
                <a:ea typeface="Arimo"/>
                <a:cs typeface="Arimo"/>
                <a:sym typeface="Arimo"/>
              </a:rPr>
              <a:t>n template</a:t>
            </a:r>
            <a:endParaRPr sz="2500">
              <a:solidFill>
                <a:srgbClr val="393A3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93A3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Scala Tutorial 24 - map, flatMap, flatten, and filter</a:t>
            </a:r>
            <a:r>
              <a:rPr lang="en-US" sz="2500">
                <a:solidFill>
                  <a:srgbClr val="393A3F"/>
                </a:solidFill>
                <a:latin typeface="Arimo"/>
                <a:ea typeface="Arimo"/>
                <a:cs typeface="Arimo"/>
                <a:sym typeface="Arimo"/>
              </a:rPr>
              <a:t> by ProgrammingKnowledge</a:t>
            </a:r>
            <a:endParaRPr sz="2500">
              <a:solidFill>
                <a:srgbClr val="393A3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93A3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393A3F"/>
                </a:solidFill>
                <a:latin typeface="Arimo"/>
                <a:ea typeface="Arimo"/>
                <a:cs typeface="Arimo"/>
                <a:sym typeface="Arimo"/>
              </a:rPr>
              <a:t>Principles and Practice of Programming Languages </a:t>
            </a:r>
            <a:r>
              <a:rPr lang="en-US" sz="2500">
                <a:solidFill>
                  <a:srgbClr val="393A3F"/>
                </a:solidFill>
                <a:latin typeface="Arimo"/>
                <a:ea typeface="Arimo"/>
                <a:cs typeface="Arimo"/>
                <a:sym typeface="Arimo"/>
              </a:rPr>
              <a:t>Course Notes by Professor Bor-Yuh Evan Chang</a:t>
            </a:r>
            <a:endParaRPr sz="1550">
              <a:solidFill>
                <a:srgbClr val="343A4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50">
              <a:solidFill>
                <a:srgbClr val="343A4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93A3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823" name="Google Shape;823;p20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4" name="Google Shape;824;p20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5" name="Google Shape;825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7" name="Google Shape;827;p20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28" name="Google Shape;828;p2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0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0" name="Google Shape;830;p20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1" name="Google Shape;831;p20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0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3" name="Google Shape;833;p20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4" name="Google Shape;834;p20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0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2"/>
          <p:cNvSpPr txBox="1"/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11850"/>
              <a:t>Functions are first-class</a:t>
            </a:r>
            <a:endParaRPr sz="11850"/>
          </a:p>
        </p:txBody>
      </p:sp>
      <p:sp>
        <p:nvSpPr>
          <p:cNvPr id="543" name="Google Shape;543;p12"/>
          <p:cNvSpPr txBox="1"/>
          <p:nvPr>
            <p:ph idx="1" type="body"/>
          </p:nvPr>
        </p:nvSpPr>
        <p:spPr>
          <a:xfrm>
            <a:off x="800100" y="5921075"/>
            <a:ext cx="8097000" cy="225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770"/>
              <a:buNone/>
            </a:pPr>
            <a:r>
              <a:rPr lang="en-US" sz="3000"/>
              <a:t>They can be passed as arguments or returned as values from other functions.</a:t>
            </a:r>
            <a:endParaRPr sz="3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770"/>
              <a:buNone/>
            </a:pPr>
            <a:r>
              <a:rPr lang="en-US" sz="3000"/>
              <a:t>Functions that take functions as arguments are called higher-order functions.</a:t>
            </a:r>
            <a:endParaRPr sz="3000"/>
          </a:p>
        </p:txBody>
      </p:sp>
      <p:grpSp>
        <p:nvGrpSpPr>
          <p:cNvPr id="544" name="Google Shape;544;p12"/>
          <p:cNvGrpSpPr/>
          <p:nvPr/>
        </p:nvGrpSpPr>
        <p:grpSpPr>
          <a:xfrm>
            <a:off x="800100" y="4068628"/>
            <a:ext cx="8096840" cy="1437506"/>
            <a:chOff x="0" y="-47625"/>
            <a:chExt cx="2132487" cy="378600"/>
          </a:xfrm>
        </p:grpSpPr>
        <p:sp>
          <p:nvSpPr>
            <p:cNvPr id="545" name="Google Shape;545;p12"/>
            <p:cNvSpPr/>
            <p:nvPr/>
          </p:nvSpPr>
          <p:spPr>
            <a:xfrm>
              <a:off x="0" y="0"/>
              <a:ext cx="2132487" cy="330886"/>
            </a:xfrm>
            <a:custGeom>
              <a:rect b="b" l="l" r="r" t="t"/>
              <a:pathLst>
                <a:path extrusionOk="0" h="330886" w="2132487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2"/>
            <p:cNvSpPr txBox="1"/>
            <p:nvPr/>
          </p:nvSpPr>
          <p:spPr>
            <a:xfrm>
              <a:off x="0" y="-47625"/>
              <a:ext cx="21324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7" name="Google Shape;547;p12"/>
          <p:cNvGrpSpPr/>
          <p:nvPr/>
        </p:nvGrpSpPr>
        <p:grpSpPr>
          <a:xfrm>
            <a:off x="1229623" y="3892560"/>
            <a:ext cx="8096840" cy="1437506"/>
            <a:chOff x="0" y="-47625"/>
            <a:chExt cx="2132487" cy="378600"/>
          </a:xfrm>
        </p:grpSpPr>
        <p:sp>
          <p:nvSpPr>
            <p:cNvPr id="548" name="Google Shape;548;p12"/>
            <p:cNvSpPr/>
            <p:nvPr/>
          </p:nvSpPr>
          <p:spPr>
            <a:xfrm>
              <a:off x="0" y="0"/>
              <a:ext cx="2132487" cy="330886"/>
            </a:xfrm>
            <a:custGeom>
              <a:rect b="b" l="l" r="r" t="t"/>
              <a:pathLst>
                <a:path extrusionOk="0" h="330886" w="2132487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2"/>
            <p:cNvSpPr txBox="1"/>
            <p:nvPr/>
          </p:nvSpPr>
          <p:spPr>
            <a:xfrm>
              <a:off x="0" y="-47625"/>
              <a:ext cx="21324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0" name="Google Shape;550;p12"/>
          <p:cNvSpPr txBox="1"/>
          <p:nvPr/>
        </p:nvSpPr>
        <p:spPr>
          <a:xfrm>
            <a:off x="1523225" y="4249455"/>
            <a:ext cx="83934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>
                <a:solidFill>
                  <a:srgbClr val="FFFEF8"/>
                </a:solidFill>
                <a:latin typeface="Anton"/>
                <a:ea typeface="Anton"/>
                <a:cs typeface="Anton"/>
                <a:sym typeface="Anton"/>
              </a:rPr>
              <a:t>Functions are values!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3"/>
          <p:cNvSpPr txBox="1"/>
          <p:nvPr/>
        </p:nvSpPr>
        <p:spPr>
          <a:xfrm>
            <a:off x="1028700" y="2194568"/>
            <a:ext cx="161769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Higher-Order Functions</a:t>
            </a:r>
            <a:endParaRPr/>
          </a:p>
        </p:txBody>
      </p:sp>
      <p:grpSp>
        <p:nvGrpSpPr>
          <p:cNvPr id="556" name="Google Shape;556;p13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557" name="Google Shape;557;p13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558" name="Google Shape;558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0" name="Google Shape;560;p13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561" name="Google Shape;561;p1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3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3" name="Google Shape;563;p13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564" name="Google Shape;564;p13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3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6" name="Google Shape;566;p13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567" name="Google Shape;567;p13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3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9" name="Google Shape;569;p13"/>
          <p:cNvGrpSpPr/>
          <p:nvPr/>
        </p:nvGrpSpPr>
        <p:grpSpPr>
          <a:xfrm>
            <a:off x="1008548" y="4323439"/>
            <a:ext cx="7860268" cy="1418994"/>
            <a:chOff x="1028700" y="4121161"/>
            <a:chExt cx="9116525" cy="1613226"/>
          </a:xfrm>
        </p:grpSpPr>
        <p:grpSp>
          <p:nvGrpSpPr>
            <p:cNvPr id="570" name="Google Shape;570;p13"/>
            <p:cNvGrpSpPr/>
            <p:nvPr/>
          </p:nvGrpSpPr>
          <p:grpSpPr>
            <a:xfrm>
              <a:off x="1028700" y="4297229"/>
              <a:ext cx="8096788" cy="1437158"/>
              <a:chOff x="0" y="-47625"/>
              <a:chExt cx="2132487" cy="378511"/>
            </a:xfrm>
          </p:grpSpPr>
          <p:sp>
            <p:nvSpPr>
              <p:cNvPr id="571" name="Google Shape;571;p13"/>
              <p:cNvSpPr/>
              <p:nvPr/>
            </p:nvSpPr>
            <p:spPr>
              <a:xfrm>
                <a:off x="0" y="0"/>
                <a:ext cx="2132487" cy="330886"/>
              </a:xfrm>
              <a:custGeom>
                <a:rect b="b" l="l" r="r" t="t"/>
                <a:pathLst>
                  <a:path extrusionOk="0" h="330886" w="2132487">
                    <a:moveTo>
                      <a:pt x="48765" y="0"/>
                    </a:moveTo>
                    <a:lnTo>
                      <a:pt x="2083723" y="0"/>
                    </a:lnTo>
                    <a:cubicBezTo>
                      <a:pt x="2110655" y="0"/>
                      <a:pt x="2132487" y="21833"/>
                      <a:pt x="2132487" y="48765"/>
                    </a:cubicBezTo>
                    <a:lnTo>
                      <a:pt x="2132487" y="282121"/>
                    </a:lnTo>
                    <a:cubicBezTo>
                      <a:pt x="2132487" y="309053"/>
                      <a:pt x="2110655" y="330886"/>
                      <a:pt x="2083723" y="330886"/>
                    </a:cubicBezTo>
                    <a:lnTo>
                      <a:pt x="48765" y="330886"/>
                    </a:lnTo>
                    <a:cubicBezTo>
                      <a:pt x="21833" y="330886"/>
                      <a:pt x="0" y="309053"/>
                      <a:pt x="0" y="282121"/>
                    </a:cubicBezTo>
                    <a:lnTo>
                      <a:pt x="0" y="48765"/>
                    </a:lnTo>
                    <a:cubicBezTo>
                      <a:pt x="0" y="21833"/>
                      <a:pt x="21833" y="0"/>
                      <a:pt x="48765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3"/>
              <p:cNvSpPr txBox="1"/>
              <p:nvPr/>
            </p:nvSpPr>
            <p:spPr>
              <a:xfrm>
                <a:off x="0" y="-47625"/>
                <a:ext cx="2132487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573;p13"/>
            <p:cNvGrpSpPr/>
            <p:nvPr/>
          </p:nvGrpSpPr>
          <p:grpSpPr>
            <a:xfrm>
              <a:off x="1458223" y="4121161"/>
              <a:ext cx="8096788" cy="1437158"/>
              <a:chOff x="0" y="-47625"/>
              <a:chExt cx="2132487" cy="378511"/>
            </a:xfrm>
          </p:grpSpPr>
          <p:sp>
            <p:nvSpPr>
              <p:cNvPr id="574" name="Google Shape;574;p13"/>
              <p:cNvSpPr/>
              <p:nvPr/>
            </p:nvSpPr>
            <p:spPr>
              <a:xfrm>
                <a:off x="0" y="0"/>
                <a:ext cx="2132487" cy="330886"/>
              </a:xfrm>
              <a:custGeom>
                <a:rect b="b" l="l" r="r" t="t"/>
                <a:pathLst>
                  <a:path extrusionOk="0" h="330886" w="2132487">
                    <a:moveTo>
                      <a:pt x="48765" y="0"/>
                    </a:moveTo>
                    <a:lnTo>
                      <a:pt x="2083723" y="0"/>
                    </a:lnTo>
                    <a:cubicBezTo>
                      <a:pt x="2110655" y="0"/>
                      <a:pt x="2132487" y="21833"/>
                      <a:pt x="2132487" y="48765"/>
                    </a:cubicBezTo>
                    <a:lnTo>
                      <a:pt x="2132487" y="282121"/>
                    </a:lnTo>
                    <a:cubicBezTo>
                      <a:pt x="2132487" y="309053"/>
                      <a:pt x="2110655" y="330886"/>
                      <a:pt x="2083723" y="330886"/>
                    </a:cubicBezTo>
                    <a:lnTo>
                      <a:pt x="48765" y="330886"/>
                    </a:lnTo>
                    <a:cubicBezTo>
                      <a:pt x="21833" y="330886"/>
                      <a:pt x="0" y="309053"/>
                      <a:pt x="0" y="282121"/>
                    </a:cubicBezTo>
                    <a:lnTo>
                      <a:pt x="0" y="48765"/>
                    </a:lnTo>
                    <a:cubicBezTo>
                      <a:pt x="0" y="21833"/>
                      <a:pt x="21833" y="0"/>
                      <a:pt x="48765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3"/>
              <p:cNvSpPr txBox="1"/>
              <p:nvPr/>
            </p:nvSpPr>
            <p:spPr>
              <a:xfrm>
                <a:off x="0" y="-47625"/>
                <a:ext cx="2132487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6" name="Google Shape;576;p13"/>
            <p:cNvSpPr txBox="1"/>
            <p:nvPr/>
          </p:nvSpPr>
          <p:spPr>
            <a:xfrm>
              <a:off x="1751825" y="4478055"/>
              <a:ext cx="8393400" cy="10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8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963">
                  <a:solidFill>
                    <a:srgbClr val="FFFEF8"/>
                  </a:solidFill>
                  <a:latin typeface="Anton"/>
                  <a:ea typeface="Anton"/>
                  <a:cs typeface="Anton"/>
                  <a:sym typeface="Anton"/>
                </a:rPr>
                <a:t>map Method</a:t>
              </a:r>
              <a:endParaRPr/>
            </a:p>
          </p:txBody>
        </p:sp>
      </p:grpSp>
      <p:grpSp>
        <p:nvGrpSpPr>
          <p:cNvPr id="577" name="Google Shape;577;p13"/>
          <p:cNvGrpSpPr/>
          <p:nvPr/>
        </p:nvGrpSpPr>
        <p:grpSpPr>
          <a:xfrm>
            <a:off x="1008548" y="5960396"/>
            <a:ext cx="7860268" cy="1418994"/>
            <a:chOff x="1028700" y="5982185"/>
            <a:chExt cx="9116525" cy="1613226"/>
          </a:xfrm>
        </p:grpSpPr>
        <p:grpSp>
          <p:nvGrpSpPr>
            <p:cNvPr id="578" name="Google Shape;578;p13"/>
            <p:cNvGrpSpPr/>
            <p:nvPr/>
          </p:nvGrpSpPr>
          <p:grpSpPr>
            <a:xfrm>
              <a:off x="1028700" y="6158253"/>
              <a:ext cx="8096788" cy="1437158"/>
              <a:chOff x="0" y="-47625"/>
              <a:chExt cx="2132487" cy="378511"/>
            </a:xfrm>
          </p:grpSpPr>
          <p:sp>
            <p:nvSpPr>
              <p:cNvPr id="579" name="Google Shape;579;p13"/>
              <p:cNvSpPr/>
              <p:nvPr/>
            </p:nvSpPr>
            <p:spPr>
              <a:xfrm>
                <a:off x="0" y="0"/>
                <a:ext cx="2132487" cy="330886"/>
              </a:xfrm>
              <a:custGeom>
                <a:rect b="b" l="l" r="r" t="t"/>
                <a:pathLst>
                  <a:path extrusionOk="0" h="330886" w="2132487">
                    <a:moveTo>
                      <a:pt x="48765" y="0"/>
                    </a:moveTo>
                    <a:lnTo>
                      <a:pt x="2083723" y="0"/>
                    </a:lnTo>
                    <a:cubicBezTo>
                      <a:pt x="2110655" y="0"/>
                      <a:pt x="2132487" y="21833"/>
                      <a:pt x="2132487" y="48765"/>
                    </a:cubicBezTo>
                    <a:lnTo>
                      <a:pt x="2132487" y="282121"/>
                    </a:lnTo>
                    <a:cubicBezTo>
                      <a:pt x="2132487" y="309053"/>
                      <a:pt x="2110655" y="330886"/>
                      <a:pt x="2083723" y="330886"/>
                    </a:cubicBezTo>
                    <a:lnTo>
                      <a:pt x="48765" y="330886"/>
                    </a:lnTo>
                    <a:cubicBezTo>
                      <a:pt x="21833" y="330886"/>
                      <a:pt x="0" y="309053"/>
                      <a:pt x="0" y="282121"/>
                    </a:cubicBezTo>
                    <a:lnTo>
                      <a:pt x="0" y="48765"/>
                    </a:lnTo>
                    <a:cubicBezTo>
                      <a:pt x="0" y="21833"/>
                      <a:pt x="21833" y="0"/>
                      <a:pt x="48765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3"/>
              <p:cNvSpPr txBox="1"/>
              <p:nvPr/>
            </p:nvSpPr>
            <p:spPr>
              <a:xfrm>
                <a:off x="0" y="-47625"/>
                <a:ext cx="2132487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1" name="Google Shape;581;p13"/>
            <p:cNvGrpSpPr/>
            <p:nvPr/>
          </p:nvGrpSpPr>
          <p:grpSpPr>
            <a:xfrm>
              <a:off x="1458223" y="5982185"/>
              <a:ext cx="8096788" cy="1437158"/>
              <a:chOff x="0" y="-47625"/>
              <a:chExt cx="2132487" cy="378511"/>
            </a:xfrm>
          </p:grpSpPr>
          <p:sp>
            <p:nvSpPr>
              <p:cNvPr id="582" name="Google Shape;582;p13"/>
              <p:cNvSpPr/>
              <p:nvPr/>
            </p:nvSpPr>
            <p:spPr>
              <a:xfrm>
                <a:off x="0" y="0"/>
                <a:ext cx="2132487" cy="330886"/>
              </a:xfrm>
              <a:custGeom>
                <a:rect b="b" l="l" r="r" t="t"/>
                <a:pathLst>
                  <a:path extrusionOk="0" h="330886" w="2132487">
                    <a:moveTo>
                      <a:pt x="48765" y="0"/>
                    </a:moveTo>
                    <a:lnTo>
                      <a:pt x="2083723" y="0"/>
                    </a:lnTo>
                    <a:cubicBezTo>
                      <a:pt x="2110655" y="0"/>
                      <a:pt x="2132487" y="21833"/>
                      <a:pt x="2132487" y="48765"/>
                    </a:cubicBezTo>
                    <a:lnTo>
                      <a:pt x="2132487" y="282121"/>
                    </a:lnTo>
                    <a:cubicBezTo>
                      <a:pt x="2132487" y="309053"/>
                      <a:pt x="2110655" y="330886"/>
                      <a:pt x="2083723" y="330886"/>
                    </a:cubicBezTo>
                    <a:lnTo>
                      <a:pt x="48765" y="330886"/>
                    </a:lnTo>
                    <a:cubicBezTo>
                      <a:pt x="21833" y="330886"/>
                      <a:pt x="0" y="309053"/>
                      <a:pt x="0" y="282121"/>
                    </a:cubicBezTo>
                    <a:lnTo>
                      <a:pt x="0" y="48765"/>
                    </a:lnTo>
                    <a:cubicBezTo>
                      <a:pt x="0" y="21833"/>
                      <a:pt x="21833" y="0"/>
                      <a:pt x="48765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3"/>
              <p:cNvSpPr txBox="1"/>
              <p:nvPr/>
            </p:nvSpPr>
            <p:spPr>
              <a:xfrm>
                <a:off x="0" y="-47625"/>
                <a:ext cx="2132487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4" name="Google Shape;584;p13"/>
            <p:cNvSpPr txBox="1"/>
            <p:nvPr/>
          </p:nvSpPr>
          <p:spPr>
            <a:xfrm>
              <a:off x="1751825" y="6338755"/>
              <a:ext cx="8393400" cy="10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8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963">
                  <a:solidFill>
                    <a:srgbClr val="FFFEF8"/>
                  </a:solidFill>
                  <a:latin typeface="Anton"/>
                  <a:ea typeface="Anton"/>
                  <a:cs typeface="Anton"/>
                  <a:sym typeface="Anton"/>
                </a:rPr>
                <a:t>flatten Method*</a:t>
              </a:r>
              <a:endParaRPr/>
            </a:p>
          </p:txBody>
        </p:sp>
      </p:grpSp>
      <p:grpSp>
        <p:nvGrpSpPr>
          <p:cNvPr id="585" name="Google Shape;585;p13"/>
          <p:cNvGrpSpPr/>
          <p:nvPr/>
        </p:nvGrpSpPr>
        <p:grpSpPr>
          <a:xfrm>
            <a:off x="9345323" y="5960403"/>
            <a:ext cx="7860268" cy="1418993"/>
            <a:chOff x="1028700" y="7843210"/>
            <a:chExt cx="9116525" cy="1613225"/>
          </a:xfrm>
        </p:grpSpPr>
        <p:grpSp>
          <p:nvGrpSpPr>
            <p:cNvPr id="586" name="Google Shape;586;p13"/>
            <p:cNvGrpSpPr/>
            <p:nvPr/>
          </p:nvGrpSpPr>
          <p:grpSpPr>
            <a:xfrm>
              <a:off x="1028700" y="8019277"/>
              <a:ext cx="8096788" cy="1437158"/>
              <a:chOff x="0" y="-47625"/>
              <a:chExt cx="2132487" cy="378511"/>
            </a:xfrm>
          </p:grpSpPr>
          <p:sp>
            <p:nvSpPr>
              <p:cNvPr id="587" name="Google Shape;587;p13"/>
              <p:cNvSpPr/>
              <p:nvPr/>
            </p:nvSpPr>
            <p:spPr>
              <a:xfrm>
                <a:off x="0" y="0"/>
                <a:ext cx="2132487" cy="330886"/>
              </a:xfrm>
              <a:custGeom>
                <a:rect b="b" l="l" r="r" t="t"/>
                <a:pathLst>
                  <a:path extrusionOk="0" h="330886" w="2132487">
                    <a:moveTo>
                      <a:pt x="48765" y="0"/>
                    </a:moveTo>
                    <a:lnTo>
                      <a:pt x="2083723" y="0"/>
                    </a:lnTo>
                    <a:cubicBezTo>
                      <a:pt x="2110655" y="0"/>
                      <a:pt x="2132487" y="21833"/>
                      <a:pt x="2132487" y="48765"/>
                    </a:cubicBezTo>
                    <a:lnTo>
                      <a:pt x="2132487" y="282121"/>
                    </a:lnTo>
                    <a:cubicBezTo>
                      <a:pt x="2132487" y="309053"/>
                      <a:pt x="2110655" y="330886"/>
                      <a:pt x="2083723" y="330886"/>
                    </a:cubicBezTo>
                    <a:lnTo>
                      <a:pt x="48765" y="330886"/>
                    </a:lnTo>
                    <a:cubicBezTo>
                      <a:pt x="21833" y="330886"/>
                      <a:pt x="0" y="309053"/>
                      <a:pt x="0" y="282121"/>
                    </a:cubicBezTo>
                    <a:lnTo>
                      <a:pt x="0" y="48765"/>
                    </a:lnTo>
                    <a:cubicBezTo>
                      <a:pt x="0" y="21833"/>
                      <a:pt x="21833" y="0"/>
                      <a:pt x="48765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3"/>
              <p:cNvSpPr txBox="1"/>
              <p:nvPr/>
            </p:nvSpPr>
            <p:spPr>
              <a:xfrm>
                <a:off x="0" y="-47625"/>
                <a:ext cx="2132487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9" name="Google Shape;589;p13"/>
            <p:cNvGrpSpPr/>
            <p:nvPr/>
          </p:nvGrpSpPr>
          <p:grpSpPr>
            <a:xfrm>
              <a:off x="1458223" y="7843210"/>
              <a:ext cx="8096788" cy="1437158"/>
              <a:chOff x="0" y="-47625"/>
              <a:chExt cx="2132487" cy="378511"/>
            </a:xfrm>
          </p:grpSpPr>
          <p:sp>
            <p:nvSpPr>
              <p:cNvPr id="590" name="Google Shape;590;p13"/>
              <p:cNvSpPr/>
              <p:nvPr/>
            </p:nvSpPr>
            <p:spPr>
              <a:xfrm>
                <a:off x="0" y="0"/>
                <a:ext cx="2132487" cy="330886"/>
              </a:xfrm>
              <a:custGeom>
                <a:rect b="b" l="l" r="r" t="t"/>
                <a:pathLst>
                  <a:path extrusionOk="0" h="330886" w="2132487">
                    <a:moveTo>
                      <a:pt x="48765" y="0"/>
                    </a:moveTo>
                    <a:lnTo>
                      <a:pt x="2083723" y="0"/>
                    </a:lnTo>
                    <a:cubicBezTo>
                      <a:pt x="2110655" y="0"/>
                      <a:pt x="2132487" y="21833"/>
                      <a:pt x="2132487" y="48765"/>
                    </a:cubicBezTo>
                    <a:lnTo>
                      <a:pt x="2132487" y="282121"/>
                    </a:lnTo>
                    <a:cubicBezTo>
                      <a:pt x="2132487" y="309053"/>
                      <a:pt x="2110655" y="330886"/>
                      <a:pt x="2083723" y="330886"/>
                    </a:cubicBezTo>
                    <a:lnTo>
                      <a:pt x="48765" y="330886"/>
                    </a:lnTo>
                    <a:cubicBezTo>
                      <a:pt x="21833" y="330886"/>
                      <a:pt x="0" y="309053"/>
                      <a:pt x="0" y="282121"/>
                    </a:cubicBezTo>
                    <a:lnTo>
                      <a:pt x="0" y="48765"/>
                    </a:lnTo>
                    <a:cubicBezTo>
                      <a:pt x="0" y="21833"/>
                      <a:pt x="21833" y="0"/>
                      <a:pt x="48765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3"/>
              <p:cNvSpPr txBox="1"/>
              <p:nvPr/>
            </p:nvSpPr>
            <p:spPr>
              <a:xfrm>
                <a:off x="0" y="-47625"/>
                <a:ext cx="2132487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2" name="Google Shape;592;p13"/>
            <p:cNvSpPr txBox="1"/>
            <p:nvPr/>
          </p:nvSpPr>
          <p:spPr>
            <a:xfrm>
              <a:off x="1751825" y="8195486"/>
              <a:ext cx="8393400" cy="10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8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963">
                  <a:solidFill>
                    <a:srgbClr val="FFFEF8"/>
                  </a:solidFill>
                  <a:latin typeface="Anton"/>
                  <a:ea typeface="Anton"/>
                  <a:cs typeface="Anton"/>
                  <a:sym typeface="Anton"/>
                </a:rPr>
                <a:t>flatMap Method</a:t>
              </a:r>
              <a:endParaRPr/>
            </a:p>
          </p:txBody>
        </p:sp>
      </p:grpSp>
      <p:grpSp>
        <p:nvGrpSpPr>
          <p:cNvPr id="593" name="Google Shape;593;p13"/>
          <p:cNvGrpSpPr/>
          <p:nvPr/>
        </p:nvGrpSpPr>
        <p:grpSpPr>
          <a:xfrm>
            <a:off x="11836774" y="8554041"/>
            <a:ext cx="5851054" cy="1309820"/>
            <a:chOff x="0" y="0"/>
            <a:chExt cx="7801405" cy="1746426"/>
          </a:xfrm>
        </p:grpSpPr>
        <p:grpSp>
          <p:nvGrpSpPr>
            <p:cNvPr id="594" name="Google Shape;594;p1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95" name="Google Shape;595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98" name="Google Shape;598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1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01" name="Google Shape;601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p1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04" name="Google Shape;604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1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9" name="Google Shape;609;p1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10" name="Google Shape;610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2" name="Google Shape;612;p1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13" name="Google Shape;613;p13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16" name="Google Shape;616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19" name="Google Shape;619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1" name="Google Shape;621;p13"/>
          <p:cNvGrpSpPr/>
          <p:nvPr/>
        </p:nvGrpSpPr>
        <p:grpSpPr>
          <a:xfrm rot="10800000">
            <a:off x="569180" y="425884"/>
            <a:ext cx="5851054" cy="1309820"/>
            <a:chOff x="0" y="0"/>
            <a:chExt cx="7801405" cy="1746426"/>
          </a:xfrm>
        </p:grpSpPr>
        <p:grpSp>
          <p:nvGrpSpPr>
            <p:cNvPr id="622" name="Google Shape;622;p13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623" name="Google Shape;623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5" name="Google Shape;625;p13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626" name="Google Shape;626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8" name="Google Shape;628;p13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629" name="Google Shape;629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1" name="Google Shape;631;p13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632" name="Google Shape;632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3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4" name="Google Shape;634;p13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635" name="Google Shape;635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7" name="Google Shape;637;p13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638" name="Google Shape;638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3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0" name="Google Shape;640;p13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641" name="Google Shape;641;p13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3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p13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644" name="Google Shape;644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6" name="Google Shape;646;p13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647" name="Google Shape;647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3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9" name="Google Shape;649;p13"/>
          <p:cNvGrpSpPr/>
          <p:nvPr/>
        </p:nvGrpSpPr>
        <p:grpSpPr>
          <a:xfrm>
            <a:off x="9345327" y="4345841"/>
            <a:ext cx="7860268" cy="1419300"/>
            <a:chOff x="6749100" y="121434"/>
            <a:chExt cx="9116525" cy="1613574"/>
          </a:xfrm>
        </p:grpSpPr>
        <p:grpSp>
          <p:nvGrpSpPr>
            <p:cNvPr id="650" name="Google Shape;650;p13"/>
            <p:cNvGrpSpPr/>
            <p:nvPr/>
          </p:nvGrpSpPr>
          <p:grpSpPr>
            <a:xfrm>
              <a:off x="6749100" y="297502"/>
              <a:ext cx="8096840" cy="1437506"/>
              <a:chOff x="0" y="-47625"/>
              <a:chExt cx="2132487" cy="378600"/>
            </a:xfrm>
          </p:grpSpPr>
          <p:sp>
            <p:nvSpPr>
              <p:cNvPr id="651" name="Google Shape;651;p13"/>
              <p:cNvSpPr/>
              <p:nvPr/>
            </p:nvSpPr>
            <p:spPr>
              <a:xfrm>
                <a:off x="0" y="0"/>
                <a:ext cx="2132487" cy="330886"/>
              </a:xfrm>
              <a:custGeom>
                <a:rect b="b" l="l" r="r" t="t"/>
                <a:pathLst>
                  <a:path extrusionOk="0" h="330886" w="2132487">
                    <a:moveTo>
                      <a:pt x="48765" y="0"/>
                    </a:moveTo>
                    <a:lnTo>
                      <a:pt x="2083723" y="0"/>
                    </a:lnTo>
                    <a:cubicBezTo>
                      <a:pt x="2110655" y="0"/>
                      <a:pt x="2132487" y="21833"/>
                      <a:pt x="2132487" y="48765"/>
                    </a:cubicBezTo>
                    <a:lnTo>
                      <a:pt x="2132487" y="282121"/>
                    </a:lnTo>
                    <a:cubicBezTo>
                      <a:pt x="2132487" y="309053"/>
                      <a:pt x="2110655" y="330886"/>
                      <a:pt x="2083723" y="330886"/>
                    </a:cubicBezTo>
                    <a:lnTo>
                      <a:pt x="48765" y="330886"/>
                    </a:lnTo>
                    <a:cubicBezTo>
                      <a:pt x="21833" y="330886"/>
                      <a:pt x="0" y="309053"/>
                      <a:pt x="0" y="282121"/>
                    </a:cubicBezTo>
                    <a:lnTo>
                      <a:pt x="0" y="48765"/>
                    </a:lnTo>
                    <a:cubicBezTo>
                      <a:pt x="0" y="21833"/>
                      <a:pt x="21833" y="0"/>
                      <a:pt x="48765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3"/>
              <p:cNvSpPr txBox="1"/>
              <p:nvPr/>
            </p:nvSpPr>
            <p:spPr>
              <a:xfrm>
                <a:off x="0" y="-47625"/>
                <a:ext cx="21324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p13"/>
            <p:cNvGrpSpPr/>
            <p:nvPr/>
          </p:nvGrpSpPr>
          <p:grpSpPr>
            <a:xfrm>
              <a:off x="7178623" y="121434"/>
              <a:ext cx="8096840" cy="1437506"/>
              <a:chOff x="0" y="-47625"/>
              <a:chExt cx="2132487" cy="378600"/>
            </a:xfrm>
          </p:grpSpPr>
          <p:sp>
            <p:nvSpPr>
              <p:cNvPr id="654" name="Google Shape;654;p13"/>
              <p:cNvSpPr/>
              <p:nvPr/>
            </p:nvSpPr>
            <p:spPr>
              <a:xfrm>
                <a:off x="0" y="0"/>
                <a:ext cx="2132487" cy="330886"/>
              </a:xfrm>
              <a:custGeom>
                <a:rect b="b" l="l" r="r" t="t"/>
                <a:pathLst>
                  <a:path extrusionOk="0" h="330886" w="2132487">
                    <a:moveTo>
                      <a:pt x="48765" y="0"/>
                    </a:moveTo>
                    <a:lnTo>
                      <a:pt x="2083723" y="0"/>
                    </a:lnTo>
                    <a:cubicBezTo>
                      <a:pt x="2110655" y="0"/>
                      <a:pt x="2132487" y="21833"/>
                      <a:pt x="2132487" y="48765"/>
                    </a:cubicBezTo>
                    <a:lnTo>
                      <a:pt x="2132487" y="282121"/>
                    </a:lnTo>
                    <a:cubicBezTo>
                      <a:pt x="2132487" y="309053"/>
                      <a:pt x="2110655" y="330886"/>
                      <a:pt x="2083723" y="330886"/>
                    </a:cubicBezTo>
                    <a:lnTo>
                      <a:pt x="48765" y="330886"/>
                    </a:lnTo>
                    <a:cubicBezTo>
                      <a:pt x="21833" y="330886"/>
                      <a:pt x="0" y="309053"/>
                      <a:pt x="0" y="282121"/>
                    </a:cubicBezTo>
                    <a:lnTo>
                      <a:pt x="0" y="48765"/>
                    </a:lnTo>
                    <a:cubicBezTo>
                      <a:pt x="0" y="21833"/>
                      <a:pt x="21833" y="0"/>
                      <a:pt x="48765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3"/>
              <p:cNvSpPr txBox="1"/>
              <p:nvPr/>
            </p:nvSpPr>
            <p:spPr>
              <a:xfrm>
                <a:off x="0" y="-47625"/>
                <a:ext cx="21324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6" name="Google Shape;656;p13"/>
            <p:cNvSpPr txBox="1"/>
            <p:nvPr/>
          </p:nvSpPr>
          <p:spPr>
            <a:xfrm>
              <a:off x="7472225" y="478005"/>
              <a:ext cx="8393400" cy="10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8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963">
                  <a:solidFill>
                    <a:srgbClr val="FFFEF8"/>
                  </a:solidFill>
                  <a:latin typeface="Anton"/>
                  <a:ea typeface="Anton"/>
                  <a:cs typeface="Anton"/>
                  <a:sym typeface="Anton"/>
                </a:rPr>
                <a:t>f</a:t>
              </a:r>
              <a:r>
                <a:rPr lang="en-US" sz="5963">
                  <a:solidFill>
                    <a:srgbClr val="FFFEF8"/>
                  </a:solidFill>
                  <a:latin typeface="Anton"/>
                  <a:ea typeface="Anton"/>
                  <a:cs typeface="Anton"/>
                  <a:sym typeface="Anton"/>
                </a:rPr>
                <a:t>ilter Method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4"/>
          <p:cNvSpPr txBox="1"/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 Method</a:t>
            </a:r>
            <a:endParaRPr/>
          </a:p>
        </p:txBody>
      </p:sp>
      <p:sp>
        <p:nvSpPr>
          <p:cNvPr id="662" name="Google Shape;662;p14"/>
          <p:cNvSpPr txBox="1"/>
          <p:nvPr>
            <p:ph idx="1" type="body"/>
          </p:nvPr>
        </p:nvSpPr>
        <p:spPr>
          <a:xfrm>
            <a:off x="655875" y="4535775"/>
            <a:ext cx="6927300" cy="358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Iterates over a collection and applies a function to each element within the collection.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Map each element from the input collection to the corresponding element in the output collection.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663" name="Google Shape;663;p14"/>
          <p:cNvPicPr preferRelativeResize="0"/>
          <p:nvPr/>
        </p:nvPicPr>
        <p:blipFill rotWithShape="1">
          <a:blip r:embed="rId3">
            <a:alphaModFix/>
          </a:blip>
          <a:srcRect b="0" l="6375" r="0" t="0"/>
          <a:stretch/>
        </p:blipFill>
        <p:spPr>
          <a:xfrm>
            <a:off x="8464275" y="4535775"/>
            <a:ext cx="9286874" cy="16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5"/>
          <p:cNvSpPr txBox="1"/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flatten Method*</a:t>
            </a:r>
            <a:endParaRPr/>
          </a:p>
        </p:txBody>
      </p:sp>
      <p:sp>
        <p:nvSpPr>
          <p:cNvPr id="669" name="Google Shape;669;p15"/>
          <p:cNvSpPr txBox="1"/>
          <p:nvPr>
            <p:ph idx="1" type="body"/>
          </p:nvPr>
        </p:nvSpPr>
        <p:spPr>
          <a:xfrm>
            <a:off x="655875" y="4383375"/>
            <a:ext cx="6927300" cy="358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R</a:t>
            </a:r>
            <a:r>
              <a:rPr lang="en-US" sz="3000"/>
              <a:t>eturns a single collection by merging child collections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* Not a higher-order function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6"/>
          <p:cNvSpPr txBox="1"/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 Method</a:t>
            </a:r>
            <a:endParaRPr/>
          </a:p>
        </p:txBody>
      </p:sp>
      <p:sp>
        <p:nvSpPr>
          <p:cNvPr id="675" name="Google Shape;675;p16"/>
          <p:cNvSpPr txBox="1"/>
          <p:nvPr>
            <p:ph idx="1" type="body"/>
          </p:nvPr>
        </p:nvSpPr>
        <p:spPr>
          <a:xfrm>
            <a:off x="655875" y="4383375"/>
            <a:ext cx="6927300" cy="358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Selects all elements of a collection that </a:t>
            </a:r>
            <a:r>
              <a:rPr lang="en-US" sz="3000"/>
              <a:t>satisfy a given predicate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A predicate is a function that returns a boolean value.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7"/>
          <p:cNvSpPr txBox="1"/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flatMap Method</a:t>
            </a:r>
            <a:endParaRPr/>
          </a:p>
        </p:txBody>
      </p:sp>
      <p:sp>
        <p:nvSpPr>
          <p:cNvPr id="681" name="Google Shape;681;p17"/>
          <p:cNvSpPr txBox="1"/>
          <p:nvPr>
            <p:ph idx="1" type="body"/>
          </p:nvPr>
        </p:nvSpPr>
        <p:spPr>
          <a:xfrm>
            <a:off x="655875" y="4383375"/>
            <a:ext cx="6927300" cy="358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Maps a collection and then flattens it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18"/>
          <p:cNvGrpSpPr/>
          <p:nvPr/>
        </p:nvGrpSpPr>
        <p:grpSpPr>
          <a:xfrm>
            <a:off x="755382" y="3472725"/>
            <a:ext cx="15739669" cy="5785614"/>
            <a:chOff x="0" y="-47625"/>
            <a:chExt cx="4145400" cy="1523773"/>
          </a:xfrm>
        </p:grpSpPr>
        <p:sp>
          <p:nvSpPr>
            <p:cNvPr id="687" name="Google Shape;687;p18"/>
            <p:cNvSpPr/>
            <p:nvPr/>
          </p:nvSpPr>
          <p:spPr>
            <a:xfrm>
              <a:off x="0" y="0"/>
              <a:ext cx="4145309" cy="1476148"/>
            </a:xfrm>
            <a:custGeom>
              <a:rect b="b" l="l" r="r" t="t"/>
              <a:pathLst>
                <a:path extrusionOk="0" h="1476148" w="4145309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8"/>
            <p:cNvSpPr txBox="1"/>
            <p:nvPr/>
          </p:nvSpPr>
          <p:spPr>
            <a:xfrm>
              <a:off x="0" y="-47625"/>
              <a:ext cx="4145400" cy="15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9" name="Google Shape;689;p18"/>
          <p:cNvGrpSpPr/>
          <p:nvPr/>
        </p:nvGrpSpPr>
        <p:grpSpPr>
          <a:xfrm>
            <a:off x="1001071" y="3134367"/>
            <a:ext cx="15739669" cy="5785614"/>
            <a:chOff x="0" y="-47625"/>
            <a:chExt cx="4145400" cy="1523773"/>
          </a:xfrm>
        </p:grpSpPr>
        <p:sp>
          <p:nvSpPr>
            <p:cNvPr id="690" name="Google Shape;690;p18"/>
            <p:cNvSpPr/>
            <p:nvPr/>
          </p:nvSpPr>
          <p:spPr>
            <a:xfrm>
              <a:off x="0" y="0"/>
              <a:ext cx="4145309" cy="1476148"/>
            </a:xfrm>
            <a:custGeom>
              <a:rect b="b" l="l" r="r" t="t"/>
              <a:pathLst>
                <a:path extrusionOk="0" h="1476148" w="4145309">
                  <a:moveTo>
                    <a:pt x="25086" y="0"/>
                  </a:moveTo>
                  <a:lnTo>
                    <a:pt x="4120223" y="0"/>
                  </a:lnTo>
                  <a:cubicBezTo>
                    <a:pt x="4134078" y="0"/>
                    <a:pt x="4145309" y="11231"/>
                    <a:pt x="4145309" y="25086"/>
                  </a:cubicBezTo>
                  <a:lnTo>
                    <a:pt x="4145309" y="1451061"/>
                  </a:lnTo>
                  <a:cubicBezTo>
                    <a:pt x="4145309" y="1457715"/>
                    <a:pt x="4142667" y="1464095"/>
                    <a:pt x="4137962" y="1468800"/>
                  </a:cubicBezTo>
                  <a:cubicBezTo>
                    <a:pt x="4133257" y="1473505"/>
                    <a:pt x="4126876" y="1476148"/>
                    <a:pt x="4120223" y="1476148"/>
                  </a:cubicBezTo>
                  <a:lnTo>
                    <a:pt x="25086" y="1476148"/>
                  </a:lnTo>
                  <a:cubicBezTo>
                    <a:pt x="18433" y="1476148"/>
                    <a:pt x="12052" y="1473505"/>
                    <a:pt x="7348" y="1468800"/>
                  </a:cubicBezTo>
                  <a:cubicBezTo>
                    <a:pt x="2643" y="1464095"/>
                    <a:pt x="0" y="1457715"/>
                    <a:pt x="0" y="1451061"/>
                  </a:cubicBezTo>
                  <a:lnTo>
                    <a:pt x="0" y="25086"/>
                  </a:lnTo>
                  <a:cubicBezTo>
                    <a:pt x="0" y="11231"/>
                    <a:pt x="11231" y="0"/>
                    <a:pt x="25086" y="0"/>
                  </a:cubicBezTo>
                  <a:close/>
                </a:path>
              </a:pathLst>
            </a:custGeom>
            <a:solidFill>
              <a:srgbClr val="F6836B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8"/>
            <p:cNvSpPr txBox="1"/>
            <p:nvPr/>
          </p:nvSpPr>
          <p:spPr>
            <a:xfrm>
              <a:off x="0" y="-47625"/>
              <a:ext cx="4145400" cy="15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2" name="Google Shape;692;p18"/>
          <p:cNvSpPr txBox="1"/>
          <p:nvPr/>
        </p:nvSpPr>
        <p:spPr>
          <a:xfrm>
            <a:off x="1028700" y="1028700"/>
            <a:ext cx="83403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When to use</a:t>
            </a:r>
            <a:endParaRPr/>
          </a:p>
        </p:txBody>
      </p:sp>
      <p:cxnSp>
        <p:nvCxnSpPr>
          <p:cNvPr id="693" name="Google Shape;693;p18"/>
          <p:cNvCxnSpPr/>
          <p:nvPr/>
        </p:nvCxnSpPr>
        <p:spPr>
          <a:xfrm>
            <a:off x="1001071" y="4326218"/>
            <a:ext cx="15739200" cy="0"/>
          </a:xfrm>
          <a:prstGeom prst="straightConnector1">
            <a:avLst/>
          </a:prstGeom>
          <a:noFill/>
          <a:ln cap="flat" cmpd="sng" w="38100">
            <a:solidFill>
              <a:srgbClr val="393A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4" name="Google Shape;694;p18"/>
          <p:cNvCxnSpPr/>
          <p:nvPr/>
        </p:nvCxnSpPr>
        <p:spPr>
          <a:xfrm>
            <a:off x="8624992" y="3315194"/>
            <a:ext cx="0" cy="5604600"/>
          </a:xfrm>
          <a:prstGeom prst="straightConnector1">
            <a:avLst/>
          </a:prstGeom>
          <a:noFill/>
          <a:ln cap="flat" cmpd="sng" w="38100">
            <a:solidFill>
              <a:srgbClr val="393A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5" name="Google Shape;695;p18"/>
          <p:cNvSpPr txBox="1"/>
          <p:nvPr/>
        </p:nvSpPr>
        <p:spPr>
          <a:xfrm>
            <a:off x="1234725" y="4642750"/>
            <a:ext cx="69483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mo"/>
                <a:ea typeface="Arimo"/>
                <a:cs typeface="Arimo"/>
                <a:sym typeface="Arimo"/>
              </a:rPr>
              <a:t>When you want to apply a function to every element in a collection</a:t>
            </a:r>
            <a:endParaRPr sz="3000"/>
          </a:p>
        </p:txBody>
      </p:sp>
      <p:sp>
        <p:nvSpPr>
          <p:cNvPr id="696" name="Google Shape;696;p18"/>
          <p:cNvSpPr txBox="1"/>
          <p:nvPr/>
        </p:nvSpPr>
        <p:spPr>
          <a:xfrm>
            <a:off x="9066925" y="4642750"/>
            <a:ext cx="73560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mo"/>
                <a:ea typeface="Arimo"/>
                <a:cs typeface="Arimo"/>
                <a:sym typeface="Arimo"/>
              </a:rPr>
              <a:t>When you want to </a:t>
            </a:r>
            <a:r>
              <a:rPr lang="en-US" sz="3000">
                <a:latin typeface="Arimo"/>
                <a:ea typeface="Arimo"/>
                <a:cs typeface="Arimo"/>
                <a:sym typeface="Arimo"/>
              </a:rPr>
              <a:t>apply</a:t>
            </a:r>
            <a:r>
              <a:rPr lang="en-US" sz="3000">
                <a:latin typeface="Arimo"/>
                <a:ea typeface="Arimo"/>
                <a:cs typeface="Arimo"/>
                <a:sym typeface="Arimo"/>
              </a:rPr>
              <a:t> a function to every element in a collection, but doing so results in mini collections within the output collection</a:t>
            </a:r>
            <a:endParaRPr sz="3000"/>
          </a:p>
        </p:txBody>
      </p:sp>
      <p:sp>
        <p:nvSpPr>
          <p:cNvPr id="697" name="Google Shape;697;p18"/>
          <p:cNvSpPr txBox="1"/>
          <p:nvPr/>
        </p:nvSpPr>
        <p:spPr>
          <a:xfrm>
            <a:off x="1537152" y="3448345"/>
            <a:ext cx="16425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>
                <a:solidFill>
                  <a:srgbClr val="FFFEF8"/>
                </a:solidFill>
                <a:latin typeface="Anton"/>
                <a:ea typeface="Anton"/>
                <a:cs typeface="Anton"/>
                <a:sym typeface="Anton"/>
              </a:rPr>
              <a:t>map</a:t>
            </a:r>
            <a:endParaRPr/>
          </a:p>
        </p:txBody>
      </p:sp>
      <p:sp>
        <p:nvSpPr>
          <p:cNvPr id="698" name="Google Shape;698;p18"/>
          <p:cNvSpPr txBox="1"/>
          <p:nvPr/>
        </p:nvSpPr>
        <p:spPr>
          <a:xfrm>
            <a:off x="9301280" y="3448350"/>
            <a:ext cx="26844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>
                <a:solidFill>
                  <a:srgbClr val="FFFEF8"/>
                </a:solidFill>
                <a:latin typeface="Anton"/>
                <a:ea typeface="Anton"/>
                <a:cs typeface="Anton"/>
                <a:sym typeface="Anton"/>
              </a:rPr>
              <a:t>flatMap</a:t>
            </a:r>
            <a:endParaRPr/>
          </a:p>
        </p:txBody>
      </p:sp>
      <p:grpSp>
        <p:nvGrpSpPr>
          <p:cNvPr id="699" name="Google Shape;699;p1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700" name="Google Shape;700;p1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701" name="Google Shape;701;p1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p1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704" name="Google Shape;704;p1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6" name="Google Shape;706;p1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707" name="Google Shape;707;p18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9" name="Google Shape;709;p1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710" name="Google Shape;710;p18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12" name="Google Shape;712;p18"/>
          <p:cNvSpPr/>
          <p:nvPr/>
        </p:nvSpPr>
        <p:spPr>
          <a:xfrm>
            <a:off x="16422857" y="1616939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13" name="Google Shape;713;p18"/>
          <p:cNvGrpSpPr/>
          <p:nvPr/>
        </p:nvGrpSpPr>
        <p:grpSpPr>
          <a:xfrm>
            <a:off x="9629251" y="1478650"/>
            <a:ext cx="5851052" cy="1310243"/>
            <a:chOff x="2" y="-564"/>
            <a:chExt cx="7801403" cy="1746991"/>
          </a:xfrm>
        </p:grpSpPr>
        <p:grpSp>
          <p:nvGrpSpPr>
            <p:cNvPr id="714" name="Google Shape;714;p1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715" name="Google Shape;715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7" name="Google Shape;717;p1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718" name="Google Shape;718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0" name="Google Shape;720;p1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721" name="Google Shape;721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p1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724" name="Google Shape;724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6" name="Google Shape;726;p1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27" name="Google Shape;727;p18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9" name="Google Shape;729;p1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30" name="Google Shape;730;p18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2" name="Google Shape;732;p1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33" name="Google Shape;733;p18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5" name="Google Shape;735;p1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736" name="Google Shape;736;p18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8" name="Google Shape;738;p1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739" name="Google Shape;739;p18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"/>
          <p:cNvSpPr/>
          <p:nvPr/>
        </p:nvSpPr>
        <p:spPr>
          <a:xfrm>
            <a:off x="13785666" y="4174220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46" name="Google Shape;746;p19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747" name="Google Shape;747;p19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748" name="Google Shape;748;p1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9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0" name="Google Shape;750;p19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751" name="Google Shape;751;p1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9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3" name="Google Shape;753;p19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754" name="Google Shape;754;p19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9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6" name="Google Shape;756;p19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757" name="Google Shape;757;p19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9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59" name="Google Shape;759;p19"/>
          <p:cNvSpPr txBox="1"/>
          <p:nvPr/>
        </p:nvSpPr>
        <p:spPr>
          <a:xfrm>
            <a:off x="1028700" y="726150"/>
            <a:ext cx="8789897" cy="1904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500" u="none" cap="none" strike="noStrik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  <a:endParaRPr/>
          </a:p>
        </p:txBody>
      </p:sp>
      <p:grpSp>
        <p:nvGrpSpPr>
          <p:cNvPr id="760" name="Google Shape;760;p19"/>
          <p:cNvGrpSpPr/>
          <p:nvPr/>
        </p:nvGrpSpPr>
        <p:grpSpPr>
          <a:xfrm rot="10800000">
            <a:off x="8571723" y="933313"/>
            <a:ext cx="5851054" cy="1309820"/>
            <a:chOff x="0" y="0"/>
            <a:chExt cx="7801405" cy="1746426"/>
          </a:xfrm>
        </p:grpSpPr>
        <p:grpSp>
          <p:nvGrpSpPr>
            <p:cNvPr id="761" name="Google Shape;761;p19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62" name="Google Shape;762;p1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9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4" name="Google Shape;764;p19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65" name="Google Shape;765;p1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9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7" name="Google Shape;767;p19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768" name="Google Shape;768;p1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9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0" name="Google Shape;770;p19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771" name="Google Shape;771;p1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9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3" name="Google Shape;773;p19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774" name="Google Shape;774;p19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6" name="Google Shape;776;p19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777" name="Google Shape;777;p19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9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9" name="Google Shape;779;p19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780" name="Google Shape;780;p19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5" name="Google Shape;785;p19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786" name="Google Shape;786;p19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8" name="Google Shape;788;p19"/>
          <p:cNvGrpSpPr/>
          <p:nvPr/>
        </p:nvGrpSpPr>
        <p:grpSpPr>
          <a:xfrm rot="10800000">
            <a:off x="12023215" y="8251030"/>
            <a:ext cx="5851054" cy="1309820"/>
            <a:chOff x="0" y="0"/>
            <a:chExt cx="7801405" cy="1746426"/>
          </a:xfrm>
        </p:grpSpPr>
        <p:grpSp>
          <p:nvGrpSpPr>
            <p:cNvPr id="789" name="Google Shape;789;p19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0" name="Google Shape;790;p1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9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2" name="Google Shape;792;p19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3" name="Google Shape;793;p1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5" name="Google Shape;795;p19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796" name="Google Shape;796;p1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8" name="Google Shape;798;p19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799" name="Google Shape;799;p1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9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19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9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19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5" name="Google Shape;805;p19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9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19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08" name="Google Shape;808;p19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9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0" name="Google Shape;810;p19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1" name="Google Shape;811;p19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9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3" name="Google Shape;813;p19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4" name="Google Shape;814;p19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9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16" name="Google Shape;8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3023657"/>
            <a:ext cx="9824100" cy="653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