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DAE-BA23-4BF4-917D-1EAE00A2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F4D9-035D-483C-BA33-005CD00A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8DE8-6F22-4D7A-B861-1EDD089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4CFF-C08E-4E7B-AFFE-F98FD846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600F-239A-4DEC-86D0-E2CE9142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C07D-70E1-4D35-BC5D-C906B61F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4A4F-31E4-4CB2-BAE8-7FEB8E6A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215A-5AA3-44AC-838B-6E72B7B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2536-1148-444A-A183-DFD9CFBE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DA0C-1340-4AB4-A601-04A8E10D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845F-2495-4F64-BA05-E621288C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BBE99-31BA-4F27-B54C-8F0AD1827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DC2F-4CE5-4487-986F-11E20BB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3808-A6C5-425F-9B8B-2DC5A82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73E0C-0602-4ECC-9484-45149EF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7941-604A-4B9A-9B48-346703A4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D426-9825-44A5-8F94-29969DD3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5BBE-DABC-44D4-B010-CB783874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4B9A-4CA1-4EF2-B777-4BE8ABA8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9E36-DC86-4D3C-B2DD-242F9FEF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8F07-2737-4E10-8591-A26567FA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5CD4-68D9-4FDB-8B2A-89E003B0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B245-7C60-4AF1-B775-2F8D505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F188-51C7-4F0E-A294-125BE61D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4AD4-560D-49E1-A30D-77517E2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DAF7-C212-464A-8EEE-1C99527B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61ED-0761-4D8C-A552-FCA3CD68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8D8F3-823E-4DC5-B4D5-C60D2ED37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7101-D42E-4C24-9D2D-C247490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0F82-F36B-4E91-A939-09AFE5D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A9042-AFAA-48DB-90F7-2F9036C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7B4-FBE4-4E15-BC99-646BA86E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FD3D-A2B5-4CC6-8660-21778681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4650-1EBA-4748-8936-1F9F934E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34D4-632C-4D8A-92C1-48382C68D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8F475-A700-4440-B23F-2B3598BDA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77CB2-5C64-486D-866D-FCD14B6C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0431C-C187-43C8-9FC4-D90BC1B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AB6FB-F409-423F-98D6-5850FC2D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D976-D35B-43D8-A620-E98B046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685A-B916-43FA-91E2-D7269A92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C186A-2A67-4F89-819F-8BD1411A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5DDE-6AE2-4474-B3AE-E5C2E15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2E61F-516A-4F5E-82EE-00C7234C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1DA1D-6884-4AEB-99F1-F8F15D25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A89E-88DB-4F9A-B479-8FFE9C39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A3C2-89FF-4AAA-81CC-6AA01D3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ECD8-01BF-4F00-982E-E80F7410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2C18-CAAA-42C0-856E-8A783D9D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0C55D-36EC-4CC9-869E-C2B9B50C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17C0-B343-4E45-8F71-7F05BAB8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6084-70B0-46C9-AE09-E3969BA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F6A9-0BFC-4985-B3DB-F2EA3A32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F73D0-091F-42AE-AF53-4716A8AD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9ECB7-8A0B-495C-8640-6B65992E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7FD4-B757-4332-BFF6-CE7DFEDB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D37E4-B8F0-48B1-A860-9CE0FFE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C572-9D49-4A70-A9A6-5CA61EDF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9D192-AAC2-4FB8-BE34-40D2FABF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72A9-D273-4A82-9C8B-1BDF814F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A0A3-3AE6-412F-BDB7-D14C53CF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F8E8-E932-481D-8E9B-FED807767C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0BD2-2FE1-495E-9553-EB8949166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25BE-57E0-4E30-8759-321D035B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E9BA-34DD-4851-AD38-8B086E74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BC36-B1D8-4FA2-BFEF-82353A829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Addressing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EC5A-EDC2-4F02-B41D-2BED3BFAC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 CSCI 3320 Notes</a:t>
            </a:r>
          </a:p>
          <a:p>
            <a:r>
              <a:rPr lang="en-US"/>
              <a:t>By Brian Ricks, PhD</a:t>
            </a:r>
          </a:p>
        </p:txBody>
      </p:sp>
    </p:spTree>
    <p:extLst>
      <p:ext uri="{BB962C8B-B14F-4D97-AF65-F5344CB8AC3E}">
        <p14:creationId xmlns:p14="http://schemas.microsoft.com/office/powerpoint/2010/main" val="312953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Lazy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items as deleted.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50481"/>
              </p:ext>
            </p:extLst>
          </p:nvPr>
        </p:nvGraphicFramePr>
        <p:xfrm>
          <a:off x="685801" y="2230535"/>
          <a:ext cx="30802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7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29159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  <a:gridCol w="747794">
                  <a:extLst>
                    <a:ext uri="{9D8B030D-6E8A-4147-A177-3AD203B41FA5}">
                      <a16:colId xmlns:a16="http://schemas.microsoft.com/office/drawing/2014/main" val="3734414129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830523" y="266307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9F23EA-E632-4FD5-93B7-6990F91D3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8928"/>
              </p:ext>
            </p:extLst>
          </p:nvPr>
        </p:nvGraphicFramePr>
        <p:xfrm>
          <a:off x="6960032" y="2230535"/>
          <a:ext cx="30802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7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29159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  <a:gridCol w="747794">
                  <a:extLst>
                    <a:ext uri="{9D8B030D-6E8A-4147-A177-3AD203B41FA5}">
                      <a16:colId xmlns:a16="http://schemas.microsoft.com/office/drawing/2014/main" val="3734414129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81491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69493" y="2570480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59191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303800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7D938E4-103F-4574-A69B-D2BE5380D66E}"/>
              </a:ext>
            </a:extLst>
          </p:cNvPr>
          <p:cNvSpPr/>
          <p:nvPr/>
        </p:nvSpPr>
        <p:spPr>
          <a:xfrm>
            <a:off x="3577513" y="3352801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6591D-E9B5-42B3-8C7E-FC585D217E8F}"/>
              </a:ext>
            </a:extLst>
          </p:cNvPr>
          <p:cNvSpPr txBox="1"/>
          <p:nvPr/>
        </p:nvSpPr>
        <p:spPr>
          <a:xfrm>
            <a:off x="4884821" y="3304493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153822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40322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2959768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2855495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7D938E4-103F-4574-A69B-D2BE5380D66E}"/>
              </a:ext>
            </a:extLst>
          </p:cNvPr>
          <p:cNvSpPr/>
          <p:nvPr/>
        </p:nvSpPr>
        <p:spPr>
          <a:xfrm>
            <a:off x="3577513" y="3352801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6591D-E9B5-42B3-8C7E-FC585D217E8F}"/>
              </a:ext>
            </a:extLst>
          </p:cNvPr>
          <p:cNvSpPr txBox="1"/>
          <p:nvPr/>
        </p:nvSpPr>
        <p:spPr>
          <a:xfrm>
            <a:off x="4884821" y="3304493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0A4C0-B412-4D05-BE1F-1D72DC5DC4AC}"/>
              </a:ext>
            </a:extLst>
          </p:cNvPr>
          <p:cNvSpPr txBox="1"/>
          <p:nvPr/>
        </p:nvSpPr>
        <p:spPr>
          <a:xfrm>
            <a:off x="7660105" y="330449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3129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407838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FC3D108-946B-4DC3-8695-08BA3CE6E676}"/>
              </a:ext>
            </a:extLst>
          </p:cNvPr>
          <p:cNvSpPr/>
          <p:nvPr/>
        </p:nvSpPr>
        <p:spPr>
          <a:xfrm>
            <a:off x="3577513" y="3665622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07B6-2827-4459-9798-8614302D99C4}"/>
              </a:ext>
            </a:extLst>
          </p:cNvPr>
          <p:cNvSpPr txBox="1"/>
          <p:nvPr/>
        </p:nvSpPr>
        <p:spPr>
          <a:xfrm>
            <a:off x="4884821" y="3617314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422940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90384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280610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176337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FC3D108-946B-4DC3-8695-08BA3CE6E676}"/>
              </a:ext>
            </a:extLst>
          </p:cNvPr>
          <p:cNvSpPr/>
          <p:nvPr/>
        </p:nvSpPr>
        <p:spPr>
          <a:xfrm>
            <a:off x="3577513" y="3665622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307B6-2827-4459-9798-8614302D99C4}"/>
              </a:ext>
            </a:extLst>
          </p:cNvPr>
          <p:cNvSpPr txBox="1"/>
          <p:nvPr/>
        </p:nvSpPr>
        <p:spPr>
          <a:xfrm>
            <a:off x="4884821" y="3617314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E700-DC5F-41C1-AD84-26C7151711C0}"/>
              </a:ext>
            </a:extLst>
          </p:cNvPr>
          <p:cNvSpPr txBox="1"/>
          <p:nvPr/>
        </p:nvSpPr>
        <p:spPr>
          <a:xfrm>
            <a:off x="7724274" y="3617314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5913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405442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837E74C-7075-412C-9919-BFA0C4704658}"/>
              </a:ext>
            </a:extLst>
          </p:cNvPr>
          <p:cNvSpPr/>
          <p:nvPr/>
        </p:nvSpPr>
        <p:spPr>
          <a:xfrm>
            <a:off x="3577514" y="3994666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1168A-CE50-4698-B351-864D29912A5F}"/>
              </a:ext>
            </a:extLst>
          </p:cNvPr>
          <p:cNvSpPr txBox="1"/>
          <p:nvPr/>
        </p:nvSpPr>
        <p:spPr>
          <a:xfrm>
            <a:off x="4884822" y="3946358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212504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Way: Separate Chaining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023753"/>
              </p:ext>
            </p:extLst>
          </p:nvPr>
        </p:nvGraphicFramePr>
        <p:xfrm>
          <a:off x="901031" y="2501900"/>
          <a:ext cx="2684380" cy="31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380">
                  <a:extLst>
                    <a:ext uri="{9D8B030D-6E8A-4147-A177-3AD203B41FA5}">
                      <a16:colId xmlns:a16="http://schemas.microsoft.com/office/drawing/2014/main" val="586304714"/>
                    </a:ext>
                  </a:extLst>
                </a:gridCol>
              </a:tblGrid>
              <a:tr h="6209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620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6C4448-3E7C-45A1-A7F5-D7C135C91E10}"/>
              </a:ext>
            </a:extLst>
          </p:cNvPr>
          <p:cNvCxnSpPr/>
          <p:nvPr/>
        </p:nvCxnSpPr>
        <p:spPr>
          <a:xfrm>
            <a:off x="3384884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BCC6FB-724A-483A-901E-3E7C411A4EC1}"/>
              </a:ext>
            </a:extLst>
          </p:cNvPr>
          <p:cNvSpPr/>
          <p:nvPr/>
        </p:nvSpPr>
        <p:spPr>
          <a:xfrm>
            <a:off x="4716379" y="3120189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7C371-96F0-466F-A2F3-C26A67EC0CE2}"/>
              </a:ext>
            </a:extLst>
          </p:cNvPr>
          <p:cNvCxnSpPr/>
          <p:nvPr/>
        </p:nvCxnSpPr>
        <p:spPr>
          <a:xfrm>
            <a:off x="6208295" y="3429000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7D3E65-04D0-4408-B7ED-4028752AAF2E}"/>
              </a:ext>
            </a:extLst>
          </p:cNvPr>
          <p:cNvSpPr/>
          <p:nvPr/>
        </p:nvSpPr>
        <p:spPr>
          <a:xfrm>
            <a:off x="7515726" y="3144252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3DC6C-6976-414A-AE60-E0F41A12F532}"/>
              </a:ext>
            </a:extLst>
          </p:cNvPr>
          <p:cNvCxnSpPr/>
          <p:nvPr/>
        </p:nvCxnSpPr>
        <p:spPr>
          <a:xfrm>
            <a:off x="3481136" y="4704347"/>
            <a:ext cx="133149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E5068-A074-457B-83EF-598057D16582}"/>
              </a:ext>
            </a:extLst>
          </p:cNvPr>
          <p:cNvSpPr/>
          <p:nvPr/>
        </p:nvSpPr>
        <p:spPr>
          <a:xfrm>
            <a:off x="4812631" y="4395536"/>
            <a:ext cx="1548063" cy="56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483"/>
              </p:ext>
            </p:extLst>
          </p:nvPr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3673642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569369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837E74C-7075-412C-9919-BFA0C4704658}"/>
              </a:ext>
            </a:extLst>
          </p:cNvPr>
          <p:cNvSpPr/>
          <p:nvPr/>
        </p:nvSpPr>
        <p:spPr>
          <a:xfrm>
            <a:off x="3553451" y="3994666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1168A-CE50-4698-B351-864D29912A5F}"/>
              </a:ext>
            </a:extLst>
          </p:cNvPr>
          <p:cNvSpPr txBox="1"/>
          <p:nvPr/>
        </p:nvSpPr>
        <p:spPr>
          <a:xfrm>
            <a:off x="4884822" y="3946358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F953E-93D8-4E89-B799-BEE678E3F8F2}"/>
              </a:ext>
            </a:extLst>
          </p:cNvPr>
          <p:cNvSpPr txBox="1"/>
          <p:nvPr/>
        </p:nvSpPr>
        <p:spPr>
          <a:xfrm>
            <a:off x="7563854" y="389805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5076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</p:spTree>
    <p:extLst>
      <p:ext uri="{BB962C8B-B14F-4D97-AF65-F5344CB8AC3E}">
        <p14:creationId xmlns:p14="http://schemas.microsoft.com/office/powerpoint/2010/main" val="128967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of empty 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ED4130-DACC-40CC-BF79-5E78B877299E}"/>
              </a:ext>
            </a:extLst>
          </p:cNvPr>
          <p:cNvSpPr/>
          <p:nvPr/>
        </p:nvSpPr>
        <p:spPr>
          <a:xfrm>
            <a:off x="3577514" y="4387698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44EF8-E767-487C-B5FF-F268204B6E78}"/>
              </a:ext>
            </a:extLst>
          </p:cNvPr>
          <p:cNvSpPr txBox="1"/>
          <p:nvPr/>
        </p:nvSpPr>
        <p:spPr>
          <a:xfrm>
            <a:off x="4908885" y="4339390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</p:spTree>
    <p:extLst>
      <p:ext uri="{BB962C8B-B14F-4D97-AF65-F5344CB8AC3E}">
        <p14:creationId xmlns:p14="http://schemas.microsoft.com/office/powerpoint/2010/main" val="1064884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422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Repeat: Move next entry into empty spot if actual hash &lt;= index </a:t>
            </a:r>
            <a:r>
              <a:rPr lang="en-US"/>
              <a:t>of empty </a:t>
            </a:r>
            <a:r>
              <a:rPr lang="en-US" dirty="0"/>
              <a:t>spot.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46033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77514" y="200866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2E69458-A7C5-4270-9790-C8FFA8B87240}"/>
              </a:ext>
            </a:extLst>
          </p:cNvPr>
          <p:cNvSpPr/>
          <p:nvPr/>
        </p:nvSpPr>
        <p:spPr>
          <a:xfrm>
            <a:off x="3577514" y="4010526"/>
            <a:ext cx="970423" cy="2727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4D27-36D2-4941-AA1A-C080F795B36A}"/>
              </a:ext>
            </a:extLst>
          </p:cNvPr>
          <p:cNvSpPr txBox="1"/>
          <p:nvPr/>
        </p:nvSpPr>
        <p:spPr>
          <a:xfrm>
            <a:off x="4884821" y="3906253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Spot/Index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CED4130-DACC-40CC-BF79-5E78B877299E}"/>
              </a:ext>
            </a:extLst>
          </p:cNvPr>
          <p:cNvSpPr/>
          <p:nvPr/>
        </p:nvSpPr>
        <p:spPr>
          <a:xfrm>
            <a:off x="3577514" y="4387698"/>
            <a:ext cx="970423" cy="27271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44EF8-E767-487C-B5FF-F268204B6E78}"/>
              </a:ext>
            </a:extLst>
          </p:cNvPr>
          <p:cNvSpPr txBox="1"/>
          <p:nvPr/>
        </p:nvSpPr>
        <p:spPr>
          <a:xfrm>
            <a:off x="4908885" y="4339390"/>
            <a:ext cx="267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has v. Empty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7D203-3F18-4115-9BF0-ECAA8EEA21DB}"/>
              </a:ext>
            </a:extLst>
          </p:cNvPr>
          <p:cNvSpPr txBox="1"/>
          <p:nvPr/>
        </p:nvSpPr>
        <p:spPr>
          <a:xfrm>
            <a:off x="7605662" y="433939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8957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0406-6468-4E23-A848-ADBADA6B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– Defined 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0C835-088A-4367-B9DD-917B550A2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Where to probe: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can be a problem because we can create large, contiguous blocks.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0C835-088A-4367-B9DD-917B550A2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62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5277-E3C6-4EEA-A481-C592B30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ED5C5-4AF3-4716-89C1-CAB3FB2BD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mathematically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ED5C5-4AF3-4716-89C1-CAB3FB2BD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4BCC1-B79D-421C-9C6E-99C26599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04013"/>
              </p:ext>
            </p:extLst>
          </p:nvPr>
        </p:nvGraphicFramePr>
        <p:xfrm>
          <a:off x="981243" y="3117960"/>
          <a:ext cx="29410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526">
                  <a:extLst>
                    <a:ext uri="{9D8B030D-6E8A-4147-A177-3AD203B41FA5}">
                      <a16:colId xmlns:a16="http://schemas.microsoft.com/office/drawing/2014/main" val="3929873764"/>
                    </a:ext>
                  </a:extLst>
                </a:gridCol>
                <a:gridCol w="1470526">
                  <a:extLst>
                    <a:ext uri="{9D8B030D-6E8A-4147-A177-3AD203B41FA5}">
                      <a16:colId xmlns:a16="http://schemas.microsoft.com/office/drawing/2014/main" val="90122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37413"/>
                  </a:ext>
                </a:extLst>
              </a:tr>
              <a:tr h="36130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6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2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806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A501-08D9-48E6-B1C5-9F2BB4EA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11FE-D3C5-48B6-BFCF-3EBB2DED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34 29 201 39 48 20 47 9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B824F-373C-4B18-AD8E-51220DB5B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56363"/>
              </p:ext>
            </p:extLst>
          </p:nvPr>
        </p:nvGraphicFramePr>
        <p:xfrm>
          <a:off x="4925006" y="1852454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76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A501-08D9-48E6-B1C5-9F2BB4EA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11FE-D3C5-48B6-BFCF-3EBB2DED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Warning!! There is on guarantee that there will be an open spot in your table with Quadratic probing unless:</a:t>
            </a:r>
          </a:p>
          <a:p>
            <a:r>
              <a:rPr lang="en-US" dirty="0"/>
              <a:t>The length of the table is prime and greater than 3</a:t>
            </a:r>
          </a:p>
          <a:p>
            <a:r>
              <a:rPr lang="en-US" dirty="0"/>
              <a:t>The table is no more than half full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2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14F-3E07-468D-9FB1-CC2DBBD9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3F93C-4223-4EC6-B842-848C46D79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 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3F93C-4223-4EC6-B842-848C46D79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89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641"/>
          </a:xfrm>
        </p:spPr>
        <p:txBody>
          <a:bodyPr/>
          <a:lstStyle/>
          <a:p>
            <a:r>
              <a:rPr lang="en-US" dirty="0"/>
              <a:t>New Way: Open Addressing for Hash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3A0FE-F48E-4678-97C6-FD5B5584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08528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834372" y="1057325"/>
            <a:ext cx="4401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addressing keeps all values in an array. </a:t>
            </a:r>
          </a:p>
          <a:p>
            <a:r>
              <a:rPr lang="en-US" dirty="0"/>
              <a:t>This has temporal lookup advantages.</a:t>
            </a:r>
          </a:p>
          <a:p>
            <a:r>
              <a:rPr lang="en-US" dirty="0"/>
              <a:t>But when there is a hash collision,</a:t>
            </a:r>
          </a:p>
          <a:p>
            <a:r>
              <a:rPr lang="en-US" dirty="0"/>
              <a:t>We must find a new place for each item.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5F4BAB56-34D2-4D93-88A2-E3093505B4D4}"/>
              </a:ext>
            </a:extLst>
          </p:cNvPr>
          <p:cNvSpPr/>
          <p:nvPr/>
        </p:nvSpPr>
        <p:spPr>
          <a:xfrm>
            <a:off x="3301411" y="2958138"/>
            <a:ext cx="758703" cy="6463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C9DC7-F3CC-4460-921C-B6396F94D22E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10 that hashes to 0</a:t>
            </a:r>
          </a:p>
          <a:p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77C5940-2255-4805-8F81-A72278FC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96191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3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85035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21 that hashes to 1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94981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46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25588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40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67 that hashes to 7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96515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3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07461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518115" y="2486162"/>
            <a:ext cx="2289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20 that hashes to </a:t>
            </a:r>
          </a:p>
          <a:p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9CC83BA-F360-4188-9A2B-BE20FC24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54188"/>
              </p:ext>
            </p:extLst>
          </p:nvPr>
        </p:nvGraphicFramePr>
        <p:xfrm>
          <a:off x="6070156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7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Contains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collision, move to the next hash.</a:t>
            </a:r>
          </a:p>
          <a:p>
            <a:r>
              <a:rPr lang="en-US" dirty="0"/>
              <a:t>Repeat until an open array slot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56924"/>
              </p:ext>
            </p:extLst>
          </p:nvPr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223647" y="2505670"/>
            <a:ext cx="3177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21 that hashes to 1?</a:t>
            </a:r>
          </a:p>
          <a:p>
            <a:r>
              <a:rPr lang="en-US" dirty="0"/>
              <a:t>Check index 1? False</a:t>
            </a:r>
          </a:p>
          <a:p>
            <a:r>
              <a:rPr lang="en-US" dirty="0"/>
              <a:t>Does index 2 have a value? True</a:t>
            </a:r>
          </a:p>
          <a:p>
            <a:r>
              <a:rPr lang="en-US" dirty="0"/>
              <a:t>Check index 2? True</a:t>
            </a:r>
          </a:p>
          <a:p>
            <a:r>
              <a:rPr lang="en-US" dirty="0"/>
              <a:t>Return True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CA24-6F6C-4F39-8EDB-46375BF4F29C}"/>
              </a:ext>
            </a:extLst>
          </p:cNvPr>
          <p:cNvSpPr txBox="1"/>
          <p:nvPr/>
        </p:nvSpPr>
        <p:spPr>
          <a:xfrm>
            <a:off x="6909661" y="2505670"/>
            <a:ext cx="32304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 31 that hashes to 1?</a:t>
            </a:r>
          </a:p>
          <a:p>
            <a:r>
              <a:rPr lang="en-US" dirty="0"/>
              <a:t>Check index 1? False</a:t>
            </a:r>
          </a:p>
          <a:p>
            <a:r>
              <a:rPr lang="en-US" dirty="0"/>
              <a:t>Does index 2 have a value? True</a:t>
            </a:r>
          </a:p>
          <a:p>
            <a:r>
              <a:rPr lang="en-US" dirty="0"/>
              <a:t>Check index 2? False</a:t>
            </a:r>
          </a:p>
          <a:p>
            <a:r>
              <a:rPr lang="en-US" dirty="0"/>
              <a:t>Does index 3 have a value? True</a:t>
            </a:r>
          </a:p>
          <a:p>
            <a:r>
              <a:rPr lang="en-US" dirty="0"/>
              <a:t>Check index 3? False</a:t>
            </a:r>
          </a:p>
          <a:p>
            <a:r>
              <a:rPr lang="en-US" dirty="0"/>
              <a:t>Does index 4 have a value? False</a:t>
            </a:r>
          </a:p>
          <a:p>
            <a:r>
              <a:rPr lang="en-US" dirty="0"/>
              <a:t>Return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just remove items.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F96ACD-E9A2-4424-8B77-26E32771CFC7}"/>
              </a:ext>
            </a:extLst>
          </p:cNvPr>
          <p:cNvGraphicFramePr>
            <a:graphicFrameLocks noGrp="1"/>
          </p:cNvGraphicFramePr>
          <p:nvPr/>
        </p:nvGraphicFramePr>
        <p:xfrm>
          <a:off x="88165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A95B6-72FC-4F9C-A42A-BD8D78C4A89A}"/>
              </a:ext>
            </a:extLst>
          </p:cNvPr>
          <p:cNvSpPr txBox="1"/>
          <p:nvPr/>
        </p:nvSpPr>
        <p:spPr>
          <a:xfrm>
            <a:off x="3325395" y="2579287"/>
            <a:ext cx="284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90 that hashes to 0.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7BF4E7-CC92-4D05-A26C-BB08B0424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28363"/>
              </p:ext>
            </p:extLst>
          </p:nvPr>
        </p:nvGraphicFramePr>
        <p:xfrm>
          <a:off x="8891699" y="2230535"/>
          <a:ext cx="23419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10">
                  <a:extLst>
                    <a:ext uri="{9D8B030D-6E8A-4147-A177-3AD203B41FA5}">
                      <a16:colId xmlns:a16="http://schemas.microsoft.com/office/drawing/2014/main" val="1575793136"/>
                    </a:ext>
                  </a:extLst>
                </a:gridCol>
                <a:gridCol w="716797">
                  <a:extLst>
                    <a:ext uri="{9D8B030D-6E8A-4147-A177-3AD203B41FA5}">
                      <a16:colId xmlns:a16="http://schemas.microsoft.com/office/drawing/2014/main" val="1484881507"/>
                    </a:ext>
                  </a:extLst>
                </a:gridCol>
                <a:gridCol w="856281">
                  <a:extLst>
                    <a:ext uri="{9D8B030D-6E8A-4147-A177-3AD203B41FA5}">
                      <a16:colId xmlns:a16="http://schemas.microsoft.com/office/drawing/2014/main" val="2256529951"/>
                    </a:ext>
                  </a:extLst>
                </a:gridCol>
              </a:tblGrid>
              <a:tr h="53685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6790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1675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450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40540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7649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68942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778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3733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8415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5339"/>
                  </a:ext>
                </a:extLst>
              </a:tr>
              <a:tr h="30677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9776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6831FEE-3B73-4B3F-B8D9-9F415166891A}"/>
              </a:ext>
            </a:extLst>
          </p:cNvPr>
          <p:cNvSpPr/>
          <p:nvPr/>
        </p:nvSpPr>
        <p:spPr>
          <a:xfrm>
            <a:off x="3649851" y="3661475"/>
            <a:ext cx="5044698" cy="70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E7B05525-3ACA-4719-BB00-05FFDB3DD18A}"/>
              </a:ext>
            </a:extLst>
          </p:cNvPr>
          <p:cNvSpPr/>
          <p:nvPr/>
        </p:nvSpPr>
        <p:spPr>
          <a:xfrm>
            <a:off x="5253926" y="3144252"/>
            <a:ext cx="1836548" cy="183654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84655-EA54-49B5-AD89-9750064BCBD4}"/>
              </a:ext>
            </a:extLst>
          </p:cNvPr>
          <p:cNvSpPr txBox="1"/>
          <p:nvPr/>
        </p:nvSpPr>
        <p:spPr>
          <a:xfrm>
            <a:off x="4833897" y="5093491"/>
            <a:ext cx="305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simple remove means we can’t find 10 that hashes to 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8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92FE-7553-49AF-B3B0-21F0280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Probing: Delete - Rehash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9CA8E-9530-48A7-B3D6-96AF49485237}"/>
              </a:ext>
            </a:extLst>
          </p:cNvPr>
          <p:cNvSpPr txBox="1"/>
          <p:nvPr/>
        </p:nvSpPr>
        <p:spPr>
          <a:xfrm>
            <a:off x="901031" y="1329435"/>
            <a:ext cx="68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rehash after a deletion, but this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2759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1565</Words>
  <Application>Microsoft Office PowerPoint</Application>
  <PresentationFormat>Widescreen</PresentationFormat>
  <Paragraphs>720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Open Addressing 3.0</vt:lpstr>
      <vt:lpstr>Old Way: Separate Chaining</vt:lpstr>
      <vt:lpstr>New Way: Open Addressing for Hash Tables</vt:lpstr>
      <vt:lpstr>Linear Probing: Insert</vt:lpstr>
      <vt:lpstr>Linear Probing: Insert</vt:lpstr>
      <vt:lpstr>Linear Probing: Insert</vt:lpstr>
      <vt:lpstr>Linear Probing: Contains</vt:lpstr>
      <vt:lpstr>Linear Probing: Delete</vt:lpstr>
      <vt:lpstr>Linear Probing: Delete - Rehash</vt:lpstr>
      <vt:lpstr>Linear Probing: Delete - Lazy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Probing: Delete - Reorder</vt:lpstr>
      <vt:lpstr>Linear Probing – Defined Mathematically</vt:lpstr>
      <vt:lpstr>Quadratic Probing</vt:lpstr>
      <vt:lpstr>Quadratic Table Example</vt:lpstr>
      <vt:lpstr>Quadratic Table Example</vt:lpstr>
      <vt:lpstr>Double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16</cp:revision>
  <dcterms:created xsi:type="dcterms:W3CDTF">2020-11-16T18:17:33Z</dcterms:created>
  <dcterms:modified xsi:type="dcterms:W3CDTF">2020-11-20T19:57:47Z</dcterms:modified>
</cp:coreProperties>
</file>