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DAE-BA23-4BF4-917D-1EAE00A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F4D9-035D-483C-BA33-005CD00A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8DE8-6F22-4D7A-B861-1EDD089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4CFF-C08E-4E7B-AFFE-F98FD846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600F-239A-4DEC-86D0-E2CE9142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C07D-70E1-4D35-BC5D-C906B61F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4A4F-31E4-4CB2-BAE8-7FEB8E6A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215A-5AA3-44AC-838B-6E72B7B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2536-1148-444A-A183-DFD9CFBE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DA0C-1340-4AB4-A601-04A8E10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845F-2495-4F64-BA05-E621288C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BE99-31BA-4F27-B54C-8F0AD182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DC2F-4CE5-4487-986F-11E20BB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3808-A6C5-425F-9B8B-2DC5A82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3E0C-0602-4ECC-9484-45149EF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7941-604A-4B9A-9B48-346703A4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D426-9825-44A5-8F94-29969DD3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BBE-DABC-44D4-B010-CB783874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4B9A-4CA1-4EF2-B777-4BE8ABA8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9E36-DC86-4D3C-B2DD-242F9FE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8F07-2737-4E10-8591-A26567FA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5CD4-68D9-4FDB-8B2A-89E003B0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B245-7C60-4AF1-B775-2F8D505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F188-51C7-4F0E-A294-125BE61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4AD4-560D-49E1-A30D-77517E2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DAF7-C212-464A-8EEE-1C99527B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61ED-0761-4D8C-A552-FCA3CD68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8D8F3-823E-4DC5-B4D5-C60D2ED3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7101-D42E-4C24-9D2D-C247490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0F82-F36B-4E91-A939-09AFE5D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9042-AFAA-48DB-90F7-2F9036C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7B4-FBE4-4E15-BC99-646BA86E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FD3D-A2B5-4CC6-8660-2177868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4650-1EBA-4748-8936-1F9F934E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34D4-632C-4D8A-92C1-48382C68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F475-A700-4440-B23F-2B3598BD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7CB2-5C64-486D-866D-FCD14B6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0431C-C187-43C8-9FC4-D90BC1B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AB6FB-F409-423F-98D6-5850FC2D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D976-D35B-43D8-A620-E98B046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685A-B916-43FA-91E2-D7269A92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186A-2A67-4F89-819F-8BD1411A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5DDE-6AE2-4474-B3AE-E5C2E15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2E61F-516A-4F5E-82EE-00C7234C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DA1D-6884-4AEB-99F1-F8F15D25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A89E-88DB-4F9A-B479-8FFE9C3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A3C2-89FF-4AAA-81CC-6AA01D3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ECD8-01BF-4F00-982E-E80F7410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2C18-CAAA-42C0-856E-8A783D9D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0C55D-36EC-4CC9-869E-C2B9B50C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17C0-B343-4E45-8F71-7F05BAB8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084-70B0-46C9-AE09-E3969BA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F6A9-0BFC-4985-B3DB-F2EA3A32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F73D0-091F-42AE-AF53-4716A8AD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ECB7-8A0B-495C-8640-6B65992E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7FD4-B757-4332-BFF6-CE7DFE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37E4-B8F0-48B1-A860-9CE0FFE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C572-9D49-4A70-A9A6-5CA61E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9D192-AAC2-4FB8-BE34-40D2FAB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72A9-D273-4A82-9C8B-1BDF814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A0A3-3AE6-412F-BDB7-D14C53CF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F8E8-E932-481D-8E9B-FED807767C9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0BD2-2FE1-495E-9553-EB894916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25BE-57E0-4E30-8759-321D035B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BC36-B1D8-4FA2-BFEF-82353A829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to Open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EC5A-EDC2-4F02-B41D-2BED3BFAC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 CSCI 3320 Notes</a:t>
            </a:r>
          </a:p>
          <a:p>
            <a:r>
              <a:rPr lang="en-US"/>
              <a:t>By Brian Ricks, PhD</a:t>
            </a:r>
          </a:p>
        </p:txBody>
      </p:sp>
    </p:spTree>
    <p:extLst>
      <p:ext uri="{BB962C8B-B14F-4D97-AF65-F5344CB8AC3E}">
        <p14:creationId xmlns:p14="http://schemas.microsoft.com/office/powerpoint/2010/main" val="312953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for Hash Tables</a:t>
            </a:r>
            <a:br>
              <a:rPr lang="en-US" dirty="0"/>
            </a:br>
            <a:r>
              <a:rPr lang="en-US" dirty="0"/>
              <a:t>(Old Way: Separate Chaining)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3753"/>
              </p:ext>
            </p:extLst>
          </p:nvPr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38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C4448-3E7C-45A1-A7F5-D7C135C91E10}"/>
              </a:ext>
            </a:extLst>
          </p:cNvPr>
          <p:cNvCxnSpPr/>
          <p:nvPr/>
        </p:nvCxnSpPr>
        <p:spPr>
          <a:xfrm>
            <a:off x="3384884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BCC6FB-724A-483A-901E-3E7C411A4EC1}"/>
              </a:ext>
            </a:extLst>
          </p:cNvPr>
          <p:cNvSpPr/>
          <p:nvPr/>
        </p:nvSpPr>
        <p:spPr>
          <a:xfrm>
            <a:off x="4716379" y="3120189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7C371-96F0-466F-A2F3-C26A67EC0CE2}"/>
              </a:ext>
            </a:extLst>
          </p:cNvPr>
          <p:cNvCxnSpPr/>
          <p:nvPr/>
        </p:nvCxnSpPr>
        <p:spPr>
          <a:xfrm>
            <a:off x="6208295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7D3E65-04D0-4408-B7ED-4028752AAF2E}"/>
              </a:ext>
            </a:extLst>
          </p:cNvPr>
          <p:cNvSpPr/>
          <p:nvPr/>
        </p:nvSpPr>
        <p:spPr>
          <a:xfrm>
            <a:off x="7515726" y="3144252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3DC6C-6976-414A-AE60-E0F41A12F532}"/>
              </a:ext>
            </a:extLst>
          </p:cNvPr>
          <p:cNvCxnSpPr/>
          <p:nvPr/>
        </p:nvCxnSpPr>
        <p:spPr>
          <a:xfrm>
            <a:off x="3481136" y="4704347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E5068-A074-457B-83EF-598057D16582}"/>
              </a:ext>
            </a:extLst>
          </p:cNvPr>
          <p:cNvSpPr/>
          <p:nvPr/>
        </p:nvSpPr>
        <p:spPr>
          <a:xfrm>
            <a:off x="4812631" y="4395536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for Hash Tables</a:t>
            </a:r>
            <a:br>
              <a:rPr lang="en-US" dirty="0"/>
            </a:br>
            <a:r>
              <a:rPr lang="en-US" dirty="0"/>
              <a:t>(New Way-&gt;How to handle collisions?)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/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38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70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for Hash Tables</a:t>
            </a:r>
            <a:br>
              <a:rPr lang="en-US" dirty="0"/>
            </a:br>
            <a:r>
              <a:rPr lang="en-US" dirty="0"/>
              <a:t>(New Way-&gt;Linear Probing)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40548"/>
              </p:ext>
            </p:extLst>
          </p:nvPr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Entry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4424324" y="1726962"/>
            <a:ext cx="3516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Incoming: </a:t>
            </a:r>
            <a:r>
              <a:rPr lang="en-US" dirty="0" err="1"/>
              <a:t>EntryB</a:t>
            </a:r>
            <a:r>
              <a:rPr lang="en-US" dirty="0"/>
              <a:t> that hashes to 0</a:t>
            </a:r>
          </a:p>
          <a:p>
            <a:r>
              <a:rPr lang="en-US" dirty="0"/>
              <a:t>Just add 1 to the hash until we find </a:t>
            </a:r>
          </a:p>
          <a:p>
            <a:r>
              <a:rPr lang="en-US" dirty="0"/>
              <a:t>an open space in our array.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5F4BAB56-34D2-4D93-88A2-E3093505B4D4}"/>
              </a:ext>
            </a:extLst>
          </p:cNvPr>
          <p:cNvSpPr/>
          <p:nvPr/>
        </p:nvSpPr>
        <p:spPr>
          <a:xfrm>
            <a:off x="3665621" y="3368842"/>
            <a:ext cx="758703" cy="8742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AA58BE5-69D8-4BF5-8900-52583D76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41755"/>
              </p:ext>
            </p:extLst>
          </p:nvPr>
        </p:nvGraphicFramePr>
        <p:xfrm>
          <a:off x="6425488" y="2650292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Entry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Contains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7784"/>
              </p:ext>
            </p:extLst>
          </p:nvPr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3676109" y="1329435"/>
            <a:ext cx="4091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the hash. If it’s occupied,</a:t>
            </a:r>
          </a:p>
          <a:p>
            <a:r>
              <a:rPr lang="en-US" dirty="0"/>
              <a:t>Keep chucking the next array entries</a:t>
            </a:r>
          </a:p>
          <a:p>
            <a:r>
              <a:rPr lang="en-US" dirty="0"/>
              <a:t>Until the value is found or we find a blank</a:t>
            </a:r>
          </a:p>
          <a:p>
            <a:r>
              <a:rPr lang="en-US" dirty="0"/>
              <a:t>Entry.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E3D49-A61D-4BD0-BE6C-267D754416AB}"/>
              </a:ext>
            </a:extLst>
          </p:cNvPr>
          <p:cNvSpPr txBox="1"/>
          <p:nvPr/>
        </p:nvSpPr>
        <p:spPr>
          <a:xfrm>
            <a:off x="3994484" y="2735179"/>
            <a:ext cx="4440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EntryA</a:t>
            </a:r>
            <a:r>
              <a:rPr lang="en-US" dirty="0"/>
              <a:t> that hashes to 0?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0. We found the entry. Done.</a:t>
            </a:r>
          </a:p>
          <a:p>
            <a:r>
              <a:rPr lang="en-US" dirty="0" err="1"/>
              <a:t>EntryB</a:t>
            </a:r>
            <a:r>
              <a:rPr lang="en-US" dirty="0"/>
              <a:t> that hashes to 0?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0. Not a match. Check the next one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1. We found the entry. Done.</a:t>
            </a:r>
          </a:p>
          <a:p>
            <a:r>
              <a:rPr lang="en-US" dirty="0" err="1"/>
              <a:t>EntryC</a:t>
            </a:r>
            <a:r>
              <a:rPr lang="en-US" dirty="0"/>
              <a:t> that hashes to 0?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0. Not a match. Check the next one.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1. Not a match. Check the next one.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2. Empty. Done, not found.</a:t>
            </a:r>
          </a:p>
        </p:txBody>
      </p:sp>
    </p:spTree>
    <p:extLst>
      <p:ext uri="{BB962C8B-B14F-4D97-AF65-F5344CB8AC3E}">
        <p14:creationId xmlns:p14="http://schemas.microsoft.com/office/powerpoint/2010/main" val="36884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Deletions - Broken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/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3676109" y="1329435"/>
            <a:ext cx="419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delete might be part of a cluster.</a:t>
            </a:r>
          </a:p>
          <a:p>
            <a:r>
              <a:rPr lang="en-US" dirty="0"/>
              <a:t>What happens if we naively delete </a:t>
            </a:r>
            <a:r>
              <a:rPr lang="en-US" dirty="0" err="1"/>
              <a:t>EntryA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E3D49-A61D-4BD0-BE6C-267D754416AB}"/>
              </a:ext>
            </a:extLst>
          </p:cNvPr>
          <p:cNvSpPr txBox="1"/>
          <p:nvPr/>
        </p:nvSpPr>
        <p:spPr>
          <a:xfrm>
            <a:off x="3754526" y="2193333"/>
            <a:ext cx="3649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EntryA</a:t>
            </a:r>
            <a:r>
              <a:rPr lang="en-US" dirty="0"/>
              <a:t> that hashes to 0.</a:t>
            </a:r>
          </a:p>
          <a:p>
            <a:r>
              <a:rPr lang="en-US" dirty="0"/>
              <a:t>Contains </a:t>
            </a:r>
            <a:r>
              <a:rPr lang="en-US" dirty="0" err="1"/>
              <a:t>EntryB</a:t>
            </a:r>
            <a:r>
              <a:rPr lang="en-US" dirty="0"/>
              <a:t> that hashes to 0?</a:t>
            </a:r>
          </a:p>
          <a:p>
            <a:r>
              <a:rPr lang="en-US" dirty="0"/>
              <a:t>Check 0. Entry is empty. Return false.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FB42F-9F90-4840-A78B-DCADAFA7D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03213"/>
              </p:ext>
            </p:extLst>
          </p:nvPr>
        </p:nvGraphicFramePr>
        <p:xfrm>
          <a:off x="7403602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9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Deletions - Fixed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/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3676109" y="1329435"/>
            <a:ext cx="412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delete might be part of a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E3D49-A61D-4BD0-BE6C-267D754416AB}"/>
              </a:ext>
            </a:extLst>
          </p:cNvPr>
          <p:cNvSpPr txBox="1"/>
          <p:nvPr/>
        </p:nvSpPr>
        <p:spPr>
          <a:xfrm>
            <a:off x="3754526" y="2193333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EntryA</a:t>
            </a:r>
            <a:r>
              <a:rPr lang="en-US" dirty="0"/>
              <a:t> that hashes to 0.</a:t>
            </a:r>
          </a:p>
          <a:p>
            <a:r>
              <a:rPr lang="en-US" dirty="0"/>
              <a:t>Rehash!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FB42F-9F90-4840-A78B-DCADAFA7D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65092"/>
              </p:ext>
            </p:extLst>
          </p:nvPr>
        </p:nvGraphicFramePr>
        <p:xfrm>
          <a:off x="7403602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9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6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Deletions – Fixed 2.0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7631"/>
              </p:ext>
            </p:extLst>
          </p:nvPr>
        </p:nvGraphicFramePr>
        <p:xfrm>
          <a:off x="901031" y="2501900"/>
          <a:ext cx="2684379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93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78412066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3676109" y="1329435"/>
            <a:ext cx="412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delete might be part of a cluster.</a:t>
            </a:r>
          </a:p>
          <a:p>
            <a:r>
              <a:rPr lang="en-US" dirty="0"/>
              <a:t>Lazy deletion -&gt; Mark data as deleted.</a:t>
            </a:r>
          </a:p>
          <a:p>
            <a:r>
              <a:rPr lang="en-US" dirty="0"/>
              <a:t>Ignore deleted entries on rehash.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E3D49-A61D-4BD0-BE6C-267D754416AB}"/>
              </a:ext>
            </a:extLst>
          </p:cNvPr>
          <p:cNvSpPr txBox="1"/>
          <p:nvPr/>
        </p:nvSpPr>
        <p:spPr>
          <a:xfrm>
            <a:off x="3754526" y="2193333"/>
            <a:ext cx="420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EntryA</a:t>
            </a:r>
            <a:r>
              <a:rPr lang="en-US" dirty="0"/>
              <a:t> that hashes to 0.</a:t>
            </a:r>
          </a:p>
          <a:p>
            <a:r>
              <a:rPr lang="en-US" dirty="0"/>
              <a:t>Contains </a:t>
            </a:r>
            <a:r>
              <a:rPr lang="en-US" dirty="0" err="1"/>
              <a:t>EntryB</a:t>
            </a:r>
            <a:r>
              <a:rPr lang="en-US" dirty="0"/>
              <a:t> that hashes to 0?</a:t>
            </a:r>
          </a:p>
          <a:p>
            <a:r>
              <a:rPr lang="en-US" dirty="0"/>
              <a:t>Check hash 0. Marked Deleted. Check Next</a:t>
            </a:r>
          </a:p>
          <a:p>
            <a:r>
              <a:rPr lang="en-US" dirty="0"/>
              <a:t>Check hash 1. Found. Return true.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1AF68CA-8561-4EB8-97D3-C803090E2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25731"/>
              </p:ext>
            </p:extLst>
          </p:nvPr>
        </p:nvGraphicFramePr>
        <p:xfrm>
          <a:off x="7614652" y="2501900"/>
          <a:ext cx="2684379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93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784120666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r>
                        <a:rPr lang="en-US" dirty="0" err="1"/>
                        <a:t>EntryB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412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Moving to Open Addressing</vt:lpstr>
      <vt:lpstr>Open Addressing for Hash Tables (Old Way: Separate Chaining)</vt:lpstr>
      <vt:lpstr>Open Addressing for Hash Tables (New Way-&gt;How to handle collisions?)</vt:lpstr>
      <vt:lpstr>Open Addressing for Hash Tables (New Way-&gt;Linear Probing)</vt:lpstr>
      <vt:lpstr>Linear Probing: Contains</vt:lpstr>
      <vt:lpstr>Linear Probing: Deletions - Broken</vt:lpstr>
      <vt:lpstr>Linear Probing: Deletions - Fixed</vt:lpstr>
      <vt:lpstr>Linear Probing: Deletions – Fixed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3</cp:revision>
  <dcterms:created xsi:type="dcterms:W3CDTF">2020-11-16T18:17:33Z</dcterms:created>
  <dcterms:modified xsi:type="dcterms:W3CDTF">2020-11-16T19:26:45Z</dcterms:modified>
</cp:coreProperties>
</file>