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80" r:id="rId3"/>
    <p:sldId id="274" r:id="rId4"/>
    <p:sldId id="256" r:id="rId5"/>
    <p:sldId id="275" r:id="rId6"/>
    <p:sldId id="27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59" autoAdjust="0"/>
    <p:restoredTop sz="94660"/>
  </p:normalViewPr>
  <p:slideViewPr>
    <p:cSldViewPr snapToGrid="0">
      <p:cViewPr>
        <p:scale>
          <a:sx n="125" d="100"/>
          <a:sy n="125" d="100"/>
        </p:scale>
        <p:origin x="-374" y="17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3899B-2CBE-4F9D-93D5-425D78013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44B96-6F2B-456A-AEF4-09BF8397B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B2EE2-2DC3-4C9B-BF06-A373BBCBB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B1E53-8120-4533-96CD-FC70DA3EF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673F2-AA11-4AD7-8440-0ED0F6991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02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A41D5-A779-4B06-86F7-E5B97B921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333048-AEF4-4270-9FB6-9A426CD1F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9D544-6AEA-4C82-9999-611313DD5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11AD0-9273-4AFB-B4ED-CAF0F6911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9B029-A7B5-4156-B794-EC74B6563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4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357F54-BD3B-4A06-87AE-6413A4090D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1576EE-F4F3-40A2-BE1B-8BC6DF7FA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FDCA0-4738-4512-9507-D11DC2EA2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F3E01-7F24-4B73-9578-CE3E6B9D2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79A1A-A5C3-4A5E-81B9-9206C437B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11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45A5F-27F3-426E-BDB5-656BE9C40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ED07A-F434-4825-ADD9-8540BC7B6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84C48-1D50-4EF6-9B02-A35D5E034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DC60E-EE19-4316-8203-B771DECEA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83E67-E1DF-4370-B202-142DF1284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4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48444-36DB-41A5-A550-21D7E8FD9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EAF1A-3857-4BE4-8844-4610F525F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7E76E-520A-495E-9009-C454A7E82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A878E-4FB9-4112-A739-05398578C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8D752-DC09-422C-9412-9CB1A29B4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90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C9ADA-0117-413C-A8AD-FB9637302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26C9-7F77-497B-9223-BCC2ADCF65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BC9DDD-97F9-4B95-9A5A-13AE57D87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031C1-3230-4124-B305-13EEF62D1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48E01-894F-4FE8-9BDD-E22842EC2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B114A-9C3E-443D-8ADC-C061A3A64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81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8A233-4334-4875-B7F4-93CC5B93C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454F4-43D9-4369-83D7-0D336EB49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6831B-A0A0-4F2A-94E0-932063100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2A610A-AD59-4E83-BAEE-5C7045D671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5BDE04-9BA5-4EF8-B8A0-49E71E0D5F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EEEE7A-2AE9-4899-A096-32A987C60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EE2027-EBD9-427E-9DE8-D1FF53820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DCD26A-FD12-4F86-B8CF-98A84C5C7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11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27101-D387-4D76-83A0-3B5219A12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96AD76-FDB9-4245-907B-EE16EC68A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CDF41E-349B-4818-9E86-E87217D0C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009C1-8152-4793-B983-15C1EF91B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2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29716B-3D70-4AF0-892A-CFAC9D96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8FB7EC-37BA-44BB-9C78-4A3A5F98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20DED-7E28-4D86-AAAA-90D680DF3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93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BACF5-AEC5-426C-A233-780FE2EA7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26901-82CB-49FF-A26B-6D4D31FCC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D3835B-D773-4AA6-986C-88E937C40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CAD546-F095-410C-A580-FC9886868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66CC7-4216-4FF9-A3B1-D9067049A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B902E-5687-431E-8F18-A2B0D7F8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07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43265-AFA2-44C7-8BCA-FC022CCE1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9BE60F-4DDC-48FA-B2EB-33CD424CA2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1F115D-5A0B-4CB5-9CE4-D201C6BFD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DD837-5CFC-49FE-A1CF-B7495060C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A2026-8738-48F8-AD76-0441DEA1E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48BEE-4DAC-4236-853D-868BA9B90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9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A0243D-87F8-4E08-8218-0635C42D4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8521F-0549-44B2-8826-35F7D81EF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29B22-5B2D-4FFC-9DAC-69D677F47A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DBE60-9DBF-4AEC-B933-FFCA020856EA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030B6-A0EA-4E28-A73B-2ADD242B70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57C84-117D-49ED-89EC-7AA5B42790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D7FF22-C03E-4ACE-B00B-4390BC5A5B0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977329" y="6240512"/>
            <a:ext cx="101917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934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CCCBFA1-FDCD-4E57-81CE-6E0F8D7901B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D2CAB9-EF2E-4B5B-B20A-806B6DD60F42}"/>
              </a:ext>
            </a:extLst>
          </p:cNvPr>
          <p:cNvSpPr txBox="1"/>
          <p:nvPr/>
        </p:nvSpPr>
        <p:spPr>
          <a:xfrm>
            <a:off x="0" y="271811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Why Data Structures?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8CE06AF-2806-4107-95D9-AAC286CC343B}"/>
              </a:ext>
            </a:extLst>
          </p:cNvPr>
          <p:cNvGrpSpPr/>
          <p:nvPr/>
        </p:nvGrpSpPr>
        <p:grpSpPr>
          <a:xfrm>
            <a:off x="3766877" y="629685"/>
            <a:ext cx="4498072" cy="297874"/>
            <a:chOff x="3971469" y="624781"/>
            <a:chExt cx="4498072" cy="29787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6E0AC31-61D0-4CE2-AA3B-3C6978E8704A}"/>
                </a:ext>
              </a:extLst>
            </p:cNvPr>
            <p:cNvCxnSpPr/>
            <p:nvPr/>
          </p:nvCxnSpPr>
          <p:spPr>
            <a:xfrm>
              <a:off x="5170031" y="773442"/>
              <a:ext cx="2057400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388F3BF-FB37-4435-8519-443F06647178}"/>
                </a:ext>
              </a:extLst>
            </p:cNvPr>
            <p:cNvCxnSpPr>
              <a:cxnSpLocks/>
            </p:cNvCxnSpPr>
            <p:nvPr/>
          </p:nvCxnSpPr>
          <p:spPr>
            <a:xfrm>
              <a:off x="7349270" y="697242"/>
              <a:ext cx="1027511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5F7052-9710-4CD3-8A81-EEE0E9A724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7431" y="6972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86B609C-3E9D-4EA1-9D7B-7AD108C8C5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192" y="7734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D690C07-0109-4CEC-B0CC-434EED6089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1655" y="849642"/>
              <a:ext cx="1026537" cy="11668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EA3A56A-D77B-4804-9467-3C2325189A39}"/>
                </a:ext>
              </a:extLst>
            </p:cNvPr>
            <p:cNvSpPr/>
            <p:nvPr/>
          </p:nvSpPr>
          <p:spPr>
            <a:xfrm>
              <a:off x="3971469" y="789305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88A40C9-3C11-477D-B0FB-19648893F367}"/>
                </a:ext>
              </a:extLst>
            </p:cNvPr>
            <p:cNvSpPr/>
            <p:nvPr/>
          </p:nvSpPr>
          <p:spPr>
            <a:xfrm>
              <a:off x="8336191" y="624781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E417E35-C243-4405-9150-CE0972F7B71E}"/>
              </a:ext>
            </a:extLst>
          </p:cNvPr>
          <p:cNvSpPr txBox="1"/>
          <p:nvPr/>
        </p:nvSpPr>
        <p:spPr>
          <a:xfrm>
            <a:off x="3651837" y="1039400"/>
            <a:ext cx="4877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When you must run like a cheetah.</a:t>
            </a:r>
          </a:p>
          <a:p>
            <a:pPr algn="ctr"/>
            <a:r>
              <a:rPr lang="en-US" dirty="0"/>
              <a:t>Be a cheetah.</a:t>
            </a:r>
          </a:p>
        </p:txBody>
      </p:sp>
      <p:pic>
        <p:nvPicPr>
          <p:cNvPr id="23" name="Picture 22" descr="A group of giraffe standing on top of a sandy beach&#10;&#10;Description automatically generated">
            <a:extLst>
              <a:ext uri="{FF2B5EF4-FFF2-40B4-BE49-F238E27FC236}">
                <a16:creationId xmlns:a16="http://schemas.microsoft.com/office/drawing/2014/main" id="{BAA221C9-2C31-4246-85A0-8B7FD46201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8" t="44044" r="51632" b="28023"/>
          <a:stretch/>
        </p:blipFill>
        <p:spPr>
          <a:xfrm>
            <a:off x="3641945" y="1685909"/>
            <a:ext cx="4278327" cy="2111077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AAAC738-34FF-489D-8518-B8CE49C63EF2}"/>
              </a:ext>
            </a:extLst>
          </p:cNvPr>
          <p:cNvCxnSpPr/>
          <p:nvPr/>
        </p:nvCxnSpPr>
        <p:spPr>
          <a:xfrm>
            <a:off x="8778364" y="2634676"/>
            <a:ext cx="2057400" cy="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08B92C9-11D8-4B84-B2BD-8597A6232BFF}"/>
              </a:ext>
            </a:extLst>
          </p:cNvPr>
          <p:cNvCxnSpPr>
            <a:cxnSpLocks/>
            <a:endCxn id="28" idx="6"/>
          </p:cNvCxnSpPr>
          <p:nvPr/>
        </p:nvCxnSpPr>
        <p:spPr>
          <a:xfrm flipH="1" flipV="1">
            <a:off x="6898236" y="2450010"/>
            <a:ext cx="1889354" cy="184666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898A6CD7-8689-4EFE-8479-2FD270136EA3}"/>
              </a:ext>
            </a:extLst>
          </p:cNvPr>
          <p:cNvSpPr/>
          <p:nvPr/>
        </p:nvSpPr>
        <p:spPr>
          <a:xfrm>
            <a:off x="6764886" y="2383335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A2935E-4ACF-4B33-BFB3-6CD7610D4EFF}"/>
              </a:ext>
            </a:extLst>
          </p:cNvPr>
          <p:cNvSpPr txBox="1"/>
          <p:nvPr/>
        </p:nvSpPr>
        <p:spPr>
          <a:xfrm>
            <a:off x="9427118" y="2265344"/>
            <a:ext cx="145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Slim and Trim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3BE7A1-1CD6-49B2-B5D6-1A8BA7EFB795}"/>
              </a:ext>
            </a:extLst>
          </p:cNvPr>
          <p:cNvSpPr txBox="1"/>
          <p:nvPr/>
        </p:nvSpPr>
        <p:spPr>
          <a:xfrm>
            <a:off x="8432800" y="2696887"/>
            <a:ext cx="25480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Low “space complexity.”</a:t>
            </a:r>
          </a:p>
          <a:p>
            <a:pPr algn="r"/>
            <a:r>
              <a:rPr lang="en-US" dirty="0"/>
              <a:t>Computers have limited stack and heap space.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27ED46B-DE59-4EAB-93B4-120B51A831F9}"/>
              </a:ext>
            </a:extLst>
          </p:cNvPr>
          <p:cNvCxnSpPr/>
          <p:nvPr/>
        </p:nvCxnSpPr>
        <p:spPr>
          <a:xfrm>
            <a:off x="1421956" y="1547189"/>
            <a:ext cx="2057400" cy="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01AE160-8691-4D9E-A165-0048B0ABFB06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3488478" y="1547189"/>
            <a:ext cx="2170220" cy="672979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DF3E0132-9F5E-4E04-8604-A031C09BF4D3}"/>
              </a:ext>
            </a:extLst>
          </p:cNvPr>
          <p:cNvSpPr/>
          <p:nvPr/>
        </p:nvSpPr>
        <p:spPr>
          <a:xfrm>
            <a:off x="5639169" y="2200639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1DC198F-3773-4331-80A2-6613B35B7AA3}"/>
              </a:ext>
            </a:extLst>
          </p:cNvPr>
          <p:cNvSpPr txBox="1"/>
          <p:nvPr/>
        </p:nvSpPr>
        <p:spPr>
          <a:xfrm>
            <a:off x="1336232" y="1177857"/>
            <a:ext cx="55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Fast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87FEBBE-76F8-40F1-8858-BE52ABBA714B}"/>
              </a:ext>
            </a:extLst>
          </p:cNvPr>
          <p:cNvSpPr txBox="1"/>
          <p:nvPr/>
        </p:nvSpPr>
        <p:spPr>
          <a:xfrm>
            <a:off x="1336232" y="1609400"/>
            <a:ext cx="23439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“time complexity.”</a:t>
            </a:r>
          </a:p>
          <a:p>
            <a:r>
              <a:rPr lang="en-US" dirty="0"/>
              <a:t>Users are impatient.</a:t>
            </a:r>
          </a:p>
          <a:p>
            <a:r>
              <a:rPr lang="en-US" dirty="0"/>
              <a:t>Time is finite.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62AF8D0-1475-4E4E-93E9-6365191DCB61}"/>
              </a:ext>
            </a:extLst>
          </p:cNvPr>
          <p:cNvSpPr txBox="1"/>
          <p:nvPr/>
        </p:nvSpPr>
        <p:spPr>
          <a:xfrm>
            <a:off x="151108" y="6423112"/>
            <a:ext cx="25585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Cheetah image from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Pixabay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Picture 5" descr="A picture containing card, screenshot&#10;&#10;Description automatically generated">
            <a:extLst>
              <a:ext uri="{FF2B5EF4-FFF2-40B4-BE49-F238E27FC236}">
                <a16:creationId xmlns:a16="http://schemas.microsoft.com/office/drawing/2014/main" id="{FB8F37B3-CB38-4B7D-9D67-E881499556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823" y="3796986"/>
            <a:ext cx="4279392" cy="25191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0F9EB8-03C6-480C-ABB0-EF4137868F10}"/>
              </a:ext>
            </a:extLst>
          </p:cNvPr>
          <p:cNvSpPr txBox="1"/>
          <p:nvPr/>
        </p:nvSpPr>
        <p:spPr>
          <a:xfrm>
            <a:off x="8032924" y="5617245"/>
            <a:ext cx="29478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Family Tree Image By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Mattwrite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- Own work, CC BY-SA 3.0, https://commons.wikimedia.org/w/index.php?curid=17900579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7AB6C76-1A4A-428A-8621-44C75118BFCF}"/>
              </a:ext>
            </a:extLst>
          </p:cNvPr>
          <p:cNvCxnSpPr/>
          <p:nvPr/>
        </p:nvCxnSpPr>
        <p:spPr>
          <a:xfrm>
            <a:off x="1336232" y="4488933"/>
            <a:ext cx="2057400" cy="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6F3C1B0-4AE7-442A-8804-13F30649C8F8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3393632" y="4488933"/>
            <a:ext cx="586095" cy="423217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50296F35-B873-45D1-B6BD-2FB4F9769640}"/>
              </a:ext>
            </a:extLst>
          </p:cNvPr>
          <p:cNvSpPr/>
          <p:nvPr/>
        </p:nvSpPr>
        <p:spPr>
          <a:xfrm>
            <a:off x="3960198" y="4892621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1208FB5-5826-4464-A56B-B86FC1282E2C}"/>
              </a:ext>
            </a:extLst>
          </p:cNvPr>
          <p:cNvSpPr txBox="1"/>
          <p:nvPr/>
        </p:nvSpPr>
        <p:spPr>
          <a:xfrm>
            <a:off x="1250508" y="4119601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Non-Linear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D55F02-F8C3-4614-A579-B037B364CC73}"/>
              </a:ext>
            </a:extLst>
          </p:cNvPr>
          <p:cNvSpPr txBox="1"/>
          <p:nvPr/>
        </p:nvSpPr>
        <p:spPr>
          <a:xfrm>
            <a:off x="1250509" y="4510911"/>
            <a:ext cx="21431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Many relationships do fit nicely into linear, pre-made data structures.</a:t>
            </a:r>
          </a:p>
        </p:txBody>
      </p:sp>
    </p:spTree>
    <p:extLst>
      <p:ext uri="{BB962C8B-B14F-4D97-AF65-F5344CB8AC3E}">
        <p14:creationId xmlns:p14="http://schemas.microsoft.com/office/powerpoint/2010/main" val="2665089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CCCBFA1-FDCD-4E57-81CE-6E0F8D7901B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7595DA-6D53-45A0-9254-830836053E7D}"/>
              </a:ext>
            </a:extLst>
          </p:cNvPr>
          <p:cNvCxnSpPr/>
          <p:nvPr/>
        </p:nvCxnSpPr>
        <p:spPr>
          <a:xfrm>
            <a:off x="2018553" y="1730379"/>
            <a:ext cx="2057400" cy="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F21B15B-18F0-404B-A4D9-CF02D6672999}"/>
              </a:ext>
            </a:extLst>
          </p:cNvPr>
          <p:cNvSpPr txBox="1"/>
          <p:nvPr/>
        </p:nvSpPr>
        <p:spPr>
          <a:xfrm>
            <a:off x="1932829" y="1361047"/>
            <a:ext cx="1884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Starting Condition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E27833-6AE7-4490-ACA8-634D7BF527E7}"/>
              </a:ext>
            </a:extLst>
          </p:cNvPr>
          <p:cNvSpPr txBox="1"/>
          <p:nvPr/>
        </p:nvSpPr>
        <p:spPr>
          <a:xfrm>
            <a:off x="1932829" y="1792590"/>
            <a:ext cx="169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we start.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EF40E82-75AF-4C36-BE82-CD0B838F564A}"/>
              </a:ext>
            </a:extLst>
          </p:cNvPr>
          <p:cNvCxnSpPr>
            <a:cxnSpLocks/>
          </p:cNvCxnSpPr>
          <p:nvPr/>
        </p:nvCxnSpPr>
        <p:spPr>
          <a:xfrm flipV="1">
            <a:off x="2018553" y="3784045"/>
            <a:ext cx="1966913" cy="14287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DB2D5B6-174D-4FD1-BD9D-A9A150032FE9}"/>
              </a:ext>
            </a:extLst>
          </p:cNvPr>
          <p:cNvSpPr txBox="1"/>
          <p:nvPr/>
        </p:nvSpPr>
        <p:spPr>
          <a:xfrm>
            <a:off x="1928066" y="3429000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Body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718CB7-F8D1-4195-901B-86FD1D2BB6E0}"/>
              </a:ext>
            </a:extLst>
          </p:cNvPr>
          <p:cNvSpPr txBox="1"/>
          <p:nvPr/>
        </p:nvSpPr>
        <p:spPr>
          <a:xfrm>
            <a:off x="1932829" y="3798332"/>
            <a:ext cx="1575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we actually want to do.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1F65D4-8811-4C7C-9370-9FFB690657BE}"/>
              </a:ext>
            </a:extLst>
          </p:cNvPr>
          <p:cNvCxnSpPr>
            <a:cxnSpLocks/>
          </p:cNvCxnSpPr>
          <p:nvPr/>
        </p:nvCxnSpPr>
        <p:spPr>
          <a:xfrm flipH="1">
            <a:off x="7908188" y="3767817"/>
            <a:ext cx="1104900" cy="1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FD8137D-08BF-449C-AE7B-0500735A5E83}"/>
              </a:ext>
            </a:extLst>
          </p:cNvPr>
          <p:cNvSpPr txBox="1"/>
          <p:nvPr/>
        </p:nvSpPr>
        <p:spPr>
          <a:xfrm>
            <a:off x="8281742" y="3412772"/>
            <a:ext cx="87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Update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19108DC-831E-4879-A640-53B4FCF9C7A9}"/>
              </a:ext>
            </a:extLst>
          </p:cNvPr>
          <p:cNvCxnSpPr>
            <a:cxnSpLocks/>
          </p:cNvCxnSpPr>
          <p:nvPr/>
        </p:nvCxnSpPr>
        <p:spPr>
          <a:xfrm flipH="1">
            <a:off x="7525780" y="1700298"/>
            <a:ext cx="1913188" cy="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BA67ACD-6A40-4ED1-9EF4-C8F06D2CA166}"/>
              </a:ext>
            </a:extLst>
          </p:cNvPr>
          <p:cNvSpPr txBox="1"/>
          <p:nvPr/>
        </p:nvSpPr>
        <p:spPr>
          <a:xfrm>
            <a:off x="7422996" y="1361047"/>
            <a:ext cx="1982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Stopping Condition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ED2E01-78B9-4E9E-97D7-97336255BDE0}"/>
              </a:ext>
            </a:extLst>
          </p:cNvPr>
          <p:cNvSpPr txBox="1"/>
          <p:nvPr/>
        </p:nvSpPr>
        <p:spPr>
          <a:xfrm>
            <a:off x="7808708" y="1717237"/>
            <a:ext cx="1596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Also called the “Invariant.”</a:t>
            </a:r>
          </a:p>
          <a:p>
            <a:pPr algn="r"/>
            <a:r>
              <a:rPr lang="en-US" dirty="0"/>
              <a:t>Tells us when to stop.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D2CAB9-EF2E-4B5B-B20A-806B6DD60F42}"/>
              </a:ext>
            </a:extLst>
          </p:cNvPr>
          <p:cNvSpPr txBox="1"/>
          <p:nvPr/>
        </p:nvSpPr>
        <p:spPr>
          <a:xfrm>
            <a:off x="0" y="25022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Four Parts of a Loop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8CE06AF-2806-4107-95D9-AAC286CC343B}"/>
              </a:ext>
            </a:extLst>
          </p:cNvPr>
          <p:cNvGrpSpPr/>
          <p:nvPr/>
        </p:nvGrpSpPr>
        <p:grpSpPr>
          <a:xfrm>
            <a:off x="3766877" y="629685"/>
            <a:ext cx="4498072" cy="297874"/>
            <a:chOff x="3971469" y="624781"/>
            <a:chExt cx="4498072" cy="29787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6E0AC31-61D0-4CE2-AA3B-3C6978E8704A}"/>
                </a:ext>
              </a:extLst>
            </p:cNvPr>
            <p:cNvCxnSpPr/>
            <p:nvPr/>
          </p:nvCxnSpPr>
          <p:spPr>
            <a:xfrm>
              <a:off x="5170031" y="773442"/>
              <a:ext cx="2057400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388F3BF-FB37-4435-8519-443F06647178}"/>
                </a:ext>
              </a:extLst>
            </p:cNvPr>
            <p:cNvCxnSpPr>
              <a:cxnSpLocks/>
            </p:cNvCxnSpPr>
            <p:nvPr/>
          </p:nvCxnSpPr>
          <p:spPr>
            <a:xfrm>
              <a:off x="7349270" y="697242"/>
              <a:ext cx="1027511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5F7052-9710-4CD3-8A81-EEE0E9A724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7431" y="6972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86B609C-3E9D-4EA1-9D7B-7AD108C8C5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192" y="7734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D690C07-0109-4CEC-B0CC-434EED6089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1655" y="849642"/>
              <a:ext cx="1026537" cy="11668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EA3A56A-D77B-4804-9467-3C2325189A39}"/>
                </a:ext>
              </a:extLst>
            </p:cNvPr>
            <p:cNvSpPr/>
            <p:nvPr/>
          </p:nvSpPr>
          <p:spPr>
            <a:xfrm>
              <a:off x="3971469" y="789305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88A40C9-3C11-477D-B0FB-19648893F367}"/>
                </a:ext>
              </a:extLst>
            </p:cNvPr>
            <p:cNvSpPr/>
            <p:nvPr/>
          </p:nvSpPr>
          <p:spPr>
            <a:xfrm>
              <a:off x="8336191" y="624781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35208E8-8392-4F66-87E2-1DC4DFEE19B1}"/>
              </a:ext>
            </a:extLst>
          </p:cNvPr>
          <p:cNvSpPr txBox="1"/>
          <p:nvPr/>
        </p:nvSpPr>
        <p:spPr>
          <a:xfrm>
            <a:off x="7559010" y="3782104"/>
            <a:ext cx="1596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Tells us how things change.</a:t>
            </a:r>
          </a:p>
        </p:txBody>
      </p:sp>
      <p:pic>
        <p:nvPicPr>
          <p:cNvPr id="4" name="Picture 3" descr="A picture containing sitting&#10;&#10;Description automatically generated">
            <a:extLst>
              <a:ext uri="{FF2B5EF4-FFF2-40B4-BE49-F238E27FC236}">
                <a16:creationId xmlns:a16="http://schemas.microsoft.com/office/drawing/2014/main" id="{725F99D4-F069-4650-9E88-B8EAD6F9F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910" y="1362027"/>
            <a:ext cx="4854454" cy="3640840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288902-A926-4FAF-B41A-933B72A9167A}"/>
              </a:ext>
            </a:extLst>
          </p:cNvPr>
          <p:cNvSpPr txBox="1"/>
          <p:nvPr/>
        </p:nvSpPr>
        <p:spPr>
          <a:xfrm>
            <a:off x="151108" y="6423112"/>
            <a:ext cx="1819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Image from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Pixabay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201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CCCBFA1-FDCD-4E57-81CE-6E0F8D7901B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E68E9CB-B823-4D8B-A76C-C64686C047E8}"/>
              </a:ext>
            </a:extLst>
          </p:cNvPr>
          <p:cNvSpPr txBox="1"/>
          <p:nvPr/>
        </p:nvSpPr>
        <p:spPr>
          <a:xfrm>
            <a:off x="2891915" y="2249477"/>
            <a:ext cx="523968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numbers.length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(numbers[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7595DA-6D53-45A0-9254-830836053E7D}"/>
              </a:ext>
            </a:extLst>
          </p:cNvPr>
          <p:cNvCxnSpPr/>
          <p:nvPr/>
        </p:nvCxnSpPr>
        <p:spPr>
          <a:xfrm>
            <a:off x="730603" y="1807362"/>
            <a:ext cx="2057400" cy="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9ADC1C-0558-439F-A333-9AA3CEA1B859}"/>
              </a:ext>
            </a:extLst>
          </p:cNvPr>
          <p:cNvCxnSpPr>
            <a:cxnSpLocks/>
          </p:cNvCxnSpPr>
          <p:nvPr/>
        </p:nvCxnSpPr>
        <p:spPr>
          <a:xfrm>
            <a:off x="2788003" y="1807362"/>
            <a:ext cx="995363" cy="47625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8162159-F990-4B83-B1ED-B71983DC26AC}"/>
              </a:ext>
            </a:extLst>
          </p:cNvPr>
          <p:cNvSpPr/>
          <p:nvPr/>
        </p:nvSpPr>
        <p:spPr>
          <a:xfrm>
            <a:off x="3700202" y="2197888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21B15B-18F0-404B-A4D9-CF02D6672999}"/>
              </a:ext>
            </a:extLst>
          </p:cNvPr>
          <p:cNvSpPr txBox="1"/>
          <p:nvPr/>
        </p:nvSpPr>
        <p:spPr>
          <a:xfrm>
            <a:off x="644879" y="1438030"/>
            <a:ext cx="1884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Starting Condition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E27833-6AE7-4490-ACA8-634D7BF527E7}"/>
              </a:ext>
            </a:extLst>
          </p:cNvPr>
          <p:cNvSpPr txBox="1"/>
          <p:nvPr/>
        </p:nvSpPr>
        <p:spPr>
          <a:xfrm>
            <a:off x="644879" y="1869573"/>
            <a:ext cx="169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we start.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EF40E82-75AF-4C36-BE82-CD0B838F564A}"/>
              </a:ext>
            </a:extLst>
          </p:cNvPr>
          <p:cNvCxnSpPr>
            <a:cxnSpLocks/>
          </p:cNvCxnSpPr>
          <p:nvPr/>
        </p:nvCxnSpPr>
        <p:spPr>
          <a:xfrm flipV="1">
            <a:off x="1212916" y="4325905"/>
            <a:ext cx="1966913" cy="14287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D704978-A488-43B5-8D13-A641FA7B8F5F}"/>
              </a:ext>
            </a:extLst>
          </p:cNvPr>
          <p:cNvCxnSpPr>
            <a:cxnSpLocks/>
            <a:endCxn id="17" idx="3"/>
          </p:cNvCxnSpPr>
          <p:nvPr/>
        </p:nvCxnSpPr>
        <p:spPr>
          <a:xfrm flipV="1">
            <a:off x="3179829" y="3149956"/>
            <a:ext cx="1616625" cy="1178094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FB49C377-E263-47FC-9ECC-AF19F9C12794}"/>
              </a:ext>
            </a:extLst>
          </p:cNvPr>
          <p:cNvSpPr/>
          <p:nvPr/>
        </p:nvSpPr>
        <p:spPr>
          <a:xfrm>
            <a:off x="4776925" y="3036135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B2D5B6-174D-4FD1-BD9D-A9A150032FE9}"/>
              </a:ext>
            </a:extLst>
          </p:cNvPr>
          <p:cNvSpPr txBox="1"/>
          <p:nvPr/>
        </p:nvSpPr>
        <p:spPr>
          <a:xfrm>
            <a:off x="1122429" y="3970860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Body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718CB7-F8D1-4195-901B-86FD1D2BB6E0}"/>
              </a:ext>
            </a:extLst>
          </p:cNvPr>
          <p:cNvSpPr txBox="1"/>
          <p:nvPr/>
        </p:nvSpPr>
        <p:spPr>
          <a:xfrm>
            <a:off x="1127192" y="4340192"/>
            <a:ext cx="1575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we actually want to do.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1F65D4-8811-4C7C-9370-9FFB690657BE}"/>
              </a:ext>
            </a:extLst>
          </p:cNvPr>
          <p:cNvCxnSpPr>
            <a:cxnSpLocks/>
          </p:cNvCxnSpPr>
          <p:nvPr/>
        </p:nvCxnSpPr>
        <p:spPr>
          <a:xfrm flipH="1">
            <a:off x="9551579" y="3477064"/>
            <a:ext cx="1104900" cy="1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D3EF36-CFD1-4353-B6BE-50AEE339ED21}"/>
              </a:ext>
            </a:extLst>
          </p:cNvPr>
          <p:cNvCxnSpPr>
            <a:cxnSpLocks/>
            <a:endCxn id="24" idx="5"/>
          </p:cNvCxnSpPr>
          <p:nvPr/>
        </p:nvCxnSpPr>
        <p:spPr>
          <a:xfrm flipH="1" flipV="1">
            <a:off x="7694958" y="2595206"/>
            <a:ext cx="1856621" cy="881858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442696C-9BC0-478B-9CA9-E9EE6FB12287}"/>
              </a:ext>
            </a:extLst>
          </p:cNvPr>
          <p:cNvSpPr/>
          <p:nvPr/>
        </p:nvSpPr>
        <p:spPr>
          <a:xfrm>
            <a:off x="7581137" y="2481385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D8137D-08BF-449C-AE7B-0500735A5E83}"/>
              </a:ext>
            </a:extLst>
          </p:cNvPr>
          <p:cNvSpPr txBox="1"/>
          <p:nvPr/>
        </p:nvSpPr>
        <p:spPr>
          <a:xfrm>
            <a:off x="9925133" y="3122019"/>
            <a:ext cx="87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Update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19108DC-831E-4879-A640-53B4FCF9C7A9}"/>
              </a:ext>
            </a:extLst>
          </p:cNvPr>
          <p:cNvCxnSpPr>
            <a:cxnSpLocks/>
          </p:cNvCxnSpPr>
          <p:nvPr/>
        </p:nvCxnSpPr>
        <p:spPr>
          <a:xfrm flipH="1">
            <a:off x="9169171" y="1409545"/>
            <a:ext cx="1913188" cy="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7DB3AE7-E4CD-4EDA-8372-16564775FA28}"/>
              </a:ext>
            </a:extLst>
          </p:cNvPr>
          <p:cNvCxnSpPr>
            <a:cxnSpLocks/>
            <a:endCxn id="31" idx="6"/>
          </p:cNvCxnSpPr>
          <p:nvPr/>
        </p:nvCxnSpPr>
        <p:spPr>
          <a:xfrm flipH="1">
            <a:off x="6162675" y="1409545"/>
            <a:ext cx="3006496" cy="906606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6FFE47B9-57C8-4E04-91FB-14709991813A}"/>
              </a:ext>
            </a:extLst>
          </p:cNvPr>
          <p:cNvSpPr/>
          <p:nvPr/>
        </p:nvSpPr>
        <p:spPr>
          <a:xfrm>
            <a:off x="6029325" y="2249476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A67ACD-6A40-4ED1-9EF4-C8F06D2CA166}"/>
              </a:ext>
            </a:extLst>
          </p:cNvPr>
          <p:cNvSpPr txBox="1"/>
          <p:nvPr/>
        </p:nvSpPr>
        <p:spPr>
          <a:xfrm>
            <a:off x="9066387" y="1070294"/>
            <a:ext cx="1982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Stopping Condition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ED2E01-78B9-4E9E-97D7-97336255BDE0}"/>
              </a:ext>
            </a:extLst>
          </p:cNvPr>
          <p:cNvSpPr txBox="1"/>
          <p:nvPr/>
        </p:nvSpPr>
        <p:spPr>
          <a:xfrm>
            <a:off x="9169171" y="1461236"/>
            <a:ext cx="1596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Also called the “Invariant.”</a:t>
            </a:r>
          </a:p>
          <a:p>
            <a:pPr algn="r"/>
            <a:r>
              <a:rPr lang="en-US" dirty="0"/>
              <a:t>Tells us when to stop.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D2CAB9-EF2E-4B5B-B20A-806B6DD60F42}"/>
              </a:ext>
            </a:extLst>
          </p:cNvPr>
          <p:cNvSpPr txBox="1"/>
          <p:nvPr/>
        </p:nvSpPr>
        <p:spPr>
          <a:xfrm>
            <a:off x="0" y="25022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Four Parts of a Loop (for) 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8CE06AF-2806-4107-95D9-AAC286CC343B}"/>
              </a:ext>
            </a:extLst>
          </p:cNvPr>
          <p:cNvGrpSpPr/>
          <p:nvPr/>
        </p:nvGrpSpPr>
        <p:grpSpPr>
          <a:xfrm>
            <a:off x="3766877" y="629685"/>
            <a:ext cx="4498072" cy="297874"/>
            <a:chOff x="3971469" y="624781"/>
            <a:chExt cx="4498072" cy="29787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6E0AC31-61D0-4CE2-AA3B-3C6978E8704A}"/>
                </a:ext>
              </a:extLst>
            </p:cNvPr>
            <p:cNvCxnSpPr/>
            <p:nvPr/>
          </p:nvCxnSpPr>
          <p:spPr>
            <a:xfrm>
              <a:off x="5170031" y="773442"/>
              <a:ext cx="2057400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388F3BF-FB37-4435-8519-443F06647178}"/>
                </a:ext>
              </a:extLst>
            </p:cNvPr>
            <p:cNvCxnSpPr>
              <a:cxnSpLocks/>
            </p:cNvCxnSpPr>
            <p:nvPr/>
          </p:nvCxnSpPr>
          <p:spPr>
            <a:xfrm>
              <a:off x="7349270" y="697242"/>
              <a:ext cx="1027511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5F7052-9710-4CD3-8A81-EEE0E9A724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7431" y="6972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86B609C-3E9D-4EA1-9D7B-7AD108C8C5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192" y="7734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D690C07-0109-4CEC-B0CC-434EED6089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1655" y="849642"/>
              <a:ext cx="1026537" cy="11668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EA3A56A-D77B-4804-9467-3C2325189A39}"/>
                </a:ext>
              </a:extLst>
            </p:cNvPr>
            <p:cNvSpPr/>
            <p:nvPr/>
          </p:nvSpPr>
          <p:spPr>
            <a:xfrm>
              <a:off x="3971469" y="789305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88A40C9-3C11-477D-B0FB-19648893F367}"/>
                </a:ext>
              </a:extLst>
            </p:cNvPr>
            <p:cNvSpPr/>
            <p:nvPr/>
          </p:nvSpPr>
          <p:spPr>
            <a:xfrm>
              <a:off x="8336191" y="624781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35208E8-8392-4F66-87E2-1DC4DFEE19B1}"/>
              </a:ext>
            </a:extLst>
          </p:cNvPr>
          <p:cNvSpPr txBox="1"/>
          <p:nvPr/>
        </p:nvSpPr>
        <p:spPr>
          <a:xfrm>
            <a:off x="9202401" y="3491351"/>
            <a:ext cx="1596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Tells us how things change.</a:t>
            </a:r>
          </a:p>
        </p:txBody>
      </p:sp>
    </p:spTree>
    <p:extLst>
      <p:ext uri="{BB962C8B-B14F-4D97-AF65-F5344CB8AC3E}">
        <p14:creationId xmlns:p14="http://schemas.microsoft.com/office/powerpoint/2010/main" val="3451868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CCCBFA1-FDCD-4E57-81CE-6E0F8D7901B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E68E9CB-B823-4D8B-A76C-C64686C047E8}"/>
              </a:ext>
            </a:extLst>
          </p:cNvPr>
          <p:cNvSpPr txBox="1"/>
          <p:nvPr/>
        </p:nvSpPr>
        <p:spPr>
          <a:xfrm>
            <a:off x="3477330" y="1646462"/>
            <a:ext cx="523968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numbers.length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(numbers[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7595DA-6D53-45A0-9254-830836053E7D}"/>
              </a:ext>
            </a:extLst>
          </p:cNvPr>
          <p:cNvCxnSpPr/>
          <p:nvPr/>
        </p:nvCxnSpPr>
        <p:spPr>
          <a:xfrm>
            <a:off x="730603" y="1807362"/>
            <a:ext cx="2057400" cy="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9ADC1C-0558-439F-A333-9AA3CEA1B859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2788003" y="1807362"/>
            <a:ext cx="703410" cy="52724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8162159-F990-4B83-B1ED-B71983DC26AC}"/>
              </a:ext>
            </a:extLst>
          </p:cNvPr>
          <p:cNvSpPr/>
          <p:nvPr/>
        </p:nvSpPr>
        <p:spPr>
          <a:xfrm>
            <a:off x="3491413" y="1793411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21B15B-18F0-404B-A4D9-CF02D6672999}"/>
              </a:ext>
            </a:extLst>
          </p:cNvPr>
          <p:cNvSpPr txBox="1"/>
          <p:nvPr/>
        </p:nvSpPr>
        <p:spPr>
          <a:xfrm>
            <a:off x="644879" y="1438030"/>
            <a:ext cx="1884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Starting Condition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E27833-6AE7-4490-ACA8-634D7BF527E7}"/>
              </a:ext>
            </a:extLst>
          </p:cNvPr>
          <p:cNvSpPr txBox="1"/>
          <p:nvPr/>
        </p:nvSpPr>
        <p:spPr>
          <a:xfrm>
            <a:off x="644879" y="1869573"/>
            <a:ext cx="169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we start.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EF40E82-75AF-4C36-BE82-CD0B838F564A}"/>
              </a:ext>
            </a:extLst>
          </p:cNvPr>
          <p:cNvCxnSpPr>
            <a:cxnSpLocks/>
          </p:cNvCxnSpPr>
          <p:nvPr/>
        </p:nvCxnSpPr>
        <p:spPr>
          <a:xfrm flipV="1">
            <a:off x="730603" y="3921378"/>
            <a:ext cx="1966913" cy="14287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D704978-A488-43B5-8D13-A641FA7B8F5F}"/>
              </a:ext>
            </a:extLst>
          </p:cNvPr>
          <p:cNvCxnSpPr>
            <a:cxnSpLocks/>
            <a:endCxn id="17" idx="3"/>
          </p:cNvCxnSpPr>
          <p:nvPr/>
        </p:nvCxnSpPr>
        <p:spPr>
          <a:xfrm flipV="1">
            <a:off x="2707245" y="3050443"/>
            <a:ext cx="1053128" cy="870935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FB49C377-E263-47FC-9ECC-AF19F9C12794}"/>
              </a:ext>
            </a:extLst>
          </p:cNvPr>
          <p:cNvSpPr/>
          <p:nvPr/>
        </p:nvSpPr>
        <p:spPr>
          <a:xfrm>
            <a:off x="3740844" y="2936622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B2D5B6-174D-4FD1-BD9D-A9A150032FE9}"/>
              </a:ext>
            </a:extLst>
          </p:cNvPr>
          <p:cNvSpPr txBox="1"/>
          <p:nvPr/>
        </p:nvSpPr>
        <p:spPr>
          <a:xfrm>
            <a:off x="640116" y="3566333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Body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718CB7-F8D1-4195-901B-86FD1D2BB6E0}"/>
              </a:ext>
            </a:extLst>
          </p:cNvPr>
          <p:cNvSpPr txBox="1"/>
          <p:nvPr/>
        </p:nvSpPr>
        <p:spPr>
          <a:xfrm>
            <a:off x="644879" y="3935665"/>
            <a:ext cx="1575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we actually want to do.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1F65D4-8811-4C7C-9370-9FFB690657BE}"/>
              </a:ext>
            </a:extLst>
          </p:cNvPr>
          <p:cNvCxnSpPr>
            <a:cxnSpLocks/>
          </p:cNvCxnSpPr>
          <p:nvPr/>
        </p:nvCxnSpPr>
        <p:spPr>
          <a:xfrm flipH="1">
            <a:off x="6778883" y="4273581"/>
            <a:ext cx="1104900" cy="1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D3EF36-CFD1-4353-B6BE-50AEE339ED21}"/>
              </a:ext>
            </a:extLst>
          </p:cNvPr>
          <p:cNvCxnSpPr>
            <a:cxnSpLocks/>
            <a:endCxn id="24" idx="5"/>
          </p:cNvCxnSpPr>
          <p:nvPr/>
        </p:nvCxnSpPr>
        <p:spPr>
          <a:xfrm flipH="1" flipV="1">
            <a:off x="4220914" y="3680154"/>
            <a:ext cx="2557969" cy="593427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442696C-9BC0-478B-9CA9-E9EE6FB12287}"/>
              </a:ext>
            </a:extLst>
          </p:cNvPr>
          <p:cNvSpPr/>
          <p:nvPr/>
        </p:nvSpPr>
        <p:spPr>
          <a:xfrm>
            <a:off x="4107093" y="3566333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D8137D-08BF-449C-AE7B-0500735A5E83}"/>
              </a:ext>
            </a:extLst>
          </p:cNvPr>
          <p:cNvSpPr txBox="1"/>
          <p:nvPr/>
        </p:nvSpPr>
        <p:spPr>
          <a:xfrm>
            <a:off x="7152437" y="3918536"/>
            <a:ext cx="87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Update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19108DC-831E-4879-A640-53B4FCF9C7A9}"/>
              </a:ext>
            </a:extLst>
          </p:cNvPr>
          <p:cNvCxnSpPr>
            <a:cxnSpLocks/>
          </p:cNvCxnSpPr>
          <p:nvPr/>
        </p:nvCxnSpPr>
        <p:spPr>
          <a:xfrm flipH="1">
            <a:off x="9169171" y="1409545"/>
            <a:ext cx="1913188" cy="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7DB3AE7-E4CD-4EDA-8372-16564775FA28}"/>
              </a:ext>
            </a:extLst>
          </p:cNvPr>
          <p:cNvCxnSpPr>
            <a:cxnSpLocks/>
            <a:endCxn id="31" idx="6"/>
          </p:cNvCxnSpPr>
          <p:nvPr/>
        </p:nvCxnSpPr>
        <p:spPr>
          <a:xfrm flipH="1">
            <a:off x="6301773" y="1419440"/>
            <a:ext cx="2867398" cy="826993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6FFE47B9-57C8-4E04-91FB-14709991813A}"/>
              </a:ext>
            </a:extLst>
          </p:cNvPr>
          <p:cNvSpPr/>
          <p:nvPr/>
        </p:nvSpPr>
        <p:spPr>
          <a:xfrm>
            <a:off x="6168423" y="2179758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A67ACD-6A40-4ED1-9EF4-C8F06D2CA166}"/>
              </a:ext>
            </a:extLst>
          </p:cNvPr>
          <p:cNvSpPr txBox="1"/>
          <p:nvPr/>
        </p:nvSpPr>
        <p:spPr>
          <a:xfrm>
            <a:off x="9066387" y="1070294"/>
            <a:ext cx="1982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Stopping Condition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ED2E01-78B9-4E9E-97D7-97336255BDE0}"/>
              </a:ext>
            </a:extLst>
          </p:cNvPr>
          <p:cNvSpPr txBox="1"/>
          <p:nvPr/>
        </p:nvSpPr>
        <p:spPr>
          <a:xfrm>
            <a:off x="9169171" y="1461236"/>
            <a:ext cx="1596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Also called the “Invariant.”</a:t>
            </a:r>
          </a:p>
          <a:p>
            <a:pPr algn="r"/>
            <a:r>
              <a:rPr lang="en-US" dirty="0"/>
              <a:t>Tells us when to stop.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D2CAB9-EF2E-4B5B-B20A-806B6DD60F42}"/>
              </a:ext>
            </a:extLst>
          </p:cNvPr>
          <p:cNvSpPr txBox="1"/>
          <p:nvPr/>
        </p:nvSpPr>
        <p:spPr>
          <a:xfrm>
            <a:off x="0" y="25022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Four Parts of a Loop (while) 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8CE06AF-2806-4107-95D9-AAC286CC343B}"/>
              </a:ext>
            </a:extLst>
          </p:cNvPr>
          <p:cNvGrpSpPr/>
          <p:nvPr/>
        </p:nvGrpSpPr>
        <p:grpSpPr>
          <a:xfrm>
            <a:off x="3766877" y="629685"/>
            <a:ext cx="4498072" cy="297874"/>
            <a:chOff x="3971469" y="624781"/>
            <a:chExt cx="4498072" cy="29787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6E0AC31-61D0-4CE2-AA3B-3C6978E8704A}"/>
                </a:ext>
              </a:extLst>
            </p:cNvPr>
            <p:cNvCxnSpPr/>
            <p:nvPr/>
          </p:nvCxnSpPr>
          <p:spPr>
            <a:xfrm>
              <a:off x="5170031" y="773442"/>
              <a:ext cx="2057400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388F3BF-FB37-4435-8519-443F06647178}"/>
                </a:ext>
              </a:extLst>
            </p:cNvPr>
            <p:cNvCxnSpPr>
              <a:cxnSpLocks/>
            </p:cNvCxnSpPr>
            <p:nvPr/>
          </p:nvCxnSpPr>
          <p:spPr>
            <a:xfrm>
              <a:off x="7349270" y="697242"/>
              <a:ext cx="1027511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5F7052-9710-4CD3-8A81-EEE0E9A724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7431" y="6972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86B609C-3E9D-4EA1-9D7B-7AD108C8C5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192" y="7734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D690C07-0109-4CEC-B0CC-434EED6089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1655" y="849642"/>
              <a:ext cx="1026537" cy="11668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EA3A56A-D77B-4804-9467-3C2325189A39}"/>
                </a:ext>
              </a:extLst>
            </p:cNvPr>
            <p:cNvSpPr/>
            <p:nvPr/>
          </p:nvSpPr>
          <p:spPr>
            <a:xfrm>
              <a:off x="3971469" y="789305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88A40C9-3C11-477D-B0FB-19648893F367}"/>
                </a:ext>
              </a:extLst>
            </p:cNvPr>
            <p:cNvSpPr/>
            <p:nvPr/>
          </p:nvSpPr>
          <p:spPr>
            <a:xfrm>
              <a:off x="8336191" y="624781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35208E8-8392-4F66-87E2-1DC4DFEE19B1}"/>
              </a:ext>
            </a:extLst>
          </p:cNvPr>
          <p:cNvSpPr txBox="1"/>
          <p:nvPr/>
        </p:nvSpPr>
        <p:spPr>
          <a:xfrm>
            <a:off x="6429705" y="4287868"/>
            <a:ext cx="1596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Tells us how things change.</a:t>
            </a:r>
          </a:p>
        </p:txBody>
      </p:sp>
    </p:spTree>
    <p:extLst>
      <p:ext uri="{BB962C8B-B14F-4D97-AF65-F5344CB8AC3E}">
        <p14:creationId xmlns:p14="http://schemas.microsoft.com/office/powerpoint/2010/main" val="2944281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CCCBFA1-FDCD-4E57-81CE-6E0F8D7901B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E68E9CB-B823-4D8B-A76C-C64686C047E8}"/>
              </a:ext>
            </a:extLst>
          </p:cNvPr>
          <p:cNvSpPr txBox="1"/>
          <p:nvPr/>
        </p:nvSpPr>
        <p:spPr>
          <a:xfrm>
            <a:off x="3477329" y="1646462"/>
            <a:ext cx="569184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Recurse(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numbers);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Recurse(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numbers){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numbers.length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(numbers[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Recurse(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numbers);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7595DA-6D53-45A0-9254-830836053E7D}"/>
              </a:ext>
            </a:extLst>
          </p:cNvPr>
          <p:cNvCxnSpPr/>
          <p:nvPr/>
        </p:nvCxnSpPr>
        <p:spPr>
          <a:xfrm>
            <a:off x="730603" y="1336229"/>
            <a:ext cx="2057400" cy="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9ADC1C-0558-439F-A333-9AA3CEA1B859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2782271" y="1336229"/>
            <a:ext cx="1738202" cy="385756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8162159-F990-4B83-B1ED-B71983DC26AC}"/>
              </a:ext>
            </a:extLst>
          </p:cNvPr>
          <p:cNvSpPr/>
          <p:nvPr/>
        </p:nvSpPr>
        <p:spPr>
          <a:xfrm>
            <a:off x="4520473" y="1655310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21B15B-18F0-404B-A4D9-CF02D6672999}"/>
              </a:ext>
            </a:extLst>
          </p:cNvPr>
          <p:cNvSpPr txBox="1"/>
          <p:nvPr/>
        </p:nvSpPr>
        <p:spPr>
          <a:xfrm>
            <a:off x="644879" y="966897"/>
            <a:ext cx="1884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Starting Condition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E27833-6AE7-4490-ACA8-634D7BF527E7}"/>
              </a:ext>
            </a:extLst>
          </p:cNvPr>
          <p:cNvSpPr txBox="1"/>
          <p:nvPr/>
        </p:nvSpPr>
        <p:spPr>
          <a:xfrm>
            <a:off x="644879" y="1398440"/>
            <a:ext cx="169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we start.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EF40E82-75AF-4C36-BE82-CD0B838F564A}"/>
              </a:ext>
            </a:extLst>
          </p:cNvPr>
          <p:cNvCxnSpPr>
            <a:cxnSpLocks/>
          </p:cNvCxnSpPr>
          <p:nvPr/>
        </p:nvCxnSpPr>
        <p:spPr>
          <a:xfrm flipV="1">
            <a:off x="730603" y="3921378"/>
            <a:ext cx="1966913" cy="14287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D704978-A488-43B5-8D13-A641FA7B8F5F}"/>
              </a:ext>
            </a:extLst>
          </p:cNvPr>
          <p:cNvCxnSpPr>
            <a:cxnSpLocks/>
            <a:endCxn id="17" idx="3"/>
          </p:cNvCxnSpPr>
          <p:nvPr/>
        </p:nvCxnSpPr>
        <p:spPr>
          <a:xfrm flipV="1">
            <a:off x="2697516" y="2961952"/>
            <a:ext cx="1290879" cy="956584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FB49C377-E263-47FC-9ECC-AF19F9C12794}"/>
              </a:ext>
            </a:extLst>
          </p:cNvPr>
          <p:cNvSpPr/>
          <p:nvPr/>
        </p:nvSpPr>
        <p:spPr>
          <a:xfrm>
            <a:off x="3968866" y="2848131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B2D5B6-174D-4FD1-BD9D-A9A150032FE9}"/>
              </a:ext>
            </a:extLst>
          </p:cNvPr>
          <p:cNvSpPr txBox="1"/>
          <p:nvPr/>
        </p:nvSpPr>
        <p:spPr>
          <a:xfrm>
            <a:off x="640116" y="3566333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Body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718CB7-F8D1-4195-901B-86FD1D2BB6E0}"/>
              </a:ext>
            </a:extLst>
          </p:cNvPr>
          <p:cNvSpPr txBox="1"/>
          <p:nvPr/>
        </p:nvSpPr>
        <p:spPr>
          <a:xfrm>
            <a:off x="644879" y="3935665"/>
            <a:ext cx="1575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we actually want to do.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1F65D4-8811-4C7C-9370-9FFB690657BE}"/>
              </a:ext>
            </a:extLst>
          </p:cNvPr>
          <p:cNvCxnSpPr>
            <a:cxnSpLocks/>
          </p:cNvCxnSpPr>
          <p:nvPr/>
        </p:nvCxnSpPr>
        <p:spPr>
          <a:xfrm flipH="1">
            <a:off x="8089148" y="4494497"/>
            <a:ext cx="1104900" cy="1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D3EF36-CFD1-4353-B6BE-50AEE339ED21}"/>
              </a:ext>
            </a:extLst>
          </p:cNvPr>
          <p:cNvCxnSpPr>
            <a:cxnSpLocks/>
          </p:cNvCxnSpPr>
          <p:nvPr/>
        </p:nvCxnSpPr>
        <p:spPr>
          <a:xfrm flipH="1" flipV="1">
            <a:off x="7000240" y="3375660"/>
            <a:ext cx="1088909" cy="1118837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FD8137D-08BF-449C-AE7B-0500735A5E83}"/>
              </a:ext>
            </a:extLst>
          </p:cNvPr>
          <p:cNvSpPr txBox="1"/>
          <p:nvPr/>
        </p:nvSpPr>
        <p:spPr>
          <a:xfrm>
            <a:off x="8462702" y="4139452"/>
            <a:ext cx="87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Update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19108DC-831E-4879-A640-53B4FCF9C7A9}"/>
              </a:ext>
            </a:extLst>
          </p:cNvPr>
          <p:cNvCxnSpPr>
            <a:cxnSpLocks/>
          </p:cNvCxnSpPr>
          <p:nvPr/>
        </p:nvCxnSpPr>
        <p:spPr>
          <a:xfrm flipH="1">
            <a:off x="9537300" y="2519009"/>
            <a:ext cx="1913188" cy="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7DB3AE7-E4CD-4EDA-8372-16564775FA28}"/>
              </a:ext>
            </a:extLst>
          </p:cNvPr>
          <p:cNvCxnSpPr>
            <a:cxnSpLocks/>
            <a:endCxn id="31" idx="6"/>
          </p:cNvCxnSpPr>
          <p:nvPr/>
        </p:nvCxnSpPr>
        <p:spPr>
          <a:xfrm flipH="1">
            <a:off x="6390263" y="2527020"/>
            <a:ext cx="3147037" cy="124074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6FFE47B9-57C8-4E04-91FB-14709991813A}"/>
              </a:ext>
            </a:extLst>
          </p:cNvPr>
          <p:cNvSpPr/>
          <p:nvPr/>
        </p:nvSpPr>
        <p:spPr>
          <a:xfrm>
            <a:off x="6256913" y="2584419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A67ACD-6A40-4ED1-9EF4-C8F06D2CA166}"/>
              </a:ext>
            </a:extLst>
          </p:cNvPr>
          <p:cNvSpPr txBox="1"/>
          <p:nvPr/>
        </p:nvSpPr>
        <p:spPr>
          <a:xfrm>
            <a:off x="9434516" y="2179758"/>
            <a:ext cx="1982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Stopping Condition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ED2E01-78B9-4E9E-97D7-97336255BDE0}"/>
              </a:ext>
            </a:extLst>
          </p:cNvPr>
          <p:cNvSpPr txBox="1"/>
          <p:nvPr/>
        </p:nvSpPr>
        <p:spPr>
          <a:xfrm>
            <a:off x="9537300" y="2570700"/>
            <a:ext cx="1596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Also called the “Invariant.”</a:t>
            </a:r>
          </a:p>
          <a:p>
            <a:pPr algn="r"/>
            <a:r>
              <a:rPr lang="en-US" dirty="0"/>
              <a:t>Tells us when to stop.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D2CAB9-EF2E-4B5B-B20A-806B6DD60F42}"/>
              </a:ext>
            </a:extLst>
          </p:cNvPr>
          <p:cNvSpPr txBox="1"/>
          <p:nvPr/>
        </p:nvSpPr>
        <p:spPr>
          <a:xfrm>
            <a:off x="0" y="25022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Four Parts of a Loop (recursion) 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8CE06AF-2806-4107-95D9-AAC286CC343B}"/>
              </a:ext>
            </a:extLst>
          </p:cNvPr>
          <p:cNvGrpSpPr/>
          <p:nvPr/>
        </p:nvGrpSpPr>
        <p:grpSpPr>
          <a:xfrm>
            <a:off x="3766877" y="629685"/>
            <a:ext cx="4498072" cy="297874"/>
            <a:chOff x="3971469" y="624781"/>
            <a:chExt cx="4498072" cy="29787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6E0AC31-61D0-4CE2-AA3B-3C6978E8704A}"/>
                </a:ext>
              </a:extLst>
            </p:cNvPr>
            <p:cNvCxnSpPr/>
            <p:nvPr/>
          </p:nvCxnSpPr>
          <p:spPr>
            <a:xfrm>
              <a:off x="5170031" y="773442"/>
              <a:ext cx="2057400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388F3BF-FB37-4435-8519-443F06647178}"/>
                </a:ext>
              </a:extLst>
            </p:cNvPr>
            <p:cNvCxnSpPr>
              <a:cxnSpLocks/>
            </p:cNvCxnSpPr>
            <p:nvPr/>
          </p:nvCxnSpPr>
          <p:spPr>
            <a:xfrm>
              <a:off x="7349270" y="697242"/>
              <a:ext cx="1027511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5F7052-9710-4CD3-8A81-EEE0E9A724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7431" y="6972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86B609C-3E9D-4EA1-9D7B-7AD108C8C5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192" y="7734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D690C07-0109-4CEC-B0CC-434EED6089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1655" y="849642"/>
              <a:ext cx="1026537" cy="11668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EA3A56A-D77B-4804-9467-3C2325189A39}"/>
                </a:ext>
              </a:extLst>
            </p:cNvPr>
            <p:cNvSpPr/>
            <p:nvPr/>
          </p:nvSpPr>
          <p:spPr>
            <a:xfrm>
              <a:off x="3971469" y="789305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88A40C9-3C11-477D-B0FB-19648893F367}"/>
                </a:ext>
              </a:extLst>
            </p:cNvPr>
            <p:cNvSpPr/>
            <p:nvPr/>
          </p:nvSpPr>
          <p:spPr>
            <a:xfrm>
              <a:off x="8336191" y="624781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35208E8-8392-4F66-87E2-1DC4DFEE19B1}"/>
              </a:ext>
            </a:extLst>
          </p:cNvPr>
          <p:cNvSpPr txBox="1"/>
          <p:nvPr/>
        </p:nvSpPr>
        <p:spPr>
          <a:xfrm>
            <a:off x="7466898" y="4508784"/>
            <a:ext cx="1869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Recursive functions  have two update parts.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984F780A-CE3E-43E7-88B3-622C84695E75}"/>
              </a:ext>
            </a:extLst>
          </p:cNvPr>
          <p:cNvSpPr/>
          <p:nvPr/>
        </p:nvSpPr>
        <p:spPr>
          <a:xfrm>
            <a:off x="6560925" y="3084520"/>
            <a:ext cx="362389" cy="581347"/>
          </a:xfrm>
          <a:prstGeom prst="rightBrac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67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CCCBFA1-FDCD-4E57-81CE-6E0F8D7901B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E68E9CB-B823-4D8B-A76C-C64686C047E8}"/>
              </a:ext>
            </a:extLst>
          </p:cNvPr>
          <p:cNvSpPr txBox="1"/>
          <p:nvPr/>
        </p:nvSpPr>
        <p:spPr>
          <a:xfrm>
            <a:off x="448870" y="1557971"/>
            <a:ext cx="5691841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Recurse(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numbers);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Recurse(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numbers){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numbers.length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(numbers[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Recurse(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numbers);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D2CAB9-EF2E-4B5B-B20A-806B6DD60F42}"/>
              </a:ext>
            </a:extLst>
          </p:cNvPr>
          <p:cNvSpPr txBox="1"/>
          <p:nvPr/>
        </p:nvSpPr>
        <p:spPr>
          <a:xfrm>
            <a:off x="0" y="25022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Recursion is Stack Heavy but Flexible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8CE06AF-2806-4107-95D9-AAC286CC343B}"/>
              </a:ext>
            </a:extLst>
          </p:cNvPr>
          <p:cNvGrpSpPr/>
          <p:nvPr/>
        </p:nvGrpSpPr>
        <p:grpSpPr>
          <a:xfrm>
            <a:off x="3766877" y="629685"/>
            <a:ext cx="4498072" cy="297874"/>
            <a:chOff x="3971469" y="624781"/>
            <a:chExt cx="4498072" cy="29787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6E0AC31-61D0-4CE2-AA3B-3C6978E8704A}"/>
                </a:ext>
              </a:extLst>
            </p:cNvPr>
            <p:cNvCxnSpPr/>
            <p:nvPr/>
          </p:nvCxnSpPr>
          <p:spPr>
            <a:xfrm>
              <a:off x="5170031" y="773442"/>
              <a:ext cx="2057400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388F3BF-FB37-4435-8519-443F06647178}"/>
                </a:ext>
              </a:extLst>
            </p:cNvPr>
            <p:cNvCxnSpPr>
              <a:cxnSpLocks/>
            </p:cNvCxnSpPr>
            <p:nvPr/>
          </p:nvCxnSpPr>
          <p:spPr>
            <a:xfrm>
              <a:off x="7349270" y="697242"/>
              <a:ext cx="1027511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5F7052-9710-4CD3-8A81-EEE0E9A724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7431" y="6972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86B609C-3E9D-4EA1-9D7B-7AD108C8C5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192" y="7734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D690C07-0109-4CEC-B0CC-434EED6089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1655" y="849642"/>
              <a:ext cx="1026537" cy="11668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EA3A56A-D77B-4804-9467-3C2325189A39}"/>
                </a:ext>
              </a:extLst>
            </p:cNvPr>
            <p:cNvSpPr/>
            <p:nvPr/>
          </p:nvSpPr>
          <p:spPr>
            <a:xfrm>
              <a:off x="3971469" y="789305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88A40C9-3C11-477D-B0FB-19648893F367}"/>
                </a:ext>
              </a:extLst>
            </p:cNvPr>
            <p:cNvSpPr/>
            <p:nvPr/>
          </p:nvSpPr>
          <p:spPr>
            <a:xfrm>
              <a:off x="8336191" y="624781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00D56BA-8680-4D3C-A296-4F45456A14B2}"/>
              </a:ext>
            </a:extLst>
          </p:cNvPr>
          <p:cNvSpPr txBox="1"/>
          <p:nvPr/>
        </p:nvSpPr>
        <p:spPr>
          <a:xfrm>
            <a:off x="685547" y="1840365"/>
            <a:ext cx="5691841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Recurse(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numbers);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Recurse(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numbers){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numbers.length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(numbers[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Recurse(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numbers);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859958-77A1-4A4C-8EDE-9EE05BA001C1}"/>
              </a:ext>
            </a:extLst>
          </p:cNvPr>
          <p:cNvSpPr txBox="1"/>
          <p:nvPr/>
        </p:nvSpPr>
        <p:spPr>
          <a:xfrm>
            <a:off x="922224" y="2122759"/>
            <a:ext cx="5691841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Recurse(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numbers);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Recurse(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numbers){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numbers.length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(numbers[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Recurse(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numbers);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28196A-DCC3-4B20-A82F-4FBF1583AE0F}"/>
              </a:ext>
            </a:extLst>
          </p:cNvPr>
          <p:cNvSpPr txBox="1"/>
          <p:nvPr/>
        </p:nvSpPr>
        <p:spPr>
          <a:xfrm>
            <a:off x="1588711" y="2755535"/>
            <a:ext cx="5691841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Recurse(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numbers);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Recurse(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numbers){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numbers.length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(numbers[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Recurse(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numbers);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C7628FB-AF15-4D46-BABA-1F9422532AB3}"/>
              </a:ext>
            </a:extLst>
          </p:cNvPr>
          <p:cNvCxnSpPr>
            <a:cxnSpLocks/>
          </p:cNvCxnSpPr>
          <p:nvPr/>
        </p:nvCxnSpPr>
        <p:spPr>
          <a:xfrm flipH="1">
            <a:off x="8722618" y="1266810"/>
            <a:ext cx="2574647" cy="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EF6BEF9-292C-4349-8B8D-0881DB32863A}"/>
              </a:ext>
            </a:extLst>
          </p:cNvPr>
          <p:cNvSpPr txBox="1"/>
          <p:nvPr/>
        </p:nvSpPr>
        <p:spPr>
          <a:xfrm>
            <a:off x="9945990" y="927559"/>
            <a:ext cx="13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Stack Heavy!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BEE1E53-1401-4D8E-B8BF-5511F8DCC9DE}"/>
              </a:ext>
            </a:extLst>
          </p:cNvPr>
          <p:cNvSpPr txBox="1"/>
          <p:nvPr/>
        </p:nvSpPr>
        <p:spPr>
          <a:xfrm>
            <a:off x="8844818" y="1283749"/>
            <a:ext cx="24190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If we go too deep, or we have a bad stopping condition, we get a stack overflow exception.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B3D7BC8-8A86-4FC2-95C7-EABC5C4C050F}"/>
              </a:ext>
            </a:extLst>
          </p:cNvPr>
          <p:cNvCxnSpPr>
            <a:cxnSpLocks/>
          </p:cNvCxnSpPr>
          <p:nvPr/>
        </p:nvCxnSpPr>
        <p:spPr>
          <a:xfrm flipH="1">
            <a:off x="8722617" y="3726853"/>
            <a:ext cx="2574647" cy="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B696DBA-0543-470E-A5BF-DE9409CB3AE8}"/>
              </a:ext>
            </a:extLst>
          </p:cNvPr>
          <p:cNvSpPr txBox="1"/>
          <p:nvPr/>
        </p:nvSpPr>
        <p:spPr>
          <a:xfrm>
            <a:off x="10194619" y="3374460"/>
            <a:ext cx="950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Flexibile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2D5C22F-270B-4098-912F-85BACF139A27}"/>
              </a:ext>
            </a:extLst>
          </p:cNvPr>
          <p:cNvSpPr txBox="1"/>
          <p:nvPr/>
        </p:nvSpPr>
        <p:spPr>
          <a:xfrm>
            <a:off x="8844817" y="3743792"/>
            <a:ext cx="2419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Recursion can easily handle non-linear data structures.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FAC78A1-935A-40E2-AA96-9AA0791DB288}"/>
              </a:ext>
            </a:extLst>
          </p:cNvPr>
          <p:cNvCxnSpPr/>
          <p:nvPr/>
        </p:nvCxnSpPr>
        <p:spPr>
          <a:xfrm>
            <a:off x="534594" y="1294528"/>
            <a:ext cx="2057400" cy="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3C5336C-1F7E-4316-8BE8-0417C0826B43}"/>
              </a:ext>
            </a:extLst>
          </p:cNvPr>
          <p:cNvSpPr txBox="1"/>
          <p:nvPr/>
        </p:nvSpPr>
        <p:spPr>
          <a:xfrm>
            <a:off x="448870" y="925196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3835889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</TotalTime>
  <Words>680</Words>
  <Application>Microsoft Office PowerPoint</Application>
  <PresentationFormat>Widescreen</PresentationFormat>
  <Paragraphs>115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Ricks</dc:creator>
  <cp:lastModifiedBy>Brian Ricks</cp:lastModifiedBy>
  <cp:revision>62</cp:revision>
  <dcterms:created xsi:type="dcterms:W3CDTF">2019-02-06T17:03:21Z</dcterms:created>
  <dcterms:modified xsi:type="dcterms:W3CDTF">2020-09-14T16:37:47Z</dcterms:modified>
</cp:coreProperties>
</file>