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Roboto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  <p:embeddedFont>
      <p:font typeface="Roboto Mon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42" Type="http://schemas.openxmlformats.org/officeDocument/2006/relationships/font" Target="fonts/Lato-regular.fntdata"/><Relationship Id="rId41" Type="http://schemas.openxmlformats.org/officeDocument/2006/relationships/font" Target="fonts/Roboto-boldItalic.fntdata"/><Relationship Id="rId44" Type="http://schemas.openxmlformats.org/officeDocument/2006/relationships/font" Target="fonts/Lato-italic.fntdata"/><Relationship Id="rId43" Type="http://schemas.openxmlformats.org/officeDocument/2006/relationships/font" Target="fonts/Lato-bold.fntdata"/><Relationship Id="rId46" Type="http://schemas.openxmlformats.org/officeDocument/2006/relationships/font" Target="fonts/RobotoMono-regular.fntdata"/><Relationship Id="rId45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italic.fntdata"/><Relationship Id="rId47" Type="http://schemas.openxmlformats.org/officeDocument/2006/relationships/font" Target="fonts/RobotoMono-bold.fntdata"/><Relationship Id="rId49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Raleway-bold.fntdata"/><Relationship Id="rId34" Type="http://schemas.openxmlformats.org/officeDocument/2006/relationships/font" Target="fonts/Raleway-regular.fntdata"/><Relationship Id="rId37" Type="http://schemas.openxmlformats.org/officeDocument/2006/relationships/font" Target="fonts/Raleway-boldItalic.fntdata"/><Relationship Id="rId36" Type="http://schemas.openxmlformats.org/officeDocument/2006/relationships/font" Target="fonts/Raleway-italic.fntdata"/><Relationship Id="rId39" Type="http://schemas.openxmlformats.org/officeDocument/2006/relationships/font" Target="fonts/Roboto-bold.fntdata"/><Relationship Id="rId38" Type="http://schemas.openxmlformats.org/officeDocument/2006/relationships/font" Target="fonts/Roboto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727a88ccc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727a88ccc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Point: anywhere from 20-40% of time is spent on boilerplate logging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727a88cc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727a88cc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727a88cc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727a88cc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727a88ccc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727a88ccc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727a88ccc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727a88ccc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727a88ccc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727a88ccc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727a88cc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727a88cc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lines of code: 15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727a88cc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727a88cc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lines of code: 3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727a88ccc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727a88ccc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727a88ccc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727a88ccc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727a88cc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727a88cc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727a88ccc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727a88ccc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727a88ccc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727a88ccc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</a:t>
            </a:r>
            <a:r>
              <a:rPr lang="en"/>
              <a:t>rubik -- Michele Lacchia authored Radon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727a88ccc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727a88ccc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727a88ccc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727a88ccc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727a88ccc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727a88ccc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727a88ccc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727a88ccc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727a88ccc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727a88ccc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727a88ccc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727a88ccc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727a88ccc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727a88ccc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727a88cc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727a88cc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727a88cc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727a88cc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727a88cc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727a88cc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727a88ccc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727a88cc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727a88ccc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727a88ccc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open source and 4 closed source code bases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727a88ccc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727a88cc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-- mention “good neighbor” aspect of open source libraries.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Segue: only 0.04% of total lines of code; who cares? Well, developers do: next slide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727a88ccc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727a88ccc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target audience: friends and colleagues in the industry (i am a python backend developer, so are a lot of my peers)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evan.n.lee@colorado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radon.readthedocs.io/en/latest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Boilerplate Logging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Evan Lee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University of Colorado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evan.n.lee@colorado.edu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</a:t>
            </a:r>
            <a:endParaRPr/>
          </a:p>
        </p:txBody>
      </p:sp>
      <p:sp>
        <p:nvSpPr>
          <p:cNvPr id="141" name="Google Shape;141;p2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29 total</a:t>
            </a:r>
            <a:endParaRPr/>
          </a:p>
        </p:txBody>
      </p:sp>
      <p:sp>
        <p:nvSpPr>
          <p:cNvPr id="142" name="Google Shape;142;p2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424" y="258375"/>
            <a:ext cx="4597150" cy="46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“Hidden cost”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Developers in all disciplines and in all languages use some form of boilerplate logging during active development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Cost sometimes not measurable in hard metrics like lines of code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Charged twice: once to write boilerplate logging statements, once to clean them up before committing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Boilerplate logging is a </a:t>
            </a:r>
            <a:r>
              <a:rPr b="0" lang="en" u="sng"/>
              <a:t>hidden cost</a:t>
            </a:r>
            <a:r>
              <a:rPr b="0" lang="en"/>
              <a:t> that developers pay </a:t>
            </a:r>
            <a:r>
              <a:rPr lang="en"/>
              <a:t>daily</a:t>
            </a:r>
            <a:r>
              <a:rPr b="0" lang="en"/>
              <a:t>.</a:t>
            </a:r>
            <a:endParaRPr b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python-boilerplate-logger</a:t>
            </a:r>
            <a:endParaRPr b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Boilerplate logging library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Python3.7+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Accessible via decorator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Standardized log messages &amp; formats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Uses natural Python 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logging</a:t>
            </a:r>
            <a:r>
              <a:rPr lang="en" sz="1500"/>
              <a:t> library under the hood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Allows for natural </a:t>
            </a:r>
            <a:r>
              <a:rPr lang="en" sz="1300"/>
              <a:t>&amp; familiar </a:t>
            </a:r>
            <a:r>
              <a:rPr lang="en" sz="1300"/>
              <a:t>configuration interface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Mix and match into application logs</a:t>
            </a:r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50" y="152400"/>
            <a:ext cx="2581722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613" y="2095613"/>
            <a:ext cx="8310776" cy="9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python-zeep</a:t>
            </a:r>
            <a:r>
              <a:rPr lang="en"/>
              <a:t>,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transports.py (47-84,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df383021e31372c111bc26cbf2e4535deaee04e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002" y="239175"/>
            <a:ext cx="4636006" cy="41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python-zeep</a:t>
            </a:r>
            <a:r>
              <a:rPr lang="en"/>
              <a:t>,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transports.py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using our boilerplate logger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038" y="1821513"/>
            <a:ext cx="6431925" cy="15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729450" y="2078875"/>
            <a:ext cx="7688700" cy="28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Classical stacktraces: simultaneously too much and not enough information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Debuggers + breakpoints: freeze the state of a program at a breakpoint or at an exception; no contextual information</a:t>
            </a:r>
            <a:endParaRPr/>
          </a:p>
        </p:txBody>
      </p:sp>
      <p:sp>
        <p:nvSpPr>
          <p:cNvPr id="189" name="Google Shape;189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Trace</a:t>
            </a:r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163" y="2389850"/>
            <a:ext cx="3841675" cy="18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trace example</a:t>
            </a:r>
            <a:endParaRPr/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369248" cy="406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3673" y="1137238"/>
            <a:ext cx="5317552" cy="2098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 u="sng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 sz="2100" u="sng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oil·er·plate</a:t>
            </a:r>
            <a:r>
              <a:rPr lang="en" sz="21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(n.) - </a:t>
            </a:r>
            <a:r>
              <a:rPr i="1" lang="en" sz="20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standardized pieces of text</a:t>
            </a: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for use as clauses in contracts or as part of a computer program.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of Success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Radon</a:t>
            </a:r>
            <a:r>
              <a:rPr lang="en" sz="1700"/>
              <a:t> - Python tool; gathers and reports on various syntactic metrics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u="sng"/>
              <a:t>Raw metrics</a:t>
            </a:r>
            <a:r>
              <a:rPr lang="en" sz="1500"/>
              <a:t>: logical lines of code (LLOC), comment lines, blank lines, etc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u="sng"/>
              <a:t>Cyclomatic </a:t>
            </a:r>
            <a:r>
              <a:rPr lang="en" sz="1500" u="sng"/>
              <a:t>(McCabe) </a:t>
            </a:r>
            <a:r>
              <a:rPr lang="en" sz="1500" u="sng"/>
              <a:t>complexity</a:t>
            </a:r>
            <a:r>
              <a:rPr lang="en" sz="1500"/>
              <a:t>: number of logical decisions made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u="sng"/>
              <a:t>Halstead metrics</a:t>
            </a:r>
            <a:r>
              <a:rPr lang="en" sz="1500"/>
              <a:t>: operand count, volume, difficultly, effort, time required, expected bug rate, etc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u="sng"/>
              <a:t>Maintainability index</a:t>
            </a:r>
            <a:r>
              <a:rPr lang="en" sz="1500"/>
              <a:t>: Extrapolated from LOC, Halstead metrics, McCabe complexity</a:t>
            </a:r>
            <a:endParaRPr sz="1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of Success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Decrease</a:t>
            </a:r>
            <a:r>
              <a:rPr lang="en"/>
              <a:t> in logical lines of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Increase </a:t>
            </a:r>
            <a:r>
              <a:rPr lang="en"/>
              <a:t>in maintainability score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Other interesting metrics: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McCabe complexity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Expected bug count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 required to program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</a:t>
            </a:r>
            <a:endParaRPr/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Record desired metrics on an existing code base.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Rework code base to instead use developed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boilerplate</a:t>
            </a:r>
            <a:r>
              <a:rPr lang="en"/>
              <a:t> logger.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Record desired metrics after refactor.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results, pre- and post-refactor using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boilerplate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26" name="Google Shape;2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650" y="475923"/>
            <a:ext cx="7093700" cy="393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-38.89%</a:t>
            </a:r>
            <a:endParaRPr b="0"/>
          </a:p>
        </p:txBody>
      </p:sp>
      <p:sp>
        <p:nvSpPr>
          <p:cNvPr id="237" name="Google Shape;237;p3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2000"/>
              <a:t>Best case decrease in McCabe complexity explored</a:t>
            </a:r>
            <a:endParaRPr i="1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Definition of boilerplate logging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Exploration into prevalence of boilerplate logging in current state of the industry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Explanation of “hidden” cost of boilerplate logging</a:t>
            </a:r>
            <a:endParaRPr sz="14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Implementation of 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boilerplate</a:t>
            </a:r>
            <a:r>
              <a:rPr lang="en" sz="1500"/>
              <a:t> Python logging library to display ideas and areas of improvement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Case study on tangible improvements from use of implemented library</a:t>
            </a:r>
            <a:endParaRPr sz="15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Questions?</a:t>
            </a:r>
            <a:endParaRPr b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egregious example of manual boilerplate logging in action, </a:t>
            </a:r>
            <a:r>
              <a:rPr i="1" lang="en"/>
              <a:t>Python3.7 </a:t>
            </a:r>
            <a:endParaRPr i="1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31350"/>
            <a:ext cx="8839200" cy="3166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Time to get the “got here” out of here.</a:t>
            </a:r>
            <a:endParaRPr b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Boilerplate logging use cases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Tracking the state of a program store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Track and display modifications to state &amp; inputs and outputs of callables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Tracing the state of a program execution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“Got here” example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Trace program state leading up to an error or exception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Tracking operation durations + timestamps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Prevalence in industry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Corpora Criteria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Last commit/pull request within last 90 days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GitHub “used by” metric of at least 1000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Widely recommended as library/plugin of choice for given functionality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Made use internally of some sort of logging</a:t>
            </a:r>
            <a:endParaRPr/>
          </a:p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Closed Source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Last commit/pull request within last 90 days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than 3 contributors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Made use internally of some sort of logging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5" y="771525"/>
            <a:ext cx="733425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</a:t>
            </a:r>
            <a:endParaRPr/>
          </a:p>
        </p:txBody>
      </p:sp>
      <p:sp>
        <p:nvSpPr>
          <p:cNvPr id="133" name="Google Shape;13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625" y="492837"/>
            <a:ext cx="4924750" cy="415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29 total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