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801236edaa_2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801236edaa_2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801236edaa_2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801236edaa_2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801236edaa_1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801236edaa_1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801236edaa_1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801236edaa_1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801236edaa_1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801236edaa_1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801236edaa_1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801236edaa_1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801236edaa_2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801236edaa_2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01236edaa_1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01236edaa_1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01236edaa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01236edaa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01236eda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01236eda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01236eda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01236eda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01236edaa_2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01236edaa_2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801236edaa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801236edaa_2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01236edaa_2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01236edaa_2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801236edaa_2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801236edaa_2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Compositional Testing of S1AP protocol in Cellular Communication Networks</a:t>
            </a:r>
            <a:endParaRPr sz="370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Prasanth Prahladan and Taeho Kim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2"/>
          <p:cNvSpPr/>
          <p:nvPr/>
        </p:nvSpPr>
        <p:spPr>
          <a:xfrm>
            <a:off x="4807625" y="941513"/>
            <a:ext cx="4206000" cy="894900"/>
          </a:xfrm>
          <a:prstGeom prst="roundRect">
            <a:avLst>
              <a:gd name="adj" fmla="val 16667"/>
            </a:avLst>
          </a:prstGeom>
          <a:solidFill>
            <a:srgbClr val="93C4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2"/>
          <p:cNvSpPr/>
          <p:nvPr/>
        </p:nvSpPr>
        <p:spPr>
          <a:xfrm>
            <a:off x="4857775" y="2885025"/>
            <a:ext cx="4206000" cy="894900"/>
          </a:xfrm>
          <a:prstGeom prst="roundRect">
            <a:avLst>
              <a:gd name="adj" fmla="val 16667"/>
            </a:avLst>
          </a:prstGeom>
          <a:solidFill>
            <a:srgbClr val="EA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2"/>
          <p:cNvSpPr/>
          <p:nvPr/>
        </p:nvSpPr>
        <p:spPr>
          <a:xfrm>
            <a:off x="4807625" y="1917438"/>
            <a:ext cx="4206000" cy="894900"/>
          </a:xfrm>
          <a:prstGeom prst="roundRect">
            <a:avLst>
              <a:gd name="adj" fmla="val 16667"/>
            </a:avLst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2"/>
          <p:cNvSpPr txBox="1">
            <a:spLocks noGrp="1"/>
          </p:cNvSpPr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Constructing Serializer/Deserializer</a:t>
            </a:r>
            <a:endParaRPr/>
          </a:p>
        </p:txBody>
      </p:sp>
      <p:grpSp>
        <p:nvGrpSpPr>
          <p:cNvPr id="198" name="Google Shape;198;p22"/>
          <p:cNvGrpSpPr/>
          <p:nvPr/>
        </p:nvGrpSpPr>
        <p:grpSpPr>
          <a:xfrm>
            <a:off x="335575" y="3147063"/>
            <a:ext cx="2008200" cy="1806888"/>
            <a:chOff x="335575" y="3147063"/>
            <a:chExt cx="2008200" cy="1806888"/>
          </a:xfrm>
        </p:grpSpPr>
        <p:sp>
          <p:nvSpPr>
            <p:cNvPr id="199" name="Google Shape;199;p22"/>
            <p:cNvSpPr/>
            <p:nvPr/>
          </p:nvSpPr>
          <p:spPr>
            <a:xfrm>
              <a:off x="335575" y="3147063"/>
              <a:ext cx="2008200" cy="53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Transport Layer(SCTP)</a:t>
              </a:r>
              <a:endParaRPr sz="1200"/>
            </a:p>
          </p:txBody>
        </p:sp>
        <p:sp>
          <p:nvSpPr>
            <p:cNvPr id="200" name="Google Shape;200;p22"/>
            <p:cNvSpPr/>
            <p:nvPr/>
          </p:nvSpPr>
          <p:spPr>
            <a:xfrm>
              <a:off x="335575" y="3779925"/>
              <a:ext cx="2008200" cy="53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Network Layer(IP)</a:t>
              </a:r>
              <a:endParaRPr sz="1200"/>
            </a:p>
          </p:txBody>
        </p:sp>
        <p:sp>
          <p:nvSpPr>
            <p:cNvPr id="201" name="Google Shape;201;p22"/>
            <p:cNvSpPr/>
            <p:nvPr/>
          </p:nvSpPr>
          <p:spPr>
            <a:xfrm>
              <a:off x="335575" y="4416650"/>
              <a:ext cx="2008200" cy="53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Device Layer</a:t>
              </a:r>
              <a:endParaRPr/>
            </a:p>
          </p:txBody>
        </p:sp>
      </p:grpSp>
      <p:cxnSp>
        <p:nvCxnSpPr>
          <p:cNvPr id="202" name="Google Shape;202;p22"/>
          <p:cNvCxnSpPr/>
          <p:nvPr/>
        </p:nvCxnSpPr>
        <p:spPr>
          <a:xfrm>
            <a:off x="2487250" y="1094750"/>
            <a:ext cx="0" cy="397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3" name="Google Shape;203;p22"/>
          <p:cNvSpPr/>
          <p:nvPr/>
        </p:nvSpPr>
        <p:spPr>
          <a:xfrm>
            <a:off x="335575" y="1371150"/>
            <a:ext cx="2008200" cy="14412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Serializer/Deserializer</a:t>
            </a:r>
            <a:endParaRPr sz="1200"/>
          </a:p>
        </p:txBody>
      </p:sp>
      <p:sp>
        <p:nvSpPr>
          <p:cNvPr id="204" name="Google Shape;204;p22"/>
          <p:cNvSpPr/>
          <p:nvPr/>
        </p:nvSpPr>
        <p:spPr>
          <a:xfrm>
            <a:off x="286825" y="1767739"/>
            <a:ext cx="2105700" cy="6480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CC41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5" name="Google Shape;205;p22"/>
          <p:cNvGrpSpPr/>
          <p:nvPr/>
        </p:nvGrpSpPr>
        <p:grpSpPr>
          <a:xfrm>
            <a:off x="5033750" y="2938713"/>
            <a:ext cx="3854050" cy="734250"/>
            <a:chOff x="3858500" y="1078975"/>
            <a:chExt cx="3854050" cy="734250"/>
          </a:xfrm>
        </p:grpSpPr>
        <p:sp>
          <p:nvSpPr>
            <p:cNvPr id="206" name="Google Shape;206;p22"/>
            <p:cNvSpPr/>
            <p:nvPr/>
          </p:nvSpPr>
          <p:spPr>
            <a:xfrm>
              <a:off x="4985850" y="1251475"/>
              <a:ext cx="1338600" cy="475500"/>
            </a:xfrm>
            <a:prstGeom prst="roundRect">
              <a:avLst>
                <a:gd name="adj" fmla="val 16667"/>
              </a:avLst>
            </a:prstGeom>
            <a:solidFill>
              <a:srgbClr val="A4C2F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Protobuf (Google)</a:t>
              </a:r>
              <a:endParaRPr sz="1000"/>
            </a:p>
          </p:txBody>
        </p:sp>
        <p:sp>
          <p:nvSpPr>
            <p:cNvPr id="207" name="Google Shape;207;p22"/>
            <p:cNvSpPr/>
            <p:nvPr/>
          </p:nvSpPr>
          <p:spPr>
            <a:xfrm>
              <a:off x="3858500" y="1165225"/>
              <a:ext cx="648000" cy="648000"/>
            </a:xfrm>
            <a:prstGeom prst="foldedCorner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proto</a:t>
              </a:r>
              <a:endParaRPr sz="1200"/>
            </a:p>
          </p:txBody>
        </p:sp>
        <p:sp>
          <p:nvSpPr>
            <p:cNvPr id="208" name="Google Shape;208;p22"/>
            <p:cNvSpPr/>
            <p:nvPr/>
          </p:nvSpPr>
          <p:spPr>
            <a:xfrm>
              <a:off x="7064550" y="1078975"/>
              <a:ext cx="648000" cy="648000"/>
            </a:xfrm>
            <a:prstGeom prst="cube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09" name="Google Shape;209;p22"/>
            <p:cNvCxnSpPr>
              <a:stCxn id="207" idx="3"/>
              <a:endCxn id="206" idx="1"/>
            </p:cNvCxnSpPr>
            <p:nvPr/>
          </p:nvCxnSpPr>
          <p:spPr>
            <a:xfrm>
              <a:off x="4506500" y="1489225"/>
              <a:ext cx="479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10" name="Google Shape;210;p22"/>
            <p:cNvCxnSpPr>
              <a:stCxn id="206" idx="3"/>
              <a:endCxn id="208" idx="2"/>
            </p:cNvCxnSpPr>
            <p:nvPr/>
          </p:nvCxnSpPr>
          <p:spPr>
            <a:xfrm rot="10800000" flipH="1">
              <a:off x="6324450" y="1484125"/>
              <a:ext cx="740100" cy="5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211" name="Google Shape;211;p22"/>
          <p:cNvGrpSpPr/>
          <p:nvPr/>
        </p:nvGrpSpPr>
        <p:grpSpPr>
          <a:xfrm>
            <a:off x="5056300" y="3799313"/>
            <a:ext cx="3854050" cy="734250"/>
            <a:chOff x="3858500" y="1078975"/>
            <a:chExt cx="3854050" cy="734250"/>
          </a:xfrm>
        </p:grpSpPr>
        <p:sp>
          <p:nvSpPr>
            <p:cNvPr id="212" name="Google Shape;212;p22"/>
            <p:cNvSpPr/>
            <p:nvPr/>
          </p:nvSpPr>
          <p:spPr>
            <a:xfrm>
              <a:off x="4985850" y="1251475"/>
              <a:ext cx="1338600" cy="475500"/>
            </a:xfrm>
            <a:prstGeom prst="roundRect">
              <a:avLst>
                <a:gd name="adj" fmla="val 16667"/>
              </a:avLst>
            </a:prstGeom>
            <a:solidFill>
              <a:srgbClr val="A4C2F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ASN1Compiler</a:t>
              </a:r>
              <a:endParaRPr sz="1000"/>
            </a:p>
          </p:txBody>
        </p:sp>
        <p:sp>
          <p:nvSpPr>
            <p:cNvPr id="213" name="Google Shape;213;p22"/>
            <p:cNvSpPr/>
            <p:nvPr/>
          </p:nvSpPr>
          <p:spPr>
            <a:xfrm>
              <a:off x="3858500" y="1165225"/>
              <a:ext cx="648000" cy="648000"/>
            </a:xfrm>
            <a:prstGeom prst="foldedCorner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ASN.1</a:t>
              </a:r>
              <a:endParaRPr sz="1200"/>
            </a:p>
          </p:txBody>
        </p:sp>
        <p:sp>
          <p:nvSpPr>
            <p:cNvPr id="214" name="Google Shape;214;p22"/>
            <p:cNvSpPr/>
            <p:nvPr/>
          </p:nvSpPr>
          <p:spPr>
            <a:xfrm>
              <a:off x="7064550" y="1078975"/>
              <a:ext cx="648000" cy="648000"/>
            </a:xfrm>
            <a:prstGeom prst="cube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C++</a:t>
              </a:r>
              <a:endParaRPr sz="1100"/>
            </a:p>
          </p:txBody>
        </p:sp>
        <p:cxnSp>
          <p:nvCxnSpPr>
            <p:cNvPr id="215" name="Google Shape;215;p22"/>
            <p:cNvCxnSpPr>
              <a:stCxn id="213" idx="3"/>
              <a:endCxn id="212" idx="1"/>
            </p:cNvCxnSpPr>
            <p:nvPr/>
          </p:nvCxnSpPr>
          <p:spPr>
            <a:xfrm>
              <a:off x="4506500" y="1489225"/>
              <a:ext cx="479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16" name="Google Shape;216;p22"/>
            <p:cNvCxnSpPr>
              <a:stCxn id="212" idx="3"/>
              <a:endCxn id="214" idx="2"/>
            </p:cNvCxnSpPr>
            <p:nvPr/>
          </p:nvCxnSpPr>
          <p:spPr>
            <a:xfrm rot="10800000" flipH="1">
              <a:off x="6324450" y="1484125"/>
              <a:ext cx="740100" cy="5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217" name="Google Shape;217;p22"/>
          <p:cNvGrpSpPr/>
          <p:nvPr/>
        </p:nvGrpSpPr>
        <p:grpSpPr>
          <a:xfrm>
            <a:off x="5056300" y="1993600"/>
            <a:ext cx="3854050" cy="734250"/>
            <a:chOff x="3858500" y="1078975"/>
            <a:chExt cx="3854050" cy="734250"/>
          </a:xfrm>
        </p:grpSpPr>
        <p:sp>
          <p:nvSpPr>
            <p:cNvPr id="218" name="Google Shape;218;p22"/>
            <p:cNvSpPr/>
            <p:nvPr/>
          </p:nvSpPr>
          <p:spPr>
            <a:xfrm>
              <a:off x="4985850" y="1251475"/>
              <a:ext cx="1338600" cy="475500"/>
            </a:xfrm>
            <a:prstGeom prst="roundRect">
              <a:avLst>
                <a:gd name="adj" fmla="val 16667"/>
              </a:avLst>
            </a:prstGeom>
            <a:solidFill>
              <a:srgbClr val="A4C2F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Apache Thrift (Facebook/Uber)</a:t>
              </a:r>
              <a:endParaRPr sz="1000"/>
            </a:p>
          </p:txBody>
        </p:sp>
        <p:sp>
          <p:nvSpPr>
            <p:cNvPr id="219" name="Google Shape;219;p22"/>
            <p:cNvSpPr/>
            <p:nvPr/>
          </p:nvSpPr>
          <p:spPr>
            <a:xfrm>
              <a:off x="3858500" y="1165225"/>
              <a:ext cx="648000" cy="648000"/>
            </a:xfrm>
            <a:prstGeom prst="foldedCorner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Thrift</a:t>
              </a:r>
              <a:endParaRPr sz="1200"/>
            </a:p>
          </p:txBody>
        </p:sp>
        <p:sp>
          <p:nvSpPr>
            <p:cNvPr id="220" name="Google Shape;220;p22"/>
            <p:cNvSpPr/>
            <p:nvPr/>
          </p:nvSpPr>
          <p:spPr>
            <a:xfrm>
              <a:off x="7064550" y="1078975"/>
              <a:ext cx="648000" cy="648000"/>
            </a:xfrm>
            <a:prstGeom prst="cube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21" name="Google Shape;221;p22"/>
            <p:cNvCxnSpPr>
              <a:stCxn id="219" idx="3"/>
              <a:endCxn id="218" idx="1"/>
            </p:cNvCxnSpPr>
            <p:nvPr/>
          </p:nvCxnSpPr>
          <p:spPr>
            <a:xfrm>
              <a:off x="4506500" y="1489225"/>
              <a:ext cx="479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22" name="Google Shape;222;p22"/>
            <p:cNvCxnSpPr>
              <a:stCxn id="218" idx="3"/>
              <a:endCxn id="220" idx="2"/>
            </p:cNvCxnSpPr>
            <p:nvPr/>
          </p:nvCxnSpPr>
          <p:spPr>
            <a:xfrm rot="10800000" flipH="1">
              <a:off x="6324450" y="1484125"/>
              <a:ext cx="740100" cy="5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223" name="Google Shape;223;p22"/>
          <p:cNvGrpSpPr/>
          <p:nvPr/>
        </p:nvGrpSpPr>
        <p:grpSpPr>
          <a:xfrm>
            <a:off x="5056300" y="1034288"/>
            <a:ext cx="3854050" cy="734250"/>
            <a:chOff x="3858500" y="1078975"/>
            <a:chExt cx="3854050" cy="734250"/>
          </a:xfrm>
        </p:grpSpPr>
        <p:sp>
          <p:nvSpPr>
            <p:cNvPr id="224" name="Google Shape;224;p22"/>
            <p:cNvSpPr/>
            <p:nvPr/>
          </p:nvSpPr>
          <p:spPr>
            <a:xfrm>
              <a:off x="4985850" y="1251475"/>
              <a:ext cx="1338600" cy="475500"/>
            </a:xfrm>
            <a:prstGeom prst="roundRect">
              <a:avLst>
                <a:gd name="adj" fmla="val 16667"/>
              </a:avLst>
            </a:prstGeom>
            <a:solidFill>
              <a:srgbClr val="A4C2F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QuackyDucky</a:t>
              </a:r>
              <a:endParaRPr sz="100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(Microsoft)</a:t>
              </a:r>
              <a:endParaRPr sz="1000"/>
            </a:p>
          </p:txBody>
        </p:sp>
        <p:sp>
          <p:nvSpPr>
            <p:cNvPr id="225" name="Google Shape;225;p22"/>
            <p:cNvSpPr/>
            <p:nvPr/>
          </p:nvSpPr>
          <p:spPr>
            <a:xfrm>
              <a:off x="3858500" y="1165225"/>
              <a:ext cx="648000" cy="648000"/>
            </a:xfrm>
            <a:prstGeom prst="foldedCorner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RFC</a:t>
              </a:r>
              <a:endParaRPr sz="1200"/>
            </a:p>
          </p:txBody>
        </p:sp>
        <p:sp>
          <p:nvSpPr>
            <p:cNvPr id="226" name="Google Shape;226;p22"/>
            <p:cNvSpPr/>
            <p:nvPr/>
          </p:nvSpPr>
          <p:spPr>
            <a:xfrm>
              <a:off x="7064550" y="1078975"/>
              <a:ext cx="648000" cy="648000"/>
            </a:xfrm>
            <a:prstGeom prst="cube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C / F*</a:t>
              </a:r>
              <a:endParaRPr sz="900"/>
            </a:p>
          </p:txBody>
        </p:sp>
        <p:cxnSp>
          <p:nvCxnSpPr>
            <p:cNvPr id="227" name="Google Shape;227;p22"/>
            <p:cNvCxnSpPr>
              <a:stCxn id="225" idx="3"/>
              <a:endCxn id="224" idx="1"/>
            </p:cNvCxnSpPr>
            <p:nvPr/>
          </p:nvCxnSpPr>
          <p:spPr>
            <a:xfrm>
              <a:off x="4506500" y="1489225"/>
              <a:ext cx="479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28" name="Google Shape;228;p22"/>
            <p:cNvCxnSpPr>
              <a:stCxn id="224" idx="3"/>
              <a:endCxn id="226" idx="2"/>
            </p:cNvCxnSpPr>
            <p:nvPr/>
          </p:nvCxnSpPr>
          <p:spPr>
            <a:xfrm rot="10800000" flipH="1">
              <a:off x="6324450" y="1484125"/>
              <a:ext cx="740100" cy="5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229" name="Google Shape;229;p22"/>
          <p:cNvSpPr/>
          <p:nvPr/>
        </p:nvSpPr>
        <p:spPr>
          <a:xfrm rot="5400000">
            <a:off x="4544950" y="1471050"/>
            <a:ext cx="1691100" cy="7800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2"/>
          <p:cNvSpPr txBox="1"/>
          <p:nvPr/>
        </p:nvSpPr>
        <p:spPr>
          <a:xfrm>
            <a:off x="8200925" y="2081675"/>
            <a:ext cx="1188900" cy="4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mutli-lingual</a:t>
            </a:r>
            <a:endParaRPr sz="1000"/>
          </a:p>
        </p:txBody>
      </p:sp>
      <p:sp>
        <p:nvSpPr>
          <p:cNvPr id="231" name="Google Shape;231;p22"/>
          <p:cNvSpPr/>
          <p:nvPr/>
        </p:nvSpPr>
        <p:spPr>
          <a:xfrm>
            <a:off x="6686050" y="501200"/>
            <a:ext cx="1646975" cy="648000"/>
          </a:xfrm>
          <a:prstGeom prst="flowChartOffpageConnector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No instantiations of structures supported.</a:t>
            </a: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/>
              <a:t>Verified (De)Serializer!</a:t>
            </a:r>
            <a:endParaRPr sz="900" b="1"/>
          </a:p>
        </p:txBody>
      </p:sp>
      <p:sp>
        <p:nvSpPr>
          <p:cNvPr id="232" name="Google Shape;232;p22"/>
          <p:cNvSpPr txBox="1"/>
          <p:nvPr/>
        </p:nvSpPr>
        <p:spPr>
          <a:xfrm>
            <a:off x="8200925" y="3060725"/>
            <a:ext cx="1188900" cy="4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mutli-lingual</a:t>
            </a:r>
            <a:endParaRPr sz="1000"/>
          </a:p>
        </p:txBody>
      </p:sp>
      <p:sp>
        <p:nvSpPr>
          <p:cNvPr id="233" name="Google Shape;233;p22"/>
          <p:cNvSpPr/>
          <p:nvPr/>
        </p:nvSpPr>
        <p:spPr>
          <a:xfrm>
            <a:off x="2920388" y="1297350"/>
            <a:ext cx="1646975" cy="1312150"/>
          </a:xfrm>
          <a:prstGeom prst="flowChartOffpageConnector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Most versatile in terms of flexibility of language and features. </a:t>
            </a:r>
            <a:br>
              <a:rPr lang="en" sz="900"/>
            </a:br>
            <a:r>
              <a:rPr lang="en" sz="900"/>
              <a:t>Has support for Transport Layer of stack. </a:t>
            </a:r>
            <a:endParaRPr sz="900"/>
          </a:p>
        </p:txBody>
      </p:sp>
      <p:sp>
        <p:nvSpPr>
          <p:cNvPr id="234" name="Google Shape;234;p22"/>
          <p:cNvSpPr/>
          <p:nvPr/>
        </p:nvSpPr>
        <p:spPr>
          <a:xfrm>
            <a:off x="2937000" y="2885025"/>
            <a:ext cx="1646975" cy="1312150"/>
          </a:xfrm>
          <a:prstGeom prst="flowChartOffpageConnector">
            <a:avLst/>
          </a:prstGeom>
          <a:solidFill>
            <a:srgbClr val="EA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No </a:t>
            </a:r>
            <a:r>
              <a:rPr lang="en" sz="900" b="1"/>
              <a:t>uint8.</a:t>
            </a:r>
            <a:endParaRPr sz="9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Doesn’t support Ordering of message sub-structures. </a:t>
            </a:r>
            <a:endParaRPr sz="9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UE attach procedure</a:t>
            </a:r>
            <a:endParaRPr/>
          </a:p>
        </p:txBody>
      </p:sp>
      <p:pic>
        <p:nvPicPr>
          <p:cNvPr id="240" name="Google Shape;24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7200" y="1152475"/>
            <a:ext cx="5448373" cy="3962025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23"/>
          <p:cNvSpPr/>
          <p:nvPr/>
        </p:nvSpPr>
        <p:spPr>
          <a:xfrm>
            <a:off x="3706250" y="1554000"/>
            <a:ext cx="1342500" cy="444900"/>
          </a:xfrm>
          <a:prstGeom prst="rect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3"/>
          <p:cNvSpPr/>
          <p:nvPr/>
        </p:nvSpPr>
        <p:spPr>
          <a:xfrm>
            <a:off x="3706250" y="2086625"/>
            <a:ext cx="1342500" cy="167700"/>
          </a:xfrm>
          <a:prstGeom prst="rect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3"/>
          <p:cNvSpPr/>
          <p:nvPr/>
        </p:nvSpPr>
        <p:spPr>
          <a:xfrm>
            <a:off x="3706250" y="2356600"/>
            <a:ext cx="1707300" cy="167700"/>
          </a:xfrm>
          <a:prstGeom prst="rect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23"/>
          <p:cNvSpPr/>
          <p:nvPr/>
        </p:nvSpPr>
        <p:spPr>
          <a:xfrm>
            <a:off x="3706250" y="2626575"/>
            <a:ext cx="1517400" cy="167700"/>
          </a:xfrm>
          <a:prstGeom prst="rect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23"/>
          <p:cNvSpPr/>
          <p:nvPr/>
        </p:nvSpPr>
        <p:spPr>
          <a:xfrm>
            <a:off x="3749200" y="3938900"/>
            <a:ext cx="2050800" cy="444900"/>
          </a:xfrm>
          <a:prstGeom prst="rect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23"/>
          <p:cNvSpPr txBox="1"/>
          <p:nvPr/>
        </p:nvSpPr>
        <p:spPr>
          <a:xfrm>
            <a:off x="1566575" y="1601400"/>
            <a:ext cx="1461300" cy="3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0000FF"/>
                </a:solidFill>
              </a:rPr>
              <a:t>S1 Setup message</a:t>
            </a:r>
            <a:endParaRPr sz="1100" b="1">
              <a:solidFill>
                <a:srgbClr val="0000FF"/>
              </a:solidFill>
            </a:endParaRPr>
          </a:p>
        </p:txBody>
      </p:sp>
      <p:sp>
        <p:nvSpPr>
          <p:cNvPr id="247" name="Google Shape;247;p23"/>
          <p:cNvSpPr txBox="1"/>
          <p:nvPr/>
        </p:nvSpPr>
        <p:spPr>
          <a:xfrm>
            <a:off x="1566575" y="1962850"/>
            <a:ext cx="1461300" cy="3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0000FF"/>
                </a:solidFill>
              </a:rPr>
              <a:t>Initial UE message</a:t>
            </a:r>
            <a:endParaRPr sz="1100" b="1">
              <a:solidFill>
                <a:srgbClr val="0000FF"/>
              </a:solidFill>
            </a:endParaRPr>
          </a:p>
        </p:txBody>
      </p:sp>
      <p:sp>
        <p:nvSpPr>
          <p:cNvPr id="248" name="Google Shape;248;p23"/>
          <p:cNvSpPr txBox="1"/>
          <p:nvPr/>
        </p:nvSpPr>
        <p:spPr>
          <a:xfrm>
            <a:off x="532750" y="2265400"/>
            <a:ext cx="2538900" cy="3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0000FF"/>
                </a:solidFill>
              </a:rPr>
              <a:t>Downlink NAS Transport message</a:t>
            </a:r>
            <a:endParaRPr sz="1100" b="1">
              <a:solidFill>
                <a:srgbClr val="0000FF"/>
              </a:solidFill>
            </a:endParaRPr>
          </a:p>
        </p:txBody>
      </p:sp>
      <p:sp>
        <p:nvSpPr>
          <p:cNvPr id="249" name="Google Shape;249;p23"/>
          <p:cNvSpPr txBox="1"/>
          <p:nvPr/>
        </p:nvSpPr>
        <p:spPr>
          <a:xfrm>
            <a:off x="731675" y="2535175"/>
            <a:ext cx="2296200" cy="3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0000FF"/>
                </a:solidFill>
              </a:rPr>
              <a:t>Uplink NAS Transport message</a:t>
            </a:r>
            <a:endParaRPr sz="1100" b="1">
              <a:solidFill>
                <a:srgbClr val="0000FF"/>
              </a:solidFill>
            </a:endParaRPr>
          </a:p>
        </p:txBody>
      </p:sp>
      <p:sp>
        <p:nvSpPr>
          <p:cNvPr id="250" name="Google Shape;250;p23"/>
          <p:cNvSpPr txBox="1"/>
          <p:nvPr/>
        </p:nvSpPr>
        <p:spPr>
          <a:xfrm>
            <a:off x="809425" y="3986300"/>
            <a:ext cx="2296200" cy="3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0000FF"/>
                </a:solidFill>
              </a:rPr>
              <a:t>Initial Context Setup message</a:t>
            </a:r>
            <a:endParaRPr sz="1100" b="1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 definition</a:t>
            </a:r>
            <a:endParaRPr/>
          </a:p>
        </p:txBody>
      </p:sp>
      <p:sp>
        <p:nvSpPr>
          <p:cNvPr id="256" name="Google Shape;256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7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an example, we’ll look at the types of IEs for the S1 Setup message</a:t>
            </a:r>
            <a:endParaRPr/>
          </a:p>
        </p:txBody>
      </p:sp>
      <p:pic>
        <p:nvPicPr>
          <p:cNvPr id="257" name="Google Shape;25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8775" y="1808800"/>
            <a:ext cx="5295425" cy="3297951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24"/>
          <p:cNvSpPr txBox="1"/>
          <p:nvPr/>
        </p:nvSpPr>
        <p:spPr>
          <a:xfrm>
            <a:off x="2057400" y="1808800"/>
            <a:ext cx="1248000" cy="3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0000FF"/>
                </a:solidFill>
              </a:rPr>
              <a:t>Procedure code</a:t>
            </a:r>
            <a:endParaRPr sz="1100" b="1">
              <a:solidFill>
                <a:srgbClr val="0000FF"/>
              </a:solidFill>
            </a:endParaRPr>
          </a:p>
        </p:txBody>
      </p:sp>
      <p:sp>
        <p:nvSpPr>
          <p:cNvPr id="259" name="Google Shape;259;p24"/>
          <p:cNvSpPr/>
          <p:nvPr/>
        </p:nvSpPr>
        <p:spPr>
          <a:xfrm>
            <a:off x="3348775" y="2158900"/>
            <a:ext cx="1933200" cy="318600"/>
          </a:xfrm>
          <a:prstGeom prst="rect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24"/>
          <p:cNvSpPr txBox="1"/>
          <p:nvPr/>
        </p:nvSpPr>
        <p:spPr>
          <a:xfrm>
            <a:off x="1843825" y="2143150"/>
            <a:ext cx="1461300" cy="3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0000FF"/>
                </a:solidFill>
              </a:rPr>
              <a:t>Tracking area code</a:t>
            </a:r>
            <a:endParaRPr sz="1100" b="1">
              <a:solidFill>
                <a:srgbClr val="0000FF"/>
              </a:solidFill>
            </a:endParaRPr>
          </a:p>
        </p:txBody>
      </p:sp>
      <p:sp>
        <p:nvSpPr>
          <p:cNvPr id="261" name="Google Shape;261;p24"/>
          <p:cNvSpPr/>
          <p:nvPr/>
        </p:nvSpPr>
        <p:spPr>
          <a:xfrm>
            <a:off x="3348775" y="2493250"/>
            <a:ext cx="1998900" cy="318600"/>
          </a:xfrm>
          <a:prstGeom prst="rect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24"/>
          <p:cNvSpPr txBox="1"/>
          <p:nvPr/>
        </p:nvSpPr>
        <p:spPr>
          <a:xfrm>
            <a:off x="1306225" y="2477500"/>
            <a:ext cx="1998900" cy="3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0000FF"/>
                </a:solidFill>
              </a:rPr>
              <a:t>Public land mobile network</a:t>
            </a:r>
            <a:endParaRPr sz="1100" b="1">
              <a:solidFill>
                <a:srgbClr val="0000FF"/>
              </a:solidFill>
            </a:endParaRPr>
          </a:p>
        </p:txBody>
      </p:sp>
      <p:sp>
        <p:nvSpPr>
          <p:cNvPr id="263" name="Google Shape;263;p24"/>
          <p:cNvSpPr/>
          <p:nvPr/>
        </p:nvSpPr>
        <p:spPr>
          <a:xfrm>
            <a:off x="3348775" y="2827600"/>
            <a:ext cx="4910100" cy="481500"/>
          </a:xfrm>
          <a:prstGeom prst="rect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24"/>
          <p:cNvSpPr txBox="1"/>
          <p:nvPr/>
        </p:nvSpPr>
        <p:spPr>
          <a:xfrm>
            <a:off x="1992625" y="2893300"/>
            <a:ext cx="1312500" cy="3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0000FF"/>
                </a:solidFill>
              </a:rPr>
              <a:t>Type of message</a:t>
            </a:r>
            <a:endParaRPr sz="1100" b="1">
              <a:solidFill>
                <a:srgbClr val="0000FF"/>
              </a:solidFill>
            </a:endParaRPr>
          </a:p>
        </p:txBody>
      </p:sp>
      <p:sp>
        <p:nvSpPr>
          <p:cNvPr id="265" name="Google Shape;265;p24"/>
          <p:cNvSpPr/>
          <p:nvPr/>
        </p:nvSpPr>
        <p:spPr>
          <a:xfrm>
            <a:off x="3348775" y="3324850"/>
            <a:ext cx="3319500" cy="481500"/>
          </a:xfrm>
          <a:prstGeom prst="rect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4"/>
          <p:cNvSpPr txBox="1"/>
          <p:nvPr/>
        </p:nvSpPr>
        <p:spPr>
          <a:xfrm>
            <a:off x="1475400" y="3387925"/>
            <a:ext cx="1830000" cy="3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0000FF"/>
                </a:solidFill>
              </a:rPr>
              <a:t>Discontinuous reception</a:t>
            </a:r>
            <a:endParaRPr sz="1100" b="1">
              <a:solidFill>
                <a:srgbClr val="0000FF"/>
              </a:solidFill>
            </a:endParaRPr>
          </a:p>
        </p:txBody>
      </p:sp>
      <p:sp>
        <p:nvSpPr>
          <p:cNvPr id="267" name="Google Shape;267;p24"/>
          <p:cNvSpPr/>
          <p:nvPr/>
        </p:nvSpPr>
        <p:spPr>
          <a:xfrm>
            <a:off x="3348775" y="3822100"/>
            <a:ext cx="2517000" cy="1284600"/>
          </a:xfrm>
          <a:prstGeom prst="rect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4"/>
          <p:cNvSpPr txBox="1"/>
          <p:nvPr/>
        </p:nvSpPr>
        <p:spPr>
          <a:xfrm>
            <a:off x="1123550" y="4219525"/>
            <a:ext cx="2181600" cy="3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0000FF"/>
                </a:solidFill>
              </a:rPr>
              <a:t>Supported tracking area array</a:t>
            </a:r>
            <a:endParaRPr sz="1100" b="1">
              <a:solidFill>
                <a:srgbClr val="0000FF"/>
              </a:solidFill>
            </a:endParaRPr>
          </a:p>
        </p:txBody>
      </p:sp>
      <p:pic>
        <p:nvPicPr>
          <p:cNvPr id="269" name="Google Shape;26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48775" y="1636700"/>
            <a:ext cx="612825" cy="172100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24"/>
          <p:cNvSpPr/>
          <p:nvPr/>
        </p:nvSpPr>
        <p:spPr>
          <a:xfrm>
            <a:off x="3348775" y="1808800"/>
            <a:ext cx="1933200" cy="350100"/>
          </a:xfrm>
          <a:prstGeom prst="rect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24"/>
          <p:cNvSpPr/>
          <p:nvPr/>
        </p:nvSpPr>
        <p:spPr>
          <a:xfrm>
            <a:off x="3348775" y="1636700"/>
            <a:ext cx="612900" cy="172200"/>
          </a:xfrm>
          <a:prstGeom prst="rect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24"/>
          <p:cNvSpPr txBox="1"/>
          <p:nvPr/>
        </p:nvSpPr>
        <p:spPr>
          <a:xfrm>
            <a:off x="2298150" y="1547700"/>
            <a:ext cx="1050600" cy="3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0000FF"/>
                </a:solidFill>
              </a:rPr>
              <a:t>Packet state</a:t>
            </a:r>
            <a:endParaRPr sz="1100" b="1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Protocol state and Mandatory IEs</a:t>
            </a:r>
            <a:endParaRPr/>
          </a:p>
        </p:txBody>
      </p:sp>
      <p:pic>
        <p:nvPicPr>
          <p:cNvPr id="278" name="Google Shape;27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3300" y="3489350"/>
            <a:ext cx="5959174" cy="124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3300" y="1631575"/>
            <a:ext cx="5183754" cy="124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78150" y="2127488"/>
            <a:ext cx="2759050" cy="639025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4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Protocol state transition by action event </a:t>
            </a:r>
            <a:endParaRPr/>
          </a:p>
        </p:txBody>
      </p:sp>
      <p:sp>
        <p:nvSpPr>
          <p:cNvPr id="282" name="Google Shape;282;p25"/>
          <p:cNvSpPr txBox="1">
            <a:spLocks noGrp="1"/>
          </p:cNvSpPr>
          <p:nvPr>
            <p:ph type="body" idx="1"/>
          </p:nvPr>
        </p:nvSpPr>
        <p:spPr>
          <a:xfrm>
            <a:off x="311700" y="2942875"/>
            <a:ext cx="8520600" cy="4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Checking the values of mandatory IEs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S1 Setup test execution</a:t>
            </a:r>
            <a:endParaRPr/>
          </a:p>
        </p:txBody>
      </p:sp>
      <p:pic>
        <p:nvPicPr>
          <p:cNvPr id="288" name="Google Shape;28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8325" y="1017725"/>
            <a:ext cx="5421551" cy="4013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94" name="Google Shape;294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Current contributions:</a:t>
            </a:r>
            <a:endParaRPr b="1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Specified a simple manual testing scheme, using Ivy, that can: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Detect the correctness of the received response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Update simplified notion of state of the protocol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Specification of the protocol message-format in easily accessible formats: RFC and Apache Thrift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b="1"/>
              <a:t>Main task remaining: </a:t>
            </a:r>
            <a:br>
              <a:rPr lang="en"/>
            </a:br>
            <a:r>
              <a:rPr lang="en"/>
              <a:t>1. Specify protocol to enable automated test-generation</a:t>
            </a:r>
            <a:br>
              <a:rPr lang="en"/>
            </a:br>
            <a:r>
              <a:rPr lang="en"/>
              <a:t>2. Develop shim, that interfaces the protocol-specification with network interface.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</a:t>
            </a:r>
            <a:endParaRPr/>
          </a:p>
        </p:txBody>
      </p:sp>
      <p:sp>
        <p:nvSpPr>
          <p:cNvPr id="300" name="Google Shape;300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Prepare a formal specification of the protocol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Encode knowledge that’s implicit in implementations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Documentation: Keep track of updates introduced in newer versions of protocol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Execution: Automated extraction of test-generators and message-checkers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Test compliance to a common standard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Test in an adversarial environment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Function:  Expose errors via testing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Make available the protocol message format specifications in a format that’s easily digestible by current web-technologies.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Obtain meaningful results from testing: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Test implementations to identify failure to conform/comply with the protocol-specification.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Identify bugs in implementations, or in the specification itself.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Identify system security vulnerabilities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581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Formal specification and testing of QUIC paper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verify a complex stateful internet-protocol QUIC using the IVy tool</a:t>
            </a:r>
            <a:endParaRPr/>
          </a:p>
          <a:p>
            <a:pPr marL="9144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Goal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extend the application of the formal verification of Internet-protocols to the domain of cellular communication networks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prove a formal specification of the S1AP protocol using the IVy tool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Cellular networks are closed system - not readily accessible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/>
              <a:t>SCTP protocol implementation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/>
              <a:t>Serializer/Deserializer implementation</a:t>
            </a:r>
            <a:endParaRPr/>
          </a:p>
          <a:p>
            <a:pPr marL="9144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 Patterns of inter-protocol communication - diverse and complex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/>
              <a:t>Multiple types and messages definition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/>
              <a:t>Test codes for S1AP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LTE network architecture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9863" y="1072225"/>
            <a:ext cx="6867525" cy="3714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4" name="Google Shape;74;p16"/>
          <p:cNvCxnSpPr/>
          <p:nvPr/>
        </p:nvCxnSpPr>
        <p:spPr>
          <a:xfrm>
            <a:off x="2524325" y="3253900"/>
            <a:ext cx="0" cy="13644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" name="Google Shape;75;p16"/>
          <p:cNvCxnSpPr/>
          <p:nvPr/>
        </p:nvCxnSpPr>
        <p:spPr>
          <a:xfrm rot="10800000" flipH="1">
            <a:off x="2531625" y="3253700"/>
            <a:ext cx="1897200" cy="75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" name="Google Shape;76;p16"/>
          <p:cNvCxnSpPr/>
          <p:nvPr/>
        </p:nvCxnSpPr>
        <p:spPr>
          <a:xfrm>
            <a:off x="4428825" y="3253900"/>
            <a:ext cx="6900" cy="4524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" name="Google Shape;77;p16"/>
          <p:cNvCxnSpPr/>
          <p:nvPr/>
        </p:nvCxnSpPr>
        <p:spPr>
          <a:xfrm>
            <a:off x="2998550" y="3706250"/>
            <a:ext cx="1430400" cy="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8" name="Google Shape;78;p16"/>
          <p:cNvCxnSpPr/>
          <p:nvPr/>
        </p:nvCxnSpPr>
        <p:spPr>
          <a:xfrm>
            <a:off x="2998550" y="3706250"/>
            <a:ext cx="0" cy="9267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" name="Google Shape;79;p16"/>
          <p:cNvCxnSpPr/>
          <p:nvPr/>
        </p:nvCxnSpPr>
        <p:spPr>
          <a:xfrm>
            <a:off x="2524325" y="4618300"/>
            <a:ext cx="481500" cy="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S1AP protocol</a:t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299" y="1635174"/>
            <a:ext cx="8520600" cy="26032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oogle Shape;90;p18"/>
          <p:cNvGrpSpPr/>
          <p:nvPr/>
        </p:nvGrpSpPr>
        <p:grpSpPr>
          <a:xfrm>
            <a:off x="354375" y="2235775"/>
            <a:ext cx="1143900" cy="1143900"/>
            <a:chOff x="1200775" y="2179250"/>
            <a:chExt cx="1143900" cy="1143900"/>
          </a:xfrm>
        </p:grpSpPr>
        <p:sp>
          <p:nvSpPr>
            <p:cNvPr id="91" name="Google Shape;91;p18"/>
            <p:cNvSpPr/>
            <p:nvPr/>
          </p:nvSpPr>
          <p:spPr>
            <a:xfrm>
              <a:off x="1200775" y="2179250"/>
              <a:ext cx="1143900" cy="1143900"/>
            </a:xfrm>
            <a:prstGeom prst="foldedCorner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Protocol</a:t>
              </a:r>
              <a:endParaRPr/>
            </a:p>
          </p:txBody>
        </p:sp>
        <p:sp>
          <p:nvSpPr>
            <p:cNvPr id="92" name="Google Shape;92;p18"/>
            <p:cNvSpPr txBox="1"/>
            <p:nvPr/>
          </p:nvSpPr>
          <p:spPr>
            <a:xfrm>
              <a:off x="1489100" y="2542675"/>
              <a:ext cx="399900" cy="48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400"/>
                <a:t>𝝋</a:t>
              </a:r>
              <a:endParaRPr sz="3400"/>
            </a:p>
          </p:txBody>
        </p:sp>
      </p:grpSp>
      <p:grpSp>
        <p:nvGrpSpPr>
          <p:cNvPr id="93" name="Google Shape;93;p18"/>
          <p:cNvGrpSpPr/>
          <p:nvPr/>
        </p:nvGrpSpPr>
        <p:grpSpPr>
          <a:xfrm>
            <a:off x="2382050" y="860550"/>
            <a:ext cx="1097400" cy="1097400"/>
            <a:chOff x="3963225" y="925650"/>
            <a:chExt cx="1097400" cy="1097400"/>
          </a:xfrm>
        </p:grpSpPr>
        <p:sp>
          <p:nvSpPr>
            <p:cNvPr id="94" name="Google Shape;94;p18"/>
            <p:cNvSpPr/>
            <p:nvPr/>
          </p:nvSpPr>
          <p:spPr>
            <a:xfrm>
              <a:off x="3963225" y="925650"/>
              <a:ext cx="1097400" cy="10974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8"/>
            <p:cNvSpPr txBox="1"/>
            <p:nvPr/>
          </p:nvSpPr>
          <p:spPr>
            <a:xfrm>
              <a:off x="4209000" y="1232550"/>
              <a:ext cx="726000" cy="48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400"/>
                <a:t>𝝋</a:t>
              </a:r>
              <a:r>
                <a:rPr lang="en" sz="1500"/>
                <a:t>1</a:t>
              </a:r>
              <a:endParaRPr sz="1500"/>
            </a:p>
          </p:txBody>
        </p:sp>
      </p:grpSp>
      <p:grpSp>
        <p:nvGrpSpPr>
          <p:cNvPr id="96" name="Google Shape;96;p18"/>
          <p:cNvGrpSpPr/>
          <p:nvPr/>
        </p:nvGrpSpPr>
        <p:grpSpPr>
          <a:xfrm>
            <a:off x="3362225" y="2235775"/>
            <a:ext cx="1097400" cy="1097400"/>
            <a:chOff x="5631700" y="2352300"/>
            <a:chExt cx="1097400" cy="1097400"/>
          </a:xfrm>
        </p:grpSpPr>
        <p:sp>
          <p:nvSpPr>
            <p:cNvPr id="97" name="Google Shape;97;p18"/>
            <p:cNvSpPr/>
            <p:nvPr/>
          </p:nvSpPr>
          <p:spPr>
            <a:xfrm>
              <a:off x="5631700" y="2352300"/>
              <a:ext cx="1097400" cy="10974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8"/>
            <p:cNvSpPr txBox="1"/>
            <p:nvPr/>
          </p:nvSpPr>
          <p:spPr>
            <a:xfrm>
              <a:off x="5817400" y="2705700"/>
              <a:ext cx="726000" cy="48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400"/>
                <a:t>𝝋</a:t>
              </a:r>
              <a:r>
                <a:rPr lang="en" sz="1500"/>
                <a:t>2</a:t>
              </a:r>
              <a:endParaRPr sz="1500"/>
            </a:p>
          </p:txBody>
        </p:sp>
      </p:grpSp>
      <p:grpSp>
        <p:nvGrpSpPr>
          <p:cNvPr id="99" name="Google Shape;99;p18"/>
          <p:cNvGrpSpPr/>
          <p:nvPr/>
        </p:nvGrpSpPr>
        <p:grpSpPr>
          <a:xfrm>
            <a:off x="2221775" y="3620850"/>
            <a:ext cx="1097400" cy="1097400"/>
            <a:chOff x="4128500" y="3788250"/>
            <a:chExt cx="1097400" cy="1097400"/>
          </a:xfrm>
        </p:grpSpPr>
        <p:sp>
          <p:nvSpPr>
            <p:cNvPr id="100" name="Google Shape;100;p18"/>
            <p:cNvSpPr/>
            <p:nvPr/>
          </p:nvSpPr>
          <p:spPr>
            <a:xfrm>
              <a:off x="4128500" y="3788250"/>
              <a:ext cx="1097400" cy="10974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8"/>
            <p:cNvSpPr txBox="1"/>
            <p:nvPr/>
          </p:nvSpPr>
          <p:spPr>
            <a:xfrm>
              <a:off x="4361400" y="4171350"/>
              <a:ext cx="726000" cy="48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400"/>
                <a:t>𝝋</a:t>
              </a:r>
              <a:r>
                <a:rPr lang="en" sz="1500"/>
                <a:t>3</a:t>
              </a:r>
              <a:endParaRPr sz="1500"/>
            </a:p>
          </p:txBody>
        </p:sp>
      </p:grpSp>
      <p:sp>
        <p:nvSpPr>
          <p:cNvPr id="102" name="Google Shape;102;p18"/>
          <p:cNvSpPr txBox="1"/>
          <p:nvPr/>
        </p:nvSpPr>
        <p:spPr>
          <a:xfrm>
            <a:off x="4470700" y="445025"/>
            <a:ext cx="4372800" cy="6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Why do we need  formal specifications? </a:t>
            </a:r>
            <a:endParaRPr b="1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Knowledge implicit in implementations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Any implementation, is one realization of the protocol. It might only capture a subset of the behaviours permitted by the protocol.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Actual protocol-compliance is never tested. </a:t>
            </a:r>
            <a:endParaRPr/>
          </a:p>
        </p:txBody>
      </p:sp>
      <p:sp>
        <p:nvSpPr>
          <p:cNvPr id="103" name="Google Shape;103;p18"/>
          <p:cNvSpPr txBox="1"/>
          <p:nvPr/>
        </p:nvSpPr>
        <p:spPr>
          <a:xfrm>
            <a:off x="91775" y="4750125"/>
            <a:ext cx="5357400" cy="6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De-facto standard</a:t>
            </a:r>
            <a:r>
              <a:rPr lang="en"/>
              <a:t>: Implementations in the wild!</a:t>
            </a:r>
            <a:endParaRPr/>
          </a:p>
        </p:txBody>
      </p:sp>
      <p:sp>
        <p:nvSpPr>
          <p:cNvPr id="104" name="Google Shape;104;p18"/>
          <p:cNvSpPr txBox="1"/>
          <p:nvPr/>
        </p:nvSpPr>
        <p:spPr>
          <a:xfrm>
            <a:off x="4572000" y="3090825"/>
            <a:ext cx="4372800" cy="6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What does it mean to specify a protocol? </a:t>
            </a:r>
            <a:br>
              <a:rPr lang="en"/>
            </a:br>
            <a:r>
              <a:rPr lang="en"/>
              <a:t>1. Behaviours of the protocol, based on what’s observable ( on the wire 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Behaviours of the protocol, based on what we expect happens internal to each constituent sub-system.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Properties of the system: Safety, Liveness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Entity representation within Ivy</a:t>
            </a:r>
            <a:endParaRPr/>
          </a:p>
        </p:txBody>
      </p:sp>
      <p:sp>
        <p:nvSpPr>
          <p:cNvPr id="110" name="Google Shape;110;p19"/>
          <p:cNvSpPr txBox="1"/>
          <p:nvPr/>
        </p:nvSpPr>
        <p:spPr>
          <a:xfrm>
            <a:off x="5689200" y="1072300"/>
            <a:ext cx="3553800" cy="6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Comopositional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No FSM assumption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Global Protocol specification based on “Observables”.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Generation of testing input: </a:t>
            </a:r>
            <a:r>
              <a:rPr lang="en">
                <a:solidFill>
                  <a:schemeClr val="dk1"/>
                </a:solidFill>
              </a:rPr>
              <a:t>Automated Test-Generation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Via constraint solving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Checkers of outputs of processes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111" name="Google Shape;111;p19"/>
          <p:cNvGrpSpPr/>
          <p:nvPr/>
        </p:nvGrpSpPr>
        <p:grpSpPr>
          <a:xfrm>
            <a:off x="274200" y="1289450"/>
            <a:ext cx="5442900" cy="3716700"/>
            <a:chOff x="274200" y="1289450"/>
            <a:chExt cx="5442900" cy="3716700"/>
          </a:xfrm>
        </p:grpSpPr>
        <p:grpSp>
          <p:nvGrpSpPr>
            <p:cNvPr id="112" name="Google Shape;112;p19"/>
            <p:cNvGrpSpPr/>
            <p:nvPr/>
          </p:nvGrpSpPr>
          <p:grpSpPr>
            <a:xfrm>
              <a:off x="274200" y="1289450"/>
              <a:ext cx="5442900" cy="3716700"/>
              <a:chOff x="1985600" y="1215000"/>
              <a:chExt cx="5442900" cy="3716700"/>
            </a:xfrm>
          </p:grpSpPr>
          <p:sp>
            <p:nvSpPr>
              <p:cNvPr id="113" name="Google Shape;113;p19"/>
              <p:cNvSpPr/>
              <p:nvPr/>
            </p:nvSpPr>
            <p:spPr>
              <a:xfrm>
                <a:off x="1985600" y="1306125"/>
                <a:ext cx="5442900" cy="32148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19"/>
              <p:cNvSpPr/>
              <p:nvPr/>
            </p:nvSpPr>
            <p:spPr>
              <a:xfrm>
                <a:off x="2266575" y="1215000"/>
                <a:ext cx="1761600" cy="3716700"/>
              </a:xfrm>
              <a:prstGeom prst="rect">
                <a:avLst/>
              </a:prstGeom>
              <a:noFill/>
              <a:ln w="28575" cap="flat" cmpd="sng">
                <a:solidFill>
                  <a:srgbClr val="6AA84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19"/>
              <p:cNvSpPr/>
              <p:nvPr/>
            </p:nvSpPr>
            <p:spPr>
              <a:xfrm>
                <a:off x="2574525" y="3050050"/>
                <a:ext cx="1433700" cy="1250700"/>
              </a:xfrm>
              <a:prstGeom prst="triangle">
                <a:avLst>
                  <a:gd name="adj" fmla="val 50000"/>
                </a:avLst>
              </a:prstGeom>
              <a:solidFill>
                <a:srgbClr val="F1C23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Client</a:t>
                </a:r>
                <a:endParaRPr/>
              </a:p>
            </p:txBody>
          </p:sp>
          <p:sp>
            <p:nvSpPr>
              <p:cNvPr id="116" name="Google Shape;116;p19"/>
              <p:cNvSpPr/>
              <p:nvPr/>
            </p:nvSpPr>
            <p:spPr>
              <a:xfrm>
                <a:off x="5774250" y="3050050"/>
                <a:ext cx="1433700" cy="1250700"/>
              </a:xfrm>
              <a:prstGeom prst="triangle">
                <a:avLst>
                  <a:gd name="adj" fmla="val 50000"/>
                </a:avLst>
              </a:prstGeom>
              <a:solidFill>
                <a:srgbClr val="F1C23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Server</a:t>
                </a:r>
                <a:endParaRPr/>
              </a:p>
            </p:txBody>
          </p:sp>
          <p:sp>
            <p:nvSpPr>
              <p:cNvPr id="117" name="Google Shape;117;p19"/>
              <p:cNvSpPr/>
              <p:nvPr/>
            </p:nvSpPr>
            <p:spPr>
              <a:xfrm rot="5400000">
                <a:off x="4624750" y="2327775"/>
                <a:ext cx="466800" cy="2254800"/>
              </a:xfrm>
              <a:prstGeom prst="can">
                <a:avLst>
                  <a:gd name="adj" fmla="val 25000"/>
                </a:avLst>
              </a:prstGeom>
              <a:solidFill>
                <a:srgbClr val="E6913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19"/>
              <p:cNvSpPr txBox="1"/>
              <p:nvPr/>
            </p:nvSpPr>
            <p:spPr>
              <a:xfrm>
                <a:off x="3799525" y="3336225"/>
                <a:ext cx="2038200" cy="23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channel</a:t>
                </a:r>
                <a:endParaRPr/>
              </a:p>
            </p:txBody>
          </p:sp>
          <p:sp>
            <p:nvSpPr>
              <p:cNvPr id="119" name="Google Shape;119;p19"/>
              <p:cNvSpPr/>
              <p:nvPr/>
            </p:nvSpPr>
            <p:spPr>
              <a:xfrm>
                <a:off x="4316575" y="1993100"/>
                <a:ext cx="1004100" cy="1004100"/>
              </a:xfrm>
              <a:prstGeom prst="ellipse">
                <a:avLst/>
              </a:prstGeom>
              <a:solidFill>
                <a:srgbClr val="BF9000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Env.</a:t>
                </a:r>
                <a:endParaRPr/>
              </a:p>
            </p:txBody>
          </p:sp>
          <p:sp>
            <p:nvSpPr>
              <p:cNvPr id="120" name="Google Shape;120;p19"/>
              <p:cNvSpPr txBox="1"/>
              <p:nvPr/>
            </p:nvSpPr>
            <p:spPr>
              <a:xfrm>
                <a:off x="2342775" y="4520925"/>
                <a:ext cx="18855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6AA84F"/>
                    </a:solidFill>
                  </a:rPr>
                  <a:t>Our current focus</a:t>
                </a:r>
                <a:endParaRPr>
                  <a:solidFill>
                    <a:srgbClr val="6AA84F"/>
                  </a:solidFill>
                </a:endParaRPr>
              </a:p>
            </p:txBody>
          </p:sp>
        </p:grpSp>
        <p:sp>
          <p:nvSpPr>
            <p:cNvPr id="121" name="Google Shape;121;p19"/>
            <p:cNvSpPr txBox="1"/>
            <p:nvPr/>
          </p:nvSpPr>
          <p:spPr>
            <a:xfrm>
              <a:off x="655063" y="1551525"/>
              <a:ext cx="1506000" cy="59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Protocol State</a:t>
              </a: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Actions / Events</a:t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/>
          <p:nvPr/>
        </p:nvSpPr>
        <p:spPr>
          <a:xfrm>
            <a:off x="2590650" y="1386039"/>
            <a:ext cx="2105700" cy="6480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7" name="Google Shape;127;p20"/>
          <p:cNvGrpSpPr/>
          <p:nvPr/>
        </p:nvGrpSpPr>
        <p:grpSpPr>
          <a:xfrm>
            <a:off x="335575" y="1429475"/>
            <a:ext cx="2008200" cy="3143475"/>
            <a:chOff x="353175" y="1684825"/>
            <a:chExt cx="2008200" cy="3143475"/>
          </a:xfrm>
        </p:grpSpPr>
        <p:sp>
          <p:nvSpPr>
            <p:cNvPr id="128" name="Google Shape;128;p20"/>
            <p:cNvSpPr/>
            <p:nvPr/>
          </p:nvSpPr>
          <p:spPr>
            <a:xfrm>
              <a:off x="353175" y="1684825"/>
              <a:ext cx="2008200" cy="53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Application Layer(S1AP)</a:t>
              </a:r>
              <a:endParaRPr sz="1200"/>
            </a:p>
          </p:txBody>
        </p:sp>
        <p:sp>
          <p:nvSpPr>
            <p:cNvPr id="129" name="Google Shape;129;p20"/>
            <p:cNvSpPr/>
            <p:nvPr/>
          </p:nvSpPr>
          <p:spPr>
            <a:xfrm>
              <a:off x="353175" y="2524200"/>
              <a:ext cx="2008200" cy="53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Transport Layer(SCTP)</a:t>
              </a:r>
              <a:endParaRPr sz="1200"/>
            </a:p>
          </p:txBody>
        </p:sp>
        <p:sp>
          <p:nvSpPr>
            <p:cNvPr id="130" name="Google Shape;130;p20"/>
            <p:cNvSpPr/>
            <p:nvPr/>
          </p:nvSpPr>
          <p:spPr>
            <a:xfrm>
              <a:off x="353175" y="3442825"/>
              <a:ext cx="2008200" cy="53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Network Layer(IP)</a:t>
              </a:r>
              <a:endParaRPr sz="1200"/>
            </a:p>
          </p:txBody>
        </p:sp>
        <p:sp>
          <p:nvSpPr>
            <p:cNvPr id="131" name="Google Shape;131;p20"/>
            <p:cNvSpPr/>
            <p:nvPr/>
          </p:nvSpPr>
          <p:spPr>
            <a:xfrm>
              <a:off x="353175" y="4291000"/>
              <a:ext cx="2008200" cy="53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Device Layer</a:t>
              </a:r>
              <a:endParaRPr/>
            </a:p>
          </p:txBody>
        </p:sp>
      </p:grpSp>
      <p:sp>
        <p:nvSpPr>
          <p:cNvPr id="132" name="Google Shape;132;p20"/>
          <p:cNvSpPr/>
          <p:nvPr/>
        </p:nvSpPr>
        <p:spPr>
          <a:xfrm>
            <a:off x="2645725" y="1429475"/>
            <a:ext cx="2008200" cy="5373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Ivy based verification</a:t>
            </a:r>
            <a:endParaRPr sz="1200"/>
          </a:p>
        </p:txBody>
      </p:sp>
      <p:sp>
        <p:nvSpPr>
          <p:cNvPr id="133" name="Google Shape;133;p20"/>
          <p:cNvSpPr/>
          <p:nvPr/>
        </p:nvSpPr>
        <p:spPr>
          <a:xfrm>
            <a:off x="4828675" y="2527814"/>
            <a:ext cx="2105700" cy="6480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0"/>
          <p:cNvSpPr/>
          <p:nvPr/>
        </p:nvSpPr>
        <p:spPr>
          <a:xfrm>
            <a:off x="4877425" y="2625926"/>
            <a:ext cx="2008200" cy="451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SCTP - socket integration</a:t>
            </a:r>
            <a:br>
              <a:rPr lang="en" sz="1200"/>
            </a:br>
            <a:r>
              <a:rPr lang="en" sz="1200"/>
              <a:t>(Ivy + C++ ) </a:t>
            </a:r>
            <a:endParaRPr sz="1200"/>
          </a:p>
        </p:txBody>
      </p:sp>
      <p:sp>
        <p:nvSpPr>
          <p:cNvPr id="135" name="Google Shape;135;p20"/>
          <p:cNvSpPr/>
          <p:nvPr/>
        </p:nvSpPr>
        <p:spPr>
          <a:xfrm>
            <a:off x="4877425" y="3131775"/>
            <a:ext cx="2008200" cy="14412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Serializer/Deserializer</a:t>
            </a:r>
            <a:endParaRPr sz="1200"/>
          </a:p>
        </p:txBody>
      </p:sp>
      <p:grpSp>
        <p:nvGrpSpPr>
          <p:cNvPr id="136" name="Google Shape;136;p20"/>
          <p:cNvGrpSpPr/>
          <p:nvPr/>
        </p:nvGrpSpPr>
        <p:grpSpPr>
          <a:xfrm>
            <a:off x="2972804" y="521527"/>
            <a:ext cx="1354037" cy="799750"/>
            <a:chOff x="2429937" y="-83668"/>
            <a:chExt cx="2510265" cy="1482666"/>
          </a:xfrm>
        </p:grpSpPr>
        <p:sp>
          <p:nvSpPr>
            <p:cNvPr id="137" name="Google Shape;137;p20"/>
            <p:cNvSpPr/>
            <p:nvPr/>
          </p:nvSpPr>
          <p:spPr>
            <a:xfrm>
              <a:off x="2429937" y="-83668"/>
              <a:ext cx="2510265" cy="1482666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0"/>
            <p:cNvSpPr/>
            <p:nvPr/>
          </p:nvSpPr>
          <p:spPr>
            <a:xfrm>
              <a:off x="2666406" y="720630"/>
              <a:ext cx="661222" cy="576823"/>
            </a:xfrm>
            <a:prstGeom prst="triangle">
              <a:avLst>
                <a:gd name="adj" fmla="val 50000"/>
              </a:avLst>
            </a:prstGeom>
            <a:solidFill>
              <a:srgbClr val="F1C23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0"/>
            <p:cNvSpPr/>
            <p:nvPr/>
          </p:nvSpPr>
          <p:spPr>
            <a:xfrm>
              <a:off x="4142119" y="720630"/>
              <a:ext cx="661222" cy="576823"/>
            </a:xfrm>
            <a:prstGeom prst="triangle">
              <a:avLst>
                <a:gd name="adj" fmla="val 50000"/>
              </a:avLst>
            </a:prstGeom>
            <a:solidFill>
              <a:srgbClr val="F1C23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0"/>
            <p:cNvSpPr/>
            <p:nvPr/>
          </p:nvSpPr>
          <p:spPr>
            <a:xfrm rot="5400000">
              <a:off x="3611970" y="387517"/>
              <a:ext cx="215288" cy="1039914"/>
            </a:xfrm>
            <a:prstGeom prst="can">
              <a:avLst>
                <a:gd name="adj" fmla="val 25000"/>
              </a:avLst>
            </a:prstGeom>
            <a:solidFill>
              <a:srgbClr val="E6913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0"/>
            <p:cNvSpPr txBox="1"/>
            <p:nvPr/>
          </p:nvSpPr>
          <p:spPr>
            <a:xfrm>
              <a:off x="2583315" y="-13393"/>
              <a:ext cx="694567" cy="2729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0"/>
            <p:cNvSpPr/>
            <p:nvPr/>
          </p:nvSpPr>
          <p:spPr>
            <a:xfrm>
              <a:off x="3469840" y="233165"/>
              <a:ext cx="463091" cy="463091"/>
            </a:xfrm>
            <a:prstGeom prst="ellipse">
              <a:avLst/>
            </a:prstGeom>
            <a:solidFill>
              <a:srgbClr val="BF9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43" name="Google Shape;143;p20"/>
          <p:cNvCxnSpPr/>
          <p:nvPr/>
        </p:nvCxnSpPr>
        <p:spPr>
          <a:xfrm>
            <a:off x="4765675" y="407775"/>
            <a:ext cx="0" cy="4659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4" name="Google Shape;144;p20"/>
          <p:cNvSpPr txBox="1"/>
          <p:nvPr/>
        </p:nvSpPr>
        <p:spPr>
          <a:xfrm>
            <a:off x="3080425" y="48725"/>
            <a:ext cx="986400" cy="5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Method-1</a:t>
            </a:r>
            <a:endParaRPr/>
          </a:p>
        </p:txBody>
      </p:sp>
      <p:sp>
        <p:nvSpPr>
          <p:cNvPr id="145" name="Google Shape;145;p20"/>
          <p:cNvSpPr txBox="1"/>
          <p:nvPr/>
        </p:nvSpPr>
        <p:spPr>
          <a:xfrm>
            <a:off x="6098650" y="13525"/>
            <a:ext cx="2350800" cy="5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Method-2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Compositional Testing</a:t>
            </a:r>
            <a:endParaRPr/>
          </a:p>
        </p:txBody>
      </p:sp>
      <p:sp>
        <p:nvSpPr>
          <p:cNvPr id="146" name="Google Shape;146;p20"/>
          <p:cNvSpPr txBox="1"/>
          <p:nvPr/>
        </p:nvSpPr>
        <p:spPr>
          <a:xfrm>
            <a:off x="5300250" y="1055025"/>
            <a:ext cx="9864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endParaRPr/>
          </a:p>
        </p:txBody>
      </p:sp>
      <p:sp>
        <p:nvSpPr>
          <p:cNvPr id="147" name="Google Shape;147;p20"/>
          <p:cNvSpPr/>
          <p:nvPr/>
        </p:nvSpPr>
        <p:spPr>
          <a:xfrm>
            <a:off x="7892275" y="1429475"/>
            <a:ext cx="1225200" cy="3088800"/>
          </a:xfrm>
          <a:prstGeom prst="rect">
            <a:avLst/>
          </a:prstGeom>
          <a:solidFill>
            <a:srgbClr val="D5A6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Implementation</a:t>
            </a:r>
            <a:br>
              <a:rPr lang="en" sz="1200"/>
            </a:br>
            <a:r>
              <a:rPr lang="en" sz="1200"/>
              <a:t>(Test-target)</a:t>
            </a: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( MME )</a:t>
            </a:r>
            <a:endParaRPr sz="1200"/>
          </a:p>
        </p:txBody>
      </p:sp>
      <p:sp>
        <p:nvSpPr>
          <p:cNvPr id="148" name="Google Shape;148;p20"/>
          <p:cNvSpPr/>
          <p:nvPr/>
        </p:nvSpPr>
        <p:spPr>
          <a:xfrm>
            <a:off x="4877425" y="1429475"/>
            <a:ext cx="2008200" cy="11424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Protocol specification</a:t>
            </a:r>
            <a:br>
              <a:rPr lang="en" sz="1200"/>
            </a:br>
            <a:r>
              <a:rPr lang="en" sz="1200"/>
              <a:t>Client (eNB)</a:t>
            </a:r>
            <a:endParaRPr sz="1200"/>
          </a:p>
        </p:txBody>
      </p:sp>
      <p:cxnSp>
        <p:nvCxnSpPr>
          <p:cNvPr id="149" name="Google Shape;149;p20"/>
          <p:cNvCxnSpPr/>
          <p:nvPr/>
        </p:nvCxnSpPr>
        <p:spPr>
          <a:xfrm>
            <a:off x="2487250" y="407400"/>
            <a:ext cx="0" cy="4659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0" name="Google Shape;150;p20"/>
          <p:cNvSpPr txBox="1"/>
          <p:nvPr/>
        </p:nvSpPr>
        <p:spPr>
          <a:xfrm>
            <a:off x="7971550" y="1055025"/>
            <a:ext cx="9864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</a:t>
            </a:r>
            <a:endParaRPr/>
          </a:p>
        </p:txBody>
      </p:sp>
      <p:sp>
        <p:nvSpPr>
          <p:cNvPr id="151" name="Google Shape;151;p20"/>
          <p:cNvSpPr/>
          <p:nvPr/>
        </p:nvSpPr>
        <p:spPr>
          <a:xfrm>
            <a:off x="4828675" y="3528364"/>
            <a:ext cx="2105700" cy="6480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CC41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0"/>
          <p:cNvSpPr/>
          <p:nvPr/>
        </p:nvSpPr>
        <p:spPr>
          <a:xfrm>
            <a:off x="4835000" y="1676664"/>
            <a:ext cx="2105700" cy="6480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CC41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Protocol Message Architecture</a:t>
            </a:r>
            <a:endParaRPr/>
          </a:p>
        </p:txBody>
      </p:sp>
      <p:grpSp>
        <p:nvGrpSpPr>
          <p:cNvPr id="158" name="Google Shape;158;p21"/>
          <p:cNvGrpSpPr/>
          <p:nvPr/>
        </p:nvGrpSpPr>
        <p:grpSpPr>
          <a:xfrm>
            <a:off x="85825" y="751400"/>
            <a:ext cx="1870200" cy="3779100"/>
            <a:chOff x="85825" y="1208600"/>
            <a:chExt cx="1870200" cy="3779100"/>
          </a:xfrm>
        </p:grpSpPr>
        <p:sp>
          <p:nvSpPr>
            <p:cNvPr id="159" name="Google Shape;159;p21"/>
            <p:cNvSpPr/>
            <p:nvPr/>
          </p:nvSpPr>
          <p:spPr>
            <a:xfrm>
              <a:off x="423625" y="1253300"/>
              <a:ext cx="1532400" cy="3734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1"/>
            <p:cNvSpPr/>
            <p:nvPr/>
          </p:nvSpPr>
          <p:spPr>
            <a:xfrm>
              <a:off x="579025" y="1341350"/>
              <a:ext cx="1250700" cy="1012800"/>
            </a:xfrm>
            <a:prstGeom prst="roundRect">
              <a:avLst>
                <a:gd name="adj" fmla="val 16667"/>
              </a:avLst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1"/>
            <p:cNvSpPr/>
            <p:nvPr/>
          </p:nvSpPr>
          <p:spPr>
            <a:xfrm>
              <a:off x="579025" y="2404400"/>
              <a:ext cx="1250700" cy="1012800"/>
            </a:xfrm>
            <a:prstGeom prst="roundRect">
              <a:avLst>
                <a:gd name="adj" fmla="val 16667"/>
              </a:avLst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1"/>
            <p:cNvSpPr/>
            <p:nvPr/>
          </p:nvSpPr>
          <p:spPr>
            <a:xfrm>
              <a:off x="579025" y="3909650"/>
              <a:ext cx="1250700" cy="1012800"/>
            </a:xfrm>
            <a:prstGeom prst="roundRect">
              <a:avLst>
                <a:gd name="adj" fmla="val 16667"/>
              </a:avLst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1"/>
            <p:cNvSpPr txBox="1"/>
            <p:nvPr/>
          </p:nvSpPr>
          <p:spPr>
            <a:xfrm>
              <a:off x="696625" y="1658450"/>
              <a:ext cx="986400" cy="37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UE-Attach</a:t>
              </a:r>
              <a:endParaRPr sz="1000"/>
            </a:p>
          </p:txBody>
        </p:sp>
        <p:sp>
          <p:nvSpPr>
            <p:cNvPr id="164" name="Google Shape;164;p21"/>
            <p:cNvSpPr txBox="1"/>
            <p:nvPr/>
          </p:nvSpPr>
          <p:spPr>
            <a:xfrm>
              <a:off x="696625" y="2677775"/>
              <a:ext cx="986400" cy="37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UE-Migrate</a:t>
              </a:r>
              <a:endParaRPr sz="1000"/>
            </a:p>
          </p:txBody>
        </p:sp>
        <p:sp>
          <p:nvSpPr>
            <p:cNvPr id="165" name="Google Shape;165;p21"/>
            <p:cNvSpPr txBox="1"/>
            <p:nvPr/>
          </p:nvSpPr>
          <p:spPr>
            <a:xfrm>
              <a:off x="696625" y="4274575"/>
              <a:ext cx="986400" cy="37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UE-Detach</a:t>
              </a:r>
              <a:endParaRPr sz="1000"/>
            </a:p>
          </p:txBody>
        </p:sp>
        <p:sp>
          <p:nvSpPr>
            <p:cNvPr id="166" name="Google Shape;166;p21"/>
            <p:cNvSpPr txBox="1"/>
            <p:nvPr/>
          </p:nvSpPr>
          <p:spPr>
            <a:xfrm rot="-5400000">
              <a:off x="532375" y="3217325"/>
              <a:ext cx="986400" cy="59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900">
                  <a:solidFill>
                    <a:srgbClr val="F1C232"/>
                  </a:solidFill>
                </a:rPr>
                <a:t>….</a:t>
              </a:r>
              <a:endParaRPr sz="2900">
                <a:solidFill>
                  <a:srgbClr val="F1C232"/>
                </a:solidFill>
              </a:endParaRPr>
            </a:p>
          </p:txBody>
        </p:sp>
        <p:sp>
          <p:nvSpPr>
            <p:cNvPr id="167" name="Google Shape;167;p21"/>
            <p:cNvSpPr txBox="1"/>
            <p:nvPr/>
          </p:nvSpPr>
          <p:spPr>
            <a:xfrm rot="-5400000">
              <a:off x="-1213325" y="2507750"/>
              <a:ext cx="3015300" cy="41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Procedures of S1AP Protocol</a:t>
              </a:r>
              <a:endParaRPr sz="1200"/>
            </a:p>
          </p:txBody>
        </p:sp>
      </p:grpSp>
      <p:grpSp>
        <p:nvGrpSpPr>
          <p:cNvPr id="168" name="Google Shape;168;p21"/>
          <p:cNvGrpSpPr/>
          <p:nvPr/>
        </p:nvGrpSpPr>
        <p:grpSpPr>
          <a:xfrm>
            <a:off x="2212688" y="-183400"/>
            <a:ext cx="1585113" cy="4713900"/>
            <a:chOff x="1982338" y="273800"/>
            <a:chExt cx="1585113" cy="4713900"/>
          </a:xfrm>
        </p:grpSpPr>
        <p:sp>
          <p:nvSpPr>
            <p:cNvPr id="169" name="Google Shape;169;p21"/>
            <p:cNvSpPr/>
            <p:nvPr/>
          </p:nvSpPr>
          <p:spPr>
            <a:xfrm>
              <a:off x="2316750" y="1253300"/>
              <a:ext cx="1250700" cy="3734400"/>
            </a:xfrm>
            <a:prstGeom prst="roundRect">
              <a:avLst>
                <a:gd name="adj" fmla="val 16667"/>
              </a:avLst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1"/>
            <p:cNvSpPr/>
            <p:nvPr/>
          </p:nvSpPr>
          <p:spPr>
            <a:xfrm>
              <a:off x="2448900" y="1485350"/>
              <a:ext cx="986400" cy="334800"/>
            </a:xfrm>
            <a:prstGeom prst="rect">
              <a:avLst/>
            </a:prstGeom>
            <a:solidFill>
              <a:srgbClr val="E6913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0"/>
            </a:p>
          </p:txBody>
        </p:sp>
        <p:sp>
          <p:nvSpPr>
            <p:cNvPr id="171" name="Google Shape;171;p21"/>
            <p:cNvSpPr/>
            <p:nvPr/>
          </p:nvSpPr>
          <p:spPr>
            <a:xfrm>
              <a:off x="2448900" y="1960850"/>
              <a:ext cx="986400" cy="334800"/>
            </a:xfrm>
            <a:prstGeom prst="rect">
              <a:avLst/>
            </a:prstGeom>
            <a:solidFill>
              <a:srgbClr val="E6913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0"/>
            </a:p>
          </p:txBody>
        </p:sp>
        <p:sp>
          <p:nvSpPr>
            <p:cNvPr id="172" name="Google Shape;172;p21"/>
            <p:cNvSpPr/>
            <p:nvPr/>
          </p:nvSpPr>
          <p:spPr>
            <a:xfrm>
              <a:off x="2448900" y="2436350"/>
              <a:ext cx="986400" cy="334800"/>
            </a:xfrm>
            <a:prstGeom prst="rect">
              <a:avLst/>
            </a:prstGeom>
            <a:solidFill>
              <a:srgbClr val="E6913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1"/>
            <p:cNvSpPr/>
            <p:nvPr/>
          </p:nvSpPr>
          <p:spPr>
            <a:xfrm>
              <a:off x="2448900" y="4429500"/>
              <a:ext cx="986400" cy="334800"/>
            </a:xfrm>
            <a:prstGeom prst="rect">
              <a:avLst/>
            </a:prstGeom>
            <a:solidFill>
              <a:srgbClr val="E6913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1"/>
            <p:cNvSpPr txBox="1"/>
            <p:nvPr/>
          </p:nvSpPr>
          <p:spPr>
            <a:xfrm rot="-5400000">
              <a:off x="1810350" y="3060000"/>
              <a:ext cx="2263500" cy="47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…………………….</a:t>
              </a:r>
              <a:endParaRPr/>
            </a:p>
          </p:txBody>
        </p:sp>
        <p:sp>
          <p:nvSpPr>
            <p:cNvPr id="175" name="Google Shape;175;p21"/>
            <p:cNvSpPr txBox="1"/>
            <p:nvPr/>
          </p:nvSpPr>
          <p:spPr>
            <a:xfrm rot="-5400000">
              <a:off x="-50912" y="2307050"/>
              <a:ext cx="4483500" cy="41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“Elementary Procedures(EP)” of a Procedure</a:t>
              </a:r>
              <a:endParaRPr sz="1200"/>
            </a:p>
          </p:txBody>
        </p:sp>
      </p:grpSp>
      <p:grpSp>
        <p:nvGrpSpPr>
          <p:cNvPr id="176" name="Google Shape;176;p21"/>
          <p:cNvGrpSpPr/>
          <p:nvPr/>
        </p:nvGrpSpPr>
        <p:grpSpPr>
          <a:xfrm>
            <a:off x="4054463" y="1201250"/>
            <a:ext cx="1553238" cy="3015300"/>
            <a:chOff x="3625638" y="1479350"/>
            <a:chExt cx="1553238" cy="3015300"/>
          </a:xfrm>
        </p:grpSpPr>
        <p:sp>
          <p:nvSpPr>
            <p:cNvPr id="177" name="Google Shape;177;p21"/>
            <p:cNvSpPr/>
            <p:nvPr/>
          </p:nvSpPr>
          <p:spPr>
            <a:xfrm>
              <a:off x="3928175" y="2213300"/>
              <a:ext cx="1250700" cy="1875900"/>
            </a:xfrm>
            <a:prstGeom prst="rect">
              <a:avLst/>
            </a:prstGeom>
            <a:solidFill>
              <a:srgbClr val="E6913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0"/>
            </a:p>
          </p:txBody>
        </p:sp>
        <p:sp>
          <p:nvSpPr>
            <p:cNvPr id="178" name="Google Shape;178;p21"/>
            <p:cNvSpPr txBox="1"/>
            <p:nvPr/>
          </p:nvSpPr>
          <p:spPr>
            <a:xfrm rot="-5400000">
              <a:off x="2326488" y="2778500"/>
              <a:ext cx="3015300" cy="41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“Information Elements”(IE) of an EP</a:t>
              </a:r>
              <a:endParaRPr sz="1200"/>
            </a:p>
          </p:txBody>
        </p:sp>
        <p:sp>
          <p:nvSpPr>
            <p:cNvPr id="179" name="Google Shape;179;p21"/>
            <p:cNvSpPr/>
            <p:nvPr/>
          </p:nvSpPr>
          <p:spPr>
            <a:xfrm>
              <a:off x="4014575" y="2348150"/>
              <a:ext cx="1077900" cy="334800"/>
            </a:xfrm>
            <a:prstGeom prst="roundRect">
              <a:avLst>
                <a:gd name="adj" fmla="val 16667"/>
              </a:avLst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1"/>
            <p:cNvSpPr/>
            <p:nvPr/>
          </p:nvSpPr>
          <p:spPr>
            <a:xfrm>
              <a:off x="4014575" y="2743400"/>
              <a:ext cx="1077900" cy="334800"/>
            </a:xfrm>
            <a:prstGeom prst="roundRect">
              <a:avLst>
                <a:gd name="adj" fmla="val 16667"/>
              </a:avLst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1"/>
            <p:cNvSpPr/>
            <p:nvPr/>
          </p:nvSpPr>
          <p:spPr>
            <a:xfrm>
              <a:off x="4014575" y="3671675"/>
              <a:ext cx="1077900" cy="334800"/>
            </a:xfrm>
            <a:prstGeom prst="roundRect">
              <a:avLst>
                <a:gd name="adj" fmla="val 16667"/>
              </a:avLst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" name="Google Shape;182;p21"/>
          <p:cNvGrpSpPr/>
          <p:nvPr/>
        </p:nvGrpSpPr>
        <p:grpSpPr>
          <a:xfrm>
            <a:off x="6089550" y="2323050"/>
            <a:ext cx="1870200" cy="1269600"/>
            <a:chOff x="6165750" y="2932650"/>
            <a:chExt cx="1870200" cy="1269600"/>
          </a:xfrm>
        </p:grpSpPr>
        <p:sp>
          <p:nvSpPr>
            <p:cNvPr id="183" name="Google Shape;183;p21"/>
            <p:cNvSpPr/>
            <p:nvPr/>
          </p:nvSpPr>
          <p:spPr>
            <a:xfrm>
              <a:off x="6241950" y="2932650"/>
              <a:ext cx="1692900" cy="911700"/>
            </a:xfrm>
            <a:prstGeom prst="roundRect">
              <a:avLst>
                <a:gd name="adj" fmla="val 16667"/>
              </a:avLst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1"/>
            <p:cNvSpPr/>
            <p:nvPr/>
          </p:nvSpPr>
          <p:spPr>
            <a:xfrm>
              <a:off x="6400050" y="3008525"/>
              <a:ext cx="1376700" cy="1860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1"/>
            <p:cNvSpPr/>
            <p:nvPr/>
          </p:nvSpPr>
          <p:spPr>
            <a:xfrm>
              <a:off x="6400050" y="3295338"/>
              <a:ext cx="1376700" cy="1860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1"/>
            <p:cNvSpPr/>
            <p:nvPr/>
          </p:nvSpPr>
          <p:spPr>
            <a:xfrm>
              <a:off x="6405400" y="3582150"/>
              <a:ext cx="1376700" cy="1860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1"/>
            <p:cNvSpPr txBox="1"/>
            <p:nvPr/>
          </p:nvSpPr>
          <p:spPr>
            <a:xfrm>
              <a:off x="6165750" y="3808050"/>
              <a:ext cx="1870200" cy="39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Components of an IE</a:t>
              </a:r>
              <a:endParaRPr sz="1200"/>
            </a:p>
          </p:txBody>
        </p:sp>
      </p:grpSp>
      <p:sp>
        <p:nvSpPr>
          <p:cNvPr id="188" name="Google Shape;188;p21"/>
          <p:cNvSpPr txBox="1"/>
          <p:nvPr/>
        </p:nvSpPr>
        <p:spPr>
          <a:xfrm>
            <a:off x="2770775" y="4682900"/>
            <a:ext cx="9486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Packet</a:t>
            </a:r>
            <a:endParaRPr/>
          </a:p>
        </p:txBody>
      </p:sp>
      <p:sp>
        <p:nvSpPr>
          <p:cNvPr id="189" name="Google Shape;189;p21"/>
          <p:cNvSpPr txBox="1"/>
          <p:nvPr/>
        </p:nvSpPr>
        <p:spPr>
          <a:xfrm>
            <a:off x="4659100" y="4682900"/>
            <a:ext cx="9486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Frame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600</Words>
  <Application>Microsoft Office PowerPoint</Application>
  <PresentationFormat>On-screen Show (16:9)</PresentationFormat>
  <Paragraphs>137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Arial</vt:lpstr>
      <vt:lpstr>Simple Light</vt:lpstr>
      <vt:lpstr>Compositional Testing of S1AP protocol in Cellular Communication Networks</vt:lpstr>
      <vt:lpstr>Motivation</vt:lpstr>
      <vt:lpstr>Challenges</vt:lpstr>
      <vt:lpstr>LTE network architecture</vt:lpstr>
      <vt:lpstr>S1AP protocol</vt:lpstr>
      <vt:lpstr>PowerPoint Presentation</vt:lpstr>
      <vt:lpstr>Entity representation within Ivy</vt:lpstr>
      <vt:lpstr>PowerPoint Presentation</vt:lpstr>
      <vt:lpstr>Protocol Message Architecture</vt:lpstr>
      <vt:lpstr>Constructing Serializer/Deserializer</vt:lpstr>
      <vt:lpstr>Initial UE attach procedure</vt:lpstr>
      <vt:lpstr>Type definition</vt:lpstr>
      <vt:lpstr>Protocol state and Mandatory IEs</vt:lpstr>
      <vt:lpstr>S1 Setup test execution</vt:lpstr>
      <vt:lpstr>Conclusion</vt:lpstr>
      <vt:lpstr>Goals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Compositional Testing of S1AP protocol in Cellular Communication Networks</dc:title>
  <cp:lastModifiedBy>Kim Taeho</cp:lastModifiedBy>
  <cp:revision>1</cp:revision>
  <dcterms:modified xsi:type="dcterms:W3CDTF">2020-05-05T05:39:36Z</dcterms:modified>
</cp:coreProperties>
</file>