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4"/>
  </p:notesMasterIdLst>
  <p:sldIdLst>
    <p:sldId id="256" r:id="rId2"/>
    <p:sldId id="257" r:id="rId3"/>
    <p:sldId id="259" r:id="rId4"/>
    <p:sldId id="260" r:id="rId5"/>
    <p:sldId id="261" r:id="rId6"/>
    <p:sldId id="262" r:id="rId7"/>
    <p:sldId id="263" r:id="rId8"/>
    <p:sldId id="268"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9DE"/>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1CE3C-9C4A-4996-AF27-341CE4E484B3}"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38E25CE4-256A-47EB-9265-D812903349A0}" type="pres">
      <dgm:prSet presAssocID="{BD01CE3C-9C4A-4996-AF27-341CE4E484B3}" presName="Name0" presStyleCnt="0">
        <dgm:presLayoutVars>
          <dgm:dir/>
          <dgm:animLvl val="lvl"/>
          <dgm:resizeHandles val="exact"/>
        </dgm:presLayoutVars>
      </dgm:prSet>
      <dgm:spPr/>
    </dgm:pt>
  </dgm:ptLst>
  <dgm:cxnLst>
    <dgm:cxn modelId="{5FAB284A-AE1A-4E5F-9375-F54D3E2F93BB}" type="presOf" srcId="{BD01CE3C-9C4A-4996-AF27-341CE4E484B3}" destId="{38E25CE4-256A-47EB-9265-D812903349A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E1939-1EE5-451A-BA6F-96EC85467FF0}"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60311-89DD-41FC-B58C-95BFA5F18AFA}" type="slidenum">
              <a:rPr lang="en-US" smtClean="0"/>
              <a:t>‹#›</a:t>
            </a:fld>
            <a:endParaRPr lang="en-US"/>
          </a:p>
        </p:txBody>
      </p:sp>
    </p:spTree>
    <p:extLst>
      <p:ext uri="{BB962C8B-B14F-4D97-AF65-F5344CB8AC3E}">
        <p14:creationId xmlns:p14="http://schemas.microsoft.com/office/powerpoint/2010/main" val="425472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660311-89DD-41FC-B58C-95BFA5F18AFA}" type="slidenum">
              <a:rPr lang="en-US" smtClean="0"/>
              <a:t>3</a:t>
            </a:fld>
            <a:endParaRPr lang="en-US"/>
          </a:p>
        </p:txBody>
      </p:sp>
    </p:spTree>
    <p:extLst>
      <p:ext uri="{BB962C8B-B14F-4D97-AF65-F5344CB8AC3E}">
        <p14:creationId xmlns:p14="http://schemas.microsoft.com/office/powerpoint/2010/main" val="112375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660311-89DD-41FC-B58C-95BFA5F18AFA}" type="slidenum">
              <a:rPr lang="en-US" smtClean="0"/>
              <a:t>7</a:t>
            </a:fld>
            <a:endParaRPr lang="en-US"/>
          </a:p>
        </p:txBody>
      </p:sp>
    </p:spTree>
    <p:extLst>
      <p:ext uri="{BB962C8B-B14F-4D97-AF65-F5344CB8AC3E}">
        <p14:creationId xmlns:p14="http://schemas.microsoft.com/office/powerpoint/2010/main" val="118482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660311-89DD-41FC-B58C-95BFA5F18AFA}" type="slidenum">
              <a:rPr lang="en-US" smtClean="0"/>
              <a:t>8</a:t>
            </a:fld>
            <a:endParaRPr lang="en-US"/>
          </a:p>
        </p:txBody>
      </p:sp>
    </p:spTree>
    <p:extLst>
      <p:ext uri="{BB962C8B-B14F-4D97-AF65-F5344CB8AC3E}">
        <p14:creationId xmlns:p14="http://schemas.microsoft.com/office/powerpoint/2010/main" val="216444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EBF1F-7C2F-4145-A7A1-820D56EAB17A}"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190004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EBF1F-7C2F-4145-A7A1-820D56EAB17A}"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316218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EBF1F-7C2F-4145-A7A1-820D56EAB17A}"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158980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EBF1F-7C2F-4145-A7A1-820D56EAB17A}"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230246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EBF1F-7C2F-4145-A7A1-820D56EAB17A}"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188646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EBF1F-7C2F-4145-A7A1-820D56EAB17A}"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138193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EBF1F-7C2F-4145-A7A1-820D56EAB17A}"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298920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EBF1F-7C2F-4145-A7A1-820D56EAB17A}"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309978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EBF1F-7C2F-4145-A7A1-820D56EAB17A}"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73472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EBF1F-7C2F-4145-A7A1-820D56EAB17A}"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38110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EBF1F-7C2F-4145-A7A1-820D56EAB17A}"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5061B-1B14-430B-9369-1EE0A957A7E9}" type="slidenum">
              <a:rPr lang="en-US" smtClean="0"/>
              <a:t>‹#›</a:t>
            </a:fld>
            <a:endParaRPr lang="en-US"/>
          </a:p>
        </p:txBody>
      </p:sp>
    </p:spTree>
    <p:extLst>
      <p:ext uri="{BB962C8B-B14F-4D97-AF65-F5344CB8AC3E}">
        <p14:creationId xmlns:p14="http://schemas.microsoft.com/office/powerpoint/2010/main" val="166914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88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EBF1F-7C2F-4145-A7A1-820D56EAB17A}"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5061B-1B14-430B-9369-1EE0A957A7E9}" type="slidenum">
              <a:rPr lang="en-US" smtClean="0"/>
              <a:t>‹#›</a:t>
            </a:fld>
            <a:endParaRPr lang="en-US"/>
          </a:p>
        </p:txBody>
      </p:sp>
    </p:spTree>
    <p:extLst>
      <p:ext uri="{BB962C8B-B14F-4D97-AF65-F5344CB8AC3E}">
        <p14:creationId xmlns:p14="http://schemas.microsoft.com/office/powerpoint/2010/main" val="166554045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6558-2D8E-BA5F-DBED-25D9F4499581}"/>
              </a:ext>
            </a:extLst>
          </p:cNvPr>
          <p:cNvSpPr>
            <a:spLocks noGrp="1"/>
          </p:cNvSpPr>
          <p:nvPr>
            <p:ph type="ctrTitle"/>
          </p:nvPr>
        </p:nvSpPr>
        <p:spPr>
          <a:xfrm>
            <a:off x="2008553" y="1026941"/>
            <a:ext cx="8174894" cy="2651834"/>
          </a:xfrm>
        </p:spPr>
        <p:txBody>
          <a:bodyPr>
            <a:noAutofit/>
          </a:bodyPr>
          <a:lstStyle/>
          <a:p>
            <a:r>
              <a:rPr lang="en-IN" sz="4800" b="1" dirty="0">
                <a:latin typeface="Times New Roman" panose="02020603050405020304" pitchFamily="18" charset="0"/>
                <a:cs typeface="Times New Roman" panose="02020603050405020304" pitchFamily="18" charset="0"/>
              </a:rPr>
              <a:t>Advancements in Forest Fire</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Prediction</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Integrating AI and Statistical </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Inference</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89E2E08-8AA7-0B86-58D3-D70E37C7067D}"/>
              </a:ext>
            </a:extLst>
          </p:cNvPr>
          <p:cNvSpPr>
            <a:spLocks noGrp="1"/>
          </p:cNvSpPr>
          <p:nvPr>
            <p:ph type="subTitle" idx="1"/>
          </p:nvPr>
        </p:nvSpPr>
        <p:spPr>
          <a:xfrm>
            <a:off x="4276578" y="3826411"/>
            <a:ext cx="2757267" cy="1350499"/>
          </a:xfrm>
        </p:spPr>
        <p:txBody>
          <a:bodyPr>
            <a:normAutofit fontScale="85000" lnSpcReduction="20000"/>
          </a:bodyPr>
          <a:lstStyle/>
          <a:p>
            <a:endParaRPr lang="en-IN" dirty="0"/>
          </a:p>
          <a:p>
            <a:endParaRPr lang="en-IN" dirty="0"/>
          </a:p>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Mounika Malka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64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242D74-ED67-B69D-1230-EBF624660867}"/>
              </a:ext>
            </a:extLst>
          </p:cNvPr>
          <p:cNvSpPr txBox="1"/>
          <p:nvPr/>
        </p:nvSpPr>
        <p:spPr>
          <a:xfrm>
            <a:off x="838200" y="1448972"/>
            <a:ext cx="10515599" cy="4191981"/>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Effectiveness of Regression Models:</a:t>
            </a:r>
          </a:p>
          <a:p>
            <a:pPr>
              <a:lnSpc>
                <a:spcPct val="150000"/>
              </a:lnSpc>
            </a:pPr>
            <a:r>
              <a:rPr lang="en-US" sz="2000" dirty="0">
                <a:latin typeface="Times New Roman" panose="02020603050405020304" pitchFamily="18" charset="0"/>
                <a:cs typeface="Times New Roman" panose="02020603050405020304" pitchFamily="18" charset="0"/>
              </a:rPr>
              <a:t>    This study demonstrates the effectiveness of regression models in forest fire prediction.</a:t>
            </a:r>
          </a:p>
          <a:p>
            <a:pPr>
              <a:lnSpc>
                <a:spcPct val="150000"/>
              </a:lnSpc>
            </a:pPr>
            <a:r>
              <a:rPr lang="en-US" sz="2000" dirty="0">
                <a:latin typeface="Times New Roman" panose="02020603050405020304" pitchFamily="18" charset="0"/>
                <a:cs typeface="Times New Roman" panose="02020603050405020304" pitchFamily="18" charset="0"/>
              </a:rPr>
              <a:t>     Implementation of appropriate preprocessing techniques and model  selection strategies significantly enhances predictive accuracy.</a:t>
            </a:r>
          </a:p>
          <a:p>
            <a:pPr>
              <a:lnSpc>
                <a:spcPct val="150000"/>
              </a:lnSpc>
            </a:pPr>
            <a:r>
              <a:rPr lang="en-US" sz="2000" b="1" dirty="0">
                <a:latin typeface="Times New Roman" panose="02020603050405020304" pitchFamily="18" charset="0"/>
                <a:cs typeface="Times New Roman" panose="02020603050405020304" pitchFamily="18" charset="0"/>
              </a:rPr>
              <a:t>Performance Comparison:</a:t>
            </a:r>
          </a:p>
          <a:p>
            <a:pPr>
              <a:lnSpc>
                <a:spcPct val="150000"/>
              </a:lnSpc>
            </a:pPr>
            <a:r>
              <a:rPr lang="en-US" sz="2000" dirty="0">
                <a:latin typeface="Times New Roman" panose="02020603050405020304" pitchFamily="18" charset="0"/>
                <a:cs typeface="Times New Roman" panose="02020603050405020304" pitchFamily="18" charset="0"/>
              </a:rPr>
              <a:t>     CatBoost emerged as the top performer among the evaluated models.</a:t>
            </a:r>
          </a:p>
          <a:p>
            <a:pPr>
              <a:lnSpc>
                <a:spcPct val="150000"/>
              </a:lnSpc>
            </a:pPr>
            <a:r>
              <a:rPr lang="en-US" sz="2000" dirty="0">
                <a:latin typeface="Times New Roman" panose="02020603050405020304" pitchFamily="18" charset="0"/>
                <a:cs typeface="Times New Roman" panose="02020603050405020304" pitchFamily="18" charset="0"/>
              </a:rPr>
              <a:t>Its robustness and adaptability make it a valuable tool for forest fire prediction and management.</a:t>
            </a:r>
          </a:p>
          <a:p>
            <a:pPr>
              <a:lnSpc>
                <a:spcPct val="150000"/>
              </a:lnSpc>
            </a:pPr>
            <a:r>
              <a:rPr lang="en-US" sz="2000" dirty="0">
                <a:latin typeface="Times New Roman" panose="02020603050405020304" pitchFamily="18" charset="0"/>
                <a:cs typeface="Times New Roman" panose="02020603050405020304" pitchFamily="18" charset="0"/>
              </a:rPr>
              <a:t>Impressive metrics achieved by CatBoost include MSE=1.89, RMSE=1.37, MAE=1.15, and R²=0.0052.</a:t>
            </a:r>
          </a:p>
        </p:txBody>
      </p:sp>
      <p:sp>
        <p:nvSpPr>
          <p:cNvPr id="9" name="Title 8">
            <a:extLst>
              <a:ext uri="{FF2B5EF4-FFF2-40B4-BE49-F238E27FC236}">
                <a16:creationId xmlns:a16="http://schemas.microsoft.com/office/drawing/2014/main" id="{49096C45-8FC1-E600-1BBC-58621C4D7BD4}"/>
              </a:ext>
            </a:extLst>
          </p:cNvPr>
          <p:cNvSpPr>
            <a:spLocks noGrp="1"/>
          </p:cNvSpPr>
          <p:nvPr>
            <p:ph type="title"/>
          </p:nvPr>
        </p:nvSpPr>
        <p:spPr>
          <a:xfrm>
            <a:off x="838200" y="365126"/>
            <a:ext cx="10515600" cy="1238592"/>
          </a:xfrm>
        </p:spPr>
        <p:txBody>
          <a:bodyPr/>
          <a:lstStyle/>
          <a:p>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5876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F154-E6EB-17E3-CAF7-A3FB8C2E8201}"/>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Future Work</a:t>
            </a:r>
            <a:endParaRPr lang="en-US" sz="4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8301B9B-81BB-1EC1-1A07-CFA0D6C8D3BA}"/>
              </a:ext>
            </a:extLst>
          </p:cNvPr>
          <p:cNvSpPr>
            <a:spLocks noGrp="1"/>
          </p:cNvSpPr>
          <p:nvPr>
            <p:ph idx="1"/>
          </p:nvPr>
        </p:nvSpPr>
        <p:spPr/>
        <p:txBody>
          <a:bodyPr>
            <a:normAutofit/>
          </a:bodyPr>
          <a:lstStyle/>
          <a:p>
            <a:pPr>
              <a:lnSpc>
                <a:spcPct val="150000"/>
              </a:lnSpc>
            </a:pPr>
            <a:r>
              <a:rPr lang="en-IN" sz="2200" b="1" dirty="0">
                <a:latin typeface="Times New Roman" panose="02020603050405020304" pitchFamily="18" charset="0"/>
                <a:cs typeface="Times New Roman" panose="02020603050405020304" pitchFamily="18" charset="0"/>
              </a:rPr>
              <a:t>Future research directions include:</a:t>
            </a:r>
          </a:p>
          <a:p>
            <a:pPr>
              <a:lnSpc>
                <a:spcPct val="150000"/>
              </a:lnSpc>
            </a:pPr>
            <a:r>
              <a:rPr lang="en-IN" sz="2200" dirty="0">
                <a:latin typeface="Times New Roman" panose="02020603050405020304" pitchFamily="18" charset="0"/>
                <a:cs typeface="Times New Roman" panose="02020603050405020304" pitchFamily="18" charset="0"/>
              </a:rPr>
              <a:t>Exploring advanced preprocessing techniques like feature engineering and dimensionality reduction.</a:t>
            </a:r>
          </a:p>
          <a:p>
            <a:pPr>
              <a:lnSpc>
                <a:spcPct val="150000"/>
              </a:lnSpc>
            </a:pPr>
            <a:r>
              <a:rPr lang="en-IN" sz="2200" dirty="0">
                <a:latin typeface="Times New Roman" panose="02020603050405020304" pitchFamily="18" charset="0"/>
                <a:cs typeface="Times New Roman" panose="02020603050405020304" pitchFamily="18" charset="0"/>
              </a:rPr>
              <a:t>Integrating domain knowledge and external data sources such as satellite imagery and topographical information.</a:t>
            </a:r>
          </a:p>
          <a:p>
            <a:pPr>
              <a:lnSpc>
                <a:spcPct val="150000"/>
              </a:lnSpc>
            </a:pPr>
            <a:r>
              <a:rPr lang="en-IN" sz="2200" dirty="0">
                <a:latin typeface="Times New Roman" panose="02020603050405020304" pitchFamily="18" charset="0"/>
                <a:cs typeface="Times New Roman" panose="02020603050405020304" pitchFamily="18" charset="0"/>
              </a:rPr>
              <a:t>Evaluating ensemble methods and hybrid models to enhance predictive performance.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2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D7B6-0290-A575-C4D8-5E613CC4DD89}"/>
              </a:ext>
            </a:extLst>
          </p:cNvPr>
          <p:cNvSpPr>
            <a:spLocks noGrp="1"/>
          </p:cNvSpPr>
          <p:nvPr>
            <p:ph type="title"/>
          </p:nvPr>
        </p:nvSpPr>
        <p:spPr>
          <a:xfrm>
            <a:off x="3995225" y="2574388"/>
            <a:ext cx="4994029" cy="1702190"/>
          </a:xfrm>
        </p:spPr>
        <p:txBody>
          <a:bodyPr>
            <a:normAutofit/>
          </a:bodyPr>
          <a:lstStyle/>
          <a:p>
            <a:r>
              <a:rPr lang="en-IN" dirty="0">
                <a:solidFill>
                  <a:schemeClr val="accent5">
                    <a:lumMod val="75000"/>
                  </a:schemeClr>
                </a:solidFill>
                <a:latin typeface="AR BERKLEY" panose="02000000000000000000" pitchFamily="2" charset="0"/>
              </a:rPr>
              <a:t>Thank You!!!!</a:t>
            </a:r>
            <a:endParaRPr lang="en-US" dirty="0">
              <a:solidFill>
                <a:schemeClr val="accent5">
                  <a:lumMod val="75000"/>
                </a:schemeClr>
              </a:solidFill>
              <a:latin typeface="AR BERKLEY" panose="02000000000000000000" pitchFamily="2" charset="0"/>
            </a:endParaRPr>
          </a:p>
        </p:txBody>
      </p:sp>
    </p:spTree>
    <p:extLst>
      <p:ext uri="{BB962C8B-B14F-4D97-AF65-F5344CB8AC3E}">
        <p14:creationId xmlns:p14="http://schemas.microsoft.com/office/powerpoint/2010/main" val="80760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AA2-0BF6-79D7-3C9C-F1E74D210F36}"/>
              </a:ext>
            </a:extLst>
          </p:cNvPr>
          <p:cNvSpPr>
            <a:spLocks noGrp="1"/>
          </p:cNvSpPr>
          <p:nvPr>
            <p:ph type="title"/>
          </p:nvPr>
        </p:nvSpPr>
        <p:spPr>
          <a:xfrm>
            <a:off x="697523" y="188496"/>
            <a:ext cx="10515600" cy="1013509"/>
          </a:xfrm>
        </p:spPr>
        <p:txBody>
          <a:bodyPr>
            <a:normAutofit/>
          </a:bodyPr>
          <a:lstStyle/>
          <a:p>
            <a:r>
              <a:rPr lang="en-IN" sz="4800" b="1" dirty="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E5A2E2-CB57-C52F-3367-E88693FDAECD}"/>
              </a:ext>
            </a:extLst>
          </p:cNvPr>
          <p:cNvSpPr>
            <a:spLocks noGrp="1"/>
          </p:cNvSpPr>
          <p:nvPr>
            <p:ph idx="1"/>
          </p:nvPr>
        </p:nvSpPr>
        <p:spPr>
          <a:xfrm>
            <a:off x="3080825" y="1202006"/>
            <a:ext cx="8918917" cy="1203570"/>
          </a:xfrm>
        </p:spPr>
        <p:txBody>
          <a:bodyPr>
            <a:noAutofit/>
          </a:bodyPr>
          <a:lstStyle/>
          <a:p>
            <a:pPr algn="l">
              <a:lnSpc>
                <a:spcPct val="100000"/>
              </a:lnSpc>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Forest fires pose significant threats to ecosystems, lives, and infrastructure. The increasing frequency and severity of forest fires underscore the need for effective prediction methods. Conventional prediction systems are costly and inaccurate, especially in developing countries. Efficient and cost-effective prediction methods are essential for mitigating risks.</a:t>
            </a:r>
          </a:p>
          <a:p>
            <a:endParaRPr lang="en-US" sz="1200" dirty="0"/>
          </a:p>
        </p:txBody>
      </p:sp>
      <p:sp>
        <p:nvSpPr>
          <p:cNvPr id="5" name="Rectangle 7">
            <a:extLst>
              <a:ext uri="{FF2B5EF4-FFF2-40B4-BE49-F238E27FC236}">
                <a16:creationId xmlns:a16="http://schemas.microsoft.com/office/drawing/2014/main" id="{714C1316-BC67-37EF-76F5-A7EA2DB14C23}"/>
              </a:ext>
            </a:extLst>
          </p:cNvPr>
          <p:cNvSpPr>
            <a:spLocks noChangeArrowheads="1"/>
          </p:cNvSpPr>
          <p:nvPr/>
        </p:nvSpPr>
        <p:spPr bwMode="auto">
          <a:xfrm>
            <a:off x="838200" y="1202005"/>
            <a:ext cx="2031609" cy="1041799"/>
          </a:xfrm>
          <a:prstGeom prst="rect">
            <a:avLst/>
          </a:prstGeom>
          <a:ln/>
        </p:spPr>
        <p:style>
          <a:lnRef idx="1">
            <a:schemeClr val="accent5"/>
          </a:lnRef>
          <a:fillRef idx="2">
            <a:schemeClr val="accent5"/>
          </a:fillRef>
          <a:effectRef idx="1">
            <a:schemeClr val="accent5"/>
          </a:effectRef>
          <a:fontRef idx="minor">
            <a:schemeClr val="dk1"/>
          </a:fontRef>
        </p:style>
        <p:txBody>
          <a:bodyPr lIns="96653" tIns="48326" rIns="96653" bIns="48326" anchor="ctr"/>
          <a:lstStyle/>
          <a:p>
            <a:pPr algn="ctr" defTabSz="966788"/>
            <a:r>
              <a:rPr lang="en-IN" sz="4200" dirty="0">
                <a:solidFill>
                  <a:schemeClr val="tx1"/>
                </a:solidFill>
                <a:latin typeface="Arial" charset="0"/>
              </a:rPr>
              <a:t>C</a:t>
            </a:r>
            <a:endParaRPr lang="en-US" sz="4200" dirty="0">
              <a:solidFill>
                <a:schemeClr val="tx1"/>
              </a:solidFill>
              <a:latin typeface="Arial" charset="0"/>
            </a:endParaRPr>
          </a:p>
        </p:txBody>
      </p:sp>
      <p:sp>
        <p:nvSpPr>
          <p:cNvPr id="6" name="Rectangle 4">
            <a:extLst>
              <a:ext uri="{FF2B5EF4-FFF2-40B4-BE49-F238E27FC236}">
                <a16:creationId xmlns:a16="http://schemas.microsoft.com/office/drawing/2014/main" id="{E48499B1-C5FF-F900-BD5C-33718FBDEB09}"/>
              </a:ext>
            </a:extLst>
          </p:cNvPr>
          <p:cNvSpPr>
            <a:spLocks noChangeArrowheads="1"/>
          </p:cNvSpPr>
          <p:nvPr/>
        </p:nvSpPr>
        <p:spPr bwMode="auto">
          <a:xfrm>
            <a:off x="838200" y="2757269"/>
            <a:ext cx="2031609" cy="1013509"/>
          </a:xfrm>
          <a:prstGeom prst="rect">
            <a:avLst/>
          </a:prstGeom>
          <a:ln/>
        </p:spPr>
        <p:style>
          <a:lnRef idx="3">
            <a:schemeClr val="lt1"/>
          </a:lnRef>
          <a:fillRef idx="1">
            <a:schemeClr val="accent6"/>
          </a:fillRef>
          <a:effectRef idx="1">
            <a:schemeClr val="accent6"/>
          </a:effectRef>
          <a:fontRef idx="minor">
            <a:schemeClr val="lt1"/>
          </a:fontRef>
        </p:style>
        <p:txBody>
          <a:bodyPr lIns="96653" tIns="48326" rIns="96653" bIns="48326" anchor="ctr"/>
          <a:lstStyle/>
          <a:p>
            <a:pPr algn="ctr" defTabSz="966788"/>
            <a:r>
              <a:rPr lang="en-US" sz="4200" dirty="0">
                <a:solidFill>
                  <a:schemeClr val="tx1"/>
                </a:solidFill>
                <a:latin typeface="Arial" charset="0"/>
              </a:rPr>
              <a:t>C</a:t>
            </a:r>
          </a:p>
        </p:txBody>
      </p:sp>
      <p:sp>
        <p:nvSpPr>
          <p:cNvPr id="8" name="TextBox 7">
            <a:extLst>
              <a:ext uri="{FF2B5EF4-FFF2-40B4-BE49-F238E27FC236}">
                <a16:creationId xmlns:a16="http://schemas.microsoft.com/office/drawing/2014/main" id="{3C3965FC-EE43-59C6-0D29-32385FC6A896}"/>
              </a:ext>
            </a:extLst>
          </p:cNvPr>
          <p:cNvSpPr txBox="1"/>
          <p:nvPr/>
        </p:nvSpPr>
        <p:spPr>
          <a:xfrm>
            <a:off x="3307079" y="2757269"/>
            <a:ext cx="8692664" cy="1077218"/>
          </a:xfrm>
          <a:prstGeom prst="rect">
            <a:avLst/>
          </a:prstGeom>
          <a:noFill/>
        </p:spPr>
        <p:txBody>
          <a:bodyPr wrap="square">
            <a:spAutoFit/>
          </a:bodyPr>
          <a:lstStyle/>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 Predicting forest fires is complex due to various environmental factors. Conventional systems rely heavily on extensive monitoring, leading to inaccuracies. Inaccurate weather predictions contribute to errors in fire risk assessment. Developing reliable prediction methods poses challenges, especially for developing countries</a:t>
            </a:r>
            <a:r>
              <a:rPr lang="en-IN" sz="1600" b="0" i="0" dirty="0">
                <a:solidFill>
                  <a:srgbClr val="374151"/>
                </a:solidFill>
                <a:effectLst/>
                <a:latin typeface="Times New Roman" panose="02020603050405020304" pitchFamily="18" charset="0"/>
                <a:cs typeface="Times New Roman" panose="02020603050405020304" pitchFamily="18" charset="0"/>
              </a:rPr>
              <a:t>.</a:t>
            </a:r>
          </a:p>
        </p:txBody>
      </p:sp>
      <p:sp>
        <p:nvSpPr>
          <p:cNvPr id="9" name="Rectangle 9">
            <a:extLst>
              <a:ext uri="{FF2B5EF4-FFF2-40B4-BE49-F238E27FC236}">
                <a16:creationId xmlns:a16="http://schemas.microsoft.com/office/drawing/2014/main" id="{724F0152-FBCC-303D-368A-39C55A11E0EB}"/>
              </a:ext>
            </a:extLst>
          </p:cNvPr>
          <p:cNvSpPr>
            <a:spLocks noChangeArrowheads="1"/>
          </p:cNvSpPr>
          <p:nvPr/>
        </p:nvSpPr>
        <p:spPr bwMode="auto">
          <a:xfrm rot="10800000" flipV="1">
            <a:off x="838197" y="4174887"/>
            <a:ext cx="2031609" cy="1013509"/>
          </a:xfrm>
          <a:prstGeom prst="rect">
            <a:avLst/>
          </a:prstGeom>
          <a:ln/>
        </p:spPr>
        <p:style>
          <a:lnRef idx="3">
            <a:schemeClr val="lt1"/>
          </a:lnRef>
          <a:fillRef idx="1">
            <a:schemeClr val="accent5"/>
          </a:fillRef>
          <a:effectRef idx="1">
            <a:schemeClr val="accent5"/>
          </a:effectRef>
          <a:fontRef idx="minor">
            <a:schemeClr val="lt1"/>
          </a:fontRef>
        </p:style>
        <p:txBody>
          <a:bodyPr lIns="96653" tIns="48326" rIns="96653" bIns="48326" anchor="ctr"/>
          <a:lstStyle/>
          <a:p>
            <a:pPr algn="ctr" defTabSz="966788">
              <a:spcBef>
                <a:spcPct val="50000"/>
              </a:spcBef>
            </a:pPr>
            <a:r>
              <a:rPr lang="en-US" sz="4200" dirty="0">
                <a:solidFill>
                  <a:schemeClr val="tx1"/>
                </a:solidFill>
                <a:latin typeface="Arial" charset="0"/>
              </a:rPr>
              <a:t>Q</a:t>
            </a:r>
          </a:p>
        </p:txBody>
      </p:sp>
      <p:sp>
        <p:nvSpPr>
          <p:cNvPr id="11" name="TextBox 10">
            <a:extLst>
              <a:ext uri="{FF2B5EF4-FFF2-40B4-BE49-F238E27FC236}">
                <a16:creationId xmlns:a16="http://schemas.microsoft.com/office/drawing/2014/main" id="{D821442E-FF42-E772-0D17-48570A4D7537}"/>
              </a:ext>
            </a:extLst>
          </p:cNvPr>
          <p:cNvSpPr txBox="1"/>
          <p:nvPr/>
        </p:nvSpPr>
        <p:spPr>
          <a:xfrm rot="10800000" flipV="1">
            <a:off x="3307077" y="4148794"/>
            <a:ext cx="8884922" cy="1323439"/>
          </a:xfrm>
          <a:prstGeom prst="rect">
            <a:avLst/>
          </a:prstGeom>
          <a:noFill/>
        </p:spPr>
        <p:txBody>
          <a:bodyPr wrap="square">
            <a:spAutoFit/>
          </a:bodyPr>
          <a:lstStyle/>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How can machine learning techniques enhance forest fire prediction accuracy?</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What methodologies can address the challenges in developing reliable prediction systems?</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How do reduced parameter sets and statistical inference techniques improve prediction efficiency?</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What role do cost-effective methods play in mitigating forest fire risks, particularly in developing countries?</a:t>
            </a:r>
          </a:p>
        </p:txBody>
      </p:sp>
      <p:sp>
        <p:nvSpPr>
          <p:cNvPr id="12" name="Rectangle 9">
            <a:extLst>
              <a:ext uri="{FF2B5EF4-FFF2-40B4-BE49-F238E27FC236}">
                <a16:creationId xmlns:a16="http://schemas.microsoft.com/office/drawing/2014/main" id="{513B7149-2643-8A40-DF4B-D18C16888FAE}"/>
              </a:ext>
            </a:extLst>
          </p:cNvPr>
          <p:cNvSpPr>
            <a:spLocks noChangeArrowheads="1"/>
          </p:cNvSpPr>
          <p:nvPr/>
        </p:nvSpPr>
        <p:spPr bwMode="auto">
          <a:xfrm>
            <a:off x="838197" y="5472234"/>
            <a:ext cx="2031608" cy="1013509"/>
          </a:xfrm>
          <a:prstGeom prst="rect">
            <a:avLst/>
          </a:prstGeom>
          <a:ln/>
        </p:spPr>
        <p:style>
          <a:lnRef idx="3">
            <a:schemeClr val="lt1"/>
          </a:lnRef>
          <a:fillRef idx="1">
            <a:schemeClr val="accent1"/>
          </a:fillRef>
          <a:effectRef idx="1">
            <a:schemeClr val="accent1"/>
          </a:effectRef>
          <a:fontRef idx="minor">
            <a:schemeClr val="lt1"/>
          </a:fontRef>
        </p:style>
        <p:txBody>
          <a:bodyPr lIns="96653" tIns="48326" rIns="96653" bIns="48326" anchor="ctr"/>
          <a:lstStyle/>
          <a:p>
            <a:pPr algn="ctr" defTabSz="966788">
              <a:spcBef>
                <a:spcPct val="50000"/>
              </a:spcBef>
            </a:pPr>
            <a:r>
              <a:rPr lang="en-IN" sz="4200" dirty="0">
                <a:solidFill>
                  <a:schemeClr val="tx1"/>
                </a:solidFill>
                <a:latin typeface="Arial" charset="0"/>
              </a:rPr>
              <a:t>H</a:t>
            </a:r>
            <a:endParaRPr lang="en-US" sz="4200" dirty="0">
              <a:solidFill>
                <a:schemeClr val="tx1"/>
              </a:solidFill>
              <a:latin typeface="Arial" charset="0"/>
            </a:endParaRPr>
          </a:p>
        </p:txBody>
      </p:sp>
      <p:sp>
        <p:nvSpPr>
          <p:cNvPr id="14" name="TextBox 13">
            <a:extLst>
              <a:ext uri="{FF2B5EF4-FFF2-40B4-BE49-F238E27FC236}">
                <a16:creationId xmlns:a16="http://schemas.microsoft.com/office/drawing/2014/main" id="{AE9BF5C5-BE65-7614-4D9E-CC13AA561A0B}"/>
              </a:ext>
            </a:extLst>
          </p:cNvPr>
          <p:cNvSpPr txBox="1"/>
          <p:nvPr/>
        </p:nvSpPr>
        <p:spPr>
          <a:xfrm>
            <a:off x="3307077" y="5472233"/>
            <a:ext cx="8988086" cy="1323439"/>
          </a:xfrm>
          <a:prstGeom prst="rect">
            <a:avLst/>
          </a:prstGeom>
          <a:noFill/>
        </p:spPr>
        <p:txBody>
          <a:bodyPr wrap="square">
            <a:spAutoFit/>
          </a:bodyPr>
          <a:lstStyle/>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H: Machine learning techniques will significantly improve forest fire prediction accuracy  compared to conventional methods. The integration of reduced parameter sets and statistical inference techniques will  enhance the efficiency of forest fire prediction models. Cost-effective prediction methods will be developed, addressing the challenges faced by developing countries. Comprehensive methodologies will lead to the development of reliable prediction systems for forest fire management</a:t>
            </a:r>
            <a:endParaRPr lang="en-US" sz="1600" dirty="0"/>
          </a:p>
        </p:txBody>
      </p:sp>
    </p:spTree>
    <p:extLst>
      <p:ext uri="{BB962C8B-B14F-4D97-AF65-F5344CB8AC3E}">
        <p14:creationId xmlns:p14="http://schemas.microsoft.com/office/powerpoint/2010/main" val="27135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623-DA35-59EC-DE79-4523C266046B}"/>
              </a:ext>
            </a:extLst>
          </p:cNvPr>
          <p:cNvSpPr>
            <a:spLocks noGrp="1"/>
          </p:cNvSpPr>
          <p:nvPr>
            <p:ph type="title"/>
          </p:nvPr>
        </p:nvSpPr>
        <p:spPr>
          <a:xfrm>
            <a:off x="838200" y="365125"/>
            <a:ext cx="10515600" cy="746223"/>
          </a:xfrm>
        </p:spPr>
        <p:txBody>
          <a:bodyPr/>
          <a:lstStyle/>
          <a:p>
            <a:r>
              <a:rPr lang="en-IN" b="1" dirty="0">
                <a:latin typeface="Times New Roman" panose="02020603050405020304" pitchFamily="18" charset="0"/>
                <a:cs typeface="Times New Roman" panose="02020603050405020304" pitchFamily="18" charset="0"/>
              </a:rPr>
              <a:t>Questions….?</a:t>
            </a:r>
            <a:endParaRPr lang="en-US" b="1"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FF98C604-1DF7-50E5-E912-4F2F1B85B5AB}"/>
              </a:ext>
            </a:extLst>
          </p:cNvPr>
          <p:cNvGraphicFramePr>
            <a:graphicFrameLocks noGrp="1"/>
          </p:cNvGraphicFramePr>
          <p:nvPr>
            <p:ph idx="1"/>
            <p:extLst>
              <p:ext uri="{D42A27DB-BD31-4B8C-83A1-F6EECF244321}">
                <p14:modId xmlns:p14="http://schemas.microsoft.com/office/powerpoint/2010/main" val="1743289930"/>
              </p:ext>
            </p:extLst>
          </p:nvPr>
        </p:nvGraphicFramePr>
        <p:xfrm>
          <a:off x="693066" y="1328188"/>
          <a:ext cx="10515600" cy="3573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2">
            <a:extLst>
              <a:ext uri="{FF2B5EF4-FFF2-40B4-BE49-F238E27FC236}">
                <a16:creationId xmlns:a16="http://schemas.microsoft.com/office/drawing/2014/main" id="{535B6634-1F4C-5DDF-314B-98F94FE8011D}"/>
              </a:ext>
            </a:extLst>
          </p:cNvPr>
          <p:cNvGrpSpPr>
            <a:grpSpLocks/>
          </p:cNvGrpSpPr>
          <p:nvPr/>
        </p:nvGrpSpPr>
        <p:grpSpPr bwMode="auto">
          <a:xfrm>
            <a:off x="838199" y="1223888"/>
            <a:ext cx="10515600" cy="1181687"/>
            <a:chOff x="235" y="747"/>
            <a:chExt cx="5813" cy="582"/>
          </a:xfrm>
        </p:grpSpPr>
        <p:sp>
          <p:nvSpPr>
            <p:cNvPr id="18" name="Rectangle 5">
              <a:extLst>
                <a:ext uri="{FF2B5EF4-FFF2-40B4-BE49-F238E27FC236}">
                  <a16:creationId xmlns:a16="http://schemas.microsoft.com/office/drawing/2014/main" id="{52A5CDD5-0004-481F-D8A4-35E0E45D4A6F}"/>
                </a:ext>
              </a:extLst>
            </p:cNvPr>
            <p:cNvSpPr>
              <a:spLocks noChangeArrowheads="1"/>
            </p:cNvSpPr>
            <p:nvPr/>
          </p:nvSpPr>
          <p:spPr bwMode="auto">
            <a:xfrm>
              <a:off x="235" y="747"/>
              <a:ext cx="1533" cy="582"/>
            </a:xfrm>
            <a:prstGeom prst="rect">
              <a:avLst/>
            </a:prstGeom>
            <a:solidFill>
              <a:schemeClr val="accent1">
                <a:lumMod val="75000"/>
              </a:schemeClr>
            </a:solidFill>
            <a:ln>
              <a:noFill/>
            </a:ln>
            <a:effectLst/>
            <a:extLst>
              <a:ext uri="{91240B29-F687-4F45-9708-019B960494DF}">
                <a14:hiddenLine xmlns:a14="http://schemas.microsoft.com/office/drawing/2010/main" w="9525" algn="ctr">
                  <a:solidFill>
                    <a:srgbClr val="6DC1C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53" tIns="48326" rIns="96653" bIns="48326" anchor="ctr"/>
            <a:lstStyle/>
            <a:p>
              <a:pPr algn="ctr" defTabSz="966788"/>
              <a:r>
                <a:rPr lang="en-US" sz="2000" dirty="0">
                  <a:solidFill>
                    <a:schemeClr val="bg2"/>
                  </a:solidFill>
                  <a:latin typeface="Times New Roman" panose="02020603050405020304" pitchFamily="18" charset="0"/>
                  <a:cs typeface="Times New Roman" panose="02020603050405020304" pitchFamily="18" charset="0"/>
                </a:rPr>
                <a:t>Why this research is important</a:t>
              </a:r>
            </a:p>
          </p:txBody>
        </p:sp>
        <p:sp>
          <p:nvSpPr>
            <p:cNvPr id="19" name="Text Box 9">
              <a:extLst>
                <a:ext uri="{FF2B5EF4-FFF2-40B4-BE49-F238E27FC236}">
                  <a16:creationId xmlns:a16="http://schemas.microsoft.com/office/drawing/2014/main" id="{B3457962-D960-F746-DE72-8F29EB564646}"/>
                </a:ext>
              </a:extLst>
            </p:cNvPr>
            <p:cNvSpPr txBox="1">
              <a:spLocks noChangeArrowheads="1"/>
            </p:cNvSpPr>
            <p:nvPr/>
          </p:nvSpPr>
          <p:spPr bwMode="blackWhite">
            <a:xfrm>
              <a:off x="1971" y="747"/>
              <a:ext cx="407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53" tIns="48326" rIns="96653" bIns="48326">
              <a:spAutoFit/>
            </a:bodyPr>
            <a:lstStyle>
              <a:lvl1pPr marL="406400" indent="-406400" algn="l" defTabSz="966788" eaLnBrk="0" hangingPunct="0">
                <a:defRPr sz="2400">
                  <a:solidFill>
                    <a:schemeClr val="tx1"/>
                  </a:solidFill>
                  <a:latin typeface="Times New Roman" pitchFamily="18" charset="0"/>
                </a:defRPr>
              </a:lvl1pPr>
              <a:lvl2pPr marL="520700" algn="l" defTabSz="966788" eaLnBrk="0" hangingPunct="0">
                <a:defRPr sz="2400">
                  <a:solidFill>
                    <a:schemeClr val="tx1"/>
                  </a:solidFill>
                  <a:latin typeface="Times New Roman" pitchFamily="18" charset="0"/>
                </a:defRPr>
              </a:lvl2pPr>
              <a:lvl3pPr marL="966788" algn="l" defTabSz="966788" eaLnBrk="0" hangingPunct="0">
                <a:defRPr sz="2400">
                  <a:solidFill>
                    <a:schemeClr val="tx1"/>
                  </a:solidFill>
                  <a:latin typeface="Times New Roman" pitchFamily="18" charset="0"/>
                </a:defRPr>
              </a:lvl3pPr>
              <a:lvl4pPr marL="1449388" algn="l" defTabSz="966788" eaLnBrk="0" hangingPunct="0">
                <a:defRPr sz="2400">
                  <a:solidFill>
                    <a:schemeClr val="tx1"/>
                  </a:solidFill>
                  <a:latin typeface="Times New Roman" pitchFamily="18" charset="0"/>
                </a:defRPr>
              </a:lvl4pPr>
              <a:lvl5pPr marL="1933575" algn="l" defTabSz="966788" eaLnBrk="0" hangingPunct="0">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marL="0" indent="0">
                <a:buSzPct val="125000"/>
              </a:pPr>
              <a:endParaRPr lang="en-IN" sz="1900" dirty="0">
                <a:cs typeface="Times New Roman" panose="02020603050405020304" pitchFamily="18" charset="0"/>
              </a:endParaRPr>
            </a:p>
            <a:p>
              <a:pPr marL="0" indent="0">
                <a:buSzPct val="125000"/>
              </a:pPr>
              <a:r>
                <a:rPr lang="en-IN" sz="1900" dirty="0">
                  <a:cs typeface="Times New Roman" panose="02020603050405020304" pitchFamily="18" charset="0"/>
                </a:rPr>
                <a:t>This research is crucial for mitigating the devastating effects of forest fires and safeguarding both human and environmental well-being.</a:t>
              </a:r>
              <a:endParaRPr lang="en-US" sz="1900" dirty="0">
                <a:cs typeface="Times New Roman" panose="02020603050405020304" pitchFamily="18" charset="0"/>
              </a:endParaRPr>
            </a:p>
          </p:txBody>
        </p:sp>
      </p:grpSp>
      <p:sp>
        <p:nvSpPr>
          <p:cNvPr id="22" name="Text Box 9">
            <a:extLst>
              <a:ext uri="{FF2B5EF4-FFF2-40B4-BE49-F238E27FC236}">
                <a16:creationId xmlns:a16="http://schemas.microsoft.com/office/drawing/2014/main" id="{80A99643-CAAD-2FE9-A950-53FFE69D6D2A}"/>
              </a:ext>
            </a:extLst>
          </p:cNvPr>
          <p:cNvSpPr txBox="1">
            <a:spLocks noChangeArrowheads="1"/>
          </p:cNvSpPr>
          <p:nvPr/>
        </p:nvSpPr>
        <p:spPr bwMode="blackWhite">
          <a:xfrm rot="10800000" flipV="1">
            <a:off x="3978192" y="2730119"/>
            <a:ext cx="7548875" cy="126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53" tIns="48326" rIns="96653" bIns="48326">
            <a:spAutoFit/>
          </a:bodyPr>
          <a:lstStyle>
            <a:lvl1pPr marL="406400" indent="-406400" algn="l" defTabSz="966788" eaLnBrk="0" hangingPunct="0">
              <a:defRPr sz="2400">
                <a:solidFill>
                  <a:schemeClr val="tx1"/>
                </a:solidFill>
                <a:latin typeface="Times New Roman" pitchFamily="18" charset="0"/>
              </a:defRPr>
            </a:lvl1pPr>
            <a:lvl2pPr marL="520700" algn="l" defTabSz="966788" eaLnBrk="0" hangingPunct="0">
              <a:defRPr sz="2400">
                <a:solidFill>
                  <a:schemeClr val="tx1"/>
                </a:solidFill>
                <a:latin typeface="Times New Roman" pitchFamily="18" charset="0"/>
              </a:defRPr>
            </a:lvl2pPr>
            <a:lvl3pPr marL="966788" algn="l" defTabSz="966788" eaLnBrk="0" hangingPunct="0">
              <a:defRPr sz="2400">
                <a:solidFill>
                  <a:schemeClr val="tx1"/>
                </a:solidFill>
                <a:latin typeface="Times New Roman" pitchFamily="18" charset="0"/>
              </a:defRPr>
            </a:lvl3pPr>
            <a:lvl4pPr marL="1449388" algn="l" defTabSz="966788" eaLnBrk="0" hangingPunct="0">
              <a:defRPr sz="2400">
                <a:solidFill>
                  <a:schemeClr val="tx1"/>
                </a:solidFill>
                <a:latin typeface="Times New Roman" pitchFamily="18" charset="0"/>
              </a:defRPr>
            </a:lvl4pPr>
            <a:lvl5pPr marL="1933575" algn="l" defTabSz="966788" eaLnBrk="0" hangingPunct="0">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marL="0" indent="0">
              <a:buSzPct val="125000"/>
            </a:pPr>
            <a:r>
              <a:rPr lang="en-IN" sz="1900" dirty="0">
                <a:cs typeface="Times New Roman" panose="02020603050405020304" pitchFamily="18" charset="0"/>
              </a:rPr>
              <a:t>While Past data patterns, Model performance  and  Preprocessing techniques provide valuable insights, there are still uncertainties regarding Future fire dynamics and The optimal approach to predicting and mitigating forest fires. Ongoing research is needed to address these knowledge gaps.</a:t>
            </a:r>
            <a:endParaRPr lang="en-US" sz="1900" dirty="0">
              <a:cs typeface="Times New Roman" panose="02020603050405020304" pitchFamily="18" charset="0"/>
            </a:endParaRPr>
          </a:p>
        </p:txBody>
      </p:sp>
      <p:sp>
        <p:nvSpPr>
          <p:cNvPr id="24" name="Rectangle 5">
            <a:extLst>
              <a:ext uri="{FF2B5EF4-FFF2-40B4-BE49-F238E27FC236}">
                <a16:creationId xmlns:a16="http://schemas.microsoft.com/office/drawing/2014/main" id="{031F20D7-EC20-26F0-E058-D8FE79DEE262}"/>
              </a:ext>
            </a:extLst>
          </p:cNvPr>
          <p:cNvSpPr>
            <a:spLocks noChangeArrowheads="1"/>
          </p:cNvSpPr>
          <p:nvPr/>
        </p:nvSpPr>
        <p:spPr bwMode="auto">
          <a:xfrm>
            <a:off x="858491" y="4192394"/>
            <a:ext cx="2773166" cy="1069146"/>
          </a:xfrm>
          <a:prstGeom prst="rect">
            <a:avLst/>
          </a:prstGeom>
          <a:solidFill>
            <a:schemeClr val="accent6">
              <a:lumMod val="75000"/>
            </a:schemeClr>
          </a:solidFill>
          <a:ln>
            <a:noFill/>
          </a:ln>
          <a:effectLst/>
        </p:spPr>
        <p:txBody>
          <a:bodyPr lIns="96653" tIns="48326" rIns="96653" bIns="48326" anchor="ctr"/>
          <a:lstStyle/>
          <a:p>
            <a:pPr algn="ctr" defTabSz="966788"/>
            <a:r>
              <a:rPr lang="en-IN" sz="2000" dirty="0">
                <a:solidFill>
                  <a:schemeClr val="bg2"/>
                </a:solidFill>
                <a:latin typeface="Times New Roman" panose="02020603050405020304" pitchFamily="18" charset="0"/>
                <a:cs typeface="Times New Roman" panose="02020603050405020304" pitchFamily="18" charset="0"/>
              </a:rPr>
              <a:t>Experiment</a:t>
            </a: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25" name="Rectangle 5">
            <a:extLst>
              <a:ext uri="{FF2B5EF4-FFF2-40B4-BE49-F238E27FC236}">
                <a16:creationId xmlns:a16="http://schemas.microsoft.com/office/drawing/2014/main" id="{05951CE1-743E-C9B2-31B0-E76F024BDFB7}"/>
              </a:ext>
            </a:extLst>
          </p:cNvPr>
          <p:cNvSpPr>
            <a:spLocks noChangeArrowheads="1"/>
          </p:cNvSpPr>
          <p:nvPr/>
        </p:nvSpPr>
        <p:spPr bwMode="auto">
          <a:xfrm>
            <a:off x="838199" y="5528602"/>
            <a:ext cx="2773166" cy="1069146"/>
          </a:xfrm>
          <a:prstGeom prst="rect">
            <a:avLst/>
          </a:prstGeom>
          <a:solidFill>
            <a:schemeClr val="accent4">
              <a:lumMod val="75000"/>
            </a:schemeClr>
          </a:solidFill>
          <a:ln>
            <a:noFill/>
          </a:ln>
          <a:effectLst/>
        </p:spPr>
        <p:txBody>
          <a:bodyPr lIns="96653" tIns="48326" rIns="96653" bIns="48326" anchor="ctr"/>
          <a:lstStyle/>
          <a:p>
            <a:pPr algn="ctr" defTabSz="966788"/>
            <a:r>
              <a:rPr lang="en-US" sz="2000" dirty="0">
                <a:solidFill>
                  <a:schemeClr val="bg2"/>
                </a:solidFill>
                <a:latin typeface="Times New Roman" panose="02020603050405020304" pitchFamily="18" charset="0"/>
                <a:cs typeface="Times New Roman" panose="02020603050405020304" pitchFamily="18" charset="0"/>
              </a:rPr>
              <a:t> Hypothesis</a:t>
            </a:r>
          </a:p>
          <a:p>
            <a:pPr algn="l" defTabSz="966788"/>
            <a:endParaRPr lang="en-US" sz="2000" dirty="0">
              <a:solidFill>
                <a:schemeClr val="bg2"/>
              </a:solidFill>
              <a:latin typeface="Arial" charset="0"/>
            </a:endParaRPr>
          </a:p>
        </p:txBody>
      </p:sp>
      <p:sp>
        <p:nvSpPr>
          <p:cNvPr id="26" name="Rectangle 5">
            <a:extLst>
              <a:ext uri="{FF2B5EF4-FFF2-40B4-BE49-F238E27FC236}">
                <a16:creationId xmlns:a16="http://schemas.microsoft.com/office/drawing/2014/main" id="{13D1A925-4329-0CAD-E499-48ABD27D52D4}"/>
              </a:ext>
            </a:extLst>
          </p:cNvPr>
          <p:cNvSpPr>
            <a:spLocks noChangeArrowheads="1"/>
          </p:cNvSpPr>
          <p:nvPr/>
        </p:nvSpPr>
        <p:spPr bwMode="auto">
          <a:xfrm>
            <a:off x="838199" y="2708033"/>
            <a:ext cx="2773166" cy="1069146"/>
          </a:xfrm>
          <a:prstGeom prst="rect">
            <a:avLst/>
          </a:prstGeom>
          <a:solidFill>
            <a:schemeClr val="accent2">
              <a:lumMod val="75000"/>
            </a:schemeClr>
          </a:solidFill>
          <a:ln>
            <a:noFill/>
          </a:ln>
          <a:effectLst/>
        </p:spPr>
        <p:txBody>
          <a:bodyPr lIns="96653" tIns="48326" rIns="96653" bIns="48326" anchor="ctr"/>
          <a:lstStyle/>
          <a:p>
            <a:pPr algn="ctr" defTabSz="966788"/>
            <a:r>
              <a:rPr lang="en-US" sz="2000" dirty="0">
                <a:solidFill>
                  <a:schemeClr val="tx1"/>
                </a:solidFill>
                <a:latin typeface="Times New Roman" panose="02020603050405020304" pitchFamily="18" charset="0"/>
                <a:cs typeface="Times New Roman" panose="02020603050405020304" pitchFamily="18" charset="0"/>
              </a:rPr>
              <a:t>What we know and don’t know</a:t>
            </a:r>
          </a:p>
          <a:p>
            <a:pPr algn="l" defTabSz="966788"/>
            <a:endParaRPr lang="en-US" sz="2000" dirty="0">
              <a:solidFill>
                <a:schemeClr val="bg2"/>
              </a:solidFill>
              <a:latin typeface="Arial" charset="0"/>
            </a:endParaRPr>
          </a:p>
        </p:txBody>
      </p:sp>
      <p:sp>
        <p:nvSpPr>
          <p:cNvPr id="27" name="Text Box 9">
            <a:extLst>
              <a:ext uri="{FF2B5EF4-FFF2-40B4-BE49-F238E27FC236}">
                <a16:creationId xmlns:a16="http://schemas.microsoft.com/office/drawing/2014/main" id="{81E86AAB-857D-EC48-170C-C577325F5C38}"/>
              </a:ext>
            </a:extLst>
          </p:cNvPr>
          <p:cNvSpPr txBox="1">
            <a:spLocks noChangeArrowheads="1"/>
          </p:cNvSpPr>
          <p:nvPr/>
        </p:nvSpPr>
        <p:spPr bwMode="blackWhite">
          <a:xfrm rot="10800000" flipV="1">
            <a:off x="3978195" y="4192394"/>
            <a:ext cx="7548874" cy="97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53" tIns="48326" rIns="96653" bIns="48326">
            <a:spAutoFit/>
          </a:bodyPr>
          <a:lstStyle>
            <a:lvl1pPr marL="406400" indent="-406400" algn="l" defTabSz="966788" eaLnBrk="0" hangingPunct="0">
              <a:defRPr sz="2400">
                <a:solidFill>
                  <a:schemeClr val="tx1"/>
                </a:solidFill>
                <a:latin typeface="Times New Roman" pitchFamily="18" charset="0"/>
              </a:defRPr>
            </a:lvl1pPr>
            <a:lvl2pPr marL="520700" algn="l" defTabSz="966788" eaLnBrk="0" hangingPunct="0">
              <a:defRPr sz="2400">
                <a:solidFill>
                  <a:schemeClr val="tx1"/>
                </a:solidFill>
                <a:latin typeface="Times New Roman" pitchFamily="18" charset="0"/>
              </a:defRPr>
            </a:lvl2pPr>
            <a:lvl3pPr marL="966788" algn="l" defTabSz="966788" eaLnBrk="0" hangingPunct="0">
              <a:defRPr sz="2400">
                <a:solidFill>
                  <a:schemeClr val="tx1"/>
                </a:solidFill>
                <a:latin typeface="Times New Roman" pitchFamily="18" charset="0"/>
              </a:defRPr>
            </a:lvl3pPr>
            <a:lvl4pPr marL="1449388" algn="l" defTabSz="966788" eaLnBrk="0" hangingPunct="0">
              <a:defRPr sz="2400">
                <a:solidFill>
                  <a:schemeClr val="tx1"/>
                </a:solidFill>
                <a:latin typeface="Times New Roman" pitchFamily="18" charset="0"/>
              </a:defRPr>
            </a:lvl4pPr>
            <a:lvl5pPr marL="1933575" algn="l" defTabSz="966788" eaLnBrk="0" hangingPunct="0">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marL="0" indent="0">
              <a:buSzPct val="125000"/>
            </a:pPr>
            <a:r>
              <a:rPr lang="en-IN" sz="1900" dirty="0">
                <a:cs typeface="Times New Roman" panose="02020603050405020304" pitchFamily="18" charset="0"/>
              </a:rPr>
              <a:t>Our experiment aimed to develop accurate regression models for forest fire prediction by leveraging machine learning techniques and analysing relevant meteorological data.</a:t>
            </a:r>
            <a:endParaRPr lang="en-US" sz="1900" dirty="0">
              <a:cs typeface="Times New Roman" panose="02020603050405020304" pitchFamily="18" charset="0"/>
            </a:endParaRPr>
          </a:p>
        </p:txBody>
      </p:sp>
      <p:sp>
        <p:nvSpPr>
          <p:cNvPr id="29" name="Text Box 9">
            <a:extLst>
              <a:ext uri="{FF2B5EF4-FFF2-40B4-BE49-F238E27FC236}">
                <a16:creationId xmlns:a16="http://schemas.microsoft.com/office/drawing/2014/main" id="{61B1B761-8109-4D7F-5B43-E5760F787229}"/>
              </a:ext>
            </a:extLst>
          </p:cNvPr>
          <p:cNvSpPr txBox="1">
            <a:spLocks noChangeArrowheads="1"/>
          </p:cNvSpPr>
          <p:nvPr/>
        </p:nvSpPr>
        <p:spPr bwMode="blackWhite">
          <a:xfrm>
            <a:off x="3978196" y="5528601"/>
            <a:ext cx="7697990" cy="97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53" tIns="48326" rIns="96653" bIns="48326">
            <a:spAutoFit/>
          </a:bodyPr>
          <a:lstStyle>
            <a:lvl1pPr marL="406400" indent="-406400" algn="l" defTabSz="966788" eaLnBrk="0" hangingPunct="0">
              <a:defRPr sz="2400">
                <a:solidFill>
                  <a:schemeClr val="tx1"/>
                </a:solidFill>
                <a:latin typeface="Times New Roman" pitchFamily="18" charset="0"/>
              </a:defRPr>
            </a:lvl1pPr>
            <a:lvl2pPr marL="520700" algn="l" defTabSz="966788" eaLnBrk="0" hangingPunct="0">
              <a:defRPr sz="2400">
                <a:solidFill>
                  <a:schemeClr val="tx1"/>
                </a:solidFill>
                <a:latin typeface="Times New Roman" pitchFamily="18" charset="0"/>
              </a:defRPr>
            </a:lvl2pPr>
            <a:lvl3pPr marL="966788" algn="l" defTabSz="966788" eaLnBrk="0" hangingPunct="0">
              <a:defRPr sz="2400">
                <a:solidFill>
                  <a:schemeClr val="tx1"/>
                </a:solidFill>
                <a:latin typeface="Times New Roman" pitchFamily="18" charset="0"/>
              </a:defRPr>
            </a:lvl3pPr>
            <a:lvl4pPr marL="1449388" algn="l" defTabSz="966788" eaLnBrk="0" hangingPunct="0">
              <a:defRPr sz="2400">
                <a:solidFill>
                  <a:schemeClr val="tx1"/>
                </a:solidFill>
                <a:latin typeface="Times New Roman" pitchFamily="18" charset="0"/>
              </a:defRPr>
            </a:lvl4pPr>
            <a:lvl5pPr marL="1933575" algn="l" defTabSz="966788" eaLnBrk="0" hangingPunct="0">
              <a:defRPr sz="2400">
                <a:solidFill>
                  <a:schemeClr val="tx1"/>
                </a:solidFill>
                <a:latin typeface="Times New Roman" pitchFamily="18" charset="0"/>
              </a:defRPr>
            </a:lvl5pPr>
            <a:lvl6pPr marL="2390775" defTabSz="966788" eaLnBrk="0" fontAlgn="base" hangingPunct="0">
              <a:spcBef>
                <a:spcPct val="0"/>
              </a:spcBef>
              <a:spcAft>
                <a:spcPct val="0"/>
              </a:spcAft>
              <a:defRPr sz="2400">
                <a:solidFill>
                  <a:schemeClr val="tx1"/>
                </a:solidFill>
                <a:latin typeface="Times New Roman" pitchFamily="18" charset="0"/>
              </a:defRPr>
            </a:lvl6pPr>
            <a:lvl7pPr marL="2847975" defTabSz="966788" eaLnBrk="0" fontAlgn="base" hangingPunct="0">
              <a:spcBef>
                <a:spcPct val="0"/>
              </a:spcBef>
              <a:spcAft>
                <a:spcPct val="0"/>
              </a:spcAft>
              <a:defRPr sz="2400">
                <a:solidFill>
                  <a:schemeClr val="tx1"/>
                </a:solidFill>
                <a:latin typeface="Times New Roman" pitchFamily="18" charset="0"/>
              </a:defRPr>
            </a:lvl7pPr>
            <a:lvl8pPr marL="3305175" defTabSz="966788" eaLnBrk="0" fontAlgn="base" hangingPunct="0">
              <a:spcBef>
                <a:spcPct val="0"/>
              </a:spcBef>
              <a:spcAft>
                <a:spcPct val="0"/>
              </a:spcAft>
              <a:defRPr sz="2400">
                <a:solidFill>
                  <a:schemeClr val="tx1"/>
                </a:solidFill>
                <a:latin typeface="Times New Roman" pitchFamily="18" charset="0"/>
              </a:defRPr>
            </a:lvl8pPr>
            <a:lvl9pPr marL="3762375" defTabSz="966788" eaLnBrk="0" fontAlgn="base" hangingPunct="0">
              <a:spcBef>
                <a:spcPct val="0"/>
              </a:spcBef>
              <a:spcAft>
                <a:spcPct val="0"/>
              </a:spcAft>
              <a:defRPr sz="2400">
                <a:solidFill>
                  <a:schemeClr val="tx1"/>
                </a:solidFill>
                <a:latin typeface="Times New Roman" pitchFamily="18" charset="0"/>
              </a:defRPr>
            </a:lvl9pPr>
          </a:lstStyle>
          <a:p>
            <a:pPr marL="0" indent="0">
              <a:buSzPct val="125000"/>
            </a:pPr>
            <a:r>
              <a:rPr lang="en-IN" sz="1900" dirty="0">
                <a:cs typeface="Times New Roman" panose="02020603050405020304" pitchFamily="18" charset="0"/>
              </a:rPr>
              <a:t>We hypothesize that by utilizing advanced regression algorithms and comprehensive meteorological data, we can develop predictive models capable of accurately forecasting forest fire occurrences.</a:t>
            </a:r>
            <a:endParaRPr lang="en-US" sz="1900" dirty="0">
              <a:cs typeface="Times New Roman" panose="02020603050405020304" pitchFamily="18" charset="0"/>
            </a:endParaRPr>
          </a:p>
        </p:txBody>
      </p:sp>
    </p:spTree>
    <p:extLst>
      <p:ext uri="{BB962C8B-B14F-4D97-AF65-F5344CB8AC3E}">
        <p14:creationId xmlns:p14="http://schemas.microsoft.com/office/powerpoint/2010/main" val="352599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2526-83C0-CC2E-97F8-1B3751F6B642}"/>
              </a:ext>
            </a:extLst>
          </p:cNvPr>
          <p:cNvSpPr>
            <a:spLocks noGrp="1"/>
          </p:cNvSpPr>
          <p:nvPr>
            <p:ph type="title"/>
          </p:nvPr>
        </p:nvSpPr>
        <p:spPr>
          <a:xfrm>
            <a:off x="838200" y="365126"/>
            <a:ext cx="10515600" cy="528174"/>
          </a:xfrm>
        </p:spPr>
        <p:txBody>
          <a:bodyPr>
            <a:noAutofit/>
          </a:bodyPr>
          <a:lstStyle/>
          <a:p>
            <a:r>
              <a:rPr lang="en-IN" sz="4800" b="1" dirty="0">
                <a:latin typeface="Times New Roman" panose="02020603050405020304" pitchFamily="18" charset="0"/>
                <a:cs typeface="Times New Roman" panose="02020603050405020304" pitchFamily="18" charset="0"/>
              </a:rPr>
              <a:t>Design/Methods</a:t>
            </a:r>
            <a:endParaRPr lang="en-US" sz="4800" b="1" dirty="0">
              <a:latin typeface="Times New Roman" panose="02020603050405020304" pitchFamily="18" charset="0"/>
              <a:cs typeface="Times New Roman" panose="02020603050405020304" pitchFamily="18" charset="0"/>
            </a:endParaRPr>
          </a:p>
        </p:txBody>
      </p:sp>
      <p:sp>
        <p:nvSpPr>
          <p:cNvPr id="4" name="AutoShape 4">
            <a:extLst>
              <a:ext uri="{FF2B5EF4-FFF2-40B4-BE49-F238E27FC236}">
                <a16:creationId xmlns:a16="http://schemas.microsoft.com/office/drawing/2014/main" id="{22585C2F-74E3-0314-CAB3-32B5FDACC6BC}"/>
              </a:ext>
            </a:extLst>
          </p:cNvPr>
          <p:cNvSpPr>
            <a:spLocks noGrp="1" noChangeArrowheads="1"/>
          </p:cNvSpPr>
          <p:nvPr>
            <p:ph idx="1"/>
          </p:nvPr>
        </p:nvSpPr>
        <p:spPr bwMode="auto">
          <a:xfrm>
            <a:off x="838201" y="1305737"/>
            <a:ext cx="2214488" cy="1071704"/>
          </a:xfrm>
          <a:prstGeom prst="homePlate">
            <a:avLst>
              <a:gd name="adj" fmla="val 86538"/>
            </a:avLst>
          </a:prstGeom>
          <a:solidFill>
            <a:srgbClr val="2AC9DE"/>
          </a:solidFill>
          <a:ln>
            <a:noFill/>
          </a:ln>
          <a:effectLst>
            <a:outerShdw dist="35921" dir="2700000" algn="ctr" rotWithShape="0">
              <a:schemeClr val="bg2"/>
            </a:outerShdw>
          </a:effectLst>
        </p:spPr>
        <p:txBody>
          <a:bodyPr wrap="none" anchor="ctr"/>
          <a:lstStyle/>
          <a:p>
            <a:pPr marL="0" indent="0" algn="ctr" defTabSz="966788">
              <a:buNone/>
            </a:pPr>
            <a:r>
              <a:rPr lang="en-IN" sz="1800" b="1" dirty="0">
                <a:latin typeface="Times New Roman" panose="02020603050405020304" pitchFamily="18" charset="0"/>
                <a:cs typeface="Times New Roman" panose="02020603050405020304" pitchFamily="18" charset="0"/>
              </a:rPr>
              <a:t>Data</a:t>
            </a:r>
            <a:r>
              <a:rPr lang="en-IN"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Collection</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10" name="AutoShape 4">
            <a:extLst>
              <a:ext uri="{FF2B5EF4-FFF2-40B4-BE49-F238E27FC236}">
                <a16:creationId xmlns:a16="http://schemas.microsoft.com/office/drawing/2014/main" id="{5C54818D-91A8-475B-D2AD-E2453A2EFCC2}"/>
              </a:ext>
            </a:extLst>
          </p:cNvPr>
          <p:cNvSpPr txBox="1">
            <a:spLocks noChangeArrowheads="1"/>
          </p:cNvSpPr>
          <p:nvPr/>
        </p:nvSpPr>
        <p:spPr bwMode="auto">
          <a:xfrm>
            <a:off x="838198" y="3059727"/>
            <a:ext cx="2214491" cy="1071704"/>
          </a:xfrm>
          <a:prstGeom prst="homePlate">
            <a:avLst>
              <a:gd name="adj" fmla="val 86538"/>
            </a:avLst>
          </a:prstGeom>
          <a:solidFill>
            <a:srgbClr val="FF9966"/>
          </a:solidFill>
          <a:ln>
            <a:noFill/>
          </a:ln>
          <a:effectLst/>
        </p:spPr>
        <p:txBody>
          <a:bodyPr vert="horz" wrap="none"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66788">
              <a:buNone/>
            </a:pPr>
            <a:r>
              <a:rPr lang="en-US" sz="1600" b="1" dirty="0">
                <a:latin typeface="Times New Roman" panose="02020603050405020304" pitchFamily="18" charset="0"/>
                <a:cs typeface="Times New Roman" panose="02020603050405020304" pitchFamily="18" charset="0"/>
              </a:rPr>
              <a:t>Model Training and</a:t>
            </a:r>
          </a:p>
          <a:p>
            <a:pPr marL="0" indent="0" defTabSz="966788">
              <a:buNone/>
            </a:pPr>
            <a:r>
              <a:rPr lang="en-US" sz="1600" b="1" dirty="0">
                <a:latin typeface="Times New Roman" panose="02020603050405020304" pitchFamily="18" charset="0"/>
                <a:cs typeface="Times New Roman" panose="02020603050405020304" pitchFamily="18" charset="0"/>
              </a:rPr>
              <a:t> Evaluation</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1" name="AutoShape 4">
            <a:extLst>
              <a:ext uri="{FF2B5EF4-FFF2-40B4-BE49-F238E27FC236}">
                <a16:creationId xmlns:a16="http://schemas.microsoft.com/office/drawing/2014/main" id="{2377D90C-00BF-14AB-DDA5-7D7931DC4C5C}"/>
              </a:ext>
            </a:extLst>
          </p:cNvPr>
          <p:cNvSpPr txBox="1">
            <a:spLocks noChangeArrowheads="1"/>
          </p:cNvSpPr>
          <p:nvPr/>
        </p:nvSpPr>
        <p:spPr bwMode="auto">
          <a:xfrm>
            <a:off x="838196" y="5022166"/>
            <a:ext cx="2327031" cy="1423400"/>
          </a:xfrm>
          <a:prstGeom prst="homePlate">
            <a:avLst>
              <a:gd name="adj" fmla="val 86538"/>
            </a:avLst>
          </a:prstGeom>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66788">
              <a:buNone/>
            </a:pPr>
            <a:r>
              <a:rPr lang="en-US" sz="1800" b="1" dirty="0">
                <a:latin typeface="Times New Roman" panose="02020603050405020304" pitchFamily="18" charset="0"/>
                <a:cs typeface="Times New Roman" panose="02020603050405020304" pitchFamily="18" charset="0"/>
              </a:rPr>
              <a:t>Feature Importance</a:t>
            </a:r>
          </a:p>
          <a:p>
            <a:pPr marL="0" indent="0" defTabSz="966788">
              <a:buNone/>
            </a:pPr>
            <a:r>
              <a:rPr lang="en-US" sz="1800" b="1" dirty="0">
                <a:latin typeface="Times New Roman" panose="02020603050405020304" pitchFamily="18" charset="0"/>
                <a:cs typeface="Times New Roman" panose="02020603050405020304" pitchFamily="18" charset="0"/>
              </a:rPr>
              <a:t> Analysis</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7BD615B-6BDD-518F-3F7B-D494E735299F}"/>
              </a:ext>
            </a:extLst>
          </p:cNvPr>
          <p:cNvSpPr txBox="1"/>
          <p:nvPr/>
        </p:nvSpPr>
        <p:spPr>
          <a:xfrm>
            <a:off x="3165229" y="1305737"/>
            <a:ext cx="8482819" cy="969496"/>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A dataset was collected from the northeast region of Portugal, comprising meteorological variables such as temperature, humidity, wind speed, and precipitation, along with historical records of forest fire occurrences.</a:t>
            </a:r>
          </a:p>
        </p:txBody>
      </p:sp>
      <p:sp>
        <p:nvSpPr>
          <p:cNvPr id="26" name="TextBox 25">
            <a:extLst>
              <a:ext uri="{FF2B5EF4-FFF2-40B4-BE49-F238E27FC236}">
                <a16:creationId xmlns:a16="http://schemas.microsoft.com/office/drawing/2014/main" id="{B6354AD3-4949-66DB-34FB-0662F47B65E6}"/>
              </a:ext>
            </a:extLst>
          </p:cNvPr>
          <p:cNvSpPr txBox="1"/>
          <p:nvPr/>
        </p:nvSpPr>
        <p:spPr>
          <a:xfrm>
            <a:off x="3165227" y="2556047"/>
            <a:ext cx="8736041" cy="2431435"/>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The collected data was divided into training and testing sets for model training and evaluation.</a:t>
            </a:r>
          </a:p>
          <a:p>
            <a:r>
              <a:rPr lang="en-US" sz="1900" dirty="0">
                <a:latin typeface="Times New Roman" panose="02020603050405020304" pitchFamily="18" charset="0"/>
                <a:cs typeface="Times New Roman" panose="02020603050405020304" pitchFamily="18" charset="0"/>
              </a:rPr>
              <a:t>Linear regression, Xgboost regressor, Catboost regressor and lightbgm regressor</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Cross-validation techniques, such as k-fold cross-validation, were employed to assess the models' performance robustly.</a:t>
            </a:r>
          </a:p>
          <a:p>
            <a:r>
              <a:rPr lang="en-US" sz="1900" dirty="0">
                <a:latin typeface="Times New Roman" panose="02020603050405020304" pitchFamily="18" charset="0"/>
                <a:cs typeface="Times New Roman" panose="02020603050405020304" pitchFamily="18" charset="0"/>
              </a:rPr>
              <a:t>Various metrics, including mean squared error (MSE), root mean squared error (RMSE), and R-squared score (R2), were used to evaluate the models' performance.</a:t>
            </a:r>
          </a:p>
        </p:txBody>
      </p:sp>
      <p:sp>
        <p:nvSpPr>
          <p:cNvPr id="30" name="TextBox 29">
            <a:extLst>
              <a:ext uri="{FF2B5EF4-FFF2-40B4-BE49-F238E27FC236}">
                <a16:creationId xmlns:a16="http://schemas.microsoft.com/office/drawing/2014/main" id="{8D634DA2-3611-C8B0-510E-C1445BA158CC}"/>
              </a:ext>
            </a:extLst>
          </p:cNvPr>
          <p:cNvSpPr txBox="1"/>
          <p:nvPr/>
        </p:nvSpPr>
        <p:spPr>
          <a:xfrm>
            <a:off x="3165227" y="5302979"/>
            <a:ext cx="8482818" cy="1261884"/>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Feature importance analysis was conducted to identify the most influential features for predicting forest fire area.</a:t>
            </a:r>
          </a:p>
          <a:p>
            <a:r>
              <a:rPr lang="en-US" sz="1900" dirty="0">
                <a:latin typeface="Times New Roman" panose="02020603050405020304" pitchFamily="18" charset="0"/>
                <a:cs typeface="Times New Roman" panose="02020603050405020304" pitchFamily="18" charset="0"/>
              </a:rPr>
              <a:t>Techniques such as permutation importance or feature importance scores provided by the models were used for this analysis.</a:t>
            </a:r>
          </a:p>
        </p:txBody>
      </p:sp>
    </p:spTree>
    <p:extLst>
      <p:ext uri="{BB962C8B-B14F-4D97-AF65-F5344CB8AC3E}">
        <p14:creationId xmlns:p14="http://schemas.microsoft.com/office/powerpoint/2010/main" val="212034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DDE-5567-AFB6-85E2-CDD386C3F343}"/>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Design/Methods</a:t>
            </a:r>
            <a:endParaRPr lang="en-US"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816733-D0BE-E7DE-69D0-DD47FF1DFA89}"/>
              </a:ext>
            </a:extLst>
          </p:cNvPr>
          <p:cNvSpPr txBox="1"/>
          <p:nvPr/>
        </p:nvSpPr>
        <p:spPr>
          <a:xfrm>
            <a:off x="838200" y="1764069"/>
            <a:ext cx="4891936" cy="4247317"/>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Comparison of Top Dependable Variables vs. All Variables: </a:t>
            </a: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The performance of the models using only the top 5 dependable columns versus using all columns was compared to assess the impact of feature selection on prediction accuracy.</a:t>
            </a:r>
          </a:p>
          <a:p>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r>
              <a:rPr lang="en-IN" sz="1900" b="0" i="0" dirty="0">
                <a:solidFill>
                  <a:srgbClr val="000000"/>
                </a:solidFill>
                <a:effectLst/>
                <a:highlight>
                  <a:srgbClr val="FFFFFF"/>
                </a:highlight>
                <a:latin typeface="Times New Roman" panose="02020603050405020304" pitchFamily="18" charset="0"/>
                <a:cs typeface="Times New Roman" panose="02020603050405020304" pitchFamily="18" charset="0"/>
              </a:rPr>
              <a:t>Histograms for each column in the </a:t>
            </a:r>
            <a:r>
              <a:rPr lang="en-IN" sz="19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DataFrame</a:t>
            </a:r>
            <a:r>
              <a:rPr lang="en-IN" sz="1900" b="0" i="0" dirty="0">
                <a:solidFill>
                  <a:srgbClr val="000000"/>
                </a:solidFill>
                <a:effectLst/>
                <a:highlight>
                  <a:srgbClr val="FFFFFF"/>
                </a:highlight>
                <a:latin typeface="Times New Roman" panose="02020603050405020304" pitchFamily="18" charset="0"/>
                <a:cs typeface="Times New Roman" panose="02020603050405020304" pitchFamily="18" charset="0"/>
              </a:rPr>
              <a:t> using a specified layout. Each histogram represents the distribution of values for a particular feature or variable</a:t>
            </a:r>
            <a:r>
              <a:rPr lang="en-IN" sz="2000" b="0" i="0" dirty="0">
                <a:solidFill>
                  <a:srgbClr val="000000"/>
                </a:solidFill>
                <a:effectLst/>
                <a:highlight>
                  <a:srgbClr val="FFFFFF"/>
                </a:highlight>
                <a:latin typeface="Helvetica Neue"/>
              </a:rPr>
              <a:t>.</a:t>
            </a: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857D141-43BC-A50E-228C-18A99AE31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1731" y="1660048"/>
            <a:ext cx="4351338" cy="4351338"/>
          </a:xfrm>
        </p:spPr>
      </p:pic>
    </p:spTree>
    <p:extLst>
      <p:ext uri="{BB962C8B-B14F-4D97-AF65-F5344CB8AC3E}">
        <p14:creationId xmlns:p14="http://schemas.microsoft.com/office/powerpoint/2010/main" val="299576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3D18-DCAA-9C5B-BCA6-66036BBF82ED}"/>
              </a:ext>
            </a:extLst>
          </p:cNvPr>
          <p:cNvSpPr>
            <a:spLocks noGrp="1"/>
          </p:cNvSpPr>
          <p:nvPr>
            <p:ph type="title"/>
          </p:nvPr>
        </p:nvSpPr>
        <p:spPr>
          <a:xfrm>
            <a:off x="838200" y="365125"/>
            <a:ext cx="10515600" cy="661817"/>
          </a:xfrm>
        </p:spPr>
        <p:txBody>
          <a:bodyPr>
            <a:noAutofit/>
          </a:bodyPr>
          <a:lstStyle/>
          <a:p>
            <a:r>
              <a:rPr lang="en-IN" sz="4800" b="1" dirty="0">
                <a:latin typeface="Times New Roman" panose="02020603050405020304" pitchFamily="18" charset="0"/>
                <a:cs typeface="Times New Roman" panose="02020603050405020304" pitchFamily="18" charset="0"/>
              </a:rPr>
              <a:t>Data</a:t>
            </a:r>
            <a:endParaRPr lang="en-US" sz="48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7E05F4C-823C-389B-34D3-B6576EE4EE17}"/>
              </a:ext>
            </a:extLst>
          </p:cNvPr>
          <p:cNvSpPr>
            <a:spLocks noGrp="1"/>
          </p:cNvSpPr>
          <p:nvPr>
            <p:ph idx="1"/>
          </p:nvPr>
        </p:nvSpPr>
        <p:spPr>
          <a:xfrm>
            <a:off x="838200" y="1294230"/>
            <a:ext cx="4319836" cy="5331653"/>
          </a:xfrm>
        </p:spPr>
        <p:txBody>
          <a:bodyPr>
            <a:normAutofit/>
          </a:bodyPr>
          <a:lstStyle/>
          <a:p>
            <a:r>
              <a:rPr lang="en-IN" sz="2000" dirty="0">
                <a:latin typeface="Times New Roman" panose="02020603050405020304" pitchFamily="18" charset="0"/>
                <a:cs typeface="Times New Roman" panose="02020603050405020304" pitchFamily="18" charset="0"/>
              </a:rPr>
              <a:t>Correlation Analysis:</a:t>
            </a:r>
          </a:p>
          <a:p>
            <a:r>
              <a:rPr lang="en-IN" sz="2000" dirty="0">
                <a:latin typeface="Times New Roman" panose="02020603050405020304" pitchFamily="18" charset="0"/>
                <a:cs typeface="Times New Roman" panose="02020603050405020304" pitchFamily="18" charset="0"/>
              </a:rPr>
              <a:t>Conducted correlation analysis to understand the relationship between variables.</a:t>
            </a:r>
          </a:p>
          <a:p>
            <a:r>
              <a:rPr lang="en-IN" sz="2000" dirty="0">
                <a:latin typeface="Times New Roman" panose="02020603050405020304" pitchFamily="18" charset="0"/>
                <a:cs typeface="Times New Roman" panose="02020603050405020304" pitchFamily="18" charset="0"/>
              </a:rPr>
              <a:t>Positive correlation: temperature (temp) showed the strongest correlation with the target variable.</a:t>
            </a:r>
          </a:p>
          <a:p>
            <a:r>
              <a:rPr lang="en-IN" sz="2000" dirty="0">
                <a:latin typeface="Times New Roman" panose="02020603050405020304" pitchFamily="18" charset="0"/>
                <a:cs typeface="Times New Roman" panose="02020603050405020304" pitchFamily="18" charset="0"/>
              </a:rPr>
              <a:t>Negative correlation: relative humidity (RH) exhibited the weakest correlation </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3770BF5-E21A-F86F-F37F-F500B05B7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736" y="1294229"/>
            <a:ext cx="6349289" cy="4417255"/>
          </a:xfrm>
          <a:prstGeom prst="rect">
            <a:avLst/>
          </a:prstGeom>
        </p:spPr>
      </p:pic>
    </p:spTree>
    <p:extLst>
      <p:ext uri="{BB962C8B-B14F-4D97-AF65-F5344CB8AC3E}">
        <p14:creationId xmlns:p14="http://schemas.microsoft.com/office/powerpoint/2010/main" val="195327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E364-4613-504B-EEB0-1287755C5773}"/>
              </a:ext>
            </a:extLst>
          </p:cNvPr>
          <p:cNvSpPr>
            <a:spLocks noGrp="1"/>
          </p:cNvSpPr>
          <p:nvPr>
            <p:ph type="title"/>
          </p:nvPr>
        </p:nvSpPr>
        <p:spPr>
          <a:xfrm>
            <a:off x="838200" y="365125"/>
            <a:ext cx="10515600" cy="746223"/>
          </a:xfrm>
        </p:spPr>
        <p:txBody>
          <a:bodyPr>
            <a:noAutofit/>
          </a:bodyPr>
          <a:lstStyle/>
          <a:p>
            <a:r>
              <a:rPr lang="en-IN" sz="4800" b="1" dirty="0">
                <a:latin typeface="Times New Roman" panose="02020603050405020304" pitchFamily="18" charset="0"/>
                <a:cs typeface="Times New Roman" panose="02020603050405020304" pitchFamily="18" charset="0"/>
              </a:rPr>
              <a:t>Feature Engineering Techniques</a:t>
            </a:r>
            <a:endParaRPr lang="en-US" sz="4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3A497DA-2F6E-4AA4-5531-7D48E03B9914}"/>
              </a:ext>
            </a:extLst>
          </p:cNvPr>
          <p:cNvSpPr>
            <a:spLocks noGrp="1"/>
          </p:cNvSpPr>
          <p:nvPr>
            <p:ph idx="1"/>
          </p:nvPr>
        </p:nvSpPr>
        <p:spPr>
          <a:xfrm>
            <a:off x="211015" y="1111349"/>
            <a:ext cx="5739619" cy="5584873"/>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One-Hot Encoding:</a:t>
            </a:r>
          </a:p>
          <a:p>
            <a:pPr marL="0" indent="0">
              <a:buNone/>
            </a:pPr>
            <a:r>
              <a:rPr lang="en-IN" sz="1800" dirty="0">
                <a:latin typeface="Times New Roman" panose="02020603050405020304" pitchFamily="18" charset="0"/>
                <a:cs typeface="Times New Roman" panose="02020603050405020304" pitchFamily="18" charset="0"/>
              </a:rPr>
              <a:t>Categorical variables such as day and month transformed into numerical form using one-hot encoding.</a:t>
            </a:r>
          </a:p>
          <a:p>
            <a:pPr marL="0" indent="0">
              <a:buNone/>
            </a:pPr>
            <a:r>
              <a:rPr lang="en-IN" sz="1800" dirty="0">
                <a:latin typeface="Times New Roman" panose="02020603050405020304" pitchFamily="18" charset="0"/>
                <a:cs typeface="Times New Roman" panose="02020603050405020304" pitchFamily="18" charset="0"/>
              </a:rPr>
              <a:t>Enabled integration of categorical variables into regression models.</a:t>
            </a:r>
          </a:p>
          <a:p>
            <a:pPr marL="0" indent="0">
              <a:buNone/>
            </a:pPr>
            <a:r>
              <a:rPr lang="en-IN" sz="1600" b="1" dirty="0">
                <a:latin typeface="Times New Roman" panose="02020603050405020304" pitchFamily="18" charset="0"/>
                <a:cs typeface="Times New Roman" panose="02020603050405020304" pitchFamily="18" charset="0"/>
              </a:rPr>
              <a:t>Binary Encoding:</a:t>
            </a:r>
          </a:p>
          <a:p>
            <a:pPr marL="0" indent="0">
              <a:buNone/>
            </a:pPr>
            <a:r>
              <a:rPr lang="en-IN" sz="1600" dirty="0">
                <a:latin typeface="Times New Roman" panose="02020603050405020304" pitchFamily="18" charset="0"/>
                <a:cs typeface="Times New Roman" panose="02020603050405020304" pitchFamily="18" charset="0"/>
              </a:rPr>
              <a:t>Applied binary encoding to the rain column to simplify representation.</a:t>
            </a:r>
          </a:p>
          <a:p>
            <a:pPr marL="0" indent="0">
              <a:buNone/>
            </a:pPr>
            <a:r>
              <a:rPr lang="en-IN" sz="1600" dirty="0">
                <a:latin typeface="Times New Roman" panose="02020603050405020304" pitchFamily="18" charset="0"/>
                <a:cs typeface="Times New Roman" panose="02020603050405020304" pitchFamily="18" charset="0"/>
              </a:rPr>
              <a:t>Facilitated inclusion of the rain variable in regression models.</a:t>
            </a:r>
          </a:p>
          <a:p>
            <a:pPr marL="0" indent="0">
              <a:buNone/>
            </a:pPr>
            <a:r>
              <a:rPr lang="en-IN" sz="1600" b="1" dirty="0">
                <a:latin typeface="Times New Roman" panose="02020603050405020304" pitchFamily="18" charset="0"/>
                <a:cs typeface="Times New Roman" panose="02020603050405020304" pitchFamily="18" charset="0"/>
              </a:rPr>
              <a:t>Outlier Removal:</a:t>
            </a:r>
          </a:p>
          <a:p>
            <a:pPr marL="0" indent="0">
              <a:buNone/>
            </a:pPr>
            <a:r>
              <a:rPr lang="en-IN" sz="1600" dirty="0">
                <a:latin typeface="Times New Roman" panose="02020603050405020304" pitchFamily="18" charset="0"/>
                <a:cs typeface="Times New Roman" panose="02020603050405020304" pitchFamily="18" charset="0"/>
              </a:rPr>
              <a:t>Identified and removed data points significantly deviating from the dataset’s distribution.</a:t>
            </a:r>
          </a:p>
          <a:p>
            <a:pPr marL="0" indent="0">
              <a:buNone/>
            </a:pPr>
            <a:r>
              <a:rPr lang="en-IN" sz="1600" dirty="0">
                <a:latin typeface="Times New Roman" panose="02020603050405020304" pitchFamily="18" charset="0"/>
                <a:cs typeface="Times New Roman" panose="02020603050405020304" pitchFamily="18" charset="0"/>
              </a:rPr>
              <a:t>Prevented outliers from skewing model predictions.</a:t>
            </a:r>
          </a:p>
          <a:p>
            <a:pPr marL="0" indent="0">
              <a:buNone/>
            </a:pPr>
            <a:r>
              <a:rPr lang="en-IN" sz="1600" b="1" dirty="0">
                <a:latin typeface="Times New Roman" panose="02020603050405020304" pitchFamily="18" charset="0"/>
                <a:cs typeface="Times New Roman" panose="02020603050405020304" pitchFamily="18" charset="0"/>
              </a:rPr>
              <a:t>Log Transformation:</a:t>
            </a:r>
          </a:p>
          <a:p>
            <a:pPr marL="0" indent="0">
              <a:buNone/>
            </a:pPr>
            <a:r>
              <a:rPr lang="en-IN" sz="1600" dirty="0">
                <a:latin typeface="Times New Roman" panose="02020603050405020304" pitchFamily="18" charset="0"/>
                <a:cs typeface="Times New Roman" panose="02020603050405020304" pitchFamily="18" charset="0"/>
              </a:rPr>
              <a:t>Conducted log transformation on the target variable (area) to achieve a more symmetric distribution.</a:t>
            </a:r>
          </a:p>
          <a:p>
            <a:pPr marL="0" indent="0">
              <a:buNone/>
            </a:pPr>
            <a:r>
              <a:rPr lang="en-IN" sz="1600" dirty="0">
                <a:latin typeface="Times New Roman" panose="02020603050405020304" pitchFamily="18" charset="0"/>
                <a:cs typeface="Times New Roman" panose="02020603050405020304" pitchFamily="18" charset="0"/>
              </a:rPr>
              <a:t>Stabilized variance, a common practice in linear regression problems.</a:t>
            </a:r>
          </a:p>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327646-BAC9-D982-5D04-F143AC7CC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13" y="1333500"/>
            <a:ext cx="5897093" cy="4954757"/>
          </a:xfrm>
          <a:prstGeom prst="rect">
            <a:avLst/>
          </a:prstGeom>
        </p:spPr>
      </p:pic>
    </p:spTree>
    <p:extLst>
      <p:ext uri="{BB962C8B-B14F-4D97-AF65-F5344CB8AC3E}">
        <p14:creationId xmlns:p14="http://schemas.microsoft.com/office/powerpoint/2010/main" val="39997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3325-B5EB-2497-195C-8955F15E5B07}"/>
              </a:ext>
            </a:extLst>
          </p:cNvPr>
          <p:cNvSpPr>
            <a:spLocks noGrp="1"/>
          </p:cNvSpPr>
          <p:nvPr>
            <p:ph type="title"/>
          </p:nvPr>
        </p:nvSpPr>
        <p:spPr>
          <a:xfrm>
            <a:off x="838200" y="365126"/>
            <a:ext cx="10515600" cy="521140"/>
          </a:xfrm>
        </p:spPr>
        <p:txBody>
          <a:bodyPr>
            <a:normAutofit fontScale="90000"/>
          </a:bodyPr>
          <a:lstStyle/>
          <a:p>
            <a:r>
              <a:rPr lang="en-IN" sz="4800" b="1" dirty="0">
                <a:latin typeface="Times New Roman" panose="02020603050405020304" pitchFamily="18" charset="0"/>
                <a:cs typeface="Times New Roman" panose="02020603050405020304" pitchFamily="18" charset="0"/>
              </a:rPr>
              <a:t>Data/Result</a:t>
            </a:r>
            <a:endParaRPr lang="en-US" sz="4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4122A60-8F89-212C-F89E-5AB375DF1B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42603"/>
            <a:ext cx="9853246" cy="5500766"/>
          </a:xfrm>
        </p:spPr>
      </p:pic>
    </p:spTree>
    <p:extLst>
      <p:ext uri="{BB962C8B-B14F-4D97-AF65-F5344CB8AC3E}">
        <p14:creationId xmlns:p14="http://schemas.microsoft.com/office/powerpoint/2010/main" val="279967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71A5-9675-6916-B29D-FB5FB411BD7A}"/>
              </a:ext>
            </a:extLst>
          </p:cNvPr>
          <p:cNvSpPr>
            <a:spLocks noGrp="1"/>
          </p:cNvSpPr>
          <p:nvPr>
            <p:ph type="title"/>
          </p:nvPr>
        </p:nvSpPr>
        <p:spPr>
          <a:xfrm>
            <a:off x="838200" y="365126"/>
            <a:ext cx="10515600" cy="922068"/>
          </a:xfrm>
        </p:spPr>
        <p:txBody>
          <a:bodyPr>
            <a:normAutofit/>
          </a:bodyPr>
          <a:lstStyle/>
          <a:p>
            <a:r>
              <a:rPr lang="en-IN" sz="4800" b="1" dirty="0">
                <a:latin typeface="Times New Roman" panose="02020603050405020304" pitchFamily="18" charset="0"/>
                <a:cs typeface="Times New Roman" panose="02020603050405020304" pitchFamily="18" charset="0"/>
              </a:rPr>
              <a:t>Result</a:t>
            </a:r>
            <a:endParaRPr lang="en-US" sz="4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47ADB54-78F9-797C-C692-6E9148BEB7A7}"/>
              </a:ext>
            </a:extLst>
          </p:cNvPr>
          <p:cNvSpPr>
            <a:spLocks noGrp="1"/>
          </p:cNvSpPr>
          <p:nvPr>
            <p:ph idx="1"/>
          </p:nvPr>
        </p:nvSpPr>
        <p:spPr>
          <a:xfrm>
            <a:off x="838199" y="1392702"/>
            <a:ext cx="11353801" cy="5465297"/>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Significance of the Findings:</a:t>
            </a:r>
          </a:p>
          <a:p>
            <a:r>
              <a:rPr lang="en-IN" sz="1800" dirty="0">
                <a:latin typeface="Times New Roman" panose="02020603050405020304" pitchFamily="18" charset="0"/>
                <a:cs typeface="Times New Roman" panose="02020603050405020304" pitchFamily="18" charset="0"/>
              </a:rPr>
              <a:t>The results highlight the efficacy of machine learning in predicting forest fires when data preprocessing is done effectively.</a:t>
            </a:r>
          </a:p>
          <a:p>
            <a:r>
              <a:rPr lang="en-IN" sz="1800" dirty="0">
                <a:latin typeface="Times New Roman" panose="02020603050405020304" pitchFamily="18" charset="0"/>
                <a:cs typeface="Times New Roman" panose="02020603050405020304" pitchFamily="18" charset="0"/>
              </a:rPr>
              <a:t>By leveraging historical weather, geographical, and fire data, these models uncover patterns to aid in fire prediction, enhancing preparedness and management.</a:t>
            </a:r>
          </a:p>
          <a:p>
            <a:pPr marL="0" indent="0">
              <a:buNone/>
            </a:pPr>
            <a:r>
              <a:rPr lang="en-IN" sz="1800" b="1" dirty="0">
                <a:latin typeface="Times New Roman" panose="02020603050405020304" pitchFamily="18" charset="0"/>
                <a:cs typeface="Times New Roman" panose="02020603050405020304" pitchFamily="18" charset="0"/>
              </a:rPr>
              <a:t>Performance Analysis:</a:t>
            </a:r>
          </a:p>
          <a:p>
            <a:r>
              <a:rPr lang="en-IN" sz="1800" dirty="0">
                <a:latin typeface="Times New Roman" panose="02020603050405020304" pitchFamily="18" charset="0"/>
                <a:cs typeface="Times New Roman" panose="02020603050405020304" pitchFamily="18" charset="0"/>
              </a:rPr>
              <a:t>CatBoost outperformed other models in predicting fires due to its adeptness in handling diverse data types and identifying complex patterns.</a:t>
            </a:r>
          </a:p>
          <a:p>
            <a:r>
              <a:rPr lang="en-IN" sz="1800" dirty="0">
                <a:latin typeface="Times New Roman" panose="02020603050405020304" pitchFamily="18" charset="0"/>
                <a:cs typeface="Times New Roman" panose="02020603050405020304" pitchFamily="18" charset="0"/>
              </a:rPr>
              <a:t>XGBoost and LightGBM also performed well, but CatBoost exhibited slightly superior performance.</a:t>
            </a:r>
          </a:p>
          <a:p>
            <a:r>
              <a:rPr lang="en-IN" sz="1800" dirty="0">
                <a:latin typeface="Times New Roman" panose="02020603050405020304" pitchFamily="18" charset="0"/>
                <a:cs typeface="Times New Roman" panose="02020603050405020304" pitchFamily="18" charset="0"/>
              </a:rPr>
              <a:t>Integration of an additional feature for predicting fire severity into three categories mild, moderate, and severe enhances the models' ability to anticipate fire intensity accurately, aiding in resource allocation and mitigation strategies.</a:t>
            </a:r>
          </a:p>
          <a:p>
            <a:pPr marL="0" indent="0">
              <a:buNone/>
            </a:pPr>
            <a:r>
              <a:rPr lang="en-IN" sz="1800" b="1" dirty="0">
                <a:latin typeface="Times New Roman" panose="02020603050405020304" pitchFamily="18" charset="0"/>
                <a:cs typeface="Times New Roman" panose="02020603050405020304" pitchFamily="18" charset="0"/>
              </a:rPr>
              <a:t>Limitations and Implications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The analysis acknowledges limitations such as reliance on dataset quality and representativeness, emphasizing the impact of hyperparameters and preprocessing techniques on model performance.</a:t>
            </a:r>
          </a:p>
          <a:p>
            <a:r>
              <a:rPr lang="en-IN" sz="1800" dirty="0">
                <a:latin typeface="Times New Roman" panose="02020603050405020304" pitchFamily="18" charset="0"/>
                <a:cs typeface="Times New Roman" panose="02020603050405020304" pitchFamily="18" charset="0"/>
              </a:rPr>
              <a:t>Challenges include data scarcity, biased predictions due to limited observations or missing values, necessitating innovative approaches like data imputation or supplementary data integration for addressing data deficiencies.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0029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684</TotalTime>
  <Words>1074</Words>
  <Application>Microsoft Office PowerPoint</Application>
  <PresentationFormat>Widescreen</PresentationFormat>
  <Paragraphs>97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 BERKLEY</vt:lpstr>
      <vt:lpstr>Arial</vt:lpstr>
      <vt:lpstr>Calibri</vt:lpstr>
      <vt:lpstr>Calibri Light</vt:lpstr>
      <vt:lpstr>Helvetica Neue</vt:lpstr>
      <vt:lpstr>Times New Roman</vt:lpstr>
      <vt:lpstr>Office Theme</vt:lpstr>
      <vt:lpstr>Advancements in Forest Fire Prediction Integrating AI and Statistical  Inference</vt:lpstr>
      <vt:lpstr>Introduction</vt:lpstr>
      <vt:lpstr>Questions….?</vt:lpstr>
      <vt:lpstr>Design/Methods</vt:lpstr>
      <vt:lpstr>Design/Methods</vt:lpstr>
      <vt:lpstr>Data</vt:lpstr>
      <vt:lpstr>Feature Engineering Techniques</vt:lpstr>
      <vt:lpstr>Data/Result</vt:lpstr>
      <vt:lpstr>Result</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in Forest Fire Prediction Integrating AI and Statistical  Inference</dc:title>
  <dc:creator>mounikamalk@gmail.com</dc:creator>
  <cp:lastModifiedBy>mounikamalk@gmail.com</cp:lastModifiedBy>
  <cp:revision>3</cp:revision>
  <dcterms:created xsi:type="dcterms:W3CDTF">2024-05-01T15:57:03Z</dcterms:created>
  <dcterms:modified xsi:type="dcterms:W3CDTF">2024-05-02T03:42:18Z</dcterms:modified>
</cp:coreProperties>
</file>