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303" r:id="rId3"/>
    <p:sldId id="293" r:id="rId4"/>
    <p:sldId id="302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FFD"/>
    <a:srgbClr val="F5F8FB"/>
    <a:srgbClr val="E8E8E8"/>
    <a:srgbClr val="57AA5A"/>
    <a:srgbClr val="D447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36"/>
    <p:restoredTop sz="94814"/>
  </p:normalViewPr>
  <p:slideViewPr>
    <p:cSldViewPr snapToGrid="0" snapToObjects="1">
      <p:cViewPr varScale="1">
        <p:scale>
          <a:sx n="148" d="100"/>
          <a:sy n="148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17EA0-D1ED-4F46-B5CA-9F993BF9EA0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AADC1-F3FF-F24D-8552-485BBD57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65D4-7CC5-9641-A0C6-7DC567A2AA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414" y="1235097"/>
            <a:ext cx="9829800" cy="2387600"/>
          </a:xfrm>
        </p:spPr>
        <p:txBody>
          <a:bodyPr anchor="b">
            <a:normAutofit/>
          </a:bodyPr>
          <a:lstStyle>
            <a:lvl1pPr algn="l">
              <a:defRPr sz="5600" b="1" i="0">
                <a:latin typeface="Arial" panose="020B0604020202020204" pitchFamily="34" charset="0"/>
                <a:ea typeface="DIN2014-EXTRABOLD" panose="020B0504020202020204" pitchFamily="34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07CF2-BF9D-8E44-B919-ECBB664B17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414" y="3714772"/>
            <a:ext cx="9829800" cy="1245535"/>
          </a:xfrm>
        </p:spPr>
        <p:txBody>
          <a:bodyPr>
            <a:normAutofit/>
          </a:bodyPr>
          <a:lstStyle>
            <a:lvl1pPr marL="0" indent="0" algn="l">
              <a:buNone/>
              <a:defRPr sz="4000" b="1" i="0">
                <a:latin typeface="Arial" panose="020B0604020202020204" pitchFamily="34" charset="0"/>
                <a:ea typeface="DIN 2014 Bold" panose="020B0504020202020204" pitchFamily="34" charset="77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subtitle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E0C46-E114-BB4F-82BE-A88BED22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98D9-2107-BE49-B8A2-791481FA2AE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818B0-085C-7240-8D3C-FFE46409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EAFE0-FD83-4148-80EC-B3D31820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4EA8-7DC2-124D-A4AB-A23D64D6C87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0DAC0871-0E3D-E94B-BB9C-2529918484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6156"/>
          <a:stretch/>
        </p:blipFill>
        <p:spPr>
          <a:xfrm>
            <a:off x="-1004115" y="-52460"/>
            <a:ext cx="6427830" cy="443608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452AE625-0977-674B-95E2-F08DEBBC3F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4808" y="541944"/>
            <a:ext cx="3902202" cy="73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8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B16A-1EE4-DE40-AB5C-05B47E99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FC882-98B0-0843-9231-CC155BB2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98D9-2107-BE49-B8A2-791481FA2AE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6E63A-A092-F54F-B5C4-3ED003F0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70FD1-1312-7544-BA71-2854CB2F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4EA8-7DC2-124D-A4AB-A23D64D6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9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3D671-3E38-9548-8761-523CAEB9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98D9-2107-BE49-B8A2-791481FA2AE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E6979-7DE0-384C-B2F2-B47B88CF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62188-E7A3-204E-A17B-17CC4525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4EA8-7DC2-124D-A4AB-A23D64D6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07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E6ED-6C69-7449-B846-7D04C62C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1682-BEA5-C441-A3BA-2494CC52C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6011C-6A3A-114E-A496-E1BCB7892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10137-4EA7-A348-9328-C9642026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98D9-2107-BE49-B8A2-791481FA2AE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5FBFF-5DFB-B941-8E2A-DD4DDBD7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A9596-0946-8B42-8A1D-DFFD188E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4EA8-7DC2-124D-A4AB-A23D64D6C87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D3B4AF58-2449-1947-BB56-40C54486A6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6156"/>
          <a:stretch/>
        </p:blipFill>
        <p:spPr>
          <a:xfrm>
            <a:off x="-793127" y="6484741"/>
            <a:ext cx="5843482" cy="40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66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E6ED-6C69-7449-B846-7D04C62C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1682-BEA5-C441-A3BA-2494CC52C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6011C-6A3A-114E-A496-E1BCB7892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10137-4EA7-A348-9328-C9642026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98D9-2107-BE49-B8A2-791481FA2AE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5FBFF-5DFB-B941-8E2A-DD4DDBD7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A9596-0946-8B42-8A1D-DFFD188E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4EA8-7DC2-124D-A4AB-A23D64D6C87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A5E646B0-EF5D-F64E-BB45-0B3D79B7A7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6191"/>
          <a:stretch/>
        </p:blipFill>
        <p:spPr>
          <a:xfrm>
            <a:off x="-640758" y="6484741"/>
            <a:ext cx="5412783" cy="37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90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E697-5723-2541-84F3-4A972BB5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349B2-F1CD-2347-92E5-A740301F1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A6079-33E7-684F-941F-033FB2B05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EF87B-CD88-0443-A5E3-7AFD7CA5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98D9-2107-BE49-B8A2-791481FA2AE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69233-CFBB-A64F-875D-B0F152DF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F2711-FFC6-574E-9C8B-18CC6D7B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4EA8-7DC2-124D-A4AB-A23D64D6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05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B6B2-6201-F640-A8E0-E89A9C77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29808-6454-734A-A845-3AAA49EE1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2F2D4-383B-F143-9A08-8307C6E0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98D9-2107-BE49-B8A2-791481FA2AE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6A216-430C-724F-AE7A-9D8EBFF0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5EA67-7437-A842-B4BF-9EE08C05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4EA8-7DC2-124D-A4AB-A23D64D6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45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D80F2-9082-4546-9884-9556480C9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42851-FFD5-F747-A803-FACE2F8CC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542A3-ECA5-934E-94E8-4FE93B26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98D9-2107-BE49-B8A2-791481FA2AE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6E339-3CED-A84C-9585-D7356216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BE32C-CCA0-9A4E-9D05-ABE12F7C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4EA8-7DC2-124D-A4AB-A23D64D6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1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178B-7368-1043-9397-92AF524BB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414" y="681037"/>
            <a:ext cx="10653386" cy="1009651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A98F3-BF70-7A46-BD10-0288A6404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414" y="1825625"/>
            <a:ext cx="1065338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8F06A-870B-0449-98FD-CDA9B033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98D9-2107-BE49-B8A2-791481FA2AE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0BF81-5478-9B4C-9AE4-9CA79089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F8010-F907-4944-A2AF-464DCFA2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4EA8-7DC2-124D-A4AB-A23D64D6C87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966F9DA0-26C3-E448-A805-AA5CE30DC8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71283" y="283283"/>
            <a:ext cx="1073706" cy="13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1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EC2DD61C-6B7C-0B45-8011-3F514EDAE9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73607" y="283284"/>
            <a:ext cx="1073707" cy="1331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A178B-7368-1043-9397-92AF524BB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414" y="681037"/>
            <a:ext cx="10653386" cy="1009651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A98F3-BF70-7A46-BD10-0288A6404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414" y="1825625"/>
            <a:ext cx="1065338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8F06A-870B-0449-98FD-CDA9B033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98D9-2107-BE49-B8A2-791481FA2AE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0BF81-5478-9B4C-9AE4-9CA79089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F8010-F907-4944-A2AF-464DCFA2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4EA8-7DC2-124D-A4AB-A23D64D6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2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1CF7-03A8-1D41-B34A-04471BC2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0B67C-7D54-BB48-9666-011A893D1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46A53-FB0E-6745-9666-AD51669FE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98D9-2107-BE49-B8A2-791481FA2AE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497B-E558-3442-9068-C77B4392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74389-51DB-6541-A5B9-14001D90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4EA8-7DC2-124D-A4AB-A23D64D6C87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F6EAB5EB-353B-DA4F-B4CF-653B605293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78851" y="6478482"/>
            <a:ext cx="5412783" cy="852012"/>
          </a:xfrm>
          <a:prstGeom prst="rect">
            <a:avLst/>
          </a:prstGeom>
        </p:spPr>
      </p:pic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61C6910D-AE7F-AD4C-BBB8-ED4E8AC8E6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7040" b="-1"/>
          <a:stretch/>
        </p:blipFill>
        <p:spPr>
          <a:xfrm>
            <a:off x="-272488" y="0"/>
            <a:ext cx="5523832" cy="373545"/>
          </a:xfrm>
          <a:prstGeom prst="rect">
            <a:avLst/>
          </a:prstGeom>
        </p:spPr>
      </p:pic>
      <p:pic>
        <p:nvPicPr>
          <p:cNvPr id="12" name="Picture 11" descr="Shape, rectangle&#10;&#10;Description automatically generated">
            <a:extLst>
              <a:ext uri="{FF2B5EF4-FFF2-40B4-BE49-F238E27FC236}">
                <a16:creationId xmlns:a16="http://schemas.microsoft.com/office/drawing/2014/main" id="{E441C307-5412-BA4D-8B86-798BEDC3FB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7040" b="-1"/>
          <a:stretch/>
        </p:blipFill>
        <p:spPr>
          <a:xfrm>
            <a:off x="-3034404" y="200267"/>
            <a:ext cx="5523832" cy="37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2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1CF7-03A8-1D41-B34A-04471BC2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0B67C-7D54-BB48-9666-011A893D1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46A53-FB0E-6745-9666-AD51669FE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98D9-2107-BE49-B8A2-791481FA2AE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497B-E558-3442-9068-C77B4392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74389-51DB-6541-A5B9-14001D90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4EA8-7DC2-124D-A4AB-A23D64D6C87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hape, rectangle&#10;&#10;Description automatically generated">
            <a:extLst>
              <a:ext uri="{FF2B5EF4-FFF2-40B4-BE49-F238E27FC236}">
                <a16:creationId xmlns:a16="http://schemas.microsoft.com/office/drawing/2014/main" id="{6BDBF8AE-C809-F64C-A487-F31529B57B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667"/>
          <a:stretch/>
        </p:blipFill>
        <p:spPr>
          <a:xfrm>
            <a:off x="-556959" y="0"/>
            <a:ext cx="5843482" cy="370984"/>
          </a:xfrm>
          <a:prstGeom prst="rect">
            <a:avLst/>
          </a:prstGeom>
        </p:spPr>
      </p:pic>
      <p:pic>
        <p:nvPicPr>
          <p:cNvPr id="12" name="Picture 11" descr="Shape, rectangle&#10;&#10;Description automatically generated">
            <a:extLst>
              <a:ext uri="{FF2B5EF4-FFF2-40B4-BE49-F238E27FC236}">
                <a16:creationId xmlns:a16="http://schemas.microsoft.com/office/drawing/2014/main" id="{E685C026-1081-0A47-8C5C-9AE845F5EB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6156"/>
          <a:stretch/>
        </p:blipFill>
        <p:spPr>
          <a:xfrm>
            <a:off x="7329095" y="6484741"/>
            <a:ext cx="5843482" cy="403280"/>
          </a:xfrm>
          <a:prstGeom prst="rect">
            <a:avLst/>
          </a:prstGeom>
        </p:spPr>
      </p:pic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AAF2E831-1406-5644-AFB5-BC7383AEF2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667"/>
          <a:stretch/>
        </p:blipFill>
        <p:spPr>
          <a:xfrm>
            <a:off x="-3317092" y="203200"/>
            <a:ext cx="5843482" cy="37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7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E039-7704-2647-AC21-B5073BA3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414" y="681037"/>
            <a:ext cx="10653386" cy="1009651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74105-6F27-D442-A611-B996AA6E0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0414" y="2012711"/>
            <a:ext cx="5319386" cy="4164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E7C2A-7D6A-E24E-9AB4-A50957398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2711"/>
            <a:ext cx="5181600" cy="4164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0A08B-EABB-DE44-BE72-27FC2B24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98D9-2107-BE49-B8A2-791481FA2AE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BD382-D38E-6F4D-ADEB-45ECEF46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A11EC-0AB7-734F-A98B-80FAA6BE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4EA8-7DC2-124D-A4AB-A23D64D6C87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ADF783F1-0FF3-714C-BBE4-B47F5DC385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73607" y="283284"/>
            <a:ext cx="1073707" cy="133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3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hape, rectangle&#10;&#10;Description automatically generated">
            <a:extLst>
              <a:ext uri="{FF2B5EF4-FFF2-40B4-BE49-F238E27FC236}">
                <a16:creationId xmlns:a16="http://schemas.microsoft.com/office/drawing/2014/main" id="{2579D18A-3419-C7B5-27BA-5C59BB3B60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68172" y="646520"/>
            <a:ext cx="2022420" cy="5655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55E039-7704-2647-AC21-B5073BA3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681037"/>
            <a:ext cx="5574323" cy="133167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E7C2A-7D6A-E24E-9AB4-A50957398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0"/>
            <a:ext cx="51816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0A08B-EABB-DE44-BE72-27FC2B24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98D9-2107-BE49-B8A2-791481FA2AE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BD382-D38E-6F4D-ADEB-45ECEF46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A11EC-0AB7-734F-A98B-80FAA6BE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4EA8-7DC2-124D-A4AB-A23D64D6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3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B664DD5A-FF46-DF4C-A919-2EE6FDBCFF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71283" y="283283"/>
            <a:ext cx="1073706" cy="13316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55E039-7704-2647-AC21-B5073BA3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414" y="681037"/>
            <a:ext cx="10653386" cy="1009651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74105-6F27-D442-A611-B996AA6E0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0414" y="2012711"/>
            <a:ext cx="5319386" cy="4164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E7C2A-7D6A-E24E-9AB4-A50957398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2711"/>
            <a:ext cx="5181600" cy="4164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0A08B-EABB-DE44-BE72-27FC2B24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98D9-2107-BE49-B8A2-791481FA2AE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BD382-D38E-6F4D-ADEB-45ECEF46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A11EC-0AB7-734F-A98B-80FAA6BE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4EA8-7DC2-124D-A4AB-A23D64D6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5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9F17-8A38-0441-92AD-E23ADD73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2C063-5CA7-8441-8D83-31AC20DEE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C8CBD-0308-FA41-A208-BD90EE14A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5D56F-A323-C241-A46D-A5DCE8B9A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C061B-C685-D545-9967-6461D34E9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DFBB-2E45-4147-BF5A-4EA2E3B4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98D9-2107-BE49-B8A2-791481FA2AE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D7DB0-5161-1A49-B44C-22FCB26E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CAA4F-960C-334E-A5F7-4B12F089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4EA8-7DC2-124D-A4AB-A23D64D6C87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294CC738-91F1-6342-8AD5-05E30DA50D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71283" y="283283"/>
            <a:ext cx="1073706" cy="13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6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CA11F-B650-8F43-8D7F-20E15A81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414" y="365125"/>
            <a:ext cx="106533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50E26-9291-2C49-9737-082F8B115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414" y="1825625"/>
            <a:ext cx="106533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00296-2A58-2248-BF9A-3D24D2ABB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C98D9-2107-BE49-B8A2-791481FA2AE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0F726-6861-F841-A717-C1ED20494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45BCD-C759-DE42-9277-272C388EE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E4EA8-7DC2-124D-A4AB-A23D64D6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3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1" r:id="rId5"/>
    <p:sldLayoutId id="2147483652" r:id="rId6"/>
    <p:sldLayoutId id="2147483664" r:id="rId7"/>
    <p:sldLayoutId id="2147483662" r:id="rId8"/>
    <p:sldLayoutId id="2147483653" r:id="rId9"/>
    <p:sldLayoutId id="2147483654" r:id="rId10"/>
    <p:sldLayoutId id="2147483655" r:id="rId11"/>
    <p:sldLayoutId id="2147483656" r:id="rId12"/>
    <p:sldLayoutId id="2147483663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panose="020B0604020202020204" pitchFamily="34" charset="0"/>
          <a:ea typeface="DIN 2014 Bold" panose="020B0504020202020204" pitchFamily="34" charset="77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8"/>
        </a:buBlip>
        <a:defRPr sz="2800" b="1" i="0" kern="1200">
          <a:solidFill>
            <a:schemeClr val="tx1"/>
          </a:solidFill>
          <a:latin typeface="Arial" panose="020B0604020202020204" pitchFamily="34" charset="0"/>
          <a:ea typeface="DIN 2014 Demi" panose="020B0504020202020204" pitchFamily="34" charset="77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DIN 2014" panose="020B0504020202020204" pitchFamily="34" charset="77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DIN 2014" panose="020B0504020202020204" pitchFamily="34" charset="77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Arial" panose="020B0604020202020204" pitchFamily="34" charset="0"/>
          <a:ea typeface="DIN 2014" panose="020B0504020202020204" pitchFamily="34" charset="77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Arial" panose="020B0604020202020204" pitchFamily="34" charset="0"/>
          <a:ea typeface="DIN 2014" panose="020B0504020202020204" pitchFamily="34" charset="77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9796-F06E-964E-AC31-D74B1FD07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414" y="1860387"/>
            <a:ext cx="9829800" cy="2387600"/>
          </a:xfrm>
        </p:spPr>
        <p:txBody>
          <a:bodyPr>
            <a:normAutofit/>
          </a:bodyPr>
          <a:lstStyle/>
          <a:p>
            <a:r>
              <a:rPr lang="en-US" sz="4800"/>
              <a:t>Automated Blood Cell Identification and Counting</a:t>
            </a:r>
            <a:endParaRPr lang="en-US" sz="4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55695BA-5D66-0449-945D-B794C6332CE2}"/>
              </a:ext>
            </a:extLst>
          </p:cNvPr>
          <p:cNvSpPr txBox="1">
            <a:spLocks/>
          </p:cNvSpPr>
          <p:nvPr/>
        </p:nvSpPr>
        <p:spPr>
          <a:xfrm>
            <a:off x="700414" y="5360982"/>
            <a:ext cx="9829800" cy="9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i="0" kern="1200">
                <a:solidFill>
                  <a:schemeClr val="tx1"/>
                </a:solidFill>
                <a:latin typeface="DIN 2014 Bold" panose="020B0504020202020204" pitchFamily="34" charset="77"/>
                <a:ea typeface="DIN 2014 Bold" panose="020B0504020202020204" pitchFamily="34" charset="7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i="0" dirty="0" err="1">
                <a:solidFill>
                  <a:schemeClr val="tx2"/>
                </a:solidFill>
                <a:latin typeface="Arial" panose="020B0604020202020204" pitchFamily="34" charset="0"/>
                <a:ea typeface="DIN 2014" panose="020B0504020202020204" pitchFamily="34" charset="77"/>
                <a:cs typeface="Arial" panose="020B0604020202020204" pitchFamily="34" charset="0"/>
              </a:rPr>
              <a:t>Sridevi</a:t>
            </a:r>
            <a:r>
              <a:rPr lang="en-US" sz="2400" b="0" i="0" dirty="0">
                <a:solidFill>
                  <a:schemeClr val="tx2"/>
                </a:solidFill>
                <a:latin typeface="Arial" panose="020B0604020202020204" pitchFamily="34" charset="0"/>
                <a:ea typeface="DIN 2014" panose="020B0504020202020204" pitchFamily="34" charset="77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latin typeface="Arial" panose="020B0604020202020204" pitchFamily="34" charset="0"/>
                <a:ea typeface="DIN 2014" panose="020B0504020202020204" pitchFamily="34" charset="77"/>
                <a:cs typeface="Arial" panose="020B0604020202020204" pitchFamily="34" charset="0"/>
              </a:rPr>
              <a:t>Sowmya</a:t>
            </a:r>
            <a:r>
              <a:rPr lang="en-US" sz="2400" b="0" i="0" dirty="0">
                <a:solidFill>
                  <a:schemeClr val="tx2"/>
                </a:solidFill>
                <a:latin typeface="Arial" panose="020B0604020202020204" pitchFamily="34" charset="0"/>
                <a:ea typeface="DIN 2014" panose="020B0504020202020204" pitchFamily="34" charset="77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latin typeface="Arial" panose="020B0604020202020204" pitchFamily="34" charset="0"/>
                <a:ea typeface="DIN 2014" panose="020B0504020202020204" pitchFamily="34" charset="77"/>
                <a:cs typeface="Arial" panose="020B0604020202020204" pitchFamily="34" charset="0"/>
              </a:rPr>
              <a:t>Grandhi</a:t>
            </a:r>
            <a:endParaRPr lang="en-US" sz="2400" b="0" i="0" dirty="0">
              <a:solidFill>
                <a:schemeClr val="tx2"/>
              </a:solidFill>
              <a:latin typeface="Arial" panose="020B0604020202020204" pitchFamily="34" charset="0"/>
              <a:ea typeface="DIN 2014" panose="020B0504020202020204" pitchFamily="34" charset="77"/>
              <a:cs typeface="Arial" panose="020B0604020202020204" pitchFamily="34" charset="0"/>
            </a:endParaRPr>
          </a:p>
          <a:p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ea typeface="DIN 2014" panose="020B0504020202020204" pitchFamily="34" charset="77"/>
                <a:cs typeface="Arial" panose="020B0604020202020204" pitchFamily="34" charset="0"/>
              </a:rPr>
              <a:t>February 9</a:t>
            </a:r>
            <a:r>
              <a:rPr lang="en-US" sz="2400" b="0" baseline="30000" dirty="0">
                <a:solidFill>
                  <a:schemeClr val="tx2"/>
                </a:solidFill>
                <a:latin typeface="Arial" panose="020B0604020202020204" pitchFamily="34" charset="0"/>
                <a:ea typeface="DIN 2014" panose="020B0504020202020204" pitchFamily="34" charset="77"/>
                <a:cs typeface="Arial" panose="020B0604020202020204" pitchFamily="34" charset="0"/>
              </a:rPr>
              <a:t>th</a:t>
            </a: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ea typeface="DIN 2014" panose="020B0504020202020204" pitchFamily="34" charset="77"/>
                <a:cs typeface="Arial" panose="020B0604020202020204" pitchFamily="34" charset="0"/>
              </a:rPr>
              <a:t> 2024</a:t>
            </a:r>
            <a:endParaRPr lang="en-US" sz="2400" b="0" i="0" dirty="0">
              <a:solidFill>
                <a:schemeClr val="tx2"/>
              </a:solidFill>
              <a:latin typeface="Arial" panose="020B0604020202020204" pitchFamily="34" charset="0"/>
              <a:ea typeface="DIN 2014" panose="020B0504020202020204" pitchFamily="34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64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BDD2-839E-B14D-0BE9-4D099572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AE814-A822-A92C-63E1-79EE2D0ED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2173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087F-103C-8149-BDA1-E8CAD4B1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B14E5C-3C3F-D6F1-CFC8-EBAEEF994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816823"/>
              </p:ext>
            </p:extLst>
          </p:nvPr>
        </p:nvGraphicFramePr>
        <p:xfrm>
          <a:off x="662229" y="1690688"/>
          <a:ext cx="10729756" cy="457200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364878">
                  <a:extLst>
                    <a:ext uri="{9D8B030D-6E8A-4147-A177-3AD203B41FA5}">
                      <a16:colId xmlns:a16="http://schemas.microsoft.com/office/drawing/2014/main" val="3967830993"/>
                    </a:ext>
                  </a:extLst>
                </a:gridCol>
                <a:gridCol w="5364878">
                  <a:extLst>
                    <a:ext uri="{9D8B030D-6E8A-4147-A177-3AD203B41FA5}">
                      <a16:colId xmlns:a16="http://schemas.microsoft.com/office/drawing/2014/main" val="3978417420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DFFFD"/>
                          </a:solidFill>
                        </a:rPr>
                        <a:t>Why this research is important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This research addresses the challenges in </a:t>
                      </a:r>
                      <a:r>
                        <a:rPr lang="en-US" dirty="0" err="1">
                          <a:effectLst/>
                        </a:rPr>
                        <a:t>analysing</a:t>
                      </a:r>
                      <a:r>
                        <a:rPr lang="en-US" dirty="0">
                          <a:effectLst/>
                        </a:rPr>
                        <a:t> blood cell in traditional methods, while offering a potential breakthrough in accuracy, efficiency, and reliability of disease diagnosis.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The automation using advanced image processing and machine learning could revolutionize medical diagnostics, leading to improved patient outcomes.</a:t>
                      </a:r>
                      <a:br>
                        <a:rPr lang="en-US" dirty="0"/>
                      </a:br>
                      <a:endParaRPr lang="en-US" dirty="0">
                        <a:solidFill>
                          <a:srgbClr val="FDFFFD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670765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DFFFD"/>
                          </a:solidFill>
                        </a:rPr>
                        <a:t>What we know and what we don’t know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The limitations of manual blood cell analysis, emphasizing the need for automation.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Leverages existing methodologies and acknowledges advancements in models like YOLOv5 and YOLOX.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The specific limitations of current approaches are unaware and how the proposed solution will overcome them in areas that the project aims to explore.</a:t>
                      </a:r>
                      <a:endParaRPr lang="en-US" dirty="0">
                        <a:solidFill>
                          <a:srgbClr val="FDFFFD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27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32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FA03-F104-3EFB-94BF-54BBDEB7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(Cont’d)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967595-FCB1-B621-3568-FC5C4A9ABC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9776911"/>
              </p:ext>
            </p:extLst>
          </p:nvPr>
        </p:nvGraphicFramePr>
        <p:xfrm>
          <a:off x="700413" y="1690688"/>
          <a:ext cx="10595116" cy="4253336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297558">
                  <a:extLst>
                    <a:ext uri="{9D8B030D-6E8A-4147-A177-3AD203B41FA5}">
                      <a16:colId xmlns:a16="http://schemas.microsoft.com/office/drawing/2014/main" val="1567871574"/>
                    </a:ext>
                  </a:extLst>
                </a:gridCol>
                <a:gridCol w="5297558">
                  <a:extLst>
                    <a:ext uri="{9D8B030D-6E8A-4147-A177-3AD203B41FA5}">
                      <a16:colId xmlns:a16="http://schemas.microsoft.com/office/drawing/2014/main" val="3624710945"/>
                    </a:ext>
                  </a:extLst>
                </a:gridCol>
              </a:tblGrid>
              <a:tr h="152388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DFFFD"/>
                          </a:solidFill>
                        </a:rPr>
                        <a:t>Our Experiment</a:t>
                      </a:r>
                    </a:p>
                  </a:txBody>
                  <a:tcPr marL="69268" marR="69268" marT="34634" marB="3463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This experiment develops an automated system for blood cell analysis using image processing and machine learning.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The process includes image preprocessing, feature extraction, and the implementation of machine learning models for the classification and counting of blood cells.</a:t>
                      </a:r>
                      <a:endParaRPr lang="en-US" sz="1800" dirty="0">
                        <a:solidFill>
                          <a:srgbClr val="FDFFFD"/>
                        </a:solidFill>
                      </a:endParaRPr>
                    </a:p>
                  </a:txBody>
                  <a:tcPr marL="69268" marR="69268" marT="34634" marB="34634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540202"/>
                  </a:ext>
                </a:extLst>
              </a:tr>
              <a:tr h="152388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DFFFD"/>
                          </a:solidFill>
                        </a:rPr>
                        <a:t>Our Hypothesis</a:t>
                      </a:r>
                    </a:p>
                  </a:txBody>
                  <a:tcPr marL="69268" marR="69268" marT="34634" marB="3463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By combining solutions in image processing and machine learning, the developed system will significantly improve the accuracy and reliability of blood cell identification and counting.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It is expected to streamline the analysis process, reduce time and labor requirements, and enhance the diagnostic capabilities of healthcare professionals.</a:t>
                      </a:r>
                      <a:endParaRPr lang="en-US" sz="1800" dirty="0">
                        <a:solidFill>
                          <a:srgbClr val="FDFFFD"/>
                        </a:solidFill>
                      </a:endParaRPr>
                    </a:p>
                  </a:txBody>
                  <a:tcPr marL="69268" marR="69268" marT="34634" marB="34634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884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14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7032-47C5-0B42-B7BB-4E86E9E9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DD90BE3-B1E5-4410-F41E-FCAC050B9DEB}"/>
              </a:ext>
            </a:extLst>
          </p:cNvPr>
          <p:cNvSpPr txBox="1">
            <a:spLocks/>
          </p:cNvSpPr>
          <p:nvPr/>
        </p:nvSpPr>
        <p:spPr>
          <a:xfrm>
            <a:off x="700414" y="5360982"/>
            <a:ext cx="9829800" cy="9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i="0" kern="1200">
                <a:solidFill>
                  <a:schemeClr val="tx1"/>
                </a:solidFill>
                <a:latin typeface="DIN 2014 Bold" panose="020B0504020202020204" pitchFamily="34" charset="77"/>
                <a:ea typeface="DIN 2014 Bold" panose="020B0504020202020204" pitchFamily="34" charset="7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 err="1">
                <a:solidFill>
                  <a:srgbClr val="FDFFFD"/>
                </a:solidFill>
                <a:latin typeface="Arial" panose="020B0604020202020204" pitchFamily="34" charset="0"/>
                <a:ea typeface="DIN 2014" panose="020B0504020202020204" pitchFamily="34" charset="77"/>
                <a:cs typeface="Arial" panose="020B0604020202020204" pitchFamily="34" charset="0"/>
              </a:rPr>
              <a:t>Sridevi</a:t>
            </a:r>
            <a:r>
              <a:rPr lang="en-US" sz="2400" i="0" dirty="0">
                <a:solidFill>
                  <a:srgbClr val="FDFFFD"/>
                </a:solidFill>
                <a:latin typeface="Arial" panose="020B0604020202020204" pitchFamily="34" charset="0"/>
                <a:ea typeface="DIN 2014" panose="020B0504020202020204" pitchFamily="34" charset="77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rgbClr val="FDFFFD"/>
                </a:solidFill>
                <a:latin typeface="Arial" panose="020B0604020202020204" pitchFamily="34" charset="0"/>
                <a:ea typeface="DIN 2014" panose="020B0504020202020204" pitchFamily="34" charset="77"/>
                <a:cs typeface="Arial" panose="020B0604020202020204" pitchFamily="34" charset="0"/>
              </a:rPr>
              <a:t>Sowmya</a:t>
            </a:r>
            <a:r>
              <a:rPr lang="en-US" sz="2400" i="0" dirty="0">
                <a:solidFill>
                  <a:srgbClr val="FDFFFD"/>
                </a:solidFill>
                <a:latin typeface="Arial" panose="020B0604020202020204" pitchFamily="34" charset="0"/>
                <a:ea typeface="DIN 2014" panose="020B0504020202020204" pitchFamily="34" charset="77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rgbClr val="FDFFFD"/>
                </a:solidFill>
                <a:latin typeface="Arial" panose="020B0604020202020204" pitchFamily="34" charset="0"/>
                <a:ea typeface="DIN 2014" panose="020B0504020202020204" pitchFamily="34" charset="77"/>
                <a:cs typeface="Arial" panose="020B0604020202020204" pitchFamily="34" charset="0"/>
              </a:rPr>
              <a:t>Grandhi</a:t>
            </a:r>
            <a:endParaRPr lang="en-US" sz="2400" i="0" dirty="0">
              <a:solidFill>
                <a:srgbClr val="FDFFFD"/>
              </a:solidFill>
              <a:latin typeface="Arial" panose="020B0604020202020204" pitchFamily="34" charset="0"/>
              <a:ea typeface="DIN 2014" panose="020B0504020202020204" pitchFamily="34" charset="77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DFFFD"/>
                </a:solidFill>
                <a:latin typeface="Arial" panose="020B0604020202020204" pitchFamily="34" charset="0"/>
                <a:ea typeface="DIN 2014" panose="020B0504020202020204" pitchFamily="34" charset="77"/>
                <a:cs typeface="Arial" panose="020B0604020202020204" pitchFamily="34" charset="0"/>
              </a:rPr>
              <a:t>February 9</a:t>
            </a:r>
            <a:r>
              <a:rPr lang="en-US" sz="2400" baseline="30000" dirty="0">
                <a:solidFill>
                  <a:srgbClr val="FDFFFD"/>
                </a:solidFill>
                <a:latin typeface="Arial" panose="020B0604020202020204" pitchFamily="34" charset="0"/>
                <a:ea typeface="DIN 2014" panose="020B0504020202020204" pitchFamily="34" charset="77"/>
                <a:cs typeface="Arial" panose="020B0604020202020204" pitchFamily="34" charset="0"/>
              </a:rPr>
              <a:t>th</a:t>
            </a:r>
            <a:r>
              <a:rPr lang="en-US" sz="2400" dirty="0">
                <a:solidFill>
                  <a:srgbClr val="FDFFFD"/>
                </a:solidFill>
                <a:latin typeface="Arial" panose="020B0604020202020204" pitchFamily="34" charset="0"/>
                <a:ea typeface="DIN 2014" panose="020B0504020202020204" pitchFamily="34" charset="77"/>
                <a:cs typeface="Arial" panose="020B0604020202020204" pitchFamily="34" charset="0"/>
              </a:rPr>
              <a:t> 2024</a:t>
            </a:r>
            <a:endParaRPr lang="en-US" sz="2400" i="0" dirty="0">
              <a:solidFill>
                <a:srgbClr val="FDFFFD"/>
              </a:solidFill>
              <a:latin typeface="Arial" panose="020B0604020202020204" pitchFamily="34" charset="0"/>
              <a:ea typeface="DIN 2014" panose="020B0504020202020204" pitchFamily="34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5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rand Champion">
      <a:dk1>
        <a:srgbClr val="00386B"/>
      </a:dk1>
      <a:lt1>
        <a:srgbClr val="FFFFFF"/>
      </a:lt1>
      <a:dk2>
        <a:srgbClr val="0C68BE"/>
      </a:dk2>
      <a:lt2>
        <a:srgbClr val="F0B20F"/>
      </a:lt2>
      <a:accent1>
        <a:srgbClr val="2F8FEC"/>
      </a:accent1>
      <a:accent2>
        <a:srgbClr val="FF5C21"/>
      </a:accent2>
      <a:accent3>
        <a:srgbClr val="E7E8E7"/>
      </a:accent3>
      <a:accent4>
        <a:srgbClr val="FFD600"/>
      </a:accent4>
      <a:accent5>
        <a:srgbClr val="EE9A43"/>
      </a:accent5>
      <a:accent6>
        <a:srgbClr val="8BD7FF"/>
      </a:accent6>
      <a:hlink>
        <a:srgbClr val="308CE7"/>
      </a:hlink>
      <a:folHlink>
        <a:srgbClr val="716D6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14778</TotalTime>
  <Words>85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Automated Blood Cell Identification and Counting</vt:lpstr>
      <vt:lpstr>Outline</vt:lpstr>
      <vt:lpstr>Introduction</vt:lpstr>
      <vt:lpstr>Introduction (Cont’d)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A BRAND CHAMPION:</dc:title>
  <dc:creator>Cathy Li</dc:creator>
  <cp:lastModifiedBy>Dora PSN</cp:lastModifiedBy>
  <cp:revision>39</cp:revision>
  <dcterms:created xsi:type="dcterms:W3CDTF">2022-09-06T16:09:35Z</dcterms:created>
  <dcterms:modified xsi:type="dcterms:W3CDTF">2024-02-09T23:53:53Z</dcterms:modified>
</cp:coreProperties>
</file>