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F6472C-3E8A-44DA-A4CE-058F27246A92}">
          <p14:sldIdLst>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5DF1CFA-2309-4416-9B17-FDAEEC46410B}"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CC2C1-8234-4893-A2C3-A74BF90F78D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269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DF1CFA-2309-4416-9B17-FDAEEC46410B}"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CC2C1-8234-4893-A2C3-A74BF90F78D6}" type="slidenum">
              <a:rPr lang="en-US" smtClean="0"/>
              <a:t>‹#›</a:t>
            </a:fld>
            <a:endParaRPr lang="en-US"/>
          </a:p>
        </p:txBody>
      </p:sp>
    </p:spTree>
    <p:extLst>
      <p:ext uri="{BB962C8B-B14F-4D97-AF65-F5344CB8AC3E}">
        <p14:creationId xmlns:p14="http://schemas.microsoft.com/office/powerpoint/2010/main" val="2994422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DF1CFA-2309-4416-9B17-FDAEEC46410B}"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CC2C1-8234-4893-A2C3-A74BF90F78D6}"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030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DF1CFA-2309-4416-9B17-FDAEEC46410B}"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CC2C1-8234-4893-A2C3-A74BF90F78D6}" type="slidenum">
              <a:rPr lang="en-US" smtClean="0"/>
              <a:t>‹#›</a:t>
            </a:fld>
            <a:endParaRPr lang="en-US"/>
          </a:p>
        </p:txBody>
      </p:sp>
    </p:spTree>
    <p:extLst>
      <p:ext uri="{BB962C8B-B14F-4D97-AF65-F5344CB8AC3E}">
        <p14:creationId xmlns:p14="http://schemas.microsoft.com/office/powerpoint/2010/main" val="1605245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DF1CFA-2309-4416-9B17-FDAEEC46410B}"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CC2C1-8234-4893-A2C3-A74BF90F78D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914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DF1CFA-2309-4416-9B17-FDAEEC46410B}"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CC2C1-8234-4893-A2C3-A74BF90F78D6}" type="slidenum">
              <a:rPr lang="en-US" smtClean="0"/>
              <a:t>‹#›</a:t>
            </a:fld>
            <a:endParaRPr lang="en-US"/>
          </a:p>
        </p:txBody>
      </p:sp>
    </p:spTree>
    <p:extLst>
      <p:ext uri="{BB962C8B-B14F-4D97-AF65-F5344CB8AC3E}">
        <p14:creationId xmlns:p14="http://schemas.microsoft.com/office/powerpoint/2010/main" val="480551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DF1CFA-2309-4416-9B17-FDAEEC46410B}" type="datetimeFigureOut">
              <a:rPr lang="en-US" smtClean="0"/>
              <a:t>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DCC2C1-8234-4893-A2C3-A74BF90F78D6}" type="slidenum">
              <a:rPr lang="en-US" smtClean="0"/>
              <a:t>‹#›</a:t>
            </a:fld>
            <a:endParaRPr lang="en-US"/>
          </a:p>
        </p:txBody>
      </p:sp>
    </p:spTree>
    <p:extLst>
      <p:ext uri="{BB962C8B-B14F-4D97-AF65-F5344CB8AC3E}">
        <p14:creationId xmlns:p14="http://schemas.microsoft.com/office/powerpoint/2010/main" val="361368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DF1CFA-2309-4416-9B17-FDAEEC46410B}" type="datetimeFigureOut">
              <a:rPr lang="en-US" smtClean="0"/>
              <a:t>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DCC2C1-8234-4893-A2C3-A74BF90F78D6}" type="slidenum">
              <a:rPr lang="en-US" smtClean="0"/>
              <a:t>‹#›</a:t>
            </a:fld>
            <a:endParaRPr lang="en-US"/>
          </a:p>
        </p:txBody>
      </p:sp>
    </p:spTree>
    <p:extLst>
      <p:ext uri="{BB962C8B-B14F-4D97-AF65-F5344CB8AC3E}">
        <p14:creationId xmlns:p14="http://schemas.microsoft.com/office/powerpoint/2010/main" val="2649593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DF1CFA-2309-4416-9B17-FDAEEC46410B}" type="datetimeFigureOut">
              <a:rPr lang="en-US" smtClean="0"/>
              <a:t>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DCC2C1-8234-4893-A2C3-A74BF90F78D6}" type="slidenum">
              <a:rPr lang="en-US" smtClean="0"/>
              <a:t>‹#›</a:t>
            </a:fld>
            <a:endParaRPr lang="en-US"/>
          </a:p>
        </p:txBody>
      </p:sp>
    </p:spTree>
    <p:extLst>
      <p:ext uri="{BB962C8B-B14F-4D97-AF65-F5344CB8AC3E}">
        <p14:creationId xmlns:p14="http://schemas.microsoft.com/office/powerpoint/2010/main" val="103645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DF1CFA-2309-4416-9B17-FDAEEC46410B}"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CC2C1-8234-4893-A2C3-A74BF90F78D6}" type="slidenum">
              <a:rPr lang="en-US" smtClean="0"/>
              <a:t>‹#›</a:t>
            </a:fld>
            <a:endParaRPr lang="en-US"/>
          </a:p>
        </p:txBody>
      </p:sp>
    </p:spTree>
    <p:extLst>
      <p:ext uri="{BB962C8B-B14F-4D97-AF65-F5344CB8AC3E}">
        <p14:creationId xmlns:p14="http://schemas.microsoft.com/office/powerpoint/2010/main" val="3452581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DF1CFA-2309-4416-9B17-FDAEEC46410B}"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CC2C1-8234-4893-A2C3-A74BF90F78D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962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5DF1CFA-2309-4416-9B17-FDAEEC46410B}" type="datetimeFigureOut">
              <a:rPr lang="en-US" smtClean="0"/>
              <a:t>2/9/2024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DCC2C1-8234-4893-A2C3-A74BF90F78D6}"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106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51DAF-8C2B-F822-60D8-40B9E46BC4C6}"/>
              </a:ext>
            </a:extLst>
          </p:cNvPr>
          <p:cNvSpPr>
            <a:spLocks noGrp="1"/>
          </p:cNvSpPr>
          <p:nvPr>
            <p:ph type="title"/>
          </p:nvPr>
        </p:nvSpPr>
        <p:spPr>
          <a:xfrm>
            <a:off x="931652" y="603849"/>
            <a:ext cx="9661585" cy="1086839"/>
          </a:xfrm>
        </p:spPr>
        <p:txBody>
          <a:bodyPr>
            <a:normAutofit/>
          </a:bodyPr>
          <a:lstStyle/>
          <a:p>
            <a:pPr algn="l"/>
            <a:r>
              <a:rPr lang="en-US" sz="2800" dirty="0"/>
              <a:t>Our research work: how hyperparameter tuning and search strategies improve performance of LR and SVM models for diabetes prediction</a:t>
            </a:r>
          </a:p>
        </p:txBody>
      </p:sp>
      <p:sp>
        <p:nvSpPr>
          <p:cNvPr id="3" name="Subtitle 2">
            <a:extLst>
              <a:ext uri="{FF2B5EF4-FFF2-40B4-BE49-F238E27FC236}">
                <a16:creationId xmlns:a16="http://schemas.microsoft.com/office/drawing/2014/main" id="{4E85E9AF-61FA-E4A4-6F6C-7DDDDCBCB036}"/>
              </a:ext>
            </a:extLst>
          </p:cNvPr>
          <p:cNvSpPr>
            <a:spLocks noGrp="1"/>
          </p:cNvSpPr>
          <p:nvPr>
            <p:ph sz="half" idx="1"/>
          </p:nvPr>
        </p:nvSpPr>
        <p:spPr>
          <a:xfrm>
            <a:off x="931652" y="2104845"/>
            <a:ext cx="1682152" cy="4072118"/>
          </a:xfrm>
        </p:spPr>
        <p:txBody>
          <a:bodyPr>
            <a:normAutofit fontScale="92500"/>
          </a:bodyPr>
          <a:lstStyle/>
          <a:p>
            <a:pPr marL="0" indent="0" algn="l">
              <a:buNone/>
            </a:pPr>
            <a:r>
              <a:rPr lang="en-US" sz="1600" dirty="0"/>
              <a:t>Why this research is important</a:t>
            </a:r>
          </a:p>
          <a:p>
            <a:pPr marL="0" indent="0" algn="l">
              <a:buNone/>
            </a:pPr>
            <a:endParaRPr lang="en-US" sz="1600" dirty="0"/>
          </a:p>
          <a:p>
            <a:pPr marL="0" indent="0" algn="l">
              <a:buNone/>
            </a:pPr>
            <a:r>
              <a:rPr lang="en-US" sz="1600" dirty="0"/>
              <a:t>What we know and don’t know</a:t>
            </a:r>
          </a:p>
          <a:p>
            <a:pPr marL="0" indent="0" algn="l">
              <a:buNone/>
            </a:pPr>
            <a:endParaRPr lang="en-US" sz="1600" dirty="0"/>
          </a:p>
          <a:p>
            <a:pPr marL="0" indent="0" algn="l">
              <a:buNone/>
            </a:pPr>
            <a:endParaRPr lang="en-US" sz="1600" dirty="0"/>
          </a:p>
          <a:p>
            <a:pPr marL="0" indent="0" algn="l">
              <a:buNone/>
            </a:pPr>
            <a:r>
              <a:rPr lang="en-US" sz="1600" dirty="0"/>
              <a:t>Our experiment</a:t>
            </a:r>
          </a:p>
          <a:p>
            <a:pPr marL="0" indent="0" algn="l">
              <a:buNone/>
            </a:pPr>
            <a:endParaRPr lang="en-US" sz="1600" dirty="0"/>
          </a:p>
          <a:p>
            <a:pPr marL="0" indent="0" algn="l">
              <a:buNone/>
            </a:pPr>
            <a:endParaRPr lang="en-US" sz="1600" dirty="0"/>
          </a:p>
          <a:p>
            <a:pPr marL="0" indent="0" algn="l">
              <a:buNone/>
            </a:pPr>
            <a:r>
              <a:rPr lang="en-US" sz="1600" dirty="0"/>
              <a:t>Our hypothesis</a:t>
            </a:r>
          </a:p>
        </p:txBody>
      </p:sp>
      <p:sp>
        <p:nvSpPr>
          <p:cNvPr id="4" name="Content Placeholder 3">
            <a:extLst>
              <a:ext uri="{FF2B5EF4-FFF2-40B4-BE49-F238E27FC236}">
                <a16:creationId xmlns:a16="http://schemas.microsoft.com/office/drawing/2014/main" id="{045A69F5-C6CB-13A1-D7A8-F6911CB34C56}"/>
              </a:ext>
            </a:extLst>
          </p:cNvPr>
          <p:cNvSpPr>
            <a:spLocks noGrp="1"/>
          </p:cNvSpPr>
          <p:nvPr>
            <p:ph sz="half" idx="2"/>
          </p:nvPr>
        </p:nvSpPr>
        <p:spPr>
          <a:xfrm>
            <a:off x="2803584" y="2104845"/>
            <a:ext cx="7789653" cy="4072118"/>
          </a:xfrm>
        </p:spPr>
        <p:txBody>
          <a:bodyPr>
            <a:normAutofit fontScale="92500"/>
          </a:bodyPr>
          <a:lstStyle/>
          <a:p>
            <a:pPr algn="just"/>
            <a:r>
              <a:rPr lang="en-US" sz="1600" dirty="0"/>
              <a:t>Diabetes is a lethal disease affecting people worldwide. Early prediction through machine learning models is crucial for preventing diabetes progression by effectively identifying individuals at risk.</a:t>
            </a:r>
          </a:p>
          <a:p>
            <a:pPr algn="just"/>
            <a:endParaRPr lang="en-US" sz="1600" dirty="0"/>
          </a:p>
          <a:p>
            <a:pPr algn="just"/>
            <a:r>
              <a:rPr lang="en-US" sz="1600" dirty="0"/>
              <a:t>Early prediction relies on a model's performance metrics for a specific dataset. However, the influence of hyperparameter tuning and search strategies in enhancing performance and identifying the optimal model remains uncertain.</a:t>
            </a:r>
          </a:p>
          <a:p>
            <a:pPr algn="just"/>
            <a:endParaRPr lang="en-US" sz="1600" dirty="0"/>
          </a:p>
          <a:p>
            <a:pPr algn="just"/>
            <a:r>
              <a:rPr lang="en-US" sz="1600" dirty="0"/>
              <a:t>Implement base models and set up grid search for each model by configuring model-specific hyperparameters and include performance metrics like accuracy, f1-score, confusion matrix, precision and recall.</a:t>
            </a:r>
          </a:p>
          <a:p>
            <a:pPr algn="just"/>
            <a:endParaRPr lang="en-US" sz="1600" dirty="0"/>
          </a:p>
          <a:p>
            <a:pPr algn="just"/>
            <a:r>
              <a:rPr lang="en-US" sz="1600" dirty="0"/>
              <a:t>We predict that optimizing hyperparameters through systematic search and tuning will either maintain or enhance performance metrics of each model, leading to the identification of an optimal model for early prediction of diabetes.</a:t>
            </a:r>
          </a:p>
        </p:txBody>
      </p:sp>
    </p:spTree>
    <p:extLst>
      <p:ext uri="{BB962C8B-B14F-4D97-AF65-F5344CB8AC3E}">
        <p14:creationId xmlns:p14="http://schemas.microsoft.com/office/powerpoint/2010/main" val="41312674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38A3C5E-CE8F-438E-9279-124EEBB691DB}">
  <we:reference id="22ff87a5-132f-4d52-9e97-94d888e4dd91" version="3.6.0.0" store="EXCatalog" storeType="EXCatalog"/>
  <we:alternateReferences>
    <we:reference id="WA104380050" version="3.6.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TM02900720[[fn=Integral]]</Template>
  <TotalTime>179</TotalTime>
  <Words>163</Words>
  <Application>Microsoft Office PowerPoint</Application>
  <PresentationFormat>Widescreen</PresentationFormat>
  <Paragraphs>17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Tw Cen MT</vt:lpstr>
      <vt:lpstr>Tw Cen MT Condensed</vt:lpstr>
      <vt:lpstr>Wingdings 3</vt:lpstr>
      <vt:lpstr>Integral</vt:lpstr>
      <vt:lpstr>Our research work: how hyperparameter tuning and search strategies improve performance of LR and SVM models for diabetes 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research work: How do hyperparameter tuning and search strategies improve performance of LR and SVM models</dc:title>
  <dc:creator>vyshnavi sanikommu</dc:creator>
  <cp:lastModifiedBy>vyshnavi sanikommu</cp:lastModifiedBy>
  <cp:revision>3</cp:revision>
  <dcterms:created xsi:type="dcterms:W3CDTF">2024-02-09T15:17:13Z</dcterms:created>
  <dcterms:modified xsi:type="dcterms:W3CDTF">2024-02-10T03:59:04Z</dcterms:modified>
</cp:coreProperties>
</file>