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F6472C-3E8A-44DA-A4CE-058F27246A92}">
          <p14:sldIdLst>
            <p14:sldId id="257"/>
            <p14:sldId id="256"/>
            <p14:sldId id="258"/>
            <p14:sldId id="259"/>
            <p14:sldId id="260"/>
            <p14:sldId id="261"/>
            <p14:sldId id="262"/>
            <p14:sldId id="263"/>
            <p14:sldId id="264"/>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5DF1CFA-2309-4416-9B17-FDAEEC46410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6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F1CFA-2309-4416-9B17-FDAEEC46410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299442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F1CFA-2309-4416-9B17-FDAEEC46410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03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F1CFA-2309-4416-9B17-FDAEEC46410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160524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F1CFA-2309-4416-9B17-FDAEEC46410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1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DF1CFA-2309-4416-9B17-FDAEEC46410B}"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48055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DF1CFA-2309-4416-9B17-FDAEEC46410B}"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361368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DF1CFA-2309-4416-9B17-FDAEEC46410B}"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264959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F1CFA-2309-4416-9B17-FDAEEC46410B}"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103645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DF1CFA-2309-4416-9B17-FDAEEC46410B}"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345258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DF1CFA-2309-4416-9B17-FDAEEC46410B}"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C2C1-8234-4893-A2C3-A74BF90F78D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96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5DF1CFA-2309-4416-9B17-FDAEEC46410B}" type="datetimeFigureOut">
              <a:rPr lang="en-US" smtClean="0"/>
              <a:t>4/25/2024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DCC2C1-8234-4893-A2C3-A74BF90F78D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06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20C860-EAE4-5AC2-7DD4-A6B2F26D6A6A}"/>
              </a:ext>
            </a:extLst>
          </p:cNvPr>
          <p:cNvSpPr>
            <a:spLocks noGrp="1"/>
          </p:cNvSpPr>
          <p:nvPr>
            <p:ph type="title"/>
          </p:nvPr>
        </p:nvSpPr>
        <p:spPr>
          <a:xfrm>
            <a:off x="1024128" y="585216"/>
            <a:ext cx="9720072" cy="4210304"/>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Performance Analysis of LR and SVM models for diabetes prediction</a:t>
            </a:r>
            <a:br>
              <a:rPr lang="en-US"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Presented by</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Vyshnavi sanikommu</a:t>
            </a:r>
          </a:p>
        </p:txBody>
      </p:sp>
    </p:spTree>
    <p:extLst>
      <p:ext uri="{BB962C8B-B14F-4D97-AF65-F5344CB8AC3E}">
        <p14:creationId xmlns:p14="http://schemas.microsoft.com/office/powerpoint/2010/main" val="277133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E0655A-789F-1ECE-BA29-EEDDACE430F4}"/>
              </a:ext>
            </a:extLst>
          </p:cNvPr>
          <p:cNvSpPr>
            <a:spLocks noGrp="1"/>
          </p:cNvSpPr>
          <p:nvPr>
            <p:ph type="title"/>
          </p:nvPr>
        </p:nvSpPr>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Questions</a:t>
            </a:r>
          </a:p>
        </p:txBody>
      </p:sp>
      <p:pic>
        <p:nvPicPr>
          <p:cNvPr id="6" name="Content Placeholder 5" descr="Wooden blocks with question marks">
            <a:extLst>
              <a:ext uri="{FF2B5EF4-FFF2-40B4-BE49-F238E27FC236}">
                <a16:creationId xmlns:a16="http://schemas.microsoft.com/office/drawing/2014/main" id="{59ADAF68-E111-14F7-49A0-B68FE40D3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5486" y="2084832"/>
            <a:ext cx="6034087" cy="4022725"/>
          </a:xfrm>
        </p:spPr>
      </p:pic>
    </p:spTree>
    <p:extLst>
      <p:ext uri="{BB962C8B-B14F-4D97-AF65-F5344CB8AC3E}">
        <p14:creationId xmlns:p14="http://schemas.microsoft.com/office/powerpoint/2010/main" val="4213057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F912-EC51-7841-4629-F6E7A1BB9227}"/>
              </a:ext>
            </a:extLst>
          </p:cNvPr>
          <p:cNvSpPr>
            <a:spLocks noGrp="1"/>
          </p:cNvSpPr>
          <p:nvPr>
            <p:ph type="title"/>
          </p:nvPr>
        </p:nvSpPr>
        <p:spPr>
          <a:xfrm>
            <a:off x="1024128" y="585216"/>
            <a:ext cx="9720072" cy="4901184"/>
          </a:xfrm>
        </p:spPr>
        <p:txBody>
          <a:bodyPr>
            <a:normAutofit/>
          </a:bodyPr>
          <a:lstStyle/>
          <a:p>
            <a:pPr algn="ctr"/>
            <a:r>
              <a:rPr lang="en-US" sz="60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78285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1DAF-8C2B-F822-60D8-40B9E46BC4C6}"/>
              </a:ext>
            </a:extLst>
          </p:cNvPr>
          <p:cNvSpPr>
            <a:spLocks noGrp="1"/>
          </p:cNvSpPr>
          <p:nvPr>
            <p:ph type="title"/>
          </p:nvPr>
        </p:nvSpPr>
        <p:spPr/>
        <p:txBody>
          <a:bodyPr>
            <a:normAutofit/>
          </a:bodyPr>
          <a:lstStyle/>
          <a:p>
            <a:pPr algn="l"/>
            <a:r>
              <a:rPr lang="en-US" sz="2500" dirty="0">
                <a:latin typeface="Calibri" panose="020F0502020204030204" pitchFamily="34" charset="0"/>
                <a:ea typeface="Calibri" panose="020F0502020204030204" pitchFamily="34" charset="0"/>
                <a:cs typeface="Calibri" panose="020F0502020204030204" pitchFamily="34" charset="0"/>
              </a:rPr>
              <a:t>Our research work: how hyperparameter tuning and search strategies improve performance of LR and SVM models for diabetes prediction</a:t>
            </a:r>
          </a:p>
        </p:txBody>
      </p:sp>
      <p:graphicFrame>
        <p:nvGraphicFramePr>
          <p:cNvPr id="7" name="Content Placeholder 6">
            <a:extLst>
              <a:ext uri="{FF2B5EF4-FFF2-40B4-BE49-F238E27FC236}">
                <a16:creationId xmlns:a16="http://schemas.microsoft.com/office/drawing/2014/main" id="{B972E9D2-14AB-D0F4-6EB6-791D1DC91007}"/>
              </a:ext>
            </a:extLst>
          </p:cNvPr>
          <p:cNvGraphicFramePr>
            <a:graphicFrameLocks noGrp="1"/>
          </p:cNvGraphicFramePr>
          <p:nvPr>
            <p:ph idx="1"/>
            <p:extLst>
              <p:ext uri="{D42A27DB-BD31-4B8C-83A1-F6EECF244321}">
                <p14:modId xmlns:p14="http://schemas.microsoft.com/office/powerpoint/2010/main" val="2669340689"/>
              </p:ext>
            </p:extLst>
          </p:nvPr>
        </p:nvGraphicFramePr>
        <p:xfrm>
          <a:off x="1023938" y="2084832"/>
          <a:ext cx="9720262" cy="3893274"/>
        </p:xfrm>
        <a:graphic>
          <a:graphicData uri="http://schemas.openxmlformats.org/drawingml/2006/table">
            <a:tbl>
              <a:tblPr bandRow="1">
                <a:tableStyleId>{5C22544A-7EE6-4342-B048-85BDC9FD1C3A}</a:tableStyleId>
              </a:tblPr>
              <a:tblGrid>
                <a:gridCol w="2167836">
                  <a:extLst>
                    <a:ext uri="{9D8B030D-6E8A-4147-A177-3AD203B41FA5}">
                      <a16:colId xmlns:a16="http://schemas.microsoft.com/office/drawing/2014/main" val="4126295722"/>
                    </a:ext>
                  </a:extLst>
                </a:gridCol>
                <a:gridCol w="7552426">
                  <a:extLst>
                    <a:ext uri="{9D8B030D-6E8A-4147-A177-3AD203B41FA5}">
                      <a16:colId xmlns:a16="http://schemas.microsoft.com/office/drawing/2014/main" val="3988339126"/>
                    </a:ext>
                  </a:extLst>
                </a:gridCol>
              </a:tblGrid>
              <a:tr h="1012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libri" panose="020F0502020204030204" pitchFamily="34" charset="0"/>
                          <a:ea typeface="Calibri" panose="020F0502020204030204" pitchFamily="34" charset="0"/>
                          <a:cs typeface="Calibri" panose="020F0502020204030204" pitchFamily="34" charset="0"/>
                        </a:rPr>
                        <a:t>Why this research is important</a:t>
                      </a:r>
                    </a:p>
                    <a:p>
                      <a:endParaRPr 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libri" panose="020F0502020204030204" pitchFamily="34" charset="0"/>
                          <a:ea typeface="Calibri" panose="020F0502020204030204" pitchFamily="34" charset="0"/>
                          <a:cs typeface="Calibri" panose="020F0502020204030204" pitchFamily="34" charset="0"/>
                        </a:rPr>
                        <a:t>Diabetes is a lethal disease affecting people worldwide. Early prediction through machine learning models is crucial for preventing diabetes progression by effectively identifying individuals at risk.</a:t>
                      </a:r>
                    </a:p>
                  </a:txBody>
                  <a:tcPr/>
                </a:tc>
                <a:extLst>
                  <a:ext uri="{0D108BD9-81ED-4DB2-BD59-A6C34878D82A}">
                    <a16:rowId xmlns:a16="http://schemas.microsoft.com/office/drawing/2014/main" val="1978214666"/>
                  </a:ext>
                </a:extLst>
              </a:tr>
              <a:tr h="1012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libri" panose="020F0502020204030204" pitchFamily="34" charset="0"/>
                          <a:ea typeface="Calibri" panose="020F0502020204030204" pitchFamily="34" charset="0"/>
                          <a:cs typeface="Calibri" panose="020F0502020204030204" pitchFamily="34" charset="0"/>
                        </a:rPr>
                        <a:t>What we know and don’t know</a:t>
                      </a:r>
                    </a:p>
                    <a:p>
                      <a:endParaRPr 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dk1"/>
                          </a:solidFill>
                          <a:latin typeface="Calibri" panose="020F0502020204030204" pitchFamily="34" charset="0"/>
                          <a:ea typeface="Calibri" panose="020F0502020204030204" pitchFamily="34" charset="0"/>
                          <a:cs typeface="Calibri" panose="020F0502020204030204" pitchFamily="34" charset="0"/>
                        </a:rPr>
                        <a:t>Early prediction relies on a model's performance metrics for a specific dataset. However, the influence of hyperparameter tuning and search strategies in enhancing performance and identifying the optimal model remains uncertain.</a:t>
                      </a:r>
                    </a:p>
                  </a:txBody>
                  <a:tcPr/>
                </a:tc>
                <a:extLst>
                  <a:ext uri="{0D108BD9-81ED-4DB2-BD59-A6C34878D82A}">
                    <a16:rowId xmlns:a16="http://schemas.microsoft.com/office/drawing/2014/main" val="387335128"/>
                  </a:ext>
                </a:extLst>
              </a:tr>
              <a:tr h="1012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libri" panose="020F0502020204030204" pitchFamily="34" charset="0"/>
                          <a:ea typeface="Calibri" panose="020F0502020204030204" pitchFamily="34" charset="0"/>
                          <a:cs typeface="Calibri" panose="020F0502020204030204" pitchFamily="34" charset="0"/>
                        </a:rPr>
                        <a:t>Our experiment</a:t>
                      </a:r>
                    </a:p>
                    <a:p>
                      <a:endParaRPr 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dk1"/>
                          </a:solidFill>
                          <a:latin typeface="Calibri" panose="020F0502020204030204" pitchFamily="34" charset="0"/>
                          <a:ea typeface="Calibri" panose="020F0502020204030204" pitchFamily="34" charset="0"/>
                          <a:cs typeface="Calibri" panose="020F0502020204030204" pitchFamily="34" charset="0"/>
                        </a:rPr>
                        <a:t>Implement base models and set up grid search for each model by configuring model-specific hyperparameters and include performance metrics like accuracy, f1-score, confusion matrix, precision and recall.</a:t>
                      </a:r>
                    </a:p>
                  </a:txBody>
                  <a:tcPr/>
                </a:tc>
                <a:extLst>
                  <a:ext uri="{0D108BD9-81ED-4DB2-BD59-A6C34878D82A}">
                    <a16:rowId xmlns:a16="http://schemas.microsoft.com/office/drawing/2014/main" val="3810867096"/>
                  </a:ext>
                </a:extLst>
              </a:tr>
              <a:tr h="856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libri" panose="020F0502020204030204" pitchFamily="34" charset="0"/>
                          <a:ea typeface="Calibri" panose="020F0502020204030204" pitchFamily="34" charset="0"/>
                          <a:cs typeface="Calibri" panose="020F0502020204030204" pitchFamily="34" charset="0"/>
                        </a:rPr>
                        <a:t>Our hypothesis</a:t>
                      </a:r>
                    </a:p>
                    <a:p>
                      <a:endParaRPr 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dk1"/>
                          </a:solidFill>
                          <a:latin typeface="Calibri" panose="020F0502020204030204" pitchFamily="34" charset="0"/>
                          <a:ea typeface="Calibri" panose="020F0502020204030204" pitchFamily="34" charset="0"/>
                          <a:cs typeface="Calibri" panose="020F0502020204030204" pitchFamily="34" charset="0"/>
                        </a:rPr>
                        <a:t>We predict that optimizing hyperparameters through systematic search and tuning will either maintain or enhance performance metrics of each model, leading to the identification of an optimal model for early prediction of diabetes.</a:t>
                      </a:r>
                    </a:p>
                  </a:txBody>
                  <a:tcPr/>
                </a:tc>
                <a:extLst>
                  <a:ext uri="{0D108BD9-81ED-4DB2-BD59-A6C34878D82A}">
                    <a16:rowId xmlns:a16="http://schemas.microsoft.com/office/drawing/2014/main" val="1133247487"/>
                  </a:ext>
                </a:extLst>
              </a:tr>
            </a:tbl>
          </a:graphicData>
        </a:graphic>
      </p:graphicFrame>
    </p:spTree>
    <p:extLst>
      <p:ext uri="{BB962C8B-B14F-4D97-AF65-F5344CB8AC3E}">
        <p14:creationId xmlns:p14="http://schemas.microsoft.com/office/powerpoint/2010/main" val="413126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EF135A-1A7B-2AFB-FDEE-E06AE15CC85A}"/>
              </a:ext>
            </a:extLst>
          </p:cNvPr>
          <p:cNvSpPr>
            <a:spLocks noGrp="1"/>
          </p:cNvSpPr>
          <p:nvPr>
            <p:ph type="title"/>
          </p:nvPr>
        </p:nvSpPr>
        <p:spPr>
          <a:xfrm>
            <a:off x="1024128" y="585216"/>
            <a:ext cx="9720072" cy="1148693"/>
          </a:xfrm>
        </p:spPr>
        <p:txBody>
          <a:bodyPr>
            <a:norm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Design/Methods in study of hyperparameter tuning with search strategies to enhance model performance for diabetes prediction </a:t>
            </a:r>
          </a:p>
        </p:txBody>
      </p:sp>
      <p:graphicFrame>
        <p:nvGraphicFramePr>
          <p:cNvPr id="7" name="Content Placeholder 6">
            <a:extLst>
              <a:ext uri="{FF2B5EF4-FFF2-40B4-BE49-F238E27FC236}">
                <a16:creationId xmlns:a16="http://schemas.microsoft.com/office/drawing/2014/main" id="{0A7E1111-2932-FC7A-A899-C992AFAB4D04}"/>
              </a:ext>
            </a:extLst>
          </p:cNvPr>
          <p:cNvGraphicFramePr>
            <a:graphicFrameLocks noGrp="1"/>
          </p:cNvGraphicFramePr>
          <p:nvPr>
            <p:ph idx="1"/>
            <p:extLst>
              <p:ext uri="{D42A27DB-BD31-4B8C-83A1-F6EECF244321}">
                <p14:modId xmlns:p14="http://schemas.microsoft.com/office/powerpoint/2010/main" val="1887804047"/>
              </p:ext>
            </p:extLst>
          </p:nvPr>
        </p:nvGraphicFramePr>
        <p:xfrm>
          <a:off x="1023938" y="1958196"/>
          <a:ext cx="9720262" cy="4104449"/>
        </p:xfrm>
        <a:graphic>
          <a:graphicData uri="http://schemas.openxmlformats.org/drawingml/2006/table">
            <a:tbl>
              <a:tblPr bandRow="1">
                <a:effectLst/>
                <a:tableStyleId>{5C22544A-7EE6-4342-B048-85BDC9FD1C3A}</a:tableStyleId>
              </a:tblPr>
              <a:tblGrid>
                <a:gridCol w="2167836">
                  <a:extLst>
                    <a:ext uri="{9D8B030D-6E8A-4147-A177-3AD203B41FA5}">
                      <a16:colId xmlns:a16="http://schemas.microsoft.com/office/drawing/2014/main" val="2582884862"/>
                    </a:ext>
                  </a:extLst>
                </a:gridCol>
                <a:gridCol w="7552426">
                  <a:extLst>
                    <a:ext uri="{9D8B030D-6E8A-4147-A177-3AD203B41FA5}">
                      <a16:colId xmlns:a16="http://schemas.microsoft.com/office/drawing/2014/main" val="965859098"/>
                    </a:ext>
                  </a:extLst>
                </a:gridCol>
              </a:tblGrid>
              <a:tr h="655608">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Study Population</a:t>
                      </a:r>
                    </a:p>
                  </a:txBody>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Diabetic and Pre-diabetic patients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Medical diagnosis centers</a:t>
                      </a:r>
                    </a:p>
                  </a:txBody>
                  <a:tcPr/>
                </a:tc>
                <a:extLst>
                  <a:ext uri="{0D108BD9-81ED-4DB2-BD59-A6C34878D82A}">
                    <a16:rowId xmlns:a16="http://schemas.microsoft.com/office/drawing/2014/main" val="330679212"/>
                  </a:ext>
                </a:extLst>
              </a:tr>
              <a:tr h="745322">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Data Collection</a:t>
                      </a:r>
                    </a:p>
                  </a:txBody>
                  <a:tcPr/>
                </a:tc>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Diabetes data collected from Kaggle source</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Data consists of 2000 instances and 9 features/attributes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Attributes are Pregnancies, Glucose, Blood Pressure, Skin Thickness, Insulin, BMI, Age, Diabetes Pedigree Function, Outcome</a:t>
                      </a:r>
                    </a:p>
                  </a:txBody>
                  <a:tcPr/>
                </a:tc>
                <a:extLst>
                  <a:ext uri="{0D108BD9-81ED-4DB2-BD59-A6C34878D82A}">
                    <a16:rowId xmlns:a16="http://schemas.microsoft.com/office/drawing/2014/main" val="4043785841"/>
                  </a:ext>
                </a:extLst>
              </a:tr>
              <a:tr h="917850">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Data Analysis</a:t>
                      </a:r>
                    </a:p>
                  </a:txBody>
                  <a:tcPr>
                    <a:lnB w="12700" cmpd="sng">
                      <a:noFill/>
                    </a:lnB>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Load and visualize the data </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Identify dependent and independent features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Identify missing values</a:t>
                      </a:r>
                    </a:p>
                  </a:txBody>
                  <a:tcPr/>
                </a:tc>
                <a:extLst>
                  <a:ext uri="{0D108BD9-81ED-4DB2-BD59-A6C34878D82A}">
                    <a16:rowId xmlns:a16="http://schemas.microsoft.com/office/drawing/2014/main" val="2216082464"/>
                  </a:ext>
                </a:extLst>
              </a:tr>
              <a:tr h="690114">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Data Preprocessing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Handling missing values and zero value attributes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Applied simple imputer for zero value attributes with mean</a:t>
                      </a:r>
                    </a:p>
                  </a:txBody>
                  <a:tcPr>
                    <a:lnL w="12700" cmpd="sng">
                      <a:noFill/>
                    </a:lnL>
                  </a:tcPr>
                </a:tc>
                <a:extLst>
                  <a:ext uri="{0D108BD9-81ED-4DB2-BD59-A6C34878D82A}">
                    <a16:rowId xmlns:a16="http://schemas.microsoft.com/office/drawing/2014/main" val="3045801789"/>
                  </a:ext>
                </a:extLst>
              </a:tr>
              <a:tr h="835037">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Feature Selection</a:t>
                      </a:r>
                    </a:p>
                  </a:txBody>
                  <a:tcPr>
                    <a:lnT w="12700" cmpd="sng">
                      <a:noFill/>
                    </a:lnT>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Perform feature selection to get quality results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Correlation Matrix</a:t>
                      </a:r>
                    </a:p>
                  </a:txBody>
                  <a:tcPr/>
                </a:tc>
                <a:extLst>
                  <a:ext uri="{0D108BD9-81ED-4DB2-BD59-A6C34878D82A}">
                    <a16:rowId xmlns:a16="http://schemas.microsoft.com/office/drawing/2014/main" val="3819292510"/>
                  </a:ext>
                </a:extLst>
              </a:tr>
            </a:tbl>
          </a:graphicData>
        </a:graphic>
      </p:graphicFrame>
    </p:spTree>
    <p:extLst>
      <p:ext uri="{BB962C8B-B14F-4D97-AF65-F5344CB8AC3E}">
        <p14:creationId xmlns:p14="http://schemas.microsoft.com/office/powerpoint/2010/main" val="255320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EF135A-1A7B-2AFB-FDEE-E06AE15CC85A}"/>
              </a:ext>
            </a:extLst>
          </p:cNvPr>
          <p:cNvSpPr>
            <a:spLocks noGrp="1"/>
          </p:cNvSpPr>
          <p:nvPr>
            <p:ph type="title"/>
          </p:nvPr>
        </p:nvSpPr>
        <p:spPr>
          <a:xfrm>
            <a:off x="1024128" y="585216"/>
            <a:ext cx="9720072" cy="1148693"/>
          </a:xfrm>
        </p:spPr>
        <p:txBody>
          <a:bodyPr>
            <a:norm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Design/Methods in study of hyperparameter tuning with search strategies to enhance model performance for diabetes prediction </a:t>
            </a:r>
          </a:p>
        </p:txBody>
      </p:sp>
      <p:graphicFrame>
        <p:nvGraphicFramePr>
          <p:cNvPr id="7" name="Content Placeholder 6">
            <a:extLst>
              <a:ext uri="{FF2B5EF4-FFF2-40B4-BE49-F238E27FC236}">
                <a16:creationId xmlns:a16="http://schemas.microsoft.com/office/drawing/2014/main" id="{0A7E1111-2932-FC7A-A899-C992AFAB4D04}"/>
              </a:ext>
            </a:extLst>
          </p:cNvPr>
          <p:cNvGraphicFramePr>
            <a:graphicFrameLocks noGrp="1"/>
          </p:cNvGraphicFramePr>
          <p:nvPr>
            <p:ph idx="1"/>
            <p:extLst>
              <p:ext uri="{D42A27DB-BD31-4B8C-83A1-F6EECF244321}">
                <p14:modId xmlns:p14="http://schemas.microsoft.com/office/powerpoint/2010/main" val="544307472"/>
              </p:ext>
            </p:extLst>
          </p:nvPr>
        </p:nvGraphicFramePr>
        <p:xfrm>
          <a:off x="1023938" y="1958196"/>
          <a:ext cx="9267688" cy="4134641"/>
        </p:xfrm>
        <a:graphic>
          <a:graphicData uri="http://schemas.openxmlformats.org/drawingml/2006/table">
            <a:tbl>
              <a:tblPr bandRow="1">
                <a:effectLst/>
                <a:tableStyleId>{5C22544A-7EE6-4342-B048-85BDC9FD1C3A}</a:tableStyleId>
              </a:tblPr>
              <a:tblGrid>
                <a:gridCol w="1715262">
                  <a:extLst>
                    <a:ext uri="{9D8B030D-6E8A-4147-A177-3AD203B41FA5}">
                      <a16:colId xmlns:a16="http://schemas.microsoft.com/office/drawing/2014/main" val="2582884862"/>
                    </a:ext>
                  </a:extLst>
                </a:gridCol>
                <a:gridCol w="7552426">
                  <a:extLst>
                    <a:ext uri="{9D8B030D-6E8A-4147-A177-3AD203B41FA5}">
                      <a16:colId xmlns:a16="http://schemas.microsoft.com/office/drawing/2014/main" val="965859098"/>
                    </a:ext>
                  </a:extLst>
                </a:gridCol>
              </a:tblGrid>
              <a:tr h="681487">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Data Normalization</a:t>
                      </a:r>
                    </a:p>
                  </a:txBody>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Process of scaling and transforming numeric features to a standard scale or distribution</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Ensure all features contribute equally to model</a:t>
                      </a:r>
                    </a:p>
                  </a:txBody>
                  <a:tcPr/>
                </a:tc>
                <a:extLst>
                  <a:ext uri="{0D108BD9-81ED-4DB2-BD59-A6C34878D82A}">
                    <a16:rowId xmlns:a16="http://schemas.microsoft.com/office/drawing/2014/main" val="330679212"/>
                  </a:ext>
                </a:extLst>
              </a:tr>
              <a:tr h="700465">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Data Splitting</a:t>
                      </a:r>
                    </a:p>
                  </a:txBody>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Split data into training and testing sets with 80:20 ratio</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Split using train_test_split() method</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1600 instances in training and 400 instances in testing </a:t>
                      </a:r>
                    </a:p>
                  </a:txBody>
                  <a:tcPr/>
                </a:tc>
                <a:extLst>
                  <a:ext uri="{0D108BD9-81ED-4DB2-BD59-A6C34878D82A}">
                    <a16:rowId xmlns:a16="http://schemas.microsoft.com/office/drawing/2014/main" val="4043785841"/>
                  </a:ext>
                </a:extLst>
              </a:tr>
              <a:tr h="835037">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Models</a:t>
                      </a:r>
                    </a:p>
                  </a:txBody>
                  <a:tcPr>
                    <a:lnB w="12700" cmpd="sng">
                      <a:noFill/>
                    </a:lnB>
                  </a:tcPr>
                </a:tc>
                <a:tc>
                  <a:txBody>
                    <a:bodyPr/>
                    <a:lstStyle/>
                    <a:p>
                      <a:pPr marL="0" indent="0">
                        <a:buFont typeface="Arial" panose="020B0604020202020204" pitchFamily="34" charset="0"/>
                        <a:buNone/>
                      </a:pPr>
                      <a:r>
                        <a:rPr lang="en-US" sz="1500" dirty="0">
                          <a:latin typeface="Calibri" panose="020F0502020204030204" pitchFamily="34" charset="0"/>
                          <a:ea typeface="Calibri" panose="020F0502020204030204" pitchFamily="34" charset="0"/>
                          <a:cs typeface="Calibri" panose="020F0502020204030204" pitchFamily="34" charset="0"/>
                        </a:rPr>
                        <a:t>Chosen two models for diabetes prediction</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Logistic Regression</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Support Vector Machine</a:t>
                      </a:r>
                    </a:p>
                  </a:txBody>
                  <a:tcPr/>
                </a:tc>
                <a:extLst>
                  <a:ext uri="{0D108BD9-81ED-4DB2-BD59-A6C34878D82A}">
                    <a16:rowId xmlns:a16="http://schemas.microsoft.com/office/drawing/2014/main" val="2216082464"/>
                  </a:ext>
                </a:extLst>
              </a:tr>
              <a:tr h="835037">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Hyperparameter Tuning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Chosen GridSearchCV search strategy for tunning two models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Create param_grid specific to each model</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Specify cross-validation with N folds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Base models considered as estimators</a:t>
                      </a:r>
                    </a:p>
                  </a:txBody>
                  <a:tcPr>
                    <a:lnL w="12700" cmpd="sng">
                      <a:noFill/>
                    </a:lnL>
                  </a:tcPr>
                </a:tc>
                <a:extLst>
                  <a:ext uri="{0D108BD9-81ED-4DB2-BD59-A6C34878D82A}">
                    <a16:rowId xmlns:a16="http://schemas.microsoft.com/office/drawing/2014/main" val="3045801789"/>
                  </a:ext>
                </a:extLst>
              </a:tr>
              <a:tr h="835037">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Performance Evaluation</a:t>
                      </a:r>
                    </a:p>
                  </a:txBody>
                  <a:tcPr>
                    <a:lnT w="12700" cmpd="sng">
                      <a:noFill/>
                    </a:lnT>
                  </a:tcPr>
                </a:tc>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Performance comparison </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Accuracy, Precision, Recall, F1-score, Confusion matrix</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Classification report</a:t>
                      </a:r>
                    </a:p>
                  </a:txBody>
                  <a:tcPr/>
                </a:tc>
                <a:extLst>
                  <a:ext uri="{0D108BD9-81ED-4DB2-BD59-A6C34878D82A}">
                    <a16:rowId xmlns:a16="http://schemas.microsoft.com/office/drawing/2014/main" val="3819292510"/>
                  </a:ext>
                </a:extLst>
              </a:tr>
            </a:tbl>
          </a:graphicData>
        </a:graphic>
      </p:graphicFrame>
    </p:spTree>
    <p:extLst>
      <p:ext uri="{BB962C8B-B14F-4D97-AF65-F5344CB8AC3E}">
        <p14:creationId xmlns:p14="http://schemas.microsoft.com/office/powerpoint/2010/main" val="311396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EF135A-1A7B-2AFB-FDEE-E06AE15CC85A}"/>
              </a:ext>
            </a:extLst>
          </p:cNvPr>
          <p:cNvSpPr>
            <a:spLocks noGrp="1"/>
          </p:cNvSpPr>
          <p:nvPr>
            <p:ph type="title"/>
          </p:nvPr>
        </p:nvSpPr>
        <p:spPr>
          <a:xfrm>
            <a:off x="1024128" y="585216"/>
            <a:ext cx="9720072" cy="1148693"/>
          </a:xfrm>
        </p:spPr>
        <p:txBody>
          <a:bodyPr>
            <a:norm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data/Results in study of hyperparameter tuning with search strategies to enhance model performance for diabetes prediction </a:t>
            </a:r>
          </a:p>
        </p:txBody>
      </p:sp>
      <p:graphicFrame>
        <p:nvGraphicFramePr>
          <p:cNvPr id="7" name="Content Placeholder 6">
            <a:extLst>
              <a:ext uri="{FF2B5EF4-FFF2-40B4-BE49-F238E27FC236}">
                <a16:creationId xmlns:a16="http://schemas.microsoft.com/office/drawing/2014/main" id="{0A7E1111-2932-FC7A-A899-C992AFAB4D04}"/>
              </a:ext>
            </a:extLst>
          </p:cNvPr>
          <p:cNvGraphicFramePr>
            <a:graphicFrameLocks noGrp="1"/>
          </p:cNvGraphicFramePr>
          <p:nvPr>
            <p:ph idx="1"/>
            <p:extLst>
              <p:ext uri="{D42A27DB-BD31-4B8C-83A1-F6EECF244321}">
                <p14:modId xmlns:p14="http://schemas.microsoft.com/office/powerpoint/2010/main" val="3892859318"/>
              </p:ext>
            </p:extLst>
          </p:nvPr>
        </p:nvGraphicFramePr>
        <p:xfrm>
          <a:off x="1023938" y="1958197"/>
          <a:ext cx="9621891" cy="3090238"/>
        </p:xfrm>
        <a:graphic>
          <a:graphicData uri="http://schemas.openxmlformats.org/drawingml/2006/table">
            <a:tbl>
              <a:tblPr bandRow="1">
                <a:effectLst/>
                <a:tableStyleId>{5C22544A-7EE6-4342-B048-85BDC9FD1C3A}</a:tableStyleId>
              </a:tblPr>
              <a:tblGrid>
                <a:gridCol w="2069465">
                  <a:extLst>
                    <a:ext uri="{9D8B030D-6E8A-4147-A177-3AD203B41FA5}">
                      <a16:colId xmlns:a16="http://schemas.microsoft.com/office/drawing/2014/main" val="2582884862"/>
                    </a:ext>
                  </a:extLst>
                </a:gridCol>
                <a:gridCol w="7552426">
                  <a:extLst>
                    <a:ext uri="{9D8B030D-6E8A-4147-A177-3AD203B41FA5}">
                      <a16:colId xmlns:a16="http://schemas.microsoft.com/office/drawing/2014/main" val="965859098"/>
                    </a:ext>
                  </a:extLst>
                </a:gridCol>
              </a:tblGrid>
              <a:tr h="1128942">
                <a:tc>
                  <a:txBody>
                    <a:bodyPr/>
                    <a:lstStyle/>
                    <a:p>
                      <a:pPr marL="0" indent="0">
                        <a:buFont typeface="Arial" panose="020B0604020202020204" pitchFamily="34" charset="0"/>
                        <a:buNone/>
                      </a:pPr>
                      <a:r>
                        <a:rPr lang="en-US" sz="1500" dirty="0">
                          <a:latin typeface="Calibri" panose="020F0502020204030204" pitchFamily="34" charset="0"/>
                          <a:ea typeface="Calibri" panose="020F0502020204030204" pitchFamily="34" charset="0"/>
                          <a:cs typeface="Calibri" panose="020F0502020204030204" pitchFamily="34" charset="0"/>
                        </a:rPr>
                        <a:t>Data Analysis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latin typeface="Calibri" panose="020F0502020204030204" pitchFamily="34" charset="0"/>
                          <a:ea typeface="Calibri" panose="020F0502020204030204" pitchFamily="34" charset="0"/>
                          <a:cs typeface="Calibri" panose="020F0502020204030204" pitchFamily="34" charset="0"/>
                        </a:rPr>
                        <a:t>All features are  numeric and no null values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Two unique values for target variable – Outcome, 0 (non-diabetic) and 1 (diabetic)</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Describe the min, max, variance and count for each feature</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There are 1316 non-diabetic and 684 diabetic instances</a:t>
                      </a:r>
                    </a:p>
                    <a:p>
                      <a:pPr marL="285750" indent="-285750">
                        <a:buFont typeface="Arial" panose="020B0604020202020204" pitchFamily="34" charset="0"/>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0679212"/>
                  </a:ext>
                </a:extLst>
              </a:tr>
              <a:tr h="685570">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Data Preprocessing</a:t>
                      </a:r>
                    </a:p>
                  </a:txBody>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Handled features with values as 0 using simple imputer</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Imputer replace zero values with mean corresponding to feature</a:t>
                      </a:r>
                    </a:p>
                  </a:txBody>
                  <a:tcPr/>
                </a:tc>
                <a:extLst>
                  <a:ext uri="{0D108BD9-81ED-4DB2-BD59-A6C34878D82A}">
                    <a16:rowId xmlns:a16="http://schemas.microsoft.com/office/drawing/2014/main" val="4043785841"/>
                  </a:ext>
                </a:extLst>
              </a:tr>
              <a:tr h="1170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libri" panose="020F0502020204030204" pitchFamily="34" charset="0"/>
                          <a:ea typeface="Calibri" panose="020F0502020204030204" pitchFamily="34" charset="0"/>
                          <a:cs typeface="Calibri" panose="020F0502020204030204" pitchFamily="34" charset="0"/>
                        </a:rPr>
                        <a:t>Feature Selection</a:t>
                      </a:r>
                    </a:p>
                  </a:txBody>
                  <a:tcPr>
                    <a:lnB w="12700" cmpd="sng">
                      <a:noFill/>
                    </a:lnB>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Identify the correlation between input and output features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latin typeface="Calibri" panose="020F0502020204030204" pitchFamily="34" charset="0"/>
                          <a:ea typeface="Calibri" panose="020F0502020204030204" pitchFamily="34" charset="0"/>
                          <a:cs typeface="Calibri" panose="020F0502020204030204" pitchFamily="34" charset="0"/>
                        </a:rPr>
                        <a:t>Calculate correlation matrix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latin typeface="Calibri" panose="020F0502020204030204" pitchFamily="34" charset="0"/>
                          <a:ea typeface="Calibri" panose="020F0502020204030204" pitchFamily="34" charset="0"/>
                          <a:cs typeface="Calibri" panose="020F0502020204030204" pitchFamily="34" charset="0"/>
                        </a:rPr>
                        <a:t>Dropped 2 features Blood Pressure and Diabetes Pedigree Function based on cut-off 0.2</a:t>
                      </a:r>
                    </a:p>
                  </a:txBody>
                  <a:tcPr/>
                </a:tc>
                <a:extLst>
                  <a:ext uri="{0D108BD9-81ED-4DB2-BD59-A6C34878D82A}">
                    <a16:rowId xmlns:a16="http://schemas.microsoft.com/office/drawing/2014/main" val="2216082464"/>
                  </a:ext>
                </a:extLst>
              </a:tr>
            </a:tbl>
          </a:graphicData>
        </a:graphic>
      </p:graphicFrame>
    </p:spTree>
    <p:extLst>
      <p:ext uri="{BB962C8B-B14F-4D97-AF65-F5344CB8AC3E}">
        <p14:creationId xmlns:p14="http://schemas.microsoft.com/office/powerpoint/2010/main" val="346500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EF135A-1A7B-2AFB-FDEE-E06AE15CC85A}"/>
              </a:ext>
            </a:extLst>
          </p:cNvPr>
          <p:cNvSpPr>
            <a:spLocks noGrp="1"/>
          </p:cNvSpPr>
          <p:nvPr>
            <p:ph type="title"/>
          </p:nvPr>
        </p:nvSpPr>
        <p:spPr>
          <a:xfrm>
            <a:off x="1024128" y="585216"/>
            <a:ext cx="9720072" cy="1148693"/>
          </a:xfrm>
        </p:spPr>
        <p:txBody>
          <a:bodyPr>
            <a:norm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data/Results in study of hyperparameter tuning with search strategies to enhance model performance for diabetes prediction </a:t>
            </a:r>
          </a:p>
        </p:txBody>
      </p:sp>
      <p:graphicFrame>
        <p:nvGraphicFramePr>
          <p:cNvPr id="7" name="Content Placeholder 6">
            <a:extLst>
              <a:ext uri="{FF2B5EF4-FFF2-40B4-BE49-F238E27FC236}">
                <a16:creationId xmlns:a16="http://schemas.microsoft.com/office/drawing/2014/main" id="{0A7E1111-2932-FC7A-A899-C992AFAB4D04}"/>
              </a:ext>
            </a:extLst>
          </p:cNvPr>
          <p:cNvGraphicFramePr>
            <a:graphicFrameLocks noGrp="1"/>
          </p:cNvGraphicFramePr>
          <p:nvPr>
            <p:ph idx="1"/>
            <p:extLst>
              <p:ext uri="{D42A27DB-BD31-4B8C-83A1-F6EECF244321}">
                <p14:modId xmlns:p14="http://schemas.microsoft.com/office/powerpoint/2010/main" val="1261604720"/>
              </p:ext>
            </p:extLst>
          </p:nvPr>
        </p:nvGraphicFramePr>
        <p:xfrm>
          <a:off x="1023938" y="1958196"/>
          <a:ext cx="9621891" cy="3375804"/>
        </p:xfrm>
        <a:graphic>
          <a:graphicData uri="http://schemas.openxmlformats.org/drawingml/2006/table">
            <a:tbl>
              <a:tblPr bandRow="1">
                <a:effectLst/>
                <a:tableStyleId>{5C22544A-7EE6-4342-B048-85BDC9FD1C3A}</a:tableStyleId>
              </a:tblPr>
              <a:tblGrid>
                <a:gridCol w="2069465">
                  <a:extLst>
                    <a:ext uri="{9D8B030D-6E8A-4147-A177-3AD203B41FA5}">
                      <a16:colId xmlns:a16="http://schemas.microsoft.com/office/drawing/2014/main" val="2582884862"/>
                    </a:ext>
                  </a:extLst>
                </a:gridCol>
                <a:gridCol w="7552426">
                  <a:extLst>
                    <a:ext uri="{9D8B030D-6E8A-4147-A177-3AD203B41FA5}">
                      <a16:colId xmlns:a16="http://schemas.microsoft.com/office/drawing/2014/main" val="965859098"/>
                    </a:ext>
                  </a:extLst>
                </a:gridCol>
              </a:tblGrid>
              <a:tr h="1052423">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Data Normalization</a:t>
                      </a:r>
                    </a:p>
                  </a:txBody>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Normalize the input data using Standard Scalar</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Ensure features contribute equally to the learning process, preventing certain features from dominating others</a:t>
                      </a:r>
                    </a:p>
                  </a:txBody>
                  <a:tcPr/>
                </a:tc>
                <a:extLst>
                  <a:ext uri="{0D108BD9-81ED-4DB2-BD59-A6C34878D82A}">
                    <a16:rowId xmlns:a16="http://schemas.microsoft.com/office/drawing/2014/main" val="330679212"/>
                  </a:ext>
                </a:extLst>
              </a:tr>
              <a:tr h="1043796">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Logistic Regression</a:t>
                      </a:r>
                    </a:p>
                  </a:txBody>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Implement base model with default params with C = 1.0</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LR achieve 77% and 79% accuracy on train and test sets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LR achieves 0.75 precision, 0.58 recall and 0.65 F1-score on test set</a:t>
                      </a:r>
                    </a:p>
                  </a:txBody>
                  <a:tcPr/>
                </a:tc>
                <a:extLst>
                  <a:ext uri="{0D108BD9-81ED-4DB2-BD59-A6C34878D82A}">
                    <a16:rowId xmlns:a16="http://schemas.microsoft.com/office/drawing/2014/main" val="4043785841"/>
                  </a:ext>
                </a:extLst>
              </a:tr>
              <a:tr h="1279585">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Support Vector Machine</a:t>
                      </a:r>
                    </a:p>
                  </a:txBody>
                  <a:tcPr>
                    <a:lnB w="12700" cmpd="sng">
                      <a:noFill/>
                    </a:lnB>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Implement base model with default params with C = 1.0, Kernel = </a:t>
                      </a:r>
                      <a:r>
                        <a:rPr lang="en-US" sz="1500" dirty="0" err="1">
                          <a:latin typeface="Calibri" panose="020F0502020204030204" pitchFamily="34" charset="0"/>
                          <a:ea typeface="Calibri" panose="020F0502020204030204" pitchFamily="34" charset="0"/>
                          <a:cs typeface="Calibri" panose="020F0502020204030204" pitchFamily="34" charset="0"/>
                        </a:rPr>
                        <a:t>rbf</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SVM achieve 83% and 82% accuracy on train and test sets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SVM achieves 0.77 precision, 0.66 recall and 0.71 F1-score on test set</a:t>
                      </a:r>
                    </a:p>
                    <a:p>
                      <a:endParaRPr lang="en-US" sz="15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16082464"/>
                  </a:ext>
                </a:extLst>
              </a:tr>
            </a:tbl>
          </a:graphicData>
        </a:graphic>
      </p:graphicFrame>
    </p:spTree>
    <p:extLst>
      <p:ext uri="{BB962C8B-B14F-4D97-AF65-F5344CB8AC3E}">
        <p14:creationId xmlns:p14="http://schemas.microsoft.com/office/powerpoint/2010/main" val="241610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EF135A-1A7B-2AFB-FDEE-E06AE15CC85A}"/>
              </a:ext>
            </a:extLst>
          </p:cNvPr>
          <p:cNvSpPr>
            <a:spLocks noGrp="1"/>
          </p:cNvSpPr>
          <p:nvPr>
            <p:ph type="title"/>
          </p:nvPr>
        </p:nvSpPr>
        <p:spPr>
          <a:xfrm>
            <a:off x="1024128" y="585216"/>
            <a:ext cx="9720072" cy="1148693"/>
          </a:xfrm>
        </p:spPr>
        <p:txBody>
          <a:bodyPr>
            <a:norm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data/Results in study of hyperparameter tuning with search strategies to enhance model performance for diabetes prediction </a:t>
            </a:r>
          </a:p>
        </p:txBody>
      </p:sp>
      <p:graphicFrame>
        <p:nvGraphicFramePr>
          <p:cNvPr id="7" name="Content Placeholder 6">
            <a:extLst>
              <a:ext uri="{FF2B5EF4-FFF2-40B4-BE49-F238E27FC236}">
                <a16:creationId xmlns:a16="http://schemas.microsoft.com/office/drawing/2014/main" id="{0A7E1111-2932-FC7A-A899-C992AFAB4D04}"/>
              </a:ext>
            </a:extLst>
          </p:cNvPr>
          <p:cNvGraphicFramePr>
            <a:graphicFrameLocks noGrp="1"/>
          </p:cNvGraphicFramePr>
          <p:nvPr>
            <p:ph idx="1"/>
            <p:extLst>
              <p:ext uri="{D42A27DB-BD31-4B8C-83A1-F6EECF244321}">
                <p14:modId xmlns:p14="http://schemas.microsoft.com/office/powerpoint/2010/main" val="3805681969"/>
              </p:ext>
            </p:extLst>
          </p:nvPr>
        </p:nvGraphicFramePr>
        <p:xfrm>
          <a:off x="1023938" y="1958196"/>
          <a:ext cx="9621891" cy="3684342"/>
        </p:xfrm>
        <a:graphic>
          <a:graphicData uri="http://schemas.openxmlformats.org/drawingml/2006/table">
            <a:tbl>
              <a:tblPr bandRow="1">
                <a:effectLst/>
                <a:tableStyleId>{5C22544A-7EE6-4342-B048-85BDC9FD1C3A}</a:tableStyleId>
              </a:tblPr>
              <a:tblGrid>
                <a:gridCol w="2069465">
                  <a:extLst>
                    <a:ext uri="{9D8B030D-6E8A-4147-A177-3AD203B41FA5}">
                      <a16:colId xmlns:a16="http://schemas.microsoft.com/office/drawing/2014/main" val="2582884862"/>
                    </a:ext>
                  </a:extLst>
                </a:gridCol>
                <a:gridCol w="7552426">
                  <a:extLst>
                    <a:ext uri="{9D8B030D-6E8A-4147-A177-3AD203B41FA5}">
                      <a16:colId xmlns:a16="http://schemas.microsoft.com/office/drawing/2014/main" val="965859098"/>
                    </a:ext>
                  </a:extLst>
                </a:gridCol>
              </a:tblGrid>
              <a:tr h="1224951">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Tuning LR model </a:t>
                      </a:r>
                    </a:p>
                    <a:p>
                      <a:r>
                        <a:rPr lang="en-US" sz="1500" dirty="0">
                          <a:latin typeface="Calibri" panose="020F0502020204030204" pitchFamily="34" charset="0"/>
                          <a:ea typeface="Calibri" panose="020F0502020204030204" pitchFamily="34" charset="0"/>
                          <a:cs typeface="Calibri" panose="020F0502020204030204" pitchFamily="34" charset="0"/>
                        </a:rPr>
                        <a:t>with GridSearchCV</a:t>
                      </a:r>
                    </a:p>
                  </a:txBody>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Implement model with param grid, estimator and cross-validation</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Meta parameters – regularization strength (C), solver, penalty (l1, l2, elastic net)</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LR achieve 77% and 81% accuracy on train and test sets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LR achieves 0.80 precision, 0.57 recall and 0.67 F1-score on test set</a:t>
                      </a:r>
                    </a:p>
                    <a:p>
                      <a:endParaRPr lang="en-US" sz="15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0679212"/>
                  </a:ext>
                </a:extLst>
              </a:tr>
              <a:tr h="1224951">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Tuning SVM model</a:t>
                      </a:r>
                    </a:p>
                    <a:p>
                      <a:r>
                        <a:rPr lang="en-US" sz="1500" dirty="0">
                          <a:latin typeface="Calibri" panose="020F0502020204030204" pitchFamily="34" charset="0"/>
                          <a:ea typeface="Calibri" panose="020F0502020204030204" pitchFamily="34" charset="0"/>
                          <a:cs typeface="Calibri" panose="020F0502020204030204" pitchFamily="34" charset="0"/>
                        </a:rPr>
                        <a:t>with GridSearchCV</a:t>
                      </a:r>
                    </a:p>
                    <a:p>
                      <a:endParaRPr lang="en-US" sz="15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Implement model with param grid, estimator and cross-validation</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Meta parameters – regularization parameter (C), kernel, gamma, degree</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SVM achieve 85% and 82% accuracy on train and test sets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SVM achieves 0.78 precision, 0.66 recall and 0.72 F1-score on test set</a:t>
                      </a:r>
                    </a:p>
                  </a:txBody>
                  <a:tcPr/>
                </a:tc>
                <a:extLst>
                  <a:ext uri="{0D108BD9-81ED-4DB2-BD59-A6C34878D82A}">
                    <a16:rowId xmlns:a16="http://schemas.microsoft.com/office/drawing/2014/main" val="4043785841"/>
                  </a:ext>
                </a:extLst>
              </a:tr>
              <a:tr h="1224951">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Performance Evaluation</a:t>
                      </a:r>
                    </a:p>
                  </a:txBody>
                  <a:tcPr>
                    <a:lnB w="12700" cmpd="sng">
                      <a:noFill/>
                    </a:lnB>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Accuracy</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Precision, Recall and F1-score</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Confusion Matrix</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Classification Report</a:t>
                      </a:r>
                    </a:p>
                  </a:txBody>
                  <a:tcPr/>
                </a:tc>
                <a:extLst>
                  <a:ext uri="{0D108BD9-81ED-4DB2-BD59-A6C34878D82A}">
                    <a16:rowId xmlns:a16="http://schemas.microsoft.com/office/drawing/2014/main" val="2216082464"/>
                  </a:ext>
                </a:extLst>
              </a:tr>
            </a:tbl>
          </a:graphicData>
        </a:graphic>
      </p:graphicFrame>
    </p:spTree>
    <p:extLst>
      <p:ext uri="{BB962C8B-B14F-4D97-AF65-F5344CB8AC3E}">
        <p14:creationId xmlns:p14="http://schemas.microsoft.com/office/powerpoint/2010/main" val="298321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EF135A-1A7B-2AFB-FDEE-E06AE15CC85A}"/>
              </a:ext>
            </a:extLst>
          </p:cNvPr>
          <p:cNvSpPr>
            <a:spLocks noGrp="1"/>
          </p:cNvSpPr>
          <p:nvPr>
            <p:ph type="title"/>
          </p:nvPr>
        </p:nvSpPr>
        <p:spPr>
          <a:xfrm>
            <a:off x="1024128" y="802257"/>
            <a:ext cx="9720072" cy="931652"/>
          </a:xfrm>
        </p:spPr>
        <p:txBody>
          <a:bodyPr>
            <a:no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Conclusion in study of hyperparameter tuning with search strategies to enhance model performance for diabetes prediction </a:t>
            </a:r>
          </a:p>
        </p:txBody>
      </p:sp>
      <p:graphicFrame>
        <p:nvGraphicFramePr>
          <p:cNvPr id="4" name="Content Placeholder 3">
            <a:extLst>
              <a:ext uri="{FF2B5EF4-FFF2-40B4-BE49-F238E27FC236}">
                <a16:creationId xmlns:a16="http://schemas.microsoft.com/office/drawing/2014/main" id="{497DB908-5C27-BFDF-2BC6-BFDAC4B6AF22}"/>
              </a:ext>
            </a:extLst>
          </p:cNvPr>
          <p:cNvGraphicFramePr>
            <a:graphicFrameLocks noGrp="1"/>
          </p:cNvGraphicFramePr>
          <p:nvPr>
            <p:ph idx="1"/>
            <p:extLst>
              <p:ext uri="{D42A27DB-BD31-4B8C-83A1-F6EECF244321}">
                <p14:modId xmlns:p14="http://schemas.microsoft.com/office/powerpoint/2010/main" val="1481681247"/>
              </p:ext>
            </p:extLst>
          </p:nvPr>
        </p:nvGraphicFramePr>
        <p:xfrm>
          <a:off x="1023938" y="2286000"/>
          <a:ext cx="9720262" cy="3520100"/>
        </p:xfrm>
        <a:graphic>
          <a:graphicData uri="http://schemas.openxmlformats.org/drawingml/2006/table">
            <a:tbl>
              <a:tblPr bandRow="1">
                <a:tableStyleId>{5C22544A-7EE6-4342-B048-85BDC9FD1C3A}</a:tableStyleId>
              </a:tblPr>
              <a:tblGrid>
                <a:gridCol w="9720262">
                  <a:extLst>
                    <a:ext uri="{9D8B030D-6E8A-4147-A177-3AD203B41FA5}">
                      <a16:colId xmlns:a16="http://schemas.microsoft.com/office/drawing/2014/main" val="2503701017"/>
                    </a:ext>
                  </a:extLst>
                </a:gridCol>
              </a:tblGrid>
              <a:tr h="554940">
                <a:tc>
                  <a:txBody>
                    <a:bodyPr/>
                    <a:lstStyle/>
                    <a:p>
                      <a:pPr>
                        <a:buFont typeface="Wingdings" panose="05000000000000000000" pitchFamily="2" charset="2"/>
                        <a:buNone/>
                      </a:pPr>
                      <a:r>
                        <a:rPr lang="en-US" sz="1500" dirty="0">
                          <a:latin typeface="Calibri" panose="020F0502020204030204" pitchFamily="34" charset="0"/>
                          <a:ea typeface="Calibri" panose="020F0502020204030204" pitchFamily="34" charset="0"/>
                          <a:cs typeface="Calibri" panose="020F0502020204030204" pitchFamily="34" charset="0"/>
                        </a:rPr>
                        <a:t>LR and SVM demonstrated promising results for diabetes prediction</a:t>
                      </a:r>
                    </a:p>
                    <a:p>
                      <a:endParaRPr lang="en-US" sz="1500" dirty="0"/>
                    </a:p>
                  </a:txBody>
                  <a:tcPr/>
                </a:tc>
                <a:extLst>
                  <a:ext uri="{0D108BD9-81ED-4DB2-BD59-A6C34878D82A}">
                    <a16:rowId xmlns:a16="http://schemas.microsoft.com/office/drawing/2014/main" val="639697918"/>
                  </a:ext>
                </a:extLst>
              </a:tr>
              <a:tr h="554940">
                <a:tc>
                  <a:txBody>
                    <a:bodyPr/>
                    <a:lstStyle/>
                    <a:p>
                      <a:pPr>
                        <a:buFont typeface="Wingdings" panose="05000000000000000000" pitchFamily="2" charset="2"/>
                        <a:buNone/>
                      </a:pPr>
                      <a:r>
                        <a:rPr lang="en-US" sz="1500" dirty="0">
                          <a:latin typeface="Calibri" panose="020F0502020204030204" pitchFamily="34" charset="0"/>
                          <a:ea typeface="Calibri" panose="020F0502020204030204" pitchFamily="34" charset="0"/>
                          <a:cs typeface="Calibri" panose="020F0502020204030204" pitchFamily="34" charset="0"/>
                        </a:rPr>
                        <a:t>Hyperparameter tuning with GridSearchCV further improved the model’s performance</a:t>
                      </a:r>
                    </a:p>
                    <a:p>
                      <a:endParaRPr lang="en-US" sz="1500" dirty="0"/>
                    </a:p>
                  </a:txBody>
                  <a:tcPr/>
                </a:tc>
                <a:extLst>
                  <a:ext uri="{0D108BD9-81ED-4DB2-BD59-A6C34878D82A}">
                    <a16:rowId xmlns:a16="http://schemas.microsoft.com/office/drawing/2014/main" val="3110477623"/>
                  </a:ext>
                </a:extLst>
              </a:tr>
              <a:tr h="5257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libri" panose="020F0502020204030204" pitchFamily="34" charset="0"/>
                          <a:ea typeface="Calibri" panose="020F0502020204030204" pitchFamily="34" charset="0"/>
                          <a:cs typeface="Calibri" panose="020F0502020204030204" pitchFamily="34" charset="0"/>
                        </a:rPr>
                        <a:t>SVM outperforms LR by achieving highest accuracy of 82% on training and testing sets</a:t>
                      </a:r>
                    </a:p>
                    <a:p>
                      <a:endParaRPr lang="en-US" sz="1500" dirty="0"/>
                    </a:p>
                  </a:txBody>
                  <a:tcPr/>
                </a:tc>
                <a:extLst>
                  <a:ext uri="{0D108BD9-81ED-4DB2-BD59-A6C34878D82A}">
                    <a16:rowId xmlns:a16="http://schemas.microsoft.com/office/drawing/2014/main" val="160095884"/>
                  </a:ext>
                </a:extLst>
              </a:tr>
              <a:tr h="567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libri" panose="020F0502020204030204" pitchFamily="34" charset="0"/>
                          <a:ea typeface="Calibri" panose="020F0502020204030204" pitchFamily="34" charset="0"/>
                          <a:cs typeface="Calibri" panose="020F0502020204030204" pitchFamily="34" charset="0"/>
                        </a:rPr>
                        <a:t>SVM achieves good precision, recall and F1-score reflects fair balance between precision and recall</a:t>
                      </a:r>
                    </a:p>
                    <a:p>
                      <a:endParaRPr lang="en-US" sz="1500" dirty="0"/>
                    </a:p>
                  </a:txBody>
                  <a:tcPr/>
                </a:tc>
                <a:extLst>
                  <a:ext uri="{0D108BD9-81ED-4DB2-BD59-A6C34878D82A}">
                    <a16:rowId xmlns:a16="http://schemas.microsoft.com/office/drawing/2014/main" val="2779592698"/>
                  </a:ext>
                </a:extLst>
              </a:tr>
              <a:tr h="50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dk1"/>
                          </a:solidFill>
                          <a:latin typeface="Calibri" panose="020F0502020204030204" pitchFamily="34" charset="0"/>
                          <a:ea typeface="Calibri" panose="020F0502020204030204" pitchFamily="34" charset="0"/>
                          <a:cs typeface="Calibri" panose="020F0502020204030204" pitchFamily="34" charset="0"/>
                        </a:rPr>
                        <a:t>LR achieves good precision, lower recall and F1-score suggests the model is moderately balanced </a:t>
                      </a:r>
                    </a:p>
                  </a:txBody>
                  <a:tcPr/>
                </a:tc>
                <a:extLst>
                  <a:ext uri="{0D108BD9-81ED-4DB2-BD59-A6C34878D82A}">
                    <a16:rowId xmlns:a16="http://schemas.microsoft.com/office/drawing/2014/main" val="4278467188"/>
                  </a:ext>
                </a:extLst>
              </a:tr>
              <a:tr h="786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libri" panose="020F0502020204030204" pitchFamily="34" charset="0"/>
                          <a:ea typeface="Calibri" panose="020F0502020204030204" pitchFamily="34" charset="0"/>
                          <a:cs typeface="Calibri" panose="020F0502020204030204" pitchFamily="34" charset="0"/>
                        </a:rPr>
                        <a:t>The optimized models achieved higher accuracy scores highlighting the effectiveness of hyperparameter tuning in enhancing predictive capabilities.</a:t>
                      </a:r>
                    </a:p>
                    <a:p>
                      <a:endParaRPr lang="en-US" sz="1500" dirty="0"/>
                    </a:p>
                  </a:txBody>
                  <a:tcPr/>
                </a:tc>
                <a:extLst>
                  <a:ext uri="{0D108BD9-81ED-4DB2-BD59-A6C34878D82A}">
                    <a16:rowId xmlns:a16="http://schemas.microsoft.com/office/drawing/2014/main" val="521560700"/>
                  </a:ext>
                </a:extLst>
              </a:tr>
            </a:tbl>
          </a:graphicData>
        </a:graphic>
      </p:graphicFrame>
    </p:spTree>
    <p:extLst>
      <p:ext uri="{BB962C8B-B14F-4D97-AF65-F5344CB8AC3E}">
        <p14:creationId xmlns:p14="http://schemas.microsoft.com/office/powerpoint/2010/main" val="338350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EF135A-1A7B-2AFB-FDEE-E06AE15CC85A}"/>
              </a:ext>
            </a:extLst>
          </p:cNvPr>
          <p:cNvSpPr>
            <a:spLocks noGrp="1"/>
          </p:cNvSpPr>
          <p:nvPr>
            <p:ph type="title"/>
          </p:nvPr>
        </p:nvSpPr>
        <p:spPr>
          <a:xfrm>
            <a:off x="1024128" y="759125"/>
            <a:ext cx="9720072" cy="974784"/>
          </a:xfrm>
        </p:spPr>
        <p:txBody>
          <a:bodyPr>
            <a:no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Next Steps in study of hyperparameter tuning with search strategies to enhance model performance for diabetes prediction</a:t>
            </a:r>
          </a:p>
        </p:txBody>
      </p:sp>
      <p:graphicFrame>
        <p:nvGraphicFramePr>
          <p:cNvPr id="7" name="Content Placeholder 6">
            <a:extLst>
              <a:ext uri="{FF2B5EF4-FFF2-40B4-BE49-F238E27FC236}">
                <a16:creationId xmlns:a16="http://schemas.microsoft.com/office/drawing/2014/main" id="{0A7E1111-2932-FC7A-A899-C992AFAB4D04}"/>
              </a:ext>
            </a:extLst>
          </p:cNvPr>
          <p:cNvGraphicFramePr>
            <a:graphicFrameLocks noGrp="1"/>
          </p:cNvGraphicFramePr>
          <p:nvPr>
            <p:ph idx="1"/>
            <p:extLst>
              <p:ext uri="{D42A27DB-BD31-4B8C-83A1-F6EECF244321}">
                <p14:modId xmlns:p14="http://schemas.microsoft.com/office/powerpoint/2010/main" val="549723230"/>
              </p:ext>
            </p:extLst>
          </p:nvPr>
        </p:nvGraphicFramePr>
        <p:xfrm>
          <a:off x="1023938" y="1958196"/>
          <a:ext cx="9621891" cy="3994032"/>
        </p:xfrm>
        <a:graphic>
          <a:graphicData uri="http://schemas.openxmlformats.org/drawingml/2006/table">
            <a:tbl>
              <a:tblPr bandRow="1">
                <a:effectLst/>
                <a:tableStyleId>{5C22544A-7EE6-4342-B048-85BDC9FD1C3A}</a:tableStyleId>
              </a:tblPr>
              <a:tblGrid>
                <a:gridCol w="2069465">
                  <a:extLst>
                    <a:ext uri="{9D8B030D-6E8A-4147-A177-3AD203B41FA5}">
                      <a16:colId xmlns:a16="http://schemas.microsoft.com/office/drawing/2014/main" val="2582884862"/>
                    </a:ext>
                  </a:extLst>
                </a:gridCol>
                <a:gridCol w="7552426">
                  <a:extLst>
                    <a:ext uri="{9D8B030D-6E8A-4147-A177-3AD203B41FA5}">
                      <a16:colId xmlns:a16="http://schemas.microsoft.com/office/drawing/2014/main" val="965859098"/>
                    </a:ext>
                  </a:extLst>
                </a:gridCol>
              </a:tblGrid>
              <a:tr h="998508">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Data Collection</a:t>
                      </a:r>
                    </a:p>
                  </a:txBody>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Expansion of dataset </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Improves models generalizability and robustness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Reduce bias between classes</a:t>
                      </a:r>
                    </a:p>
                  </a:txBody>
                  <a:tcPr/>
                </a:tc>
                <a:extLst>
                  <a:ext uri="{0D108BD9-81ED-4DB2-BD59-A6C34878D82A}">
                    <a16:rowId xmlns:a16="http://schemas.microsoft.com/office/drawing/2014/main" val="330679212"/>
                  </a:ext>
                </a:extLst>
              </a:tr>
              <a:tr h="998508">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Class Imbalance</a:t>
                      </a:r>
                    </a:p>
                  </a:txBody>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Model bias towards majority class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Techniques like undersampling, oversampling, SMOTE</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Improves recall by increasing false negatives</a:t>
                      </a:r>
                    </a:p>
                  </a:txBody>
                  <a:tcPr/>
                </a:tc>
                <a:extLst>
                  <a:ext uri="{0D108BD9-81ED-4DB2-BD59-A6C34878D82A}">
                    <a16:rowId xmlns:a16="http://schemas.microsoft.com/office/drawing/2014/main" val="4043785841"/>
                  </a:ext>
                </a:extLst>
              </a:tr>
              <a:tr h="998508">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Diverse ML models</a:t>
                      </a:r>
                    </a:p>
                  </a:txBody>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Use advanced ML and deep learning models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Capture patterns in the dataset which traditional ML would miss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Improves model performance</a:t>
                      </a:r>
                    </a:p>
                  </a:txBody>
                  <a:tcPr/>
                </a:tc>
                <a:extLst>
                  <a:ext uri="{0D108BD9-81ED-4DB2-BD59-A6C34878D82A}">
                    <a16:rowId xmlns:a16="http://schemas.microsoft.com/office/drawing/2014/main" val="2216082464"/>
                  </a:ext>
                </a:extLst>
              </a:tr>
              <a:tr h="998508">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Search strategies</a:t>
                      </a:r>
                    </a:p>
                  </a:txBody>
                  <a:tcPr>
                    <a:lnB w="12700" cmpd="sng">
                      <a:noFill/>
                    </a:lnB>
                  </a:tcPr>
                </a:tc>
                <a:tc>
                  <a:txBody>
                    <a:bodyPr/>
                    <a:lstStyle/>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Use efficient tuning processes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RandomizedSearchCV and Bayesian optimization strategies </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Achieve higher accuracy and reliability</a:t>
                      </a:r>
                    </a:p>
                  </a:txBody>
                  <a:tcPr/>
                </a:tc>
                <a:extLst>
                  <a:ext uri="{0D108BD9-81ED-4DB2-BD59-A6C34878D82A}">
                    <a16:rowId xmlns:a16="http://schemas.microsoft.com/office/drawing/2014/main" val="2669167187"/>
                  </a:ext>
                </a:extLst>
              </a:tr>
            </a:tbl>
          </a:graphicData>
        </a:graphic>
      </p:graphicFrame>
    </p:spTree>
    <p:extLst>
      <p:ext uri="{BB962C8B-B14F-4D97-AF65-F5344CB8AC3E}">
        <p14:creationId xmlns:p14="http://schemas.microsoft.com/office/powerpoint/2010/main" val="1579190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38A3C5E-CE8F-438E-9279-124EEBB691DB}">
  <we:reference id="22ff87a5-132f-4d52-9e97-94d888e4dd91" version="3.6.0.0" store="EXCatalog" storeType="EXCatalog"/>
  <we:alternateReferences>
    <we:reference id="WA104380050" version="3.6.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TM02900720[[fn=Integral]]</Template>
  <TotalTime>5895</TotalTime>
  <Words>988</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Tw Cen MT</vt:lpstr>
      <vt:lpstr>Tw Cen MT Condensed</vt:lpstr>
      <vt:lpstr>Wingdings</vt:lpstr>
      <vt:lpstr>Wingdings 3</vt:lpstr>
      <vt:lpstr>Integral</vt:lpstr>
      <vt:lpstr>Performance Analysis of LR and SVM models for diabetes prediction     Presented by Vyshnavi sanikommu</vt:lpstr>
      <vt:lpstr>Our research work: how hyperparameter tuning and search strategies improve performance of LR and SVM models for diabetes prediction</vt:lpstr>
      <vt:lpstr>Design/Methods in study of hyperparameter tuning with search strategies to enhance model performance for diabetes prediction </vt:lpstr>
      <vt:lpstr>Design/Methods in study of hyperparameter tuning with search strategies to enhance model performance for diabetes prediction </vt:lpstr>
      <vt:lpstr>data/Results in study of hyperparameter tuning with search strategies to enhance model performance for diabetes prediction </vt:lpstr>
      <vt:lpstr>data/Results in study of hyperparameter tuning with search strategies to enhance model performance for diabetes prediction </vt:lpstr>
      <vt:lpstr>data/Results in study of hyperparameter tuning with search strategies to enhance model performance for diabetes prediction </vt:lpstr>
      <vt:lpstr>Conclusion in study of hyperparameter tuning with search strategies to enhance model performance for diabetes prediction </vt:lpstr>
      <vt:lpstr>Next Steps in study of hyperparameter tuning with search strategies to enhance model performance for diabetes prediction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research work: How do hyperparameter tuning and search strategies improve performance of LR and SVM models</dc:title>
  <dc:creator>vyshnavi sanikommu</dc:creator>
  <cp:lastModifiedBy>vyshnavi sanikommu</cp:lastModifiedBy>
  <cp:revision>10</cp:revision>
  <dcterms:created xsi:type="dcterms:W3CDTF">2024-02-09T15:17:13Z</dcterms:created>
  <dcterms:modified xsi:type="dcterms:W3CDTF">2024-04-26T13:52:55Z</dcterms:modified>
</cp:coreProperties>
</file>