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9AAE71-73FB-41C1-B64A-8C24FD021372}">
  <a:tblStyle styleId="{A69AAE71-73FB-41C1-B64A-8C24FD0213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fb2e3337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fb2e3337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fb2e3337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fb2e3337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fb2e3337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fb2e3337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fb2e3337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fb2e3337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fb2e3337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fb2e3337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fb2e3337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fb2e3337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fb2e3337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fb2e3337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fd26a33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fd26a33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fd26a331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fd26a33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fd26a331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fd26a331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fb2e3337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fb2e3337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35600" cy="162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Comparative Analysis of Denoising Autoencoder and Convolutional Neural Networks for MNIST Classification</a:t>
            </a:r>
            <a:endParaRPr/>
          </a:p>
        </p:txBody>
      </p:sp>
      <p:sp>
        <p:nvSpPr>
          <p:cNvPr id="65" name="Google Shape;65;p13"/>
          <p:cNvSpPr txBox="1"/>
          <p:nvPr>
            <p:ph idx="1" type="subTitle"/>
          </p:nvPr>
        </p:nvSpPr>
        <p:spPr>
          <a:xfrm>
            <a:off x="4228525" y="3890760"/>
            <a:ext cx="4242600" cy="7383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Presented by,</a:t>
            </a:r>
            <a:endParaRPr>
              <a:solidFill>
                <a:schemeClr val="lt1"/>
              </a:solidFill>
            </a:endParaRPr>
          </a:p>
          <a:p>
            <a:pPr indent="0" lvl="0" marL="0" rtl="0" algn="l">
              <a:spcBef>
                <a:spcPts val="0"/>
              </a:spcBef>
              <a:spcAft>
                <a:spcPts val="0"/>
              </a:spcAft>
              <a:buNone/>
            </a:pPr>
            <a:r>
              <a:rPr lang="en">
                <a:solidFill>
                  <a:schemeClr val="lt1"/>
                </a:solidFill>
              </a:rPr>
              <a:t>Bharath Muthuswamy Paran.</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graphicFrame>
        <p:nvGraphicFramePr>
          <p:cNvPr id="121" name="Google Shape;121;p22"/>
          <p:cNvGraphicFramePr/>
          <p:nvPr/>
        </p:nvGraphicFramePr>
        <p:xfrm>
          <a:off x="952500" y="1473975"/>
          <a:ext cx="3000000" cy="3000000"/>
        </p:xfrm>
        <a:graphic>
          <a:graphicData uri="http://schemas.openxmlformats.org/drawingml/2006/table">
            <a:tbl>
              <a:tblPr>
                <a:noFill/>
                <a:tableStyleId>{A69AAE71-73FB-41C1-B64A-8C24FD021372}</a:tableStyleId>
              </a:tblPr>
              <a:tblGrid>
                <a:gridCol w="7239000"/>
              </a:tblGrid>
              <a:tr h="347325">
                <a:tc>
                  <a:txBody>
                    <a:bodyPr/>
                    <a:lstStyle/>
                    <a:p>
                      <a:pPr indent="0" lvl="0" marL="0" rtl="0" algn="l">
                        <a:spcBef>
                          <a:spcPts val="0"/>
                        </a:spcBef>
                        <a:spcAft>
                          <a:spcPts val="0"/>
                        </a:spcAft>
                        <a:buNone/>
                      </a:pPr>
                      <a:r>
                        <a:rPr b="1" lang="en" sz="1300"/>
                        <a:t>Enhancing DAEs:</a:t>
                      </a:r>
                      <a:r>
                        <a:rPr lang="en" sz="1300"/>
                        <a:t> Investigate advanced techniques to improve DAE performance in high noise environments, such as integrating more complex noise models or using hybrid systems.</a:t>
                      </a:r>
                      <a:endParaRPr sz="1300"/>
                    </a:p>
                  </a:txBody>
                  <a:tcPr marT="91425" marB="91425" marR="91425" marL="91425">
                    <a:solidFill>
                      <a:srgbClr val="B7B7B7"/>
                    </a:solidFill>
                  </a:tcPr>
                </a:tc>
              </a:tr>
              <a:tr h="347325">
                <a:tc>
                  <a:txBody>
                    <a:bodyPr/>
                    <a:lstStyle/>
                    <a:p>
                      <a:pPr indent="0" lvl="0" marL="0" rtl="0" algn="l">
                        <a:spcBef>
                          <a:spcPts val="0"/>
                        </a:spcBef>
                        <a:spcAft>
                          <a:spcPts val="0"/>
                        </a:spcAft>
                        <a:buNone/>
                      </a:pPr>
                      <a:r>
                        <a:rPr b="1" lang="en" sz="1300"/>
                        <a:t>Robustness to Diverse Noises:</a:t>
                      </a:r>
                      <a:r>
                        <a:rPr lang="en" sz="1300"/>
                        <a:t> Extend research to include other types of real-world noise, like salt-and-pepper or speckle noise, to further test model resilience.</a:t>
                      </a:r>
                      <a:endParaRPr sz="1300"/>
                    </a:p>
                  </a:txBody>
                  <a:tcPr marT="91425" marB="91425" marR="91425" marL="91425">
                    <a:solidFill>
                      <a:srgbClr val="CCCCCC"/>
                    </a:solidFill>
                  </a:tcPr>
                </a:tc>
              </a:tr>
              <a:tr h="347325">
                <a:tc>
                  <a:txBody>
                    <a:bodyPr/>
                    <a:lstStyle/>
                    <a:p>
                      <a:pPr indent="0" lvl="0" marL="0" rtl="0" algn="l">
                        <a:spcBef>
                          <a:spcPts val="0"/>
                        </a:spcBef>
                        <a:spcAft>
                          <a:spcPts val="0"/>
                        </a:spcAft>
                        <a:buNone/>
                      </a:pPr>
                      <a:r>
                        <a:rPr b="1" lang="en" sz="1300"/>
                        <a:t>CNN Adjustments:</a:t>
                      </a:r>
                      <a:r>
                        <a:rPr lang="en" sz="1300"/>
                        <a:t> Explore deeper architectures or adaptive noise filtering layers to further boost CNN resistance to noise.</a:t>
                      </a:r>
                      <a:endParaRPr sz="1300"/>
                    </a:p>
                  </a:txBody>
                  <a:tcPr marT="91425" marB="91425" marR="91425" marL="91425">
                    <a:solidFill>
                      <a:srgbClr val="B7B7B7"/>
                    </a:solidFill>
                  </a:tcPr>
                </a:tc>
              </a:tr>
              <a:tr h="347325">
                <a:tc>
                  <a:txBody>
                    <a:bodyPr/>
                    <a:lstStyle/>
                    <a:p>
                      <a:pPr indent="0" lvl="0" marL="0" rtl="0" algn="l">
                        <a:spcBef>
                          <a:spcPts val="0"/>
                        </a:spcBef>
                        <a:spcAft>
                          <a:spcPts val="0"/>
                        </a:spcAft>
                        <a:buNone/>
                      </a:pPr>
                      <a:r>
                        <a:rPr b="1" lang="en" sz="1300"/>
                        <a:t>Hybrid Models:</a:t>
                      </a:r>
                      <a:r>
                        <a:rPr lang="en" sz="1300"/>
                        <a:t> Develop combined CNN-DAE models to utilize CNN's classification strength and DAE's denoising capabilities, potentially offering the best of both worlds.</a:t>
                      </a:r>
                      <a:endParaRPr sz="1300"/>
                    </a:p>
                  </a:txBody>
                  <a:tcPr marT="91425" marB="91425" marR="91425" marL="91425">
                    <a:solidFill>
                      <a:srgbClr val="CCCCCC"/>
                    </a:solidFill>
                  </a:tcPr>
                </a:tc>
              </a:tr>
              <a:tr h="347325">
                <a:tc>
                  <a:txBody>
                    <a:bodyPr/>
                    <a:lstStyle/>
                    <a:p>
                      <a:pPr indent="0" lvl="0" marL="0" rtl="0" algn="l">
                        <a:spcBef>
                          <a:spcPts val="0"/>
                        </a:spcBef>
                        <a:spcAft>
                          <a:spcPts val="0"/>
                        </a:spcAft>
                        <a:buNone/>
                      </a:pPr>
                      <a:r>
                        <a:rPr b="1" lang="en" sz="1300"/>
                        <a:t>Data Augmentation:</a:t>
                      </a:r>
                      <a:r>
                        <a:rPr lang="en" sz="1300"/>
                        <a:t> Utilize more sophisticated data augmentation strategies to simulate a broader range of noise impacts during training.</a:t>
                      </a:r>
                      <a:endParaRPr sz="1300"/>
                    </a:p>
                  </a:txBody>
                  <a:tcPr marT="91425" marB="91425" marR="91425" marL="91425">
                    <a:solidFill>
                      <a:srgbClr val="B7B7B7"/>
                    </a:solidFill>
                  </a:tcPr>
                </a:tc>
              </a:tr>
              <a:tr h="347325">
                <a:tc>
                  <a:txBody>
                    <a:bodyPr/>
                    <a:lstStyle/>
                    <a:p>
                      <a:pPr indent="0" lvl="0" marL="0" rtl="0" algn="l">
                        <a:spcBef>
                          <a:spcPts val="0"/>
                        </a:spcBef>
                        <a:spcAft>
                          <a:spcPts val="0"/>
                        </a:spcAft>
                        <a:buNone/>
                      </a:pPr>
                      <a:r>
                        <a:rPr b="1" lang="en" sz="1300"/>
                        <a:t>Algorithm Optimization:</a:t>
                      </a:r>
                      <a:r>
                        <a:rPr lang="en" sz="1300"/>
                        <a:t> Employ newer optimization algorithms that may provide more robust convergence in noisy environments.</a:t>
                      </a:r>
                      <a:endParaRPr sz="1300"/>
                    </a:p>
                  </a:txBody>
                  <a:tcPr marT="91425" marB="91425" marR="91425" marL="91425">
                    <a:solidFill>
                      <a:srgbClr val="CCCCCC"/>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127" name="Google Shape;127;p23"/>
          <p:cNvPicPr preferRelativeResize="0"/>
          <p:nvPr/>
        </p:nvPicPr>
        <p:blipFill>
          <a:blip r:embed="rId3">
            <a:alphaModFix/>
          </a:blip>
          <a:stretch>
            <a:fillRect/>
          </a:stretch>
        </p:blipFill>
        <p:spPr>
          <a:xfrm>
            <a:off x="1585475" y="1738575"/>
            <a:ext cx="5647701" cy="276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89525" y="1865875"/>
            <a:ext cx="8382600" cy="301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5000">
                <a:solidFill>
                  <a:schemeClr val="lt1"/>
                </a:solidFill>
              </a:rPr>
              <a:t>Thank You</a:t>
            </a:r>
            <a:endParaRPr sz="5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219525"/>
            <a:ext cx="8520600" cy="97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Research Question: How Do Denoising Autoencoders (DAE) and Convolutional Neural Networks (CNN) Compare in MNIST Digit Classification Under Varying Noise Conditions?</a:t>
            </a:r>
            <a:endParaRPr sz="1800"/>
          </a:p>
        </p:txBody>
      </p:sp>
      <p:graphicFrame>
        <p:nvGraphicFramePr>
          <p:cNvPr id="71" name="Google Shape;71;p14"/>
          <p:cNvGraphicFramePr/>
          <p:nvPr/>
        </p:nvGraphicFramePr>
        <p:xfrm>
          <a:off x="952500" y="1485850"/>
          <a:ext cx="3000000" cy="3000000"/>
        </p:xfrm>
        <a:graphic>
          <a:graphicData uri="http://schemas.openxmlformats.org/drawingml/2006/table">
            <a:tbl>
              <a:tblPr>
                <a:noFill/>
                <a:tableStyleId>{A69AAE71-73FB-41C1-B64A-8C24FD021372}</a:tableStyleId>
              </a:tblPr>
              <a:tblGrid>
                <a:gridCol w="1876300"/>
                <a:gridCol w="5362700"/>
              </a:tblGrid>
              <a:tr h="827575">
                <a:tc>
                  <a:txBody>
                    <a:bodyPr/>
                    <a:lstStyle/>
                    <a:p>
                      <a:pPr indent="0" lvl="0" marL="0" rtl="0" algn="l">
                        <a:spcBef>
                          <a:spcPts val="0"/>
                        </a:spcBef>
                        <a:spcAft>
                          <a:spcPts val="0"/>
                        </a:spcAft>
                        <a:buNone/>
                      </a:pPr>
                      <a:r>
                        <a:rPr lang="en"/>
                        <a:t>Why this research </a:t>
                      </a:r>
                      <a:r>
                        <a:rPr lang="en"/>
                        <a:t>is important</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Improves classification models' performance in noisy settings, vital for real-world applications like automated systems and medical imaging.</a:t>
                      </a:r>
                      <a:endParaRPr/>
                    </a:p>
                  </a:txBody>
                  <a:tcPr marT="91425" marB="91425" marR="91425" marL="91425">
                    <a:solidFill>
                      <a:srgbClr val="B7B7B7"/>
                    </a:solidFill>
                  </a:tcPr>
                </a:tc>
              </a:tr>
              <a:tr h="827575">
                <a:tc>
                  <a:txBody>
                    <a:bodyPr/>
                    <a:lstStyle/>
                    <a:p>
                      <a:pPr indent="0" lvl="0" marL="0" rtl="0" algn="l">
                        <a:spcBef>
                          <a:spcPts val="0"/>
                        </a:spcBef>
                        <a:spcAft>
                          <a:spcPts val="0"/>
                        </a:spcAft>
                        <a:buNone/>
                      </a:pPr>
                      <a:r>
                        <a:rPr lang="en"/>
                        <a:t>What we know and don’t know</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We understand each model's strengths; however, their comparative efficiency under varied noise conditions remains less explored.</a:t>
                      </a:r>
                      <a:endParaRPr/>
                    </a:p>
                  </a:txBody>
                  <a:tcPr marT="91425" marB="91425" marR="91425" marL="91425">
                    <a:solidFill>
                      <a:srgbClr val="CCCCCC"/>
                    </a:solidFill>
                  </a:tcPr>
                </a:tc>
              </a:tr>
              <a:tr h="827575">
                <a:tc>
                  <a:txBody>
                    <a:bodyPr/>
                    <a:lstStyle/>
                    <a:p>
                      <a:pPr indent="0" lvl="0" marL="0" rtl="0" algn="l">
                        <a:spcBef>
                          <a:spcPts val="0"/>
                        </a:spcBef>
                        <a:spcAft>
                          <a:spcPts val="0"/>
                        </a:spcAft>
                        <a:buNone/>
                      </a:pPr>
                      <a:r>
                        <a:rPr lang="en"/>
                        <a:t>Our Experiment</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Conducts a side-by-side comparison of two leading models under different noise levels to evaluate their accuracy and resilience.</a:t>
                      </a:r>
                      <a:endParaRPr/>
                    </a:p>
                  </a:txBody>
                  <a:tcPr marT="91425" marB="91425" marR="91425" marL="91425">
                    <a:solidFill>
                      <a:srgbClr val="B7B7B7"/>
                    </a:solidFill>
                  </a:tcPr>
                </a:tc>
              </a:tr>
              <a:tr h="827575">
                <a:tc>
                  <a:txBody>
                    <a:bodyPr/>
                    <a:lstStyle/>
                    <a:p>
                      <a:pPr indent="0" lvl="0" marL="0" rtl="0" algn="l">
                        <a:spcBef>
                          <a:spcPts val="0"/>
                        </a:spcBef>
                        <a:spcAft>
                          <a:spcPts val="0"/>
                        </a:spcAft>
                        <a:buNone/>
                      </a:pPr>
                      <a:r>
                        <a:rPr lang="en"/>
                        <a:t>Our Hypothesis</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Predicts CNNs will outperform in lower noise, while DAEs will manage higher noise better but may falter with very high noise levels.</a:t>
                      </a:r>
                      <a:endParaRPr/>
                    </a:p>
                  </a:txBody>
                  <a:tcPr marT="91425" marB="91425" marR="91425" marL="91425">
                    <a:solidFill>
                      <a:srgbClr val="D9D9D9"/>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Design/Methods</a:t>
            </a:r>
            <a:endParaRPr/>
          </a:p>
        </p:txBody>
      </p:sp>
      <p:graphicFrame>
        <p:nvGraphicFramePr>
          <p:cNvPr id="77" name="Google Shape;77;p15"/>
          <p:cNvGraphicFramePr/>
          <p:nvPr/>
        </p:nvGraphicFramePr>
        <p:xfrm>
          <a:off x="952500" y="1486950"/>
          <a:ext cx="3000000" cy="3000000"/>
        </p:xfrm>
        <a:graphic>
          <a:graphicData uri="http://schemas.openxmlformats.org/drawingml/2006/table">
            <a:tbl>
              <a:tblPr>
                <a:noFill/>
                <a:tableStyleId>{A69AAE71-73FB-41C1-B64A-8C24FD021372}</a:tableStyleId>
              </a:tblPr>
              <a:tblGrid>
                <a:gridCol w="1671875"/>
                <a:gridCol w="5567125"/>
              </a:tblGrid>
              <a:tr h="731775">
                <a:tc>
                  <a:txBody>
                    <a:bodyPr/>
                    <a:lstStyle/>
                    <a:p>
                      <a:pPr indent="0" lvl="0" marL="0" rtl="0" algn="l">
                        <a:spcBef>
                          <a:spcPts val="0"/>
                        </a:spcBef>
                        <a:spcAft>
                          <a:spcPts val="0"/>
                        </a:spcAft>
                        <a:buNone/>
                      </a:pPr>
                      <a:r>
                        <a:rPr lang="en"/>
                        <a:t>Dataset</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The MNIST dataset includes 70,000 images, providing a robust basis for evaluating the generalizability of the model results.</a:t>
                      </a:r>
                      <a:endParaRPr/>
                    </a:p>
                  </a:txBody>
                  <a:tcPr marT="91425" marB="91425" marR="91425" marL="91425">
                    <a:solidFill>
                      <a:srgbClr val="B7B7B7"/>
                    </a:solidFill>
                  </a:tcPr>
                </a:tc>
              </a:tr>
              <a:tr h="702175">
                <a:tc>
                  <a:txBody>
                    <a:bodyPr/>
                    <a:lstStyle/>
                    <a:p>
                      <a:pPr indent="0" lvl="0" marL="0" rtl="0" algn="l">
                        <a:spcBef>
                          <a:spcPts val="0"/>
                        </a:spcBef>
                        <a:spcAft>
                          <a:spcPts val="0"/>
                        </a:spcAft>
                        <a:buNone/>
                      </a:pPr>
                      <a:r>
                        <a:rPr lang="en"/>
                        <a:t>Data Collection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Data is directly sourced from the TensorFlow Libraries, ensuring consistency and reliability for model training and testing.</a:t>
                      </a:r>
                      <a:endParaRPr/>
                    </a:p>
                  </a:txBody>
                  <a:tcPr marT="91425" marB="91425" marR="91425" marL="91425">
                    <a:solidFill>
                      <a:srgbClr val="CCCCCC"/>
                    </a:solidFill>
                  </a:tcPr>
                </a:tc>
              </a:tr>
              <a:tr h="1013700">
                <a:tc>
                  <a:txBody>
                    <a:bodyPr/>
                    <a:lstStyle/>
                    <a:p>
                      <a:pPr indent="0" lvl="0" marL="0" rtl="0" algn="l">
                        <a:spcBef>
                          <a:spcPts val="0"/>
                        </a:spcBef>
                        <a:spcAft>
                          <a:spcPts val="0"/>
                        </a:spcAft>
                        <a:buNone/>
                      </a:pPr>
                      <a:r>
                        <a:rPr lang="en"/>
                        <a:t>Data Analysis</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Analysis includes exploring data distribution, variability, and typical characteristics of the MNIST dataset. Provides a baseline understanding that informs the design and calibration of neural network models.</a:t>
                      </a:r>
                      <a:endParaRPr/>
                    </a:p>
                  </a:txBody>
                  <a:tcPr marT="91425" marB="91425" marR="91425" marL="91425">
                    <a:solidFill>
                      <a:srgbClr val="B7B7B7"/>
                    </a:solidFill>
                  </a:tcPr>
                </a:tc>
              </a:tr>
              <a:tr h="982950">
                <a:tc>
                  <a:txBody>
                    <a:bodyPr/>
                    <a:lstStyle/>
                    <a:p>
                      <a:pPr indent="0" lvl="0" marL="0" rtl="0" algn="l">
                        <a:spcBef>
                          <a:spcPts val="0"/>
                        </a:spcBef>
                        <a:spcAft>
                          <a:spcPts val="0"/>
                        </a:spcAft>
                        <a:buNone/>
                      </a:pPr>
                      <a:r>
                        <a:rPr lang="en"/>
                        <a:t>Data Preprocessing</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I</a:t>
                      </a:r>
                      <a:r>
                        <a:rPr lang="en"/>
                        <a:t>dentifies and removes any corrupt or incomplete data entries to improve model accuracy. Reshaping and scaling techniques applied to optimize data for efficient neural network training.</a:t>
                      </a:r>
                      <a:endParaRPr/>
                    </a:p>
                  </a:txBody>
                  <a:tcPr marT="91425" marB="91425" marR="91425" marL="91425">
                    <a:solidFill>
                      <a:srgbClr val="CCCCCC"/>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Methods</a:t>
            </a:r>
            <a:endParaRPr/>
          </a:p>
        </p:txBody>
      </p:sp>
      <p:graphicFrame>
        <p:nvGraphicFramePr>
          <p:cNvPr id="83" name="Google Shape;83;p16"/>
          <p:cNvGraphicFramePr/>
          <p:nvPr/>
        </p:nvGraphicFramePr>
        <p:xfrm>
          <a:off x="952500" y="1646225"/>
          <a:ext cx="3000000" cy="3000000"/>
        </p:xfrm>
        <a:graphic>
          <a:graphicData uri="http://schemas.openxmlformats.org/drawingml/2006/table">
            <a:tbl>
              <a:tblPr>
                <a:noFill/>
                <a:tableStyleId>{A69AAE71-73FB-41C1-B64A-8C24FD021372}</a:tableStyleId>
              </a:tblPr>
              <a:tblGrid>
                <a:gridCol w="1575025"/>
                <a:gridCol w="5663975"/>
              </a:tblGrid>
              <a:tr h="641800">
                <a:tc>
                  <a:txBody>
                    <a:bodyPr/>
                    <a:lstStyle/>
                    <a:p>
                      <a:pPr indent="0" lvl="0" marL="0" rtl="0" algn="l">
                        <a:spcBef>
                          <a:spcPts val="0"/>
                        </a:spcBef>
                        <a:spcAft>
                          <a:spcPts val="0"/>
                        </a:spcAft>
                        <a:buNone/>
                      </a:pPr>
                      <a:r>
                        <a:rPr lang="en"/>
                        <a:t>Data Normalization</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Scales pixel values to a [0,1] range to facilitate faster convergence during model training and to prevent bias towards higher values.</a:t>
                      </a:r>
                      <a:endParaRPr/>
                    </a:p>
                  </a:txBody>
                  <a:tcPr marT="91425" marB="91425" marR="91425" marL="91425">
                    <a:solidFill>
                      <a:srgbClr val="B7B7B7"/>
                    </a:solidFill>
                  </a:tcPr>
                </a:tc>
              </a:tr>
              <a:tr h="632650">
                <a:tc>
                  <a:txBody>
                    <a:bodyPr/>
                    <a:lstStyle/>
                    <a:p>
                      <a:pPr indent="0" lvl="0" marL="0" rtl="0" algn="l">
                        <a:spcBef>
                          <a:spcPts val="0"/>
                        </a:spcBef>
                        <a:spcAft>
                          <a:spcPts val="0"/>
                        </a:spcAft>
                        <a:buNone/>
                      </a:pPr>
                      <a:r>
                        <a:rPr lang="en"/>
                        <a:t>Noise Generation for Various Noise Levels</a:t>
                      </a:r>
                      <a:endParaRPr/>
                    </a:p>
                  </a:txBody>
                  <a:tcPr marT="91425" marB="91425" marR="91425" marL="91425">
                    <a:solidFill>
                      <a:srgbClr val="CCCCCC"/>
                    </a:solidFill>
                  </a:tcPr>
                </a:tc>
                <a:tc>
                  <a:txBody>
                    <a:bodyPr/>
                    <a:lstStyle/>
                    <a:p>
                      <a:pPr indent="-317500" lvl="0" marL="457200" rtl="0" algn="l">
                        <a:spcBef>
                          <a:spcPts val="0"/>
                        </a:spcBef>
                        <a:spcAft>
                          <a:spcPts val="0"/>
                        </a:spcAft>
                        <a:buSzPts val="1400"/>
                        <a:buChar char="●"/>
                      </a:pPr>
                      <a:r>
                        <a:rPr lang="en"/>
                        <a:t>Simulated real-world imperfections from low (0.05) to high (0.75) noise levels.</a:t>
                      </a:r>
                      <a:endParaRPr/>
                    </a:p>
                    <a:p>
                      <a:pPr indent="-317500" lvl="0" marL="457200" rtl="0" algn="l">
                        <a:spcBef>
                          <a:spcPts val="0"/>
                        </a:spcBef>
                        <a:spcAft>
                          <a:spcPts val="0"/>
                        </a:spcAft>
                        <a:buSzPts val="1400"/>
                        <a:buChar char="●"/>
                      </a:pPr>
                      <a:r>
                        <a:rPr lang="en"/>
                        <a:t>Tested models' adaptability to progressively harsher environments.</a:t>
                      </a:r>
                      <a:endParaRPr/>
                    </a:p>
                  </a:txBody>
                  <a:tcPr marT="91425" marB="91425" marR="91425" marL="91425">
                    <a:solidFill>
                      <a:srgbClr val="CCCCCC"/>
                    </a:solidFill>
                  </a:tcPr>
                </a:tc>
              </a:tr>
              <a:tr h="632650">
                <a:tc>
                  <a:txBody>
                    <a:bodyPr/>
                    <a:lstStyle/>
                    <a:p>
                      <a:pPr indent="0" lvl="0" marL="0" rtl="0" algn="l">
                        <a:spcBef>
                          <a:spcPts val="0"/>
                        </a:spcBef>
                        <a:spcAft>
                          <a:spcPts val="0"/>
                        </a:spcAft>
                        <a:buNone/>
                      </a:pPr>
                      <a:r>
                        <a:rPr lang="en"/>
                        <a:t>Data Splitting</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Divides the dataset into training, validation, and testing sets to ensure thorough evaluation and to mitigate overfitting.</a:t>
                      </a:r>
                      <a:endParaRPr/>
                    </a:p>
                  </a:txBody>
                  <a:tcPr marT="91425" marB="91425" marR="91425" marL="91425">
                    <a:solidFill>
                      <a:srgbClr val="B7B7B7"/>
                    </a:solidFill>
                  </a:tcPr>
                </a:tc>
              </a:tr>
              <a:tr h="783300">
                <a:tc>
                  <a:txBody>
                    <a:bodyPr/>
                    <a:lstStyle/>
                    <a:p>
                      <a:pPr indent="0" lvl="0" marL="0" rtl="0" algn="l">
                        <a:spcBef>
                          <a:spcPts val="0"/>
                        </a:spcBef>
                        <a:spcAft>
                          <a:spcPts val="0"/>
                        </a:spcAft>
                        <a:buNone/>
                      </a:pPr>
                      <a:r>
                        <a:rPr lang="en"/>
                        <a:t>Models</a:t>
                      </a:r>
                      <a:endParaRPr/>
                    </a:p>
                  </a:txBody>
                  <a:tcPr marT="91425" marB="91425" marR="91425" marL="91425">
                    <a:solidFill>
                      <a:srgbClr val="CCCCCC"/>
                    </a:solidFill>
                  </a:tcPr>
                </a:tc>
                <a:tc>
                  <a:txBody>
                    <a:bodyPr/>
                    <a:lstStyle/>
                    <a:p>
                      <a:pPr indent="0" lvl="0" marL="0" rtl="0" algn="l">
                        <a:spcBef>
                          <a:spcPts val="0"/>
                        </a:spcBef>
                        <a:spcAft>
                          <a:spcPts val="0"/>
                        </a:spcAft>
                        <a:buNone/>
                      </a:pPr>
                      <a:r>
                        <a:rPr lang="en"/>
                        <a:t>Convolutional Neural Networks (CNNs) </a:t>
                      </a:r>
                      <a:endParaRPr/>
                    </a:p>
                    <a:p>
                      <a:pPr indent="0" lvl="0" marL="0" rtl="0" algn="l">
                        <a:spcBef>
                          <a:spcPts val="0"/>
                        </a:spcBef>
                        <a:spcAft>
                          <a:spcPts val="0"/>
                        </a:spcAft>
                        <a:buNone/>
                      </a:pPr>
                      <a:r>
                        <a:rPr lang="en"/>
                        <a:t>Denoising Autoencoders (DAEs). </a:t>
                      </a:r>
                      <a:endParaRPr/>
                    </a:p>
                  </a:txBody>
                  <a:tcPr marT="91425" marB="91425" marR="91425" marL="91425">
                    <a:solidFill>
                      <a:srgbClr val="CCCCCC"/>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 Methods</a:t>
            </a:r>
            <a:endParaRPr/>
          </a:p>
        </p:txBody>
      </p:sp>
      <p:graphicFrame>
        <p:nvGraphicFramePr>
          <p:cNvPr id="89" name="Google Shape;89;p17"/>
          <p:cNvGraphicFramePr/>
          <p:nvPr/>
        </p:nvGraphicFramePr>
        <p:xfrm>
          <a:off x="952500" y="1654800"/>
          <a:ext cx="3000000" cy="3000000"/>
        </p:xfrm>
        <a:graphic>
          <a:graphicData uri="http://schemas.openxmlformats.org/drawingml/2006/table">
            <a:tbl>
              <a:tblPr>
                <a:noFill/>
                <a:tableStyleId>{A69AAE71-73FB-41C1-B64A-8C24FD021372}</a:tableStyleId>
              </a:tblPr>
              <a:tblGrid>
                <a:gridCol w="1865550"/>
                <a:gridCol w="5373450"/>
              </a:tblGrid>
              <a:tr h="1212600">
                <a:tc>
                  <a:txBody>
                    <a:bodyPr/>
                    <a:lstStyle/>
                    <a:p>
                      <a:pPr indent="0" lvl="0" marL="0" rtl="0" algn="l">
                        <a:spcBef>
                          <a:spcPts val="0"/>
                        </a:spcBef>
                        <a:spcAft>
                          <a:spcPts val="0"/>
                        </a:spcAft>
                        <a:buNone/>
                      </a:pPr>
                      <a:r>
                        <a:rPr lang="en"/>
                        <a:t>Performance Evaluation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
                        <a:t>Uses metrics like accuracy, mean squared error, and confusion matrices to assess and compare the performance of the implemented models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7B7B7"/>
                    </a:solidFill>
                  </a:tcPr>
                </a:tc>
              </a:tr>
              <a:tr h="954800">
                <a:tc>
                  <a:txBody>
                    <a:bodyPr/>
                    <a:lstStyle/>
                    <a:p>
                      <a:pPr indent="0" lvl="0" marL="0" rtl="0" algn="l">
                        <a:spcBef>
                          <a:spcPts val="0"/>
                        </a:spcBef>
                        <a:spcAft>
                          <a:spcPts val="0"/>
                        </a:spcAft>
                        <a:buNone/>
                      </a:pPr>
                      <a:r>
                        <a:rPr lang="en"/>
                        <a:t>DAE Image Reconstruction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CCCCC"/>
                    </a:solidFill>
                  </a:tcPr>
                </a:tc>
                <a:tc>
                  <a:txBody>
                    <a:bodyPr/>
                    <a:lstStyle/>
                    <a:p>
                      <a:pPr indent="-317500" lvl="0" marL="457200" rtl="0" algn="l">
                        <a:spcBef>
                          <a:spcPts val="0"/>
                        </a:spcBef>
                        <a:spcAft>
                          <a:spcPts val="0"/>
                        </a:spcAft>
                        <a:buSzPts val="1400"/>
                        <a:buChar char="●"/>
                      </a:pPr>
                      <a:r>
                        <a:rPr lang="en"/>
                        <a:t>DAEs effectively reconstruct images when exposed to low noise levels, maintaining a low mean squared error (MSE) which indicates high fidelity to the original image.</a:t>
                      </a:r>
                      <a:endParaRPr/>
                    </a:p>
                    <a:p>
                      <a:pPr indent="-317500" lvl="0" marL="457200" rtl="0" algn="l">
                        <a:spcBef>
                          <a:spcPts val="0"/>
                        </a:spcBef>
                        <a:spcAft>
                          <a:spcPts val="0"/>
                        </a:spcAft>
                        <a:buSzPts val="1400"/>
                        <a:buChar char="●"/>
                      </a:pPr>
                      <a:r>
                        <a:rPr lang="en"/>
                        <a:t>High noise levels introduce complexities that DAE’s struggle to manage, resulting in less accurate reconstructions which may impact their utility in highly noisy environments.</a:t>
                      </a:r>
                      <a:endParaRPr/>
                    </a:p>
                    <a:p>
                      <a:pPr indent="0" lvl="0" marL="45720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Results</a:t>
            </a:r>
            <a:endParaRPr/>
          </a:p>
        </p:txBody>
      </p:sp>
      <p:sp>
        <p:nvSpPr>
          <p:cNvPr id="95" name="Google Shape;95;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700"/>
              <a:t>Convolutional Neural Network</a:t>
            </a:r>
            <a:endParaRPr b="1" sz="1700"/>
          </a:p>
          <a:p>
            <a:pPr indent="0" lvl="0" marL="0" rtl="0" algn="l">
              <a:lnSpc>
                <a:spcPct val="100000"/>
              </a:lnSpc>
              <a:spcBef>
                <a:spcPts val="0"/>
              </a:spcBef>
              <a:spcAft>
                <a:spcPts val="0"/>
              </a:spcAft>
              <a:buNone/>
            </a:pPr>
            <a:r>
              <a:t/>
            </a:r>
            <a:endParaRPr b="1" sz="1700"/>
          </a:p>
          <a:p>
            <a:pPr indent="-317500" lvl="0" marL="457200" rtl="0" algn="l">
              <a:lnSpc>
                <a:spcPct val="100000"/>
              </a:lnSpc>
              <a:spcBef>
                <a:spcPts val="0"/>
              </a:spcBef>
              <a:spcAft>
                <a:spcPts val="0"/>
              </a:spcAft>
              <a:buClr>
                <a:srgbClr val="000000"/>
              </a:buClr>
              <a:buSzPts val="1400"/>
              <a:buFont typeface="Arial"/>
              <a:buChar char="●"/>
            </a:pPr>
            <a:r>
              <a:rPr b="1" lang="en"/>
              <a:t>High accuracy maintained across noise levels: </a:t>
            </a:r>
            <a:endParaRPr b="1"/>
          </a:p>
          <a:p>
            <a:pPr indent="-311150" lvl="0" marL="457200" rtl="0" algn="l">
              <a:lnSpc>
                <a:spcPct val="100000"/>
              </a:lnSpc>
              <a:spcBef>
                <a:spcPts val="0"/>
              </a:spcBef>
              <a:spcAft>
                <a:spcPts val="0"/>
              </a:spcAft>
              <a:buSzPts val="1300"/>
              <a:buChar char="-"/>
            </a:pPr>
            <a:r>
              <a:rPr b="1" lang="en"/>
              <a:t>Training (99.56% to 93.88%)</a:t>
            </a:r>
            <a:endParaRPr b="1"/>
          </a:p>
          <a:p>
            <a:pPr indent="-311150" lvl="0" marL="457200" rtl="0" algn="l">
              <a:lnSpc>
                <a:spcPct val="100000"/>
              </a:lnSpc>
              <a:spcBef>
                <a:spcPts val="0"/>
              </a:spcBef>
              <a:spcAft>
                <a:spcPts val="0"/>
              </a:spcAft>
              <a:buSzPts val="1300"/>
              <a:buChar char="-"/>
            </a:pPr>
            <a:r>
              <a:rPr b="1" lang="en"/>
              <a:t>Validation (98.65% to 89.99%)</a:t>
            </a:r>
            <a:endParaRPr b="1"/>
          </a:p>
          <a:p>
            <a:pPr indent="-311150" lvl="0" marL="457200" rtl="0" algn="l">
              <a:lnSpc>
                <a:spcPct val="100000"/>
              </a:lnSpc>
              <a:spcBef>
                <a:spcPts val="0"/>
              </a:spcBef>
              <a:spcAft>
                <a:spcPts val="0"/>
              </a:spcAft>
              <a:buSzPts val="1300"/>
              <a:buChar char="-"/>
            </a:pPr>
            <a:r>
              <a:rPr b="1" lang="en"/>
              <a:t>Testing (98.99% to 97.74%).</a:t>
            </a:r>
            <a:endParaRPr b="1"/>
          </a:p>
          <a:p>
            <a:pPr indent="0" lvl="0" marL="914400" rtl="0" algn="l">
              <a:lnSpc>
                <a:spcPct val="100000"/>
              </a:lnSpc>
              <a:spcBef>
                <a:spcPts val="0"/>
              </a:spcBef>
              <a:spcAft>
                <a:spcPts val="0"/>
              </a:spcAft>
              <a:buNone/>
            </a:pPr>
            <a:r>
              <a:t/>
            </a:r>
            <a:endParaRPr b="1"/>
          </a:p>
          <a:p>
            <a:pPr indent="-317500" lvl="0" marL="457200" rtl="0" algn="l">
              <a:lnSpc>
                <a:spcPct val="100000"/>
              </a:lnSpc>
              <a:spcBef>
                <a:spcPts val="0"/>
              </a:spcBef>
              <a:spcAft>
                <a:spcPts val="0"/>
              </a:spcAft>
              <a:buClr>
                <a:srgbClr val="000000"/>
              </a:buClr>
              <a:buSzPts val="1400"/>
              <a:buFont typeface="Arial"/>
              <a:buChar char="●"/>
            </a:pPr>
            <a:r>
              <a:rPr b="1" lang="en"/>
              <a:t>Slight performance dip at highest noise, indicating robust yet slightly declining resilience.</a:t>
            </a:r>
            <a:endParaRPr b="1"/>
          </a:p>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4399425" y="1922200"/>
            <a:ext cx="4527600" cy="2243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 Results</a:t>
            </a:r>
            <a:endParaRPr/>
          </a:p>
        </p:txBody>
      </p:sp>
      <p:sp>
        <p:nvSpPr>
          <p:cNvPr id="102" name="Google Shape;102;p19"/>
          <p:cNvSpPr txBox="1"/>
          <p:nvPr>
            <p:ph idx="1" type="body"/>
          </p:nvPr>
        </p:nvSpPr>
        <p:spPr>
          <a:xfrm>
            <a:off x="311700" y="1505700"/>
            <a:ext cx="3999900" cy="3416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700"/>
              <a:t>Denoising Autoencoder</a:t>
            </a:r>
            <a:endParaRPr b="1" sz="1700"/>
          </a:p>
          <a:p>
            <a:pPr indent="0" lvl="0" marL="0" rtl="0" algn="l">
              <a:lnSpc>
                <a:spcPct val="100000"/>
              </a:lnSpc>
              <a:spcBef>
                <a:spcPts val="0"/>
              </a:spcBef>
              <a:spcAft>
                <a:spcPts val="0"/>
              </a:spcAft>
              <a:buNone/>
            </a:pPr>
            <a:r>
              <a:t/>
            </a:r>
            <a:endParaRPr b="1" sz="1700"/>
          </a:p>
          <a:p>
            <a:pPr indent="-317500" lvl="0" marL="457200" rtl="0" algn="l">
              <a:lnSpc>
                <a:spcPct val="100000"/>
              </a:lnSpc>
              <a:spcBef>
                <a:spcPts val="0"/>
              </a:spcBef>
              <a:spcAft>
                <a:spcPts val="0"/>
              </a:spcAft>
              <a:buClr>
                <a:srgbClr val="000000"/>
              </a:buClr>
              <a:buSzPts val="1400"/>
              <a:buFont typeface="Arial"/>
              <a:buChar char="●"/>
            </a:pPr>
            <a:r>
              <a:rPr b="1" lang="en"/>
              <a:t>Achieves low MSE rates (0.0021 to 0.0072) for noise levels up to 0.30, indicating strong initial denoising capabilities.</a:t>
            </a:r>
            <a:endParaRPr b="1"/>
          </a:p>
          <a:p>
            <a:pPr indent="-317500" lvl="0" marL="457200" rtl="0" algn="l">
              <a:lnSpc>
                <a:spcPct val="100000"/>
              </a:lnSpc>
              <a:spcBef>
                <a:spcPts val="0"/>
              </a:spcBef>
              <a:spcAft>
                <a:spcPts val="0"/>
              </a:spcAft>
              <a:buClr>
                <a:srgbClr val="000000"/>
              </a:buClr>
              <a:buSzPts val="1400"/>
              <a:buFont typeface="Arial"/>
              <a:buChar char="●"/>
            </a:pPr>
            <a:r>
              <a:rPr b="1" lang="en"/>
              <a:t>Maintains high classification accuracy, slightly tapering from 95.60% at noise level 0.05 to 95.16% at 0.30.</a:t>
            </a:r>
            <a:endParaRPr b="1"/>
          </a:p>
          <a:p>
            <a:pPr indent="-317500" lvl="0" marL="457200" rtl="0" algn="l">
              <a:lnSpc>
                <a:spcPct val="100000"/>
              </a:lnSpc>
              <a:spcBef>
                <a:spcPts val="0"/>
              </a:spcBef>
              <a:spcAft>
                <a:spcPts val="0"/>
              </a:spcAft>
              <a:buClr>
                <a:srgbClr val="000000"/>
              </a:buClr>
              <a:buSzPts val="1400"/>
              <a:buFont typeface="Arial"/>
              <a:buChar char="●"/>
            </a:pPr>
            <a:r>
              <a:rPr b="1" lang="en"/>
              <a:t>Significant increase in MSE and losses as noise levels rise, with MSE reaching 0.0249 at noise level 0.75.</a:t>
            </a:r>
            <a:endParaRPr b="1"/>
          </a:p>
          <a:p>
            <a:pPr indent="-317500" lvl="0" marL="457200" rtl="0" algn="l">
              <a:lnSpc>
                <a:spcPct val="100000"/>
              </a:lnSpc>
              <a:spcBef>
                <a:spcPts val="0"/>
              </a:spcBef>
              <a:spcAft>
                <a:spcPts val="0"/>
              </a:spcAft>
              <a:buClr>
                <a:srgbClr val="000000"/>
              </a:buClr>
              <a:buSzPts val="1400"/>
              <a:buFont typeface="Arial"/>
              <a:buChar char="●"/>
            </a:pPr>
            <a:r>
              <a:rPr b="1" lang="en"/>
              <a:t>Sharp decline in classification accuracy, dropping to 85.47% at noise level 0.75, highlighting challenges in severe noise conditions.</a:t>
            </a:r>
            <a:endParaRPr/>
          </a:p>
        </p:txBody>
      </p:sp>
      <p:pic>
        <p:nvPicPr>
          <p:cNvPr id="103" name="Google Shape;103;p19"/>
          <p:cNvPicPr preferRelativeResize="0"/>
          <p:nvPr/>
        </p:nvPicPr>
        <p:blipFill>
          <a:blip r:embed="rId3">
            <a:alphaModFix/>
          </a:blip>
          <a:stretch>
            <a:fillRect/>
          </a:stretch>
        </p:blipFill>
        <p:spPr>
          <a:xfrm>
            <a:off x="4453225" y="2223925"/>
            <a:ext cx="4527600" cy="21738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 Results</a:t>
            </a:r>
            <a:endParaRPr/>
          </a:p>
        </p:txBody>
      </p:sp>
      <p:pic>
        <p:nvPicPr>
          <p:cNvPr id="109" name="Google Shape;109;p20"/>
          <p:cNvPicPr preferRelativeResize="0"/>
          <p:nvPr/>
        </p:nvPicPr>
        <p:blipFill>
          <a:blip r:embed="rId3">
            <a:alphaModFix/>
          </a:blip>
          <a:stretch>
            <a:fillRect/>
          </a:stretch>
        </p:blipFill>
        <p:spPr>
          <a:xfrm>
            <a:off x="1891513" y="1343325"/>
            <a:ext cx="5360973" cy="3714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graphicFrame>
        <p:nvGraphicFramePr>
          <p:cNvPr id="115" name="Google Shape;115;p21"/>
          <p:cNvGraphicFramePr/>
          <p:nvPr/>
        </p:nvGraphicFramePr>
        <p:xfrm>
          <a:off x="952500" y="1427825"/>
          <a:ext cx="3000000" cy="3000000"/>
        </p:xfrm>
        <a:graphic>
          <a:graphicData uri="http://schemas.openxmlformats.org/drawingml/2006/table">
            <a:tbl>
              <a:tblPr>
                <a:noFill/>
                <a:tableStyleId>{A69AAE71-73FB-41C1-B64A-8C24FD021372}</a:tableStyleId>
              </a:tblPr>
              <a:tblGrid>
                <a:gridCol w="7500800"/>
              </a:tblGrid>
              <a:tr h="1605550">
                <a:tc>
                  <a:txBody>
                    <a:bodyPr/>
                    <a:lstStyle/>
                    <a:p>
                      <a:pPr indent="0" lvl="0" marL="0" rtl="0" algn="l">
                        <a:spcBef>
                          <a:spcPts val="0"/>
                        </a:spcBef>
                        <a:spcAft>
                          <a:spcPts val="0"/>
                        </a:spcAft>
                        <a:buNone/>
                      </a:pPr>
                      <a:r>
                        <a:rPr b="1" lang="en"/>
                        <a:t>High Noise Resilience:</a:t>
                      </a:r>
                      <a:r>
                        <a:rPr lang="en"/>
                        <a:t> CNNs demonstrate remarkable resilience against increasing noise levels, with only minimal reductions in performance. This resilience is indicative of their robust feature extraction capabilities which are less susceptible to noise.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Sustained Accuracy:</a:t>
                      </a:r>
                      <a:r>
                        <a:rPr lang="en"/>
                        <a:t> The sustained high accuracy in both training and testing phases suggests that CNNs are well-suited for environments where data quality may not be consistent, such as in real-time image recognition applications.</a:t>
                      </a:r>
                      <a:endParaRPr/>
                    </a:p>
                  </a:txBody>
                  <a:tcPr marT="91425" marB="91425" marR="91425" marL="91425">
                    <a:solidFill>
                      <a:srgbClr val="B7B7B7"/>
                    </a:solidFill>
                  </a:tcPr>
                </a:tc>
              </a:tr>
              <a:tr h="1786825">
                <a:tc>
                  <a:txBody>
                    <a:bodyPr/>
                    <a:lstStyle/>
                    <a:p>
                      <a:pPr indent="0" lvl="0" marL="0" rtl="0" algn="l">
                        <a:spcBef>
                          <a:spcPts val="0"/>
                        </a:spcBef>
                        <a:spcAft>
                          <a:spcPts val="0"/>
                        </a:spcAft>
                        <a:buNone/>
                      </a:pPr>
                      <a:r>
                        <a:rPr b="1" lang="en"/>
                        <a:t>Strength in Low Noise: </a:t>
                      </a:r>
                      <a:r>
                        <a:rPr lang="en"/>
                        <a:t>DAEs excel in environments with low to moderate noise levels, effectively reducing noise and reconstructing cleaner versions of inputs. This makes them suitable for applications where initial noise levels are controlled or moderate.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Performance Drop in High Noise:</a:t>
                      </a:r>
                      <a:r>
                        <a:rPr lang="en"/>
                        <a:t> As noise levels increase, DAEs struggle to maintain the quality of reconstruction, as indicated by rising MSE values. This degradation suggests a threshold beyond which DAE utility diminishes.</a:t>
                      </a:r>
                      <a:endParaRPr/>
                    </a:p>
                    <a:p>
                      <a:pPr indent="0" lvl="0" marL="0" rtl="0" algn="l">
                        <a:spcBef>
                          <a:spcPts val="0"/>
                        </a:spcBef>
                        <a:spcAft>
                          <a:spcPts val="0"/>
                        </a:spcAft>
                        <a:buNone/>
                      </a:pPr>
                      <a:r>
                        <a:t/>
                      </a:r>
                      <a:endParaRPr/>
                    </a:p>
                  </a:txBody>
                  <a:tcPr marT="91425" marB="91425" marR="91425" marL="91425">
                    <a:solidFill>
                      <a:srgbClr val="CCCCCC"/>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