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6" r:id="rId2"/>
    <p:sldId id="257" r:id="rId3"/>
    <p:sldId id="258" r:id="rId4"/>
    <p:sldId id="259" r:id="rId5"/>
    <p:sldId id="260" r:id="rId6"/>
    <p:sldId id="269" r:id="rId7"/>
    <p:sldId id="268" r:id="rId8"/>
    <p:sldId id="264" r:id="rId9"/>
    <p:sldId id="271" r:id="rId10"/>
    <p:sldId id="266" r:id="rId11"/>
    <p:sldId id="267" r:id="rId12"/>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74D9CD-3984-30C5-4768-B569740C1ED3}" v="156" dt="2024-05-01T06:52:02.67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25"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9087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511233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8919863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302607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9090223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4/30/2024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1519084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4/30/2024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4797302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6577941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9511227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067562" y="1447037"/>
            <a:ext cx="10056875" cy="282956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7247976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rgbClr val="0D0D0D"/>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664664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339119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583592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4/30/2024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791763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4/30/2024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406747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4/30/2024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67543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t>4/30/2024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758642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053326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389122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1">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1D8BD707-D9CF-40AE-B4C6-C98DA3205C09}" type="datetimeFigureOut">
              <a:rPr lang="en-US" smtClean="0"/>
              <a:t>4/30/2024</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2933564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 id="2147483685" r:id="rId19"/>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74310" y="2234974"/>
            <a:ext cx="4466590" cy="3739357"/>
          </a:xfrm>
          <a:prstGeom prst="rect">
            <a:avLst/>
          </a:prstGeom>
        </p:spPr>
        <p:txBody>
          <a:bodyPr vert="horz" wrap="square" lIns="0" tIns="73025" rIns="0" bIns="0" rtlCol="0" anchor="t">
            <a:spAutoFit/>
          </a:bodyPr>
          <a:lstStyle/>
          <a:p>
            <a:pPr marL="12065" marR="5080" algn="ctr">
              <a:lnSpc>
                <a:spcPct val="90000"/>
              </a:lnSpc>
              <a:spcBef>
                <a:spcPts val="575"/>
              </a:spcBef>
            </a:pPr>
            <a:r>
              <a:rPr lang="en-IN" sz="4000" spc="-60" dirty="0">
                <a:latin typeface="Trebuchet MS"/>
                <a:cs typeface="Trebuchet MS"/>
              </a:rPr>
              <a:t>Facial Emotion Prediction using Deep Learning Algorithms</a:t>
            </a:r>
          </a:p>
          <a:p>
            <a:pPr marL="12065" marR="5080" algn="ctr">
              <a:lnSpc>
                <a:spcPct val="90000"/>
              </a:lnSpc>
              <a:spcBef>
                <a:spcPts val="575"/>
              </a:spcBef>
            </a:pPr>
            <a:endParaRPr lang="en-IN" sz="4000" spc="-60" dirty="0">
              <a:latin typeface="Trebuchet MS"/>
              <a:cs typeface="Trebuchet MS"/>
            </a:endParaRPr>
          </a:p>
          <a:p>
            <a:pPr marL="12065" marR="5080" algn="ctr">
              <a:lnSpc>
                <a:spcPct val="90000"/>
              </a:lnSpc>
              <a:spcBef>
                <a:spcPts val="575"/>
              </a:spcBef>
            </a:pPr>
            <a:r>
              <a:rPr lang="en-IN" sz="2400" spc="-60" dirty="0">
                <a:latin typeface="Trebuchet MS"/>
                <a:cs typeface="Trebuchet MS"/>
              </a:rPr>
              <a:t>Presented by- Ramsetty Nirosha</a:t>
            </a:r>
          </a:p>
          <a:p>
            <a:pPr marL="12065" marR="5080" algn="ctr">
              <a:lnSpc>
                <a:spcPct val="90000"/>
              </a:lnSpc>
              <a:spcBef>
                <a:spcPts val="575"/>
              </a:spcBef>
            </a:pPr>
            <a:r>
              <a:rPr lang="en-IN" sz="2400" spc="-60" dirty="0">
                <a:latin typeface="Trebuchet MS"/>
                <a:cs typeface="Trebuchet MS"/>
              </a:rPr>
              <a:t>CWID-50333708</a:t>
            </a:r>
          </a:p>
        </p:txBody>
      </p:sp>
      <p:pic>
        <p:nvPicPr>
          <p:cNvPr id="1026" name="Picture 2" descr="Ml Computer Vision Facial Recognition And Emotion Detection, 48% OFF">
            <a:extLst>
              <a:ext uri="{FF2B5EF4-FFF2-40B4-BE49-F238E27FC236}">
                <a16:creationId xmlns:a16="http://schemas.microsoft.com/office/drawing/2014/main" id="{F1742638-FE0C-600C-89A4-EFCC724BECD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666"/>
          <a:stretch/>
        </p:blipFill>
        <p:spPr bwMode="auto">
          <a:xfrm>
            <a:off x="0" y="0"/>
            <a:ext cx="6477000"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49476" y="886332"/>
            <a:ext cx="4040937" cy="696595"/>
          </a:xfrm>
          <a:prstGeom prst="rect">
            <a:avLst/>
          </a:prstGeom>
        </p:spPr>
        <p:txBody>
          <a:bodyPr vert="horz" wrap="square" lIns="0" tIns="13335" rIns="0" bIns="0" rtlCol="0">
            <a:spAutoFit/>
          </a:bodyPr>
          <a:lstStyle/>
          <a:p>
            <a:pPr marL="12700">
              <a:lnSpc>
                <a:spcPct val="100000"/>
              </a:lnSpc>
              <a:spcBef>
                <a:spcPts val="105"/>
              </a:spcBef>
            </a:pPr>
            <a:r>
              <a:rPr sz="4400" spc="-10" dirty="0">
                <a:latin typeface="Calibri"/>
                <a:cs typeface="Calibri"/>
              </a:rPr>
              <a:t>Future</a:t>
            </a:r>
            <a:r>
              <a:rPr sz="4400" spc="-100" dirty="0">
                <a:latin typeface="Calibri"/>
                <a:cs typeface="Calibri"/>
              </a:rPr>
              <a:t> </a:t>
            </a:r>
            <a:r>
              <a:rPr sz="4400" spc="-30" dirty="0">
                <a:latin typeface="Calibri"/>
                <a:cs typeface="Calibri"/>
              </a:rPr>
              <a:t>Work:</a:t>
            </a:r>
            <a:endParaRPr sz="4400" dirty="0">
              <a:latin typeface="Calibri"/>
              <a:cs typeface="Calibri"/>
            </a:endParaRPr>
          </a:p>
        </p:txBody>
      </p:sp>
      <p:graphicFrame>
        <p:nvGraphicFramePr>
          <p:cNvPr id="3" name="object 3"/>
          <p:cNvGraphicFramePr>
            <a:graphicFrameLocks noGrp="1"/>
          </p:cNvGraphicFramePr>
          <p:nvPr>
            <p:extLst>
              <p:ext uri="{D42A27DB-BD31-4B8C-83A1-F6EECF244321}">
                <p14:modId xmlns:p14="http://schemas.microsoft.com/office/powerpoint/2010/main" val="2348971435"/>
              </p:ext>
            </p:extLst>
          </p:nvPr>
        </p:nvGraphicFramePr>
        <p:xfrm>
          <a:off x="1557655" y="2078807"/>
          <a:ext cx="9064625" cy="2467355"/>
        </p:xfrm>
        <a:graphic>
          <a:graphicData uri="http://schemas.openxmlformats.org/drawingml/2006/table">
            <a:tbl>
              <a:tblPr firstRow="1" bandRow="1">
                <a:tableStyleId>{2D5ABB26-0587-4C30-8999-92F81FD0307C}</a:tableStyleId>
              </a:tblPr>
              <a:tblGrid>
                <a:gridCol w="1810385">
                  <a:extLst>
                    <a:ext uri="{9D8B030D-6E8A-4147-A177-3AD203B41FA5}">
                      <a16:colId xmlns:a16="http://schemas.microsoft.com/office/drawing/2014/main" val="20000"/>
                    </a:ext>
                  </a:extLst>
                </a:gridCol>
                <a:gridCol w="7254240">
                  <a:extLst>
                    <a:ext uri="{9D8B030D-6E8A-4147-A177-3AD203B41FA5}">
                      <a16:colId xmlns:a16="http://schemas.microsoft.com/office/drawing/2014/main" val="20001"/>
                    </a:ext>
                  </a:extLst>
                </a:gridCol>
              </a:tblGrid>
              <a:tr h="1233677">
                <a:tc>
                  <a:txBody>
                    <a:bodyPr/>
                    <a:lstStyle/>
                    <a:p>
                      <a:pPr>
                        <a:lnSpc>
                          <a:spcPct val="100000"/>
                        </a:lnSpc>
                      </a:pPr>
                      <a:endParaRPr sz="2750" dirty="0">
                        <a:latin typeface="Times New Roman"/>
                        <a:cs typeface="Times New Roman"/>
                      </a:endParaRPr>
                    </a:p>
                    <a:p>
                      <a:pPr marL="635" algn="ctr">
                        <a:lnSpc>
                          <a:spcPct val="100000"/>
                        </a:lnSpc>
                      </a:pPr>
                      <a:r>
                        <a:rPr sz="2200" spc="20" dirty="0">
                          <a:latin typeface="Trebuchet MS"/>
                          <a:cs typeface="Trebuchet MS"/>
                        </a:rPr>
                        <a:t>Conduct</a:t>
                      </a:r>
                      <a:endParaRPr sz="2200" dirty="0">
                        <a:latin typeface="Trebuchet MS"/>
                        <a:cs typeface="Trebuchet MS"/>
                      </a:endParaRPr>
                    </a:p>
                  </a:txBody>
                  <a:tcPr marL="0" marR="0" marT="0" marB="0">
                    <a:lnL w="19050">
                      <a:solidFill>
                        <a:srgbClr val="155F82"/>
                      </a:solidFill>
                      <a:prstDash val="solid"/>
                    </a:lnL>
                    <a:lnR w="19050">
                      <a:solidFill>
                        <a:srgbClr val="155F82"/>
                      </a:solidFill>
                      <a:prstDash val="solid"/>
                    </a:lnR>
                    <a:lnT w="19050">
                      <a:solidFill>
                        <a:srgbClr val="155F82"/>
                      </a:solidFill>
                      <a:prstDash val="solid"/>
                    </a:lnT>
                    <a:lnB w="19050">
                      <a:solidFill>
                        <a:srgbClr val="155F82"/>
                      </a:solidFill>
                      <a:prstDash val="solid"/>
                    </a:lnB>
                  </a:tcPr>
                </a:tc>
                <a:tc>
                  <a:txBody>
                    <a:bodyPr/>
                    <a:lstStyle/>
                    <a:p>
                      <a:pPr>
                        <a:lnSpc>
                          <a:spcPct val="100000"/>
                        </a:lnSpc>
                        <a:spcBef>
                          <a:spcPts val="45"/>
                        </a:spcBef>
                      </a:pPr>
                      <a:endParaRPr sz="2200" dirty="0">
                        <a:latin typeface="Times New Roman"/>
                        <a:cs typeface="Times New Roman"/>
                      </a:endParaRPr>
                    </a:p>
                    <a:p>
                      <a:pPr marL="140335" marR="330835">
                        <a:lnSpc>
                          <a:spcPts val="1860"/>
                        </a:lnSpc>
                      </a:pPr>
                      <a:r>
                        <a:rPr lang="en-US" sz="1800" b="0" i="0" u="none" strike="noStrike" kern="1200" dirty="0">
                          <a:solidFill>
                            <a:schemeClr val="bg1"/>
                          </a:solidFill>
                          <a:effectLst/>
                          <a:latin typeface="+mn-lt"/>
                          <a:ea typeface="+mn-ea"/>
                          <a:cs typeface="+mn-cs"/>
                        </a:rPr>
                        <a:t>Improving data augmentation techniques can improve model robustness and adaptation across various contexts and populations by increasing the wide range and authenticity of training datasets.</a:t>
                      </a:r>
                      <a:endParaRPr sz="1700" dirty="0">
                        <a:solidFill>
                          <a:schemeClr val="bg1"/>
                        </a:solidFill>
                        <a:latin typeface="Trebuchet MS"/>
                        <a:cs typeface="Trebuchet MS"/>
                      </a:endParaRPr>
                    </a:p>
                  </a:txBody>
                  <a:tcPr marL="0" marR="0" marT="5715" marB="0">
                    <a:lnL w="19050" cap="flat" cmpd="sng" algn="ctr">
                      <a:solidFill>
                        <a:srgbClr val="155F82"/>
                      </a:solidFill>
                      <a:prstDash val="solid"/>
                      <a:round/>
                      <a:headEnd type="none" w="med" len="med"/>
                      <a:tailEnd type="none" w="med" len="med"/>
                    </a:lnL>
                    <a:solidFill>
                      <a:srgbClr val="155F82"/>
                    </a:solidFill>
                  </a:tcPr>
                </a:tc>
                <a:extLst>
                  <a:ext uri="{0D108BD9-81ED-4DB2-BD59-A6C34878D82A}">
                    <a16:rowId xmlns:a16="http://schemas.microsoft.com/office/drawing/2014/main" val="10000"/>
                  </a:ext>
                </a:extLst>
              </a:tr>
              <a:tr h="1233678">
                <a:tc>
                  <a:txBody>
                    <a:bodyPr/>
                    <a:lstStyle/>
                    <a:p>
                      <a:pPr>
                        <a:lnSpc>
                          <a:spcPct val="100000"/>
                        </a:lnSpc>
                      </a:pPr>
                      <a:endParaRPr sz="2900">
                        <a:latin typeface="Times New Roman"/>
                        <a:cs typeface="Times New Roman"/>
                      </a:endParaRPr>
                    </a:p>
                    <a:p>
                      <a:pPr marL="2540" algn="ctr">
                        <a:lnSpc>
                          <a:spcPct val="100000"/>
                        </a:lnSpc>
                        <a:spcBef>
                          <a:spcPts val="5"/>
                        </a:spcBef>
                      </a:pPr>
                      <a:r>
                        <a:rPr sz="2200" spc="-55" dirty="0">
                          <a:latin typeface="Trebuchet MS"/>
                          <a:cs typeface="Trebuchet MS"/>
                        </a:rPr>
                        <a:t>Investigate</a:t>
                      </a:r>
                      <a:endParaRPr sz="2200">
                        <a:latin typeface="Trebuchet MS"/>
                        <a:cs typeface="Trebuchet MS"/>
                      </a:endParaRPr>
                    </a:p>
                  </a:txBody>
                  <a:tcPr marL="0" marR="0" marT="0" marB="0">
                    <a:lnL w="19050">
                      <a:solidFill>
                        <a:srgbClr val="155F82"/>
                      </a:solidFill>
                      <a:prstDash val="solid"/>
                    </a:lnL>
                    <a:lnR w="19050">
                      <a:solidFill>
                        <a:srgbClr val="155F82"/>
                      </a:solidFill>
                      <a:prstDash val="solid"/>
                    </a:lnR>
                    <a:lnT w="19050">
                      <a:solidFill>
                        <a:srgbClr val="155F82"/>
                      </a:solidFill>
                      <a:prstDash val="solid"/>
                    </a:lnT>
                    <a:lnB w="19050">
                      <a:solidFill>
                        <a:srgbClr val="155F82"/>
                      </a:solidFill>
                      <a:prstDash val="solid"/>
                    </a:lnB>
                  </a:tcPr>
                </a:tc>
                <a:tc>
                  <a:txBody>
                    <a:bodyPr/>
                    <a:lstStyle/>
                    <a:p>
                      <a:pPr>
                        <a:lnSpc>
                          <a:spcPct val="100000"/>
                        </a:lnSpc>
                        <a:spcBef>
                          <a:spcPts val="50"/>
                        </a:spcBef>
                      </a:pPr>
                      <a:endParaRPr sz="2550" dirty="0">
                        <a:latin typeface="Times New Roman"/>
                        <a:cs typeface="Times New Roman"/>
                      </a:endParaRPr>
                    </a:p>
                    <a:p>
                      <a:pPr marL="140335" marR="677545">
                        <a:lnSpc>
                          <a:spcPts val="1860"/>
                        </a:lnSpc>
                      </a:pPr>
                      <a:r>
                        <a:rPr lang="en-US" sz="1700" spc="-45" dirty="0">
                          <a:solidFill>
                            <a:srgbClr val="FFFFFF"/>
                          </a:solidFill>
                          <a:latin typeface="Trebuchet MS"/>
                          <a:cs typeface="Trebuchet MS"/>
                        </a:rPr>
                        <a:t>Combining multiple data like speech and body language may provide a more in-depth understanding of emotional states and result in emotion identification systems that are more realistic.</a:t>
                      </a:r>
                      <a:endParaRPr sz="1700" dirty="0">
                        <a:latin typeface="Trebuchet MS"/>
                        <a:cs typeface="Trebuchet MS"/>
                      </a:endParaRPr>
                    </a:p>
                  </a:txBody>
                  <a:tcPr marL="0" marR="0" marT="6350" marB="0">
                    <a:lnL w="19050" cap="flat" cmpd="sng" algn="ctr">
                      <a:solidFill>
                        <a:srgbClr val="155F82"/>
                      </a:solidFill>
                      <a:prstDash val="solid"/>
                      <a:round/>
                      <a:headEnd type="none" w="med" len="med"/>
                      <a:tailEnd type="none" w="med" len="med"/>
                    </a:lnL>
                    <a:solidFill>
                      <a:srgbClr val="155F82"/>
                    </a:solidFill>
                  </a:tcPr>
                </a:tc>
                <a:extLst>
                  <a:ext uri="{0D108BD9-81ED-4DB2-BD59-A6C34878D82A}">
                    <a16:rowId xmlns:a16="http://schemas.microsoft.com/office/drawing/2014/main" val="10001"/>
                  </a:ext>
                </a:extLst>
              </a:tr>
            </a:tbl>
          </a:graphicData>
        </a:graphic>
      </p:graphicFrame>
      <p:sp>
        <p:nvSpPr>
          <p:cNvPr id="4" name="object 4"/>
          <p:cNvSpPr txBox="1"/>
          <p:nvPr/>
        </p:nvSpPr>
        <p:spPr>
          <a:xfrm>
            <a:off x="3369945" y="4543805"/>
            <a:ext cx="7264400" cy="1107996"/>
          </a:xfrm>
          <a:prstGeom prst="rect">
            <a:avLst/>
          </a:prstGeom>
          <a:solidFill>
            <a:srgbClr val="155F82"/>
          </a:solidFill>
          <a:ln w="19050">
            <a:solidFill>
              <a:srgbClr val="155F82"/>
            </a:solidFill>
          </a:ln>
        </p:spPr>
        <p:txBody>
          <a:bodyPr vert="horz" wrap="square" lIns="0" tIns="0" rIns="0" bIns="0" rtlCol="0">
            <a:spAutoFit/>
          </a:bodyPr>
          <a:lstStyle/>
          <a:p>
            <a:pPr>
              <a:lnSpc>
                <a:spcPct val="100000"/>
              </a:lnSpc>
            </a:pPr>
            <a:endParaRPr sz="2450" dirty="0">
              <a:latin typeface="Times New Roman"/>
              <a:cs typeface="Times New Roman"/>
            </a:endParaRPr>
          </a:p>
          <a:p>
            <a:pPr marL="149860" marR="466090">
              <a:lnSpc>
                <a:spcPts val="1860"/>
              </a:lnSpc>
            </a:pPr>
            <a:r>
              <a:rPr lang="en-US" sz="1700" spc="-25" dirty="0">
                <a:solidFill>
                  <a:srgbClr val="FFFFFF"/>
                </a:solidFill>
                <a:latin typeface="Trebuchet MS"/>
                <a:cs typeface="Trebuchet MS"/>
              </a:rPr>
              <a:t>This research has enormous potential to change human-computer interactions and improve society at large through collaborative research and continuous innovation.</a:t>
            </a:r>
          </a:p>
        </p:txBody>
      </p:sp>
      <p:sp>
        <p:nvSpPr>
          <p:cNvPr id="5" name="object 5"/>
          <p:cNvSpPr txBox="1"/>
          <p:nvPr/>
        </p:nvSpPr>
        <p:spPr>
          <a:xfrm>
            <a:off x="1568958" y="4543805"/>
            <a:ext cx="1801495" cy="1213485"/>
          </a:xfrm>
          <a:prstGeom prst="rect">
            <a:avLst/>
          </a:prstGeom>
          <a:ln w="19050">
            <a:solidFill>
              <a:srgbClr val="155F82"/>
            </a:solidFill>
          </a:ln>
        </p:spPr>
        <p:txBody>
          <a:bodyPr vert="horz" wrap="square" lIns="0" tIns="635" rIns="0" bIns="0" rtlCol="0">
            <a:spAutoFit/>
          </a:bodyPr>
          <a:lstStyle/>
          <a:p>
            <a:pPr>
              <a:lnSpc>
                <a:spcPct val="100000"/>
              </a:lnSpc>
              <a:spcBef>
                <a:spcPts val="5"/>
              </a:spcBef>
            </a:pPr>
            <a:endParaRPr sz="2750">
              <a:latin typeface="Times New Roman"/>
              <a:cs typeface="Times New Roman"/>
            </a:endParaRPr>
          </a:p>
          <a:p>
            <a:pPr marL="195580">
              <a:lnSpc>
                <a:spcPct val="100000"/>
              </a:lnSpc>
              <a:spcBef>
                <a:spcPts val="5"/>
              </a:spcBef>
            </a:pPr>
            <a:r>
              <a:rPr sz="2200" spc="-30" dirty="0">
                <a:latin typeface="Trebuchet MS"/>
                <a:cs typeface="Trebuchet MS"/>
              </a:rPr>
              <a:t>Collaborate</a:t>
            </a:r>
            <a:endParaRPr sz="220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52800" y="2514600"/>
            <a:ext cx="4756785" cy="1120820"/>
          </a:xfrm>
          <a:prstGeom prst="rect">
            <a:avLst/>
          </a:prstGeom>
        </p:spPr>
        <p:txBody>
          <a:bodyPr vert="horz" wrap="square" lIns="0" tIns="12700" rIns="0" bIns="0" rtlCol="0">
            <a:spAutoFit/>
          </a:bodyPr>
          <a:lstStyle/>
          <a:p>
            <a:pPr marL="12700">
              <a:lnSpc>
                <a:spcPct val="100000"/>
              </a:lnSpc>
              <a:spcBef>
                <a:spcPts val="100"/>
              </a:spcBef>
            </a:pPr>
            <a:r>
              <a:rPr sz="7200" spc="-450" dirty="0">
                <a:solidFill>
                  <a:schemeClr val="tx2">
                    <a:lumMod val="75000"/>
                  </a:schemeClr>
                </a:solidFill>
              </a:rPr>
              <a:t>Than</a:t>
            </a:r>
            <a:r>
              <a:rPr sz="7200" spc="-415" dirty="0">
                <a:solidFill>
                  <a:schemeClr val="tx2">
                    <a:lumMod val="75000"/>
                  </a:schemeClr>
                </a:solidFill>
              </a:rPr>
              <a:t>k</a:t>
            </a:r>
            <a:r>
              <a:rPr sz="7200" spc="-780" dirty="0">
                <a:solidFill>
                  <a:schemeClr val="tx2">
                    <a:lumMod val="75000"/>
                  </a:schemeClr>
                </a:solidFill>
              </a:rPr>
              <a:t> </a:t>
            </a:r>
            <a:r>
              <a:rPr sz="7200" spc="-825" dirty="0">
                <a:solidFill>
                  <a:schemeClr val="tx2">
                    <a:lumMod val="75000"/>
                  </a:schemeClr>
                </a:solidFill>
              </a:rPr>
              <a:t>Y</a:t>
            </a:r>
            <a:r>
              <a:rPr sz="7200" spc="-335" dirty="0">
                <a:solidFill>
                  <a:schemeClr val="tx2">
                    <a:lumMod val="75000"/>
                  </a:schemeClr>
                </a:solidFill>
              </a:rPr>
              <a:t>ou</a:t>
            </a:r>
            <a:endParaRPr sz="7200" dirty="0">
              <a:solidFill>
                <a:schemeClr val="tx2">
                  <a:lumMod val="7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 name="object 6"/>
          <p:cNvGrpSpPr/>
          <p:nvPr/>
        </p:nvGrpSpPr>
        <p:grpSpPr>
          <a:xfrm>
            <a:off x="548635" y="448045"/>
            <a:ext cx="11312525" cy="932180"/>
            <a:chOff x="548635" y="448045"/>
            <a:chExt cx="11312525" cy="932180"/>
          </a:xfrm>
        </p:grpSpPr>
        <p:pic>
          <p:nvPicPr>
            <p:cNvPr id="7" name="object 7"/>
            <p:cNvPicPr/>
            <p:nvPr/>
          </p:nvPicPr>
          <p:blipFill>
            <a:blip r:embed="rId2" cstate="print"/>
            <a:stretch>
              <a:fillRect/>
            </a:stretch>
          </p:blipFill>
          <p:spPr>
            <a:xfrm>
              <a:off x="548635" y="448045"/>
              <a:ext cx="11311899" cy="931947"/>
            </a:xfrm>
            <a:prstGeom prst="rect">
              <a:avLst/>
            </a:prstGeom>
          </p:spPr>
        </p:pic>
        <p:pic>
          <p:nvPicPr>
            <p:cNvPr id="8" name="object 8"/>
            <p:cNvPicPr/>
            <p:nvPr/>
          </p:nvPicPr>
          <p:blipFill>
            <a:blip r:embed="rId3" cstate="print"/>
            <a:stretch>
              <a:fillRect/>
            </a:stretch>
          </p:blipFill>
          <p:spPr>
            <a:xfrm>
              <a:off x="598932" y="498348"/>
              <a:ext cx="11211306" cy="831341"/>
            </a:xfrm>
            <a:prstGeom prst="rect">
              <a:avLst/>
            </a:prstGeom>
          </p:spPr>
        </p:pic>
      </p:grpSp>
      <p:sp>
        <p:nvSpPr>
          <p:cNvPr id="9" name="object 9"/>
          <p:cNvSpPr txBox="1">
            <a:spLocks noGrp="1"/>
          </p:cNvSpPr>
          <p:nvPr>
            <p:ph type="title"/>
          </p:nvPr>
        </p:nvSpPr>
        <p:spPr>
          <a:xfrm>
            <a:off x="679195" y="512748"/>
            <a:ext cx="9859010" cy="751488"/>
          </a:xfrm>
          <a:prstGeom prst="rect">
            <a:avLst/>
          </a:prstGeom>
        </p:spPr>
        <p:txBody>
          <a:bodyPr vert="horz" wrap="square" lIns="0" tIns="12700" rIns="0" bIns="0" rtlCol="0">
            <a:spAutoFit/>
          </a:bodyPr>
          <a:lstStyle/>
          <a:p>
            <a:pPr marL="12700" marR="5080">
              <a:lnSpc>
                <a:spcPct val="100000"/>
              </a:lnSpc>
              <a:spcBef>
                <a:spcPts val="100"/>
              </a:spcBef>
            </a:pPr>
            <a:r>
              <a:rPr lang="en-IN" sz="2400" spc="-114" dirty="0">
                <a:solidFill>
                  <a:srgbClr val="000000"/>
                </a:solidFill>
              </a:rPr>
              <a:t>About </a:t>
            </a:r>
            <a:r>
              <a:rPr sz="2400" spc="-114" dirty="0">
                <a:solidFill>
                  <a:srgbClr val="000000"/>
                </a:solidFill>
              </a:rPr>
              <a:t>Our</a:t>
            </a:r>
            <a:r>
              <a:rPr sz="2400" spc="-270" dirty="0">
                <a:solidFill>
                  <a:srgbClr val="000000"/>
                </a:solidFill>
              </a:rPr>
              <a:t> </a:t>
            </a:r>
            <a:r>
              <a:rPr sz="2400" spc="-80" dirty="0">
                <a:solidFill>
                  <a:srgbClr val="000000"/>
                </a:solidFill>
              </a:rPr>
              <a:t>Research</a:t>
            </a:r>
            <a:r>
              <a:rPr sz="2400" spc="-250" dirty="0">
                <a:solidFill>
                  <a:srgbClr val="000000"/>
                </a:solidFill>
              </a:rPr>
              <a:t> </a:t>
            </a:r>
            <a:r>
              <a:rPr sz="2400" spc="-130" dirty="0">
                <a:solidFill>
                  <a:srgbClr val="000000"/>
                </a:solidFill>
              </a:rPr>
              <a:t>work</a:t>
            </a:r>
            <a:r>
              <a:rPr sz="2400" spc="-245" dirty="0">
                <a:solidFill>
                  <a:srgbClr val="000000"/>
                </a:solidFill>
              </a:rPr>
              <a:t> </a:t>
            </a:r>
            <a:r>
              <a:rPr sz="2400" spc="-254" dirty="0">
                <a:solidFill>
                  <a:srgbClr val="000000"/>
                </a:solidFill>
              </a:rPr>
              <a:t>:</a:t>
            </a:r>
            <a:r>
              <a:rPr sz="2400" spc="-250" dirty="0">
                <a:solidFill>
                  <a:srgbClr val="000000"/>
                </a:solidFill>
              </a:rPr>
              <a:t> </a:t>
            </a:r>
            <a:r>
              <a:rPr lang="en-IN" sz="2400" spc="-120" dirty="0">
                <a:solidFill>
                  <a:srgbClr val="000000"/>
                </a:solidFill>
              </a:rPr>
              <a:t>Predicting Emotions from facial expressions</a:t>
            </a:r>
            <a:endParaRPr sz="2400" dirty="0"/>
          </a:p>
        </p:txBody>
      </p:sp>
      <p:sp>
        <p:nvSpPr>
          <p:cNvPr id="10" name="object 10"/>
          <p:cNvSpPr txBox="1"/>
          <p:nvPr/>
        </p:nvSpPr>
        <p:spPr>
          <a:xfrm>
            <a:off x="590804" y="1860626"/>
            <a:ext cx="1781175" cy="574675"/>
          </a:xfrm>
          <a:prstGeom prst="rect">
            <a:avLst/>
          </a:prstGeom>
        </p:spPr>
        <p:txBody>
          <a:bodyPr vert="horz" wrap="square" lIns="0" tIns="12700" rIns="0" bIns="0" rtlCol="0">
            <a:spAutoFit/>
          </a:bodyPr>
          <a:lstStyle/>
          <a:p>
            <a:pPr marL="12700">
              <a:lnSpc>
                <a:spcPct val="100000"/>
              </a:lnSpc>
              <a:spcBef>
                <a:spcPts val="100"/>
              </a:spcBef>
            </a:pPr>
            <a:r>
              <a:rPr sz="1800" spc="-5" dirty="0">
                <a:latin typeface="Trebuchet MS"/>
                <a:cs typeface="Trebuchet MS"/>
              </a:rPr>
              <a:t>Wh</a:t>
            </a:r>
            <a:r>
              <a:rPr sz="1800" dirty="0">
                <a:latin typeface="Trebuchet MS"/>
                <a:cs typeface="Trebuchet MS"/>
              </a:rPr>
              <a:t>y</a:t>
            </a:r>
            <a:r>
              <a:rPr sz="1800" spc="-190" dirty="0">
                <a:latin typeface="Trebuchet MS"/>
                <a:cs typeface="Trebuchet MS"/>
              </a:rPr>
              <a:t> </a:t>
            </a:r>
            <a:r>
              <a:rPr sz="1800" spc="-145" dirty="0">
                <a:latin typeface="Trebuchet MS"/>
                <a:cs typeface="Trebuchet MS"/>
              </a:rPr>
              <a:t>t</a:t>
            </a:r>
            <a:r>
              <a:rPr sz="1800" spc="20" dirty="0">
                <a:latin typeface="Trebuchet MS"/>
                <a:cs typeface="Trebuchet MS"/>
              </a:rPr>
              <a:t>his</a:t>
            </a:r>
            <a:r>
              <a:rPr sz="1800" spc="-195" dirty="0">
                <a:latin typeface="Trebuchet MS"/>
                <a:cs typeface="Trebuchet MS"/>
              </a:rPr>
              <a:t> </a:t>
            </a:r>
            <a:r>
              <a:rPr sz="1800" spc="-130" dirty="0">
                <a:latin typeface="Trebuchet MS"/>
                <a:cs typeface="Trebuchet MS"/>
              </a:rPr>
              <a:t>r</a:t>
            </a:r>
            <a:r>
              <a:rPr sz="1800" spc="-5" dirty="0">
                <a:latin typeface="Trebuchet MS"/>
                <a:cs typeface="Trebuchet MS"/>
              </a:rPr>
              <a:t>esea</a:t>
            </a:r>
            <a:r>
              <a:rPr sz="1800" spc="-35" dirty="0">
                <a:latin typeface="Trebuchet MS"/>
                <a:cs typeface="Trebuchet MS"/>
              </a:rPr>
              <a:t>r</a:t>
            </a:r>
            <a:r>
              <a:rPr sz="1800" spc="30" dirty="0">
                <a:latin typeface="Trebuchet MS"/>
                <a:cs typeface="Trebuchet MS"/>
              </a:rPr>
              <a:t>ch</a:t>
            </a:r>
            <a:endParaRPr sz="1800">
              <a:latin typeface="Trebuchet MS"/>
              <a:cs typeface="Trebuchet MS"/>
            </a:endParaRPr>
          </a:p>
          <a:p>
            <a:pPr marL="12700">
              <a:lnSpc>
                <a:spcPct val="100000"/>
              </a:lnSpc>
              <a:spcBef>
                <a:spcPts val="5"/>
              </a:spcBef>
            </a:pPr>
            <a:r>
              <a:rPr sz="1800" spc="30" dirty="0">
                <a:latin typeface="Trebuchet MS"/>
                <a:cs typeface="Trebuchet MS"/>
              </a:rPr>
              <a:t>is</a:t>
            </a:r>
            <a:r>
              <a:rPr sz="1800" spc="-180" dirty="0">
                <a:latin typeface="Trebuchet MS"/>
                <a:cs typeface="Trebuchet MS"/>
              </a:rPr>
              <a:t> </a:t>
            </a:r>
            <a:r>
              <a:rPr sz="1800" spc="-45" dirty="0">
                <a:latin typeface="Trebuchet MS"/>
                <a:cs typeface="Trebuchet MS"/>
              </a:rPr>
              <a:t>impor</a:t>
            </a:r>
            <a:r>
              <a:rPr sz="1800" spc="-55" dirty="0">
                <a:latin typeface="Trebuchet MS"/>
                <a:cs typeface="Trebuchet MS"/>
              </a:rPr>
              <a:t>t</a:t>
            </a:r>
            <a:r>
              <a:rPr sz="1800" dirty="0">
                <a:latin typeface="Trebuchet MS"/>
                <a:cs typeface="Trebuchet MS"/>
              </a:rPr>
              <a:t>a</a:t>
            </a:r>
            <a:r>
              <a:rPr sz="1800" spc="10" dirty="0">
                <a:latin typeface="Trebuchet MS"/>
                <a:cs typeface="Trebuchet MS"/>
              </a:rPr>
              <a:t>n</a:t>
            </a:r>
            <a:r>
              <a:rPr sz="1800" spc="-135" dirty="0">
                <a:latin typeface="Trebuchet MS"/>
                <a:cs typeface="Trebuchet MS"/>
              </a:rPr>
              <a:t>t</a:t>
            </a:r>
            <a:endParaRPr sz="1800">
              <a:latin typeface="Trebuchet MS"/>
              <a:cs typeface="Trebuchet MS"/>
            </a:endParaRPr>
          </a:p>
        </p:txBody>
      </p:sp>
      <p:sp>
        <p:nvSpPr>
          <p:cNvPr id="11" name="object 11"/>
          <p:cNvSpPr txBox="1"/>
          <p:nvPr/>
        </p:nvSpPr>
        <p:spPr>
          <a:xfrm>
            <a:off x="2930520" y="1767490"/>
            <a:ext cx="9046210" cy="1243289"/>
          </a:xfrm>
          <a:prstGeom prst="rect">
            <a:avLst/>
          </a:prstGeom>
        </p:spPr>
        <p:txBody>
          <a:bodyPr vert="horz" wrap="square" lIns="0" tIns="12065" rIns="0" bIns="0" rtlCol="0">
            <a:spAutoFit/>
          </a:bodyPr>
          <a:lstStyle/>
          <a:p>
            <a:pPr marL="285750" indent="-285750" rtl="0">
              <a:spcBef>
                <a:spcPts val="0"/>
              </a:spcBef>
              <a:spcAft>
                <a:spcPts val="0"/>
              </a:spcAft>
              <a:buFont typeface="Wingdings" panose="05000000000000000000" pitchFamily="2" charset="2"/>
              <a:buChar char="Ø"/>
            </a:pPr>
            <a:r>
              <a:rPr lang="en-US" sz="1600" b="0" i="0" u="none" strike="noStrike" dirty="0">
                <a:solidFill>
                  <a:srgbClr val="000000"/>
                </a:solidFill>
                <a:effectLst/>
                <a:latin typeface="Arial" panose="020B0604020202020204" pitchFamily="34" charset="0"/>
              </a:rPr>
              <a:t>It is important to achieve a cutting-edge machine or software which makes it possible for various applications like healthcare, human and machine interaction, identification of human emotion and further reacting to it accordingly.</a:t>
            </a:r>
            <a:endParaRPr lang="en-US" sz="1600" b="0" dirty="0">
              <a:effectLst/>
            </a:endParaRPr>
          </a:p>
          <a:p>
            <a:br>
              <a:rPr lang="en-US" sz="1600" dirty="0"/>
            </a:br>
            <a:endParaRPr sz="1600" dirty="0">
              <a:latin typeface="Trebuchet MS"/>
              <a:cs typeface="Trebuchet MS"/>
            </a:endParaRPr>
          </a:p>
        </p:txBody>
      </p:sp>
      <p:sp>
        <p:nvSpPr>
          <p:cNvPr id="12" name="object 12"/>
          <p:cNvSpPr txBox="1"/>
          <p:nvPr/>
        </p:nvSpPr>
        <p:spPr>
          <a:xfrm>
            <a:off x="2857245" y="2816732"/>
            <a:ext cx="9044305" cy="1243289"/>
          </a:xfrm>
          <a:prstGeom prst="rect">
            <a:avLst/>
          </a:prstGeom>
        </p:spPr>
        <p:txBody>
          <a:bodyPr vert="horz" wrap="square" lIns="0" tIns="12065" rIns="0" bIns="0" rtlCol="0">
            <a:spAutoFit/>
          </a:bodyPr>
          <a:lstStyle/>
          <a:p>
            <a:pPr marL="299085" marR="5080" indent="-287020" algn="just">
              <a:lnSpc>
                <a:spcPct val="100000"/>
              </a:lnSpc>
              <a:spcBef>
                <a:spcPts val="95"/>
              </a:spcBef>
              <a:buFont typeface="Wingdings"/>
              <a:buChar char=""/>
              <a:tabLst>
                <a:tab pos="299720" algn="l"/>
              </a:tabLst>
            </a:pPr>
            <a:r>
              <a:rPr lang="en-US" sz="1600" b="0" i="0" u="none" strike="noStrike" dirty="0">
                <a:solidFill>
                  <a:srgbClr val="000000"/>
                </a:solidFill>
                <a:effectLst/>
                <a:latin typeface="Arial" panose="020B0604020202020204" pitchFamily="34" charset="0"/>
              </a:rPr>
              <a:t>The problem statement of this research is how could deep learning methods be enhanced to recognize human emotions and understand those emotions more accurately and robustly in a variety of environmental settings and population groups which has various applications in the field of health monitoring, security and surveillance, human-computer interactions, gaming, customer feedbacks, etc. </a:t>
            </a:r>
            <a:endParaRPr sz="1600" dirty="0">
              <a:latin typeface="Trebuchet MS"/>
              <a:cs typeface="Trebuchet MS"/>
            </a:endParaRPr>
          </a:p>
        </p:txBody>
      </p:sp>
      <p:sp>
        <p:nvSpPr>
          <p:cNvPr id="13" name="object 13"/>
          <p:cNvSpPr txBox="1"/>
          <p:nvPr/>
        </p:nvSpPr>
        <p:spPr>
          <a:xfrm>
            <a:off x="580440" y="3064255"/>
            <a:ext cx="1532255" cy="566822"/>
          </a:xfrm>
          <a:prstGeom prst="rect">
            <a:avLst/>
          </a:prstGeom>
        </p:spPr>
        <p:txBody>
          <a:bodyPr vert="horz" wrap="square" lIns="0" tIns="12700" rIns="0" bIns="0" rtlCol="0">
            <a:spAutoFit/>
          </a:bodyPr>
          <a:lstStyle/>
          <a:p>
            <a:pPr marL="12700">
              <a:lnSpc>
                <a:spcPct val="100000"/>
              </a:lnSpc>
              <a:spcBef>
                <a:spcPts val="100"/>
              </a:spcBef>
            </a:pPr>
            <a:r>
              <a:rPr lang="en-IN" sz="1800" spc="40" dirty="0">
                <a:latin typeface="Trebuchet MS"/>
                <a:cs typeface="Trebuchet MS"/>
              </a:rPr>
              <a:t>Problem Statement</a:t>
            </a:r>
            <a:endParaRPr sz="1800" dirty="0">
              <a:latin typeface="Trebuchet MS"/>
              <a:cs typeface="Trebuchet MS"/>
            </a:endParaRPr>
          </a:p>
        </p:txBody>
      </p:sp>
      <p:sp>
        <p:nvSpPr>
          <p:cNvPr id="14" name="object 14"/>
          <p:cNvSpPr txBox="1"/>
          <p:nvPr/>
        </p:nvSpPr>
        <p:spPr>
          <a:xfrm>
            <a:off x="707167" y="4347319"/>
            <a:ext cx="1563370" cy="566822"/>
          </a:xfrm>
          <a:prstGeom prst="rect">
            <a:avLst/>
          </a:prstGeom>
        </p:spPr>
        <p:txBody>
          <a:bodyPr vert="horz" wrap="square" lIns="0" tIns="12700" rIns="0" bIns="0" rtlCol="0">
            <a:spAutoFit/>
          </a:bodyPr>
          <a:lstStyle/>
          <a:p>
            <a:pPr marL="12700">
              <a:lnSpc>
                <a:spcPct val="100000"/>
              </a:lnSpc>
              <a:spcBef>
                <a:spcPts val="100"/>
              </a:spcBef>
            </a:pPr>
            <a:r>
              <a:rPr lang="en-IN" spc="5" dirty="0">
                <a:latin typeface="Trebuchet MS"/>
                <a:cs typeface="Trebuchet MS"/>
              </a:rPr>
              <a:t>Aim &amp; Objective</a:t>
            </a:r>
            <a:endParaRPr sz="1800" dirty="0">
              <a:latin typeface="Trebuchet MS"/>
              <a:cs typeface="Trebuchet MS"/>
            </a:endParaRPr>
          </a:p>
        </p:txBody>
      </p:sp>
      <p:sp>
        <p:nvSpPr>
          <p:cNvPr id="15" name="object 15"/>
          <p:cNvSpPr txBox="1"/>
          <p:nvPr/>
        </p:nvSpPr>
        <p:spPr>
          <a:xfrm>
            <a:off x="634695" y="5701995"/>
            <a:ext cx="155765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Trebuchet MS"/>
                <a:cs typeface="Trebuchet MS"/>
              </a:rPr>
              <a:t>Our</a:t>
            </a:r>
            <a:r>
              <a:rPr sz="1800" spc="-195" dirty="0">
                <a:latin typeface="Trebuchet MS"/>
                <a:cs typeface="Trebuchet MS"/>
              </a:rPr>
              <a:t> </a:t>
            </a:r>
            <a:r>
              <a:rPr sz="1800" spc="5" dirty="0">
                <a:latin typeface="Trebuchet MS"/>
                <a:cs typeface="Trebuchet MS"/>
              </a:rPr>
              <a:t>Hypothesis</a:t>
            </a:r>
            <a:endParaRPr sz="1800" dirty="0">
              <a:latin typeface="Trebuchet MS"/>
              <a:cs typeface="Trebuchet MS"/>
            </a:endParaRPr>
          </a:p>
        </p:txBody>
      </p:sp>
      <p:sp>
        <p:nvSpPr>
          <p:cNvPr id="16" name="object 16"/>
          <p:cNvSpPr txBox="1"/>
          <p:nvPr/>
        </p:nvSpPr>
        <p:spPr>
          <a:xfrm>
            <a:off x="2857245" y="4187697"/>
            <a:ext cx="9011920" cy="750847"/>
          </a:xfrm>
          <a:prstGeom prst="rect">
            <a:avLst/>
          </a:prstGeom>
        </p:spPr>
        <p:txBody>
          <a:bodyPr vert="horz" wrap="square" lIns="0" tIns="12065" rIns="0" bIns="0" rtlCol="0">
            <a:spAutoFit/>
          </a:bodyPr>
          <a:lstStyle/>
          <a:p>
            <a:pPr marL="299085" marR="5080" indent="-287020" algn="just">
              <a:lnSpc>
                <a:spcPct val="100000"/>
              </a:lnSpc>
              <a:spcBef>
                <a:spcPts val="95"/>
              </a:spcBef>
              <a:buFont typeface="Wingdings"/>
              <a:buChar char=""/>
              <a:tabLst>
                <a:tab pos="299720" algn="l"/>
              </a:tabLst>
            </a:pPr>
            <a:r>
              <a:rPr lang="en-US" sz="1600" b="0" i="0" u="none" strike="noStrike" dirty="0">
                <a:solidFill>
                  <a:srgbClr val="000000"/>
                </a:solidFill>
                <a:effectLst/>
                <a:latin typeface="Arial" panose="020B0604020202020204" pitchFamily="34" charset="0"/>
              </a:rPr>
              <a:t>The purpose of this research work is to establish a powerful, precise and intelligent system which can easily and automatically detect facial features and recognize the emotions of humans using deep learning techniques. </a:t>
            </a:r>
            <a:endParaRPr sz="1600" dirty="0">
              <a:latin typeface="Trebuchet MS"/>
              <a:cs typeface="Trebuchet MS"/>
            </a:endParaRPr>
          </a:p>
        </p:txBody>
      </p:sp>
      <p:sp>
        <p:nvSpPr>
          <p:cNvPr id="17" name="object 17"/>
          <p:cNvSpPr txBox="1"/>
          <p:nvPr/>
        </p:nvSpPr>
        <p:spPr>
          <a:xfrm>
            <a:off x="2855467" y="5312790"/>
            <a:ext cx="9011285" cy="1243289"/>
          </a:xfrm>
          <a:prstGeom prst="rect">
            <a:avLst/>
          </a:prstGeom>
        </p:spPr>
        <p:txBody>
          <a:bodyPr vert="horz" wrap="square" lIns="0" tIns="12065" rIns="0" bIns="0" rtlCol="0">
            <a:spAutoFit/>
          </a:bodyPr>
          <a:lstStyle/>
          <a:p>
            <a:pPr marL="299085" marR="5080" indent="-287020" algn="just">
              <a:lnSpc>
                <a:spcPct val="100000"/>
              </a:lnSpc>
              <a:spcBef>
                <a:spcPts val="95"/>
              </a:spcBef>
              <a:buFont typeface="Wingdings"/>
              <a:buChar char=""/>
              <a:tabLst>
                <a:tab pos="299720" algn="l"/>
              </a:tabLst>
            </a:pPr>
            <a:r>
              <a:rPr sz="1600" spc="10" dirty="0">
                <a:latin typeface="Trebuchet MS"/>
                <a:cs typeface="Trebuchet MS"/>
              </a:rPr>
              <a:t>Our</a:t>
            </a:r>
            <a:r>
              <a:rPr sz="1600" spc="15" dirty="0">
                <a:latin typeface="Trebuchet MS"/>
                <a:cs typeface="Trebuchet MS"/>
              </a:rPr>
              <a:t> </a:t>
            </a:r>
            <a:r>
              <a:rPr sz="1600" spc="-5" dirty="0">
                <a:latin typeface="Trebuchet MS"/>
                <a:cs typeface="Trebuchet MS"/>
              </a:rPr>
              <a:t>hypothesis</a:t>
            </a:r>
            <a:r>
              <a:rPr sz="1600" dirty="0">
                <a:latin typeface="Trebuchet MS"/>
                <a:cs typeface="Trebuchet MS"/>
              </a:rPr>
              <a:t> </a:t>
            </a:r>
            <a:r>
              <a:rPr sz="1600" spc="-10" dirty="0">
                <a:latin typeface="Trebuchet MS"/>
                <a:cs typeface="Trebuchet MS"/>
              </a:rPr>
              <a:t>depicts</a:t>
            </a:r>
            <a:r>
              <a:rPr sz="1600" spc="-5" dirty="0">
                <a:latin typeface="Trebuchet MS"/>
                <a:cs typeface="Trebuchet MS"/>
              </a:rPr>
              <a:t> </a:t>
            </a:r>
            <a:r>
              <a:rPr sz="1600" spc="-65" dirty="0">
                <a:latin typeface="Trebuchet MS"/>
                <a:cs typeface="Trebuchet MS"/>
              </a:rPr>
              <a:t>that</a:t>
            </a:r>
            <a:r>
              <a:rPr sz="1600" spc="-60" dirty="0">
                <a:latin typeface="Trebuchet MS"/>
                <a:cs typeface="Trebuchet MS"/>
              </a:rPr>
              <a:t> </a:t>
            </a:r>
            <a:r>
              <a:rPr lang="en-US" sz="1600" spc="-55" dirty="0">
                <a:latin typeface="Arial" panose="020B0604020202020204" pitchFamily="34" charset="0"/>
                <a:cs typeface="Arial" panose="020B0604020202020204" pitchFamily="34" charset="0"/>
              </a:rPr>
              <a:t>developing an effective emotion detection system involves training a deep learning model with a diverse dataset of facial expressions, employing techniques like data augmentation and noise reduction. Utilizing recurrent neural network models like LSTM and DNN aids in handling sequential data. The model, optimized with algorithms such as Adam and RMSprop, classifies images into seven emotion classes, predicting the probability of each class for accurate emotion detection.</a:t>
            </a:r>
            <a:endParaRPr sz="1600" dirty="0">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962025" y="5648325"/>
            <a:ext cx="2620645" cy="935355"/>
            <a:chOff x="962025" y="5648325"/>
            <a:chExt cx="2620645" cy="935355"/>
          </a:xfrm>
          <a:solidFill>
            <a:schemeClr val="accent4">
              <a:lumMod val="60000"/>
              <a:lumOff val="40000"/>
            </a:schemeClr>
          </a:solidFill>
        </p:grpSpPr>
        <p:sp>
          <p:nvSpPr>
            <p:cNvPr id="3" name="object 3"/>
            <p:cNvSpPr/>
            <p:nvPr/>
          </p:nvSpPr>
          <p:spPr>
            <a:xfrm>
              <a:off x="971550" y="5657850"/>
              <a:ext cx="2601595" cy="916305"/>
            </a:xfrm>
            <a:custGeom>
              <a:avLst/>
              <a:gdLst/>
              <a:ahLst/>
              <a:cxnLst/>
              <a:rect l="l" t="t" r="r" b="b"/>
              <a:pathLst>
                <a:path w="2601595" h="916304">
                  <a:moveTo>
                    <a:pt x="2601468" y="0"/>
                  </a:moveTo>
                  <a:lnTo>
                    <a:pt x="0" y="0"/>
                  </a:lnTo>
                  <a:lnTo>
                    <a:pt x="0" y="915924"/>
                  </a:lnTo>
                  <a:lnTo>
                    <a:pt x="2601468" y="915924"/>
                  </a:lnTo>
                  <a:lnTo>
                    <a:pt x="2601468" y="0"/>
                  </a:lnTo>
                  <a:close/>
                </a:path>
              </a:pathLst>
            </a:custGeom>
            <a:grpFill/>
          </p:spPr>
          <p:txBody>
            <a:bodyPr wrap="square" lIns="0" tIns="0" rIns="0" bIns="0" rtlCol="0"/>
            <a:lstStyle/>
            <a:p>
              <a:endParaRPr/>
            </a:p>
          </p:txBody>
        </p:sp>
        <p:sp>
          <p:nvSpPr>
            <p:cNvPr id="4" name="object 4"/>
            <p:cNvSpPr/>
            <p:nvPr/>
          </p:nvSpPr>
          <p:spPr>
            <a:xfrm>
              <a:off x="971550" y="5657850"/>
              <a:ext cx="2601595" cy="916305"/>
            </a:xfrm>
            <a:custGeom>
              <a:avLst/>
              <a:gdLst/>
              <a:ahLst/>
              <a:cxnLst/>
              <a:rect l="l" t="t" r="r" b="b"/>
              <a:pathLst>
                <a:path w="2601595" h="916304">
                  <a:moveTo>
                    <a:pt x="0" y="915924"/>
                  </a:moveTo>
                  <a:lnTo>
                    <a:pt x="2601468" y="915924"/>
                  </a:lnTo>
                  <a:lnTo>
                    <a:pt x="2601468" y="0"/>
                  </a:lnTo>
                  <a:lnTo>
                    <a:pt x="0" y="0"/>
                  </a:lnTo>
                  <a:lnTo>
                    <a:pt x="0" y="915924"/>
                  </a:lnTo>
                  <a:close/>
                </a:path>
              </a:pathLst>
            </a:custGeom>
            <a:grpFill/>
            <a:ln w="19050">
              <a:solidFill>
                <a:srgbClr val="0D2841"/>
              </a:solidFill>
            </a:ln>
          </p:spPr>
          <p:txBody>
            <a:bodyPr wrap="square" lIns="0" tIns="0" rIns="0" bIns="0" rtlCol="0"/>
            <a:lstStyle/>
            <a:p>
              <a:endParaRPr/>
            </a:p>
          </p:txBody>
        </p:sp>
      </p:grpSp>
      <p:sp>
        <p:nvSpPr>
          <p:cNvPr id="5" name="object 5"/>
          <p:cNvSpPr txBox="1"/>
          <p:nvPr/>
        </p:nvSpPr>
        <p:spPr>
          <a:xfrm>
            <a:off x="981075" y="5762345"/>
            <a:ext cx="2582545" cy="638175"/>
          </a:xfrm>
          <a:prstGeom prst="rect">
            <a:avLst/>
          </a:prstGeom>
        </p:spPr>
        <p:txBody>
          <a:bodyPr vert="horz" wrap="square" lIns="0" tIns="45719" rIns="0" bIns="0" rtlCol="0">
            <a:spAutoFit/>
          </a:bodyPr>
          <a:lstStyle/>
          <a:p>
            <a:pPr marL="720090" marR="641985" indent="-71755">
              <a:lnSpc>
                <a:spcPts val="2300"/>
              </a:lnSpc>
              <a:spcBef>
                <a:spcPts val="359"/>
              </a:spcBef>
            </a:pPr>
            <a:r>
              <a:rPr sz="2100" dirty="0">
                <a:ln w="0"/>
                <a:effectLst>
                  <a:outerShdw blurRad="38100" dist="19050" dir="2700000" algn="tl" rotWithShape="0">
                    <a:schemeClr val="dk1">
                      <a:alpha val="40000"/>
                    </a:schemeClr>
                  </a:outerShdw>
                </a:effectLst>
                <a:latin typeface="Trebuchet MS"/>
                <a:cs typeface="Trebuchet MS"/>
              </a:rPr>
              <a:t>Evaluation  Methods:</a:t>
            </a:r>
          </a:p>
        </p:txBody>
      </p:sp>
      <p:sp>
        <p:nvSpPr>
          <p:cNvPr id="6" name="object 6"/>
          <p:cNvSpPr txBox="1"/>
          <p:nvPr/>
        </p:nvSpPr>
        <p:spPr>
          <a:xfrm>
            <a:off x="3597135" y="5858559"/>
            <a:ext cx="7536814" cy="514885"/>
          </a:xfrm>
          <a:prstGeom prst="rect">
            <a:avLst/>
          </a:prstGeom>
          <a:solidFill>
            <a:srgbClr val="CCCDCF">
              <a:alpha val="90194"/>
            </a:srgbClr>
          </a:solidFill>
        </p:spPr>
        <p:txBody>
          <a:bodyPr vert="horz" wrap="square" lIns="0" tIns="52705" rIns="0" bIns="0" rtlCol="0">
            <a:spAutoFit/>
          </a:bodyPr>
          <a:lstStyle/>
          <a:p>
            <a:pPr marL="148590">
              <a:lnSpc>
                <a:spcPts val="1835"/>
              </a:lnSpc>
              <a:spcBef>
                <a:spcPts val="415"/>
              </a:spcBef>
            </a:pPr>
            <a:r>
              <a:rPr sz="1600" spc="55" dirty="0">
                <a:latin typeface="Trebuchet MS"/>
                <a:cs typeface="Trebuchet MS"/>
              </a:rPr>
              <a:t>Assessed</a:t>
            </a:r>
            <a:r>
              <a:rPr sz="1600" spc="-155" dirty="0">
                <a:latin typeface="Trebuchet MS"/>
                <a:cs typeface="Trebuchet MS"/>
              </a:rPr>
              <a:t> </a:t>
            </a:r>
            <a:r>
              <a:rPr sz="1600" spc="-55" dirty="0">
                <a:latin typeface="Trebuchet MS"/>
                <a:cs typeface="Trebuchet MS"/>
              </a:rPr>
              <a:t>the</a:t>
            </a:r>
            <a:r>
              <a:rPr sz="1600" spc="-145" dirty="0">
                <a:latin typeface="Trebuchet MS"/>
                <a:cs typeface="Trebuchet MS"/>
              </a:rPr>
              <a:t> </a:t>
            </a:r>
            <a:r>
              <a:rPr sz="1600" spc="-30" dirty="0">
                <a:latin typeface="Trebuchet MS"/>
                <a:cs typeface="Trebuchet MS"/>
              </a:rPr>
              <a:t>performance</a:t>
            </a:r>
            <a:r>
              <a:rPr sz="1600" spc="-110" dirty="0">
                <a:latin typeface="Trebuchet MS"/>
                <a:cs typeface="Trebuchet MS"/>
              </a:rPr>
              <a:t> </a:t>
            </a:r>
            <a:r>
              <a:rPr sz="1600" spc="-50" dirty="0">
                <a:latin typeface="Trebuchet MS"/>
                <a:cs typeface="Trebuchet MS"/>
              </a:rPr>
              <a:t>of</a:t>
            </a:r>
            <a:r>
              <a:rPr sz="1600" spc="-155" dirty="0">
                <a:latin typeface="Trebuchet MS"/>
                <a:cs typeface="Trebuchet MS"/>
              </a:rPr>
              <a:t> </a:t>
            </a:r>
            <a:r>
              <a:rPr sz="1600" spc="-55" dirty="0">
                <a:latin typeface="Trebuchet MS"/>
                <a:cs typeface="Trebuchet MS"/>
              </a:rPr>
              <a:t>the</a:t>
            </a:r>
            <a:r>
              <a:rPr sz="1600" spc="-150" dirty="0">
                <a:latin typeface="Trebuchet MS"/>
                <a:cs typeface="Trebuchet MS"/>
              </a:rPr>
              <a:t> </a:t>
            </a:r>
            <a:r>
              <a:rPr sz="1600" spc="15" dirty="0">
                <a:latin typeface="Trebuchet MS"/>
                <a:cs typeface="Trebuchet MS"/>
              </a:rPr>
              <a:t>models</a:t>
            </a:r>
            <a:r>
              <a:rPr sz="1600" spc="-140" dirty="0">
                <a:latin typeface="Trebuchet MS"/>
                <a:cs typeface="Trebuchet MS"/>
              </a:rPr>
              <a:t> </a:t>
            </a:r>
            <a:r>
              <a:rPr sz="1600" spc="5" dirty="0">
                <a:latin typeface="Trebuchet MS"/>
                <a:cs typeface="Trebuchet MS"/>
              </a:rPr>
              <a:t>using</a:t>
            </a:r>
            <a:r>
              <a:rPr lang="en-IN" sz="1600" spc="5" dirty="0">
                <a:latin typeface="Trebuchet MS"/>
                <a:cs typeface="Trebuchet MS"/>
              </a:rPr>
              <a:t> the training and validation loss and accuracy of the running model for some epochs.</a:t>
            </a:r>
            <a:endParaRPr sz="1600" dirty="0">
              <a:latin typeface="Trebuchet MS"/>
              <a:cs typeface="Trebuchet MS"/>
            </a:endParaRPr>
          </a:p>
        </p:txBody>
      </p:sp>
      <p:grpSp>
        <p:nvGrpSpPr>
          <p:cNvPr id="7" name="object 7"/>
          <p:cNvGrpSpPr/>
          <p:nvPr/>
        </p:nvGrpSpPr>
        <p:grpSpPr>
          <a:xfrm>
            <a:off x="933322" y="4311227"/>
            <a:ext cx="2620645" cy="1426210"/>
            <a:chOff x="962025" y="4255389"/>
            <a:chExt cx="2620645" cy="1426210"/>
          </a:xfrm>
          <a:solidFill>
            <a:schemeClr val="accent3">
              <a:lumMod val="60000"/>
              <a:lumOff val="40000"/>
            </a:schemeClr>
          </a:solidFill>
        </p:grpSpPr>
        <p:sp>
          <p:nvSpPr>
            <p:cNvPr id="8" name="object 8"/>
            <p:cNvSpPr/>
            <p:nvPr/>
          </p:nvSpPr>
          <p:spPr>
            <a:xfrm>
              <a:off x="971550" y="4264914"/>
              <a:ext cx="2601595" cy="1407160"/>
            </a:xfrm>
            <a:custGeom>
              <a:avLst/>
              <a:gdLst/>
              <a:ahLst/>
              <a:cxnLst/>
              <a:rect l="l" t="t" r="r" b="b"/>
              <a:pathLst>
                <a:path w="2601595" h="1407160">
                  <a:moveTo>
                    <a:pt x="2601467" y="0"/>
                  </a:moveTo>
                  <a:lnTo>
                    <a:pt x="0" y="0"/>
                  </a:lnTo>
                  <a:lnTo>
                    <a:pt x="0" y="914019"/>
                  </a:lnTo>
                  <a:lnTo>
                    <a:pt x="1265555" y="914019"/>
                  </a:lnTo>
                  <a:lnTo>
                    <a:pt x="1265555" y="1195705"/>
                  </a:lnTo>
                  <a:lnTo>
                    <a:pt x="1160018" y="1195705"/>
                  </a:lnTo>
                  <a:lnTo>
                    <a:pt x="1300733" y="1406652"/>
                  </a:lnTo>
                  <a:lnTo>
                    <a:pt x="1441450" y="1195705"/>
                  </a:lnTo>
                  <a:lnTo>
                    <a:pt x="1335913" y="1195705"/>
                  </a:lnTo>
                  <a:lnTo>
                    <a:pt x="1335913" y="914019"/>
                  </a:lnTo>
                  <a:lnTo>
                    <a:pt x="2601467" y="914019"/>
                  </a:lnTo>
                  <a:lnTo>
                    <a:pt x="2601467" y="0"/>
                  </a:lnTo>
                  <a:close/>
                </a:path>
              </a:pathLst>
            </a:custGeom>
            <a:grpFill/>
          </p:spPr>
          <p:txBody>
            <a:bodyPr wrap="square" lIns="0" tIns="0" rIns="0" bIns="0" rtlCol="0"/>
            <a:lstStyle/>
            <a:p>
              <a:endParaRPr/>
            </a:p>
          </p:txBody>
        </p:sp>
        <p:sp>
          <p:nvSpPr>
            <p:cNvPr id="9" name="object 9"/>
            <p:cNvSpPr/>
            <p:nvPr/>
          </p:nvSpPr>
          <p:spPr>
            <a:xfrm>
              <a:off x="971550" y="4264914"/>
              <a:ext cx="2601595" cy="1407160"/>
            </a:xfrm>
            <a:custGeom>
              <a:avLst/>
              <a:gdLst/>
              <a:ahLst/>
              <a:cxnLst/>
              <a:rect l="l" t="t" r="r" b="b"/>
              <a:pathLst>
                <a:path w="2601595" h="1407160">
                  <a:moveTo>
                    <a:pt x="2601467" y="914019"/>
                  </a:moveTo>
                  <a:lnTo>
                    <a:pt x="1335913" y="914019"/>
                  </a:lnTo>
                  <a:lnTo>
                    <a:pt x="1335913" y="1195705"/>
                  </a:lnTo>
                  <a:lnTo>
                    <a:pt x="1441450" y="1195705"/>
                  </a:lnTo>
                  <a:lnTo>
                    <a:pt x="1300733" y="1406652"/>
                  </a:lnTo>
                  <a:lnTo>
                    <a:pt x="1160018" y="1195705"/>
                  </a:lnTo>
                  <a:lnTo>
                    <a:pt x="1265555" y="1195705"/>
                  </a:lnTo>
                  <a:lnTo>
                    <a:pt x="1265555" y="914019"/>
                  </a:lnTo>
                  <a:lnTo>
                    <a:pt x="0" y="914019"/>
                  </a:lnTo>
                  <a:lnTo>
                    <a:pt x="0" y="0"/>
                  </a:lnTo>
                  <a:lnTo>
                    <a:pt x="2601467" y="0"/>
                  </a:lnTo>
                  <a:lnTo>
                    <a:pt x="2601467" y="914019"/>
                  </a:lnTo>
                  <a:close/>
                </a:path>
              </a:pathLst>
            </a:custGeom>
            <a:grpFill/>
            <a:ln w="19050">
              <a:solidFill>
                <a:srgbClr val="0D2841"/>
              </a:solidFill>
            </a:ln>
          </p:spPr>
          <p:txBody>
            <a:bodyPr wrap="square" lIns="0" tIns="0" rIns="0" bIns="0" rtlCol="0"/>
            <a:lstStyle/>
            <a:p>
              <a:endParaRPr/>
            </a:p>
          </p:txBody>
        </p:sp>
      </p:grpSp>
      <p:sp>
        <p:nvSpPr>
          <p:cNvPr id="10" name="object 10"/>
          <p:cNvSpPr txBox="1"/>
          <p:nvPr/>
        </p:nvSpPr>
        <p:spPr>
          <a:xfrm>
            <a:off x="1341247" y="4514850"/>
            <a:ext cx="1864360" cy="345440"/>
          </a:xfrm>
          <a:prstGeom prst="rect">
            <a:avLst/>
          </a:prstGeom>
        </p:spPr>
        <p:txBody>
          <a:bodyPr vert="horz" wrap="square" lIns="0" tIns="12700" rIns="0" bIns="0" rtlCol="0">
            <a:spAutoFit/>
          </a:bodyPr>
          <a:lstStyle/>
          <a:p>
            <a:pPr marL="12700">
              <a:lnSpc>
                <a:spcPct val="100000"/>
              </a:lnSpc>
              <a:spcBef>
                <a:spcPts val="100"/>
              </a:spcBef>
            </a:pPr>
            <a:r>
              <a:rPr sz="2100" dirty="0">
                <a:ln w="0"/>
                <a:effectLst>
                  <a:outerShdw blurRad="38100" dist="19050" dir="2700000" algn="tl" rotWithShape="0">
                    <a:schemeClr val="dk1">
                      <a:alpha val="40000"/>
                    </a:schemeClr>
                  </a:outerShdw>
                </a:effectLst>
                <a:latin typeface="Trebuchet MS"/>
                <a:cs typeface="Trebuchet MS"/>
              </a:rPr>
              <a:t>Model Training:</a:t>
            </a:r>
          </a:p>
        </p:txBody>
      </p:sp>
      <p:sp>
        <p:nvSpPr>
          <p:cNvPr id="11" name="object 11"/>
          <p:cNvSpPr txBox="1"/>
          <p:nvPr/>
        </p:nvSpPr>
        <p:spPr>
          <a:xfrm>
            <a:off x="3553967" y="4140162"/>
            <a:ext cx="7536814" cy="1232389"/>
          </a:xfrm>
          <a:prstGeom prst="rect">
            <a:avLst/>
          </a:prstGeom>
          <a:solidFill>
            <a:srgbClr val="CCCDCF">
              <a:alpha val="90194"/>
            </a:srgbClr>
          </a:solidFill>
        </p:spPr>
        <p:txBody>
          <a:bodyPr vert="horz" wrap="square" lIns="0" tIns="77470" rIns="0" bIns="0" rtlCol="0">
            <a:spAutoFit/>
          </a:bodyPr>
          <a:lstStyle/>
          <a:p>
            <a:pPr marL="167640" marR="377190">
              <a:lnSpc>
                <a:spcPts val="1750"/>
              </a:lnSpc>
              <a:spcBef>
                <a:spcPts val="610"/>
              </a:spcBef>
            </a:pPr>
            <a:r>
              <a:rPr lang="en-US" sz="1600" spc="-25" dirty="0">
                <a:latin typeface="Trebuchet MS"/>
                <a:cs typeface="Trebuchet MS"/>
              </a:rPr>
              <a:t>Deep learning models like CNN, LSTM and DNN are utilized at analyzing dynamic facial expressions over time. Optimized with algorithms like the Adam Optimizer, these models effectively capture minute details, ensuring precise emotion prediction while remaining adaptable in their learning process.</a:t>
            </a:r>
            <a:endParaRPr sz="1600" dirty="0">
              <a:latin typeface="Trebuchet MS"/>
              <a:cs typeface="Trebuchet MS"/>
            </a:endParaRPr>
          </a:p>
        </p:txBody>
      </p:sp>
      <p:grpSp>
        <p:nvGrpSpPr>
          <p:cNvPr id="12" name="object 12"/>
          <p:cNvGrpSpPr/>
          <p:nvPr/>
        </p:nvGrpSpPr>
        <p:grpSpPr>
          <a:xfrm>
            <a:off x="942847" y="2751836"/>
            <a:ext cx="2620645" cy="1653921"/>
            <a:chOff x="962025" y="2860929"/>
            <a:chExt cx="2620645" cy="1427480"/>
          </a:xfrm>
          <a:solidFill>
            <a:srgbClr val="FF99FF"/>
          </a:solidFill>
        </p:grpSpPr>
        <p:sp>
          <p:nvSpPr>
            <p:cNvPr id="13" name="object 13"/>
            <p:cNvSpPr/>
            <p:nvPr/>
          </p:nvSpPr>
          <p:spPr>
            <a:xfrm>
              <a:off x="971550" y="2870454"/>
              <a:ext cx="2601595" cy="1408430"/>
            </a:xfrm>
            <a:custGeom>
              <a:avLst/>
              <a:gdLst/>
              <a:ahLst/>
              <a:cxnLst/>
              <a:rect l="l" t="t" r="r" b="b"/>
              <a:pathLst>
                <a:path w="2601595" h="1408429">
                  <a:moveTo>
                    <a:pt x="2601467" y="0"/>
                  </a:moveTo>
                  <a:lnTo>
                    <a:pt x="0" y="0"/>
                  </a:lnTo>
                  <a:lnTo>
                    <a:pt x="0" y="915035"/>
                  </a:lnTo>
                  <a:lnTo>
                    <a:pt x="1265555" y="915035"/>
                  </a:lnTo>
                  <a:lnTo>
                    <a:pt x="1265555" y="1196975"/>
                  </a:lnTo>
                  <a:lnTo>
                    <a:pt x="1159891" y="1196975"/>
                  </a:lnTo>
                  <a:lnTo>
                    <a:pt x="1300733" y="1408176"/>
                  </a:lnTo>
                  <a:lnTo>
                    <a:pt x="1441577" y="1196975"/>
                  </a:lnTo>
                  <a:lnTo>
                    <a:pt x="1335913" y="1196975"/>
                  </a:lnTo>
                  <a:lnTo>
                    <a:pt x="1335913" y="915035"/>
                  </a:lnTo>
                  <a:lnTo>
                    <a:pt x="2601467" y="915035"/>
                  </a:lnTo>
                  <a:lnTo>
                    <a:pt x="2601467" y="0"/>
                  </a:lnTo>
                  <a:close/>
                </a:path>
              </a:pathLst>
            </a:custGeom>
            <a:grpFill/>
          </p:spPr>
          <p:txBody>
            <a:bodyPr wrap="square" lIns="0" tIns="0" rIns="0" bIns="0" rtlCol="0"/>
            <a:lstStyle/>
            <a:p>
              <a:endParaRPr/>
            </a:p>
          </p:txBody>
        </p:sp>
        <p:sp>
          <p:nvSpPr>
            <p:cNvPr id="14" name="object 14"/>
            <p:cNvSpPr/>
            <p:nvPr/>
          </p:nvSpPr>
          <p:spPr>
            <a:xfrm>
              <a:off x="971550" y="2870454"/>
              <a:ext cx="2601595" cy="1408430"/>
            </a:xfrm>
            <a:custGeom>
              <a:avLst/>
              <a:gdLst/>
              <a:ahLst/>
              <a:cxnLst/>
              <a:rect l="l" t="t" r="r" b="b"/>
              <a:pathLst>
                <a:path w="2601595" h="1408429">
                  <a:moveTo>
                    <a:pt x="2601467" y="915035"/>
                  </a:moveTo>
                  <a:lnTo>
                    <a:pt x="1335913" y="915035"/>
                  </a:lnTo>
                  <a:lnTo>
                    <a:pt x="1335913" y="1196975"/>
                  </a:lnTo>
                  <a:lnTo>
                    <a:pt x="1441577" y="1196975"/>
                  </a:lnTo>
                  <a:lnTo>
                    <a:pt x="1300733" y="1408176"/>
                  </a:lnTo>
                  <a:lnTo>
                    <a:pt x="1159891" y="1196975"/>
                  </a:lnTo>
                  <a:lnTo>
                    <a:pt x="1265555" y="1196975"/>
                  </a:lnTo>
                  <a:lnTo>
                    <a:pt x="1265555" y="915035"/>
                  </a:lnTo>
                  <a:lnTo>
                    <a:pt x="0" y="915035"/>
                  </a:lnTo>
                  <a:lnTo>
                    <a:pt x="0" y="0"/>
                  </a:lnTo>
                  <a:lnTo>
                    <a:pt x="2601467" y="0"/>
                  </a:lnTo>
                  <a:lnTo>
                    <a:pt x="2601467" y="915035"/>
                  </a:lnTo>
                  <a:close/>
                </a:path>
              </a:pathLst>
            </a:custGeom>
            <a:grpFill/>
            <a:ln w="19050">
              <a:solidFill>
                <a:srgbClr val="0D2841"/>
              </a:solidFill>
            </a:ln>
          </p:spPr>
          <p:txBody>
            <a:bodyPr wrap="square" lIns="0" tIns="0" rIns="0" bIns="0" rtlCol="0"/>
            <a:lstStyle/>
            <a:p>
              <a:endParaRPr/>
            </a:p>
          </p:txBody>
        </p:sp>
      </p:grpSp>
      <p:sp>
        <p:nvSpPr>
          <p:cNvPr id="15" name="object 15"/>
          <p:cNvSpPr txBox="1"/>
          <p:nvPr/>
        </p:nvSpPr>
        <p:spPr>
          <a:xfrm>
            <a:off x="1271142" y="2879773"/>
            <a:ext cx="2154809" cy="936154"/>
          </a:xfrm>
          <a:prstGeom prst="rect">
            <a:avLst/>
          </a:prstGeom>
        </p:spPr>
        <p:txBody>
          <a:bodyPr vert="horz" wrap="square" lIns="0" tIns="12700" rIns="0" bIns="0" rtlCol="0">
            <a:spAutoFit/>
          </a:bodyPr>
          <a:lstStyle/>
          <a:p>
            <a:pPr algn="ctr">
              <a:lnSpc>
                <a:spcPts val="2410"/>
              </a:lnSpc>
              <a:spcBef>
                <a:spcPts val="100"/>
              </a:spcBef>
            </a:pPr>
            <a:r>
              <a:rPr sz="2100" dirty="0">
                <a:ln w="0"/>
                <a:effectLst>
                  <a:outerShdw blurRad="38100" dist="19050" dir="2700000" algn="tl" rotWithShape="0">
                    <a:schemeClr val="dk1">
                      <a:alpha val="40000"/>
                    </a:schemeClr>
                  </a:outerShdw>
                </a:effectLst>
                <a:latin typeface="Trebuchet MS"/>
                <a:cs typeface="Trebuchet MS"/>
              </a:rPr>
              <a:t>Data</a:t>
            </a:r>
          </a:p>
          <a:p>
            <a:pPr algn="ctr">
              <a:lnSpc>
                <a:spcPts val="2410"/>
              </a:lnSpc>
            </a:pPr>
            <a:r>
              <a:rPr lang="en-IN" sz="2100" dirty="0">
                <a:ln w="0"/>
                <a:effectLst>
                  <a:outerShdw blurRad="38100" dist="19050" dir="2700000" algn="tl" rotWithShape="0">
                    <a:schemeClr val="dk1">
                      <a:alpha val="40000"/>
                    </a:schemeClr>
                  </a:outerShdw>
                </a:effectLst>
                <a:latin typeface="Trebuchet MS"/>
                <a:cs typeface="Trebuchet MS"/>
              </a:rPr>
              <a:t>Augmentation &amp; processing</a:t>
            </a:r>
            <a:r>
              <a:rPr sz="2100" dirty="0">
                <a:ln w="0"/>
                <a:effectLst>
                  <a:outerShdw blurRad="38100" dist="19050" dir="2700000" algn="tl" rotWithShape="0">
                    <a:schemeClr val="dk1">
                      <a:alpha val="40000"/>
                    </a:schemeClr>
                  </a:outerShdw>
                </a:effectLst>
                <a:latin typeface="Trebuchet MS"/>
                <a:cs typeface="Trebuchet MS"/>
              </a:rPr>
              <a:t>:</a:t>
            </a:r>
          </a:p>
        </p:txBody>
      </p:sp>
      <p:sp>
        <p:nvSpPr>
          <p:cNvPr id="16" name="object 16"/>
          <p:cNvSpPr txBox="1"/>
          <p:nvPr/>
        </p:nvSpPr>
        <p:spPr>
          <a:xfrm>
            <a:off x="3563492" y="2773117"/>
            <a:ext cx="7527290" cy="1002197"/>
          </a:xfrm>
          <a:prstGeom prst="rect">
            <a:avLst/>
          </a:prstGeom>
          <a:solidFill>
            <a:srgbClr val="CCCDCF">
              <a:alpha val="90194"/>
            </a:srgbClr>
          </a:solidFill>
        </p:spPr>
        <p:txBody>
          <a:bodyPr vert="horz" wrap="square" lIns="0" tIns="78105" rIns="0" bIns="0" rtlCol="0">
            <a:spAutoFit/>
          </a:bodyPr>
          <a:lstStyle/>
          <a:p>
            <a:pPr marL="167640" marR="1137285">
              <a:lnSpc>
                <a:spcPts val="1750"/>
              </a:lnSpc>
              <a:spcBef>
                <a:spcPts val="615"/>
              </a:spcBef>
            </a:pPr>
            <a:r>
              <a:rPr lang="en-IN" sz="1600" dirty="0">
                <a:latin typeface="Arial" panose="020B0604020202020204" pitchFamily="34" charset="0"/>
                <a:cs typeface="Arial" panose="020B0604020202020204" pitchFamily="34" charset="0"/>
              </a:rPr>
              <a:t>It involves rigorous steps like noise removal, normalization, and scaling, ensuring data stability and significance for facial emotion recognition while splitting data into training, validation, and testing sets optimizes model accuracy and performance.</a:t>
            </a:r>
          </a:p>
        </p:txBody>
      </p:sp>
      <p:grpSp>
        <p:nvGrpSpPr>
          <p:cNvPr id="17" name="object 17"/>
          <p:cNvGrpSpPr/>
          <p:nvPr/>
        </p:nvGrpSpPr>
        <p:grpSpPr>
          <a:xfrm>
            <a:off x="971549" y="1281027"/>
            <a:ext cx="2601595" cy="1417368"/>
            <a:chOff x="971550" y="1140713"/>
            <a:chExt cx="2601595" cy="1743710"/>
          </a:xfrm>
          <a:solidFill>
            <a:schemeClr val="accent1">
              <a:lumMod val="40000"/>
              <a:lumOff val="60000"/>
            </a:schemeClr>
          </a:solidFill>
        </p:grpSpPr>
        <p:sp>
          <p:nvSpPr>
            <p:cNvPr id="18" name="object 18"/>
            <p:cNvSpPr/>
            <p:nvPr/>
          </p:nvSpPr>
          <p:spPr>
            <a:xfrm>
              <a:off x="971550" y="1140713"/>
              <a:ext cx="2601595" cy="1743710"/>
            </a:xfrm>
            <a:custGeom>
              <a:avLst/>
              <a:gdLst/>
              <a:ahLst/>
              <a:cxnLst/>
              <a:rect l="l" t="t" r="r" b="b"/>
              <a:pathLst>
                <a:path w="2601595" h="1743710">
                  <a:moveTo>
                    <a:pt x="2601467" y="0"/>
                  </a:moveTo>
                  <a:lnTo>
                    <a:pt x="0" y="0"/>
                  </a:lnTo>
                  <a:lnTo>
                    <a:pt x="0" y="1132839"/>
                  </a:lnTo>
                  <a:lnTo>
                    <a:pt x="1257173" y="1132839"/>
                  </a:lnTo>
                  <a:lnTo>
                    <a:pt x="1257173" y="1481963"/>
                  </a:lnTo>
                  <a:lnTo>
                    <a:pt x="1126363" y="1481963"/>
                  </a:lnTo>
                  <a:lnTo>
                    <a:pt x="1300733" y="1743456"/>
                  </a:lnTo>
                  <a:lnTo>
                    <a:pt x="1475105" y="1481963"/>
                  </a:lnTo>
                  <a:lnTo>
                    <a:pt x="1344295" y="1481963"/>
                  </a:lnTo>
                  <a:lnTo>
                    <a:pt x="1344295" y="1132839"/>
                  </a:lnTo>
                  <a:lnTo>
                    <a:pt x="2601467" y="1132839"/>
                  </a:lnTo>
                  <a:lnTo>
                    <a:pt x="2601467" y="0"/>
                  </a:lnTo>
                  <a:close/>
                </a:path>
              </a:pathLst>
            </a:custGeom>
            <a:grpFill/>
          </p:spPr>
          <p:txBody>
            <a:bodyPr wrap="square" lIns="0" tIns="0" rIns="0" bIns="0" rtlCol="0"/>
            <a:lstStyle/>
            <a:p>
              <a:endParaRPr/>
            </a:p>
          </p:txBody>
        </p:sp>
        <p:sp>
          <p:nvSpPr>
            <p:cNvPr id="19" name="object 19"/>
            <p:cNvSpPr/>
            <p:nvPr/>
          </p:nvSpPr>
          <p:spPr>
            <a:xfrm>
              <a:off x="971550" y="1140713"/>
              <a:ext cx="2601595" cy="1743710"/>
            </a:xfrm>
            <a:custGeom>
              <a:avLst/>
              <a:gdLst/>
              <a:ahLst/>
              <a:cxnLst/>
              <a:rect l="l" t="t" r="r" b="b"/>
              <a:pathLst>
                <a:path w="2601595" h="1743710">
                  <a:moveTo>
                    <a:pt x="2601467" y="1132839"/>
                  </a:moveTo>
                  <a:lnTo>
                    <a:pt x="1344295" y="1132839"/>
                  </a:lnTo>
                  <a:lnTo>
                    <a:pt x="1344295" y="1481963"/>
                  </a:lnTo>
                  <a:lnTo>
                    <a:pt x="1475105" y="1481963"/>
                  </a:lnTo>
                  <a:lnTo>
                    <a:pt x="1300733" y="1743456"/>
                  </a:lnTo>
                  <a:lnTo>
                    <a:pt x="1126363" y="1481963"/>
                  </a:lnTo>
                  <a:lnTo>
                    <a:pt x="1257173" y="1481963"/>
                  </a:lnTo>
                  <a:lnTo>
                    <a:pt x="1257173" y="1132839"/>
                  </a:lnTo>
                  <a:lnTo>
                    <a:pt x="0" y="1132839"/>
                  </a:lnTo>
                  <a:lnTo>
                    <a:pt x="0" y="0"/>
                  </a:lnTo>
                  <a:lnTo>
                    <a:pt x="2601467" y="0"/>
                  </a:lnTo>
                  <a:lnTo>
                    <a:pt x="2601467" y="1132839"/>
                  </a:lnTo>
                  <a:close/>
                </a:path>
              </a:pathLst>
            </a:custGeom>
            <a:grpFill/>
            <a:ln w="19050">
              <a:solidFill>
                <a:srgbClr val="0D2841"/>
              </a:solidFill>
            </a:ln>
          </p:spPr>
          <p:txBody>
            <a:bodyPr wrap="square" lIns="0" tIns="0" rIns="0" bIns="0" rtlCol="0"/>
            <a:lstStyle/>
            <a:p>
              <a:endParaRPr/>
            </a:p>
          </p:txBody>
        </p:sp>
      </p:grpSp>
      <p:sp>
        <p:nvSpPr>
          <p:cNvPr id="20" name="object 20"/>
          <p:cNvSpPr txBox="1"/>
          <p:nvPr/>
        </p:nvSpPr>
        <p:spPr>
          <a:xfrm>
            <a:off x="1271142" y="1499361"/>
            <a:ext cx="2002789" cy="345440"/>
          </a:xfrm>
          <a:prstGeom prst="rect">
            <a:avLst/>
          </a:prstGeom>
        </p:spPr>
        <p:txBody>
          <a:bodyPr vert="horz" wrap="square" lIns="0" tIns="12700" rIns="0" bIns="0" rtlCol="0">
            <a:spAutoFit/>
          </a:bodyPr>
          <a:lstStyle/>
          <a:p>
            <a:pPr marL="12700">
              <a:lnSpc>
                <a:spcPct val="100000"/>
              </a:lnSpc>
              <a:spcBef>
                <a:spcPts val="100"/>
              </a:spcBef>
            </a:pPr>
            <a:r>
              <a:rPr sz="2100" dirty="0">
                <a:ln w="0"/>
                <a:effectLst>
                  <a:outerShdw blurRad="38100" dist="19050" dir="2700000" algn="tl" rotWithShape="0">
                    <a:schemeClr val="dk1">
                      <a:alpha val="40000"/>
                    </a:schemeClr>
                  </a:outerShdw>
                </a:effectLst>
                <a:latin typeface="Trebuchet MS"/>
                <a:cs typeface="Trebuchet MS"/>
              </a:rPr>
              <a:t>Data Collection:</a:t>
            </a:r>
          </a:p>
        </p:txBody>
      </p:sp>
      <p:sp>
        <p:nvSpPr>
          <p:cNvPr id="21" name="object 21"/>
          <p:cNvSpPr txBox="1"/>
          <p:nvPr/>
        </p:nvSpPr>
        <p:spPr>
          <a:xfrm>
            <a:off x="3582542" y="1099404"/>
            <a:ext cx="7517764" cy="1494255"/>
          </a:xfrm>
          <a:prstGeom prst="rect">
            <a:avLst/>
          </a:prstGeom>
          <a:solidFill>
            <a:srgbClr val="CCCDCF">
              <a:alpha val="90194"/>
            </a:srgbClr>
          </a:solidFill>
        </p:spPr>
        <p:txBody>
          <a:bodyPr vert="horz" wrap="square" lIns="0" tIns="226695" rIns="0" bIns="0" rtlCol="0">
            <a:spAutoFit/>
          </a:bodyPr>
          <a:lstStyle/>
          <a:p>
            <a:pPr marL="167640" marR="336550">
              <a:spcBef>
                <a:spcPts val="1785"/>
              </a:spcBef>
            </a:pPr>
            <a:r>
              <a:rPr lang="en-US" sz="1600" b="0" i="0" u="none" strike="noStrike" dirty="0">
                <a:solidFill>
                  <a:srgbClr val="000000"/>
                </a:solidFill>
                <a:effectLst/>
                <a:latin typeface="Arial" panose="020B0604020202020204" pitchFamily="34" charset="0"/>
              </a:rPr>
              <a:t>For the facial emotion recognition system, the image dataset must be of high quality and precise which has a diverse collection of facial expressions ranging from all ages, genders, and types which is very beneficial for the predictive model to train on a diverse range of emotions like anger, disgust, fear, neutral, surprise, happy, sad.</a:t>
            </a:r>
            <a:endParaRPr sz="1600" dirty="0">
              <a:latin typeface="Trebuchet MS"/>
              <a:cs typeface="Trebuchet MS"/>
            </a:endParaRPr>
          </a:p>
        </p:txBody>
      </p:sp>
      <p:sp>
        <p:nvSpPr>
          <p:cNvPr id="22" name="object 22"/>
          <p:cNvSpPr txBox="1">
            <a:spLocks noGrp="1"/>
          </p:cNvSpPr>
          <p:nvPr>
            <p:ph type="title"/>
          </p:nvPr>
        </p:nvSpPr>
        <p:spPr>
          <a:xfrm>
            <a:off x="1372387" y="213956"/>
            <a:ext cx="9373225" cy="813043"/>
          </a:xfrm>
          <a:prstGeom prst="rect">
            <a:avLst/>
          </a:prstGeom>
        </p:spPr>
        <p:txBody>
          <a:bodyPr vert="horz" wrap="square" lIns="0" tIns="12700" rIns="0" bIns="0" rtlCol="0">
            <a:spAutoFit/>
          </a:bodyPr>
          <a:lstStyle/>
          <a:p>
            <a:pPr marL="24765">
              <a:lnSpc>
                <a:spcPct val="100000"/>
              </a:lnSpc>
              <a:spcBef>
                <a:spcPts val="100"/>
              </a:spcBef>
            </a:pPr>
            <a:r>
              <a:rPr spc="-90" dirty="0"/>
              <a:t>Methodology</a:t>
            </a:r>
            <a:r>
              <a:rPr spc="-310" dirty="0"/>
              <a:t> </a:t>
            </a:r>
            <a:r>
              <a:rPr spc="-150" dirty="0"/>
              <a:t>Overview:</a:t>
            </a:r>
            <a:r>
              <a:rPr spc="-285" dirty="0"/>
              <a:t> </a:t>
            </a:r>
            <a:r>
              <a:rPr spc="-80" dirty="0"/>
              <a:t>Machine</a:t>
            </a:r>
            <a:r>
              <a:rPr spc="-275" dirty="0"/>
              <a:t> </a:t>
            </a:r>
            <a:r>
              <a:rPr spc="-145" dirty="0"/>
              <a:t>Learning</a:t>
            </a:r>
            <a:r>
              <a:rPr spc="-285" dirty="0"/>
              <a:t> </a:t>
            </a:r>
            <a:r>
              <a:rPr spc="-110" dirty="0"/>
              <a:t>Approach</a:t>
            </a:r>
            <a:r>
              <a:rPr spc="-280" dirty="0"/>
              <a:t> </a:t>
            </a:r>
            <a:r>
              <a:rPr spc="-160" dirty="0"/>
              <a:t>for</a:t>
            </a:r>
            <a:r>
              <a:rPr spc="-265" dirty="0"/>
              <a:t> </a:t>
            </a:r>
            <a:r>
              <a:rPr lang="en-IN" spc="-125" dirty="0"/>
              <a:t>Facial emotion </a:t>
            </a:r>
            <a:r>
              <a:rPr spc="-125" dirty="0"/>
              <a:t>Prediction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75157" y="1285113"/>
            <a:ext cx="10440670" cy="1743075"/>
            <a:chOff x="875157" y="1285113"/>
            <a:chExt cx="10440670" cy="1743075"/>
          </a:xfrm>
        </p:grpSpPr>
        <p:sp>
          <p:nvSpPr>
            <p:cNvPr id="3" name="object 3"/>
            <p:cNvSpPr/>
            <p:nvPr/>
          </p:nvSpPr>
          <p:spPr>
            <a:xfrm>
              <a:off x="884682" y="1546098"/>
              <a:ext cx="10421620" cy="1472565"/>
            </a:xfrm>
            <a:custGeom>
              <a:avLst/>
              <a:gdLst/>
              <a:ahLst/>
              <a:cxnLst/>
              <a:rect l="l" t="t" r="r" b="b"/>
              <a:pathLst>
                <a:path w="10421620" h="1472564">
                  <a:moveTo>
                    <a:pt x="0" y="1472184"/>
                  </a:moveTo>
                  <a:lnTo>
                    <a:pt x="10421112" y="1472184"/>
                  </a:lnTo>
                  <a:lnTo>
                    <a:pt x="10421112" y="0"/>
                  </a:lnTo>
                  <a:lnTo>
                    <a:pt x="0" y="0"/>
                  </a:lnTo>
                  <a:lnTo>
                    <a:pt x="0" y="1472184"/>
                  </a:lnTo>
                  <a:close/>
                </a:path>
              </a:pathLst>
            </a:custGeom>
            <a:ln w="19050">
              <a:solidFill>
                <a:srgbClr val="9F2B92"/>
              </a:solidFill>
            </a:ln>
          </p:spPr>
          <p:txBody>
            <a:bodyPr wrap="square" lIns="0" tIns="0" rIns="0" bIns="0" rtlCol="0"/>
            <a:lstStyle/>
            <a:p>
              <a:endParaRPr/>
            </a:p>
          </p:txBody>
        </p:sp>
        <p:sp>
          <p:nvSpPr>
            <p:cNvPr id="4" name="object 4"/>
            <p:cNvSpPr/>
            <p:nvPr/>
          </p:nvSpPr>
          <p:spPr>
            <a:xfrm>
              <a:off x="1405890" y="1294638"/>
              <a:ext cx="7294245" cy="501650"/>
            </a:xfrm>
            <a:custGeom>
              <a:avLst/>
              <a:gdLst/>
              <a:ahLst/>
              <a:cxnLst/>
              <a:rect l="l" t="t" r="r" b="b"/>
              <a:pathLst>
                <a:path w="7294245" h="501650">
                  <a:moveTo>
                    <a:pt x="7210298" y="0"/>
                  </a:moveTo>
                  <a:lnTo>
                    <a:pt x="83565" y="0"/>
                  </a:lnTo>
                  <a:lnTo>
                    <a:pt x="51059" y="6574"/>
                  </a:lnTo>
                  <a:lnTo>
                    <a:pt x="24495" y="24495"/>
                  </a:lnTo>
                  <a:lnTo>
                    <a:pt x="6574" y="51059"/>
                  </a:lnTo>
                  <a:lnTo>
                    <a:pt x="0" y="83565"/>
                  </a:lnTo>
                  <a:lnTo>
                    <a:pt x="0" y="417829"/>
                  </a:lnTo>
                  <a:lnTo>
                    <a:pt x="6574" y="450336"/>
                  </a:lnTo>
                  <a:lnTo>
                    <a:pt x="24495" y="476900"/>
                  </a:lnTo>
                  <a:lnTo>
                    <a:pt x="51059" y="494821"/>
                  </a:lnTo>
                  <a:lnTo>
                    <a:pt x="83565" y="501396"/>
                  </a:lnTo>
                  <a:lnTo>
                    <a:pt x="7210298" y="501396"/>
                  </a:lnTo>
                  <a:lnTo>
                    <a:pt x="7242804" y="494821"/>
                  </a:lnTo>
                  <a:lnTo>
                    <a:pt x="7269368" y="476900"/>
                  </a:lnTo>
                  <a:lnTo>
                    <a:pt x="7287289" y="450336"/>
                  </a:lnTo>
                  <a:lnTo>
                    <a:pt x="7293863" y="417829"/>
                  </a:lnTo>
                  <a:lnTo>
                    <a:pt x="7293863" y="83565"/>
                  </a:lnTo>
                  <a:lnTo>
                    <a:pt x="7287289" y="51059"/>
                  </a:lnTo>
                  <a:lnTo>
                    <a:pt x="7269368" y="24495"/>
                  </a:lnTo>
                  <a:lnTo>
                    <a:pt x="7242804" y="6574"/>
                  </a:lnTo>
                  <a:lnTo>
                    <a:pt x="7210298" y="0"/>
                  </a:lnTo>
                  <a:close/>
                </a:path>
              </a:pathLst>
            </a:custGeom>
            <a:solidFill>
              <a:srgbClr val="9F2B92"/>
            </a:solidFill>
          </p:spPr>
          <p:txBody>
            <a:bodyPr wrap="square" lIns="0" tIns="0" rIns="0" bIns="0" rtlCol="0"/>
            <a:lstStyle/>
            <a:p>
              <a:endParaRPr/>
            </a:p>
          </p:txBody>
        </p:sp>
        <p:sp>
          <p:nvSpPr>
            <p:cNvPr id="5" name="object 5"/>
            <p:cNvSpPr/>
            <p:nvPr/>
          </p:nvSpPr>
          <p:spPr>
            <a:xfrm>
              <a:off x="1405890" y="1294638"/>
              <a:ext cx="7294245" cy="501650"/>
            </a:xfrm>
            <a:custGeom>
              <a:avLst/>
              <a:gdLst/>
              <a:ahLst/>
              <a:cxnLst/>
              <a:rect l="l" t="t" r="r" b="b"/>
              <a:pathLst>
                <a:path w="7294245" h="501650">
                  <a:moveTo>
                    <a:pt x="0" y="83565"/>
                  </a:moveTo>
                  <a:lnTo>
                    <a:pt x="6574" y="51059"/>
                  </a:lnTo>
                  <a:lnTo>
                    <a:pt x="24495" y="24495"/>
                  </a:lnTo>
                  <a:lnTo>
                    <a:pt x="51059" y="6574"/>
                  </a:lnTo>
                  <a:lnTo>
                    <a:pt x="83565" y="0"/>
                  </a:lnTo>
                  <a:lnTo>
                    <a:pt x="7210298" y="0"/>
                  </a:lnTo>
                  <a:lnTo>
                    <a:pt x="7242804" y="6574"/>
                  </a:lnTo>
                  <a:lnTo>
                    <a:pt x="7269368" y="24495"/>
                  </a:lnTo>
                  <a:lnTo>
                    <a:pt x="7287289" y="51059"/>
                  </a:lnTo>
                  <a:lnTo>
                    <a:pt x="7293863" y="83565"/>
                  </a:lnTo>
                  <a:lnTo>
                    <a:pt x="7293863" y="417829"/>
                  </a:lnTo>
                  <a:lnTo>
                    <a:pt x="7287289" y="450336"/>
                  </a:lnTo>
                  <a:lnTo>
                    <a:pt x="7269368" y="476900"/>
                  </a:lnTo>
                  <a:lnTo>
                    <a:pt x="7242804" y="494821"/>
                  </a:lnTo>
                  <a:lnTo>
                    <a:pt x="7210298" y="501396"/>
                  </a:lnTo>
                  <a:lnTo>
                    <a:pt x="83565" y="501396"/>
                  </a:lnTo>
                  <a:lnTo>
                    <a:pt x="51059" y="494821"/>
                  </a:lnTo>
                  <a:lnTo>
                    <a:pt x="24495" y="476900"/>
                  </a:lnTo>
                  <a:lnTo>
                    <a:pt x="6574" y="450336"/>
                  </a:lnTo>
                  <a:lnTo>
                    <a:pt x="0" y="417829"/>
                  </a:lnTo>
                  <a:lnTo>
                    <a:pt x="0" y="83565"/>
                  </a:lnTo>
                  <a:close/>
                </a:path>
              </a:pathLst>
            </a:custGeom>
            <a:ln w="19050">
              <a:solidFill>
                <a:srgbClr val="FFFFFF"/>
              </a:solidFill>
            </a:ln>
          </p:spPr>
          <p:txBody>
            <a:bodyPr wrap="square" lIns="0" tIns="0" rIns="0" bIns="0" rtlCol="0"/>
            <a:lstStyle/>
            <a:p>
              <a:endParaRPr/>
            </a:p>
          </p:txBody>
        </p:sp>
      </p:grpSp>
      <p:sp>
        <p:nvSpPr>
          <p:cNvPr id="6" name="object 6"/>
          <p:cNvSpPr txBox="1"/>
          <p:nvPr/>
        </p:nvSpPr>
        <p:spPr>
          <a:xfrm>
            <a:off x="1600200" y="1336116"/>
            <a:ext cx="8153400" cy="1542089"/>
          </a:xfrm>
          <a:prstGeom prst="rect">
            <a:avLst/>
          </a:prstGeom>
        </p:spPr>
        <p:txBody>
          <a:bodyPr vert="horz" wrap="square" lIns="0" tIns="13335" rIns="0" bIns="0" rtlCol="0">
            <a:spAutoFit/>
          </a:bodyPr>
          <a:lstStyle/>
          <a:p>
            <a:pPr marL="24765">
              <a:lnSpc>
                <a:spcPct val="100000"/>
              </a:lnSpc>
              <a:spcBef>
                <a:spcPts val="105"/>
              </a:spcBef>
            </a:pPr>
            <a:r>
              <a:rPr lang="en-US" sz="2000" b="1" spc="-95" dirty="0">
                <a:solidFill>
                  <a:srgbClr val="FFFFFF"/>
                </a:solidFill>
                <a:latin typeface="Trebuchet MS"/>
                <a:cs typeface="Trebuchet MS"/>
              </a:rPr>
              <a:t>Data Augmentation</a:t>
            </a:r>
            <a:r>
              <a:rPr lang="en-US" sz="2000" b="1" spc="-50" dirty="0">
                <a:solidFill>
                  <a:srgbClr val="FFFFFF"/>
                </a:solidFill>
                <a:latin typeface="Trebuchet MS"/>
                <a:cs typeface="Trebuchet MS"/>
              </a:rPr>
              <a:t>:</a:t>
            </a:r>
            <a:endParaRPr lang="en-IN" sz="2000" dirty="0">
              <a:latin typeface="Trebuchet MS"/>
              <a:cs typeface="Trebuchet MS"/>
            </a:endParaRPr>
          </a:p>
          <a:p>
            <a:pPr>
              <a:lnSpc>
                <a:spcPct val="100000"/>
              </a:lnSpc>
              <a:spcBef>
                <a:spcPts val="40"/>
              </a:spcBef>
            </a:pPr>
            <a:endParaRPr lang="en-IN" sz="1600" dirty="0">
              <a:latin typeface="Trebuchet MS"/>
              <a:cs typeface="Trebuchet MS"/>
            </a:endParaRPr>
          </a:p>
          <a:p>
            <a:pPr marL="184785" marR="31750" indent="-172720">
              <a:lnSpc>
                <a:spcPts val="1860"/>
              </a:lnSpc>
              <a:buChar char="•"/>
              <a:tabLst>
                <a:tab pos="185420" algn="l"/>
              </a:tabLst>
            </a:pPr>
            <a:r>
              <a:rPr lang="en-US" sz="1600" spc="-10" dirty="0">
                <a:latin typeface="Trebuchet MS"/>
                <a:cs typeface="Trebuchet MS"/>
              </a:rPr>
              <a:t>enhances deep learning models in facial emotion recognition by diversifying training data through alterations like zooming, rotation, and brightness adjustment.</a:t>
            </a:r>
          </a:p>
          <a:p>
            <a:pPr marL="184785" marR="31750" indent="-172720">
              <a:lnSpc>
                <a:spcPts val="1860"/>
              </a:lnSpc>
              <a:buChar char="•"/>
              <a:tabLst>
                <a:tab pos="185420" algn="l"/>
              </a:tabLst>
            </a:pPr>
            <a:r>
              <a:rPr lang="en-US" sz="1600" spc="10" dirty="0">
                <a:latin typeface="Trebuchet MS"/>
                <a:cs typeface="Trebuchet MS"/>
              </a:rPr>
              <a:t>mitigates underfitting issues, leading to improved accuracy and consistency, particularly with expanded datasets.</a:t>
            </a:r>
            <a:endParaRPr lang="en-US" sz="1600" dirty="0">
              <a:latin typeface="Trebuchet MS"/>
              <a:cs typeface="Trebuchet MS"/>
            </a:endParaRPr>
          </a:p>
        </p:txBody>
      </p:sp>
      <p:grpSp>
        <p:nvGrpSpPr>
          <p:cNvPr id="7" name="object 7"/>
          <p:cNvGrpSpPr/>
          <p:nvPr/>
        </p:nvGrpSpPr>
        <p:grpSpPr>
          <a:xfrm>
            <a:off x="875157" y="3100197"/>
            <a:ext cx="10440670" cy="1743075"/>
            <a:chOff x="875157" y="3100197"/>
            <a:chExt cx="10440670" cy="1743075"/>
          </a:xfrm>
        </p:grpSpPr>
        <p:sp>
          <p:nvSpPr>
            <p:cNvPr id="8" name="object 8"/>
            <p:cNvSpPr/>
            <p:nvPr/>
          </p:nvSpPr>
          <p:spPr>
            <a:xfrm>
              <a:off x="884682" y="3361181"/>
              <a:ext cx="10421620" cy="1472565"/>
            </a:xfrm>
            <a:custGeom>
              <a:avLst/>
              <a:gdLst/>
              <a:ahLst/>
              <a:cxnLst/>
              <a:rect l="l" t="t" r="r" b="b"/>
              <a:pathLst>
                <a:path w="10421620" h="1472564">
                  <a:moveTo>
                    <a:pt x="0" y="1472183"/>
                  </a:moveTo>
                  <a:lnTo>
                    <a:pt x="10421112" y="1472183"/>
                  </a:lnTo>
                  <a:lnTo>
                    <a:pt x="10421112" y="0"/>
                  </a:lnTo>
                  <a:lnTo>
                    <a:pt x="0" y="0"/>
                  </a:lnTo>
                  <a:lnTo>
                    <a:pt x="0" y="1472183"/>
                  </a:lnTo>
                  <a:close/>
                </a:path>
              </a:pathLst>
            </a:custGeom>
            <a:ln w="19050">
              <a:solidFill>
                <a:srgbClr val="2C70A3"/>
              </a:solidFill>
            </a:ln>
          </p:spPr>
          <p:txBody>
            <a:bodyPr wrap="square" lIns="0" tIns="0" rIns="0" bIns="0" rtlCol="0"/>
            <a:lstStyle/>
            <a:p>
              <a:endParaRPr/>
            </a:p>
          </p:txBody>
        </p:sp>
        <p:sp>
          <p:nvSpPr>
            <p:cNvPr id="9" name="object 9"/>
            <p:cNvSpPr/>
            <p:nvPr/>
          </p:nvSpPr>
          <p:spPr>
            <a:xfrm>
              <a:off x="1405890" y="3109722"/>
              <a:ext cx="7294245" cy="501650"/>
            </a:xfrm>
            <a:custGeom>
              <a:avLst/>
              <a:gdLst/>
              <a:ahLst/>
              <a:cxnLst/>
              <a:rect l="l" t="t" r="r" b="b"/>
              <a:pathLst>
                <a:path w="7294245" h="501650">
                  <a:moveTo>
                    <a:pt x="7210298" y="0"/>
                  </a:moveTo>
                  <a:lnTo>
                    <a:pt x="83565" y="0"/>
                  </a:lnTo>
                  <a:lnTo>
                    <a:pt x="51059" y="6574"/>
                  </a:lnTo>
                  <a:lnTo>
                    <a:pt x="24495" y="24495"/>
                  </a:lnTo>
                  <a:lnTo>
                    <a:pt x="6574" y="51059"/>
                  </a:lnTo>
                  <a:lnTo>
                    <a:pt x="0" y="83565"/>
                  </a:lnTo>
                  <a:lnTo>
                    <a:pt x="0" y="417829"/>
                  </a:lnTo>
                  <a:lnTo>
                    <a:pt x="6574" y="450336"/>
                  </a:lnTo>
                  <a:lnTo>
                    <a:pt x="24495" y="476900"/>
                  </a:lnTo>
                  <a:lnTo>
                    <a:pt x="51059" y="494821"/>
                  </a:lnTo>
                  <a:lnTo>
                    <a:pt x="83565" y="501395"/>
                  </a:lnTo>
                  <a:lnTo>
                    <a:pt x="7210298" y="501395"/>
                  </a:lnTo>
                  <a:lnTo>
                    <a:pt x="7242804" y="494821"/>
                  </a:lnTo>
                  <a:lnTo>
                    <a:pt x="7269368" y="476900"/>
                  </a:lnTo>
                  <a:lnTo>
                    <a:pt x="7287289" y="450336"/>
                  </a:lnTo>
                  <a:lnTo>
                    <a:pt x="7293863" y="417829"/>
                  </a:lnTo>
                  <a:lnTo>
                    <a:pt x="7293863" y="83565"/>
                  </a:lnTo>
                  <a:lnTo>
                    <a:pt x="7287289" y="51059"/>
                  </a:lnTo>
                  <a:lnTo>
                    <a:pt x="7269368" y="24495"/>
                  </a:lnTo>
                  <a:lnTo>
                    <a:pt x="7242804" y="6574"/>
                  </a:lnTo>
                  <a:lnTo>
                    <a:pt x="7210298" y="0"/>
                  </a:lnTo>
                  <a:close/>
                </a:path>
              </a:pathLst>
            </a:custGeom>
            <a:solidFill>
              <a:srgbClr val="2C70A3"/>
            </a:solidFill>
          </p:spPr>
          <p:txBody>
            <a:bodyPr wrap="square" lIns="0" tIns="0" rIns="0" bIns="0" rtlCol="0"/>
            <a:lstStyle/>
            <a:p>
              <a:endParaRPr/>
            </a:p>
          </p:txBody>
        </p:sp>
        <p:sp>
          <p:nvSpPr>
            <p:cNvPr id="10" name="object 10"/>
            <p:cNvSpPr/>
            <p:nvPr/>
          </p:nvSpPr>
          <p:spPr>
            <a:xfrm>
              <a:off x="1405890" y="3109722"/>
              <a:ext cx="7294245" cy="501650"/>
            </a:xfrm>
            <a:custGeom>
              <a:avLst/>
              <a:gdLst/>
              <a:ahLst/>
              <a:cxnLst/>
              <a:rect l="l" t="t" r="r" b="b"/>
              <a:pathLst>
                <a:path w="7294245" h="501650">
                  <a:moveTo>
                    <a:pt x="0" y="83565"/>
                  </a:moveTo>
                  <a:lnTo>
                    <a:pt x="6574" y="51059"/>
                  </a:lnTo>
                  <a:lnTo>
                    <a:pt x="24495" y="24495"/>
                  </a:lnTo>
                  <a:lnTo>
                    <a:pt x="51059" y="6574"/>
                  </a:lnTo>
                  <a:lnTo>
                    <a:pt x="83565" y="0"/>
                  </a:lnTo>
                  <a:lnTo>
                    <a:pt x="7210298" y="0"/>
                  </a:lnTo>
                  <a:lnTo>
                    <a:pt x="7242804" y="6574"/>
                  </a:lnTo>
                  <a:lnTo>
                    <a:pt x="7269368" y="24495"/>
                  </a:lnTo>
                  <a:lnTo>
                    <a:pt x="7287289" y="51059"/>
                  </a:lnTo>
                  <a:lnTo>
                    <a:pt x="7293863" y="83565"/>
                  </a:lnTo>
                  <a:lnTo>
                    <a:pt x="7293863" y="417829"/>
                  </a:lnTo>
                  <a:lnTo>
                    <a:pt x="7287289" y="450336"/>
                  </a:lnTo>
                  <a:lnTo>
                    <a:pt x="7269368" y="476900"/>
                  </a:lnTo>
                  <a:lnTo>
                    <a:pt x="7242804" y="494821"/>
                  </a:lnTo>
                  <a:lnTo>
                    <a:pt x="7210298" y="501395"/>
                  </a:lnTo>
                  <a:lnTo>
                    <a:pt x="83565" y="501395"/>
                  </a:lnTo>
                  <a:lnTo>
                    <a:pt x="51059" y="494821"/>
                  </a:lnTo>
                  <a:lnTo>
                    <a:pt x="24495" y="476900"/>
                  </a:lnTo>
                  <a:lnTo>
                    <a:pt x="6574" y="450336"/>
                  </a:lnTo>
                  <a:lnTo>
                    <a:pt x="0" y="417829"/>
                  </a:lnTo>
                  <a:lnTo>
                    <a:pt x="0" y="83565"/>
                  </a:lnTo>
                  <a:close/>
                </a:path>
              </a:pathLst>
            </a:custGeom>
            <a:ln w="19050">
              <a:solidFill>
                <a:srgbClr val="FFFFFF"/>
              </a:solidFill>
            </a:ln>
          </p:spPr>
          <p:txBody>
            <a:bodyPr wrap="square" lIns="0" tIns="0" rIns="0" bIns="0" rtlCol="0"/>
            <a:lstStyle/>
            <a:p>
              <a:endParaRPr/>
            </a:p>
          </p:txBody>
        </p:sp>
      </p:grpSp>
      <p:sp>
        <p:nvSpPr>
          <p:cNvPr id="11" name="object 11"/>
          <p:cNvSpPr txBox="1"/>
          <p:nvPr/>
        </p:nvSpPr>
        <p:spPr>
          <a:xfrm>
            <a:off x="1653222" y="3220723"/>
            <a:ext cx="8768080" cy="1252266"/>
          </a:xfrm>
          <a:prstGeom prst="rect">
            <a:avLst/>
          </a:prstGeom>
        </p:spPr>
        <p:txBody>
          <a:bodyPr vert="horz" wrap="square" lIns="0" tIns="13335" rIns="0" bIns="0" rtlCol="0">
            <a:spAutoFit/>
          </a:bodyPr>
          <a:lstStyle/>
          <a:p>
            <a:pPr marL="24765">
              <a:lnSpc>
                <a:spcPct val="100000"/>
              </a:lnSpc>
              <a:spcBef>
                <a:spcPts val="105"/>
              </a:spcBef>
            </a:pPr>
            <a:r>
              <a:rPr lang="en-IN" sz="1700" b="1" spc="25" dirty="0">
                <a:solidFill>
                  <a:srgbClr val="FFFFFF"/>
                </a:solidFill>
                <a:latin typeface="Trebuchet MS"/>
                <a:cs typeface="Trebuchet MS"/>
              </a:rPr>
              <a:t>Data Processing &amp; </a:t>
            </a:r>
            <a:r>
              <a:rPr sz="1700" b="1" spc="25" dirty="0">
                <a:solidFill>
                  <a:srgbClr val="FFFFFF"/>
                </a:solidFill>
                <a:latin typeface="Trebuchet MS"/>
                <a:cs typeface="Trebuchet MS"/>
              </a:rPr>
              <a:t>Model</a:t>
            </a:r>
            <a:r>
              <a:rPr sz="1700" b="1" spc="-180" dirty="0">
                <a:solidFill>
                  <a:srgbClr val="FFFFFF"/>
                </a:solidFill>
                <a:latin typeface="Trebuchet MS"/>
                <a:cs typeface="Trebuchet MS"/>
              </a:rPr>
              <a:t> </a:t>
            </a:r>
            <a:r>
              <a:rPr sz="1700" b="1" spc="-250" dirty="0">
                <a:solidFill>
                  <a:srgbClr val="FFFFFF"/>
                </a:solidFill>
                <a:latin typeface="Trebuchet MS"/>
                <a:cs typeface="Trebuchet MS"/>
              </a:rPr>
              <a:t>T</a:t>
            </a:r>
            <a:r>
              <a:rPr sz="1700" b="1" spc="-155" dirty="0">
                <a:solidFill>
                  <a:srgbClr val="FFFFFF"/>
                </a:solidFill>
                <a:latin typeface="Trebuchet MS"/>
                <a:cs typeface="Trebuchet MS"/>
              </a:rPr>
              <a:t>r</a:t>
            </a:r>
            <a:r>
              <a:rPr sz="1700" b="1" spc="-15" dirty="0">
                <a:solidFill>
                  <a:srgbClr val="FFFFFF"/>
                </a:solidFill>
                <a:latin typeface="Trebuchet MS"/>
                <a:cs typeface="Trebuchet MS"/>
              </a:rPr>
              <a:t>ai</a:t>
            </a:r>
            <a:r>
              <a:rPr sz="1700" b="1" spc="-35" dirty="0">
                <a:solidFill>
                  <a:srgbClr val="FFFFFF"/>
                </a:solidFill>
                <a:latin typeface="Trebuchet MS"/>
                <a:cs typeface="Trebuchet MS"/>
              </a:rPr>
              <a:t>ni</a:t>
            </a:r>
            <a:r>
              <a:rPr sz="1700" b="1" spc="-45" dirty="0">
                <a:solidFill>
                  <a:srgbClr val="FFFFFF"/>
                </a:solidFill>
                <a:latin typeface="Trebuchet MS"/>
                <a:cs typeface="Trebuchet MS"/>
              </a:rPr>
              <a:t>n</a:t>
            </a:r>
            <a:r>
              <a:rPr sz="1700" b="1" spc="15" dirty="0">
                <a:solidFill>
                  <a:srgbClr val="FFFFFF"/>
                </a:solidFill>
                <a:latin typeface="Trebuchet MS"/>
                <a:cs typeface="Trebuchet MS"/>
              </a:rPr>
              <a:t>g</a:t>
            </a:r>
            <a:r>
              <a:rPr sz="1700" b="1" spc="-175" dirty="0">
                <a:solidFill>
                  <a:srgbClr val="FFFFFF"/>
                </a:solidFill>
                <a:latin typeface="Trebuchet MS"/>
                <a:cs typeface="Trebuchet MS"/>
              </a:rPr>
              <a:t> </a:t>
            </a:r>
            <a:r>
              <a:rPr sz="1700" b="1" spc="-55" dirty="0">
                <a:solidFill>
                  <a:srgbClr val="FFFFFF"/>
                </a:solidFill>
                <a:latin typeface="Trebuchet MS"/>
                <a:cs typeface="Trebuchet MS"/>
              </a:rPr>
              <a:t>:</a:t>
            </a:r>
            <a:endParaRPr sz="1700" dirty="0">
              <a:latin typeface="Trebuchet MS"/>
              <a:cs typeface="Trebuchet MS"/>
            </a:endParaRPr>
          </a:p>
          <a:p>
            <a:pPr>
              <a:lnSpc>
                <a:spcPct val="100000"/>
              </a:lnSpc>
              <a:spcBef>
                <a:spcPts val="40"/>
              </a:spcBef>
            </a:pPr>
            <a:endParaRPr sz="1600" dirty="0">
              <a:latin typeface="Trebuchet MS"/>
              <a:cs typeface="Trebuchet MS"/>
            </a:endParaRPr>
          </a:p>
          <a:p>
            <a:pPr marL="184785" marR="5080" indent="-172720">
              <a:lnSpc>
                <a:spcPts val="1860"/>
              </a:lnSpc>
              <a:buChar char="•"/>
              <a:tabLst>
                <a:tab pos="185420" algn="l"/>
              </a:tabLst>
            </a:pPr>
            <a:r>
              <a:rPr lang="en-IN" sz="1700" spc="-25" dirty="0">
                <a:latin typeface="Trebuchet MS"/>
                <a:cs typeface="Trebuchet MS"/>
              </a:rPr>
              <a:t>Splitting data into training, validation, and testing sets optimizes model accuracy and performance, with training data building model accuracy, validation data fine-tuning hyperparameters, and testing data assessing real-world accuracy.</a:t>
            </a:r>
            <a:endParaRPr sz="1700" dirty="0">
              <a:latin typeface="Trebuchet MS"/>
              <a:cs typeface="Trebuchet MS"/>
            </a:endParaRPr>
          </a:p>
        </p:txBody>
      </p:sp>
      <p:grpSp>
        <p:nvGrpSpPr>
          <p:cNvPr id="12" name="object 12"/>
          <p:cNvGrpSpPr/>
          <p:nvPr/>
        </p:nvGrpSpPr>
        <p:grpSpPr>
          <a:xfrm>
            <a:off x="875157" y="4915280"/>
            <a:ext cx="10440670" cy="1880763"/>
            <a:chOff x="875157" y="4915280"/>
            <a:chExt cx="10440670" cy="1743075"/>
          </a:xfrm>
        </p:grpSpPr>
        <p:sp>
          <p:nvSpPr>
            <p:cNvPr id="13" name="object 13"/>
            <p:cNvSpPr/>
            <p:nvPr/>
          </p:nvSpPr>
          <p:spPr>
            <a:xfrm>
              <a:off x="884682" y="5176265"/>
              <a:ext cx="10421620" cy="1472565"/>
            </a:xfrm>
            <a:custGeom>
              <a:avLst/>
              <a:gdLst/>
              <a:ahLst/>
              <a:cxnLst/>
              <a:rect l="l" t="t" r="r" b="b"/>
              <a:pathLst>
                <a:path w="10421620" h="1472565">
                  <a:moveTo>
                    <a:pt x="0" y="1472184"/>
                  </a:moveTo>
                  <a:lnTo>
                    <a:pt x="10421112" y="1472184"/>
                  </a:lnTo>
                  <a:lnTo>
                    <a:pt x="10421112" y="0"/>
                  </a:lnTo>
                  <a:lnTo>
                    <a:pt x="0" y="0"/>
                  </a:lnTo>
                  <a:lnTo>
                    <a:pt x="0" y="1472184"/>
                  </a:lnTo>
                  <a:close/>
                </a:path>
              </a:pathLst>
            </a:custGeom>
            <a:ln w="19050">
              <a:solidFill>
                <a:srgbClr val="F1AA84"/>
              </a:solidFill>
            </a:ln>
          </p:spPr>
          <p:txBody>
            <a:bodyPr wrap="square" lIns="0" tIns="0" rIns="0" bIns="0" rtlCol="0"/>
            <a:lstStyle/>
            <a:p>
              <a:endParaRPr/>
            </a:p>
          </p:txBody>
        </p:sp>
        <p:sp>
          <p:nvSpPr>
            <p:cNvPr id="14" name="object 14"/>
            <p:cNvSpPr/>
            <p:nvPr/>
          </p:nvSpPr>
          <p:spPr>
            <a:xfrm>
              <a:off x="1405890" y="4924805"/>
              <a:ext cx="7294245" cy="502920"/>
            </a:xfrm>
            <a:custGeom>
              <a:avLst/>
              <a:gdLst/>
              <a:ahLst/>
              <a:cxnLst/>
              <a:rect l="l" t="t" r="r" b="b"/>
              <a:pathLst>
                <a:path w="7294245" h="502920">
                  <a:moveTo>
                    <a:pt x="7210043" y="0"/>
                  </a:moveTo>
                  <a:lnTo>
                    <a:pt x="83819" y="0"/>
                  </a:lnTo>
                  <a:lnTo>
                    <a:pt x="51167" y="6578"/>
                  </a:lnTo>
                  <a:lnTo>
                    <a:pt x="24526" y="24526"/>
                  </a:lnTo>
                  <a:lnTo>
                    <a:pt x="6578" y="51167"/>
                  </a:lnTo>
                  <a:lnTo>
                    <a:pt x="0" y="83820"/>
                  </a:lnTo>
                  <a:lnTo>
                    <a:pt x="0" y="419100"/>
                  </a:lnTo>
                  <a:lnTo>
                    <a:pt x="6578" y="451752"/>
                  </a:lnTo>
                  <a:lnTo>
                    <a:pt x="24526" y="478393"/>
                  </a:lnTo>
                  <a:lnTo>
                    <a:pt x="51167" y="496341"/>
                  </a:lnTo>
                  <a:lnTo>
                    <a:pt x="83819" y="502920"/>
                  </a:lnTo>
                  <a:lnTo>
                    <a:pt x="7210043" y="502920"/>
                  </a:lnTo>
                  <a:lnTo>
                    <a:pt x="7242696" y="496341"/>
                  </a:lnTo>
                  <a:lnTo>
                    <a:pt x="7269337" y="478393"/>
                  </a:lnTo>
                  <a:lnTo>
                    <a:pt x="7287285" y="451752"/>
                  </a:lnTo>
                  <a:lnTo>
                    <a:pt x="7293863" y="419100"/>
                  </a:lnTo>
                  <a:lnTo>
                    <a:pt x="7293863" y="83820"/>
                  </a:lnTo>
                  <a:lnTo>
                    <a:pt x="7287285" y="51167"/>
                  </a:lnTo>
                  <a:lnTo>
                    <a:pt x="7269337" y="24526"/>
                  </a:lnTo>
                  <a:lnTo>
                    <a:pt x="7242696" y="6578"/>
                  </a:lnTo>
                  <a:lnTo>
                    <a:pt x="7210043" y="0"/>
                  </a:lnTo>
                  <a:close/>
                </a:path>
              </a:pathLst>
            </a:custGeom>
            <a:solidFill>
              <a:srgbClr val="C04F15"/>
            </a:solidFill>
          </p:spPr>
          <p:txBody>
            <a:bodyPr wrap="square" lIns="0" tIns="0" rIns="0" bIns="0" rtlCol="0"/>
            <a:lstStyle/>
            <a:p>
              <a:endParaRPr/>
            </a:p>
          </p:txBody>
        </p:sp>
        <p:sp>
          <p:nvSpPr>
            <p:cNvPr id="15" name="object 15"/>
            <p:cNvSpPr/>
            <p:nvPr/>
          </p:nvSpPr>
          <p:spPr>
            <a:xfrm>
              <a:off x="1405890" y="4924805"/>
              <a:ext cx="7294245" cy="502920"/>
            </a:xfrm>
            <a:custGeom>
              <a:avLst/>
              <a:gdLst/>
              <a:ahLst/>
              <a:cxnLst/>
              <a:rect l="l" t="t" r="r" b="b"/>
              <a:pathLst>
                <a:path w="7294245" h="502920">
                  <a:moveTo>
                    <a:pt x="0" y="83820"/>
                  </a:moveTo>
                  <a:lnTo>
                    <a:pt x="6578" y="51167"/>
                  </a:lnTo>
                  <a:lnTo>
                    <a:pt x="24526" y="24526"/>
                  </a:lnTo>
                  <a:lnTo>
                    <a:pt x="51167" y="6578"/>
                  </a:lnTo>
                  <a:lnTo>
                    <a:pt x="83819" y="0"/>
                  </a:lnTo>
                  <a:lnTo>
                    <a:pt x="7210043" y="0"/>
                  </a:lnTo>
                  <a:lnTo>
                    <a:pt x="7242696" y="6578"/>
                  </a:lnTo>
                  <a:lnTo>
                    <a:pt x="7269337" y="24526"/>
                  </a:lnTo>
                  <a:lnTo>
                    <a:pt x="7287285" y="51167"/>
                  </a:lnTo>
                  <a:lnTo>
                    <a:pt x="7293863" y="83820"/>
                  </a:lnTo>
                  <a:lnTo>
                    <a:pt x="7293863" y="419100"/>
                  </a:lnTo>
                  <a:lnTo>
                    <a:pt x="7287285" y="451752"/>
                  </a:lnTo>
                  <a:lnTo>
                    <a:pt x="7269337" y="478393"/>
                  </a:lnTo>
                  <a:lnTo>
                    <a:pt x="7242696" y="496341"/>
                  </a:lnTo>
                  <a:lnTo>
                    <a:pt x="7210043" y="502920"/>
                  </a:lnTo>
                  <a:lnTo>
                    <a:pt x="83819" y="502920"/>
                  </a:lnTo>
                  <a:lnTo>
                    <a:pt x="51167" y="496341"/>
                  </a:lnTo>
                  <a:lnTo>
                    <a:pt x="24526" y="478393"/>
                  </a:lnTo>
                  <a:lnTo>
                    <a:pt x="6578" y="451752"/>
                  </a:lnTo>
                  <a:lnTo>
                    <a:pt x="0" y="419100"/>
                  </a:lnTo>
                  <a:lnTo>
                    <a:pt x="0" y="83820"/>
                  </a:lnTo>
                  <a:close/>
                </a:path>
              </a:pathLst>
            </a:custGeom>
            <a:ln w="19050">
              <a:solidFill>
                <a:srgbClr val="FFFFFF"/>
              </a:solidFill>
            </a:ln>
          </p:spPr>
          <p:txBody>
            <a:bodyPr wrap="square" lIns="0" tIns="0" rIns="0" bIns="0" rtlCol="0"/>
            <a:lstStyle/>
            <a:p>
              <a:endParaRPr/>
            </a:p>
          </p:txBody>
        </p:sp>
      </p:grpSp>
      <p:sp>
        <p:nvSpPr>
          <p:cNvPr id="16" name="object 16"/>
          <p:cNvSpPr txBox="1"/>
          <p:nvPr/>
        </p:nvSpPr>
        <p:spPr>
          <a:xfrm>
            <a:off x="1585274" y="5016069"/>
            <a:ext cx="8508365" cy="1779974"/>
          </a:xfrm>
          <a:prstGeom prst="rect">
            <a:avLst/>
          </a:prstGeom>
        </p:spPr>
        <p:txBody>
          <a:bodyPr vert="horz" wrap="square" lIns="0" tIns="12700" rIns="0" bIns="0" rtlCol="0">
            <a:spAutoFit/>
          </a:bodyPr>
          <a:lstStyle/>
          <a:p>
            <a:pPr marL="24765">
              <a:lnSpc>
                <a:spcPct val="100000"/>
              </a:lnSpc>
              <a:spcBef>
                <a:spcPts val="100"/>
              </a:spcBef>
            </a:pPr>
            <a:r>
              <a:rPr b="1" spc="80" dirty="0">
                <a:solidFill>
                  <a:srgbClr val="FFFFFF"/>
                </a:solidFill>
                <a:latin typeface="Trebuchet MS"/>
                <a:cs typeface="Trebuchet MS"/>
              </a:rPr>
              <a:t>H</a:t>
            </a:r>
            <a:r>
              <a:rPr b="1" spc="-50" dirty="0">
                <a:solidFill>
                  <a:srgbClr val="FFFFFF"/>
                </a:solidFill>
                <a:latin typeface="Trebuchet MS"/>
                <a:cs typeface="Trebuchet MS"/>
              </a:rPr>
              <a:t>yper</a:t>
            </a:r>
            <a:r>
              <a:rPr b="1" spc="15" dirty="0">
                <a:solidFill>
                  <a:srgbClr val="FFFFFF"/>
                </a:solidFill>
                <a:latin typeface="Trebuchet MS"/>
                <a:cs typeface="Trebuchet MS"/>
              </a:rPr>
              <a:t>p</a:t>
            </a:r>
            <a:r>
              <a:rPr b="1" spc="10" dirty="0">
                <a:solidFill>
                  <a:srgbClr val="FFFFFF"/>
                </a:solidFill>
                <a:latin typeface="Trebuchet MS"/>
                <a:cs typeface="Trebuchet MS"/>
              </a:rPr>
              <a:t>a</a:t>
            </a:r>
            <a:r>
              <a:rPr b="1" spc="-155" dirty="0">
                <a:solidFill>
                  <a:srgbClr val="FFFFFF"/>
                </a:solidFill>
                <a:latin typeface="Trebuchet MS"/>
                <a:cs typeface="Trebuchet MS"/>
              </a:rPr>
              <a:t>r</a:t>
            </a:r>
            <a:r>
              <a:rPr b="1" spc="30" dirty="0">
                <a:solidFill>
                  <a:srgbClr val="FFFFFF"/>
                </a:solidFill>
                <a:latin typeface="Trebuchet MS"/>
                <a:cs typeface="Trebuchet MS"/>
              </a:rPr>
              <a:t>a</a:t>
            </a:r>
            <a:r>
              <a:rPr b="1" spc="40" dirty="0">
                <a:solidFill>
                  <a:srgbClr val="FFFFFF"/>
                </a:solidFill>
                <a:latin typeface="Trebuchet MS"/>
                <a:cs typeface="Trebuchet MS"/>
              </a:rPr>
              <a:t>m</a:t>
            </a:r>
            <a:r>
              <a:rPr b="1" spc="-65" dirty="0">
                <a:solidFill>
                  <a:srgbClr val="FFFFFF"/>
                </a:solidFill>
                <a:latin typeface="Trebuchet MS"/>
                <a:cs typeface="Trebuchet MS"/>
              </a:rPr>
              <a:t>e</a:t>
            </a:r>
            <a:r>
              <a:rPr b="1" spc="-60" dirty="0">
                <a:solidFill>
                  <a:srgbClr val="FFFFFF"/>
                </a:solidFill>
                <a:latin typeface="Trebuchet MS"/>
                <a:cs typeface="Trebuchet MS"/>
              </a:rPr>
              <a:t>t</a:t>
            </a:r>
            <a:r>
              <a:rPr b="1" spc="-80" dirty="0">
                <a:solidFill>
                  <a:srgbClr val="FFFFFF"/>
                </a:solidFill>
                <a:latin typeface="Trebuchet MS"/>
                <a:cs typeface="Trebuchet MS"/>
              </a:rPr>
              <a:t>e</a:t>
            </a:r>
            <a:r>
              <a:rPr b="1" spc="-55" dirty="0">
                <a:solidFill>
                  <a:srgbClr val="FFFFFF"/>
                </a:solidFill>
                <a:latin typeface="Trebuchet MS"/>
                <a:cs typeface="Trebuchet MS"/>
              </a:rPr>
              <a:t>r</a:t>
            </a:r>
            <a:r>
              <a:rPr b="1" spc="-170" dirty="0">
                <a:solidFill>
                  <a:srgbClr val="FFFFFF"/>
                </a:solidFill>
                <a:latin typeface="Trebuchet MS"/>
                <a:cs typeface="Trebuchet MS"/>
              </a:rPr>
              <a:t> </a:t>
            </a:r>
            <a:r>
              <a:rPr b="1" spc="-240" dirty="0">
                <a:solidFill>
                  <a:srgbClr val="FFFFFF"/>
                </a:solidFill>
                <a:latin typeface="Trebuchet MS"/>
                <a:cs typeface="Trebuchet MS"/>
              </a:rPr>
              <a:t>T</a:t>
            </a:r>
            <a:r>
              <a:rPr b="1" spc="-35" dirty="0">
                <a:solidFill>
                  <a:srgbClr val="FFFFFF"/>
                </a:solidFill>
                <a:latin typeface="Trebuchet MS"/>
                <a:cs typeface="Trebuchet MS"/>
              </a:rPr>
              <a:t>uning:</a:t>
            </a:r>
            <a:endParaRPr lang="en-IN" b="1" spc="-35" dirty="0">
              <a:solidFill>
                <a:srgbClr val="FFFFFF"/>
              </a:solidFill>
              <a:latin typeface="Trebuchet MS"/>
              <a:cs typeface="Trebuchet MS"/>
            </a:endParaRPr>
          </a:p>
          <a:p>
            <a:pPr marL="24765">
              <a:lnSpc>
                <a:spcPct val="100000"/>
              </a:lnSpc>
              <a:spcBef>
                <a:spcPts val="100"/>
              </a:spcBef>
            </a:pPr>
            <a:endParaRPr sz="1700" dirty="0">
              <a:latin typeface="Trebuchet MS"/>
              <a:cs typeface="Trebuchet MS"/>
            </a:endParaRPr>
          </a:p>
          <a:p>
            <a:pPr marL="285750" indent="-285750">
              <a:lnSpc>
                <a:spcPct val="100000"/>
              </a:lnSpc>
              <a:spcBef>
                <a:spcPts val="45"/>
              </a:spcBef>
              <a:buFont typeface="Arial" panose="020B0604020202020204" pitchFamily="34" charset="0"/>
              <a:buChar char="•"/>
            </a:pPr>
            <a:r>
              <a:rPr lang="en-US" sz="1600" dirty="0">
                <a:latin typeface="Trebuchet MS"/>
                <a:cs typeface="Trebuchet MS"/>
              </a:rPr>
              <a:t>The Adam optimizer known for its adaptability and low memory usage enhances model accuracy and reduces loss functions in deep learning. </a:t>
            </a:r>
          </a:p>
          <a:p>
            <a:pPr marL="285750" indent="-285750">
              <a:lnSpc>
                <a:spcPct val="100000"/>
              </a:lnSpc>
              <a:spcBef>
                <a:spcPts val="45"/>
              </a:spcBef>
              <a:buFont typeface="Arial" panose="020B0604020202020204" pitchFamily="34" charset="0"/>
              <a:buChar char="•"/>
            </a:pPr>
            <a:r>
              <a:rPr lang="en-US" sz="1600" dirty="0">
                <a:latin typeface="Trebuchet MS"/>
                <a:cs typeface="Trebuchet MS"/>
              </a:rPr>
              <a:t>Often paired with techniques like RMSprop and Gradient Descent, it improves efficiency, performance, and robustness across various models in facial emotion recognition research.</a:t>
            </a:r>
            <a:endParaRPr sz="1700" dirty="0">
              <a:latin typeface="Trebuchet MS"/>
              <a:cs typeface="Trebuchet MS"/>
            </a:endParaRPr>
          </a:p>
        </p:txBody>
      </p:sp>
      <p:sp>
        <p:nvSpPr>
          <p:cNvPr id="17" name="object 17"/>
          <p:cNvSpPr txBox="1">
            <a:spLocks noGrp="1"/>
          </p:cNvSpPr>
          <p:nvPr>
            <p:ph type="title"/>
          </p:nvPr>
        </p:nvSpPr>
        <p:spPr>
          <a:xfrm>
            <a:off x="469900" y="293136"/>
            <a:ext cx="10414000" cy="751488"/>
          </a:xfrm>
          <a:prstGeom prst="rect">
            <a:avLst/>
          </a:prstGeom>
        </p:spPr>
        <p:txBody>
          <a:bodyPr vert="horz" wrap="square" lIns="0" tIns="12700" rIns="0" bIns="0" rtlCol="0">
            <a:spAutoFit/>
          </a:bodyPr>
          <a:lstStyle/>
          <a:p>
            <a:pPr marL="12700">
              <a:lnSpc>
                <a:spcPct val="100000"/>
              </a:lnSpc>
              <a:spcBef>
                <a:spcPts val="100"/>
              </a:spcBef>
            </a:pPr>
            <a:r>
              <a:rPr sz="2400" spc="-105" dirty="0"/>
              <a:t>Enhancing</a:t>
            </a:r>
            <a:r>
              <a:rPr sz="2400" spc="-285" dirty="0"/>
              <a:t> </a:t>
            </a:r>
            <a:r>
              <a:rPr sz="2400" spc="-50" dirty="0"/>
              <a:t>Model</a:t>
            </a:r>
            <a:r>
              <a:rPr sz="2400" spc="-260" dirty="0"/>
              <a:t> </a:t>
            </a:r>
            <a:r>
              <a:rPr sz="2400" spc="-114" dirty="0"/>
              <a:t>Performance</a:t>
            </a:r>
            <a:r>
              <a:rPr sz="2400" spc="-275" dirty="0"/>
              <a:t> </a:t>
            </a:r>
            <a:r>
              <a:rPr sz="2400" spc="-155" dirty="0"/>
              <a:t>Through</a:t>
            </a:r>
            <a:r>
              <a:rPr sz="2400" spc="-270" dirty="0"/>
              <a:t> </a:t>
            </a:r>
            <a:r>
              <a:rPr lang="en-IN" sz="2400" spc="-155" dirty="0"/>
              <a:t>data augmentation , Processing </a:t>
            </a:r>
            <a:r>
              <a:rPr sz="2400" spc="-100" dirty="0"/>
              <a:t>and</a:t>
            </a:r>
            <a:r>
              <a:rPr sz="2400" spc="-270" dirty="0"/>
              <a:t> </a:t>
            </a:r>
            <a:r>
              <a:rPr sz="2400" spc="-130" dirty="0"/>
              <a:t>Hyperparameter</a:t>
            </a:r>
            <a:r>
              <a:rPr lang="en-IN" sz="2400" dirty="0"/>
              <a:t> </a:t>
            </a:r>
            <a:r>
              <a:rPr sz="2400" spc="-165" dirty="0"/>
              <a:t>Tuning</a:t>
            </a:r>
            <a:endParaRPr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0200" y="35983"/>
            <a:ext cx="8326755" cy="1120820"/>
          </a:xfrm>
          <a:prstGeom prst="rect">
            <a:avLst/>
          </a:prstGeom>
        </p:spPr>
        <p:txBody>
          <a:bodyPr vert="horz" wrap="square" lIns="0" tIns="12700" rIns="0" bIns="0" rtlCol="0">
            <a:spAutoFit/>
          </a:bodyPr>
          <a:lstStyle/>
          <a:p>
            <a:pPr marL="12700">
              <a:lnSpc>
                <a:spcPct val="100000"/>
              </a:lnSpc>
              <a:spcBef>
                <a:spcPts val="100"/>
              </a:spcBef>
            </a:pPr>
            <a:r>
              <a:rPr sz="3600" spc="-175" dirty="0">
                <a:solidFill>
                  <a:srgbClr val="000000"/>
                </a:solidFill>
              </a:rPr>
              <a:t>Performance</a:t>
            </a:r>
            <a:r>
              <a:rPr sz="3600" spc="-365" dirty="0">
                <a:solidFill>
                  <a:srgbClr val="000000"/>
                </a:solidFill>
              </a:rPr>
              <a:t> </a:t>
            </a:r>
            <a:r>
              <a:rPr lang="en-IN" sz="3600" spc="-90" dirty="0">
                <a:solidFill>
                  <a:srgbClr val="000000"/>
                </a:solidFill>
              </a:rPr>
              <a:t>evaluation</a:t>
            </a:r>
            <a:r>
              <a:rPr sz="3600" spc="-390" dirty="0">
                <a:solidFill>
                  <a:srgbClr val="000000"/>
                </a:solidFill>
              </a:rPr>
              <a:t> </a:t>
            </a:r>
            <a:r>
              <a:rPr sz="3600" spc="-150" dirty="0">
                <a:solidFill>
                  <a:srgbClr val="000000"/>
                </a:solidFill>
              </a:rPr>
              <a:t>and</a:t>
            </a:r>
            <a:r>
              <a:rPr sz="3600" spc="-390" dirty="0">
                <a:solidFill>
                  <a:srgbClr val="000000"/>
                </a:solidFill>
              </a:rPr>
              <a:t> </a:t>
            </a:r>
            <a:r>
              <a:rPr lang="en-IN" sz="3600" spc="-100" dirty="0">
                <a:solidFill>
                  <a:srgbClr val="000000"/>
                </a:solidFill>
              </a:rPr>
              <a:t>Graph of the </a:t>
            </a:r>
            <a:r>
              <a:rPr lang="en-IN" sz="3600" spc="-100" dirty="0" err="1">
                <a:solidFill>
                  <a:srgbClr val="000000"/>
                </a:solidFill>
              </a:rPr>
              <a:t>cnn</a:t>
            </a:r>
            <a:r>
              <a:rPr lang="en-IN" sz="3600" spc="-100" dirty="0">
                <a:solidFill>
                  <a:srgbClr val="000000"/>
                </a:solidFill>
              </a:rPr>
              <a:t> model</a:t>
            </a:r>
            <a:endParaRPr sz="3600" dirty="0"/>
          </a:p>
        </p:txBody>
      </p:sp>
      <p:grpSp>
        <p:nvGrpSpPr>
          <p:cNvPr id="3" name="object 3"/>
          <p:cNvGrpSpPr/>
          <p:nvPr/>
        </p:nvGrpSpPr>
        <p:grpSpPr>
          <a:xfrm>
            <a:off x="477710" y="1456543"/>
            <a:ext cx="4599940" cy="2229404"/>
            <a:chOff x="477710" y="1302651"/>
            <a:chExt cx="4599940" cy="2741141"/>
          </a:xfrm>
        </p:grpSpPr>
        <p:sp>
          <p:nvSpPr>
            <p:cNvPr id="4" name="object 4"/>
            <p:cNvSpPr/>
            <p:nvPr/>
          </p:nvSpPr>
          <p:spPr>
            <a:xfrm>
              <a:off x="477710" y="1902572"/>
              <a:ext cx="4599940" cy="2141220"/>
            </a:xfrm>
            <a:custGeom>
              <a:avLst/>
              <a:gdLst/>
              <a:ahLst/>
              <a:cxnLst/>
              <a:rect l="l" t="t" r="r" b="b"/>
              <a:pathLst>
                <a:path w="4599940" h="2141220">
                  <a:moveTo>
                    <a:pt x="0" y="2141220"/>
                  </a:moveTo>
                  <a:lnTo>
                    <a:pt x="4599432" y="2141220"/>
                  </a:lnTo>
                  <a:lnTo>
                    <a:pt x="4599432" y="0"/>
                  </a:lnTo>
                  <a:lnTo>
                    <a:pt x="0" y="0"/>
                  </a:lnTo>
                  <a:lnTo>
                    <a:pt x="0" y="2141220"/>
                  </a:lnTo>
                  <a:close/>
                </a:path>
              </a:pathLst>
            </a:custGeom>
            <a:ln w="19050">
              <a:solidFill>
                <a:srgbClr val="155F82"/>
              </a:solidFill>
            </a:ln>
          </p:spPr>
          <p:txBody>
            <a:bodyPr wrap="square" lIns="0" tIns="0" rIns="0" bIns="0" rtlCol="0"/>
            <a:lstStyle/>
            <a:p>
              <a:endParaRPr dirty="0"/>
            </a:p>
          </p:txBody>
        </p:sp>
        <p:sp>
          <p:nvSpPr>
            <p:cNvPr id="5" name="object 5"/>
            <p:cNvSpPr/>
            <p:nvPr/>
          </p:nvSpPr>
          <p:spPr>
            <a:xfrm>
              <a:off x="1275085" y="1302651"/>
              <a:ext cx="3218815" cy="936235"/>
            </a:xfrm>
            <a:custGeom>
              <a:avLst/>
              <a:gdLst/>
              <a:ahLst/>
              <a:cxnLst/>
              <a:rect l="l" t="t" r="r" b="b"/>
              <a:pathLst>
                <a:path w="3218815" h="589914">
                  <a:moveTo>
                    <a:pt x="3120390" y="0"/>
                  </a:moveTo>
                  <a:lnTo>
                    <a:pt x="98297" y="0"/>
                  </a:lnTo>
                  <a:lnTo>
                    <a:pt x="60034" y="7733"/>
                  </a:lnTo>
                  <a:lnTo>
                    <a:pt x="28789" y="28813"/>
                  </a:lnTo>
                  <a:lnTo>
                    <a:pt x="7724" y="60061"/>
                  </a:lnTo>
                  <a:lnTo>
                    <a:pt x="0" y="98298"/>
                  </a:lnTo>
                  <a:lnTo>
                    <a:pt x="0" y="491490"/>
                  </a:lnTo>
                  <a:lnTo>
                    <a:pt x="7724" y="529726"/>
                  </a:lnTo>
                  <a:lnTo>
                    <a:pt x="28789" y="560974"/>
                  </a:lnTo>
                  <a:lnTo>
                    <a:pt x="60034" y="582054"/>
                  </a:lnTo>
                  <a:lnTo>
                    <a:pt x="98297" y="589788"/>
                  </a:lnTo>
                  <a:lnTo>
                    <a:pt x="3120390" y="589788"/>
                  </a:lnTo>
                  <a:lnTo>
                    <a:pt x="3158626" y="582054"/>
                  </a:lnTo>
                  <a:lnTo>
                    <a:pt x="3189874" y="560974"/>
                  </a:lnTo>
                  <a:lnTo>
                    <a:pt x="3210954" y="529726"/>
                  </a:lnTo>
                  <a:lnTo>
                    <a:pt x="3218688" y="491490"/>
                  </a:lnTo>
                  <a:lnTo>
                    <a:pt x="3218688" y="98298"/>
                  </a:lnTo>
                  <a:lnTo>
                    <a:pt x="3210954" y="60061"/>
                  </a:lnTo>
                  <a:lnTo>
                    <a:pt x="3189874" y="28813"/>
                  </a:lnTo>
                  <a:lnTo>
                    <a:pt x="3158626" y="7733"/>
                  </a:lnTo>
                  <a:lnTo>
                    <a:pt x="3120390" y="0"/>
                  </a:lnTo>
                  <a:close/>
                </a:path>
              </a:pathLst>
            </a:custGeom>
            <a:solidFill>
              <a:schemeClr val="accent2">
                <a:lumMod val="60000"/>
                <a:lumOff val="40000"/>
              </a:schemeClr>
            </a:solidFill>
            <a:ln>
              <a:solidFill>
                <a:schemeClr val="accent2">
                  <a:lumMod val="60000"/>
                  <a:lumOff val="40000"/>
                </a:schemeClr>
              </a:solidFill>
            </a:ln>
          </p:spPr>
          <p:txBody>
            <a:bodyPr wrap="square" lIns="0" tIns="0" rIns="0" bIns="0" rtlCol="0"/>
            <a:lstStyle/>
            <a:p>
              <a:endParaRPr dirty="0"/>
            </a:p>
          </p:txBody>
        </p:sp>
      </p:grpSp>
      <p:grpSp>
        <p:nvGrpSpPr>
          <p:cNvPr id="7" name="object 7"/>
          <p:cNvGrpSpPr/>
          <p:nvPr/>
        </p:nvGrpSpPr>
        <p:grpSpPr>
          <a:xfrm>
            <a:off x="381000" y="4021698"/>
            <a:ext cx="4618990" cy="2420049"/>
            <a:chOff x="829436" y="4128896"/>
            <a:chExt cx="4618990" cy="2142490"/>
          </a:xfrm>
        </p:grpSpPr>
        <p:sp>
          <p:nvSpPr>
            <p:cNvPr id="8" name="object 8"/>
            <p:cNvSpPr/>
            <p:nvPr/>
          </p:nvSpPr>
          <p:spPr>
            <a:xfrm>
              <a:off x="838961" y="4434077"/>
              <a:ext cx="4599940" cy="1827530"/>
            </a:xfrm>
            <a:custGeom>
              <a:avLst/>
              <a:gdLst/>
              <a:ahLst/>
              <a:cxnLst/>
              <a:rect l="l" t="t" r="r" b="b"/>
              <a:pathLst>
                <a:path w="4599940" h="1827529">
                  <a:moveTo>
                    <a:pt x="0" y="1827276"/>
                  </a:moveTo>
                  <a:lnTo>
                    <a:pt x="4599432" y="1827276"/>
                  </a:lnTo>
                  <a:lnTo>
                    <a:pt x="4599432" y="0"/>
                  </a:lnTo>
                  <a:lnTo>
                    <a:pt x="0" y="0"/>
                  </a:lnTo>
                  <a:lnTo>
                    <a:pt x="0" y="1827276"/>
                  </a:lnTo>
                  <a:close/>
                </a:path>
              </a:pathLst>
            </a:custGeom>
            <a:ln w="19050">
              <a:solidFill>
                <a:srgbClr val="155F82"/>
              </a:solidFill>
            </a:ln>
          </p:spPr>
          <p:txBody>
            <a:bodyPr wrap="square" lIns="0" tIns="0" rIns="0" bIns="0" rtlCol="0"/>
            <a:lstStyle/>
            <a:p>
              <a:endParaRPr/>
            </a:p>
          </p:txBody>
        </p:sp>
        <p:sp>
          <p:nvSpPr>
            <p:cNvPr id="9" name="object 9"/>
            <p:cNvSpPr/>
            <p:nvPr/>
          </p:nvSpPr>
          <p:spPr>
            <a:xfrm>
              <a:off x="1069085" y="4138421"/>
              <a:ext cx="3218815" cy="591820"/>
            </a:xfrm>
            <a:custGeom>
              <a:avLst/>
              <a:gdLst/>
              <a:ahLst/>
              <a:cxnLst/>
              <a:rect l="l" t="t" r="r" b="b"/>
              <a:pathLst>
                <a:path w="3218815" h="591820">
                  <a:moveTo>
                    <a:pt x="3120136" y="0"/>
                  </a:moveTo>
                  <a:lnTo>
                    <a:pt x="98551" y="0"/>
                  </a:lnTo>
                  <a:lnTo>
                    <a:pt x="60189" y="7737"/>
                  </a:lnTo>
                  <a:lnTo>
                    <a:pt x="28863" y="28844"/>
                  </a:lnTo>
                  <a:lnTo>
                    <a:pt x="7744" y="60168"/>
                  </a:lnTo>
                  <a:lnTo>
                    <a:pt x="0" y="98551"/>
                  </a:lnTo>
                  <a:lnTo>
                    <a:pt x="0" y="492759"/>
                  </a:lnTo>
                  <a:lnTo>
                    <a:pt x="7744" y="531143"/>
                  </a:lnTo>
                  <a:lnTo>
                    <a:pt x="28863" y="562467"/>
                  </a:lnTo>
                  <a:lnTo>
                    <a:pt x="60189" y="583574"/>
                  </a:lnTo>
                  <a:lnTo>
                    <a:pt x="98551" y="591311"/>
                  </a:lnTo>
                  <a:lnTo>
                    <a:pt x="3120136" y="591311"/>
                  </a:lnTo>
                  <a:lnTo>
                    <a:pt x="3158519" y="583574"/>
                  </a:lnTo>
                  <a:lnTo>
                    <a:pt x="3189843" y="562467"/>
                  </a:lnTo>
                  <a:lnTo>
                    <a:pt x="3210950" y="531143"/>
                  </a:lnTo>
                  <a:lnTo>
                    <a:pt x="3218688" y="492759"/>
                  </a:lnTo>
                  <a:lnTo>
                    <a:pt x="3218688" y="98551"/>
                  </a:lnTo>
                  <a:lnTo>
                    <a:pt x="3210950" y="60168"/>
                  </a:lnTo>
                  <a:lnTo>
                    <a:pt x="3189843" y="28844"/>
                  </a:lnTo>
                  <a:lnTo>
                    <a:pt x="3158519" y="7737"/>
                  </a:lnTo>
                  <a:lnTo>
                    <a:pt x="3120136" y="0"/>
                  </a:lnTo>
                  <a:close/>
                </a:path>
              </a:pathLst>
            </a:custGeom>
            <a:solidFill>
              <a:schemeClr val="accent1">
                <a:lumMod val="60000"/>
                <a:lumOff val="40000"/>
              </a:schemeClr>
            </a:solidFill>
          </p:spPr>
          <p:txBody>
            <a:bodyPr wrap="square" lIns="0" tIns="0" rIns="0" bIns="0" rtlCol="0"/>
            <a:lstStyle/>
            <a:p>
              <a:endParaRPr dirty="0"/>
            </a:p>
          </p:txBody>
        </p:sp>
        <p:sp>
          <p:nvSpPr>
            <p:cNvPr id="10" name="object 10"/>
            <p:cNvSpPr/>
            <p:nvPr/>
          </p:nvSpPr>
          <p:spPr>
            <a:xfrm>
              <a:off x="1069085" y="4138421"/>
              <a:ext cx="3218815" cy="591820"/>
            </a:xfrm>
            <a:custGeom>
              <a:avLst/>
              <a:gdLst/>
              <a:ahLst/>
              <a:cxnLst/>
              <a:rect l="l" t="t" r="r" b="b"/>
              <a:pathLst>
                <a:path w="3218815" h="591820">
                  <a:moveTo>
                    <a:pt x="0" y="98551"/>
                  </a:moveTo>
                  <a:lnTo>
                    <a:pt x="7744" y="60168"/>
                  </a:lnTo>
                  <a:lnTo>
                    <a:pt x="28863" y="28844"/>
                  </a:lnTo>
                  <a:lnTo>
                    <a:pt x="60189" y="7737"/>
                  </a:lnTo>
                  <a:lnTo>
                    <a:pt x="98551" y="0"/>
                  </a:lnTo>
                  <a:lnTo>
                    <a:pt x="3120136" y="0"/>
                  </a:lnTo>
                  <a:lnTo>
                    <a:pt x="3158519" y="7737"/>
                  </a:lnTo>
                  <a:lnTo>
                    <a:pt x="3189843" y="28844"/>
                  </a:lnTo>
                  <a:lnTo>
                    <a:pt x="3210950" y="60168"/>
                  </a:lnTo>
                  <a:lnTo>
                    <a:pt x="3218688" y="98551"/>
                  </a:lnTo>
                  <a:lnTo>
                    <a:pt x="3218688" y="492759"/>
                  </a:lnTo>
                  <a:lnTo>
                    <a:pt x="3210950" y="531143"/>
                  </a:lnTo>
                  <a:lnTo>
                    <a:pt x="3189843" y="562467"/>
                  </a:lnTo>
                  <a:lnTo>
                    <a:pt x="3158519" y="583574"/>
                  </a:lnTo>
                  <a:lnTo>
                    <a:pt x="3120136" y="591311"/>
                  </a:lnTo>
                  <a:lnTo>
                    <a:pt x="98551" y="591311"/>
                  </a:lnTo>
                  <a:lnTo>
                    <a:pt x="60189" y="583574"/>
                  </a:lnTo>
                  <a:lnTo>
                    <a:pt x="28863" y="562467"/>
                  </a:lnTo>
                  <a:lnTo>
                    <a:pt x="7744" y="531143"/>
                  </a:lnTo>
                  <a:lnTo>
                    <a:pt x="0" y="492759"/>
                  </a:lnTo>
                  <a:lnTo>
                    <a:pt x="0" y="98551"/>
                  </a:lnTo>
                  <a:close/>
                </a:path>
              </a:pathLst>
            </a:custGeom>
            <a:ln w="19050">
              <a:solidFill>
                <a:srgbClr val="FFFFFF"/>
              </a:solidFill>
            </a:ln>
          </p:spPr>
          <p:txBody>
            <a:bodyPr wrap="square" lIns="0" tIns="0" rIns="0" bIns="0" rtlCol="0"/>
            <a:lstStyle/>
            <a:p>
              <a:endParaRPr/>
            </a:p>
          </p:txBody>
        </p:sp>
      </p:grpSp>
      <p:sp>
        <p:nvSpPr>
          <p:cNvPr id="11" name="object 11"/>
          <p:cNvSpPr txBox="1"/>
          <p:nvPr/>
        </p:nvSpPr>
        <p:spPr>
          <a:xfrm>
            <a:off x="691337" y="1490761"/>
            <a:ext cx="4386313" cy="4907113"/>
          </a:xfrm>
          <a:prstGeom prst="rect">
            <a:avLst/>
          </a:prstGeom>
        </p:spPr>
        <p:txBody>
          <a:bodyPr vert="horz" wrap="square" lIns="0" tIns="13335" rIns="0" bIns="0" rtlCol="0">
            <a:spAutoFit/>
          </a:bodyPr>
          <a:lstStyle/>
          <a:p>
            <a:pPr marL="35560" algn="ctr">
              <a:lnSpc>
                <a:spcPct val="100000"/>
              </a:lnSpc>
              <a:spcBef>
                <a:spcPts val="105"/>
              </a:spcBef>
            </a:pPr>
            <a:r>
              <a:rPr lang="en-IN" sz="2000" dirty="0">
                <a:ln w="0"/>
                <a:effectLst>
                  <a:outerShdw blurRad="38100" dist="19050" dir="2700000" algn="tl" rotWithShape="0">
                    <a:schemeClr val="dk1">
                      <a:alpha val="40000"/>
                    </a:schemeClr>
                  </a:outerShdw>
                </a:effectLst>
                <a:latin typeface="Trebuchet MS"/>
                <a:cs typeface="Trebuchet MS"/>
              </a:rPr>
              <a:t>Convolutional Neural </a:t>
            </a:r>
          </a:p>
          <a:p>
            <a:pPr marL="35560" algn="ctr">
              <a:lnSpc>
                <a:spcPct val="100000"/>
              </a:lnSpc>
              <a:spcBef>
                <a:spcPts val="105"/>
              </a:spcBef>
            </a:pPr>
            <a:r>
              <a:rPr lang="en-IN" sz="2000" dirty="0">
                <a:ln w="0"/>
                <a:effectLst>
                  <a:outerShdw blurRad="38100" dist="19050" dir="2700000" algn="tl" rotWithShape="0">
                    <a:schemeClr val="dk1">
                      <a:alpha val="40000"/>
                    </a:schemeClr>
                  </a:outerShdw>
                </a:effectLst>
                <a:latin typeface="Trebuchet MS"/>
                <a:cs typeface="Trebuchet MS"/>
              </a:rPr>
              <a:t>Network (CNN) :</a:t>
            </a:r>
            <a:endParaRPr sz="2000" dirty="0">
              <a:ln w="0"/>
              <a:effectLst>
                <a:outerShdw blurRad="38100" dist="19050" dir="2700000" algn="tl" rotWithShape="0">
                  <a:schemeClr val="dk1">
                    <a:alpha val="40000"/>
                  </a:schemeClr>
                </a:outerShdw>
              </a:effectLst>
              <a:latin typeface="Trebuchet MS"/>
              <a:cs typeface="Trebuchet MS"/>
            </a:endParaRPr>
          </a:p>
          <a:p>
            <a:pPr marL="241300" indent="-229235">
              <a:lnSpc>
                <a:spcPct val="100000"/>
              </a:lnSpc>
              <a:spcBef>
                <a:spcPts val="1985"/>
              </a:spcBef>
              <a:buChar char="•"/>
              <a:tabLst>
                <a:tab pos="241935" algn="l"/>
              </a:tabLst>
            </a:pPr>
            <a:r>
              <a:rPr sz="2200" dirty="0">
                <a:latin typeface="Arial" panose="020B0604020202020204" pitchFamily="34" charset="0"/>
                <a:cs typeface="Arial" panose="020B0604020202020204" pitchFamily="34" charset="0"/>
              </a:rPr>
              <a:t>Accu</a:t>
            </a:r>
            <a:r>
              <a:rPr sz="2200" spc="-55" dirty="0">
                <a:latin typeface="Arial" panose="020B0604020202020204" pitchFamily="34" charset="0"/>
                <a:cs typeface="Arial" panose="020B0604020202020204" pitchFamily="34" charset="0"/>
              </a:rPr>
              <a:t>r</a:t>
            </a:r>
            <a:r>
              <a:rPr sz="2200" spc="30" dirty="0">
                <a:latin typeface="Arial" panose="020B0604020202020204" pitchFamily="34" charset="0"/>
                <a:cs typeface="Arial" panose="020B0604020202020204" pitchFamily="34" charset="0"/>
              </a:rPr>
              <a:t>a</a:t>
            </a:r>
            <a:r>
              <a:rPr sz="2200" spc="40" dirty="0">
                <a:latin typeface="Arial" panose="020B0604020202020204" pitchFamily="34" charset="0"/>
                <a:cs typeface="Arial" panose="020B0604020202020204" pitchFamily="34" charset="0"/>
              </a:rPr>
              <a:t>c</a:t>
            </a:r>
            <a:r>
              <a:rPr sz="2200" spc="-85" dirty="0">
                <a:latin typeface="Arial" panose="020B0604020202020204" pitchFamily="34" charset="0"/>
                <a:cs typeface="Arial" panose="020B0604020202020204" pitchFamily="34" charset="0"/>
              </a:rPr>
              <a:t>y</a:t>
            </a:r>
            <a:r>
              <a:rPr lang="en-IN" sz="2200" spc="-85" dirty="0">
                <a:latin typeface="Arial" panose="020B0604020202020204" pitchFamily="34" charset="0"/>
                <a:cs typeface="Arial" panose="020B0604020202020204" pitchFamily="34" charset="0"/>
              </a:rPr>
              <a:t> </a:t>
            </a:r>
            <a:r>
              <a:rPr sz="2200" spc="-165" dirty="0">
                <a:latin typeface="Arial" panose="020B0604020202020204" pitchFamily="34" charset="0"/>
                <a:cs typeface="Arial" panose="020B0604020202020204" pitchFamily="34" charset="0"/>
              </a:rPr>
              <a:t>:</a:t>
            </a:r>
            <a:r>
              <a:rPr sz="2200" spc="-229" dirty="0">
                <a:latin typeface="Arial" panose="020B0604020202020204" pitchFamily="34" charset="0"/>
                <a:cs typeface="Arial" panose="020B0604020202020204" pitchFamily="34" charset="0"/>
              </a:rPr>
              <a:t> </a:t>
            </a:r>
            <a:r>
              <a:rPr lang="en-IN" sz="2200" spc="-229" dirty="0">
                <a:solidFill>
                  <a:srgbClr val="000000"/>
                </a:solidFill>
                <a:latin typeface="Arial" panose="020B0604020202020204" pitchFamily="34" charset="0"/>
                <a:cs typeface="Arial" panose="020B0604020202020204" pitchFamily="34" charset="0"/>
              </a:rPr>
              <a:t>0.437</a:t>
            </a:r>
            <a:endParaRPr sz="2200" dirty="0">
              <a:latin typeface="Arial" panose="020B0604020202020204" pitchFamily="34" charset="0"/>
              <a:cs typeface="Arial" panose="020B0604020202020204" pitchFamily="34" charset="0"/>
            </a:endParaRPr>
          </a:p>
          <a:p>
            <a:pPr>
              <a:lnSpc>
                <a:spcPct val="100000"/>
              </a:lnSpc>
              <a:spcBef>
                <a:spcPts val="30"/>
              </a:spcBef>
              <a:buFont typeface="Trebuchet MS"/>
              <a:buChar char="•"/>
            </a:pPr>
            <a:r>
              <a:rPr lang="en-IN" sz="2200" dirty="0">
                <a:latin typeface="Arial" panose="020B0604020202020204" pitchFamily="34" charset="0"/>
                <a:cs typeface="Arial" panose="020B0604020202020204" pitchFamily="34" charset="0"/>
              </a:rPr>
              <a:t> Loss : 1.3813</a:t>
            </a:r>
          </a:p>
          <a:p>
            <a:pPr>
              <a:lnSpc>
                <a:spcPct val="100000"/>
              </a:lnSpc>
              <a:spcBef>
                <a:spcPts val="30"/>
              </a:spcBef>
              <a:buFont typeface="Trebuchet MS"/>
              <a:buChar char="•"/>
            </a:pPr>
            <a:endParaRPr lang="en-IN" sz="2550" dirty="0">
              <a:latin typeface="Trebuchet MS"/>
              <a:cs typeface="Trebuchet MS"/>
            </a:endParaRPr>
          </a:p>
          <a:p>
            <a:pPr>
              <a:lnSpc>
                <a:spcPct val="100000"/>
              </a:lnSpc>
              <a:spcBef>
                <a:spcPts val="30"/>
              </a:spcBef>
              <a:buFont typeface="Trebuchet MS"/>
              <a:buChar char="•"/>
            </a:pPr>
            <a:endParaRPr lang="en-IN" sz="2550" dirty="0">
              <a:latin typeface="Trebuchet MS"/>
              <a:cs typeface="Trebuchet MS"/>
            </a:endParaRPr>
          </a:p>
          <a:p>
            <a:pPr>
              <a:lnSpc>
                <a:spcPct val="100000"/>
              </a:lnSpc>
              <a:spcBef>
                <a:spcPts val="30"/>
              </a:spcBef>
              <a:buFont typeface="Trebuchet MS"/>
              <a:buChar char="•"/>
            </a:pPr>
            <a:endParaRPr sz="2550" dirty="0">
              <a:latin typeface="Trebuchet MS"/>
              <a:cs typeface="Trebuchet MS"/>
            </a:endParaRPr>
          </a:p>
          <a:p>
            <a:pPr marL="35560">
              <a:lnSpc>
                <a:spcPct val="100000"/>
              </a:lnSpc>
              <a:spcBef>
                <a:spcPts val="5"/>
              </a:spcBef>
            </a:pPr>
            <a:r>
              <a:rPr lang="en-IN" sz="2200" dirty="0">
                <a:ln w="0"/>
                <a:effectLst>
                  <a:outerShdw blurRad="38100" dist="19050" dir="2700000" algn="tl" rotWithShape="0">
                    <a:schemeClr val="dk1">
                      <a:alpha val="40000"/>
                    </a:schemeClr>
                  </a:outerShdw>
                </a:effectLst>
                <a:latin typeface="Trebuchet MS"/>
                <a:cs typeface="Trebuchet MS"/>
              </a:rPr>
              <a:t>Graph &amp; Running Model</a:t>
            </a:r>
            <a:r>
              <a:rPr sz="2200" dirty="0">
                <a:ln w="0"/>
                <a:effectLst>
                  <a:outerShdw blurRad="38100" dist="19050" dir="2700000" algn="tl" rotWithShape="0">
                    <a:schemeClr val="dk1">
                      <a:alpha val="40000"/>
                    </a:schemeClr>
                  </a:outerShdw>
                </a:effectLst>
                <a:latin typeface="Trebuchet MS"/>
                <a:cs typeface="Trebuchet MS"/>
              </a:rPr>
              <a:t>:</a:t>
            </a:r>
            <a:endParaRPr lang="en-IN" sz="2200" dirty="0">
              <a:ln w="0"/>
              <a:effectLst>
                <a:outerShdw blurRad="38100" dist="19050" dir="2700000" algn="tl" rotWithShape="0">
                  <a:schemeClr val="dk1">
                    <a:alpha val="40000"/>
                  </a:schemeClr>
                </a:outerShdw>
              </a:effectLst>
              <a:latin typeface="Trebuchet MS"/>
              <a:cs typeface="Trebuchet MS"/>
            </a:endParaRPr>
          </a:p>
          <a:p>
            <a:pPr marL="35560">
              <a:lnSpc>
                <a:spcPct val="100000"/>
              </a:lnSpc>
              <a:spcBef>
                <a:spcPts val="5"/>
              </a:spcBef>
            </a:pPr>
            <a:endParaRPr lang="en-IN" sz="2200" dirty="0">
              <a:ln w="0"/>
              <a:effectLst>
                <a:outerShdw blurRad="38100" dist="19050" dir="2700000" algn="tl" rotWithShape="0">
                  <a:schemeClr val="dk1">
                    <a:alpha val="40000"/>
                  </a:schemeClr>
                </a:outerShdw>
              </a:effectLst>
              <a:latin typeface="Trebuchet MS"/>
              <a:cs typeface="Arial" panose="020B0604020202020204" pitchFamily="34" charset="0"/>
            </a:endParaRPr>
          </a:p>
          <a:p>
            <a:pPr marL="35560">
              <a:lnSpc>
                <a:spcPct val="100000"/>
              </a:lnSpc>
              <a:spcBef>
                <a:spcPts val="5"/>
              </a:spcBef>
            </a:pPr>
            <a:r>
              <a:rPr lang="en-US" sz="1600" dirty="0">
                <a:ln w="0"/>
                <a:latin typeface="Arial" panose="020B0604020202020204" pitchFamily="34" charset="0"/>
                <a:cs typeface="Arial" panose="020B0604020202020204" pitchFamily="34" charset="0"/>
              </a:rPr>
              <a:t>After 10 epochs, the CNN model achieves an accuracy of 43.7%. The plotted line graph illustrates a decreasing trend in the loss value and an increasing trend in accuracy with each epoch, indicating the model's improving performance over time.</a:t>
            </a:r>
            <a:endParaRPr sz="1600" dirty="0">
              <a:ln w="0"/>
              <a:latin typeface="Arial" panose="020B0604020202020204" pitchFamily="34" charset="0"/>
              <a:cs typeface="Arial" panose="020B0604020202020204" pitchFamily="34" charset="0"/>
            </a:endParaRPr>
          </a:p>
        </p:txBody>
      </p:sp>
      <p:pic>
        <p:nvPicPr>
          <p:cNvPr id="2050" name="Picture 2">
            <a:extLst>
              <a:ext uri="{FF2B5EF4-FFF2-40B4-BE49-F238E27FC236}">
                <a16:creationId xmlns:a16="http://schemas.microsoft.com/office/drawing/2014/main" id="{75F9886F-700D-B81B-81DF-396E4B1922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2231363"/>
            <a:ext cx="5943600" cy="326879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0200" y="35983"/>
            <a:ext cx="8326755" cy="1120820"/>
          </a:xfrm>
          <a:prstGeom prst="rect">
            <a:avLst/>
          </a:prstGeom>
        </p:spPr>
        <p:txBody>
          <a:bodyPr vert="horz" wrap="square" lIns="0" tIns="12700" rIns="0" bIns="0" rtlCol="0">
            <a:spAutoFit/>
          </a:bodyPr>
          <a:lstStyle/>
          <a:p>
            <a:pPr marL="12700">
              <a:lnSpc>
                <a:spcPct val="100000"/>
              </a:lnSpc>
              <a:spcBef>
                <a:spcPts val="100"/>
              </a:spcBef>
            </a:pPr>
            <a:r>
              <a:rPr sz="3600" spc="-175" dirty="0">
                <a:solidFill>
                  <a:srgbClr val="000000"/>
                </a:solidFill>
              </a:rPr>
              <a:t>Performance</a:t>
            </a:r>
            <a:r>
              <a:rPr sz="3600" spc="-365" dirty="0">
                <a:solidFill>
                  <a:srgbClr val="000000"/>
                </a:solidFill>
              </a:rPr>
              <a:t> </a:t>
            </a:r>
            <a:r>
              <a:rPr lang="en-IN" sz="3600" spc="-90" dirty="0">
                <a:solidFill>
                  <a:srgbClr val="000000"/>
                </a:solidFill>
              </a:rPr>
              <a:t>evaluation</a:t>
            </a:r>
            <a:r>
              <a:rPr sz="3600" spc="-390" dirty="0">
                <a:solidFill>
                  <a:srgbClr val="000000"/>
                </a:solidFill>
              </a:rPr>
              <a:t> </a:t>
            </a:r>
            <a:r>
              <a:rPr sz="3600" spc="-150" dirty="0">
                <a:solidFill>
                  <a:srgbClr val="000000"/>
                </a:solidFill>
              </a:rPr>
              <a:t>and</a:t>
            </a:r>
            <a:r>
              <a:rPr sz="3600" spc="-390" dirty="0">
                <a:solidFill>
                  <a:srgbClr val="000000"/>
                </a:solidFill>
              </a:rPr>
              <a:t> </a:t>
            </a:r>
            <a:r>
              <a:rPr lang="en-IN" sz="3600" spc="-100" dirty="0">
                <a:solidFill>
                  <a:srgbClr val="000000"/>
                </a:solidFill>
              </a:rPr>
              <a:t>Graph of the </a:t>
            </a:r>
            <a:r>
              <a:rPr lang="en-IN" sz="3600" spc="-100" dirty="0" err="1">
                <a:solidFill>
                  <a:srgbClr val="000000"/>
                </a:solidFill>
              </a:rPr>
              <a:t>lstm</a:t>
            </a:r>
            <a:r>
              <a:rPr lang="en-IN" sz="3600" spc="-100" dirty="0">
                <a:solidFill>
                  <a:srgbClr val="000000"/>
                </a:solidFill>
              </a:rPr>
              <a:t> model</a:t>
            </a:r>
            <a:endParaRPr sz="3600" dirty="0"/>
          </a:p>
        </p:txBody>
      </p:sp>
      <p:grpSp>
        <p:nvGrpSpPr>
          <p:cNvPr id="3" name="object 3"/>
          <p:cNvGrpSpPr/>
          <p:nvPr/>
        </p:nvGrpSpPr>
        <p:grpSpPr>
          <a:xfrm>
            <a:off x="629056" y="1446731"/>
            <a:ext cx="4599940" cy="2217202"/>
            <a:chOff x="838961" y="1304079"/>
            <a:chExt cx="4599940" cy="2726138"/>
          </a:xfrm>
        </p:grpSpPr>
        <p:sp>
          <p:nvSpPr>
            <p:cNvPr id="4" name="object 4"/>
            <p:cNvSpPr/>
            <p:nvPr/>
          </p:nvSpPr>
          <p:spPr>
            <a:xfrm>
              <a:off x="838961" y="1888997"/>
              <a:ext cx="4599940" cy="2141220"/>
            </a:xfrm>
            <a:custGeom>
              <a:avLst/>
              <a:gdLst/>
              <a:ahLst/>
              <a:cxnLst/>
              <a:rect l="l" t="t" r="r" b="b"/>
              <a:pathLst>
                <a:path w="4599940" h="2141220">
                  <a:moveTo>
                    <a:pt x="0" y="2141220"/>
                  </a:moveTo>
                  <a:lnTo>
                    <a:pt x="4599432" y="2141220"/>
                  </a:lnTo>
                  <a:lnTo>
                    <a:pt x="4599432" y="0"/>
                  </a:lnTo>
                  <a:lnTo>
                    <a:pt x="0" y="0"/>
                  </a:lnTo>
                  <a:lnTo>
                    <a:pt x="0" y="2141220"/>
                  </a:lnTo>
                  <a:close/>
                </a:path>
              </a:pathLst>
            </a:custGeom>
            <a:ln w="19050">
              <a:solidFill>
                <a:srgbClr val="155F82"/>
              </a:solidFill>
            </a:ln>
          </p:spPr>
          <p:txBody>
            <a:bodyPr wrap="square" lIns="0" tIns="0" rIns="0" bIns="0" rtlCol="0"/>
            <a:lstStyle/>
            <a:p>
              <a:endParaRPr/>
            </a:p>
          </p:txBody>
        </p:sp>
        <p:sp>
          <p:nvSpPr>
            <p:cNvPr id="5" name="object 5"/>
            <p:cNvSpPr/>
            <p:nvPr/>
          </p:nvSpPr>
          <p:spPr>
            <a:xfrm>
              <a:off x="1810105" y="1304079"/>
              <a:ext cx="3218815" cy="936236"/>
            </a:xfrm>
            <a:custGeom>
              <a:avLst/>
              <a:gdLst/>
              <a:ahLst/>
              <a:cxnLst/>
              <a:rect l="l" t="t" r="r" b="b"/>
              <a:pathLst>
                <a:path w="3218815" h="589914">
                  <a:moveTo>
                    <a:pt x="3120390" y="0"/>
                  </a:moveTo>
                  <a:lnTo>
                    <a:pt x="98297" y="0"/>
                  </a:lnTo>
                  <a:lnTo>
                    <a:pt x="60034" y="7733"/>
                  </a:lnTo>
                  <a:lnTo>
                    <a:pt x="28789" y="28813"/>
                  </a:lnTo>
                  <a:lnTo>
                    <a:pt x="7724" y="60061"/>
                  </a:lnTo>
                  <a:lnTo>
                    <a:pt x="0" y="98298"/>
                  </a:lnTo>
                  <a:lnTo>
                    <a:pt x="0" y="491490"/>
                  </a:lnTo>
                  <a:lnTo>
                    <a:pt x="7724" y="529726"/>
                  </a:lnTo>
                  <a:lnTo>
                    <a:pt x="28789" y="560974"/>
                  </a:lnTo>
                  <a:lnTo>
                    <a:pt x="60034" y="582054"/>
                  </a:lnTo>
                  <a:lnTo>
                    <a:pt x="98297" y="589788"/>
                  </a:lnTo>
                  <a:lnTo>
                    <a:pt x="3120390" y="589788"/>
                  </a:lnTo>
                  <a:lnTo>
                    <a:pt x="3158626" y="582054"/>
                  </a:lnTo>
                  <a:lnTo>
                    <a:pt x="3189874" y="560974"/>
                  </a:lnTo>
                  <a:lnTo>
                    <a:pt x="3210954" y="529726"/>
                  </a:lnTo>
                  <a:lnTo>
                    <a:pt x="3218688" y="491490"/>
                  </a:lnTo>
                  <a:lnTo>
                    <a:pt x="3218688" y="98298"/>
                  </a:lnTo>
                  <a:lnTo>
                    <a:pt x="3210954" y="60061"/>
                  </a:lnTo>
                  <a:lnTo>
                    <a:pt x="3189874" y="28813"/>
                  </a:lnTo>
                  <a:lnTo>
                    <a:pt x="3158626" y="7733"/>
                  </a:lnTo>
                  <a:lnTo>
                    <a:pt x="3120390" y="0"/>
                  </a:lnTo>
                  <a:close/>
                </a:path>
              </a:pathLst>
            </a:custGeom>
            <a:solidFill>
              <a:schemeClr val="accent2">
                <a:lumMod val="60000"/>
                <a:lumOff val="40000"/>
              </a:schemeClr>
            </a:solidFill>
            <a:ln>
              <a:solidFill>
                <a:schemeClr val="accent2">
                  <a:lumMod val="60000"/>
                  <a:lumOff val="40000"/>
                </a:schemeClr>
              </a:solidFill>
            </a:ln>
          </p:spPr>
          <p:txBody>
            <a:bodyPr wrap="square" lIns="0" tIns="0" rIns="0" bIns="0" rtlCol="0"/>
            <a:lstStyle/>
            <a:p>
              <a:endParaRPr dirty="0"/>
            </a:p>
          </p:txBody>
        </p:sp>
      </p:grpSp>
      <p:grpSp>
        <p:nvGrpSpPr>
          <p:cNvPr id="7" name="object 7"/>
          <p:cNvGrpSpPr/>
          <p:nvPr/>
        </p:nvGrpSpPr>
        <p:grpSpPr>
          <a:xfrm>
            <a:off x="829436" y="4128895"/>
            <a:ext cx="4618990" cy="2420049"/>
            <a:chOff x="829436" y="4128896"/>
            <a:chExt cx="4618990" cy="2142490"/>
          </a:xfrm>
        </p:grpSpPr>
        <p:sp>
          <p:nvSpPr>
            <p:cNvPr id="8" name="object 8"/>
            <p:cNvSpPr/>
            <p:nvPr/>
          </p:nvSpPr>
          <p:spPr>
            <a:xfrm>
              <a:off x="838961" y="4434077"/>
              <a:ext cx="4599940" cy="1827530"/>
            </a:xfrm>
            <a:custGeom>
              <a:avLst/>
              <a:gdLst/>
              <a:ahLst/>
              <a:cxnLst/>
              <a:rect l="l" t="t" r="r" b="b"/>
              <a:pathLst>
                <a:path w="4599940" h="1827529">
                  <a:moveTo>
                    <a:pt x="0" y="1827276"/>
                  </a:moveTo>
                  <a:lnTo>
                    <a:pt x="4599432" y="1827276"/>
                  </a:lnTo>
                  <a:lnTo>
                    <a:pt x="4599432" y="0"/>
                  </a:lnTo>
                  <a:lnTo>
                    <a:pt x="0" y="0"/>
                  </a:lnTo>
                  <a:lnTo>
                    <a:pt x="0" y="1827276"/>
                  </a:lnTo>
                  <a:close/>
                </a:path>
              </a:pathLst>
            </a:custGeom>
            <a:ln w="19050">
              <a:solidFill>
                <a:srgbClr val="155F82"/>
              </a:solidFill>
            </a:ln>
          </p:spPr>
          <p:txBody>
            <a:bodyPr wrap="square" lIns="0" tIns="0" rIns="0" bIns="0" rtlCol="0"/>
            <a:lstStyle/>
            <a:p>
              <a:endParaRPr/>
            </a:p>
          </p:txBody>
        </p:sp>
        <p:sp>
          <p:nvSpPr>
            <p:cNvPr id="9" name="object 9"/>
            <p:cNvSpPr/>
            <p:nvPr/>
          </p:nvSpPr>
          <p:spPr>
            <a:xfrm>
              <a:off x="1069085" y="4138421"/>
              <a:ext cx="3218815" cy="591820"/>
            </a:xfrm>
            <a:custGeom>
              <a:avLst/>
              <a:gdLst/>
              <a:ahLst/>
              <a:cxnLst/>
              <a:rect l="l" t="t" r="r" b="b"/>
              <a:pathLst>
                <a:path w="3218815" h="591820">
                  <a:moveTo>
                    <a:pt x="3120136" y="0"/>
                  </a:moveTo>
                  <a:lnTo>
                    <a:pt x="98551" y="0"/>
                  </a:lnTo>
                  <a:lnTo>
                    <a:pt x="60189" y="7737"/>
                  </a:lnTo>
                  <a:lnTo>
                    <a:pt x="28863" y="28844"/>
                  </a:lnTo>
                  <a:lnTo>
                    <a:pt x="7744" y="60168"/>
                  </a:lnTo>
                  <a:lnTo>
                    <a:pt x="0" y="98551"/>
                  </a:lnTo>
                  <a:lnTo>
                    <a:pt x="0" y="492759"/>
                  </a:lnTo>
                  <a:lnTo>
                    <a:pt x="7744" y="531143"/>
                  </a:lnTo>
                  <a:lnTo>
                    <a:pt x="28863" y="562467"/>
                  </a:lnTo>
                  <a:lnTo>
                    <a:pt x="60189" y="583574"/>
                  </a:lnTo>
                  <a:lnTo>
                    <a:pt x="98551" y="591311"/>
                  </a:lnTo>
                  <a:lnTo>
                    <a:pt x="3120136" y="591311"/>
                  </a:lnTo>
                  <a:lnTo>
                    <a:pt x="3158519" y="583574"/>
                  </a:lnTo>
                  <a:lnTo>
                    <a:pt x="3189843" y="562467"/>
                  </a:lnTo>
                  <a:lnTo>
                    <a:pt x="3210950" y="531143"/>
                  </a:lnTo>
                  <a:lnTo>
                    <a:pt x="3218688" y="492759"/>
                  </a:lnTo>
                  <a:lnTo>
                    <a:pt x="3218688" y="98551"/>
                  </a:lnTo>
                  <a:lnTo>
                    <a:pt x="3210950" y="60168"/>
                  </a:lnTo>
                  <a:lnTo>
                    <a:pt x="3189843" y="28844"/>
                  </a:lnTo>
                  <a:lnTo>
                    <a:pt x="3158519" y="7737"/>
                  </a:lnTo>
                  <a:lnTo>
                    <a:pt x="3120136" y="0"/>
                  </a:lnTo>
                  <a:close/>
                </a:path>
              </a:pathLst>
            </a:custGeom>
            <a:solidFill>
              <a:schemeClr val="accent1">
                <a:lumMod val="60000"/>
                <a:lumOff val="40000"/>
              </a:schemeClr>
            </a:solidFill>
          </p:spPr>
          <p:txBody>
            <a:bodyPr wrap="square" lIns="0" tIns="0" rIns="0" bIns="0" rtlCol="0"/>
            <a:lstStyle/>
            <a:p>
              <a:endParaRPr dirty="0"/>
            </a:p>
          </p:txBody>
        </p:sp>
        <p:sp>
          <p:nvSpPr>
            <p:cNvPr id="10" name="object 10"/>
            <p:cNvSpPr/>
            <p:nvPr/>
          </p:nvSpPr>
          <p:spPr>
            <a:xfrm>
              <a:off x="1069085" y="4138421"/>
              <a:ext cx="3218815" cy="591820"/>
            </a:xfrm>
            <a:custGeom>
              <a:avLst/>
              <a:gdLst/>
              <a:ahLst/>
              <a:cxnLst/>
              <a:rect l="l" t="t" r="r" b="b"/>
              <a:pathLst>
                <a:path w="3218815" h="591820">
                  <a:moveTo>
                    <a:pt x="0" y="98551"/>
                  </a:moveTo>
                  <a:lnTo>
                    <a:pt x="7744" y="60168"/>
                  </a:lnTo>
                  <a:lnTo>
                    <a:pt x="28863" y="28844"/>
                  </a:lnTo>
                  <a:lnTo>
                    <a:pt x="60189" y="7737"/>
                  </a:lnTo>
                  <a:lnTo>
                    <a:pt x="98551" y="0"/>
                  </a:lnTo>
                  <a:lnTo>
                    <a:pt x="3120136" y="0"/>
                  </a:lnTo>
                  <a:lnTo>
                    <a:pt x="3158519" y="7737"/>
                  </a:lnTo>
                  <a:lnTo>
                    <a:pt x="3189843" y="28844"/>
                  </a:lnTo>
                  <a:lnTo>
                    <a:pt x="3210950" y="60168"/>
                  </a:lnTo>
                  <a:lnTo>
                    <a:pt x="3218688" y="98551"/>
                  </a:lnTo>
                  <a:lnTo>
                    <a:pt x="3218688" y="492759"/>
                  </a:lnTo>
                  <a:lnTo>
                    <a:pt x="3210950" y="531143"/>
                  </a:lnTo>
                  <a:lnTo>
                    <a:pt x="3189843" y="562467"/>
                  </a:lnTo>
                  <a:lnTo>
                    <a:pt x="3158519" y="583574"/>
                  </a:lnTo>
                  <a:lnTo>
                    <a:pt x="3120136" y="591311"/>
                  </a:lnTo>
                  <a:lnTo>
                    <a:pt x="98551" y="591311"/>
                  </a:lnTo>
                  <a:lnTo>
                    <a:pt x="60189" y="583574"/>
                  </a:lnTo>
                  <a:lnTo>
                    <a:pt x="28863" y="562467"/>
                  </a:lnTo>
                  <a:lnTo>
                    <a:pt x="7744" y="531143"/>
                  </a:lnTo>
                  <a:lnTo>
                    <a:pt x="0" y="492759"/>
                  </a:lnTo>
                  <a:lnTo>
                    <a:pt x="0" y="98551"/>
                  </a:lnTo>
                  <a:close/>
                </a:path>
              </a:pathLst>
            </a:custGeom>
            <a:ln w="19050">
              <a:solidFill>
                <a:srgbClr val="FFFFFF"/>
              </a:solidFill>
            </a:ln>
          </p:spPr>
          <p:txBody>
            <a:bodyPr wrap="square" lIns="0" tIns="0" rIns="0" bIns="0" rtlCol="0"/>
            <a:lstStyle/>
            <a:p>
              <a:endParaRPr/>
            </a:p>
          </p:txBody>
        </p:sp>
      </p:grpSp>
      <p:sp>
        <p:nvSpPr>
          <p:cNvPr id="11" name="object 11"/>
          <p:cNvSpPr txBox="1"/>
          <p:nvPr/>
        </p:nvSpPr>
        <p:spPr>
          <a:xfrm>
            <a:off x="1052588" y="1490761"/>
            <a:ext cx="4386313" cy="4907113"/>
          </a:xfrm>
          <a:prstGeom prst="rect">
            <a:avLst/>
          </a:prstGeom>
        </p:spPr>
        <p:txBody>
          <a:bodyPr vert="horz" wrap="square" lIns="0" tIns="13335" rIns="0" bIns="0" rtlCol="0">
            <a:spAutoFit/>
          </a:bodyPr>
          <a:lstStyle/>
          <a:p>
            <a:pPr marL="35560" algn="ctr">
              <a:lnSpc>
                <a:spcPct val="100000"/>
              </a:lnSpc>
              <a:spcBef>
                <a:spcPts val="105"/>
              </a:spcBef>
            </a:pPr>
            <a:r>
              <a:rPr lang="en-IN" sz="2000" dirty="0">
                <a:ln w="0"/>
                <a:effectLst>
                  <a:outerShdw blurRad="38100" dist="19050" dir="2700000" algn="tl" rotWithShape="0">
                    <a:schemeClr val="dk1">
                      <a:alpha val="40000"/>
                    </a:schemeClr>
                  </a:outerShdw>
                </a:effectLst>
                <a:latin typeface="Trebuchet MS"/>
                <a:cs typeface="Trebuchet MS"/>
              </a:rPr>
              <a:t>Long short-term Memory</a:t>
            </a:r>
          </a:p>
          <a:p>
            <a:pPr marL="35560" algn="ctr">
              <a:lnSpc>
                <a:spcPct val="100000"/>
              </a:lnSpc>
              <a:spcBef>
                <a:spcPts val="105"/>
              </a:spcBef>
            </a:pPr>
            <a:r>
              <a:rPr lang="en-IN" sz="2000" dirty="0">
                <a:ln w="0"/>
                <a:effectLst>
                  <a:outerShdw blurRad="38100" dist="19050" dir="2700000" algn="tl" rotWithShape="0">
                    <a:schemeClr val="dk1">
                      <a:alpha val="40000"/>
                    </a:schemeClr>
                  </a:outerShdw>
                </a:effectLst>
                <a:latin typeface="Trebuchet MS"/>
                <a:cs typeface="Trebuchet MS"/>
              </a:rPr>
              <a:t>(LSTM) :</a:t>
            </a:r>
            <a:endParaRPr sz="2000" dirty="0">
              <a:ln w="0"/>
              <a:effectLst>
                <a:outerShdw blurRad="38100" dist="19050" dir="2700000" algn="tl" rotWithShape="0">
                  <a:schemeClr val="dk1">
                    <a:alpha val="40000"/>
                  </a:schemeClr>
                </a:outerShdw>
              </a:effectLst>
              <a:latin typeface="Trebuchet MS"/>
              <a:cs typeface="Trebuchet MS"/>
            </a:endParaRPr>
          </a:p>
          <a:p>
            <a:pPr marL="241300" indent="-229235">
              <a:lnSpc>
                <a:spcPct val="100000"/>
              </a:lnSpc>
              <a:spcBef>
                <a:spcPts val="1985"/>
              </a:spcBef>
              <a:buChar char="•"/>
              <a:tabLst>
                <a:tab pos="241935" algn="l"/>
              </a:tabLst>
            </a:pPr>
            <a:r>
              <a:rPr sz="2200" dirty="0">
                <a:latin typeface="Arial" panose="020B0604020202020204" pitchFamily="34" charset="0"/>
                <a:cs typeface="Arial" panose="020B0604020202020204" pitchFamily="34" charset="0"/>
              </a:rPr>
              <a:t>Accu</a:t>
            </a:r>
            <a:r>
              <a:rPr sz="2200" spc="-55" dirty="0">
                <a:latin typeface="Arial" panose="020B0604020202020204" pitchFamily="34" charset="0"/>
                <a:cs typeface="Arial" panose="020B0604020202020204" pitchFamily="34" charset="0"/>
              </a:rPr>
              <a:t>r</a:t>
            </a:r>
            <a:r>
              <a:rPr sz="2200" spc="30" dirty="0">
                <a:latin typeface="Arial" panose="020B0604020202020204" pitchFamily="34" charset="0"/>
                <a:cs typeface="Arial" panose="020B0604020202020204" pitchFamily="34" charset="0"/>
              </a:rPr>
              <a:t>a</a:t>
            </a:r>
            <a:r>
              <a:rPr sz="2200" spc="40" dirty="0">
                <a:latin typeface="Arial" panose="020B0604020202020204" pitchFamily="34" charset="0"/>
                <a:cs typeface="Arial" panose="020B0604020202020204" pitchFamily="34" charset="0"/>
              </a:rPr>
              <a:t>c</a:t>
            </a:r>
            <a:r>
              <a:rPr sz="2200" spc="-85" dirty="0">
                <a:latin typeface="Arial" panose="020B0604020202020204" pitchFamily="34" charset="0"/>
                <a:cs typeface="Arial" panose="020B0604020202020204" pitchFamily="34" charset="0"/>
              </a:rPr>
              <a:t>y</a:t>
            </a:r>
            <a:r>
              <a:rPr lang="en-IN" sz="2200" spc="-85" dirty="0">
                <a:latin typeface="Arial" panose="020B0604020202020204" pitchFamily="34" charset="0"/>
                <a:cs typeface="Arial" panose="020B0604020202020204" pitchFamily="34" charset="0"/>
              </a:rPr>
              <a:t> </a:t>
            </a:r>
            <a:r>
              <a:rPr sz="2200" spc="-165" dirty="0">
                <a:latin typeface="Arial" panose="020B0604020202020204" pitchFamily="34" charset="0"/>
                <a:cs typeface="Arial" panose="020B0604020202020204" pitchFamily="34" charset="0"/>
              </a:rPr>
              <a:t>:</a:t>
            </a:r>
            <a:r>
              <a:rPr sz="2200" spc="-229" dirty="0">
                <a:latin typeface="Arial" panose="020B0604020202020204" pitchFamily="34" charset="0"/>
                <a:cs typeface="Arial" panose="020B0604020202020204" pitchFamily="34" charset="0"/>
              </a:rPr>
              <a:t> </a:t>
            </a:r>
            <a:r>
              <a:rPr lang="en-IN" sz="2200" spc="-229" dirty="0">
                <a:solidFill>
                  <a:srgbClr val="000000"/>
                </a:solidFill>
                <a:latin typeface="Arial" panose="020B0604020202020204" pitchFamily="34" charset="0"/>
                <a:cs typeface="Arial" panose="020B0604020202020204" pitchFamily="34" charset="0"/>
              </a:rPr>
              <a:t>0.578</a:t>
            </a:r>
            <a:endParaRPr sz="2200" dirty="0">
              <a:latin typeface="Arial" panose="020B0604020202020204" pitchFamily="34" charset="0"/>
              <a:cs typeface="Arial" panose="020B0604020202020204" pitchFamily="34" charset="0"/>
            </a:endParaRPr>
          </a:p>
          <a:p>
            <a:pPr>
              <a:lnSpc>
                <a:spcPct val="100000"/>
              </a:lnSpc>
              <a:spcBef>
                <a:spcPts val="30"/>
              </a:spcBef>
              <a:buFont typeface="Trebuchet MS"/>
              <a:buChar char="•"/>
            </a:pPr>
            <a:r>
              <a:rPr lang="en-IN" sz="2200" dirty="0">
                <a:latin typeface="Arial" panose="020B0604020202020204" pitchFamily="34" charset="0"/>
                <a:cs typeface="Arial" panose="020B0604020202020204" pitchFamily="34" charset="0"/>
              </a:rPr>
              <a:t> Loss : 0.5887</a:t>
            </a:r>
          </a:p>
          <a:p>
            <a:pPr>
              <a:lnSpc>
                <a:spcPct val="100000"/>
              </a:lnSpc>
              <a:spcBef>
                <a:spcPts val="30"/>
              </a:spcBef>
              <a:buFont typeface="Trebuchet MS"/>
              <a:buChar char="•"/>
            </a:pPr>
            <a:endParaRPr lang="en-IN" sz="2550" dirty="0">
              <a:latin typeface="Trebuchet MS"/>
              <a:cs typeface="Trebuchet MS"/>
            </a:endParaRPr>
          </a:p>
          <a:p>
            <a:pPr>
              <a:lnSpc>
                <a:spcPct val="100000"/>
              </a:lnSpc>
              <a:spcBef>
                <a:spcPts val="30"/>
              </a:spcBef>
              <a:buFont typeface="Trebuchet MS"/>
              <a:buChar char="•"/>
            </a:pPr>
            <a:endParaRPr lang="en-IN" sz="2550" dirty="0">
              <a:latin typeface="Trebuchet MS"/>
              <a:cs typeface="Trebuchet MS"/>
            </a:endParaRPr>
          </a:p>
          <a:p>
            <a:pPr>
              <a:lnSpc>
                <a:spcPct val="100000"/>
              </a:lnSpc>
              <a:spcBef>
                <a:spcPts val="30"/>
              </a:spcBef>
              <a:buFont typeface="Trebuchet MS"/>
              <a:buChar char="•"/>
            </a:pPr>
            <a:endParaRPr sz="2550" dirty="0">
              <a:latin typeface="Trebuchet MS"/>
              <a:cs typeface="Trebuchet MS"/>
            </a:endParaRPr>
          </a:p>
          <a:p>
            <a:pPr marL="35560">
              <a:lnSpc>
                <a:spcPct val="100000"/>
              </a:lnSpc>
              <a:spcBef>
                <a:spcPts val="5"/>
              </a:spcBef>
            </a:pPr>
            <a:r>
              <a:rPr lang="en-IN" sz="2200" dirty="0">
                <a:ln w="0"/>
                <a:effectLst>
                  <a:outerShdw blurRad="38100" dist="19050" dir="2700000" algn="tl" rotWithShape="0">
                    <a:schemeClr val="dk1">
                      <a:alpha val="40000"/>
                    </a:schemeClr>
                  </a:outerShdw>
                </a:effectLst>
                <a:latin typeface="Trebuchet MS"/>
                <a:cs typeface="Trebuchet MS"/>
              </a:rPr>
              <a:t>Graph &amp; Running Model</a:t>
            </a:r>
            <a:r>
              <a:rPr sz="2200" dirty="0">
                <a:ln w="0"/>
                <a:effectLst>
                  <a:outerShdw blurRad="38100" dist="19050" dir="2700000" algn="tl" rotWithShape="0">
                    <a:schemeClr val="dk1">
                      <a:alpha val="40000"/>
                    </a:schemeClr>
                  </a:outerShdw>
                </a:effectLst>
                <a:latin typeface="Trebuchet MS"/>
                <a:cs typeface="Trebuchet MS"/>
              </a:rPr>
              <a:t>:</a:t>
            </a:r>
            <a:endParaRPr lang="en-IN" sz="2200" dirty="0">
              <a:ln w="0"/>
              <a:effectLst>
                <a:outerShdw blurRad="38100" dist="19050" dir="2700000" algn="tl" rotWithShape="0">
                  <a:schemeClr val="dk1">
                    <a:alpha val="40000"/>
                  </a:schemeClr>
                </a:outerShdw>
              </a:effectLst>
              <a:latin typeface="Trebuchet MS"/>
              <a:cs typeface="Trebuchet MS"/>
            </a:endParaRPr>
          </a:p>
          <a:p>
            <a:pPr marL="35560">
              <a:lnSpc>
                <a:spcPct val="100000"/>
              </a:lnSpc>
              <a:spcBef>
                <a:spcPts val="5"/>
              </a:spcBef>
            </a:pPr>
            <a:endParaRPr lang="en-IN" sz="2200" dirty="0">
              <a:ln w="0"/>
              <a:effectLst>
                <a:outerShdw blurRad="38100" dist="19050" dir="2700000" algn="tl" rotWithShape="0">
                  <a:schemeClr val="dk1">
                    <a:alpha val="40000"/>
                  </a:schemeClr>
                </a:outerShdw>
              </a:effectLst>
              <a:latin typeface="Trebuchet MS"/>
              <a:cs typeface="Arial" panose="020B0604020202020204" pitchFamily="34" charset="0"/>
            </a:endParaRPr>
          </a:p>
          <a:p>
            <a:pPr marL="35560">
              <a:lnSpc>
                <a:spcPct val="100000"/>
              </a:lnSpc>
              <a:spcBef>
                <a:spcPts val="5"/>
              </a:spcBef>
            </a:pPr>
            <a:r>
              <a:rPr lang="en-US" sz="1600" dirty="0">
                <a:ln w="0"/>
                <a:latin typeface="Arial" panose="020B0604020202020204" pitchFamily="34" charset="0"/>
                <a:cs typeface="Arial" panose="020B0604020202020204" pitchFamily="34" charset="0"/>
              </a:rPr>
              <a:t>The LSTM model achieves an accuracy of 57.8%, outperforming the CNN model. The line graph displays a decreasing trend in loss value and an increasing trend in accuracy with each epoch, showing the model's effective performance and consistent improvement.</a:t>
            </a:r>
            <a:endParaRPr sz="1600" dirty="0">
              <a:ln w="0"/>
              <a:latin typeface="Arial" panose="020B0604020202020204" pitchFamily="34" charset="0"/>
              <a:cs typeface="Arial" panose="020B0604020202020204" pitchFamily="34" charset="0"/>
            </a:endParaRPr>
          </a:p>
        </p:txBody>
      </p:sp>
      <p:pic>
        <p:nvPicPr>
          <p:cNvPr id="3074" name="Picture 2">
            <a:extLst>
              <a:ext uri="{FF2B5EF4-FFF2-40B4-BE49-F238E27FC236}">
                <a16:creationId xmlns:a16="http://schemas.microsoft.com/office/drawing/2014/main" id="{B608593E-A1EE-87F7-4A4D-B197EB2410A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0312"/>
          <a:stretch/>
        </p:blipFill>
        <p:spPr bwMode="auto">
          <a:xfrm>
            <a:off x="6400800" y="2514600"/>
            <a:ext cx="5105400" cy="2556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1564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0200" y="35983"/>
            <a:ext cx="8326755" cy="1120820"/>
          </a:xfrm>
          <a:prstGeom prst="rect">
            <a:avLst/>
          </a:prstGeom>
        </p:spPr>
        <p:txBody>
          <a:bodyPr vert="horz" wrap="square" lIns="0" tIns="12700" rIns="0" bIns="0" rtlCol="0">
            <a:spAutoFit/>
          </a:bodyPr>
          <a:lstStyle/>
          <a:p>
            <a:pPr marL="12700">
              <a:lnSpc>
                <a:spcPct val="100000"/>
              </a:lnSpc>
              <a:spcBef>
                <a:spcPts val="100"/>
              </a:spcBef>
            </a:pPr>
            <a:r>
              <a:rPr sz="3600" spc="-175" dirty="0">
                <a:solidFill>
                  <a:srgbClr val="000000"/>
                </a:solidFill>
              </a:rPr>
              <a:t>Performance</a:t>
            </a:r>
            <a:r>
              <a:rPr sz="3600" spc="-365" dirty="0">
                <a:solidFill>
                  <a:srgbClr val="000000"/>
                </a:solidFill>
              </a:rPr>
              <a:t> </a:t>
            </a:r>
            <a:r>
              <a:rPr lang="en-IN" sz="3600" spc="-90" dirty="0">
                <a:solidFill>
                  <a:srgbClr val="000000"/>
                </a:solidFill>
              </a:rPr>
              <a:t>evaluation</a:t>
            </a:r>
            <a:r>
              <a:rPr sz="3600" spc="-390" dirty="0">
                <a:solidFill>
                  <a:srgbClr val="000000"/>
                </a:solidFill>
              </a:rPr>
              <a:t> </a:t>
            </a:r>
            <a:r>
              <a:rPr sz="3600" spc="-150" dirty="0">
                <a:solidFill>
                  <a:srgbClr val="000000"/>
                </a:solidFill>
              </a:rPr>
              <a:t>and</a:t>
            </a:r>
            <a:r>
              <a:rPr sz="3600" spc="-390" dirty="0">
                <a:solidFill>
                  <a:srgbClr val="000000"/>
                </a:solidFill>
              </a:rPr>
              <a:t> </a:t>
            </a:r>
            <a:r>
              <a:rPr lang="en-IN" sz="3600" spc="-100" dirty="0">
                <a:solidFill>
                  <a:srgbClr val="000000"/>
                </a:solidFill>
              </a:rPr>
              <a:t>Graph of </a:t>
            </a:r>
            <a:r>
              <a:rPr lang="en-IN" sz="3600" spc="-100" dirty="0" err="1">
                <a:solidFill>
                  <a:srgbClr val="000000"/>
                </a:solidFill>
              </a:rPr>
              <a:t>dnn</a:t>
            </a:r>
            <a:r>
              <a:rPr lang="en-IN" sz="3600" spc="-100" dirty="0">
                <a:solidFill>
                  <a:srgbClr val="000000"/>
                </a:solidFill>
              </a:rPr>
              <a:t> model</a:t>
            </a:r>
            <a:endParaRPr sz="3600" dirty="0"/>
          </a:p>
        </p:txBody>
      </p:sp>
      <p:grpSp>
        <p:nvGrpSpPr>
          <p:cNvPr id="3" name="object 3"/>
          <p:cNvGrpSpPr/>
          <p:nvPr/>
        </p:nvGrpSpPr>
        <p:grpSpPr>
          <a:xfrm>
            <a:off x="609600" y="1469911"/>
            <a:ext cx="4599940" cy="2219017"/>
            <a:chOff x="838961" y="1301847"/>
            <a:chExt cx="4599940" cy="2728370"/>
          </a:xfrm>
        </p:grpSpPr>
        <p:sp>
          <p:nvSpPr>
            <p:cNvPr id="4" name="object 4"/>
            <p:cNvSpPr/>
            <p:nvPr/>
          </p:nvSpPr>
          <p:spPr>
            <a:xfrm>
              <a:off x="838961" y="1888997"/>
              <a:ext cx="4599940" cy="2141220"/>
            </a:xfrm>
            <a:custGeom>
              <a:avLst/>
              <a:gdLst/>
              <a:ahLst/>
              <a:cxnLst/>
              <a:rect l="l" t="t" r="r" b="b"/>
              <a:pathLst>
                <a:path w="4599940" h="2141220">
                  <a:moveTo>
                    <a:pt x="0" y="2141220"/>
                  </a:moveTo>
                  <a:lnTo>
                    <a:pt x="4599432" y="2141220"/>
                  </a:lnTo>
                  <a:lnTo>
                    <a:pt x="4599432" y="0"/>
                  </a:lnTo>
                  <a:lnTo>
                    <a:pt x="0" y="0"/>
                  </a:lnTo>
                  <a:lnTo>
                    <a:pt x="0" y="2141220"/>
                  </a:lnTo>
                  <a:close/>
                </a:path>
              </a:pathLst>
            </a:custGeom>
            <a:ln w="19050">
              <a:solidFill>
                <a:srgbClr val="155F82"/>
              </a:solidFill>
            </a:ln>
          </p:spPr>
          <p:txBody>
            <a:bodyPr wrap="square" lIns="0" tIns="0" rIns="0" bIns="0" rtlCol="0"/>
            <a:lstStyle/>
            <a:p>
              <a:endParaRPr dirty="0"/>
            </a:p>
          </p:txBody>
        </p:sp>
        <p:sp>
          <p:nvSpPr>
            <p:cNvPr id="5" name="object 5"/>
            <p:cNvSpPr/>
            <p:nvPr/>
          </p:nvSpPr>
          <p:spPr>
            <a:xfrm>
              <a:off x="1923757" y="1301847"/>
              <a:ext cx="3218815" cy="936236"/>
            </a:xfrm>
            <a:custGeom>
              <a:avLst/>
              <a:gdLst/>
              <a:ahLst/>
              <a:cxnLst/>
              <a:rect l="l" t="t" r="r" b="b"/>
              <a:pathLst>
                <a:path w="3218815" h="589914">
                  <a:moveTo>
                    <a:pt x="3120390" y="0"/>
                  </a:moveTo>
                  <a:lnTo>
                    <a:pt x="98297" y="0"/>
                  </a:lnTo>
                  <a:lnTo>
                    <a:pt x="60034" y="7733"/>
                  </a:lnTo>
                  <a:lnTo>
                    <a:pt x="28789" y="28813"/>
                  </a:lnTo>
                  <a:lnTo>
                    <a:pt x="7724" y="60061"/>
                  </a:lnTo>
                  <a:lnTo>
                    <a:pt x="0" y="98298"/>
                  </a:lnTo>
                  <a:lnTo>
                    <a:pt x="0" y="491490"/>
                  </a:lnTo>
                  <a:lnTo>
                    <a:pt x="7724" y="529726"/>
                  </a:lnTo>
                  <a:lnTo>
                    <a:pt x="28789" y="560974"/>
                  </a:lnTo>
                  <a:lnTo>
                    <a:pt x="60034" y="582054"/>
                  </a:lnTo>
                  <a:lnTo>
                    <a:pt x="98297" y="589788"/>
                  </a:lnTo>
                  <a:lnTo>
                    <a:pt x="3120390" y="589788"/>
                  </a:lnTo>
                  <a:lnTo>
                    <a:pt x="3158626" y="582054"/>
                  </a:lnTo>
                  <a:lnTo>
                    <a:pt x="3189874" y="560974"/>
                  </a:lnTo>
                  <a:lnTo>
                    <a:pt x="3210954" y="529726"/>
                  </a:lnTo>
                  <a:lnTo>
                    <a:pt x="3218688" y="491490"/>
                  </a:lnTo>
                  <a:lnTo>
                    <a:pt x="3218688" y="98298"/>
                  </a:lnTo>
                  <a:lnTo>
                    <a:pt x="3210954" y="60061"/>
                  </a:lnTo>
                  <a:lnTo>
                    <a:pt x="3189874" y="28813"/>
                  </a:lnTo>
                  <a:lnTo>
                    <a:pt x="3158626" y="7733"/>
                  </a:lnTo>
                  <a:lnTo>
                    <a:pt x="3120390" y="0"/>
                  </a:lnTo>
                  <a:close/>
                </a:path>
              </a:pathLst>
            </a:custGeom>
            <a:solidFill>
              <a:schemeClr val="accent2">
                <a:lumMod val="60000"/>
                <a:lumOff val="40000"/>
              </a:schemeClr>
            </a:solidFill>
            <a:ln>
              <a:solidFill>
                <a:schemeClr val="accent2">
                  <a:lumMod val="60000"/>
                  <a:lumOff val="40000"/>
                </a:schemeClr>
              </a:solidFill>
            </a:ln>
          </p:spPr>
          <p:txBody>
            <a:bodyPr wrap="square" lIns="0" tIns="0" rIns="0" bIns="0" rtlCol="0"/>
            <a:lstStyle/>
            <a:p>
              <a:endParaRPr dirty="0"/>
            </a:p>
          </p:txBody>
        </p:sp>
      </p:grpSp>
      <p:grpSp>
        <p:nvGrpSpPr>
          <p:cNvPr id="7" name="object 7"/>
          <p:cNvGrpSpPr/>
          <p:nvPr/>
        </p:nvGrpSpPr>
        <p:grpSpPr>
          <a:xfrm>
            <a:off x="829436" y="4128895"/>
            <a:ext cx="4618990" cy="2420049"/>
            <a:chOff x="829436" y="4128896"/>
            <a:chExt cx="4618990" cy="2142490"/>
          </a:xfrm>
        </p:grpSpPr>
        <p:sp>
          <p:nvSpPr>
            <p:cNvPr id="8" name="object 8"/>
            <p:cNvSpPr/>
            <p:nvPr/>
          </p:nvSpPr>
          <p:spPr>
            <a:xfrm>
              <a:off x="838961" y="4434077"/>
              <a:ext cx="4599940" cy="1827530"/>
            </a:xfrm>
            <a:custGeom>
              <a:avLst/>
              <a:gdLst/>
              <a:ahLst/>
              <a:cxnLst/>
              <a:rect l="l" t="t" r="r" b="b"/>
              <a:pathLst>
                <a:path w="4599940" h="1827529">
                  <a:moveTo>
                    <a:pt x="0" y="1827276"/>
                  </a:moveTo>
                  <a:lnTo>
                    <a:pt x="4599432" y="1827276"/>
                  </a:lnTo>
                  <a:lnTo>
                    <a:pt x="4599432" y="0"/>
                  </a:lnTo>
                  <a:lnTo>
                    <a:pt x="0" y="0"/>
                  </a:lnTo>
                  <a:lnTo>
                    <a:pt x="0" y="1827276"/>
                  </a:lnTo>
                  <a:close/>
                </a:path>
              </a:pathLst>
            </a:custGeom>
            <a:ln w="19050">
              <a:solidFill>
                <a:srgbClr val="155F82"/>
              </a:solidFill>
            </a:ln>
          </p:spPr>
          <p:txBody>
            <a:bodyPr wrap="square" lIns="0" tIns="0" rIns="0" bIns="0" rtlCol="0"/>
            <a:lstStyle/>
            <a:p>
              <a:endParaRPr/>
            </a:p>
          </p:txBody>
        </p:sp>
        <p:sp>
          <p:nvSpPr>
            <p:cNvPr id="9" name="object 9"/>
            <p:cNvSpPr/>
            <p:nvPr/>
          </p:nvSpPr>
          <p:spPr>
            <a:xfrm>
              <a:off x="1069085" y="4138421"/>
              <a:ext cx="3218815" cy="591820"/>
            </a:xfrm>
            <a:custGeom>
              <a:avLst/>
              <a:gdLst/>
              <a:ahLst/>
              <a:cxnLst/>
              <a:rect l="l" t="t" r="r" b="b"/>
              <a:pathLst>
                <a:path w="3218815" h="591820">
                  <a:moveTo>
                    <a:pt x="3120136" y="0"/>
                  </a:moveTo>
                  <a:lnTo>
                    <a:pt x="98551" y="0"/>
                  </a:lnTo>
                  <a:lnTo>
                    <a:pt x="60189" y="7737"/>
                  </a:lnTo>
                  <a:lnTo>
                    <a:pt x="28863" y="28844"/>
                  </a:lnTo>
                  <a:lnTo>
                    <a:pt x="7744" y="60168"/>
                  </a:lnTo>
                  <a:lnTo>
                    <a:pt x="0" y="98551"/>
                  </a:lnTo>
                  <a:lnTo>
                    <a:pt x="0" y="492759"/>
                  </a:lnTo>
                  <a:lnTo>
                    <a:pt x="7744" y="531143"/>
                  </a:lnTo>
                  <a:lnTo>
                    <a:pt x="28863" y="562467"/>
                  </a:lnTo>
                  <a:lnTo>
                    <a:pt x="60189" y="583574"/>
                  </a:lnTo>
                  <a:lnTo>
                    <a:pt x="98551" y="591311"/>
                  </a:lnTo>
                  <a:lnTo>
                    <a:pt x="3120136" y="591311"/>
                  </a:lnTo>
                  <a:lnTo>
                    <a:pt x="3158519" y="583574"/>
                  </a:lnTo>
                  <a:lnTo>
                    <a:pt x="3189843" y="562467"/>
                  </a:lnTo>
                  <a:lnTo>
                    <a:pt x="3210950" y="531143"/>
                  </a:lnTo>
                  <a:lnTo>
                    <a:pt x="3218688" y="492759"/>
                  </a:lnTo>
                  <a:lnTo>
                    <a:pt x="3218688" y="98551"/>
                  </a:lnTo>
                  <a:lnTo>
                    <a:pt x="3210950" y="60168"/>
                  </a:lnTo>
                  <a:lnTo>
                    <a:pt x="3189843" y="28844"/>
                  </a:lnTo>
                  <a:lnTo>
                    <a:pt x="3158519" y="7737"/>
                  </a:lnTo>
                  <a:lnTo>
                    <a:pt x="3120136" y="0"/>
                  </a:lnTo>
                  <a:close/>
                </a:path>
              </a:pathLst>
            </a:custGeom>
            <a:solidFill>
              <a:schemeClr val="accent1">
                <a:lumMod val="60000"/>
                <a:lumOff val="40000"/>
              </a:schemeClr>
            </a:solidFill>
          </p:spPr>
          <p:txBody>
            <a:bodyPr wrap="square" lIns="0" tIns="0" rIns="0" bIns="0" rtlCol="0"/>
            <a:lstStyle/>
            <a:p>
              <a:endParaRPr dirty="0"/>
            </a:p>
          </p:txBody>
        </p:sp>
        <p:sp>
          <p:nvSpPr>
            <p:cNvPr id="10" name="object 10"/>
            <p:cNvSpPr/>
            <p:nvPr/>
          </p:nvSpPr>
          <p:spPr>
            <a:xfrm>
              <a:off x="1069085" y="4138421"/>
              <a:ext cx="3218815" cy="591820"/>
            </a:xfrm>
            <a:custGeom>
              <a:avLst/>
              <a:gdLst/>
              <a:ahLst/>
              <a:cxnLst/>
              <a:rect l="l" t="t" r="r" b="b"/>
              <a:pathLst>
                <a:path w="3218815" h="591820">
                  <a:moveTo>
                    <a:pt x="0" y="98551"/>
                  </a:moveTo>
                  <a:lnTo>
                    <a:pt x="7744" y="60168"/>
                  </a:lnTo>
                  <a:lnTo>
                    <a:pt x="28863" y="28844"/>
                  </a:lnTo>
                  <a:lnTo>
                    <a:pt x="60189" y="7737"/>
                  </a:lnTo>
                  <a:lnTo>
                    <a:pt x="98551" y="0"/>
                  </a:lnTo>
                  <a:lnTo>
                    <a:pt x="3120136" y="0"/>
                  </a:lnTo>
                  <a:lnTo>
                    <a:pt x="3158519" y="7737"/>
                  </a:lnTo>
                  <a:lnTo>
                    <a:pt x="3189843" y="28844"/>
                  </a:lnTo>
                  <a:lnTo>
                    <a:pt x="3210950" y="60168"/>
                  </a:lnTo>
                  <a:lnTo>
                    <a:pt x="3218688" y="98551"/>
                  </a:lnTo>
                  <a:lnTo>
                    <a:pt x="3218688" y="492759"/>
                  </a:lnTo>
                  <a:lnTo>
                    <a:pt x="3210950" y="531143"/>
                  </a:lnTo>
                  <a:lnTo>
                    <a:pt x="3189843" y="562467"/>
                  </a:lnTo>
                  <a:lnTo>
                    <a:pt x="3158519" y="583574"/>
                  </a:lnTo>
                  <a:lnTo>
                    <a:pt x="3120136" y="591311"/>
                  </a:lnTo>
                  <a:lnTo>
                    <a:pt x="98551" y="591311"/>
                  </a:lnTo>
                  <a:lnTo>
                    <a:pt x="60189" y="583574"/>
                  </a:lnTo>
                  <a:lnTo>
                    <a:pt x="28863" y="562467"/>
                  </a:lnTo>
                  <a:lnTo>
                    <a:pt x="7744" y="531143"/>
                  </a:lnTo>
                  <a:lnTo>
                    <a:pt x="0" y="492759"/>
                  </a:lnTo>
                  <a:lnTo>
                    <a:pt x="0" y="98551"/>
                  </a:lnTo>
                  <a:close/>
                </a:path>
              </a:pathLst>
            </a:custGeom>
            <a:ln w="19050">
              <a:solidFill>
                <a:srgbClr val="FFFFFF"/>
              </a:solidFill>
            </a:ln>
          </p:spPr>
          <p:txBody>
            <a:bodyPr wrap="square" lIns="0" tIns="0" rIns="0" bIns="0" rtlCol="0"/>
            <a:lstStyle/>
            <a:p>
              <a:endParaRPr/>
            </a:p>
          </p:txBody>
        </p:sp>
      </p:grpSp>
      <p:sp>
        <p:nvSpPr>
          <p:cNvPr id="11" name="object 11"/>
          <p:cNvSpPr txBox="1"/>
          <p:nvPr/>
        </p:nvSpPr>
        <p:spPr>
          <a:xfrm>
            <a:off x="1110648" y="1500772"/>
            <a:ext cx="4386313" cy="4660891"/>
          </a:xfrm>
          <a:prstGeom prst="rect">
            <a:avLst/>
          </a:prstGeom>
        </p:spPr>
        <p:txBody>
          <a:bodyPr vert="horz" wrap="square" lIns="0" tIns="13335" rIns="0" bIns="0" rtlCol="0">
            <a:spAutoFit/>
          </a:bodyPr>
          <a:lstStyle/>
          <a:p>
            <a:pPr marL="35560" algn="ctr">
              <a:lnSpc>
                <a:spcPct val="100000"/>
              </a:lnSpc>
              <a:spcBef>
                <a:spcPts val="105"/>
              </a:spcBef>
            </a:pPr>
            <a:r>
              <a:rPr lang="en-IN" sz="2000" dirty="0">
                <a:ln w="0"/>
                <a:effectLst>
                  <a:outerShdw blurRad="38100" dist="19050" dir="2700000" algn="tl" rotWithShape="0">
                    <a:schemeClr val="dk1">
                      <a:alpha val="40000"/>
                    </a:schemeClr>
                  </a:outerShdw>
                </a:effectLst>
                <a:latin typeface="Trebuchet MS"/>
                <a:cs typeface="Trebuchet MS"/>
              </a:rPr>
              <a:t>Deep Neural Network</a:t>
            </a:r>
          </a:p>
          <a:p>
            <a:pPr marL="35560" algn="ctr">
              <a:lnSpc>
                <a:spcPct val="100000"/>
              </a:lnSpc>
              <a:spcBef>
                <a:spcPts val="105"/>
              </a:spcBef>
            </a:pPr>
            <a:r>
              <a:rPr lang="en-IN" sz="2000" dirty="0">
                <a:ln w="0"/>
                <a:effectLst>
                  <a:outerShdw blurRad="38100" dist="19050" dir="2700000" algn="tl" rotWithShape="0">
                    <a:schemeClr val="dk1">
                      <a:alpha val="40000"/>
                    </a:schemeClr>
                  </a:outerShdw>
                </a:effectLst>
                <a:latin typeface="Trebuchet MS"/>
                <a:cs typeface="Trebuchet MS"/>
              </a:rPr>
              <a:t> (DNN) :</a:t>
            </a:r>
            <a:endParaRPr sz="2000" dirty="0">
              <a:ln w="0"/>
              <a:effectLst>
                <a:outerShdw blurRad="38100" dist="19050" dir="2700000" algn="tl" rotWithShape="0">
                  <a:schemeClr val="dk1">
                    <a:alpha val="40000"/>
                  </a:schemeClr>
                </a:outerShdw>
              </a:effectLst>
              <a:latin typeface="Trebuchet MS"/>
              <a:cs typeface="Trebuchet MS"/>
            </a:endParaRPr>
          </a:p>
          <a:p>
            <a:pPr marL="241300" indent="-229235">
              <a:lnSpc>
                <a:spcPct val="100000"/>
              </a:lnSpc>
              <a:spcBef>
                <a:spcPts val="1985"/>
              </a:spcBef>
              <a:buChar char="•"/>
              <a:tabLst>
                <a:tab pos="241935" algn="l"/>
              </a:tabLst>
            </a:pPr>
            <a:r>
              <a:rPr sz="2200" dirty="0">
                <a:latin typeface="Arial" panose="020B0604020202020204" pitchFamily="34" charset="0"/>
                <a:cs typeface="Arial" panose="020B0604020202020204" pitchFamily="34" charset="0"/>
              </a:rPr>
              <a:t>Accu</a:t>
            </a:r>
            <a:r>
              <a:rPr sz="2200" spc="-55" dirty="0">
                <a:latin typeface="Arial" panose="020B0604020202020204" pitchFamily="34" charset="0"/>
                <a:cs typeface="Arial" panose="020B0604020202020204" pitchFamily="34" charset="0"/>
              </a:rPr>
              <a:t>r</a:t>
            </a:r>
            <a:r>
              <a:rPr sz="2200" spc="30" dirty="0">
                <a:latin typeface="Arial" panose="020B0604020202020204" pitchFamily="34" charset="0"/>
                <a:cs typeface="Arial" panose="020B0604020202020204" pitchFamily="34" charset="0"/>
              </a:rPr>
              <a:t>a</a:t>
            </a:r>
            <a:r>
              <a:rPr sz="2200" spc="40" dirty="0">
                <a:latin typeface="Arial" panose="020B0604020202020204" pitchFamily="34" charset="0"/>
                <a:cs typeface="Arial" panose="020B0604020202020204" pitchFamily="34" charset="0"/>
              </a:rPr>
              <a:t>c</a:t>
            </a:r>
            <a:r>
              <a:rPr sz="2200" spc="-85" dirty="0">
                <a:latin typeface="Arial" panose="020B0604020202020204" pitchFamily="34" charset="0"/>
                <a:cs typeface="Arial" panose="020B0604020202020204" pitchFamily="34" charset="0"/>
              </a:rPr>
              <a:t>y</a:t>
            </a:r>
            <a:r>
              <a:rPr lang="en-IN" sz="2200" spc="-85" dirty="0">
                <a:latin typeface="Arial" panose="020B0604020202020204" pitchFamily="34" charset="0"/>
                <a:cs typeface="Arial" panose="020B0604020202020204" pitchFamily="34" charset="0"/>
              </a:rPr>
              <a:t> </a:t>
            </a:r>
            <a:r>
              <a:rPr sz="2200" spc="-165" dirty="0">
                <a:latin typeface="Arial" panose="020B0604020202020204" pitchFamily="34" charset="0"/>
                <a:cs typeface="Arial" panose="020B0604020202020204" pitchFamily="34" charset="0"/>
              </a:rPr>
              <a:t>:</a:t>
            </a:r>
            <a:r>
              <a:rPr sz="2200" spc="-229" dirty="0">
                <a:latin typeface="Arial" panose="020B0604020202020204" pitchFamily="34" charset="0"/>
                <a:cs typeface="Arial" panose="020B0604020202020204" pitchFamily="34" charset="0"/>
              </a:rPr>
              <a:t> </a:t>
            </a:r>
            <a:r>
              <a:rPr lang="en-IN" sz="2200" spc="-229" dirty="0">
                <a:solidFill>
                  <a:srgbClr val="000000"/>
                </a:solidFill>
                <a:latin typeface="Arial" panose="020B0604020202020204" pitchFamily="34" charset="0"/>
                <a:cs typeface="Arial" panose="020B0604020202020204" pitchFamily="34" charset="0"/>
              </a:rPr>
              <a:t>0.2422</a:t>
            </a:r>
            <a:endParaRPr sz="2200" dirty="0">
              <a:latin typeface="Arial" panose="020B0604020202020204" pitchFamily="34" charset="0"/>
              <a:cs typeface="Arial" panose="020B0604020202020204" pitchFamily="34" charset="0"/>
            </a:endParaRPr>
          </a:p>
          <a:p>
            <a:pPr>
              <a:lnSpc>
                <a:spcPct val="100000"/>
              </a:lnSpc>
              <a:spcBef>
                <a:spcPts val="30"/>
              </a:spcBef>
              <a:buFont typeface="Trebuchet MS"/>
              <a:buChar char="•"/>
            </a:pPr>
            <a:r>
              <a:rPr lang="en-IN" sz="2200" dirty="0">
                <a:latin typeface="Arial" panose="020B0604020202020204" pitchFamily="34" charset="0"/>
                <a:cs typeface="Arial" panose="020B0604020202020204" pitchFamily="34" charset="0"/>
              </a:rPr>
              <a:t> Loss : 0.6060</a:t>
            </a:r>
          </a:p>
          <a:p>
            <a:pPr>
              <a:lnSpc>
                <a:spcPct val="100000"/>
              </a:lnSpc>
              <a:spcBef>
                <a:spcPts val="30"/>
              </a:spcBef>
              <a:buFont typeface="Trebuchet MS"/>
              <a:buChar char="•"/>
            </a:pPr>
            <a:endParaRPr lang="en-IN" sz="2550" dirty="0">
              <a:latin typeface="Trebuchet MS"/>
              <a:cs typeface="Trebuchet MS"/>
            </a:endParaRPr>
          </a:p>
          <a:p>
            <a:pPr>
              <a:lnSpc>
                <a:spcPct val="100000"/>
              </a:lnSpc>
              <a:spcBef>
                <a:spcPts val="30"/>
              </a:spcBef>
              <a:buFont typeface="Trebuchet MS"/>
              <a:buChar char="•"/>
            </a:pPr>
            <a:endParaRPr lang="en-IN" sz="2550" dirty="0">
              <a:latin typeface="Trebuchet MS"/>
              <a:cs typeface="Trebuchet MS"/>
            </a:endParaRPr>
          </a:p>
          <a:p>
            <a:pPr>
              <a:lnSpc>
                <a:spcPct val="100000"/>
              </a:lnSpc>
              <a:spcBef>
                <a:spcPts val="30"/>
              </a:spcBef>
              <a:buFont typeface="Trebuchet MS"/>
              <a:buChar char="•"/>
            </a:pPr>
            <a:endParaRPr sz="2550" dirty="0">
              <a:latin typeface="Trebuchet MS"/>
              <a:cs typeface="Trebuchet MS"/>
            </a:endParaRPr>
          </a:p>
          <a:p>
            <a:pPr marL="35560">
              <a:lnSpc>
                <a:spcPct val="100000"/>
              </a:lnSpc>
              <a:spcBef>
                <a:spcPts val="5"/>
              </a:spcBef>
            </a:pPr>
            <a:r>
              <a:rPr lang="en-IN" sz="2200" dirty="0">
                <a:ln w="0"/>
                <a:effectLst>
                  <a:outerShdw blurRad="38100" dist="19050" dir="2700000" algn="tl" rotWithShape="0">
                    <a:schemeClr val="dk1">
                      <a:alpha val="40000"/>
                    </a:schemeClr>
                  </a:outerShdw>
                </a:effectLst>
                <a:latin typeface="Trebuchet MS"/>
                <a:cs typeface="Trebuchet MS"/>
              </a:rPr>
              <a:t>Graph &amp; Running Model</a:t>
            </a:r>
            <a:r>
              <a:rPr sz="2200" dirty="0">
                <a:ln w="0"/>
                <a:effectLst>
                  <a:outerShdw blurRad="38100" dist="19050" dir="2700000" algn="tl" rotWithShape="0">
                    <a:schemeClr val="dk1">
                      <a:alpha val="40000"/>
                    </a:schemeClr>
                  </a:outerShdw>
                </a:effectLst>
                <a:latin typeface="Trebuchet MS"/>
                <a:cs typeface="Trebuchet MS"/>
              </a:rPr>
              <a:t>:</a:t>
            </a:r>
            <a:endParaRPr lang="en-IN" sz="2200" dirty="0">
              <a:ln w="0"/>
              <a:effectLst>
                <a:outerShdw blurRad="38100" dist="19050" dir="2700000" algn="tl" rotWithShape="0">
                  <a:schemeClr val="dk1">
                    <a:alpha val="40000"/>
                  </a:schemeClr>
                </a:outerShdw>
              </a:effectLst>
              <a:latin typeface="Trebuchet MS"/>
              <a:cs typeface="Trebuchet MS"/>
            </a:endParaRPr>
          </a:p>
          <a:p>
            <a:pPr marL="35560">
              <a:lnSpc>
                <a:spcPct val="100000"/>
              </a:lnSpc>
              <a:spcBef>
                <a:spcPts val="5"/>
              </a:spcBef>
            </a:pPr>
            <a:endParaRPr lang="en-IN" sz="2200" dirty="0">
              <a:ln w="0"/>
              <a:effectLst>
                <a:outerShdw blurRad="38100" dist="19050" dir="2700000" algn="tl" rotWithShape="0">
                  <a:schemeClr val="dk1">
                    <a:alpha val="40000"/>
                  </a:schemeClr>
                </a:outerShdw>
              </a:effectLst>
              <a:latin typeface="Trebuchet MS"/>
              <a:cs typeface="Arial" panose="020B0604020202020204" pitchFamily="34" charset="0"/>
            </a:endParaRPr>
          </a:p>
          <a:p>
            <a:pPr marL="35560">
              <a:lnSpc>
                <a:spcPct val="100000"/>
              </a:lnSpc>
              <a:spcBef>
                <a:spcPts val="5"/>
              </a:spcBef>
            </a:pPr>
            <a:r>
              <a:rPr lang="en-US" sz="1600" dirty="0">
                <a:ln w="0"/>
                <a:latin typeface="Arial" panose="020B0604020202020204" pitchFamily="34" charset="0"/>
                <a:cs typeface="Arial" panose="020B0604020202020204" pitchFamily="34" charset="0"/>
              </a:rPr>
              <a:t>The accuracy of the DNN Model is 0.242 which is poor as compared to other models utilized before. The line graph shown below displays the fluctuation of Loss and Accuracy of the Deep Neural Network model.</a:t>
            </a:r>
          </a:p>
        </p:txBody>
      </p:sp>
      <p:pic>
        <p:nvPicPr>
          <p:cNvPr id="2050" name="Picture 2">
            <a:extLst>
              <a:ext uri="{FF2B5EF4-FFF2-40B4-BE49-F238E27FC236}">
                <a16:creationId xmlns:a16="http://schemas.microsoft.com/office/drawing/2014/main" id="{75F9886F-700D-B81B-81DF-396E4B1922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2231363"/>
            <a:ext cx="5943600" cy="3268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713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09600" y="992243"/>
            <a:ext cx="10618084" cy="5238684"/>
            <a:chOff x="841248" y="1654926"/>
            <a:chExt cx="10507472" cy="3020071"/>
          </a:xfrm>
        </p:grpSpPr>
        <p:sp>
          <p:nvSpPr>
            <p:cNvPr id="4" name="object 4"/>
            <p:cNvSpPr/>
            <p:nvPr/>
          </p:nvSpPr>
          <p:spPr>
            <a:xfrm>
              <a:off x="841248" y="1958340"/>
              <a:ext cx="10506710" cy="8890"/>
            </a:xfrm>
            <a:custGeom>
              <a:avLst/>
              <a:gdLst/>
              <a:ahLst/>
              <a:cxnLst/>
              <a:rect l="l" t="t" r="r" b="b"/>
              <a:pathLst>
                <a:path w="10506710" h="8889">
                  <a:moveTo>
                    <a:pt x="0" y="8382"/>
                  </a:moveTo>
                  <a:lnTo>
                    <a:pt x="10506456" y="8382"/>
                  </a:lnTo>
                  <a:lnTo>
                    <a:pt x="10506456" y="0"/>
                  </a:lnTo>
                  <a:lnTo>
                    <a:pt x="0" y="0"/>
                  </a:lnTo>
                  <a:lnTo>
                    <a:pt x="0" y="8382"/>
                  </a:lnTo>
                  <a:close/>
                </a:path>
              </a:pathLst>
            </a:custGeom>
            <a:solidFill>
              <a:srgbClr val="D4D4D4"/>
            </a:solidFill>
          </p:spPr>
          <p:txBody>
            <a:bodyPr wrap="square" lIns="0" tIns="0" rIns="0" bIns="0" rtlCol="0"/>
            <a:lstStyle/>
            <a:p>
              <a:endParaRPr/>
            </a:p>
          </p:txBody>
        </p:sp>
        <p:sp>
          <p:nvSpPr>
            <p:cNvPr id="5" name="object 5"/>
            <p:cNvSpPr/>
            <p:nvPr/>
          </p:nvSpPr>
          <p:spPr>
            <a:xfrm>
              <a:off x="842010" y="1966722"/>
              <a:ext cx="10506710" cy="2708275"/>
            </a:xfrm>
            <a:custGeom>
              <a:avLst/>
              <a:gdLst/>
              <a:ahLst/>
              <a:cxnLst/>
              <a:rect l="l" t="t" r="r" b="b"/>
              <a:pathLst>
                <a:path w="10506710" h="2708275">
                  <a:moveTo>
                    <a:pt x="10506456" y="0"/>
                  </a:moveTo>
                  <a:lnTo>
                    <a:pt x="0" y="0"/>
                  </a:lnTo>
                  <a:lnTo>
                    <a:pt x="0" y="2708147"/>
                  </a:lnTo>
                  <a:lnTo>
                    <a:pt x="10506456" y="2708147"/>
                  </a:lnTo>
                  <a:lnTo>
                    <a:pt x="10506456" y="0"/>
                  </a:lnTo>
                  <a:close/>
                </a:path>
              </a:pathLst>
            </a:custGeom>
            <a:solidFill>
              <a:srgbClr val="E8E8E8">
                <a:alpha val="90194"/>
              </a:srgbClr>
            </a:solidFill>
          </p:spPr>
          <p:txBody>
            <a:bodyPr wrap="square" lIns="0" tIns="0" rIns="0" bIns="0" rtlCol="0"/>
            <a:lstStyle/>
            <a:p>
              <a:endParaRPr/>
            </a:p>
          </p:txBody>
        </p:sp>
        <p:sp>
          <p:nvSpPr>
            <p:cNvPr id="6" name="object 6"/>
            <p:cNvSpPr/>
            <p:nvPr/>
          </p:nvSpPr>
          <p:spPr>
            <a:xfrm>
              <a:off x="842010" y="1654926"/>
              <a:ext cx="10506710" cy="3020071"/>
            </a:xfrm>
            <a:custGeom>
              <a:avLst/>
              <a:gdLst/>
              <a:ahLst/>
              <a:cxnLst/>
              <a:rect l="l" t="t" r="r" b="b"/>
              <a:pathLst>
                <a:path w="10506710" h="2708275">
                  <a:moveTo>
                    <a:pt x="0" y="2708147"/>
                  </a:moveTo>
                  <a:lnTo>
                    <a:pt x="10506456" y="2708147"/>
                  </a:lnTo>
                  <a:lnTo>
                    <a:pt x="10506456" y="0"/>
                  </a:lnTo>
                  <a:lnTo>
                    <a:pt x="0" y="0"/>
                  </a:lnTo>
                  <a:lnTo>
                    <a:pt x="0" y="2708147"/>
                  </a:lnTo>
                  <a:close/>
                </a:path>
              </a:pathLst>
            </a:custGeom>
            <a:ln w="19049">
              <a:solidFill>
                <a:srgbClr val="0D2841"/>
              </a:solidFill>
            </a:ln>
          </p:spPr>
          <p:txBody>
            <a:bodyPr wrap="square" lIns="0" tIns="0" rIns="0" bIns="0" rtlCol="0"/>
            <a:lstStyle/>
            <a:p>
              <a:endParaRPr/>
            </a:p>
          </p:txBody>
        </p:sp>
        <p:sp>
          <p:nvSpPr>
            <p:cNvPr id="8" name="object 8"/>
            <p:cNvSpPr/>
            <p:nvPr/>
          </p:nvSpPr>
          <p:spPr>
            <a:xfrm>
              <a:off x="1367790" y="1671066"/>
              <a:ext cx="7353300" cy="591820"/>
            </a:xfrm>
            <a:custGeom>
              <a:avLst/>
              <a:gdLst/>
              <a:ahLst/>
              <a:cxnLst/>
              <a:rect l="l" t="t" r="r" b="b"/>
              <a:pathLst>
                <a:path w="7353300" h="591819">
                  <a:moveTo>
                    <a:pt x="0" y="98551"/>
                  </a:moveTo>
                  <a:lnTo>
                    <a:pt x="7737" y="60168"/>
                  </a:lnTo>
                  <a:lnTo>
                    <a:pt x="28844" y="28844"/>
                  </a:lnTo>
                  <a:lnTo>
                    <a:pt x="60168" y="7737"/>
                  </a:lnTo>
                  <a:lnTo>
                    <a:pt x="98551" y="0"/>
                  </a:lnTo>
                  <a:lnTo>
                    <a:pt x="7254748" y="0"/>
                  </a:lnTo>
                  <a:lnTo>
                    <a:pt x="7293131" y="7737"/>
                  </a:lnTo>
                  <a:lnTo>
                    <a:pt x="7324455" y="28844"/>
                  </a:lnTo>
                  <a:lnTo>
                    <a:pt x="7345562" y="60168"/>
                  </a:lnTo>
                  <a:lnTo>
                    <a:pt x="7353300" y="98551"/>
                  </a:lnTo>
                  <a:lnTo>
                    <a:pt x="7353300" y="492760"/>
                  </a:lnTo>
                  <a:lnTo>
                    <a:pt x="7345562" y="531143"/>
                  </a:lnTo>
                  <a:lnTo>
                    <a:pt x="7324455" y="562467"/>
                  </a:lnTo>
                  <a:lnTo>
                    <a:pt x="7293131" y="583574"/>
                  </a:lnTo>
                  <a:lnTo>
                    <a:pt x="7254748" y="591312"/>
                  </a:lnTo>
                  <a:lnTo>
                    <a:pt x="98551" y="591312"/>
                  </a:lnTo>
                  <a:lnTo>
                    <a:pt x="60168" y="583574"/>
                  </a:lnTo>
                  <a:lnTo>
                    <a:pt x="28844" y="562467"/>
                  </a:lnTo>
                  <a:lnTo>
                    <a:pt x="7737" y="531143"/>
                  </a:lnTo>
                  <a:lnTo>
                    <a:pt x="0" y="492760"/>
                  </a:lnTo>
                  <a:lnTo>
                    <a:pt x="0" y="98551"/>
                  </a:lnTo>
                  <a:close/>
                </a:path>
              </a:pathLst>
            </a:custGeom>
            <a:ln w="19050">
              <a:solidFill>
                <a:srgbClr val="E8E8E8"/>
              </a:solidFill>
            </a:ln>
          </p:spPr>
          <p:txBody>
            <a:bodyPr wrap="square" lIns="0" tIns="0" rIns="0" bIns="0" rtlCol="0"/>
            <a:lstStyle/>
            <a:p>
              <a:endParaRPr dirty="0"/>
            </a:p>
          </p:txBody>
        </p:sp>
      </p:grpSp>
      <p:sp>
        <p:nvSpPr>
          <p:cNvPr id="9" name="object 9"/>
          <p:cNvSpPr txBox="1"/>
          <p:nvPr/>
        </p:nvSpPr>
        <p:spPr>
          <a:xfrm>
            <a:off x="1086712" y="1819343"/>
            <a:ext cx="8669655" cy="3814506"/>
          </a:xfrm>
          <a:prstGeom prst="rect">
            <a:avLst/>
          </a:prstGeom>
        </p:spPr>
        <p:txBody>
          <a:bodyPr vert="horz" wrap="square" lIns="0" tIns="13335" rIns="0" bIns="0" rtlCol="0">
            <a:spAutoFit/>
          </a:bodyPr>
          <a:lstStyle/>
          <a:p>
            <a:pPr marL="342900" indent="-342900">
              <a:lnSpc>
                <a:spcPct val="100000"/>
              </a:lnSpc>
              <a:spcBef>
                <a:spcPts val="10"/>
              </a:spcBef>
              <a:buFont typeface="Arial" panose="020B0604020202020204" pitchFamily="34" charset="0"/>
              <a:buChar char="•"/>
            </a:pPr>
            <a:r>
              <a:rPr lang="en-US" sz="1900" b="1" dirty="0">
                <a:latin typeface="Trebuchet MS"/>
                <a:cs typeface="Trebuchet MS"/>
              </a:rPr>
              <a:t>Research Objective: </a:t>
            </a:r>
            <a:r>
              <a:rPr lang="en-US" sz="1900" dirty="0">
                <a:latin typeface="Trebuchet MS"/>
                <a:cs typeface="Trebuchet MS"/>
              </a:rPr>
              <a:t>Precisely predict human emotions based on diverse facial features and expressions in the dataset.</a:t>
            </a:r>
          </a:p>
          <a:p>
            <a:pPr marL="342900" indent="-342900">
              <a:lnSpc>
                <a:spcPct val="100000"/>
              </a:lnSpc>
              <a:spcBef>
                <a:spcPts val="10"/>
              </a:spcBef>
              <a:buFont typeface="Arial" panose="020B0604020202020204" pitchFamily="34" charset="0"/>
              <a:buChar char="•"/>
            </a:pPr>
            <a:r>
              <a:rPr lang="en-US" sz="1900" b="1" dirty="0">
                <a:latin typeface="Trebuchet MS"/>
                <a:cs typeface="Trebuchet MS"/>
              </a:rPr>
              <a:t>Dataset Description: </a:t>
            </a:r>
            <a:r>
              <a:rPr lang="en-US" sz="1900" dirty="0">
                <a:latin typeface="Trebuchet MS"/>
                <a:cs typeface="Trebuchet MS"/>
              </a:rPr>
              <a:t>Contains seven different types of human emotions for studying facial patterns and attributes.</a:t>
            </a:r>
          </a:p>
          <a:p>
            <a:pPr marL="342900" indent="-342900">
              <a:lnSpc>
                <a:spcPct val="100000"/>
              </a:lnSpc>
              <a:spcBef>
                <a:spcPts val="10"/>
              </a:spcBef>
              <a:buFont typeface="Arial" panose="020B0604020202020204" pitchFamily="34" charset="0"/>
              <a:buChar char="•"/>
            </a:pPr>
            <a:r>
              <a:rPr lang="en-US" sz="1900" b="1" dirty="0">
                <a:latin typeface="Trebuchet MS"/>
                <a:cs typeface="Trebuchet MS"/>
              </a:rPr>
              <a:t>Methodology: </a:t>
            </a:r>
            <a:r>
              <a:rPr lang="en-US" sz="1900" dirty="0">
                <a:latin typeface="Trebuchet MS"/>
                <a:cs typeface="Trebuchet MS"/>
              </a:rPr>
              <a:t>Utilized deep learning and neural network techniques, including CNN, RNN (specifically LSTM), and DNN models.</a:t>
            </a:r>
          </a:p>
          <a:p>
            <a:pPr marL="342900" indent="-342900">
              <a:lnSpc>
                <a:spcPct val="100000"/>
              </a:lnSpc>
              <a:spcBef>
                <a:spcPts val="10"/>
              </a:spcBef>
              <a:buFont typeface="Arial" panose="020B0604020202020204" pitchFamily="34" charset="0"/>
              <a:buChar char="•"/>
            </a:pPr>
            <a:r>
              <a:rPr lang="en-US" sz="1900" b="1" dirty="0">
                <a:latin typeface="Trebuchet MS"/>
                <a:cs typeface="Trebuchet MS"/>
              </a:rPr>
              <a:t>Model Comparison: </a:t>
            </a:r>
            <a:r>
              <a:rPr lang="en-US" sz="1900" dirty="0">
                <a:latin typeface="Trebuchet MS"/>
                <a:cs typeface="Trebuchet MS"/>
              </a:rPr>
              <a:t>LSTM model outperformed others with the highest accuracy score of 0.578, while DNN model showed weaker performance with an accuracy of 0.242.</a:t>
            </a:r>
          </a:p>
          <a:p>
            <a:pPr marL="342900" indent="-342900">
              <a:lnSpc>
                <a:spcPct val="100000"/>
              </a:lnSpc>
              <a:spcBef>
                <a:spcPts val="10"/>
              </a:spcBef>
              <a:buFont typeface="Arial" panose="020B0604020202020204" pitchFamily="34" charset="0"/>
              <a:buChar char="•"/>
            </a:pPr>
            <a:r>
              <a:rPr lang="en-US" sz="1900" b="1" dirty="0">
                <a:latin typeface="Trebuchet MS"/>
                <a:cs typeface="Trebuchet MS"/>
              </a:rPr>
              <a:t>Training Process: </a:t>
            </a:r>
            <a:r>
              <a:rPr lang="en-US" sz="1900" dirty="0">
                <a:latin typeface="Trebuchet MS"/>
                <a:cs typeface="Trebuchet MS"/>
              </a:rPr>
              <a:t>Models were trained, tested, and validated using provided datasets, with LSTM showing optimal results after 10 epochs.</a:t>
            </a:r>
          </a:p>
          <a:p>
            <a:pPr marL="342900" indent="-342900">
              <a:lnSpc>
                <a:spcPct val="100000"/>
              </a:lnSpc>
              <a:spcBef>
                <a:spcPts val="10"/>
              </a:spcBef>
              <a:buFont typeface="Arial" panose="020B0604020202020204" pitchFamily="34" charset="0"/>
              <a:buChar char="•"/>
            </a:pPr>
            <a:r>
              <a:rPr lang="en-US" sz="1900" b="1" dirty="0">
                <a:latin typeface="Trebuchet MS"/>
                <a:cs typeface="Trebuchet MS"/>
              </a:rPr>
              <a:t>Integration of Optimizer</a:t>
            </a:r>
            <a:r>
              <a:rPr lang="en-US" sz="1900" dirty="0">
                <a:latin typeface="Trebuchet MS"/>
                <a:cs typeface="Trebuchet MS"/>
              </a:rPr>
              <a:t>: Adam optimizer was integrated to further enhance model performance and prediction rate.</a:t>
            </a:r>
            <a:endParaRPr sz="1900" dirty="0">
              <a:latin typeface="Trebuchet MS"/>
              <a:cs typeface="Trebuchet MS"/>
            </a:endParaRPr>
          </a:p>
        </p:txBody>
      </p:sp>
      <p:sp>
        <p:nvSpPr>
          <p:cNvPr id="16" name="object 16"/>
          <p:cNvSpPr txBox="1">
            <a:spLocks noGrp="1"/>
          </p:cNvSpPr>
          <p:nvPr>
            <p:ph type="title"/>
          </p:nvPr>
        </p:nvSpPr>
        <p:spPr>
          <a:xfrm>
            <a:off x="615315" y="344397"/>
            <a:ext cx="4544162" cy="635000"/>
          </a:xfrm>
          <a:prstGeom prst="rect">
            <a:avLst/>
          </a:prstGeom>
        </p:spPr>
        <p:txBody>
          <a:bodyPr vert="horz" wrap="square" lIns="0" tIns="12065" rIns="0" bIns="0" rtlCol="0">
            <a:spAutoFit/>
          </a:bodyPr>
          <a:lstStyle/>
          <a:p>
            <a:pPr marL="12700">
              <a:lnSpc>
                <a:spcPct val="100000"/>
              </a:lnSpc>
              <a:spcBef>
                <a:spcPts val="95"/>
              </a:spcBef>
            </a:pPr>
            <a:r>
              <a:rPr sz="4000" spc="-70" dirty="0"/>
              <a:t>Results</a:t>
            </a:r>
            <a:endParaRPr sz="4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6">
            <a:extLst>
              <a:ext uri="{FF2B5EF4-FFF2-40B4-BE49-F238E27FC236}">
                <a16:creationId xmlns:a16="http://schemas.microsoft.com/office/drawing/2014/main" id="{E3D5A4A2-9F99-CD57-59EE-656B86669924}"/>
              </a:ext>
            </a:extLst>
          </p:cNvPr>
          <p:cNvSpPr txBox="1">
            <a:spLocks/>
          </p:cNvSpPr>
          <p:nvPr/>
        </p:nvSpPr>
        <p:spPr>
          <a:xfrm>
            <a:off x="914400" y="838200"/>
            <a:ext cx="4544162" cy="635000"/>
          </a:xfrm>
          <a:prstGeom prst="rect">
            <a:avLst/>
          </a:prstGeom>
        </p:spPr>
        <p:txBody>
          <a:bodyPr vert="horz" wrap="square" lIns="0" tIns="12065" rIns="0" bIns="0" rtlCol="0">
            <a:sp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marL="12700">
              <a:lnSpc>
                <a:spcPct val="100000"/>
              </a:lnSpc>
              <a:spcBef>
                <a:spcPts val="95"/>
              </a:spcBef>
            </a:pPr>
            <a:r>
              <a:rPr lang="en-IN" sz="4000" spc="-70"/>
              <a:t>CONCLUSION :</a:t>
            </a:r>
            <a:endParaRPr lang="en-IN" sz="4000" dirty="0"/>
          </a:p>
        </p:txBody>
      </p:sp>
      <p:sp>
        <p:nvSpPr>
          <p:cNvPr id="3" name="TextBox 2">
            <a:extLst>
              <a:ext uri="{FF2B5EF4-FFF2-40B4-BE49-F238E27FC236}">
                <a16:creationId xmlns:a16="http://schemas.microsoft.com/office/drawing/2014/main" id="{353EE68D-7E20-A760-06FB-1251B49BEBD3}"/>
              </a:ext>
            </a:extLst>
          </p:cNvPr>
          <p:cNvSpPr txBox="1"/>
          <p:nvPr/>
        </p:nvSpPr>
        <p:spPr>
          <a:xfrm>
            <a:off x="429362" y="1741060"/>
            <a:ext cx="10058400" cy="4247317"/>
          </a:xfrm>
          <a:prstGeom prst="rect">
            <a:avLst/>
          </a:prstGeom>
          <a:noFill/>
        </p:spPr>
        <p:txBody>
          <a:bodyPr wrap="square" rtlCol="0">
            <a:spAutoFit/>
          </a:bodyPr>
          <a:lstStyle/>
          <a:p>
            <a:pPr marL="285750" indent="-285750" algn="just">
              <a:buFont typeface="Wingdings" panose="05000000000000000000" pitchFamily="2" charset="2"/>
              <a:buChar char="Ø"/>
            </a:pPr>
            <a:r>
              <a:rPr lang="en-US" b="1" dirty="0">
                <a:latin typeface="Arial" panose="020B0604020202020204" pitchFamily="34" charset="0"/>
                <a:cs typeface="Arial" panose="020B0604020202020204" pitchFamily="34" charset="0"/>
              </a:rPr>
              <a:t>Emphasis on Deep Learning: </a:t>
            </a:r>
            <a:r>
              <a:rPr lang="en-US" dirty="0">
                <a:latin typeface="Arial" panose="020B0604020202020204" pitchFamily="34" charset="0"/>
                <a:cs typeface="Arial" panose="020B0604020202020204" pitchFamily="34" charset="0"/>
              </a:rPr>
              <a:t>Highlights the utility of deep learning techniques for leveraging facial expression data effectively.</a:t>
            </a:r>
          </a:p>
          <a:p>
            <a:pPr marL="285750" indent="-285750" algn="just">
              <a:buFont typeface="Wingdings" panose="05000000000000000000" pitchFamily="2" charset="2"/>
              <a:buChar char="Ø"/>
            </a:pPr>
            <a:r>
              <a:rPr lang="en-US" b="1" dirty="0">
                <a:latin typeface="Arial" panose="020B0604020202020204" pitchFamily="34" charset="0"/>
                <a:cs typeface="Arial" panose="020B0604020202020204" pitchFamily="34" charset="0"/>
              </a:rPr>
              <a:t>Custom Model Development: </a:t>
            </a:r>
            <a:r>
              <a:rPr lang="en-US" dirty="0">
                <a:latin typeface="Arial" panose="020B0604020202020204" pitchFamily="34" charset="0"/>
                <a:cs typeface="Arial" panose="020B0604020202020204" pitchFamily="34" charset="0"/>
              </a:rPr>
              <a:t>Custom CNN and RNN models were specifically built for the dataset to accurately represent various human emotions.</a:t>
            </a:r>
          </a:p>
          <a:p>
            <a:pPr marL="285750" indent="-285750" algn="just">
              <a:buFont typeface="Wingdings" panose="05000000000000000000" pitchFamily="2" charset="2"/>
              <a:buChar char="Ø"/>
            </a:pPr>
            <a:r>
              <a:rPr lang="en-US" b="1" dirty="0">
                <a:latin typeface="Arial" panose="020B0604020202020204" pitchFamily="34" charset="0"/>
                <a:cs typeface="Arial" panose="020B0604020202020204" pitchFamily="34" charset="0"/>
              </a:rPr>
              <a:t>Optimization for Efficiency: </a:t>
            </a:r>
            <a:r>
              <a:rPr lang="en-US" dirty="0">
                <a:latin typeface="Arial" panose="020B0604020202020204" pitchFamily="34" charset="0"/>
                <a:cs typeface="Arial" panose="020B0604020202020204" pitchFamily="34" charset="0"/>
              </a:rPr>
              <a:t>Models were optimized to achieve faster predictions without compromising accuracy, reducing parameters and procedures.</a:t>
            </a:r>
          </a:p>
          <a:p>
            <a:pPr marL="285750" indent="-285750" algn="just">
              <a:buFont typeface="Wingdings" panose="05000000000000000000" pitchFamily="2" charset="2"/>
              <a:buChar char="Ø"/>
            </a:pPr>
            <a:r>
              <a:rPr lang="en-US" b="1" dirty="0">
                <a:latin typeface="Arial" panose="020B0604020202020204" pitchFamily="34" charset="0"/>
                <a:cs typeface="Arial" panose="020B0604020202020204" pitchFamily="34" charset="0"/>
              </a:rPr>
              <a:t>Hybrid Deep Learning Approach: </a:t>
            </a:r>
            <a:r>
              <a:rPr lang="en-US" dirty="0">
                <a:latin typeface="Arial" panose="020B0604020202020204" pitchFamily="34" charset="0"/>
                <a:cs typeface="Arial" panose="020B0604020202020204" pitchFamily="34" charset="0"/>
              </a:rPr>
              <a:t>Introduces an innovative method combining CNN, LSTM, and DNN models for facial expression identification.</a:t>
            </a:r>
          </a:p>
          <a:p>
            <a:pPr marL="285750" indent="-285750" algn="just">
              <a:buFont typeface="Wingdings" panose="05000000000000000000" pitchFamily="2" charset="2"/>
              <a:buChar char="Ø"/>
            </a:pPr>
            <a:r>
              <a:rPr lang="en-US" b="1" dirty="0">
                <a:latin typeface="Arial" panose="020B0604020202020204" pitchFamily="34" charset="0"/>
                <a:cs typeface="Arial" panose="020B0604020202020204" pitchFamily="34" charset="0"/>
              </a:rPr>
              <a:t>CNN Architecture: </a:t>
            </a:r>
            <a:r>
              <a:rPr lang="en-US" dirty="0">
                <a:latin typeface="Arial" panose="020B0604020202020204" pitchFamily="34" charset="0"/>
                <a:cs typeface="Arial" panose="020B0604020202020204" pitchFamily="34" charset="0"/>
              </a:rPr>
              <a:t>Utilizes two convolutional layers, two pooling layers, and two fully-connected layers in the suggested CNN technique.</a:t>
            </a:r>
          </a:p>
          <a:p>
            <a:pPr marL="285750" indent="-285750" algn="just">
              <a:buFont typeface="Wingdings" panose="05000000000000000000" pitchFamily="2" charset="2"/>
              <a:buChar char="Ø"/>
            </a:pPr>
            <a:r>
              <a:rPr lang="en-US" b="1" dirty="0">
                <a:latin typeface="Arial" panose="020B0604020202020204" pitchFamily="34" charset="0"/>
                <a:cs typeface="Arial" panose="020B0604020202020204" pitchFamily="34" charset="0"/>
              </a:rPr>
              <a:t>Experimental Results: </a:t>
            </a:r>
            <a:r>
              <a:rPr lang="en-US" dirty="0">
                <a:latin typeface="Arial" panose="020B0604020202020204" pitchFamily="34" charset="0"/>
                <a:cs typeface="Arial" panose="020B0604020202020204" pitchFamily="34" charset="0"/>
              </a:rPr>
              <a:t>Showcases improved performance in reliably identifying facial expressions, with the LSTM model demonstrating optimal performance compared to other models.</a:t>
            </a:r>
          </a:p>
          <a:p>
            <a:pPr marL="285750" indent="-285750" algn="just">
              <a:buFont typeface="Wingdings" panose="05000000000000000000" pitchFamily="2" charset="2"/>
              <a:buChar char="Ø"/>
            </a:pPr>
            <a:r>
              <a:rPr lang="en-US" b="1" dirty="0">
                <a:latin typeface="Arial" panose="020B0604020202020204" pitchFamily="34" charset="0"/>
                <a:cs typeface="Arial" panose="020B0604020202020204" pitchFamily="34" charset="0"/>
              </a:rPr>
              <a:t>Importance of Facial Expression Components: </a:t>
            </a:r>
            <a:r>
              <a:rPr lang="en-US" dirty="0">
                <a:latin typeface="Arial" panose="020B0604020202020204" pitchFamily="34" charset="0"/>
                <a:cs typeface="Arial" panose="020B0604020202020204" pitchFamily="34" charset="0"/>
              </a:rPr>
              <a:t>By exploiting key components of facial expressions, recognition accuracy and effectiveness can be enhanced.</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9115235"/>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56</TotalTime>
  <Words>1148</Words>
  <Application>Microsoft Office PowerPoint</Application>
  <PresentationFormat>Widescreen</PresentationFormat>
  <Paragraphs>96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Droplet</vt:lpstr>
      <vt:lpstr>PowerPoint Presentation</vt:lpstr>
      <vt:lpstr>About Our Research work : Predicting Emotions from facial expressions</vt:lpstr>
      <vt:lpstr>Methodology Overview: Machine Learning Approach for Facial emotion Prediction</vt:lpstr>
      <vt:lpstr>Enhancing Model Performance Through data augmentation , Processing and Hyperparameter Tuning</vt:lpstr>
      <vt:lpstr>Performance evaluation and Graph of the cnn model</vt:lpstr>
      <vt:lpstr>Performance evaluation and Graph of the lstm model</vt:lpstr>
      <vt:lpstr>Performance evaluation and Graph of dnn model</vt:lpstr>
      <vt:lpstr>Results</vt:lpstr>
      <vt:lpstr>PowerPoint Presentation</vt:lpstr>
      <vt:lpstr>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PASPUNURI ABHISHEK</dc:creator>
  <cp:lastModifiedBy>Shruti Bhartia</cp:lastModifiedBy>
  <cp:revision>68</cp:revision>
  <dcterms:created xsi:type="dcterms:W3CDTF">2024-04-30T10:40:18Z</dcterms:created>
  <dcterms:modified xsi:type="dcterms:W3CDTF">2024-05-01T06:52:47Z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2024-04-29T00:00:00Z</vt:filetime>
  </property>
  <property fmtid="{D5CDD505-2E9C-101B-9397-08002B2CF9AE}" pid="3" name="Creator">
    <vt:lpwstr>Microsoft® PowerPoint® for Microsoft 365</vt:lpwstr>
  </property>
  <property fmtid="{D5CDD505-2E9C-101B-9397-08002B2CF9AE}" pid="4" name="LastSaved">
    <vt:filetime>2024-04-30T00:00:00Z</vt:filetime>
  </property>
</Properties>
</file>