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397A3-D5C9-46F2-8962-A849AFE4F5A3}" v="327" dt="2024-02-09T23:35:11.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457" y="273277"/>
            <a:ext cx="9144000" cy="1364343"/>
          </a:xfrm>
        </p:spPr>
        <p:txBody>
          <a:bodyPr>
            <a:normAutofit/>
          </a:bodyPr>
          <a:lstStyle/>
          <a:p>
            <a:r>
              <a:rPr lang="en-US" sz="4400" b="1" dirty="0">
                <a:solidFill>
                  <a:schemeClr val="accent1">
                    <a:lumMod val="75000"/>
                  </a:schemeClr>
                </a:solidFill>
                <a:ea typeface="+mj-lt"/>
                <a:cs typeface="+mj-lt"/>
              </a:rPr>
              <a:t>Machine Learning for Disaster Detection through Twitter Analysis</a:t>
            </a:r>
            <a:endParaRPr lang="en-US" sz="4400" b="1">
              <a:solidFill>
                <a:schemeClr val="accent1">
                  <a:lumMod val="75000"/>
                </a:schemeClr>
              </a:solidFill>
              <a:cs typeface="Calibri Light"/>
            </a:endParaRPr>
          </a:p>
        </p:txBody>
      </p:sp>
      <p:sp>
        <p:nvSpPr>
          <p:cNvPr id="3" name="Subtitle 2"/>
          <p:cNvSpPr>
            <a:spLocks noGrp="1"/>
          </p:cNvSpPr>
          <p:nvPr>
            <p:ph type="subTitle" idx="1"/>
          </p:nvPr>
        </p:nvSpPr>
        <p:spPr>
          <a:xfrm>
            <a:off x="1589314" y="2110695"/>
            <a:ext cx="9144000" cy="1655762"/>
          </a:xfrm>
        </p:spPr>
        <p:txBody>
          <a:bodyPr vert="horz" lIns="91440" tIns="45720" rIns="91440" bIns="45720" rtlCol="0" anchor="t">
            <a:normAutofit fontScale="62500" lnSpcReduction="20000"/>
          </a:bodyPr>
          <a:lstStyle/>
          <a:p>
            <a:r>
              <a:rPr lang="en-US" b="1" dirty="0">
                <a:ea typeface="+mn-lt"/>
                <a:cs typeface="+mn-lt"/>
              </a:rPr>
              <a:t>Sneha </a:t>
            </a:r>
            <a:r>
              <a:rPr lang="en-US" b="1" dirty="0" err="1">
                <a:ea typeface="+mn-lt"/>
                <a:cs typeface="+mn-lt"/>
              </a:rPr>
              <a:t>Perithambi</a:t>
            </a:r>
          </a:p>
          <a:p>
            <a:r>
              <a:rPr lang="en-US" b="1" dirty="0">
                <a:ea typeface="+mn-lt"/>
                <a:cs typeface="+mn-lt"/>
              </a:rPr>
              <a:t>Department of Computer Science</a:t>
            </a:r>
          </a:p>
          <a:p>
            <a:endParaRPr lang="en-US" b="1" dirty="0">
              <a:ea typeface="+mn-lt"/>
              <a:cs typeface="+mn-lt"/>
            </a:endParaRPr>
          </a:p>
          <a:p>
            <a:r>
              <a:rPr lang="en-US" b="1" dirty="0">
                <a:ea typeface="+mn-lt"/>
                <a:cs typeface="+mn-lt"/>
              </a:rPr>
              <a:t>Under Professor</a:t>
            </a:r>
          </a:p>
          <a:p>
            <a:r>
              <a:rPr lang="en-US" b="1" dirty="0">
                <a:ea typeface="+mn-lt"/>
                <a:cs typeface="+mn-lt"/>
              </a:rPr>
              <a:t>Derek Harter</a:t>
            </a:r>
            <a:br>
              <a:rPr lang="en-US" dirty="0">
                <a:ea typeface="+mn-lt"/>
                <a:cs typeface="+mn-lt"/>
              </a:rPr>
            </a:br>
            <a:endParaRPr lang="en-US" dirty="0">
              <a:ea typeface="+mn-lt"/>
              <a:cs typeface="+mn-lt"/>
            </a:endParaRPr>
          </a:p>
        </p:txBody>
      </p:sp>
      <p:pic>
        <p:nvPicPr>
          <p:cNvPr id="4" name="Picture 3" descr="A blue and yellow text&#10;&#10;Description automatically generated">
            <a:extLst>
              <a:ext uri="{FF2B5EF4-FFF2-40B4-BE49-F238E27FC236}">
                <a16:creationId xmlns:a16="http://schemas.microsoft.com/office/drawing/2014/main" id="{36B84B07-409F-64E1-96C6-268678EDEA1B}"/>
              </a:ext>
            </a:extLst>
          </p:cNvPr>
          <p:cNvPicPr>
            <a:picLocks noChangeAspect="1"/>
          </p:cNvPicPr>
          <p:nvPr/>
        </p:nvPicPr>
        <p:blipFill>
          <a:blip r:embed="rId2"/>
          <a:stretch>
            <a:fillRect/>
          </a:stretch>
        </p:blipFill>
        <p:spPr>
          <a:xfrm>
            <a:off x="4147456" y="3970712"/>
            <a:ext cx="3897086" cy="115903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0748-CC48-3A86-3FC0-CC1629BE74AE}"/>
              </a:ext>
            </a:extLst>
          </p:cNvPr>
          <p:cNvSpPr>
            <a:spLocks noGrp="1"/>
          </p:cNvSpPr>
          <p:nvPr>
            <p:ph type="title"/>
          </p:nvPr>
        </p:nvSpPr>
        <p:spPr>
          <a:xfrm>
            <a:off x="916641" y="880596"/>
            <a:ext cx="10515600" cy="832505"/>
          </a:xfrm>
        </p:spPr>
        <p:txBody>
          <a:bodyPr/>
          <a:lstStyle/>
          <a:p>
            <a:r>
              <a:rPr lang="en-US" b="1" dirty="0">
                <a:solidFill>
                  <a:schemeClr val="accent1">
                    <a:lumMod val="75000"/>
                  </a:schemeClr>
                </a:solidFill>
                <a:cs typeface="Calibri Light"/>
              </a:rPr>
              <a:t>Outline</a:t>
            </a:r>
            <a:endParaRPr lang="en-US" b="1">
              <a:solidFill>
                <a:schemeClr val="accent1">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4713A4E2-3C88-F9E9-1349-EFD56995DF02}"/>
              </a:ext>
            </a:extLst>
          </p:cNvPr>
          <p:cNvSpPr>
            <a:spLocks noGrp="1"/>
          </p:cNvSpPr>
          <p:nvPr>
            <p:ph idx="1"/>
          </p:nvPr>
        </p:nvSpPr>
        <p:spPr/>
        <p:txBody>
          <a:bodyPr vert="horz" lIns="91440" tIns="45720" rIns="91440" bIns="45720" rtlCol="0" anchor="t">
            <a:normAutofit/>
          </a:bodyPr>
          <a:lstStyle/>
          <a:p>
            <a:r>
              <a:rPr lang="en-US" dirty="0">
                <a:solidFill>
                  <a:schemeClr val="accent2">
                    <a:lumMod val="75000"/>
                  </a:schemeClr>
                </a:solidFill>
                <a:cs typeface="Calibri"/>
              </a:rPr>
              <a:t>Introduction</a:t>
            </a:r>
            <a:endParaRPr lang="en-US" dirty="0">
              <a:solidFill>
                <a:schemeClr val="accent2">
                  <a:lumMod val="75000"/>
                </a:schemeClr>
              </a:solidFill>
              <a:ea typeface="Calibri"/>
              <a:cs typeface="Calibri"/>
            </a:endParaRPr>
          </a:p>
          <a:p>
            <a:pPr marL="0" indent="0">
              <a:buNone/>
            </a:pPr>
            <a:endParaRPr lang="en-US" dirty="0">
              <a:ea typeface="Calibri"/>
              <a:cs typeface="Calibri"/>
            </a:endParaRPr>
          </a:p>
        </p:txBody>
      </p:sp>
      <p:pic>
        <p:nvPicPr>
          <p:cNvPr id="4" name="Picture 3" descr="A blue and yellow text&#10;&#10;Description automatically generated">
            <a:extLst>
              <a:ext uri="{FF2B5EF4-FFF2-40B4-BE49-F238E27FC236}">
                <a16:creationId xmlns:a16="http://schemas.microsoft.com/office/drawing/2014/main" id="{3198922D-8FD4-1BDD-00AB-05C74BC8A884}"/>
              </a:ext>
            </a:extLst>
          </p:cNvPr>
          <p:cNvPicPr>
            <a:picLocks noChangeAspect="1"/>
          </p:cNvPicPr>
          <p:nvPr/>
        </p:nvPicPr>
        <p:blipFill>
          <a:blip r:embed="rId2"/>
          <a:stretch>
            <a:fillRect/>
          </a:stretch>
        </p:blipFill>
        <p:spPr>
          <a:xfrm>
            <a:off x="8908676" y="1589"/>
            <a:ext cx="3283324" cy="1038969"/>
          </a:xfrm>
          <a:prstGeom prst="rect">
            <a:avLst/>
          </a:prstGeom>
        </p:spPr>
      </p:pic>
    </p:spTree>
    <p:extLst>
      <p:ext uri="{BB962C8B-B14F-4D97-AF65-F5344CB8AC3E}">
        <p14:creationId xmlns:p14="http://schemas.microsoft.com/office/powerpoint/2010/main" val="393283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046CC2F-0AB5-CF5B-3109-187CD0A2BD9A}"/>
              </a:ext>
            </a:extLst>
          </p:cNvPr>
          <p:cNvGraphicFramePr>
            <a:graphicFrameLocks noGrp="1"/>
          </p:cNvGraphicFramePr>
          <p:nvPr>
            <p:ph idx="1"/>
            <p:extLst>
              <p:ext uri="{D42A27DB-BD31-4B8C-83A1-F6EECF244321}">
                <p14:modId xmlns:p14="http://schemas.microsoft.com/office/powerpoint/2010/main" val="3541123778"/>
              </p:ext>
            </p:extLst>
          </p:nvPr>
        </p:nvGraphicFramePr>
        <p:xfrm>
          <a:off x="2924734" y="1523999"/>
          <a:ext cx="8869850" cy="5120640"/>
        </p:xfrm>
        <a:graphic>
          <a:graphicData uri="http://schemas.openxmlformats.org/drawingml/2006/table">
            <a:tbl>
              <a:tblPr bandRow="1">
                <a:tableStyleId>{5C22544A-7EE6-4342-B048-85BDC9FD1C3A}</a:tableStyleId>
              </a:tblPr>
              <a:tblGrid>
                <a:gridCol w="8869850">
                  <a:extLst>
                    <a:ext uri="{9D8B030D-6E8A-4147-A177-3AD203B41FA5}">
                      <a16:colId xmlns:a16="http://schemas.microsoft.com/office/drawing/2014/main" val="975300973"/>
                    </a:ext>
                  </a:extLst>
                </a:gridCol>
              </a:tblGrid>
              <a:tr h="4558392">
                <a:tc>
                  <a:txBody>
                    <a:bodyPr/>
                    <a:lstStyle/>
                    <a:p>
                      <a:pPr lvl="0" algn="l">
                        <a:lnSpc>
                          <a:spcPct val="100000"/>
                        </a:lnSpc>
                        <a:spcBef>
                          <a:spcPts val="0"/>
                        </a:spcBef>
                        <a:spcAft>
                          <a:spcPts val="0"/>
                        </a:spcAft>
                        <a:buNone/>
                      </a:pPr>
                      <a:r>
                        <a:rPr lang="en-US" sz="2400" b="0" i="0" u="none" strike="noStrike" noProof="0" dirty="0">
                          <a:solidFill>
                            <a:srgbClr val="0D0D0D"/>
                          </a:solidFill>
                          <a:effectLst/>
                          <a:latin typeface="Calibri"/>
                        </a:rPr>
                        <a:t>How can machine learning frameworks be utilized to effectively distinguish between metaphorical language and genuine crisis-related information within tweets during critical events on Twitter?</a:t>
                      </a:r>
                      <a:endParaRPr lang="en-US" sz="2400" dirty="0"/>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lnSpc>
                          <a:spcPct val="100000"/>
                        </a:lnSpc>
                        <a:spcBef>
                          <a:spcPts val="0"/>
                        </a:spcBef>
                        <a:spcAft>
                          <a:spcPts val="0"/>
                        </a:spcAft>
                        <a:buNone/>
                      </a:pPr>
                      <a:r>
                        <a:rPr lang="en-US" sz="2400" b="0" i="0" u="none" strike="noStrike" noProof="0" dirty="0">
                          <a:solidFill>
                            <a:srgbClr val="0D0D0D"/>
                          </a:solidFill>
                          <a:effectLst/>
                          <a:latin typeface="Calibri"/>
                        </a:rPr>
                        <a:t>The challenge lies in accurately identifying and differentiating metaphorical expressions from authentic crisis-related information within the vast amount of real-time data flowing through Twitter feeds during critical events. Metaphors, although powerful linguistic tools, introduce ambiguity and complexity, posing a considerable hurdle in the quest for reliable crisis detection.</a:t>
                      </a:r>
                      <a:endParaRPr lang="en-US" sz="2400" dirty="0"/>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buNone/>
                      </a:pPr>
                      <a:endParaRPr lang="en-US"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570639976"/>
                  </a:ext>
                </a:extLst>
              </a:tr>
            </a:tbl>
          </a:graphicData>
        </a:graphic>
      </p:graphicFrame>
      <p:sp>
        <p:nvSpPr>
          <p:cNvPr id="4" name="Rectangle 3">
            <a:extLst>
              <a:ext uri="{FF2B5EF4-FFF2-40B4-BE49-F238E27FC236}">
                <a16:creationId xmlns:a16="http://schemas.microsoft.com/office/drawing/2014/main" id="{02C36268-8553-B213-E633-280C4BC1EC50}"/>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Our research work: Using Natural Language Processing accurately </a:t>
            </a:r>
          </a:p>
          <a:p>
            <a:r>
              <a:rPr lang="en-US" sz="2400" dirty="0">
                <a:solidFill>
                  <a:schemeClr val="bg1"/>
                </a:solidFill>
                <a:latin typeface="Calibri"/>
              </a:rPr>
              <a:t>identify real-time disaster announcements amidst linguistic complexities.</a:t>
            </a:r>
            <a:endParaRPr lang="en-US" sz="2400" dirty="0">
              <a:solidFill>
                <a:schemeClr val="bg1"/>
              </a:solidFill>
              <a:latin typeface="Calibri"/>
              <a:ea typeface="Calibri"/>
              <a:cs typeface="Calibri"/>
            </a:endParaRPr>
          </a:p>
          <a:p>
            <a:endParaRPr lang="en-US" sz="2400" dirty="0">
              <a:solidFill>
                <a:schemeClr val="bg1"/>
              </a:solidFill>
              <a:ea typeface="Calibri" panose="020F0502020204030204"/>
              <a:cs typeface="Calibri" panose="020F0502020204030204"/>
            </a:endParaRPr>
          </a:p>
        </p:txBody>
      </p:sp>
      <p:pic>
        <p:nvPicPr>
          <p:cNvPr id="5" name="Picture 4" descr="A blue and yellow text&#10;&#10;Description automatically generated">
            <a:extLst>
              <a:ext uri="{FF2B5EF4-FFF2-40B4-BE49-F238E27FC236}">
                <a16:creationId xmlns:a16="http://schemas.microsoft.com/office/drawing/2014/main" id="{AA716E8A-17B9-770E-2551-4C7CE74DE961}"/>
              </a:ext>
            </a:extLst>
          </p:cNvPr>
          <p:cNvPicPr>
            <a:picLocks noChangeAspect="1"/>
          </p:cNvPicPr>
          <p:nvPr/>
        </p:nvPicPr>
        <p:blipFill>
          <a:blip r:embed="rId2"/>
          <a:stretch>
            <a:fillRect/>
          </a:stretch>
        </p:blipFill>
        <p:spPr>
          <a:xfrm>
            <a:off x="9390529" y="192089"/>
            <a:ext cx="2711824" cy="893292"/>
          </a:xfrm>
          <a:prstGeom prst="rect">
            <a:avLst/>
          </a:prstGeom>
        </p:spPr>
      </p:pic>
      <p:sp>
        <p:nvSpPr>
          <p:cNvPr id="8" name="Rectangle: Rounded Corners 7">
            <a:extLst>
              <a:ext uri="{FF2B5EF4-FFF2-40B4-BE49-F238E27FC236}">
                <a16:creationId xmlns:a16="http://schemas.microsoft.com/office/drawing/2014/main" id="{3E1E5688-D916-702E-CDAB-339AE2E94D02}"/>
              </a:ext>
            </a:extLst>
          </p:cNvPr>
          <p:cNvSpPr/>
          <p:nvPr/>
        </p:nvSpPr>
        <p:spPr>
          <a:xfrm>
            <a:off x="149745" y="1527832"/>
            <a:ext cx="2723028" cy="14567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Calibri"/>
                <a:cs typeface="Calibri"/>
              </a:rPr>
              <a:t>Why this research is important</a:t>
            </a:r>
            <a:endParaRPr lang="en-US" dirty="0"/>
          </a:p>
        </p:txBody>
      </p:sp>
      <p:sp>
        <p:nvSpPr>
          <p:cNvPr id="9" name="Rectangle: Rounded Corners 8">
            <a:extLst>
              <a:ext uri="{FF2B5EF4-FFF2-40B4-BE49-F238E27FC236}">
                <a16:creationId xmlns:a16="http://schemas.microsoft.com/office/drawing/2014/main" id="{9236B974-C220-7FDC-7FA2-3C7188E1DC4F}"/>
              </a:ext>
            </a:extLst>
          </p:cNvPr>
          <p:cNvSpPr/>
          <p:nvPr/>
        </p:nvSpPr>
        <p:spPr>
          <a:xfrm>
            <a:off x="149745" y="3432832"/>
            <a:ext cx="2723028" cy="145676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What we know and</a:t>
            </a:r>
            <a:br>
              <a:rPr lang="en-US" dirty="0">
                <a:ea typeface="+mn-lt"/>
                <a:cs typeface="+mn-lt"/>
              </a:rPr>
            </a:br>
            <a:r>
              <a:rPr lang="en-US" dirty="0">
                <a:ea typeface="+mn-lt"/>
                <a:cs typeface="+mn-lt"/>
              </a:rPr>
              <a:t>don’t know</a:t>
            </a:r>
            <a:endParaRPr lang="en-US" dirty="0"/>
          </a:p>
        </p:txBody>
      </p:sp>
    </p:spTree>
    <p:extLst>
      <p:ext uri="{BB962C8B-B14F-4D97-AF65-F5344CB8AC3E}">
        <p14:creationId xmlns:p14="http://schemas.microsoft.com/office/powerpoint/2010/main" val="123763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1881D-3AE5-A304-F30A-697C901B3070}"/>
              </a:ext>
            </a:extLst>
          </p:cNvPr>
          <p:cNvSpPr>
            <a:spLocks noGrp="1"/>
          </p:cNvSpPr>
          <p:nvPr>
            <p:ph idx="1"/>
          </p:nvPr>
        </p:nvSpPr>
        <p:spPr>
          <a:xfrm>
            <a:off x="2928257" y="1401083"/>
            <a:ext cx="9078685" cy="4699680"/>
          </a:xfrm>
        </p:spPr>
        <p:txBody>
          <a:bodyPr vert="horz" lIns="91440" tIns="45720" rIns="91440" bIns="45720" rtlCol="0" anchor="t">
            <a:normAutofit fontScale="85000" lnSpcReduction="10000"/>
          </a:bodyPr>
          <a:lstStyle/>
          <a:p>
            <a:pPr>
              <a:lnSpc>
                <a:spcPct val="100000"/>
              </a:lnSpc>
              <a:spcBef>
                <a:spcPts val="0"/>
              </a:spcBef>
            </a:pPr>
            <a:endParaRPr lang="en-US">
              <a:ea typeface="Calibri" panose="020F0502020204030204"/>
              <a:cs typeface="Calibri" panose="020F0502020204030204"/>
            </a:endParaRPr>
          </a:p>
          <a:p>
            <a:pPr marL="0" indent="0">
              <a:lnSpc>
                <a:spcPct val="100000"/>
              </a:lnSpc>
              <a:spcBef>
                <a:spcPts val="0"/>
              </a:spcBef>
              <a:buNone/>
            </a:pPr>
            <a:r>
              <a:rPr lang="en-US" sz="2400" dirty="0">
                <a:solidFill>
                  <a:srgbClr val="0D0D0D"/>
                </a:solidFill>
                <a:ea typeface="Calibri"/>
                <a:cs typeface="Calibri"/>
              </a:rPr>
              <a:t>Twitter has become a ubiquitous platform for event reporting, particularly during critical events such as disasters, facilitated by the widespread use of smartphones. This dynamic environment offers unparalleled opportunities for immediate and decentralized communication, underscoring the pressing need for effective crisis communication strategies to harness the potential of Twitter as a valuable tool for situational awareness and emergency response.</a:t>
            </a:r>
            <a:endParaRPr lang="en-US" sz="2400" dirty="0">
              <a:ea typeface="Calibri"/>
              <a:cs typeface="Calibri"/>
            </a:endParaRPr>
          </a:p>
          <a:p>
            <a:pPr marL="0" indent="0">
              <a:lnSpc>
                <a:spcPct val="100000"/>
              </a:lnSpc>
              <a:spcBef>
                <a:spcPts val="0"/>
              </a:spcBef>
              <a:buNone/>
            </a:pPr>
            <a:endParaRPr lang="en-US" sz="2400" dirty="0">
              <a:solidFill>
                <a:srgbClr val="0D0D0D"/>
              </a:solidFill>
              <a:ea typeface="Calibri"/>
              <a:cs typeface="Calibri"/>
            </a:endParaRPr>
          </a:p>
          <a:p>
            <a:pPr marL="0" indent="0">
              <a:lnSpc>
                <a:spcPct val="100000"/>
              </a:lnSpc>
              <a:spcBef>
                <a:spcPts val="0"/>
              </a:spcBef>
              <a:buNone/>
            </a:pPr>
            <a:r>
              <a:rPr lang="en-US" sz="2400" dirty="0">
                <a:solidFill>
                  <a:srgbClr val="0D0D0D"/>
                </a:solidFill>
                <a:ea typeface="Calibri"/>
                <a:cs typeface="Calibri"/>
              </a:rPr>
              <a:t>By developing a sophisticated machine learning framework that incorporates natural language processing (NLP) models to capture contextual nuances, it is possible to enhance the understanding of metaphorical language within tweets and accurately distinguish metaphorical expressions from genuine crisis-related information. Leveraging established machine learning classification algorithms and rigorous evaluation metrics, this framework can significantly contribute to improving crisis communication strategies in the digital age.</a:t>
            </a:r>
            <a:endParaRPr lang="en-US" dirty="0">
              <a:ea typeface="Calibri" panose="020F0502020204030204"/>
              <a:cs typeface="Calibri" panose="020F0502020204030204"/>
            </a:endParaRPr>
          </a:p>
        </p:txBody>
      </p:sp>
      <p:sp>
        <p:nvSpPr>
          <p:cNvPr id="6" name="Rectangle 5">
            <a:extLst>
              <a:ext uri="{FF2B5EF4-FFF2-40B4-BE49-F238E27FC236}">
                <a16:creationId xmlns:a16="http://schemas.microsoft.com/office/drawing/2014/main" id="{A525E384-9667-125E-E720-08615A06C3DE}"/>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Our research work: Using Natural Language Processing accurately </a:t>
            </a:r>
          </a:p>
          <a:p>
            <a:r>
              <a:rPr lang="en-US" sz="2400" dirty="0">
                <a:solidFill>
                  <a:schemeClr val="bg1"/>
                </a:solidFill>
                <a:latin typeface="Calibri"/>
              </a:rPr>
              <a:t>identify real-time disaster announcements amidst linguistic complexities.</a:t>
            </a:r>
            <a:endParaRPr lang="en-US" sz="2400" dirty="0">
              <a:solidFill>
                <a:schemeClr val="bg1"/>
              </a:solidFill>
              <a:latin typeface="Calibri"/>
              <a:ea typeface="Calibri"/>
              <a:cs typeface="Calibri"/>
            </a:endParaRPr>
          </a:p>
          <a:p>
            <a:endParaRPr lang="en-US" sz="2400" dirty="0">
              <a:solidFill>
                <a:schemeClr val="bg1"/>
              </a:solidFill>
              <a:ea typeface="Calibri" panose="020F0502020204030204"/>
              <a:cs typeface="Calibri" panose="020F0502020204030204"/>
            </a:endParaRPr>
          </a:p>
        </p:txBody>
      </p:sp>
      <p:sp>
        <p:nvSpPr>
          <p:cNvPr id="10" name="Rectangle: Rounded Corners 9">
            <a:extLst>
              <a:ext uri="{FF2B5EF4-FFF2-40B4-BE49-F238E27FC236}">
                <a16:creationId xmlns:a16="http://schemas.microsoft.com/office/drawing/2014/main" id="{346C5FEE-F174-CDC6-9DE7-9B3AF9D584AC}"/>
              </a:ext>
            </a:extLst>
          </p:cNvPr>
          <p:cNvSpPr/>
          <p:nvPr/>
        </p:nvSpPr>
        <p:spPr>
          <a:xfrm>
            <a:off x="149745" y="1714490"/>
            <a:ext cx="2723028" cy="1456764"/>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Our experiment</a:t>
            </a:r>
            <a:endParaRPr lang="en-US" dirty="0"/>
          </a:p>
        </p:txBody>
      </p:sp>
      <p:sp>
        <p:nvSpPr>
          <p:cNvPr id="11" name="Rectangle: Rounded Corners 10">
            <a:extLst>
              <a:ext uri="{FF2B5EF4-FFF2-40B4-BE49-F238E27FC236}">
                <a16:creationId xmlns:a16="http://schemas.microsoft.com/office/drawing/2014/main" id="{F69FAC59-DA4C-E998-1B19-C1DFDFB37799}"/>
              </a:ext>
            </a:extLst>
          </p:cNvPr>
          <p:cNvSpPr/>
          <p:nvPr/>
        </p:nvSpPr>
        <p:spPr>
          <a:xfrm>
            <a:off x="149745" y="3750118"/>
            <a:ext cx="2723028" cy="145676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Our hypothesis</a:t>
            </a:r>
          </a:p>
        </p:txBody>
      </p:sp>
      <p:pic>
        <p:nvPicPr>
          <p:cNvPr id="13" name="Picture 12" descr="A blue and yellow text&#10;&#10;Description automatically generated">
            <a:extLst>
              <a:ext uri="{FF2B5EF4-FFF2-40B4-BE49-F238E27FC236}">
                <a16:creationId xmlns:a16="http://schemas.microsoft.com/office/drawing/2014/main" id="{4699DCAE-A62B-9725-89B9-2504CC219B59}"/>
              </a:ext>
            </a:extLst>
          </p:cNvPr>
          <p:cNvPicPr>
            <a:picLocks noChangeAspect="1"/>
          </p:cNvPicPr>
          <p:nvPr/>
        </p:nvPicPr>
        <p:blipFill>
          <a:blip r:embed="rId2"/>
          <a:stretch>
            <a:fillRect/>
          </a:stretch>
        </p:blipFill>
        <p:spPr>
          <a:xfrm>
            <a:off x="9390529" y="192089"/>
            <a:ext cx="2711824" cy="893292"/>
          </a:xfrm>
          <a:prstGeom prst="rect">
            <a:avLst/>
          </a:prstGeom>
        </p:spPr>
      </p:pic>
    </p:spTree>
    <p:extLst>
      <p:ext uri="{BB962C8B-B14F-4D97-AF65-F5344CB8AC3E}">
        <p14:creationId xmlns:p14="http://schemas.microsoft.com/office/powerpoint/2010/main" val="39101816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Machine Learning for Disaster Detection through Twitter Analysis</vt:lpstr>
      <vt:lpstr>Outline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157</cp:revision>
  <dcterms:created xsi:type="dcterms:W3CDTF">2024-02-09T22:04:10Z</dcterms:created>
  <dcterms:modified xsi:type="dcterms:W3CDTF">2024-02-10T00:16:44Z</dcterms:modified>
</cp:coreProperties>
</file>