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63" r:id="rId12"/>
    <p:sldId id="265" r:id="rId13"/>
    <p:sldId id="267" r:id="rId14"/>
    <p:sldId id="268" r:id="rId15"/>
    <p:sldId id="269" r:id="rId16"/>
    <p:sldId id="264"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5" d="100"/>
          <a:sy n="75" d="100"/>
        </p:scale>
        <p:origin x="8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0457" y="273277"/>
            <a:ext cx="9144000" cy="1364343"/>
          </a:xfrm>
        </p:spPr>
        <p:txBody>
          <a:bodyPr>
            <a:normAutofit/>
          </a:bodyPr>
          <a:lstStyle/>
          <a:p>
            <a:r>
              <a:rPr lang="en-US" sz="4400" b="1" dirty="0">
                <a:solidFill>
                  <a:schemeClr val="accent1">
                    <a:lumMod val="75000"/>
                  </a:schemeClr>
                </a:solidFill>
                <a:ea typeface="+mj-lt"/>
                <a:cs typeface="+mj-lt"/>
              </a:rPr>
              <a:t>Machine Learning for Disaster Detection through Twitter Analysis</a:t>
            </a:r>
            <a:endParaRPr lang="en-US" sz="4400" b="1">
              <a:solidFill>
                <a:schemeClr val="accent1">
                  <a:lumMod val="75000"/>
                </a:schemeClr>
              </a:solidFill>
              <a:cs typeface="Calibri Light"/>
            </a:endParaRPr>
          </a:p>
        </p:txBody>
      </p:sp>
      <p:sp>
        <p:nvSpPr>
          <p:cNvPr id="3" name="Subtitle 2"/>
          <p:cNvSpPr>
            <a:spLocks noGrp="1"/>
          </p:cNvSpPr>
          <p:nvPr>
            <p:ph type="subTitle" idx="1"/>
          </p:nvPr>
        </p:nvSpPr>
        <p:spPr>
          <a:xfrm>
            <a:off x="1589314" y="2110695"/>
            <a:ext cx="9144000" cy="1655762"/>
          </a:xfrm>
        </p:spPr>
        <p:txBody>
          <a:bodyPr vert="horz" lIns="91440" tIns="45720" rIns="91440" bIns="45720" rtlCol="0" anchor="t">
            <a:normAutofit fontScale="62500" lnSpcReduction="20000"/>
          </a:bodyPr>
          <a:lstStyle/>
          <a:p>
            <a:r>
              <a:rPr lang="en-US" b="1" dirty="0">
                <a:ea typeface="+mn-lt"/>
                <a:cs typeface="+mn-lt"/>
              </a:rPr>
              <a:t>Sneha </a:t>
            </a:r>
            <a:r>
              <a:rPr lang="en-US" b="1" dirty="0" err="1">
                <a:ea typeface="+mn-lt"/>
                <a:cs typeface="+mn-lt"/>
              </a:rPr>
              <a:t>Perithambi</a:t>
            </a:r>
          </a:p>
          <a:p>
            <a:r>
              <a:rPr lang="en-US" b="1" dirty="0">
                <a:ea typeface="+mn-lt"/>
                <a:cs typeface="+mn-lt"/>
              </a:rPr>
              <a:t>Department of Computer Science</a:t>
            </a:r>
          </a:p>
          <a:p>
            <a:endParaRPr lang="en-US" b="1" dirty="0">
              <a:ea typeface="+mn-lt"/>
              <a:cs typeface="+mn-lt"/>
            </a:endParaRPr>
          </a:p>
          <a:p>
            <a:r>
              <a:rPr lang="en-US" b="1" dirty="0">
                <a:ea typeface="+mn-lt"/>
                <a:cs typeface="+mn-lt"/>
              </a:rPr>
              <a:t>Under Professor</a:t>
            </a:r>
          </a:p>
          <a:p>
            <a:r>
              <a:rPr lang="en-US" b="1" dirty="0">
                <a:ea typeface="+mn-lt"/>
                <a:cs typeface="+mn-lt"/>
              </a:rPr>
              <a:t>Derek Harter</a:t>
            </a:r>
            <a:br>
              <a:rPr lang="en-US" dirty="0">
                <a:ea typeface="+mn-lt"/>
                <a:cs typeface="+mn-lt"/>
              </a:rPr>
            </a:br>
            <a:endParaRPr lang="en-US" dirty="0">
              <a:ea typeface="+mn-lt"/>
              <a:cs typeface="+mn-lt"/>
            </a:endParaRPr>
          </a:p>
        </p:txBody>
      </p:sp>
      <p:pic>
        <p:nvPicPr>
          <p:cNvPr id="4" name="Picture 3" descr="A blue and yellow text&#10;&#10;Description automatically generated">
            <a:extLst>
              <a:ext uri="{FF2B5EF4-FFF2-40B4-BE49-F238E27FC236}">
                <a16:creationId xmlns:a16="http://schemas.microsoft.com/office/drawing/2014/main" id="{36B84B07-409F-64E1-96C6-268678EDEA1B}"/>
              </a:ext>
            </a:extLst>
          </p:cNvPr>
          <p:cNvPicPr>
            <a:picLocks noChangeAspect="1"/>
          </p:cNvPicPr>
          <p:nvPr/>
        </p:nvPicPr>
        <p:blipFill>
          <a:blip r:embed="rId2"/>
          <a:stretch>
            <a:fillRect/>
          </a:stretch>
        </p:blipFill>
        <p:spPr>
          <a:xfrm>
            <a:off x="4147456" y="3970712"/>
            <a:ext cx="3897086" cy="1159033"/>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C8FD513-346D-054D-61D9-9F69FE5C3A56}"/>
              </a:ext>
            </a:extLst>
          </p:cNvPr>
          <p:cNvSpPr/>
          <p:nvPr/>
        </p:nvSpPr>
        <p:spPr>
          <a:xfrm>
            <a:off x="2726" y="2727"/>
            <a:ext cx="12192001" cy="12627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chemeClr val="bg1"/>
                </a:solidFill>
                <a:latin typeface="Calibri"/>
              </a:rPr>
              <a:t>Implementation: binary classification tasks, where the goal is to predict a binary outcome (e.g., disaster or non-disaster) based on input features (e.g., tweet text). </a:t>
            </a:r>
          </a:p>
          <a:p>
            <a:endParaRPr lang="en-US" sz="2400" dirty="0">
              <a:solidFill>
                <a:schemeClr val="bg1"/>
              </a:solidFill>
              <a:ea typeface="Calibri" panose="020F0502020204030204"/>
              <a:cs typeface="Calibri" panose="020F0502020204030204"/>
            </a:endParaRPr>
          </a:p>
        </p:txBody>
      </p:sp>
      <p:pic>
        <p:nvPicPr>
          <p:cNvPr id="6" name="Picture 5" descr="A blue and yellow text&#10;&#10;Description automatically generated">
            <a:extLst>
              <a:ext uri="{FF2B5EF4-FFF2-40B4-BE49-F238E27FC236}">
                <a16:creationId xmlns:a16="http://schemas.microsoft.com/office/drawing/2014/main" id="{37FC57E2-FCE1-41ED-D8DE-5C58E7DE82E0}"/>
              </a:ext>
            </a:extLst>
          </p:cNvPr>
          <p:cNvPicPr>
            <a:picLocks noChangeAspect="1"/>
          </p:cNvPicPr>
          <p:nvPr/>
        </p:nvPicPr>
        <p:blipFill>
          <a:blip r:embed="rId2"/>
          <a:stretch>
            <a:fillRect/>
          </a:stretch>
        </p:blipFill>
        <p:spPr>
          <a:xfrm>
            <a:off x="9480176" y="372177"/>
            <a:ext cx="2711824" cy="893292"/>
          </a:xfrm>
          <a:prstGeom prst="rect">
            <a:avLst/>
          </a:prstGeom>
        </p:spPr>
      </p:pic>
      <p:pic>
        <p:nvPicPr>
          <p:cNvPr id="4" name="Picture 3">
            <a:extLst>
              <a:ext uri="{FF2B5EF4-FFF2-40B4-BE49-F238E27FC236}">
                <a16:creationId xmlns:a16="http://schemas.microsoft.com/office/drawing/2014/main" id="{4E143A87-8E77-670A-6646-DF440A26FBF3}"/>
              </a:ext>
            </a:extLst>
          </p:cNvPr>
          <p:cNvPicPr>
            <a:picLocks noChangeAspect="1"/>
          </p:cNvPicPr>
          <p:nvPr/>
        </p:nvPicPr>
        <p:blipFill>
          <a:blip r:embed="rId3"/>
          <a:stretch>
            <a:fillRect/>
          </a:stretch>
        </p:blipFill>
        <p:spPr>
          <a:xfrm>
            <a:off x="2327583" y="1561938"/>
            <a:ext cx="7536833" cy="3734124"/>
          </a:xfrm>
          <a:prstGeom prst="rect">
            <a:avLst/>
          </a:prstGeom>
        </p:spPr>
      </p:pic>
    </p:spTree>
    <p:extLst>
      <p:ext uri="{BB962C8B-B14F-4D97-AF65-F5344CB8AC3E}">
        <p14:creationId xmlns:p14="http://schemas.microsoft.com/office/powerpoint/2010/main" val="659819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C8FD513-346D-054D-61D9-9F69FE5C3A56}"/>
              </a:ext>
            </a:extLst>
          </p:cNvPr>
          <p:cNvSpPr/>
          <p:nvPr/>
        </p:nvSpPr>
        <p:spPr>
          <a:xfrm>
            <a:off x="2726" y="2727"/>
            <a:ext cx="12192001" cy="12627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chemeClr val="bg1"/>
                </a:solidFill>
                <a:latin typeface="Calibri"/>
              </a:rPr>
              <a:t>Implementation: binary classification tasks, where the goal is to predict a binary outcome (e.g., disaster or non-disaster) based on input features (e.g., tweet text). </a:t>
            </a:r>
          </a:p>
          <a:p>
            <a:endParaRPr lang="en-US" sz="2400" dirty="0">
              <a:solidFill>
                <a:schemeClr val="bg1"/>
              </a:solidFill>
              <a:ea typeface="Calibri" panose="020F0502020204030204"/>
              <a:cs typeface="Calibri" panose="020F0502020204030204"/>
            </a:endParaRPr>
          </a:p>
        </p:txBody>
      </p:sp>
      <p:pic>
        <p:nvPicPr>
          <p:cNvPr id="6" name="Picture 5" descr="A blue and yellow text&#10;&#10;Description automatically generated">
            <a:extLst>
              <a:ext uri="{FF2B5EF4-FFF2-40B4-BE49-F238E27FC236}">
                <a16:creationId xmlns:a16="http://schemas.microsoft.com/office/drawing/2014/main" id="{37FC57E2-FCE1-41ED-D8DE-5C58E7DE82E0}"/>
              </a:ext>
            </a:extLst>
          </p:cNvPr>
          <p:cNvPicPr>
            <a:picLocks noChangeAspect="1"/>
          </p:cNvPicPr>
          <p:nvPr/>
        </p:nvPicPr>
        <p:blipFill>
          <a:blip r:embed="rId2"/>
          <a:stretch>
            <a:fillRect/>
          </a:stretch>
        </p:blipFill>
        <p:spPr>
          <a:xfrm>
            <a:off x="9480176" y="372177"/>
            <a:ext cx="2711824" cy="893292"/>
          </a:xfrm>
          <a:prstGeom prst="rect">
            <a:avLst/>
          </a:prstGeom>
        </p:spPr>
      </p:pic>
      <p:pic>
        <p:nvPicPr>
          <p:cNvPr id="3" name="Picture 2">
            <a:extLst>
              <a:ext uri="{FF2B5EF4-FFF2-40B4-BE49-F238E27FC236}">
                <a16:creationId xmlns:a16="http://schemas.microsoft.com/office/drawing/2014/main" id="{945174FF-1C22-B878-E18B-C1CB613E3917}"/>
              </a:ext>
            </a:extLst>
          </p:cNvPr>
          <p:cNvPicPr>
            <a:picLocks noChangeAspect="1"/>
          </p:cNvPicPr>
          <p:nvPr/>
        </p:nvPicPr>
        <p:blipFill>
          <a:blip r:embed="rId3"/>
          <a:stretch>
            <a:fillRect/>
          </a:stretch>
        </p:blipFill>
        <p:spPr>
          <a:xfrm>
            <a:off x="2600961" y="1878180"/>
            <a:ext cx="7183120" cy="3770780"/>
          </a:xfrm>
          <a:prstGeom prst="rect">
            <a:avLst/>
          </a:prstGeom>
        </p:spPr>
      </p:pic>
    </p:spTree>
    <p:extLst>
      <p:ext uri="{BB962C8B-B14F-4D97-AF65-F5344CB8AC3E}">
        <p14:creationId xmlns:p14="http://schemas.microsoft.com/office/powerpoint/2010/main" val="1227366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C8FD513-346D-054D-61D9-9F69FE5C3A56}"/>
              </a:ext>
            </a:extLst>
          </p:cNvPr>
          <p:cNvSpPr/>
          <p:nvPr/>
        </p:nvSpPr>
        <p:spPr>
          <a:xfrm>
            <a:off x="2726" y="2727"/>
            <a:ext cx="12192001" cy="12627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chemeClr val="bg1"/>
                </a:solidFill>
                <a:latin typeface="Calibri"/>
              </a:rPr>
              <a:t>Implementation: binary classification tasks, where the goal is to predict a binary outcome (e.g., disaster or non-disaster) based on input features (e.g., tweet text). </a:t>
            </a:r>
          </a:p>
          <a:p>
            <a:endParaRPr lang="en-US" sz="2400" dirty="0">
              <a:solidFill>
                <a:schemeClr val="bg1"/>
              </a:solidFill>
              <a:ea typeface="Calibri" panose="020F0502020204030204"/>
              <a:cs typeface="Calibri" panose="020F0502020204030204"/>
            </a:endParaRPr>
          </a:p>
        </p:txBody>
      </p:sp>
      <p:pic>
        <p:nvPicPr>
          <p:cNvPr id="6" name="Picture 5" descr="A blue and yellow text&#10;&#10;Description automatically generated">
            <a:extLst>
              <a:ext uri="{FF2B5EF4-FFF2-40B4-BE49-F238E27FC236}">
                <a16:creationId xmlns:a16="http://schemas.microsoft.com/office/drawing/2014/main" id="{37FC57E2-FCE1-41ED-D8DE-5C58E7DE82E0}"/>
              </a:ext>
            </a:extLst>
          </p:cNvPr>
          <p:cNvPicPr>
            <a:picLocks noChangeAspect="1"/>
          </p:cNvPicPr>
          <p:nvPr/>
        </p:nvPicPr>
        <p:blipFill>
          <a:blip r:embed="rId2"/>
          <a:stretch>
            <a:fillRect/>
          </a:stretch>
        </p:blipFill>
        <p:spPr>
          <a:xfrm>
            <a:off x="9480176" y="372177"/>
            <a:ext cx="2711824" cy="893292"/>
          </a:xfrm>
          <a:prstGeom prst="rect">
            <a:avLst/>
          </a:prstGeom>
        </p:spPr>
      </p:pic>
      <p:pic>
        <p:nvPicPr>
          <p:cNvPr id="8" name="Picture 7">
            <a:extLst>
              <a:ext uri="{FF2B5EF4-FFF2-40B4-BE49-F238E27FC236}">
                <a16:creationId xmlns:a16="http://schemas.microsoft.com/office/drawing/2014/main" id="{4648FE38-8A9C-ADDC-111C-1155F2F4ACF6}"/>
              </a:ext>
            </a:extLst>
          </p:cNvPr>
          <p:cNvPicPr>
            <a:picLocks noChangeAspect="1"/>
          </p:cNvPicPr>
          <p:nvPr/>
        </p:nvPicPr>
        <p:blipFill>
          <a:blip r:embed="rId3"/>
          <a:stretch>
            <a:fillRect/>
          </a:stretch>
        </p:blipFill>
        <p:spPr>
          <a:xfrm>
            <a:off x="1275258" y="1809943"/>
            <a:ext cx="4519052" cy="3238113"/>
          </a:xfrm>
          <a:prstGeom prst="rect">
            <a:avLst/>
          </a:prstGeom>
        </p:spPr>
      </p:pic>
      <p:pic>
        <p:nvPicPr>
          <p:cNvPr id="10" name="Picture 9">
            <a:extLst>
              <a:ext uri="{FF2B5EF4-FFF2-40B4-BE49-F238E27FC236}">
                <a16:creationId xmlns:a16="http://schemas.microsoft.com/office/drawing/2014/main" id="{05E517C1-626F-F09E-EDBC-BDCD0E700A74}"/>
              </a:ext>
            </a:extLst>
          </p:cNvPr>
          <p:cNvPicPr>
            <a:picLocks noChangeAspect="1"/>
          </p:cNvPicPr>
          <p:nvPr/>
        </p:nvPicPr>
        <p:blipFill>
          <a:blip r:embed="rId4"/>
          <a:stretch>
            <a:fillRect/>
          </a:stretch>
        </p:blipFill>
        <p:spPr>
          <a:xfrm>
            <a:off x="6654414" y="1695299"/>
            <a:ext cx="4450466" cy="3467400"/>
          </a:xfrm>
          <a:prstGeom prst="rect">
            <a:avLst/>
          </a:prstGeom>
        </p:spPr>
      </p:pic>
    </p:spTree>
    <p:extLst>
      <p:ext uri="{BB962C8B-B14F-4D97-AF65-F5344CB8AC3E}">
        <p14:creationId xmlns:p14="http://schemas.microsoft.com/office/powerpoint/2010/main" val="3748257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C8FD513-346D-054D-61D9-9F69FE5C3A56}"/>
              </a:ext>
            </a:extLst>
          </p:cNvPr>
          <p:cNvSpPr/>
          <p:nvPr/>
        </p:nvSpPr>
        <p:spPr>
          <a:xfrm>
            <a:off x="2726" y="2727"/>
            <a:ext cx="12192001" cy="12627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chemeClr val="bg1"/>
                </a:solidFill>
                <a:latin typeface="Calibri"/>
              </a:rPr>
              <a:t>Result:</a:t>
            </a:r>
          </a:p>
          <a:p>
            <a:endParaRPr lang="en-US" sz="2400" dirty="0">
              <a:solidFill>
                <a:schemeClr val="bg1"/>
              </a:solidFill>
              <a:ea typeface="Calibri" panose="020F0502020204030204"/>
              <a:cs typeface="Calibri" panose="020F0502020204030204"/>
            </a:endParaRPr>
          </a:p>
        </p:txBody>
      </p:sp>
      <p:pic>
        <p:nvPicPr>
          <p:cNvPr id="6" name="Picture 5" descr="A blue and yellow text&#10;&#10;Description automatically generated">
            <a:extLst>
              <a:ext uri="{FF2B5EF4-FFF2-40B4-BE49-F238E27FC236}">
                <a16:creationId xmlns:a16="http://schemas.microsoft.com/office/drawing/2014/main" id="{37FC57E2-FCE1-41ED-D8DE-5C58E7DE82E0}"/>
              </a:ext>
            </a:extLst>
          </p:cNvPr>
          <p:cNvPicPr>
            <a:picLocks noChangeAspect="1"/>
          </p:cNvPicPr>
          <p:nvPr/>
        </p:nvPicPr>
        <p:blipFill>
          <a:blip r:embed="rId2"/>
          <a:stretch>
            <a:fillRect/>
          </a:stretch>
        </p:blipFill>
        <p:spPr>
          <a:xfrm>
            <a:off x="9480176" y="372177"/>
            <a:ext cx="2711824" cy="893292"/>
          </a:xfrm>
          <a:prstGeom prst="rect">
            <a:avLst/>
          </a:prstGeom>
        </p:spPr>
      </p:pic>
      <p:pic>
        <p:nvPicPr>
          <p:cNvPr id="3" name="Picture 2">
            <a:extLst>
              <a:ext uri="{FF2B5EF4-FFF2-40B4-BE49-F238E27FC236}">
                <a16:creationId xmlns:a16="http://schemas.microsoft.com/office/drawing/2014/main" id="{5B6360A0-7617-E929-991A-519856063ADE}"/>
              </a:ext>
            </a:extLst>
          </p:cNvPr>
          <p:cNvPicPr>
            <a:picLocks noChangeAspect="1"/>
          </p:cNvPicPr>
          <p:nvPr/>
        </p:nvPicPr>
        <p:blipFill>
          <a:blip r:embed="rId3"/>
          <a:stretch>
            <a:fillRect/>
          </a:stretch>
        </p:blipFill>
        <p:spPr>
          <a:xfrm>
            <a:off x="3875838" y="3585154"/>
            <a:ext cx="5227522" cy="1799645"/>
          </a:xfrm>
          <a:prstGeom prst="rect">
            <a:avLst/>
          </a:prstGeom>
        </p:spPr>
      </p:pic>
    </p:spTree>
    <p:extLst>
      <p:ext uri="{BB962C8B-B14F-4D97-AF65-F5344CB8AC3E}">
        <p14:creationId xmlns:p14="http://schemas.microsoft.com/office/powerpoint/2010/main" val="1649755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C8FD513-346D-054D-61D9-9F69FE5C3A56}"/>
              </a:ext>
            </a:extLst>
          </p:cNvPr>
          <p:cNvSpPr/>
          <p:nvPr/>
        </p:nvSpPr>
        <p:spPr>
          <a:xfrm>
            <a:off x="2726" y="2727"/>
            <a:ext cx="12192001" cy="12627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chemeClr val="bg1"/>
                </a:solidFill>
                <a:latin typeface="Calibri"/>
              </a:rPr>
              <a:t>Future Work:</a:t>
            </a:r>
          </a:p>
          <a:p>
            <a:endParaRPr lang="en-US" sz="2400" dirty="0">
              <a:solidFill>
                <a:schemeClr val="bg1"/>
              </a:solidFill>
              <a:ea typeface="Calibri" panose="020F0502020204030204"/>
              <a:cs typeface="Calibri" panose="020F0502020204030204"/>
            </a:endParaRPr>
          </a:p>
        </p:txBody>
      </p:sp>
      <p:pic>
        <p:nvPicPr>
          <p:cNvPr id="6" name="Picture 5" descr="A blue and yellow text&#10;&#10;Description automatically generated">
            <a:extLst>
              <a:ext uri="{FF2B5EF4-FFF2-40B4-BE49-F238E27FC236}">
                <a16:creationId xmlns:a16="http://schemas.microsoft.com/office/drawing/2014/main" id="{37FC57E2-FCE1-41ED-D8DE-5C58E7DE82E0}"/>
              </a:ext>
            </a:extLst>
          </p:cNvPr>
          <p:cNvPicPr>
            <a:picLocks noChangeAspect="1"/>
          </p:cNvPicPr>
          <p:nvPr/>
        </p:nvPicPr>
        <p:blipFill>
          <a:blip r:embed="rId2"/>
          <a:stretch>
            <a:fillRect/>
          </a:stretch>
        </p:blipFill>
        <p:spPr>
          <a:xfrm>
            <a:off x="9480176" y="372177"/>
            <a:ext cx="2711824" cy="893292"/>
          </a:xfrm>
          <a:prstGeom prst="rect">
            <a:avLst/>
          </a:prstGeom>
        </p:spPr>
      </p:pic>
      <p:sp>
        <p:nvSpPr>
          <p:cNvPr id="2" name="TextBox 1">
            <a:extLst>
              <a:ext uri="{FF2B5EF4-FFF2-40B4-BE49-F238E27FC236}">
                <a16:creationId xmlns:a16="http://schemas.microsoft.com/office/drawing/2014/main" id="{890CA9E3-986D-B062-3CCE-77D3B37DC794}"/>
              </a:ext>
            </a:extLst>
          </p:cNvPr>
          <p:cNvSpPr txBox="1"/>
          <p:nvPr/>
        </p:nvSpPr>
        <p:spPr>
          <a:xfrm>
            <a:off x="485191" y="1679510"/>
            <a:ext cx="10328989" cy="3046988"/>
          </a:xfrm>
          <a:prstGeom prst="rect">
            <a:avLst/>
          </a:prstGeom>
          <a:noFill/>
        </p:spPr>
        <p:txBody>
          <a:bodyPr wrap="square" rtlCol="0">
            <a:spAutoFit/>
          </a:bodyPr>
          <a:lstStyle/>
          <a:p>
            <a:pPr marL="285750" indent="-285750">
              <a:buFont typeface="Arial" panose="020B0604020202020204" pitchFamily="34" charset="0"/>
              <a:buChar char="•"/>
            </a:pPr>
            <a:r>
              <a:rPr lang="en-US" sz="2400" b="1" dirty="0"/>
              <a:t>Analyze different models</a:t>
            </a:r>
          </a:p>
          <a:p>
            <a:pPr marL="285750" indent="-285750">
              <a:buFont typeface="Arial" panose="020B0604020202020204" pitchFamily="34" charset="0"/>
              <a:buChar char="•"/>
            </a:pPr>
            <a:r>
              <a:rPr lang="en-US" sz="2400" b="1" dirty="0"/>
              <a:t>Implementing MLOPS</a:t>
            </a:r>
          </a:p>
          <a:p>
            <a:r>
              <a:rPr lang="en-US" dirty="0"/>
              <a:t>	</a:t>
            </a:r>
            <a:r>
              <a:rPr lang="en-US" sz="1800" b="1" dirty="0">
                <a:solidFill>
                  <a:srgbClr val="000000"/>
                </a:solidFill>
                <a:effectLst/>
                <a:latin typeface="CMSSBX10"/>
              </a:rPr>
              <a:t>Continuous Model Monitoring: </a:t>
            </a:r>
            <a:r>
              <a:rPr lang="en-US" sz="1800" dirty="0">
                <a:solidFill>
                  <a:srgbClr val="000000"/>
                </a:solidFill>
                <a:effectLst/>
                <a:latin typeface="CMSS10"/>
              </a:rPr>
              <a:t>Implementing automated monitoring tools to continuously </a:t>
            </a:r>
            <a:endParaRPr lang="en-US" dirty="0"/>
          </a:p>
          <a:p>
            <a:r>
              <a:rPr lang="en-US" sz="1800" dirty="0">
                <a:solidFill>
                  <a:srgbClr val="000000"/>
                </a:solidFill>
                <a:effectLst/>
                <a:latin typeface="CMSS10"/>
              </a:rPr>
              <a:t>track the performance of the deployed machine learning models. This includes monitoring metrics </a:t>
            </a:r>
            <a:endParaRPr lang="en-US" dirty="0"/>
          </a:p>
          <a:p>
            <a:r>
              <a:rPr lang="en-US" sz="1800" dirty="0">
                <a:solidFill>
                  <a:srgbClr val="000000"/>
                </a:solidFill>
                <a:effectLst/>
                <a:latin typeface="CMSS10"/>
              </a:rPr>
              <a:t>such as accuracy, precision, recall, and F1-score in real-time, detecting any drift or degradation </a:t>
            </a:r>
            <a:endParaRPr lang="en-US" dirty="0"/>
          </a:p>
          <a:p>
            <a:r>
              <a:rPr lang="en-US" sz="1800" dirty="0">
                <a:solidFill>
                  <a:srgbClr val="000000"/>
                </a:solidFill>
                <a:effectLst/>
                <a:latin typeface="CMSS10"/>
              </a:rPr>
              <a:t>in model performance, and triggering alerts for timely intervention. </a:t>
            </a:r>
            <a:endParaRPr lang="en-US" dirty="0"/>
          </a:p>
          <a:p>
            <a:r>
              <a:rPr lang="en-US" sz="1800" b="1" dirty="0">
                <a:solidFill>
                  <a:srgbClr val="000000"/>
                </a:solidFill>
                <a:effectLst/>
                <a:latin typeface="CMSSBX10"/>
              </a:rPr>
              <a:t>	Automated Retraining Pipelines: </a:t>
            </a:r>
            <a:r>
              <a:rPr lang="en-US" sz="1800" dirty="0">
                <a:solidFill>
                  <a:srgbClr val="000000"/>
                </a:solidFill>
                <a:effectLst/>
                <a:latin typeface="CMSS10"/>
              </a:rPr>
              <a:t>Developing automated pipelines for model retraining </a:t>
            </a:r>
            <a:endParaRPr lang="en-US" dirty="0"/>
          </a:p>
          <a:p>
            <a:r>
              <a:rPr lang="en-US" sz="1800" dirty="0">
                <a:solidFill>
                  <a:srgbClr val="000000"/>
                </a:solidFill>
                <a:effectLst/>
                <a:latin typeface="CMSS10"/>
              </a:rPr>
              <a:t>using fresh data. This involves integrating data pipelines that fetch new tweet data, preprocess </a:t>
            </a:r>
            <a:endParaRPr lang="en-US" dirty="0"/>
          </a:p>
          <a:p>
            <a:r>
              <a:rPr lang="en-US" sz="1800" dirty="0">
                <a:solidFill>
                  <a:srgbClr val="000000"/>
                </a:solidFill>
                <a:effectLst/>
                <a:latin typeface="CMSS10"/>
              </a:rPr>
              <a:t>it, and feed it into the retraining process. Automated retraining ensures that the model remains </a:t>
            </a:r>
            <a:endParaRPr lang="en-US" dirty="0"/>
          </a:p>
          <a:p>
            <a:r>
              <a:rPr lang="en-US" sz="1800" dirty="0">
                <a:solidFill>
                  <a:srgbClr val="000000"/>
                </a:solidFill>
                <a:effectLst/>
                <a:latin typeface="CMSS10"/>
              </a:rPr>
              <a:t>up-to-date with evolving language patterns and crisis-related trends on Twitter. </a:t>
            </a:r>
            <a:endParaRPr lang="en-US" dirty="0"/>
          </a:p>
        </p:txBody>
      </p:sp>
    </p:spTree>
    <p:extLst>
      <p:ext uri="{BB962C8B-B14F-4D97-AF65-F5344CB8AC3E}">
        <p14:creationId xmlns:p14="http://schemas.microsoft.com/office/powerpoint/2010/main" val="2706489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D0748-CC48-3A86-3FC0-CC1629BE74AE}"/>
              </a:ext>
            </a:extLst>
          </p:cNvPr>
          <p:cNvSpPr>
            <a:spLocks noGrp="1"/>
          </p:cNvSpPr>
          <p:nvPr>
            <p:ph type="title"/>
          </p:nvPr>
        </p:nvSpPr>
        <p:spPr>
          <a:xfrm>
            <a:off x="916641" y="880596"/>
            <a:ext cx="10515600" cy="832505"/>
          </a:xfrm>
        </p:spPr>
        <p:txBody>
          <a:bodyPr/>
          <a:lstStyle/>
          <a:p>
            <a:r>
              <a:rPr lang="en-US" b="1" dirty="0">
                <a:solidFill>
                  <a:schemeClr val="accent1">
                    <a:lumMod val="75000"/>
                  </a:schemeClr>
                </a:solidFill>
                <a:cs typeface="Calibri Light"/>
              </a:rPr>
              <a:t>Outline</a:t>
            </a:r>
            <a:endParaRPr lang="en-US" b="1">
              <a:solidFill>
                <a:schemeClr val="accent1">
                  <a:lumMod val="75000"/>
                </a:schemeClr>
              </a:solidFill>
              <a:ea typeface="Calibri Light"/>
              <a:cs typeface="Calibri Light"/>
            </a:endParaRPr>
          </a:p>
        </p:txBody>
      </p:sp>
      <p:sp>
        <p:nvSpPr>
          <p:cNvPr id="3" name="Content Placeholder 2">
            <a:extLst>
              <a:ext uri="{FF2B5EF4-FFF2-40B4-BE49-F238E27FC236}">
                <a16:creationId xmlns:a16="http://schemas.microsoft.com/office/drawing/2014/main" id="{4713A4E2-3C88-F9E9-1349-EFD56995DF02}"/>
              </a:ext>
            </a:extLst>
          </p:cNvPr>
          <p:cNvSpPr>
            <a:spLocks noGrp="1"/>
          </p:cNvSpPr>
          <p:nvPr>
            <p:ph idx="1"/>
          </p:nvPr>
        </p:nvSpPr>
        <p:spPr/>
        <p:txBody>
          <a:bodyPr vert="horz" lIns="91440" tIns="45720" rIns="91440" bIns="45720" rtlCol="0" anchor="t">
            <a:normAutofit/>
          </a:bodyPr>
          <a:lstStyle/>
          <a:p>
            <a:r>
              <a:rPr lang="en-US" dirty="0">
                <a:solidFill>
                  <a:schemeClr val="accent2">
                    <a:lumMod val="75000"/>
                  </a:schemeClr>
                </a:solidFill>
                <a:cs typeface="Calibri"/>
              </a:rPr>
              <a:t>Introduction</a:t>
            </a:r>
          </a:p>
          <a:p>
            <a:r>
              <a:rPr lang="en-US" dirty="0">
                <a:solidFill>
                  <a:schemeClr val="accent2">
                    <a:lumMod val="75000"/>
                  </a:schemeClr>
                </a:solidFill>
                <a:ea typeface="Calibri"/>
                <a:cs typeface="Calibri"/>
              </a:rPr>
              <a:t>Implementation</a:t>
            </a:r>
          </a:p>
          <a:p>
            <a:r>
              <a:rPr lang="en-US" dirty="0">
                <a:solidFill>
                  <a:schemeClr val="accent2">
                    <a:lumMod val="75000"/>
                  </a:schemeClr>
                </a:solidFill>
                <a:ea typeface="Calibri"/>
                <a:cs typeface="Calibri"/>
              </a:rPr>
              <a:t>Results</a:t>
            </a:r>
          </a:p>
          <a:p>
            <a:r>
              <a:rPr lang="en-US" dirty="0">
                <a:solidFill>
                  <a:schemeClr val="accent2">
                    <a:lumMod val="75000"/>
                  </a:schemeClr>
                </a:solidFill>
                <a:ea typeface="Calibri"/>
                <a:cs typeface="Calibri"/>
              </a:rPr>
              <a:t>Discussion</a:t>
            </a:r>
          </a:p>
          <a:p>
            <a:r>
              <a:rPr lang="en-US" dirty="0">
                <a:solidFill>
                  <a:schemeClr val="accent2">
                    <a:lumMod val="75000"/>
                  </a:schemeClr>
                </a:solidFill>
                <a:ea typeface="Calibri"/>
                <a:cs typeface="Calibri"/>
              </a:rPr>
              <a:t>Future work</a:t>
            </a:r>
          </a:p>
          <a:p>
            <a:pPr marL="0" indent="0">
              <a:buNone/>
            </a:pPr>
            <a:endParaRPr lang="en-US" dirty="0">
              <a:ea typeface="Calibri"/>
              <a:cs typeface="Calibri"/>
            </a:endParaRPr>
          </a:p>
        </p:txBody>
      </p:sp>
      <p:pic>
        <p:nvPicPr>
          <p:cNvPr id="4" name="Picture 3" descr="A blue and yellow text&#10;&#10;Description automatically generated">
            <a:extLst>
              <a:ext uri="{FF2B5EF4-FFF2-40B4-BE49-F238E27FC236}">
                <a16:creationId xmlns:a16="http://schemas.microsoft.com/office/drawing/2014/main" id="{3198922D-8FD4-1BDD-00AB-05C74BC8A884}"/>
              </a:ext>
            </a:extLst>
          </p:cNvPr>
          <p:cNvPicPr>
            <a:picLocks noChangeAspect="1"/>
          </p:cNvPicPr>
          <p:nvPr/>
        </p:nvPicPr>
        <p:blipFill>
          <a:blip r:embed="rId2"/>
          <a:stretch>
            <a:fillRect/>
          </a:stretch>
        </p:blipFill>
        <p:spPr>
          <a:xfrm>
            <a:off x="8908676" y="1589"/>
            <a:ext cx="3283324" cy="1038969"/>
          </a:xfrm>
          <a:prstGeom prst="rect">
            <a:avLst/>
          </a:prstGeom>
        </p:spPr>
      </p:pic>
    </p:spTree>
    <p:extLst>
      <p:ext uri="{BB962C8B-B14F-4D97-AF65-F5344CB8AC3E}">
        <p14:creationId xmlns:p14="http://schemas.microsoft.com/office/powerpoint/2010/main" val="3932835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F046CC2F-0AB5-CF5B-3109-187CD0A2BD9A}"/>
              </a:ext>
            </a:extLst>
          </p:cNvPr>
          <p:cNvGraphicFramePr>
            <a:graphicFrameLocks noGrp="1"/>
          </p:cNvGraphicFramePr>
          <p:nvPr>
            <p:ph idx="1"/>
            <p:extLst>
              <p:ext uri="{D42A27DB-BD31-4B8C-83A1-F6EECF244321}">
                <p14:modId xmlns:p14="http://schemas.microsoft.com/office/powerpoint/2010/main" val="3541123778"/>
              </p:ext>
            </p:extLst>
          </p:nvPr>
        </p:nvGraphicFramePr>
        <p:xfrm>
          <a:off x="2924734" y="1523999"/>
          <a:ext cx="8869850" cy="5120640"/>
        </p:xfrm>
        <a:graphic>
          <a:graphicData uri="http://schemas.openxmlformats.org/drawingml/2006/table">
            <a:tbl>
              <a:tblPr bandRow="1">
                <a:tableStyleId>{5C22544A-7EE6-4342-B048-85BDC9FD1C3A}</a:tableStyleId>
              </a:tblPr>
              <a:tblGrid>
                <a:gridCol w="8869850">
                  <a:extLst>
                    <a:ext uri="{9D8B030D-6E8A-4147-A177-3AD203B41FA5}">
                      <a16:colId xmlns:a16="http://schemas.microsoft.com/office/drawing/2014/main" val="975300973"/>
                    </a:ext>
                  </a:extLst>
                </a:gridCol>
              </a:tblGrid>
              <a:tr h="4558392">
                <a:tc>
                  <a:txBody>
                    <a:bodyPr/>
                    <a:lstStyle/>
                    <a:p>
                      <a:pPr lvl="0" algn="l">
                        <a:lnSpc>
                          <a:spcPct val="100000"/>
                        </a:lnSpc>
                        <a:spcBef>
                          <a:spcPts val="0"/>
                        </a:spcBef>
                        <a:spcAft>
                          <a:spcPts val="0"/>
                        </a:spcAft>
                        <a:buNone/>
                      </a:pPr>
                      <a:r>
                        <a:rPr lang="en-US" sz="2400" b="0" i="0" u="none" strike="noStrike" noProof="0" dirty="0">
                          <a:solidFill>
                            <a:srgbClr val="0D0D0D"/>
                          </a:solidFill>
                          <a:effectLst/>
                          <a:latin typeface="Calibri"/>
                        </a:rPr>
                        <a:t>How can machine learning frameworks be utilized to effectively distinguish between metaphorical language and genuine crisis-related information within tweets during critical events on Twitter?</a:t>
                      </a:r>
                      <a:endParaRPr lang="en-US" sz="2400" dirty="0"/>
                    </a:p>
                    <a:p>
                      <a:pPr lvl="0" algn="l">
                        <a:lnSpc>
                          <a:spcPct val="100000"/>
                        </a:lnSpc>
                        <a:spcBef>
                          <a:spcPts val="0"/>
                        </a:spcBef>
                        <a:spcAft>
                          <a:spcPts val="0"/>
                        </a:spcAft>
                        <a:buNone/>
                      </a:pPr>
                      <a:endParaRPr lang="en-US" sz="2400" b="0" i="0" u="none" strike="noStrike" noProof="0" dirty="0">
                        <a:solidFill>
                          <a:srgbClr val="0D0D0D"/>
                        </a:solidFill>
                        <a:effectLst/>
                        <a:latin typeface="Calibri"/>
                      </a:endParaRPr>
                    </a:p>
                    <a:p>
                      <a:pPr lvl="0" algn="l">
                        <a:lnSpc>
                          <a:spcPct val="100000"/>
                        </a:lnSpc>
                        <a:spcBef>
                          <a:spcPts val="0"/>
                        </a:spcBef>
                        <a:spcAft>
                          <a:spcPts val="0"/>
                        </a:spcAft>
                        <a:buNone/>
                      </a:pPr>
                      <a:endParaRPr lang="en-US" sz="2400" b="0" i="0" u="none" strike="noStrike" noProof="0" dirty="0">
                        <a:solidFill>
                          <a:srgbClr val="0D0D0D"/>
                        </a:solidFill>
                        <a:effectLst/>
                        <a:latin typeface="Calibri"/>
                      </a:endParaRPr>
                    </a:p>
                    <a:p>
                      <a:pPr lvl="0" algn="l">
                        <a:lnSpc>
                          <a:spcPct val="100000"/>
                        </a:lnSpc>
                        <a:spcBef>
                          <a:spcPts val="0"/>
                        </a:spcBef>
                        <a:spcAft>
                          <a:spcPts val="0"/>
                        </a:spcAft>
                        <a:buNone/>
                      </a:pPr>
                      <a:r>
                        <a:rPr lang="en-US" sz="2400" b="0" i="0" u="none" strike="noStrike" noProof="0" dirty="0">
                          <a:solidFill>
                            <a:srgbClr val="0D0D0D"/>
                          </a:solidFill>
                          <a:effectLst/>
                          <a:latin typeface="Calibri"/>
                        </a:rPr>
                        <a:t>The challenge lies in accurately identifying and differentiating metaphorical expressions from authentic crisis-related information within the vast amount of real-time data flowing through Twitter feeds during critical events. Metaphors, although powerful linguistic tools, introduce ambiguity and complexity, posing a considerable hurdle in the quest for reliable crisis detection.</a:t>
                      </a:r>
                      <a:endParaRPr lang="en-US" sz="2400" dirty="0"/>
                    </a:p>
                    <a:p>
                      <a:pPr lvl="0" algn="l">
                        <a:lnSpc>
                          <a:spcPct val="100000"/>
                        </a:lnSpc>
                        <a:spcBef>
                          <a:spcPts val="0"/>
                        </a:spcBef>
                        <a:spcAft>
                          <a:spcPts val="0"/>
                        </a:spcAft>
                        <a:buNone/>
                      </a:pPr>
                      <a:endParaRPr lang="en-US" sz="2400" b="0" i="0" u="none" strike="noStrike" noProof="0" dirty="0">
                        <a:solidFill>
                          <a:srgbClr val="0D0D0D"/>
                        </a:solidFill>
                        <a:effectLst/>
                        <a:latin typeface="Calibri"/>
                      </a:endParaRPr>
                    </a:p>
                    <a:p>
                      <a:pPr lvl="0" algn="l">
                        <a:lnSpc>
                          <a:spcPct val="100000"/>
                        </a:lnSpc>
                        <a:spcBef>
                          <a:spcPts val="0"/>
                        </a:spcBef>
                        <a:spcAft>
                          <a:spcPts val="0"/>
                        </a:spcAft>
                        <a:buNone/>
                      </a:pPr>
                      <a:endParaRPr lang="en-US" sz="2400" b="0" i="0" u="none" strike="noStrike" noProof="0" dirty="0">
                        <a:solidFill>
                          <a:srgbClr val="0D0D0D"/>
                        </a:solidFill>
                        <a:effectLst/>
                        <a:latin typeface="Calibri"/>
                      </a:endParaRPr>
                    </a:p>
                    <a:p>
                      <a:pPr lvl="0" algn="l">
                        <a:buNone/>
                      </a:pPr>
                      <a:endParaRPr lang="en-US" dirty="0">
                        <a:effectLst/>
                      </a:endParaRPr>
                    </a:p>
                  </a:txBody>
                  <a:tcPr>
                    <a:lnL>
                      <a:noFill/>
                    </a:lnL>
                    <a:lnR>
                      <a:noFill/>
                    </a:lnR>
                    <a:lnT>
                      <a:noFill/>
                    </a:lnT>
                    <a:lnB>
                      <a:noFill/>
                    </a:lnB>
                    <a:solidFill>
                      <a:srgbClr val="FFFFFF"/>
                    </a:solidFill>
                  </a:tcPr>
                </a:tc>
                <a:extLst>
                  <a:ext uri="{0D108BD9-81ED-4DB2-BD59-A6C34878D82A}">
                    <a16:rowId xmlns:a16="http://schemas.microsoft.com/office/drawing/2014/main" val="570639976"/>
                  </a:ext>
                </a:extLst>
              </a:tr>
            </a:tbl>
          </a:graphicData>
        </a:graphic>
      </p:graphicFrame>
      <p:sp>
        <p:nvSpPr>
          <p:cNvPr id="4" name="Rectangle 3">
            <a:extLst>
              <a:ext uri="{FF2B5EF4-FFF2-40B4-BE49-F238E27FC236}">
                <a16:creationId xmlns:a16="http://schemas.microsoft.com/office/drawing/2014/main" id="{02C36268-8553-B213-E633-280C4BC1EC50}"/>
              </a:ext>
            </a:extLst>
          </p:cNvPr>
          <p:cNvSpPr/>
          <p:nvPr/>
        </p:nvSpPr>
        <p:spPr>
          <a:xfrm>
            <a:off x="2726" y="2727"/>
            <a:ext cx="12192001" cy="12627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chemeClr val="bg1"/>
                </a:solidFill>
                <a:latin typeface="Calibri"/>
              </a:rPr>
              <a:t>Our research work: Using Natural Language Processing accurately </a:t>
            </a:r>
          </a:p>
          <a:p>
            <a:r>
              <a:rPr lang="en-US" sz="2400" dirty="0">
                <a:solidFill>
                  <a:schemeClr val="bg1"/>
                </a:solidFill>
                <a:latin typeface="Calibri"/>
              </a:rPr>
              <a:t>identify real-time disaster announcements amidst linguistic complexities.</a:t>
            </a:r>
            <a:endParaRPr lang="en-US" sz="2400" dirty="0">
              <a:solidFill>
                <a:schemeClr val="bg1"/>
              </a:solidFill>
              <a:latin typeface="Calibri"/>
              <a:ea typeface="Calibri"/>
              <a:cs typeface="Calibri"/>
            </a:endParaRPr>
          </a:p>
          <a:p>
            <a:endParaRPr lang="en-US" sz="2400" dirty="0">
              <a:solidFill>
                <a:schemeClr val="bg1"/>
              </a:solidFill>
              <a:ea typeface="Calibri" panose="020F0502020204030204"/>
              <a:cs typeface="Calibri" panose="020F0502020204030204"/>
            </a:endParaRPr>
          </a:p>
        </p:txBody>
      </p:sp>
      <p:pic>
        <p:nvPicPr>
          <p:cNvPr id="5" name="Picture 4" descr="A blue and yellow text&#10;&#10;Description automatically generated">
            <a:extLst>
              <a:ext uri="{FF2B5EF4-FFF2-40B4-BE49-F238E27FC236}">
                <a16:creationId xmlns:a16="http://schemas.microsoft.com/office/drawing/2014/main" id="{AA716E8A-17B9-770E-2551-4C7CE74DE961}"/>
              </a:ext>
            </a:extLst>
          </p:cNvPr>
          <p:cNvPicPr>
            <a:picLocks noChangeAspect="1"/>
          </p:cNvPicPr>
          <p:nvPr/>
        </p:nvPicPr>
        <p:blipFill>
          <a:blip r:embed="rId2"/>
          <a:stretch>
            <a:fillRect/>
          </a:stretch>
        </p:blipFill>
        <p:spPr>
          <a:xfrm>
            <a:off x="9390529" y="192089"/>
            <a:ext cx="2711824" cy="893292"/>
          </a:xfrm>
          <a:prstGeom prst="rect">
            <a:avLst/>
          </a:prstGeom>
        </p:spPr>
      </p:pic>
      <p:sp>
        <p:nvSpPr>
          <p:cNvPr id="8" name="Rectangle: Rounded Corners 7">
            <a:extLst>
              <a:ext uri="{FF2B5EF4-FFF2-40B4-BE49-F238E27FC236}">
                <a16:creationId xmlns:a16="http://schemas.microsoft.com/office/drawing/2014/main" id="{3E1E5688-D916-702E-CDAB-339AE2E94D02}"/>
              </a:ext>
            </a:extLst>
          </p:cNvPr>
          <p:cNvSpPr/>
          <p:nvPr/>
        </p:nvSpPr>
        <p:spPr>
          <a:xfrm>
            <a:off x="149745" y="1527832"/>
            <a:ext cx="2723028" cy="14567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ea typeface="Calibri"/>
                <a:cs typeface="Calibri"/>
              </a:rPr>
              <a:t>Why this research is important</a:t>
            </a:r>
            <a:endParaRPr lang="en-US" dirty="0"/>
          </a:p>
        </p:txBody>
      </p:sp>
      <p:sp>
        <p:nvSpPr>
          <p:cNvPr id="9" name="Rectangle: Rounded Corners 8">
            <a:extLst>
              <a:ext uri="{FF2B5EF4-FFF2-40B4-BE49-F238E27FC236}">
                <a16:creationId xmlns:a16="http://schemas.microsoft.com/office/drawing/2014/main" id="{9236B974-C220-7FDC-7FA2-3C7188E1DC4F}"/>
              </a:ext>
            </a:extLst>
          </p:cNvPr>
          <p:cNvSpPr/>
          <p:nvPr/>
        </p:nvSpPr>
        <p:spPr>
          <a:xfrm>
            <a:off x="149745" y="3432832"/>
            <a:ext cx="2723028" cy="1456764"/>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mn-lt"/>
                <a:cs typeface="+mn-lt"/>
              </a:rPr>
              <a:t>What we know and</a:t>
            </a:r>
            <a:br>
              <a:rPr lang="en-US" dirty="0">
                <a:ea typeface="+mn-lt"/>
                <a:cs typeface="+mn-lt"/>
              </a:rPr>
            </a:br>
            <a:r>
              <a:rPr lang="en-US" dirty="0">
                <a:ea typeface="+mn-lt"/>
                <a:cs typeface="+mn-lt"/>
              </a:rPr>
              <a:t>don’t know</a:t>
            </a:r>
            <a:endParaRPr lang="en-US" dirty="0"/>
          </a:p>
        </p:txBody>
      </p:sp>
    </p:spTree>
    <p:extLst>
      <p:ext uri="{BB962C8B-B14F-4D97-AF65-F5344CB8AC3E}">
        <p14:creationId xmlns:p14="http://schemas.microsoft.com/office/powerpoint/2010/main" val="1237636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81881D-3AE5-A304-F30A-697C901B3070}"/>
              </a:ext>
            </a:extLst>
          </p:cNvPr>
          <p:cNvSpPr>
            <a:spLocks noGrp="1"/>
          </p:cNvSpPr>
          <p:nvPr>
            <p:ph idx="1"/>
          </p:nvPr>
        </p:nvSpPr>
        <p:spPr>
          <a:xfrm>
            <a:off x="2928257" y="1401083"/>
            <a:ext cx="9078685" cy="4699680"/>
          </a:xfrm>
        </p:spPr>
        <p:txBody>
          <a:bodyPr vert="horz" lIns="91440" tIns="45720" rIns="91440" bIns="45720" rtlCol="0" anchor="t">
            <a:normAutofit fontScale="85000" lnSpcReduction="10000"/>
          </a:bodyPr>
          <a:lstStyle/>
          <a:p>
            <a:pPr>
              <a:lnSpc>
                <a:spcPct val="100000"/>
              </a:lnSpc>
              <a:spcBef>
                <a:spcPts val="0"/>
              </a:spcBef>
            </a:pPr>
            <a:endParaRPr lang="en-US">
              <a:ea typeface="Calibri" panose="020F0502020204030204"/>
              <a:cs typeface="Calibri" panose="020F0502020204030204"/>
            </a:endParaRPr>
          </a:p>
          <a:p>
            <a:pPr marL="0" indent="0">
              <a:lnSpc>
                <a:spcPct val="100000"/>
              </a:lnSpc>
              <a:spcBef>
                <a:spcPts val="0"/>
              </a:spcBef>
              <a:buNone/>
            </a:pPr>
            <a:r>
              <a:rPr lang="en-US" sz="2400" dirty="0">
                <a:solidFill>
                  <a:srgbClr val="0D0D0D"/>
                </a:solidFill>
                <a:ea typeface="Calibri"/>
                <a:cs typeface="Calibri"/>
              </a:rPr>
              <a:t>Twitter has become a ubiquitous platform for event reporting, particularly during critical events such as disasters, facilitated by the widespread use of smartphones. This dynamic environment offers unparalleled opportunities for immediate and decentralized communication, underscoring the pressing need for effective crisis communication strategies to harness the potential of Twitter as a valuable tool for situational awareness and emergency response.</a:t>
            </a:r>
            <a:endParaRPr lang="en-US" sz="2400" dirty="0">
              <a:ea typeface="Calibri"/>
              <a:cs typeface="Calibri"/>
            </a:endParaRPr>
          </a:p>
          <a:p>
            <a:pPr marL="0" indent="0">
              <a:lnSpc>
                <a:spcPct val="100000"/>
              </a:lnSpc>
              <a:spcBef>
                <a:spcPts val="0"/>
              </a:spcBef>
              <a:buNone/>
            </a:pPr>
            <a:endParaRPr lang="en-US" sz="2400" dirty="0">
              <a:solidFill>
                <a:srgbClr val="0D0D0D"/>
              </a:solidFill>
              <a:ea typeface="Calibri"/>
              <a:cs typeface="Calibri"/>
            </a:endParaRPr>
          </a:p>
          <a:p>
            <a:pPr marL="0" indent="0">
              <a:lnSpc>
                <a:spcPct val="100000"/>
              </a:lnSpc>
              <a:spcBef>
                <a:spcPts val="0"/>
              </a:spcBef>
              <a:buNone/>
            </a:pPr>
            <a:r>
              <a:rPr lang="en-US" sz="2400" dirty="0">
                <a:solidFill>
                  <a:srgbClr val="0D0D0D"/>
                </a:solidFill>
                <a:ea typeface="Calibri"/>
                <a:cs typeface="Calibri"/>
              </a:rPr>
              <a:t>By developing a sophisticated machine learning framework that incorporates natural language processing (NLP) models to capture contextual nuances, it is possible to enhance the understanding of metaphorical language within tweets and accurately distinguish metaphorical expressions from genuine crisis-related information. Leveraging established machine learning classification algorithms and rigorous evaluation metrics, this framework can significantly contribute to improving crisis communication strategies in the digital age.</a:t>
            </a:r>
            <a:endParaRPr lang="en-US" dirty="0">
              <a:ea typeface="Calibri" panose="020F0502020204030204"/>
              <a:cs typeface="Calibri" panose="020F0502020204030204"/>
            </a:endParaRPr>
          </a:p>
        </p:txBody>
      </p:sp>
      <p:sp>
        <p:nvSpPr>
          <p:cNvPr id="6" name="Rectangle 5">
            <a:extLst>
              <a:ext uri="{FF2B5EF4-FFF2-40B4-BE49-F238E27FC236}">
                <a16:creationId xmlns:a16="http://schemas.microsoft.com/office/drawing/2014/main" id="{A525E384-9667-125E-E720-08615A06C3DE}"/>
              </a:ext>
            </a:extLst>
          </p:cNvPr>
          <p:cNvSpPr/>
          <p:nvPr/>
        </p:nvSpPr>
        <p:spPr>
          <a:xfrm>
            <a:off x="2726" y="2727"/>
            <a:ext cx="12192001" cy="12627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chemeClr val="bg1"/>
                </a:solidFill>
                <a:latin typeface="Calibri"/>
              </a:rPr>
              <a:t>Our research work: Using Natural Language Processing accurately </a:t>
            </a:r>
          </a:p>
          <a:p>
            <a:r>
              <a:rPr lang="en-US" sz="2400" dirty="0">
                <a:solidFill>
                  <a:schemeClr val="bg1"/>
                </a:solidFill>
                <a:latin typeface="Calibri"/>
              </a:rPr>
              <a:t>identify real-time disaster announcements amidst linguistic complexities.</a:t>
            </a:r>
            <a:endParaRPr lang="en-US" sz="2400" dirty="0">
              <a:solidFill>
                <a:schemeClr val="bg1"/>
              </a:solidFill>
              <a:latin typeface="Calibri"/>
              <a:ea typeface="Calibri"/>
              <a:cs typeface="Calibri"/>
            </a:endParaRPr>
          </a:p>
          <a:p>
            <a:endParaRPr lang="en-US" sz="2400" dirty="0">
              <a:solidFill>
                <a:schemeClr val="bg1"/>
              </a:solidFill>
              <a:ea typeface="Calibri" panose="020F0502020204030204"/>
              <a:cs typeface="Calibri" panose="020F0502020204030204"/>
            </a:endParaRPr>
          </a:p>
        </p:txBody>
      </p:sp>
      <p:sp>
        <p:nvSpPr>
          <p:cNvPr id="10" name="Rectangle: Rounded Corners 9">
            <a:extLst>
              <a:ext uri="{FF2B5EF4-FFF2-40B4-BE49-F238E27FC236}">
                <a16:creationId xmlns:a16="http://schemas.microsoft.com/office/drawing/2014/main" id="{346C5FEE-F174-CDC6-9DE7-9B3AF9D584AC}"/>
              </a:ext>
            </a:extLst>
          </p:cNvPr>
          <p:cNvSpPr/>
          <p:nvPr/>
        </p:nvSpPr>
        <p:spPr>
          <a:xfrm>
            <a:off x="149745" y="1714490"/>
            <a:ext cx="2723028" cy="1456764"/>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Calibri"/>
                <a:cs typeface="Calibri"/>
              </a:rPr>
              <a:t>Our experiment</a:t>
            </a:r>
            <a:endParaRPr lang="en-US" dirty="0"/>
          </a:p>
        </p:txBody>
      </p:sp>
      <p:sp>
        <p:nvSpPr>
          <p:cNvPr id="11" name="Rectangle: Rounded Corners 10">
            <a:extLst>
              <a:ext uri="{FF2B5EF4-FFF2-40B4-BE49-F238E27FC236}">
                <a16:creationId xmlns:a16="http://schemas.microsoft.com/office/drawing/2014/main" id="{F69FAC59-DA4C-E998-1B19-C1DFDFB37799}"/>
              </a:ext>
            </a:extLst>
          </p:cNvPr>
          <p:cNvSpPr/>
          <p:nvPr/>
        </p:nvSpPr>
        <p:spPr>
          <a:xfrm>
            <a:off x="149745" y="3750118"/>
            <a:ext cx="2723028" cy="1456764"/>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Calibri"/>
                <a:cs typeface="Calibri"/>
              </a:rPr>
              <a:t>Our hypothesis</a:t>
            </a:r>
          </a:p>
        </p:txBody>
      </p:sp>
      <p:pic>
        <p:nvPicPr>
          <p:cNvPr id="13" name="Picture 12" descr="A blue and yellow text&#10;&#10;Description automatically generated">
            <a:extLst>
              <a:ext uri="{FF2B5EF4-FFF2-40B4-BE49-F238E27FC236}">
                <a16:creationId xmlns:a16="http://schemas.microsoft.com/office/drawing/2014/main" id="{4699DCAE-A62B-9725-89B9-2504CC219B59}"/>
              </a:ext>
            </a:extLst>
          </p:cNvPr>
          <p:cNvPicPr>
            <a:picLocks noChangeAspect="1"/>
          </p:cNvPicPr>
          <p:nvPr/>
        </p:nvPicPr>
        <p:blipFill>
          <a:blip r:embed="rId2"/>
          <a:stretch>
            <a:fillRect/>
          </a:stretch>
        </p:blipFill>
        <p:spPr>
          <a:xfrm>
            <a:off x="9390529" y="192089"/>
            <a:ext cx="2711824" cy="893292"/>
          </a:xfrm>
          <a:prstGeom prst="rect">
            <a:avLst/>
          </a:prstGeom>
        </p:spPr>
      </p:pic>
    </p:spTree>
    <p:extLst>
      <p:ext uri="{BB962C8B-B14F-4D97-AF65-F5344CB8AC3E}">
        <p14:creationId xmlns:p14="http://schemas.microsoft.com/office/powerpoint/2010/main" val="3910181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C8FD513-346D-054D-61D9-9F69FE5C3A56}"/>
              </a:ext>
            </a:extLst>
          </p:cNvPr>
          <p:cNvSpPr/>
          <p:nvPr/>
        </p:nvSpPr>
        <p:spPr>
          <a:xfrm>
            <a:off x="2726" y="2727"/>
            <a:ext cx="12192001" cy="12627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chemeClr val="bg1"/>
                </a:solidFill>
                <a:latin typeface="Calibri"/>
              </a:rPr>
              <a:t>Implementation: binary classification tasks, where the goal is to predict a binary outcome (e.g., disaster or non-disaster) based on input features (e.g., tweet text). </a:t>
            </a:r>
          </a:p>
          <a:p>
            <a:endParaRPr lang="en-US" sz="2400" dirty="0">
              <a:solidFill>
                <a:schemeClr val="bg1"/>
              </a:solidFill>
              <a:ea typeface="Calibri" panose="020F0502020204030204"/>
              <a:cs typeface="Calibri" panose="020F0502020204030204"/>
            </a:endParaRPr>
          </a:p>
        </p:txBody>
      </p:sp>
      <p:pic>
        <p:nvPicPr>
          <p:cNvPr id="6" name="Picture 5" descr="A blue and yellow text&#10;&#10;Description automatically generated">
            <a:extLst>
              <a:ext uri="{FF2B5EF4-FFF2-40B4-BE49-F238E27FC236}">
                <a16:creationId xmlns:a16="http://schemas.microsoft.com/office/drawing/2014/main" id="{37FC57E2-FCE1-41ED-D8DE-5C58E7DE82E0}"/>
              </a:ext>
            </a:extLst>
          </p:cNvPr>
          <p:cNvPicPr>
            <a:picLocks noChangeAspect="1"/>
          </p:cNvPicPr>
          <p:nvPr/>
        </p:nvPicPr>
        <p:blipFill>
          <a:blip r:embed="rId2"/>
          <a:stretch>
            <a:fillRect/>
          </a:stretch>
        </p:blipFill>
        <p:spPr>
          <a:xfrm>
            <a:off x="9390529" y="192089"/>
            <a:ext cx="2711824" cy="893292"/>
          </a:xfrm>
          <a:prstGeom prst="rect">
            <a:avLst/>
          </a:prstGeom>
        </p:spPr>
      </p:pic>
      <p:sp>
        <p:nvSpPr>
          <p:cNvPr id="9" name="TextBox 8">
            <a:extLst>
              <a:ext uri="{FF2B5EF4-FFF2-40B4-BE49-F238E27FC236}">
                <a16:creationId xmlns:a16="http://schemas.microsoft.com/office/drawing/2014/main" id="{2ADB8D90-A996-CABF-9D14-15DD728831F3}"/>
              </a:ext>
            </a:extLst>
          </p:cNvPr>
          <p:cNvSpPr txBox="1"/>
          <p:nvPr/>
        </p:nvSpPr>
        <p:spPr>
          <a:xfrm>
            <a:off x="767443" y="1981592"/>
            <a:ext cx="6162868" cy="1754326"/>
          </a:xfrm>
          <a:prstGeom prst="rect">
            <a:avLst/>
          </a:prstGeom>
          <a:noFill/>
        </p:spPr>
        <p:txBody>
          <a:bodyPr wrap="square">
            <a:spAutoFit/>
          </a:bodyPr>
          <a:lstStyle/>
          <a:p>
            <a:r>
              <a:rPr lang="en-US" sz="1800" b="1" dirty="0">
                <a:solidFill>
                  <a:srgbClr val="000000"/>
                </a:solidFill>
                <a:effectLst/>
                <a:latin typeface="CMSSBX10"/>
              </a:rPr>
              <a:t>Exploratory Data Analysis </a:t>
            </a:r>
          </a:p>
          <a:p>
            <a:pPr marL="285750" indent="-285750">
              <a:buFont typeface="Arial" panose="020B0604020202020204" pitchFamily="34" charset="0"/>
              <a:buChar char="•"/>
            </a:pPr>
            <a:r>
              <a:rPr lang="en-US" sz="1800" b="1" dirty="0">
                <a:solidFill>
                  <a:srgbClr val="000000"/>
                </a:solidFill>
                <a:effectLst/>
                <a:latin typeface="CMSSBX10"/>
              </a:rPr>
              <a:t>Number of Words in Tweets</a:t>
            </a:r>
          </a:p>
          <a:p>
            <a:pPr marL="285750" indent="-285750">
              <a:buFont typeface="Arial" panose="020B0604020202020204" pitchFamily="34" charset="0"/>
              <a:buChar char="•"/>
            </a:pPr>
            <a:r>
              <a:rPr lang="en-US" sz="1800" b="1" dirty="0">
                <a:solidFill>
                  <a:srgbClr val="000000"/>
                </a:solidFill>
                <a:effectLst/>
                <a:latin typeface="CMSSBX10"/>
              </a:rPr>
              <a:t>Common Words in Tweets</a:t>
            </a:r>
            <a:endParaRPr lang="en-US" b="1" dirty="0">
              <a:solidFill>
                <a:srgbClr val="000000"/>
              </a:solidFill>
              <a:latin typeface="CMSSBX10"/>
            </a:endParaRPr>
          </a:p>
          <a:p>
            <a:pPr marL="285750" indent="-285750">
              <a:buFont typeface="Arial" panose="020B0604020202020204" pitchFamily="34" charset="0"/>
              <a:buChar char="•"/>
            </a:pPr>
            <a:r>
              <a:rPr lang="en-US" sz="1800" b="1" dirty="0">
                <a:solidFill>
                  <a:srgbClr val="000000"/>
                </a:solidFill>
                <a:effectLst/>
                <a:latin typeface="CMSSBX10"/>
              </a:rPr>
              <a:t>Bigrams Analysis</a:t>
            </a:r>
          </a:p>
          <a:p>
            <a:pPr marL="285750" indent="-285750">
              <a:buFont typeface="Arial" panose="020B0604020202020204" pitchFamily="34" charset="0"/>
              <a:buChar char="•"/>
            </a:pPr>
            <a:r>
              <a:rPr lang="en-US" sz="1800" b="1" dirty="0">
                <a:solidFill>
                  <a:srgbClr val="000000"/>
                </a:solidFill>
                <a:effectLst/>
                <a:latin typeface="CMSSBX10"/>
              </a:rPr>
              <a:t>Punctuations</a:t>
            </a:r>
          </a:p>
          <a:p>
            <a:pPr marL="285750" indent="-285750">
              <a:buFont typeface="Arial" panose="020B0604020202020204" pitchFamily="34" charset="0"/>
              <a:buChar char="•"/>
            </a:pPr>
            <a:endParaRPr lang="en-US" dirty="0"/>
          </a:p>
        </p:txBody>
      </p:sp>
      <p:pic>
        <p:nvPicPr>
          <p:cNvPr id="11" name="Picture 10">
            <a:extLst>
              <a:ext uri="{FF2B5EF4-FFF2-40B4-BE49-F238E27FC236}">
                <a16:creationId xmlns:a16="http://schemas.microsoft.com/office/drawing/2014/main" id="{088E978F-6957-589E-B866-E88CDD78AADC}"/>
              </a:ext>
            </a:extLst>
          </p:cNvPr>
          <p:cNvPicPr>
            <a:picLocks noChangeAspect="1"/>
          </p:cNvPicPr>
          <p:nvPr/>
        </p:nvPicPr>
        <p:blipFill>
          <a:blip r:embed="rId3"/>
          <a:stretch>
            <a:fillRect/>
          </a:stretch>
        </p:blipFill>
        <p:spPr>
          <a:xfrm>
            <a:off x="3982390" y="1454831"/>
            <a:ext cx="6655130" cy="3269569"/>
          </a:xfrm>
          <a:prstGeom prst="rect">
            <a:avLst/>
          </a:prstGeom>
        </p:spPr>
      </p:pic>
    </p:spTree>
    <p:extLst>
      <p:ext uri="{BB962C8B-B14F-4D97-AF65-F5344CB8AC3E}">
        <p14:creationId xmlns:p14="http://schemas.microsoft.com/office/powerpoint/2010/main" val="1395631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C8FD513-346D-054D-61D9-9F69FE5C3A56}"/>
              </a:ext>
            </a:extLst>
          </p:cNvPr>
          <p:cNvSpPr/>
          <p:nvPr/>
        </p:nvSpPr>
        <p:spPr>
          <a:xfrm>
            <a:off x="2726" y="2727"/>
            <a:ext cx="12192001" cy="12627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chemeClr val="bg1"/>
                </a:solidFill>
                <a:latin typeface="Calibri"/>
              </a:rPr>
              <a:t>Implementation: binary classification tasks, where the goal is to predict a binary outcome (e.g., disaster or non-disaster) based on input features (e.g., tweet text). </a:t>
            </a:r>
          </a:p>
          <a:p>
            <a:endParaRPr lang="en-US" sz="2400" dirty="0">
              <a:solidFill>
                <a:schemeClr val="bg1"/>
              </a:solidFill>
              <a:ea typeface="Calibri" panose="020F0502020204030204"/>
              <a:cs typeface="Calibri" panose="020F0502020204030204"/>
            </a:endParaRPr>
          </a:p>
        </p:txBody>
      </p:sp>
      <p:pic>
        <p:nvPicPr>
          <p:cNvPr id="6" name="Picture 5" descr="A blue and yellow text&#10;&#10;Description automatically generated">
            <a:extLst>
              <a:ext uri="{FF2B5EF4-FFF2-40B4-BE49-F238E27FC236}">
                <a16:creationId xmlns:a16="http://schemas.microsoft.com/office/drawing/2014/main" id="{37FC57E2-FCE1-41ED-D8DE-5C58E7DE82E0}"/>
              </a:ext>
            </a:extLst>
          </p:cNvPr>
          <p:cNvPicPr>
            <a:picLocks noChangeAspect="1"/>
          </p:cNvPicPr>
          <p:nvPr/>
        </p:nvPicPr>
        <p:blipFill>
          <a:blip r:embed="rId2"/>
          <a:stretch>
            <a:fillRect/>
          </a:stretch>
        </p:blipFill>
        <p:spPr>
          <a:xfrm>
            <a:off x="9390529" y="192089"/>
            <a:ext cx="2711824" cy="893292"/>
          </a:xfrm>
          <a:prstGeom prst="rect">
            <a:avLst/>
          </a:prstGeom>
        </p:spPr>
      </p:pic>
      <p:sp>
        <p:nvSpPr>
          <p:cNvPr id="9" name="TextBox 8">
            <a:extLst>
              <a:ext uri="{FF2B5EF4-FFF2-40B4-BE49-F238E27FC236}">
                <a16:creationId xmlns:a16="http://schemas.microsoft.com/office/drawing/2014/main" id="{2ADB8D90-A996-CABF-9D14-15DD728831F3}"/>
              </a:ext>
            </a:extLst>
          </p:cNvPr>
          <p:cNvSpPr txBox="1"/>
          <p:nvPr/>
        </p:nvSpPr>
        <p:spPr>
          <a:xfrm>
            <a:off x="767443" y="1981592"/>
            <a:ext cx="6162868" cy="1754326"/>
          </a:xfrm>
          <a:prstGeom prst="rect">
            <a:avLst/>
          </a:prstGeom>
          <a:noFill/>
        </p:spPr>
        <p:txBody>
          <a:bodyPr wrap="square">
            <a:spAutoFit/>
          </a:bodyPr>
          <a:lstStyle/>
          <a:p>
            <a:r>
              <a:rPr lang="en-US" sz="1800" b="1" dirty="0" err="1">
                <a:solidFill>
                  <a:srgbClr val="000000"/>
                </a:solidFill>
                <a:effectLst/>
                <a:latin typeface="CMSSBX10"/>
              </a:rPr>
              <a:t>Explorartory</a:t>
            </a:r>
            <a:r>
              <a:rPr lang="en-US" sz="1800" b="1" dirty="0">
                <a:solidFill>
                  <a:srgbClr val="000000"/>
                </a:solidFill>
                <a:effectLst/>
                <a:latin typeface="CMSSBX10"/>
              </a:rPr>
              <a:t> Data Analysis </a:t>
            </a:r>
          </a:p>
          <a:p>
            <a:pPr marL="285750" indent="-285750">
              <a:buFont typeface="Arial" panose="020B0604020202020204" pitchFamily="34" charset="0"/>
              <a:buChar char="•"/>
            </a:pPr>
            <a:r>
              <a:rPr lang="en-US" sz="1800" b="1" dirty="0">
                <a:solidFill>
                  <a:srgbClr val="000000"/>
                </a:solidFill>
                <a:effectLst/>
                <a:latin typeface="CMSSBX10"/>
              </a:rPr>
              <a:t>Number of Words in Tweets</a:t>
            </a:r>
          </a:p>
          <a:p>
            <a:pPr marL="285750" indent="-285750">
              <a:buFont typeface="Arial" panose="020B0604020202020204" pitchFamily="34" charset="0"/>
              <a:buChar char="•"/>
            </a:pPr>
            <a:r>
              <a:rPr lang="en-US" sz="1800" b="1" dirty="0">
                <a:solidFill>
                  <a:srgbClr val="000000"/>
                </a:solidFill>
                <a:effectLst/>
                <a:latin typeface="CMSSBX10"/>
              </a:rPr>
              <a:t>Common Words in Tweets</a:t>
            </a:r>
            <a:endParaRPr lang="en-US" b="1" dirty="0">
              <a:solidFill>
                <a:srgbClr val="000000"/>
              </a:solidFill>
              <a:latin typeface="CMSSBX10"/>
            </a:endParaRPr>
          </a:p>
          <a:p>
            <a:pPr marL="285750" indent="-285750">
              <a:buFont typeface="Arial" panose="020B0604020202020204" pitchFamily="34" charset="0"/>
              <a:buChar char="•"/>
            </a:pPr>
            <a:r>
              <a:rPr lang="en-US" sz="1800" b="1" dirty="0">
                <a:solidFill>
                  <a:srgbClr val="000000"/>
                </a:solidFill>
                <a:effectLst/>
                <a:latin typeface="CMSSBX10"/>
              </a:rPr>
              <a:t>Bigrams Analysis</a:t>
            </a:r>
          </a:p>
          <a:p>
            <a:pPr marL="285750" indent="-285750">
              <a:buFont typeface="Arial" panose="020B0604020202020204" pitchFamily="34" charset="0"/>
              <a:buChar char="•"/>
            </a:pPr>
            <a:r>
              <a:rPr lang="en-US" sz="1800" b="1" dirty="0">
                <a:solidFill>
                  <a:srgbClr val="000000"/>
                </a:solidFill>
                <a:effectLst/>
                <a:latin typeface="CMSSBX10"/>
              </a:rPr>
              <a:t>Punctuations</a:t>
            </a:r>
          </a:p>
          <a:p>
            <a:pPr marL="285750"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B4997C10-8EF3-1BE4-943F-6C45610DF383}"/>
              </a:ext>
            </a:extLst>
          </p:cNvPr>
          <p:cNvPicPr>
            <a:picLocks noChangeAspect="1"/>
          </p:cNvPicPr>
          <p:nvPr/>
        </p:nvPicPr>
        <p:blipFill>
          <a:blip r:embed="rId3"/>
          <a:stretch>
            <a:fillRect/>
          </a:stretch>
        </p:blipFill>
        <p:spPr>
          <a:xfrm>
            <a:off x="3972230" y="1523835"/>
            <a:ext cx="7620660" cy="3810330"/>
          </a:xfrm>
          <a:prstGeom prst="rect">
            <a:avLst/>
          </a:prstGeom>
        </p:spPr>
      </p:pic>
    </p:spTree>
    <p:extLst>
      <p:ext uri="{BB962C8B-B14F-4D97-AF65-F5344CB8AC3E}">
        <p14:creationId xmlns:p14="http://schemas.microsoft.com/office/powerpoint/2010/main" val="1518768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C8FD513-346D-054D-61D9-9F69FE5C3A56}"/>
              </a:ext>
            </a:extLst>
          </p:cNvPr>
          <p:cNvSpPr/>
          <p:nvPr/>
        </p:nvSpPr>
        <p:spPr>
          <a:xfrm>
            <a:off x="2726" y="2727"/>
            <a:ext cx="12192001" cy="12627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chemeClr val="bg1"/>
                </a:solidFill>
                <a:latin typeface="Calibri"/>
              </a:rPr>
              <a:t>Implementation: binary classification tasks, where the goal is to predict a binary outcome (e.g., disaster or non-disaster) based on input features (e.g., tweet text). </a:t>
            </a:r>
          </a:p>
          <a:p>
            <a:endParaRPr lang="en-US" sz="2400" dirty="0">
              <a:solidFill>
                <a:schemeClr val="bg1"/>
              </a:solidFill>
              <a:ea typeface="Calibri" panose="020F0502020204030204"/>
              <a:cs typeface="Calibri" panose="020F0502020204030204"/>
            </a:endParaRPr>
          </a:p>
        </p:txBody>
      </p:sp>
      <p:pic>
        <p:nvPicPr>
          <p:cNvPr id="6" name="Picture 5" descr="A blue and yellow text&#10;&#10;Description automatically generated">
            <a:extLst>
              <a:ext uri="{FF2B5EF4-FFF2-40B4-BE49-F238E27FC236}">
                <a16:creationId xmlns:a16="http://schemas.microsoft.com/office/drawing/2014/main" id="{37FC57E2-FCE1-41ED-D8DE-5C58E7DE82E0}"/>
              </a:ext>
            </a:extLst>
          </p:cNvPr>
          <p:cNvPicPr>
            <a:picLocks noChangeAspect="1"/>
          </p:cNvPicPr>
          <p:nvPr/>
        </p:nvPicPr>
        <p:blipFill>
          <a:blip r:embed="rId2"/>
          <a:stretch>
            <a:fillRect/>
          </a:stretch>
        </p:blipFill>
        <p:spPr>
          <a:xfrm>
            <a:off x="9390529" y="192089"/>
            <a:ext cx="2711824" cy="893292"/>
          </a:xfrm>
          <a:prstGeom prst="rect">
            <a:avLst/>
          </a:prstGeom>
        </p:spPr>
      </p:pic>
      <p:sp>
        <p:nvSpPr>
          <p:cNvPr id="9" name="TextBox 8">
            <a:extLst>
              <a:ext uri="{FF2B5EF4-FFF2-40B4-BE49-F238E27FC236}">
                <a16:creationId xmlns:a16="http://schemas.microsoft.com/office/drawing/2014/main" id="{2ADB8D90-A996-CABF-9D14-15DD728831F3}"/>
              </a:ext>
            </a:extLst>
          </p:cNvPr>
          <p:cNvSpPr txBox="1"/>
          <p:nvPr/>
        </p:nvSpPr>
        <p:spPr>
          <a:xfrm>
            <a:off x="767443" y="1981592"/>
            <a:ext cx="6162868" cy="1200329"/>
          </a:xfrm>
          <a:prstGeom prst="rect">
            <a:avLst/>
          </a:prstGeom>
          <a:noFill/>
        </p:spPr>
        <p:txBody>
          <a:bodyPr wrap="square">
            <a:spAutoFit/>
          </a:bodyPr>
          <a:lstStyle/>
          <a:p>
            <a:r>
              <a:rPr lang="en-US" sz="1800" b="1" dirty="0">
                <a:solidFill>
                  <a:srgbClr val="000000"/>
                </a:solidFill>
                <a:effectLst/>
                <a:latin typeface="CMSSBX10"/>
              </a:rPr>
              <a:t>Data Cleaning</a:t>
            </a:r>
          </a:p>
          <a:p>
            <a:pPr marL="285750" indent="-285750">
              <a:buFont typeface="Arial" panose="020B0604020202020204" pitchFamily="34" charset="0"/>
              <a:buChar char="•"/>
            </a:pPr>
            <a:r>
              <a:rPr lang="en-US" sz="1800" b="1" dirty="0">
                <a:solidFill>
                  <a:srgbClr val="000000"/>
                </a:solidFill>
                <a:effectLst/>
                <a:latin typeface="CMSSBX10"/>
              </a:rPr>
              <a:t>Removing Punctuations</a:t>
            </a:r>
          </a:p>
          <a:p>
            <a:pPr marL="285750" indent="-285750">
              <a:buFont typeface="Arial" panose="020B0604020202020204" pitchFamily="34" charset="0"/>
              <a:buChar char="•"/>
            </a:pPr>
            <a:r>
              <a:rPr lang="en-US" b="1" dirty="0">
                <a:solidFill>
                  <a:srgbClr val="000000"/>
                </a:solidFill>
                <a:latin typeface="CMSSBX10"/>
              </a:rPr>
              <a:t>Removing URLS</a:t>
            </a:r>
            <a:endParaRPr lang="en-US" sz="1800" b="1" dirty="0">
              <a:solidFill>
                <a:srgbClr val="000000"/>
              </a:solidFill>
              <a:effectLst/>
              <a:latin typeface="CMSSBX10"/>
            </a:endParaRPr>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A738681B-0B5F-DFE7-FD39-2289621252C8}"/>
              </a:ext>
            </a:extLst>
          </p:cNvPr>
          <p:cNvPicPr>
            <a:picLocks noChangeAspect="1"/>
          </p:cNvPicPr>
          <p:nvPr/>
        </p:nvPicPr>
        <p:blipFill>
          <a:blip r:embed="rId3"/>
          <a:stretch>
            <a:fillRect/>
          </a:stretch>
        </p:blipFill>
        <p:spPr>
          <a:xfrm>
            <a:off x="2801229" y="2682239"/>
            <a:ext cx="9007621" cy="3810951"/>
          </a:xfrm>
          <a:prstGeom prst="rect">
            <a:avLst/>
          </a:prstGeom>
        </p:spPr>
      </p:pic>
    </p:spTree>
    <p:extLst>
      <p:ext uri="{BB962C8B-B14F-4D97-AF65-F5344CB8AC3E}">
        <p14:creationId xmlns:p14="http://schemas.microsoft.com/office/powerpoint/2010/main" val="3816424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C8FD513-346D-054D-61D9-9F69FE5C3A56}"/>
              </a:ext>
            </a:extLst>
          </p:cNvPr>
          <p:cNvSpPr/>
          <p:nvPr/>
        </p:nvSpPr>
        <p:spPr>
          <a:xfrm>
            <a:off x="2726" y="2727"/>
            <a:ext cx="12192001" cy="12627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chemeClr val="bg1"/>
                </a:solidFill>
                <a:latin typeface="Calibri"/>
              </a:rPr>
              <a:t>Implementation: binary classification tasks, where the goal is to predict a binary outcome (e.g., disaster or non-disaster) based on input features (e.g., tweet text). </a:t>
            </a:r>
          </a:p>
          <a:p>
            <a:endParaRPr lang="en-US" sz="2400" dirty="0">
              <a:solidFill>
                <a:schemeClr val="bg1"/>
              </a:solidFill>
              <a:ea typeface="Calibri" panose="020F0502020204030204"/>
              <a:cs typeface="Calibri" panose="020F0502020204030204"/>
            </a:endParaRPr>
          </a:p>
        </p:txBody>
      </p:sp>
      <p:pic>
        <p:nvPicPr>
          <p:cNvPr id="6" name="Picture 5" descr="A blue and yellow text&#10;&#10;Description automatically generated">
            <a:extLst>
              <a:ext uri="{FF2B5EF4-FFF2-40B4-BE49-F238E27FC236}">
                <a16:creationId xmlns:a16="http://schemas.microsoft.com/office/drawing/2014/main" id="{37FC57E2-FCE1-41ED-D8DE-5C58E7DE82E0}"/>
              </a:ext>
            </a:extLst>
          </p:cNvPr>
          <p:cNvPicPr>
            <a:picLocks noChangeAspect="1"/>
          </p:cNvPicPr>
          <p:nvPr/>
        </p:nvPicPr>
        <p:blipFill>
          <a:blip r:embed="rId2"/>
          <a:stretch>
            <a:fillRect/>
          </a:stretch>
        </p:blipFill>
        <p:spPr>
          <a:xfrm>
            <a:off x="9480176" y="372177"/>
            <a:ext cx="2711824" cy="893292"/>
          </a:xfrm>
          <a:prstGeom prst="rect">
            <a:avLst/>
          </a:prstGeom>
        </p:spPr>
      </p:pic>
      <p:sp>
        <p:nvSpPr>
          <p:cNvPr id="9" name="TextBox 8">
            <a:extLst>
              <a:ext uri="{FF2B5EF4-FFF2-40B4-BE49-F238E27FC236}">
                <a16:creationId xmlns:a16="http://schemas.microsoft.com/office/drawing/2014/main" id="{2ADB8D90-A996-CABF-9D14-15DD728831F3}"/>
              </a:ext>
            </a:extLst>
          </p:cNvPr>
          <p:cNvSpPr txBox="1"/>
          <p:nvPr/>
        </p:nvSpPr>
        <p:spPr>
          <a:xfrm>
            <a:off x="780021" y="1990923"/>
            <a:ext cx="10056067" cy="3970318"/>
          </a:xfrm>
          <a:prstGeom prst="rect">
            <a:avLst/>
          </a:prstGeom>
          <a:noFill/>
        </p:spPr>
        <p:txBody>
          <a:bodyPr wrap="square">
            <a:spAutoFit/>
          </a:bodyPr>
          <a:lstStyle/>
          <a:p>
            <a:r>
              <a:rPr lang="en-US" b="1" dirty="0">
                <a:solidFill>
                  <a:srgbClr val="000000"/>
                </a:solidFill>
                <a:latin typeface="CMSSBX10"/>
              </a:rPr>
              <a:t>Algorithms</a:t>
            </a:r>
          </a:p>
          <a:p>
            <a:pPr marL="285750" indent="-285750">
              <a:buFont typeface="Arial" panose="020B0604020202020204" pitchFamily="34" charset="0"/>
              <a:buChar char="•"/>
            </a:pPr>
            <a:r>
              <a:rPr lang="en-US" sz="1800" b="1" dirty="0">
                <a:solidFill>
                  <a:srgbClr val="000000"/>
                </a:solidFill>
                <a:effectLst/>
                <a:latin typeface="CMSSBX10"/>
              </a:rPr>
              <a:t>Logistic regression for tweet classification</a:t>
            </a:r>
          </a:p>
          <a:p>
            <a:r>
              <a:rPr lang="en-US" sz="1800" dirty="0">
                <a:solidFill>
                  <a:srgbClr val="000000"/>
                </a:solidFill>
                <a:effectLst/>
                <a:latin typeface="CMSS10"/>
              </a:rPr>
              <a:t>        Logistic regression is a linear classification algorithm used extensively for binary </a:t>
            </a:r>
            <a:r>
              <a:rPr lang="en-US" sz="1800" dirty="0" err="1">
                <a:solidFill>
                  <a:srgbClr val="000000"/>
                </a:solidFill>
                <a:effectLst/>
                <a:latin typeface="CMSS10"/>
              </a:rPr>
              <a:t>classification.</a:t>
            </a:r>
            <a:r>
              <a:rPr lang="en-US" b="0" i="0" dirty="0" err="1">
                <a:solidFill>
                  <a:srgbClr val="0D0D0D"/>
                </a:solidFill>
                <a:effectLst/>
                <a:highlight>
                  <a:srgbClr val="FFFFFF"/>
                </a:highlight>
                <a:latin typeface="Söhne"/>
              </a:rPr>
              <a:t>Linear</a:t>
            </a:r>
            <a:r>
              <a:rPr lang="en-US" b="0" i="0" dirty="0">
                <a:solidFill>
                  <a:srgbClr val="0D0D0D"/>
                </a:solidFill>
                <a:effectLst/>
                <a:highlight>
                  <a:srgbClr val="FFFFFF"/>
                </a:highlight>
                <a:latin typeface="Söhne"/>
              </a:rPr>
              <a:t> classification is like drawing a straight line on a graph to separate things into different groups based on their characteristics. Imagine you have a bunch of dots on a piece of paper, and some of these dots are red and others are blue. If you can draw a straight line that neatly separates the red dots from the blue dots, that's what linear classification is about. It's a way for computers to learn how to categorize things by looking at their features and finding a simple rule (a straight line) to distinguish between different groups.</a:t>
            </a:r>
            <a:endParaRPr lang="en-US" dirty="0"/>
          </a:p>
          <a:p>
            <a:endParaRPr lang="en-US" b="1" dirty="0">
              <a:solidFill>
                <a:srgbClr val="000000"/>
              </a:solidFill>
              <a:effectLst/>
              <a:latin typeface="CMSSBX10"/>
            </a:endParaRPr>
          </a:p>
          <a:p>
            <a:pPr marL="285750" indent="-285750">
              <a:buFont typeface="Arial" panose="020B0604020202020204" pitchFamily="34" charset="0"/>
              <a:buChar char="•"/>
            </a:pPr>
            <a:r>
              <a:rPr lang="en-US" b="1" dirty="0" err="1">
                <a:solidFill>
                  <a:srgbClr val="000000"/>
                </a:solidFill>
                <a:latin typeface="CMSSBX10"/>
              </a:rPr>
              <a:t>DistilBERT</a:t>
            </a:r>
            <a:r>
              <a:rPr lang="en-US" b="1" dirty="0">
                <a:solidFill>
                  <a:srgbClr val="000000"/>
                </a:solidFill>
                <a:latin typeface="CMSSBX10"/>
              </a:rPr>
              <a:t> for tweet classification </a:t>
            </a:r>
            <a:r>
              <a:rPr lang="en-US" b="0" i="0" dirty="0">
                <a:solidFill>
                  <a:srgbClr val="0D0D0D"/>
                </a:solidFill>
                <a:effectLst/>
                <a:highlight>
                  <a:srgbClr val="FFFFFF"/>
                </a:highlight>
                <a:latin typeface="Söhne"/>
              </a:rPr>
              <a:t>BERT (Bidirectional Encoder Representations from Transformers)</a:t>
            </a:r>
            <a:endParaRPr lang="en-US" b="1" dirty="0">
              <a:solidFill>
                <a:srgbClr val="000000"/>
              </a:solidFill>
              <a:latin typeface="CMSSBX10"/>
            </a:endParaRPr>
          </a:p>
          <a:p>
            <a:pPr lvl="1"/>
            <a:r>
              <a:rPr lang="en-US" b="0" i="0" dirty="0">
                <a:solidFill>
                  <a:srgbClr val="0D0D0D"/>
                </a:solidFill>
                <a:effectLst/>
                <a:highlight>
                  <a:srgbClr val="FFFFFF"/>
                </a:highlight>
                <a:latin typeface="Söhne"/>
              </a:rPr>
              <a:t>"</a:t>
            </a:r>
            <a:r>
              <a:rPr lang="en-US" b="0" i="0" dirty="0" err="1">
                <a:solidFill>
                  <a:srgbClr val="0D0D0D"/>
                </a:solidFill>
                <a:effectLst/>
                <a:highlight>
                  <a:srgbClr val="FFFFFF"/>
                </a:highlight>
                <a:latin typeface="Söhne"/>
              </a:rPr>
              <a:t>DistilBERT</a:t>
            </a:r>
            <a:r>
              <a:rPr lang="en-US" b="0" i="0" dirty="0">
                <a:solidFill>
                  <a:srgbClr val="0D0D0D"/>
                </a:solidFill>
                <a:effectLst/>
                <a:highlight>
                  <a:srgbClr val="FFFFFF"/>
                </a:highlight>
                <a:latin typeface="Söhne"/>
              </a:rPr>
              <a:t> Base Uncased" specifically refers to a smaller, faster version of the BERT model that does not differentiate between uppercase and lowercase letters in the input text. It's often used in various NLP tasks where a balance between performance and computational resources is desired.</a:t>
            </a:r>
            <a:endParaRPr lang="en-US" b="1" dirty="0">
              <a:solidFill>
                <a:srgbClr val="000000"/>
              </a:solidFill>
              <a:effectLst/>
              <a:latin typeface="CMSSBX10"/>
            </a:endParaRPr>
          </a:p>
          <a:p>
            <a:pPr marL="285750" indent="-285750">
              <a:buFont typeface="Arial" panose="020B0604020202020204" pitchFamily="34" charset="0"/>
              <a:buChar char="•"/>
            </a:pPr>
            <a:endParaRPr lang="en-US" sz="1800" b="1" dirty="0">
              <a:solidFill>
                <a:srgbClr val="000000"/>
              </a:solidFill>
              <a:effectLst/>
              <a:latin typeface="CMSSBX10"/>
            </a:endParaRPr>
          </a:p>
        </p:txBody>
      </p:sp>
    </p:spTree>
    <p:extLst>
      <p:ext uri="{BB962C8B-B14F-4D97-AF65-F5344CB8AC3E}">
        <p14:creationId xmlns:p14="http://schemas.microsoft.com/office/powerpoint/2010/main" val="2222274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C8FD513-346D-054D-61D9-9F69FE5C3A56}"/>
              </a:ext>
            </a:extLst>
          </p:cNvPr>
          <p:cNvSpPr/>
          <p:nvPr/>
        </p:nvSpPr>
        <p:spPr>
          <a:xfrm>
            <a:off x="2726" y="2727"/>
            <a:ext cx="12192001" cy="12627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400" dirty="0">
                <a:solidFill>
                  <a:schemeClr val="bg1"/>
                </a:solidFill>
                <a:latin typeface="Calibri"/>
              </a:rPr>
              <a:t>Implementation: binary classification tasks, where the goal is to predict a binary outcome (e.g., disaster or non-disaster) based on input features (e.g., tweet text). </a:t>
            </a:r>
          </a:p>
          <a:p>
            <a:endParaRPr lang="en-US" sz="2400" dirty="0">
              <a:solidFill>
                <a:schemeClr val="bg1"/>
              </a:solidFill>
              <a:ea typeface="Calibri" panose="020F0502020204030204"/>
              <a:cs typeface="Calibri" panose="020F0502020204030204"/>
            </a:endParaRPr>
          </a:p>
        </p:txBody>
      </p:sp>
      <p:pic>
        <p:nvPicPr>
          <p:cNvPr id="6" name="Picture 5" descr="A blue and yellow text&#10;&#10;Description automatically generated">
            <a:extLst>
              <a:ext uri="{FF2B5EF4-FFF2-40B4-BE49-F238E27FC236}">
                <a16:creationId xmlns:a16="http://schemas.microsoft.com/office/drawing/2014/main" id="{37FC57E2-FCE1-41ED-D8DE-5C58E7DE82E0}"/>
              </a:ext>
            </a:extLst>
          </p:cNvPr>
          <p:cNvPicPr>
            <a:picLocks noChangeAspect="1"/>
          </p:cNvPicPr>
          <p:nvPr/>
        </p:nvPicPr>
        <p:blipFill>
          <a:blip r:embed="rId2"/>
          <a:stretch>
            <a:fillRect/>
          </a:stretch>
        </p:blipFill>
        <p:spPr>
          <a:xfrm>
            <a:off x="9480176" y="372177"/>
            <a:ext cx="2711824" cy="893292"/>
          </a:xfrm>
          <a:prstGeom prst="rect">
            <a:avLst/>
          </a:prstGeom>
        </p:spPr>
      </p:pic>
      <p:pic>
        <p:nvPicPr>
          <p:cNvPr id="3" name="Picture 2">
            <a:extLst>
              <a:ext uri="{FF2B5EF4-FFF2-40B4-BE49-F238E27FC236}">
                <a16:creationId xmlns:a16="http://schemas.microsoft.com/office/drawing/2014/main" id="{9A18E894-547F-3659-7FA7-A3A77FC68932}"/>
              </a:ext>
            </a:extLst>
          </p:cNvPr>
          <p:cNvPicPr>
            <a:picLocks noChangeAspect="1"/>
          </p:cNvPicPr>
          <p:nvPr/>
        </p:nvPicPr>
        <p:blipFill>
          <a:blip r:embed="rId3"/>
          <a:stretch>
            <a:fillRect/>
          </a:stretch>
        </p:blipFill>
        <p:spPr>
          <a:xfrm>
            <a:off x="2323773" y="1561938"/>
            <a:ext cx="7328227" cy="3734124"/>
          </a:xfrm>
          <a:prstGeom prst="rect">
            <a:avLst/>
          </a:prstGeom>
        </p:spPr>
      </p:pic>
    </p:spTree>
    <p:extLst>
      <p:ext uri="{BB962C8B-B14F-4D97-AF65-F5344CB8AC3E}">
        <p14:creationId xmlns:p14="http://schemas.microsoft.com/office/powerpoint/2010/main" val="34799615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4B66D2343BCA428559AED8CBACF726" ma:contentTypeVersion="4" ma:contentTypeDescription="Create a new document." ma:contentTypeScope="" ma:versionID="edb7ac6722fc2be377e59b9ace1f49d2">
  <xsd:schema xmlns:xsd="http://www.w3.org/2001/XMLSchema" xmlns:xs="http://www.w3.org/2001/XMLSchema" xmlns:p="http://schemas.microsoft.com/office/2006/metadata/properties" xmlns:ns3="998d86b4-ce36-4a25-ac81-27d039a33511" targetNamespace="http://schemas.microsoft.com/office/2006/metadata/properties" ma:root="true" ma:fieldsID="04943f877c9d2945635368413569b093" ns3:_="">
    <xsd:import namespace="998d86b4-ce36-4a25-ac81-27d039a33511"/>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8d86b4-ce36-4a25-ac81-27d039a3351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2A94F23-433E-455A-B55C-3D89F6E2CE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8d86b4-ce36-4a25-ac81-27d039a335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4708117-7D23-45FF-8A4F-0514506EA35E}">
  <ds:schemaRefs>
    <ds:schemaRef ds:uri="http://schemas.microsoft.com/sharepoint/v3/contenttype/forms"/>
  </ds:schemaRefs>
</ds:datastoreItem>
</file>

<file path=customXml/itemProps3.xml><?xml version="1.0" encoding="utf-8"?>
<ds:datastoreItem xmlns:ds="http://schemas.openxmlformats.org/officeDocument/2006/customXml" ds:itemID="{8F7BE7AE-5C83-4742-81D6-E386F9DD7672}">
  <ds:schemaRefs>
    <ds:schemaRef ds:uri="http://purl.org/dc/dcmitype/"/>
    <ds:schemaRef ds:uri="http://www.w3.org/XML/1998/namespace"/>
    <ds:schemaRef ds:uri="998d86b4-ce36-4a25-ac81-27d039a33511"/>
    <ds:schemaRef ds:uri="http://purl.org/dc/elements/1.1/"/>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office theme</Template>
  <TotalTime>609</TotalTime>
  <Words>915</Words>
  <Application>Microsoft Office PowerPoint</Application>
  <PresentationFormat>Widescreen</PresentationFormat>
  <Paragraphs>68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CMSS10</vt:lpstr>
      <vt:lpstr>CMSSBX10</vt:lpstr>
      <vt:lpstr>Söhne</vt:lpstr>
      <vt:lpstr>office theme</vt:lpstr>
      <vt:lpstr>Machine Learning for Disaster Detection through Twitter Analysis</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Sneha Perithambi</cp:lastModifiedBy>
  <cp:revision>157</cp:revision>
  <dcterms:created xsi:type="dcterms:W3CDTF">2024-02-09T22:04:10Z</dcterms:created>
  <dcterms:modified xsi:type="dcterms:W3CDTF">2024-05-07T07:26:02Z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0x0101001E4B66D2343BCA428559AED8CBACF726</vt:lpwstr>
  </property>
</Properties>
</file>