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2/9/2024</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27549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2/9/2024</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4051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2/9/2024</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712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2/9/2024</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779341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2/9/2024</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028815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2/9/2024</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632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2/9/2024</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0713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2/9/2024</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04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2/9/2024</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643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2/9/2024</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391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2/9/2024</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631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2/9/2024</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03904270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58F3C-9656-6356-155C-E528E6704D89}"/>
              </a:ext>
            </a:extLst>
          </p:cNvPr>
          <p:cNvSpPr>
            <a:spLocks noGrp="1"/>
          </p:cNvSpPr>
          <p:nvPr>
            <p:ph type="ctrTitle"/>
          </p:nvPr>
        </p:nvSpPr>
        <p:spPr>
          <a:xfrm>
            <a:off x="6562614" y="1625608"/>
            <a:ext cx="4655719" cy="2722164"/>
          </a:xfrm>
        </p:spPr>
        <p:txBody>
          <a:bodyPr>
            <a:normAutofit/>
          </a:bodyPr>
          <a:lstStyle/>
          <a:p>
            <a:pPr>
              <a:lnSpc>
                <a:spcPct val="90000"/>
              </a:lnSpc>
            </a:pPr>
            <a:r>
              <a:rPr lang="en-US" sz="5000">
                <a:effectLst/>
                <a:latin typeface="CMSS17"/>
              </a:rPr>
              <a:t>Heart Disease Detection Using Machine Learning</a:t>
            </a:r>
            <a:endParaRPr lang="en-US" sz="5000"/>
          </a:p>
        </p:txBody>
      </p:sp>
      <p:sp>
        <p:nvSpPr>
          <p:cNvPr id="3" name="Subtitle 2">
            <a:extLst>
              <a:ext uri="{FF2B5EF4-FFF2-40B4-BE49-F238E27FC236}">
                <a16:creationId xmlns:a16="http://schemas.microsoft.com/office/drawing/2014/main" id="{6F804990-223D-0461-FD21-C1CC0816D161}"/>
              </a:ext>
            </a:extLst>
          </p:cNvPr>
          <p:cNvSpPr>
            <a:spLocks noGrp="1"/>
          </p:cNvSpPr>
          <p:nvPr>
            <p:ph type="subTitle" idx="1"/>
          </p:nvPr>
        </p:nvSpPr>
        <p:spPr>
          <a:xfrm>
            <a:off x="6562613" y="4719982"/>
            <a:ext cx="4655719" cy="882904"/>
          </a:xfrm>
        </p:spPr>
        <p:txBody>
          <a:bodyPr>
            <a:normAutofit lnSpcReduction="10000"/>
          </a:bodyPr>
          <a:lstStyle/>
          <a:p>
            <a:r>
              <a:rPr lang="en-US" dirty="0"/>
              <a:t>Presented by P. Swetha</a:t>
            </a:r>
          </a:p>
          <a:p>
            <a:r>
              <a:rPr lang="en-US" dirty="0" err="1"/>
              <a:t>Cwid</a:t>
            </a:r>
            <a:r>
              <a:rPr lang="en-US" dirty="0"/>
              <a:t> : 50327476</a:t>
            </a:r>
          </a:p>
        </p:txBody>
      </p:sp>
      <p:pic>
        <p:nvPicPr>
          <p:cNvPr id="4" name="Picture 3" descr="A picture of an electromagnetic radiation">
            <a:extLst>
              <a:ext uri="{FF2B5EF4-FFF2-40B4-BE49-F238E27FC236}">
                <a16:creationId xmlns:a16="http://schemas.microsoft.com/office/drawing/2014/main" id="{8EFB5600-0089-8E31-734B-814DA35808ED}"/>
              </a:ext>
            </a:extLst>
          </p:cNvPr>
          <p:cNvPicPr>
            <a:picLocks noChangeAspect="1"/>
          </p:cNvPicPr>
          <p:nvPr/>
        </p:nvPicPr>
        <p:blipFill rotWithShape="1">
          <a:blip r:embed="rId2"/>
          <a:srcRect l="21061" r="19951" b="2"/>
          <a:stretch/>
        </p:blipFill>
        <p:spPr>
          <a:xfrm>
            <a:off x="20" y="10"/>
            <a:ext cx="6038037" cy="6857990"/>
          </a:xfrm>
          <a:prstGeom prst="rect">
            <a:avLst/>
          </a:prstGeom>
        </p:spPr>
      </p:pic>
      <p:sp>
        <p:nvSpPr>
          <p:cNvPr id="11" name="Cross 10">
            <a:extLst>
              <a:ext uri="{FF2B5EF4-FFF2-40B4-BE49-F238E27FC236}">
                <a16:creationId xmlns:a16="http://schemas.microsoft.com/office/drawing/2014/main" id="{12E8ED90-6D42-AE40-963A-3924EE207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0625" y="562356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5E9273-3717-C94C-9BFF-75E87E47C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5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B013F5C-5A1D-0CE9-F185-F3016DECA9B1}"/>
              </a:ext>
            </a:extLst>
          </p:cNvPr>
          <p:cNvSpPr/>
          <p:nvPr/>
        </p:nvSpPr>
        <p:spPr>
          <a:xfrm>
            <a:off x="466336" y="401692"/>
            <a:ext cx="11344664" cy="980340"/>
          </a:xfrm>
          <a:prstGeom prst="rect">
            <a:avLst/>
          </a:prstGeom>
          <a:solidFill>
            <a:schemeClr val="accent3">
              <a:lumMod val="40000"/>
              <a:lumOff val="60000"/>
            </a:schemeClr>
          </a:solidFill>
          <a:effectLst>
            <a:softEdge rad="381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87598EB-A7D5-2BA2-6FEE-C3C59A4205D3}"/>
              </a:ext>
            </a:extLst>
          </p:cNvPr>
          <p:cNvSpPr/>
          <p:nvPr/>
        </p:nvSpPr>
        <p:spPr>
          <a:xfrm>
            <a:off x="485774" y="5547636"/>
            <a:ext cx="2247513" cy="646331"/>
          </a:xfrm>
          <a:prstGeom prst="rect">
            <a:avLst/>
          </a:prstGeom>
          <a:solidFill>
            <a:schemeClr val="accent2">
              <a:lumMod val="60000"/>
              <a:lumOff val="40000"/>
            </a:schemeClr>
          </a:solidFill>
          <a:effectLst>
            <a:softEdge rad="254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DECCA2-D28A-297E-8794-7FC40D4FB305}"/>
              </a:ext>
            </a:extLst>
          </p:cNvPr>
          <p:cNvSpPr/>
          <p:nvPr/>
        </p:nvSpPr>
        <p:spPr>
          <a:xfrm>
            <a:off x="485775" y="4317260"/>
            <a:ext cx="2247513" cy="646331"/>
          </a:xfrm>
          <a:prstGeom prst="rect">
            <a:avLst/>
          </a:prstGeom>
          <a:solidFill>
            <a:schemeClr val="accent1">
              <a:lumMod val="40000"/>
              <a:lumOff val="60000"/>
            </a:schemeClr>
          </a:solidFill>
          <a:effectLst>
            <a:softEdge rad="254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3EAC0CF-F2E7-3120-7A5B-2AF4E742E587}"/>
              </a:ext>
            </a:extLst>
          </p:cNvPr>
          <p:cNvSpPr/>
          <p:nvPr/>
        </p:nvSpPr>
        <p:spPr>
          <a:xfrm>
            <a:off x="495690" y="2936072"/>
            <a:ext cx="2280748" cy="805503"/>
          </a:xfrm>
          <a:prstGeom prst="rect">
            <a:avLst/>
          </a:prstGeom>
          <a:solidFill>
            <a:schemeClr val="accent2">
              <a:lumMod val="60000"/>
              <a:lumOff val="40000"/>
            </a:schemeClr>
          </a:solidFill>
          <a:effectLst>
            <a:softEdge rad="254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B589CA9-3117-40BB-DCB1-8B64068F1FBC}"/>
              </a:ext>
            </a:extLst>
          </p:cNvPr>
          <p:cNvSpPr/>
          <p:nvPr/>
        </p:nvSpPr>
        <p:spPr>
          <a:xfrm>
            <a:off x="495690" y="1743554"/>
            <a:ext cx="2280748" cy="906870"/>
          </a:xfrm>
          <a:prstGeom prst="rect">
            <a:avLst/>
          </a:prstGeom>
          <a:solidFill>
            <a:schemeClr val="accent1">
              <a:lumMod val="40000"/>
              <a:lumOff val="60000"/>
            </a:schemeClr>
          </a:solidFill>
          <a:effectLst>
            <a:softEdge rad="254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B3E4FE-44B6-9702-385A-FD2F50662CB5}"/>
              </a:ext>
            </a:extLst>
          </p:cNvPr>
          <p:cNvSpPr txBox="1"/>
          <p:nvPr/>
        </p:nvSpPr>
        <p:spPr>
          <a:xfrm>
            <a:off x="600465" y="499640"/>
            <a:ext cx="11210535" cy="830997"/>
          </a:xfrm>
          <a:prstGeom prst="rect">
            <a:avLst/>
          </a:prstGeom>
          <a:noFill/>
        </p:spPr>
        <p:txBody>
          <a:bodyPr wrap="square">
            <a:spAutoFit/>
          </a:bodyPr>
          <a:lstStyle/>
          <a:p>
            <a:r>
              <a:rPr lang="en-US" sz="2400" dirty="0"/>
              <a:t>Our Research work : </a:t>
            </a:r>
            <a:r>
              <a:rPr lang="en-US" sz="2400" i="0" dirty="0">
                <a:latin typeface="Söhne"/>
              </a:rPr>
              <a:t>Revolutionizing Heart Health: Predicting Cardiovascular Conditions with Machine Learning</a:t>
            </a:r>
            <a:endParaRPr lang="en-US" sz="2400" dirty="0"/>
          </a:p>
        </p:txBody>
      </p:sp>
      <p:sp>
        <p:nvSpPr>
          <p:cNvPr id="4" name="TextBox 3">
            <a:extLst>
              <a:ext uri="{FF2B5EF4-FFF2-40B4-BE49-F238E27FC236}">
                <a16:creationId xmlns:a16="http://schemas.microsoft.com/office/drawing/2014/main" id="{B8630B87-4A18-448E-C3B9-696A0D60283A}"/>
              </a:ext>
            </a:extLst>
          </p:cNvPr>
          <p:cNvSpPr txBox="1"/>
          <p:nvPr/>
        </p:nvSpPr>
        <p:spPr>
          <a:xfrm>
            <a:off x="512017" y="1845890"/>
            <a:ext cx="1988588" cy="646331"/>
          </a:xfrm>
          <a:prstGeom prst="rect">
            <a:avLst/>
          </a:prstGeom>
          <a:noFill/>
        </p:spPr>
        <p:txBody>
          <a:bodyPr wrap="square" rtlCol="0">
            <a:spAutoFit/>
          </a:bodyPr>
          <a:lstStyle/>
          <a:p>
            <a:r>
              <a:rPr lang="en-US" dirty="0"/>
              <a:t>Why this research is important</a:t>
            </a:r>
          </a:p>
        </p:txBody>
      </p:sp>
      <p:sp>
        <p:nvSpPr>
          <p:cNvPr id="6" name="TextBox 5">
            <a:extLst>
              <a:ext uri="{FF2B5EF4-FFF2-40B4-BE49-F238E27FC236}">
                <a16:creationId xmlns:a16="http://schemas.microsoft.com/office/drawing/2014/main" id="{CF5FB86A-BC62-4043-A2D6-8C5A81CFF2C0}"/>
              </a:ext>
            </a:extLst>
          </p:cNvPr>
          <p:cNvSpPr txBox="1"/>
          <p:nvPr/>
        </p:nvSpPr>
        <p:spPr>
          <a:xfrm>
            <a:off x="2778188" y="1753379"/>
            <a:ext cx="9202317" cy="830997"/>
          </a:xfrm>
          <a:prstGeom prst="rect">
            <a:avLst/>
          </a:prstGeom>
          <a:noFill/>
        </p:spPr>
        <p:txBody>
          <a:bodyPr wrap="square">
            <a:spAutoFit/>
          </a:bodyPr>
          <a:lstStyle/>
          <a:p>
            <a:pPr marL="285750" lvl="0" indent="-285750" algn="just">
              <a:lnSpc>
                <a:spcPct val="100000"/>
              </a:lnSpc>
              <a:buFont typeface="Wingdings" panose="05000000000000000000" pitchFamily="2" charset="2"/>
              <a:buChar char="Ø"/>
            </a:pPr>
            <a:r>
              <a:rPr lang="en-US" sz="1600" b="0" i="0" dirty="0"/>
              <a:t>Heart diseases have become a pervasive concern worldwide, impacting individuals of all ages and backgrounds. The prevalence of conditions such as heart disease, heart failure, and irregular heartbeats continues to rise, posing significant challenges to public health systems globally.</a:t>
            </a:r>
            <a:endParaRPr lang="en-US" sz="1600" dirty="0"/>
          </a:p>
        </p:txBody>
      </p:sp>
      <p:sp>
        <p:nvSpPr>
          <p:cNvPr id="8" name="TextBox 7">
            <a:extLst>
              <a:ext uri="{FF2B5EF4-FFF2-40B4-BE49-F238E27FC236}">
                <a16:creationId xmlns:a16="http://schemas.microsoft.com/office/drawing/2014/main" id="{6C098C64-0959-DCED-6747-6B69DCA46229}"/>
              </a:ext>
            </a:extLst>
          </p:cNvPr>
          <p:cNvSpPr txBox="1"/>
          <p:nvPr/>
        </p:nvSpPr>
        <p:spPr>
          <a:xfrm>
            <a:off x="2778188" y="2798251"/>
            <a:ext cx="9202317" cy="1077218"/>
          </a:xfrm>
          <a:prstGeom prst="rect">
            <a:avLst/>
          </a:prstGeom>
          <a:noFill/>
        </p:spPr>
        <p:txBody>
          <a:bodyPr wrap="square">
            <a:spAutoFit/>
          </a:bodyPr>
          <a:lstStyle/>
          <a:p>
            <a:pPr marL="285750" lvl="0" indent="-285750" algn="just">
              <a:lnSpc>
                <a:spcPct val="100000"/>
              </a:lnSpc>
              <a:buFont typeface="Wingdings" panose="05000000000000000000" pitchFamily="2" charset="2"/>
              <a:buChar char="Ø"/>
            </a:pPr>
            <a:r>
              <a:rPr lang="en-US" sz="1600" b="0" i="0" dirty="0"/>
              <a:t>While advancements in medical science have provided insights into the mechanisms and risk factors associated with heart diseases, many aspects of these conditions remain poorly understood. The complexities of heart-related issues often lead to uncertainties regarding early detection and effective management strategies. </a:t>
            </a:r>
            <a:endParaRPr lang="en-US" sz="1600" dirty="0"/>
          </a:p>
        </p:txBody>
      </p:sp>
      <p:sp>
        <p:nvSpPr>
          <p:cNvPr id="9" name="TextBox 8">
            <a:extLst>
              <a:ext uri="{FF2B5EF4-FFF2-40B4-BE49-F238E27FC236}">
                <a16:creationId xmlns:a16="http://schemas.microsoft.com/office/drawing/2014/main" id="{5DB8687D-8340-66B8-437B-8900737AAFB8}"/>
              </a:ext>
            </a:extLst>
          </p:cNvPr>
          <p:cNvSpPr txBox="1"/>
          <p:nvPr/>
        </p:nvSpPr>
        <p:spPr>
          <a:xfrm>
            <a:off x="501520" y="3048868"/>
            <a:ext cx="1857960" cy="646331"/>
          </a:xfrm>
          <a:prstGeom prst="rect">
            <a:avLst/>
          </a:prstGeom>
          <a:noFill/>
          <a:effectLst>
            <a:softEdge rad="38100"/>
          </a:effectLst>
        </p:spPr>
        <p:txBody>
          <a:bodyPr wrap="square" rtlCol="0">
            <a:spAutoFit/>
          </a:bodyPr>
          <a:lstStyle/>
          <a:p>
            <a:r>
              <a:rPr lang="en-US" dirty="0"/>
              <a:t>What we know and don’t know</a:t>
            </a:r>
          </a:p>
        </p:txBody>
      </p:sp>
      <p:sp>
        <p:nvSpPr>
          <p:cNvPr id="10" name="TextBox 9">
            <a:extLst>
              <a:ext uri="{FF2B5EF4-FFF2-40B4-BE49-F238E27FC236}">
                <a16:creationId xmlns:a16="http://schemas.microsoft.com/office/drawing/2014/main" id="{1E7D042E-9023-C85B-F69D-491E195AAE80}"/>
              </a:ext>
            </a:extLst>
          </p:cNvPr>
          <p:cNvSpPr txBox="1"/>
          <p:nvPr/>
        </p:nvSpPr>
        <p:spPr>
          <a:xfrm>
            <a:off x="537678" y="4456485"/>
            <a:ext cx="1821802" cy="369332"/>
          </a:xfrm>
          <a:prstGeom prst="rect">
            <a:avLst/>
          </a:prstGeom>
          <a:noFill/>
        </p:spPr>
        <p:txBody>
          <a:bodyPr wrap="square" rtlCol="0">
            <a:spAutoFit/>
          </a:bodyPr>
          <a:lstStyle/>
          <a:p>
            <a:r>
              <a:rPr lang="en-US" dirty="0"/>
              <a:t>Our Experiment</a:t>
            </a:r>
          </a:p>
        </p:txBody>
      </p:sp>
      <p:sp>
        <p:nvSpPr>
          <p:cNvPr id="11" name="TextBox 10">
            <a:extLst>
              <a:ext uri="{FF2B5EF4-FFF2-40B4-BE49-F238E27FC236}">
                <a16:creationId xmlns:a16="http://schemas.microsoft.com/office/drawing/2014/main" id="{A2D74C98-E8CB-CA1E-EDB7-52343724C828}"/>
              </a:ext>
            </a:extLst>
          </p:cNvPr>
          <p:cNvSpPr txBox="1"/>
          <p:nvPr/>
        </p:nvSpPr>
        <p:spPr>
          <a:xfrm>
            <a:off x="555756" y="5686135"/>
            <a:ext cx="1912776" cy="369332"/>
          </a:xfrm>
          <a:prstGeom prst="rect">
            <a:avLst/>
          </a:prstGeom>
          <a:noFill/>
        </p:spPr>
        <p:txBody>
          <a:bodyPr wrap="square" rtlCol="0">
            <a:spAutoFit/>
          </a:bodyPr>
          <a:lstStyle/>
          <a:p>
            <a:r>
              <a:rPr lang="en-US" dirty="0"/>
              <a:t>Our Hypothesis</a:t>
            </a:r>
          </a:p>
        </p:txBody>
      </p:sp>
      <p:sp>
        <p:nvSpPr>
          <p:cNvPr id="13" name="TextBox 12">
            <a:extLst>
              <a:ext uri="{FF2B5EF4-FFF2-40B4-BE49-F238E27FC236}">
                <a16:creationId xmlns:a16="http://schemas.microsoft.com/office/drawing/2014/main" id="{149CA7DC-FADC-DF89-79D2-6BB91E3EA9DC}"/>
              </a:ext>
            </a:extLst>
          </p:cNvPr>
          <p:cNvSpPr txBox="1"/>
          <p:nvPr/>
        </p:nvSpPr>
        <p:spPr>
          <a:xfrm>
            <a:off x="2778189" y="4169160"/>
            <a:ext cx="9164994" cy="830997"/>
          </a:xfrm>
          <a:prstGeom prst="rect">
            <a:avLst/>
          </a:prstGeom>
          <a:noFill/>
        </p:spPr>
        <p:txBody>
          <a:bodyPr wrap="square">
            <a:spAutoFit/>
          </a:bodyPr>
          <a:lstStyle/>
          <a:p>
            <a:pPr marL="285750" lvl="0" indent="-285750" algn="just">
              <a:lnSpc>
                <a:spcPct val="100000"/>
              </a:lnSpc>
              <a:buFont typeface="Wingdings" panose="05000000000000000000" pitchFamily="2" charset="2"/>
              <a:buChar char="Ø"/>
            </a:pPr>
            <a:r>
              <a:rPr lang="en-US" sz="1600" b="0" i="0" dirty="0"/>
              <a:t>Given the complexities and uncertainties surrounding heart diseases, the overarching question arises: How can we leverage modern technologies, specifically machine learning algorithms, to enhance early detection and management of cardiovascular conditions?</a:t>
            </a:r>
            <a:endParaRPr lang="en-US" sz="1600" dirty="0"/>
          </a:p>
        </p:txBody>
      </p:sp>
      <p:sp>
        <p:nvSpPr>
          <p:cNvPr id="15" name="TextBox 14">
            <a:extLst>
              <a:ext uri="{FF2B5EF4-FFF2-40B4-BE49-F238E27FC236}">
                <a16:creationId xmlns:a16="http://schemas.microsoft.com/office/drawing/2014/main" id="{B6CB3224-0C93-511E-4923-1B1273835669}"/>
              </a:ext>
            </a:extLst>
          </p:cNvPr>
          <p:cNvSpPr txBox="1"/>
          <p:nvPr/>
        </p:nvSpPr>
        <p:spPr>
          <a:xfrm>
            <a:off x="2776438" y="5293848"/>
            <a:ext cx="9164995" cy="1323439"/>
          </a:xfrm>
          <a:prstGeom prst="rect">
            <a:avLst/>
          </a:prstGeom>
          <a:noFill/>
        </p:spPr>
        <p:txBody>
          <a:bodyPr wrap="square">
            <a:spAutoFit/>
          </a:bodyPr>
          <a:lstStyle/>
          <a:p>
            <a:pPr marL="285750" lvl="0" indent="-285750" algn="just">
              <a:lnSpc>
                <a:spcPct val="100000"/>
              </a:lnSpc>
              <a:buFont typeface="Wingdings" panose="05000000000000000000" pitchFamily="2" charset="2"/>
              <a:buChar char="Ø"/>
            </a:pPr>
            <a:r>
              <a:rPr lang="en-US" sz="1600" b="0" i="0" dirty="0"/>
              <a:t>Our hypothesis depicts that the development of a machine learning model, trained on comprehensive datasets and sophisticated algorithms, can significantly improve the early detection of heart diseases. We're using data-driven methods to find important patterns and factors linked to heart problems. By carefully studying and analyzing this information, we hope to learn more about heart issues and help improve overall heart health efforts.</a:t>
            </a:r>
            <a:endParaRPr lang="en-US" sz="1600" dirty="0"/>
          </a:p>
        </p:txBody>
      </p:sp>
      <p:sp>
        <p:nvSpPr>
          <p:cNvPr id="27" name="Rectangle 26" descr="Heart Organ">
            <a:extLst>
              <a:ext uri="{FF2B5EF4-FFF2-40B4-BE49-F238E27FC236}">
                <a16:creationId xmlns:a16="http://schemas.microsoft.com/office/drawing/2014/main" id="{85B929F1-EF85-DEB9-109E-BC42BB5AF474}"/>
              </a:ext>
            </a:extLst>
          </p:cNvPr>
          <p:cNvSpPr/>
          <p:nvPr/>
        </p:nvSpPr>
        <p:spPr>
          <a:xfrm>
            <a:off x="2198814" y="2146041"/>
            <a:ext cx="477027" cy="428911"/>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en-US" dirty="0"/>
          </a:p>
        </p:txBody>
      </p:sp>
      <p:sp>
        <p:nvSpPr>
          <p:cNvPr id="29" name="Rectangle 28" descr="Stethoscope">
            <a:extLst>
              <a:ext uri="{FF2B5EF4-FFF2-40B4-BE49-F238E27FC236}">
                <a16:creationId xmlns:a16="http://schemas.microsoft.com/office/drawing/2014/main" id="{E9EE7CF1-FD8C-B701-9BBC-E978AEE66877}"/>
              </a:ext>
            </a:extLst>
          </p:cNvPr>
          <p:cNvSpPr/>
          <p:nvPr/>
        </p:nvSpPr>
        <p:spPr>
          <a:xfrm>
            <a:off x="2203777" y="3117628"/>
            <a:ext cx="529511" cy="481905"/>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en-US"/>
          </a:p>
        </p:txBody>
      </p:sp>
      <p:sp>
        <p:nvSpPr>
          <p:cNvPr id="31" name="Rectangle 30" descr="Heartbeat">
            <a:extLst>
              <a:ext uri="{FF2B5EF4-FFF2-40B4-BE49-F238E27FC236}">
                <a16:creationId xmlns:a16="http://schemas.microsoft.com/office/drawing/2014/main" id="{C153979E-811F-5A68-2BA0-C3605F4AD92F}"/>
              </a:ext>
            </a:extLst>
          </p:cNvPr>
          <p:cNvSpPr/>
          <p:nvPr/>
        </p:nvSpPr>
        <p:spPr>
          <a:xfrm>
            <a:off x="2198813" y="4419160"/>
            <a:ext cx="556925" cy="51058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en-US"/>
          </a:p>
        </p:txBody>
      </p:sp>
      <p:sp>
        <p:nvSpPr>
          <p:cNvPr id="33" name="Rectangle 32" descr="Robot">
            <a:extLst>
              <a:ext uri="{FF2B5EF4-FFF2-40B4-BE49-F238E27FC236}">
                <a16:creationId xmlns:a16="http://schemas.microsoft.com/office/drawing/2014/main" id="{C9B83489-E9EF-D8FB-A33D-999CCB50532A}"/>
              </a:ext>
            </a:extLst>
          </p:cNvPr>
          <p:cNvSpPr/>
          <p:nvPr/>
        </p:nvSpPr>
        <p:spPr>
          <a:xfrm>
            <a:off x="2192925" y="5641176"/>
            <a:ext cx="519724" cy="437009"/>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2801074064"/>
      </p:ext>
    </p:extLst>
  </p:cSld>
  <p:clrMapOvr>
    <a:masterClrMapping/>
  </p:clrMapOvr>
</p:sld>
</file>

<file path=ppt/theme/theme1.xml><?xml version="1.0" encoding="utf-8"?>
<a:theme xmlns:a="http://schemas.openxmlformats.org/drawingml/2006/main" name="MadridVTI">
  <a:themeElements>
    <a:clrScheme name="AnalogousFromLightSeedLeftStep">
      <a:dk1>
        <a:srgbClr val="000000"/>
      </a:dk1>
      <a:lt1>
        <a:srgbClr val="FFFFFF"/>
      </a:lt1>
      <a:dk2>
        <a:srgbClr val="412426"/>
      </a:dk2>
      <a:lt2>
        <a:srgbClr val="E2E3E8"/>
      </a:lt2>
      <a:accent1>
        <a:srgbClr val="AAA081"/>
      </a:accent1>
      <a:accent2>
        <a:srgbClr val="BA947F"/>
      </a:accent2>
      <a:accent3>
        <a:srgbClr val="C59396"/>
      </a:accent3>
      <a:accent4>
        <a:srgbClr val="BA7F9B"/>
      </a:accent4>
      <a:accent5>
        <a:srgbClr val="C38FBD"/>
      </a:accent5>
      <a:accent6>
        <a:srgbClr val="A87FBA"/>
      </a:accent6>
      <a:hlink>
        <a:srgbClr val="6979AE"/>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670</TotalTime>
  <Words>238</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CMSS17</vt:lpstr>
      <vt:lpstr>Seaford Display</vt:lpstr>
      <vt:lpstr>Söhne</vt:lpstr>
      <vt:lpstr>System Font Regular</vt:lpstr>
      <vt:lpstr>Tenorite</vt:lpstr>
      <vt:lpstr>Wingdings</vt:lpstr>
      <vt:lpstr>MadridVTI</vt:lpstr>
      <vt:lpstr>Heart Disease Detection Using Machine Learning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Detection Using Machine Learning</dc:title>
  <dc:creator>PASPUNURI ABHISHEK</dc:creator>
  <cp:lastModifiedBy>PASPUNURI ABHISHEK</cp:lastModifiedBy>
  <cp:revision>4</cp:revision>
  <dcterms:created xsi:type="dcterms:W3CDTF">2024-02-09T17:09:09Z</dcterms:created>
  <dcterms:modified xsi:type="dcterms:W3CDTF">2024-02-10T04:19:59Z</dcterms:modified>
</cp:coreProperties>
</file>