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24" autoAdjust="0"/>
    <p:restoredTop sz="94610"/>
  </p:normalViewPr>
  <p:slideViewPr>
    <p:cSldViewPr snapToGrid="0" snapToObjects="1">
      <p:cViewPr varScale="1">
        <p:scale>
          <a:sx n="70" d="100"/>
          <a:sy n="70" d="100"/>
        </p:scale>
        <p:origin x="81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9348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3169005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33.sv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sv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jp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5.svg"/><Relationship Id="rId5" Type="http://schemas.openxmlformats.org/officeDocument/2006/relationships/image" Target="../media/image14.sv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png"/><Relationship Id="rId7" Type="http://schemas.openxmlformats.org/officeDocument/2006/relationships/image" Target="../media/image20.sv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2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2861" y="0"/>
            <a:ext cx="14630400" cy="8229600"/>
          </a:xfrm>
          <a:prstGeom prst="rect">
            <a:avLst/>
          </a:prstGeom>
          <a:solidFill>
            <a:srgbClr val="FFFFFF">
              <a:alpha val="75000"/>
            </a:srgbClr>
          </a:solidFill>
          <a:ln/>
        </p:spPr>
        <p:txBody>
          <a:bodyPr/>
          <a:lstStyle/>
          <a:p>
            <a:endParaRPr lang="en-IN" dirty="0"/>
          </a:p>
        </p:txBody>
      </p:sp>
      <p:sp>
        <p:nvSpPr>
          <p:cNvPr id="5" name="Text 1"/>
          <p:cNvSpPr/>
          <p:nvPr/>
        </p:nvSpPr>
        <p:spPr>
          <a:xfrm>
            <a:off x="311182" y="2933615"/>
            <a:ext cx="6263789" cy="1500868"/>
          </a:xfrm>
          <a:prstGeom prst="rect">
            <a:avLst/>
          </a:prstGeom>
          <a:noFill/>
          <a:ln/>
        </p:spPr>
        <p:txBody>
          <a:bodyPr wrap="square" rtlCol="0" anchor="t"/>
          <a:lstStyle/>
          <a:p>
            <a:pPr marL="0" indent="0">
              <a:lnSpc>
                <a:spcPts val="5468"/>
              </a:lnSpc>
              <a:buNone/>
            </a:pPr>
            <a:r>
              <a:rPr lang="en-US" sz="6000" kern="0" spc="-35" dirty="0">
                <a:solidFill>
                  <a:srgbClr val="000000"/>
                </a:solidFill>
                <a:latin typeface="adonis-web" pitchFamily="34" charset="0"/>
                <a:ea typeface="adonis-web" pitchFamily="34" charset="-122"/>
                <a:cs typeface="adonis-web" pitchFamily="34" charset="-120"/>
              </a:rPr>
              <a:t>Healthcare Predictive Analysis</a:t>
            </a:r>
          </a:p>
          <a:p>
            <a:pPr marL="0" indent="0">
              <a:lnSpc>
                <a:spcPts val="5468"/>
              </a:lnSpc>
              <a:buNone/>
            </a:pPr>
            <a:endParaRPr lang="en-US" sz="6000" dirty="0"/>
          </a:p>
        </p:txBody>
      </p:sp>
      <p:sp>
        <p:nvSpPr>
          <p:cNvPr id="6" name="Text 2"/>
          <p:cNvSpPr/>
          <p:nvPr/>
        </p:nvSpPr>
        <p:spPr>
          <a:xfrm>
            <a:off x="833199" y="4434483"/>
            <a:ext cx="7614115" cy="3076660"/>
          </a:xfrm>
          <a:prstGeom prst="rect">
            <a:avLst/>
          </a:prstGeom>
          <a:noFill/>
          <a:ln/>
        </p:spPr>
        <p:txBody>
          <a:bodyPr wrap="square" rtlCol="0" anchor="t"/>
          <a:lstStyle/>
          <a:p>
            <a:pPr>
              <a:lnSpc>
                <a:spcPts val="2799"/>
              </a:lnSpc>
            </a:pPr>
            <a:endParaRPr lang="en-US" sz="1750" dirty="0"/>
          </a:p>
        </p:txBody>
      </p:sp>
      <p:pic>
        <p:nvPicPr>
          <p:cNvPr id="14" name="Picture 13">
            <a:extLst>
              <a:ext uri="{FF2B5EF4-FFF2-40B4-BE49-F238E27FC236}">
                <a16:creationId xmlns:a16="http://schemas.microsoft.com/office/drawing/2014/main" id="{8B5BF647-EF81-A9C8-1535-B3576F3AA79C}"/>
              </a:ext>
            </a:extLst>
          </p:cNvPr>
          <p:cNvPicPr>
            <a:picLocks noChangeAspect="1"/>
          </p:cNvPicPr>
          <p:nvPr/>
        </p:nvPicPr>
        <p:blipFill>
          <a:blip r:embed="rId4"/>
          <a:stretch>
            <a:fillRect/>
          </a:stretch>
        </p:blipFill>
        <p:spPr>
          <a:xfrm>
            <a:off x="7200362" y="0"/>
            <a:ext cx="7442899" cy="8229600"/>
          </a:xfrm>
          <a:prstGeom prst="rect">
            <a:avLst/>
          </a:prstGeom>
        </p:spPr>
      </p:pic>
      <p:sp>
        <p:nvSpPr>
          <p:cNvPr id="15" name="TextBox 14">
            <a:extLst>
              <a:ext uri="{FF2B5EF4-FFF2-40B4-BE49-F238E27FC236}">
                <a16:creationId xmlns:a16="http://schemas.microsoft.com/office/drawing/2014/main" id="{66B10254-C541-EC06-EDE2-9888EEB51CF6}"/>
              </a:ext>
            </a:extLst>
          </p:cNvPr>
          <p:cNvSpPr txBox="1"/>
          <p:nvPr/>
        </p:nvSpPr>
        <p:spPr>
          <a:xfrm>
            <a:off x="820338" y="5572703"/>
            <a:ext cx="4654180" cy="400110"/>
          </a:xfrm>
          <a:prstGeom prst="rect">
            <a:avLst/>
          </a:prstGeom>
          <a:noFill/>
        </p:spPr>
        <p:txBody>
          <a:bodyPr wrap="square" rtlCol="0">
            <a:spAutoFit/>
          </a:bodyPr>
          <a:lstStyle/>
          <a:p>
            <a:r>
              <a:rPr lang="en-US" sz="2000" dirty="0"/>
              <a:t>Presented by </a:t>
            </a:r>
            <a:r>
              <a:rPr lang="en-US" sz="2000" dirty="0" err="1"/>
              <a:t>Yashwanth</a:t>
            </a:r>
            <a:r>
              <a:rPr lang="en-US" sz="2000" dirty="0"/>
              <a:t> </a:t>
            </a:r>
            <a:r>
              <a:rPr lang="en-US" sz="2000" dirty="0" err="1"/>
              <a:t>Dasararaju</a:t>
            </a:r>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sp>
        <p:nvSpPr>
          <p:cNvPr id="5" name="Text 1"/>
          <p:cNvSpPr/>
          <p:nvPr/>
        </p:nvSpPr>
        <p:spPr>
          <a:xfrm>
            <a:off x="4490799" y="827961"/>
            <a:ext cx="6358057" cy="694373"/>
          </a:xfrm>
          <a:prstGeom prst="rect">
            <a:avLst/>
          </a:prstGeom>
          <a:noFill/>
          <a:ln/>
        </p:spPr>
        <p:txBody>
          <a:bodyPr wrap="non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Challenges and Limitations</a:t>
            </a:r>
            <a:endParaRPr lang="en-US" sz="4374" dirty="0"/>
          </a:p>
        </p:txBody>
      </p:sp>
      <p:pic>
        <p:nvPicPr>
          <p:cNvPr id="6" name="Image 2" descr="preencoded.png"/>
          <p:cNvPicPr>
            <a:picLocks noChangeAspect="1"/>
          </p:cNvPicPr>
          <p:nvPr/>
        </p:nvPicPr>
        <p:blipFill>
          <a:blip r:embed="rId5"/>
          <a:stretch>
            <a:fillRect/>
          </a:stretch>
        </p:blipFill>
        <p:spPr>
          <a:xfrm>
            <a:off x="4490799" y="1855589"/>
            <a:ext cx="1110972" cy="1777484"/>
          </a:xfrm>
          <a:prstGeom prst="rect">
            <a:avLst/>
          </a:prstGeom>
        </p:spPr>
      </p:pic>
      <p:sp>
        <p:nvSpPr>
          <p:cNvPr id="7" name="Text 2"/>
          <p:cNvSpPr/>
          <p:nvPr/>
        </p:nvSpPr>
        <p:spPr>
          <a:xfrm>
            <a:off x="5935028" y="2077760"/>
            <a:ext cx="2777490"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Data Availability</a:t>
            </a:r>
            <a:endParaRPr lang="en-US" sz="2187" dirty="0"/>
          </a:p>
        </p:txBody>
      </p:sp>
      <p:sp>
        <p:nvSpPr>
          <p:cNvPr id="8" name="Text 3"/>
          <p:cNvSpPr/>
          <p:nvPr/>
        </p:nvSpPr>
        <p:spPr>
          <a:xfrm>
            <a:off x="5935028" y="2558177"/>
            <a:ext cx="7862173" cy="710803"/>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Obtaining a comprehensive and diverse dataset of lung disease images can be challenging, limiting the model's ability to generalize to real-world scenarios.</a:t>
            </a:r>
            <a:endParaRPr lang="en-US" sz="1750" dirty="0"/>
          </a:p>
        </p:txBody>
      </p:sp>
      <p:pic>
        <p:nvPicPr>
          <p:cNvPr id="9" name="Image 3" descr="preencoded.png"/>
          <p:cNvPicPr>
            <a:picLocks noChangeAspect="1"/>
          </p:cNvPicPr>
          <p:nvPr/>
        </p:nvPicPr>
        <p:blipFill>
          <a:blip r:embed="rId6"/>
          <a:stretch>
            <a:fillRect/>
          </a:stretch>
        </p:blipFill>
        <p:spPr>
          <a:xfrm>
            <a:off x="4490799" y="3633073"/>
            <a:ext cx="1110972" cy="1777484"/>
          </a:xfrm>
          <a:prstGeom prst="rect">
            <a:avLst/>
          </a:prstGeom>
        </p:spPr>
      </p:pic>
      <p:sp>
        <p:nvSpPr>
          <p:cNvPr id="10" name="Text 4"/>
          <p:cNvSpPr/>
          <p:nvPr/>
        </p:nvSpPr>
        <p:spPr>
          <a:xfrm>
            <a:off x="5935028" y="3855244"/>
            <a:ext cx="2974300"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Computational Resources</a:t>
            </a:r>
            <a:endParaRPr lang="en-US" sz="2187" dirty="0"/>
          </a:p>
        </p:txBody>
      </p:sp>
      <p:sp>
        <p:nvSpPr>
          <p:cNvPr id="11" name="Text 5"/>
          <p:cNvSpPr/>
          <p:nvPr/>
        </p:nvSpPr>
        <p:spPr>
          <a:xfrm>
            <a:off x="5935028" y="4335661"/>
            <a:ext cx="7862173" cy="710803"/>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Training complex deep learning models like VGG19 and ResNet requires significant computational power, which may not be readily available in all healthcare settings.</a:t>
            </a:r>
            <a:endParaRPr lang="en-US" sz="1750" dirty="0"/>
          </a:p>
        </p:txBody>
      </p:sp>
      <p:pic>
        <p:nvPicPr>
          <p:cNvPr id="12" name="Image 4" descr="preencoded.png"/>
          <p:cNvPicPr>
            <a:picLocks noChangeAspect="1"/>
          </p:cNvPicPr>
          <p:nvPr/>
        </p:nvPicPr>
        <p:blipFill>
          <a:blip r:embed="rId7"/>
          <a:stretch>
            <a:fillRect/>
          </a:stretch>
        </p:blipFill>
        <p:spPr>
          <a:xfrm>
            <a:off x="4490799" y="5410557"/>
            <a:ext cx="1110972" cy="1990963"/>
          </a:xfrm>
          <a:prstGeom prst="rect">
            <a:avLst/>
          </a:prstGeom>
        </p:spPr>
      </p:pic>
      <p:sp>
        <p:nvSpPr>
          <p:cNvPr id="13" name="Text 6"/>
          <p:cNvSpPr/>
          <p:nvPr/>
        </p:nvSpPr>
        <p:spPr>
          <a:xfrm>
            <a:off x="5935028" y="5632728"/>
            <a:ext cx="2777490"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Model Interpretability</a:t>
            </a:r>
            <a:endParaRPr lang="en-US" sz="2187" dirty="0"/>
          </a:p>
        </p:txBody>
      </p:sp>
      <p:sp>
        <p:nvSpPr>
          <p:cNvPr id="14" name="Text 7"/>
          <p:cNvSpPr/>
          <p:nvPr/>
        </p:nvSpPr>
        <p:spPr>
          <a:xfrm>
            <a:off x="5935028" y="6113145"/>
            <a:ext cx="7862173" cy="1066205"/>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The black-box nature of deep learning models can make it difficult to understand the underlying reasons for their predictions, hindering their acceptance in clinical decision-making.</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19" y="0"/>
            <a:ext cx="14630400" cy="8229600"/>
          </a:xfrm>
          <a:prstGeom prst="rect">
            <a:avLst/>
          </a:prstGeom>
          <a:solidFill>
            <a:srgbClr val="FFFFFF">
              <a:alpha val="75000"/>
            </a:srgbClr>
          </a:solidFill>
          <a:ln/>
        </p:spPr>
      </p:sp>
      <p:sp>
        <p:nvSpPr>
          <p:cNvPr id="4" name="Text 1"/>
          <p:cNvSpPr/>
          <p:nvPr/>
        </p:nvSpPr>
        <p:spPr>
          <a:xfrm>
            <a:off x="2348389" y="972026"/>
            <a:ext cx="9150668" cy="694373"/>
          </a:xfrm>
          <a:prstGeom prst="rect">
            <a:avLst/>
          </a:prstGeom>
          <a:noFill/>
          <a:ln/>
        </p:spPr>
        <p:txBody>
          <a:bodyPr wrap="non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Potential Impact and Future Directions</a:t>
            </a:r>
            <a:endParaRPr lang="en-US" sz="4374" dirty="0"/>
          </a:p>
        </p:txBody>
      </p:sp>
      <p:pic>
        <p:nvPicPr>
          <p:cNvPr id="5" name="Image 1" descr="preencoded.png"/>
          <p:cNvPicPr>
            <a:picLocks noChangeAspect="1"/>
          </p:cNvPicPr>
          <p:nvPr/>
        </p:nvPicPr>
        <p:blipFill>
          <a:blip r:embed="rId4"/>
          <a:stretch>
            <a:fillRect/>
          </a:stretch>
        </p:blipFill>
        <p:spPr>
          <a:xfrm>
            <a:off x="2348389" y="2110740"/>
            <a:ext cx="3088958" cy="1909048"/>
          </a:xfrm>
          <a:prstGeom prst="rect">
            <a:avLst/>
          </a:prstGeom>
        </p:spPr>
      </p:pic>
      <p:sp>
        <p:nvSpPr>
          <p:cNvPr id="6" name="Text 2"/>
          <p:cNvSpPr/>
          <p:nvPr/>
        </p:nvSpPr>
        <p:spPr>
          <a:xfrm>
            <a:off x="2348389" y="4297442"/>
            <a:ext cx="2777490"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Early Disease Detection</a:t>
            </a:r>
            <a:endParaRPr lang="en-US" sz="2187" dirty="0"/>
          </a:p>
        </p:txBody>
      </p:sp>
      <p:sp>
        <p:nvSpPr>
          <p:cNvPr id="7" name="Text 3"/>
          <p:cNvSpPr/>
          <p:nvPr/>
        </p:nvSpPr>
        <p:spPr>
          <a:xfrm>
            <a:off x="2348389" y="4777859"/>
            <a:ext cx="3088958" cy="2132409"/>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Accurate and efficient lung disease prediction models can enable early detection and intervention, leading to improved patient outcomes and reduced healthcare costs.</a:t>
            </a:r>
            <a:endParaRPr lang="en-US" sz="1750" dirty="0"/>
          </a:p>
        </p:txBody>
      </p:sp>
      <p:pic>
        <p:nvPicPr>
          <p:cNvPr id="8" name="Image 2" descr="preencoded.png"/>
          <p:cNvPicPr>
            <a:picLocks noChangeAspect="1"/>
          </p:cNvPicPr>
          <p:nvPr/>
        </p:nvPicPr>
        <p:blipFill>
          <a:blip r:embed="rId5"/>
          <a:stretch>
            <a:fillRect/>
          </a:stretch>
        </p:blipFill>
        <p:spPr>
          <a:xfrm>
            <a:off x="5770602" y="2110740"/>
            <a:ext cx="3088958" cy="1909048"/>
          </a:xfrm>
          <a:prstGeom prst="rect">
            <a:avLst/>
          </a:prstGeom>
        </p:spPr>
      </p:pic>
      <p:sp>
        <p:nvSpPr>
          <p:cNvPr id="9" name="Text 4"/>
          <p:cNvSpPr/>
          <p:nvPr/>
        </p:nvSpPr>
        <p:spPr>
          <a:xfrm>
            <a:off x="5770602" y="4297442"/>
            <a:ext cx="2777490"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Personalized Treatment</a:t>
            </a:r>
            <a:endParaRPr lang="en-US" sz="2187" dirty="0"/>
          </a:p>
        </p:txBody>
      </p:sp>
      <p:sp>
        <p:nvSpPr>
          <p:cNvPr id="10" name="Text 5"/>
          <p:cNvSpPr/>
          <p:nvPr/>
        </p:nvSpPr>
        <p:spPr>
          <a:xfrm>
            <a:off x="5770602" y="4777859"/>
            <a:ext cx="3088958" cy="2132409"/>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By identifying specific lung disease patterns, predictive analytics can support the development of personalized treatment plans, tailored to the individual patient's needs.</a:t>
            </a:r>
            <a:endParaRPr lang="en-US" sz="1750" dirty="0"/>
          </a:p>
        </p:txBody>
      </p:sp>
      <p:pic>
        <p:nvPicPr>
          <p:cNvPr id="11" name="Image 3" descr="preencoded.png"/>
          <p:cNvPicPr>
            <a:picLocks noChangeAspect="1"/>
          </p:cNvPicPr>
          <p:nvPr/>
        </p:nvPicPr>
        <p:blipFill>
          <a:blip r:embed="rId6"/>
          <a:stretch>
            <a:fillRect/>
          </a:stretch>
        </p:blipFill>
        <p:spPr>
          <a:xfrm>
            <a:off x="9192816" y="2110740"/>
            <a:ext cx="3089077" cy="1909167"/>
          </a:xfrm>
          <a:prstGeom prst="rect">
            <a:avLst/>
          </a:prstGeom>
        </p:spPr>
      </p:pic>
      <p:sp>
        <p:nvSpPr>
          <p:cNvPr id="12" name="Text 6"/>
          <p:cNvSpPr/>
          <p:nvPr/>
        </p:nvSpPr>
        <p:spPr>
          <a:xfrm>
            <a:off x="9192816" y="4297561"/>
            <a:ext cx="3089077" cy="694373"/>
          </a:xfrm>
          <a:prstGeom prst="rect">
            <a:avLst/>
          </a:prstGeom>
          <a:noFill/>
          <a:ln/>
        </p:spPr>
        <p:txBody>
          <a:bodyPr wrap="squar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Global Disease Management</a:t>
            </a:r>
            <a:endParaRPr lang="en-US" sz="2187" dirty="0"/>
          </a:p>
        </p:txBody>
      </p:sp>
      <p:sp>
        <p:nvSpPr>
          <p:cNvPr id="13" name="Text 7"/>
          <p:cNvSpPr/>
          <p:nvPr/>
        </p:nvSpPr>
        <p:spPr>
          <a:xfrm>
            <a:off x="9192816" y="5125164"/>
            <a:ext cx="3089077" cy="2132409"/>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Integrating predictive models into public health systems can enhance the ability to monitor, predict, and respond to lung disease outbreaks on a global scale, improving overall healthcare outcomes.</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5453417" y="601606"/>
            <a:ext cx="5554980" cy="694373"/>
          </a:xfrm>
          <a:prstGeom prst="rect">
            <a:avLst/>
          </a:prstGeom>
          <a:noFill/>
          <a:ln/>
        </p:spPr>
        <p:txBody>
          <a:bodyPr wrap="non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Conclusion</a:t>
            </a:r>
            <a:endParaRPr lang="en-US" sz="4374" dirty="0"/>
          </a:p>
        </p:txBody>
      </p:sp>
      <p:sp>
        <p:nvSpPr>
          <p:cNvPr id="7" name="Text 4"/>
          <p:cNvSpPr/>
          <p:nvPr/>
        </p:nvSpPr>
        <p:spPr>
          <a:xfrm>
            <a:off x="1265054" y="2150730"/>
            <a:ext cx="11754260" cy="1421606"/>
          </a:xfrm>
          <a:prstGeom prst="rect">
            <a:avLst/>
          </a:prstGeom>
          <a:noFill/>
          <a:ln/>
        </p:spPr>
        <p:txBody>
          <a:bodyPr wrap="square" rtlCol="0" anchor="t"/>
          <a:lstStyle/>
          <a:p>
            <a:pPr marL="342900" indent="-342900">
              <a:buFont typeface="Wingdings" panose="05000000000000000000" pitchFamily="2" charset="2"/>
              <a:buChar char="§"/>
            </a:pPr>
            <a:r>
              <a:rPr lang="en-US" sz="2400" kern="0" spc="-35" dirty="0">
                <a:solidFill>
                  <a:srgbClr val="272525"/>
                </a:solidFill>
                <a:ea typeface="Source Sans Pro" pitchFamily="34" charset="-122"/>
                <a:cs typeface="Source Sans Pro" pitchFamily="34" charset="-120"/>
              </a:rPr>
              <a:t>This research demonstrates the potential of advanced predictive modeling techniques, such as deep learning, in the field of lung disease detection and outbreak prediction</a:t>
            </a:r>
            <a:endParaRPr lang="en-US" sz="2400" dirty="0"/>
          </a:p>
        </p:txBody>
      </p:sp>
      <p:sp>
        <p:nvSpPr>
          <p:cNvPr id="10" name="Text 7"/>
          <p:cNvSpPr/>
          <p:nvPr/>
        </p:nvSpPr>
        <p:spPr>
          <a:xfrm>
            <a:off x="1265054" y="3481173"/>
            <a:ext cx="12157031" cy="1554850"/>
          </a:xfrm>
          <a:prstGeom prst="rect">
            <a:avLst/>
          </a:prstGeom>
          <a:noFill/>
          <a:ln/>
        </p:spPr>
        <p:txBody>
          <a:bodyPr wrap="square" rtlCol="0" anchor="t"/>
          <a:lstStyle/>
          <a:p>
            <a:pPr marL="342900" indent="-342900">
              <a:lnSpc>
                <a:spcPts val="2239"/>
              </a:lnSpc>
              <a:buFont typeface="Wingdings" panose="05000000000000000000" pitchFamily="2" charset="2"/>
              <a:buChar char="§"/>
            </a:pPr>
            <a:r>
              <a:rPr lang="en-US" sz="2400" kern="0" spc="-35" dirty="0">
                <a:solidFill>
                  <a:srgbClr val="272525"/>
                </a:solidFill>
                <a:ea typeface="Source Sans Pro" pitchFamily="34" charset="-122"/>
                <a:cs typeface="Source Sans Pro" pitchFamily="34" charset="-120"/>
              </a:rPr>
              <a:t>By leveraging powerful models like VGG19, MobileNet, and ResNet, combined with optimization techniques like the Adam optimizer, the study has shown promising results in accurately identifying different lung conditions based on X-ray images</a:t>
            </a:r>
            <a:endParaRPr lang="en-US" sz="2400" dirty="0"/>
          </a:p>
        </p:txBody>
      </p:sp>
      <p:sp>
        <p:nvSpPr>
          <p:cNvPr id="19" name="Text 16"/>
          <p:cNvSpPr/>
          <p:nvPr/>
        </p:nvSpPr>
        <p:spPr>
          <a:xfrm>
            <a:off x="1254168" y="4877765"/>
            <a:ext cx="12122064" cy="1170031"/>
          </a:xfrm>
          <a:prstGeom prst="rect">
            <a:avLst/>
          </a:prstGeom>
          <a:noFill/>
          <a:ln/>
        </p:spPr>
        <p:txBody>
          <a:bodyPr wrap="square" rtlCol="0" anchor="t"/>
          <a:lstStyle/>
          <a:p>
            <a:pPr marL="342900" indent="-342900">
              <a:lnSpc>
                <a:spcPts val="2239"/>
              </a:lnSpc>
              <a:buFont typeface="Wingdings" panose="05000000000000000000" pitchFamily="2" charset="2"/>
              <a:buChar char="§"/>
            </a:pPr>
            <a:r>
              <a:rPr lang="en-US" sz="2400" kern="0" spc="-35" dirty="0">
                <a:solidFill>
                  <a:srgbClr val="272525"/>
                </a:solidFill>
                <a:ea typeface="Source Sans Pro" pitchFamily="34" charset="-122"/>
                <a:cs typeface="Source Sans Pro" pitchFamily="34" charset="-120"/>
              </a:rPr>
              <a:t>By leveraging the power of predictive modeling, the healthcare industry can take significant strides towards improving patient outcomes and enhancing public health on a global scale</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1362908"/>
            <a:ext cx="9933503" cy="355402"/>
          </a:xfrm>
          <a:prstGeom prst="rect">
            <a:avLst/>
          </a:prstGeom>
          <a:noFill/>
          <a:ln/>
        </p:spPr>
        <p:txBody>
          <a:bodyPr wrap="none" rtlCol="0" anchor="t"/>
          <a:lstStyle/>
          <a:p>
            <a:pPr marL="0" indent="0">
              <a:lnSpc>
                <a:spcPts val="2799"/>
              </a:lnSpc>
              <a:buNone/>
            </a:pPr>
            <a:endParaRPr lang="en-US" sz="1750" dirty="0"/>
          </a:p>
        </p:txBody>
      </p:sp>
      <p:sp>
        <p:nvSpPr>
          <p:cNvPr id="5" name="Text 2"/>
          <p:cNvSpPr/>
          <p:nvPr/>
        </p:nvSpPr>
        <p:spPr>
          <a:xfrm>
            <a:off x="2348389" y="1968222"/>
            <a:ext cx="9933503" cy="355402"/>
          </a:xfrm>
          <a:prstGeom prst="rect">
            <a:avLst/>
          </a:prstGeom>
          <a:noFill/>
          <a:ln/>
        </p:spPr>
        <p:txBody>
          <a:bodyPr wrap="none" rtlCol="0" anchor="t"/>
          <a:lstStyle/>
          <a:p>
            <a:pPr marL="0" indent="0">
              <a:lnSpc>
                <a:spcPts val="2799"/>
              </a:lnSpc>
              <a:buNone/>
            </a:pPr>
            <a:endParaRPr lang="en-US" sz="1750" dirty="0"/>
          </a:p>
        </p:txBody>
      </p:sp>
      <p:sp>
        <p:nvSpPr>
          <p:cNvPr id="6" name="Text 3"/>
          <p:cNvSpPr/>
          <p:nvPr/>
        </p:nvSpPr>
        <p:spPr>
          <a:xfrm>
            <a:off x="2348389" y="2573536"/>
            <a:ext cx="9933503" cy="355402"/>
          </a:xfrm>
          <a:prstGeom prst="rect">
            <a:avLst/>
          </a:prstGeom>
          <a:noFill/>
          <a:ln/>
        </p:spPr>
        <p:txBody>
          <a:bodyPr wrap="none" rtlCol="0" anchor="t"/>
          <a:lstStyle/>
          <a:p>
            <a:pPr marL="0" indent="0">
              <a:lnSpc>
                <a:spcPts val="2799"/>
              </a:lnSpc>
              <a:buNone/>
            </a:pPr>
            <a:endParaRPr lang="en-US" sz="1750" dirty="0"/>
          </a:p>
        </p:txBody>
      </p:sp>
      <p:sp>
        <p:nvSpPr>
          <p:cNvPr id="7" name="Text 4"/>
          <p:cNvSpPr/>
          <p:nvPr/>
        </p:nvSpPr>
        <p:spPr>
          <a:xfrm>
            <a:off x="4537591" y="3262193"/>
            <a:ext cx="5554980" cy="694373"/>
          </a:xfrm>
          <a:prstGeom prst="rect">
            <a:avLst/>
          </a:prstGeom>
          <a:noFill/>
          <a:ln/>
        </p:spPr>
        <p:txBody>
          <a:bodyPr wrap="none" rtlCol="0" anchor="t"/>
          <a:lstStyle/>
          <a:p>
            <a:pPr marL="0" indent="0" algn="ctr">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Thank you</a:t>
            </a:r>
            <a:endParaRPr lang="en-US" sz="4374" dirty="0"/>
          </a:p>
        </p:txBody>
      </p:sp>
      <p:sp>
        <p:nvSpPr>
          <p:cNvPr id="8" name="Text 5"/>
          <p:cNvSpPr/>
          <p:nvPr/>
        </p:nvSpPr>
        <p:spPr>
          <a:xfrm>
            <a:off x="2348389" y="4289822"/>
            <a:ext cx="9933503" cy="355402"/>
          </a:xfrm>
          <a:prstGeom prst="rect">
            <a:avLst/>
          </a:prstGeom>
          <a:noFill/>
          <a:ln/>
        </p:spPr>
        <p:txBody>
          <a:bodyPr wrap="none" rtlCol="0" anchor="t"/>
          <a:lstStyle/>
          <a:p>
            <a:pPr marL="0" indent="0" algn="ctr">
              <a:lnSpc>
                <a:spcPts val="2799"/>
              </a:lnSpc>
              <a:buNone/>
            </a:pPr>
            <a:endParaRPr lang="en-US" sz="1750" dirty="0"/>
          </a:p>
        </p:txBody>
      </p:sp>
      <p:sp>
        <p:nvSpPr>
          <p:cNvPr id="9" name="Text 6"/>
          <p:cNvSpPr/>
          <p:nvPr/>
        </p:nvSpPr>
        <p:spPr>
          <a:xfrm>
            <a:off x="2348389" y="4895136"/>
            <a:ext cx="9933503" cy="355402"/>
          </a:xfrm>
          <a:prstGeom prst="rect">
            <a:avLst/>
          </a:prstGeom>
          <a:noFill/>
          <a:ln/>
        </p:spPr>
        <p:txBody>
          <a:bodyPr wrap="none" rtlCol="0" anchor="t"/>
          <a:lstStyle/>
          <a:p>
            <a:pPr marL="0" indent="0" algn="ctr">
              <a:lnSpc>
                <a:spcPts val="2799"/>
              </a:lnSpc>
              <a:buNone/>
            </a:pPr>
            <a:endParaRPr lang="en-US" sz="1750" dirty="0"/>
          </a:p>
        </p:txBody>
      </p:sp>
      <p:sp>
        <p:nvSpPr>
          <p:cNvPr id="10" name="Text 7"/>
          <p:cNvSpPr/>
          <p:nvPr/>
        </p:nvSpPr>
        <p:spPr>
          <a:xfrm>
            <a:off x="2348389" y="5500449"/>
            <a:ext cx="9933503" cy="355402"/>
          </a:xfrm>
          <a:prstGeom prst="rect">
            <a:avLst/>
          </a:prstGeom>
          <a:noFill/>
          <a:ln/>
        </p:spPr>
        <p:txBody>
          <a:bodyPr wrap="none" rtlCol="0" anchor="t"/>
          <a:lstStyle/>
          <a:p>
            <a:pPr marL="0" indent="0" algn="ctr">
              <a:lnSpc>
                <a:spcPts val="2799"/>
              </a:lnSpc>
              <a:buNone/>
            </a:pPr>
            <a:endParaRPr lang="en-US" sz="1750" dirty="0"/>
          </a:p>
        </p:txBody>
      </p:sp>
      <p:sp>
        <p:nvSpPr>
          <p:cNvPr id="11" name="Text 8"/>
          <p:cNvSpPr/>
          <p:nvPr/>
        </p:nvSpPr>
        <p:spPr>
          <a:xfrm>
            <a:off x="2348389" y="6105763"/>
            <a:ext cx="9933503" cy="355402"/>
          </a:xfrm>
          <a:prstGeom prst="rect">
            <a:avLst/>
          </a:prstGeom>
          <a:noFill/>
          <a:ln/>
        </p:spPr>
        <p:txBody>
          <a:bodyPr wrap="none" rtlCol="0" anchor="t"/>
          <a:lstStyle/>
          <a:p>
            <a:pPr marL="0" indent="0" algn="ctr">
              <a:lnSpc>
                <a:spcPts val="2799"/>
              </a:lnSpc>
              <a:buNone/>
            </a:pPr>
            <a:endParaRPr lang="en-US" sz="1750" dirty="0"/>
          </a:p>
        </p:txBody>
      </p:sp>
      <p:sp>
        <p:nvSpPr>
          <p:cNvPr id="12" name="Text 9"/>
          <p:cNvSpPr/>
          <p:nvPr/>
        </p:nvSpPr>
        <p:spPr>
          <a:xfrm>
            <a:off x="2348389" y="6711077"/>
            <a:ext cx="9933503" cy="355402"/>
          </a:xfrm>
          <a:prstGeom prst="rect">
            <a:avLst/>
          </a:prstGeom>
          <a:noFill/>
          <a:ln/>
        </p:spPr>
        <p:txBody>
          <a:bodyPr wrap="none" rtlCol="0" anchor="t"/>
          <a:lstStyle/>
          <a:p>
            <a:pPr marL="0" indent="0" algn="ctr">
              <a:lnSpc>
                <a:spcPts val="2799"/>
              </a:lnSpc>
              <a:buNone/>
            </a:pPr>
            <a:endParaRPr lang="en-US" sz="1750" dirty="0"/>
          </a:p>
        </p:txBody>
      </p:sp>
      <p:pic>
        <p:nvPicPr>
          <p:cNvPr id="14" name="Graphic 13" descr="Handshake with solid fill">
            <a:extLst>
              <a:ext uri="{FF2B5EF4-FFF2-40B4-BE49-F238E27FC236}">
                <a16:creationId xmlns:a16="http://schemas.microsoft.com/office/drawing/2014/main" id="{6A29A041-F5EA-9FAF-8544-1650CC80980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03571" y="4020614"/>
            <a:ext cx="914400" cy="914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IN" dirty="0"/>
          </a:p>
        </p:txBody>
      </p:sp>
      <p:sp>
        <p:nvSpPr>
          <p:cNvPr id="5" name="Text 1"/>
          <p:cNvSpPr/>
          <p:nvPr/>
        </p:nvSpPr>
        <p:spPr>
          <a:xfrm>
            <a:off x="2258344" y="361532"/>
            <a:ext cx="9857456" cy="343615"/>
          </a:xfrm>
          <a:prstGeom prst="rect">
            <a:avLst/>
          </a:prstGeom>
          <a:noFill/>
          <a:ln/>
        </p:spPr>
        <p:txBody>
          <a:bodyPr wrap="none" rtlCol="0" anchor="t"/>
          <a:lstStyle/>
          <a:p>
            <a:pPr marL="0" indent="0" algn="ctr">
              <a:lnSpc>
                <a:spcPts val="5412"/>
              </a:lnSpc>
              <a:buNone/>
            </a:pPr>
            <a:endParaRPr lang="en-US" sz="4330" dirty="0"/>
          </a:p>
        </p:txBody>
      </p:sp>
      <p:sp>
        <p:nvSpPr>
          <p:cNvPr id="9" name="Text 5"/>
          <p:cNvSpPr/>
          <p:nvPr/>
        </p:nvSpPr>
        <p:spPr>
          <a:xfrm>
            <a:off x="1062990" y="1836182"/>
            <a:ext cx="183356" cy="412313"/>
          </a:xfrm>
          <a:prstGeom prst="rect">
            <a:avLst/>
          </a:prstGeom>
          <a:noFill/>
          <a:ln/>
        </p:spPr>
        <p:txBody>
          <a:bodyPr wrap="none" rtlCol="0" anchor="t"/>
          <a:lstStyle/>
          <a:p>
            <a:pPr marL="0" indent="0" algn="ctr">
              <a:lnSpc>
                <a:spcPts val="3247"/>
              </a:lnSpc>
              <a:buNone/>
            </a:pPr>
            <a:endParaRPr lang="en-US" sz="2598" dirty="0"/>
          </a:p>
        </p:txBody>
      </p:sp>
      <p:sp>
        <p:nvSpPr>
          <p:cNvPr id="11" name="Text 7"/>
          <p:cNvSpPr/>
          <p:nvPr/>
        </p:nvSpPr>
        <p:spPr>
          <a:xfrm>
            <a:off x="2080915" y="1855240"/>
            <a:ext cx="12437044" cy="1629559"/>
          </a:xfrm>
          <a:prstGeom prst="rect">
            <a:avLst/>
          </a:prstGeom>
          <a:noFill/>
          <a:ln/>
        </p:spPr>
        <p:txBody>
          <a:bodyPr wrap="square" rtlCol="0" anchor="t"/>
          <a:lstStyle/>
          <a:p>
            <a:r>
              <a:rPr lang="en-US" sz="2000" b="1" i="0" dirty="0">
                <a:solidFill>
                  <a:schemeClr val="accent1">
                    <a:lumMod val="75000"/>
                  </a:schemeClr>
                </a:solidFill>
                <a:effectLst/>
                <a:latin typeface="Söhne"/>
              </a:rPr>
              <a:t>Why this research is important?</a:t>
            </a:r>
          </a:p>
          <a:p>
            <a:r>
              <a:rPr lang="en-US" b="0" i="0" dirty="0">
                <a:solidFill>
                  <a:srgbClr val="0D0D0D"/>
                </a:solidFill>
                <a:effectLst/>
                <a:latin typeface="Söhne"/>
              </a:rPr>
              <a:t>Increasing num and changing patterns of respiratory disorders provide a serious threat to worldwide public health. With the time, the complexity and dynamics of these diseases change, making manual analysis more and more difficult. Advanced prediction models are essential for efficiently addressing respiratory infections, as demonstrated by recent events like the COVID-19 pandemic. </a:t>
            </a:r>
          </a:p>
          <a:p>
            <a:endParaRPr lang="en-US" sz="1600" dirty="0">
              <a:solidFill>
                <a:srgbClr val="0D0D0D"/>
              </a:solidFill>
              <a:latin typeface="Söhne"/>
            </a:endParaRPr>
          </a:p>
          <a:p>
            <a:pPr marL="0" indent="0" algn="l">
              <a:lnSpc>
                <a:spcPts val="2771"/>
              </a:lnSpc>
              <a:buNone/>
            </a:pPr>
            <a:endParaRPr lang="en-US" sz="1732" dirty="0"/>
          </a:p>
        </p:txBody>
      </p:sp>
      <p:sp>
        <p:nvSpPr>
          <p:cNvPr id="14" name="Text 10"/>
          <p:cNvSpPr/>
          <p:nvPr/>
        </p:nvSpPr>
        <p:spPr>
          <a:xfrm>
            <a:off x="1062990" y="3675102"/>
            <a:ext cx="183356" cy="412313"/>
          </a:xfrm>
          <a:prstGeom prst="rect">
            <a:avLst/>
          </a:prstGeom>
          <a:noFill/>
          <a:ln/>
        </p:spPr>
        <p:txBody>
          <a:bodyPr wrap="none" rtlCol="0" anchor="t"/>
          <a:lstStyle/>
          <a:p>
            <a:pPr marL="0" indent="0" algn="ctr">
              <a:lnSpc>
                <a:spcPts val="3247"/>
              </a:lnSpc>
              <a:buNone/>
            </a:pPr>
            <a:endParaRPr lang="en-US" sz="2598" dirty="0"/>
          </a:p>
        </p:txBody>
      </p:sp>
      <p:sp>
        <p:nvSpPr>
          <p:cNvPr id="15" name="Text 11"/>
          <p:cNvSpPr/>
          <p:nvPr/>
        </p:nvSpPr>
        <p:spPr>
          <a:xfrm>
            <a:off x="2364343" y="3682008"/>
            <a:ext cx="2749391" cy="343614"/>
          </a:xfrm>
          <a:prstGeom prst="rect">
            <a:avLst/>
          </a:prstGeom>
          <a:noFill/>
          <a:ln/>
        </p:spPr>
        <p:txBody>
          <a:bodyPr wrap="none" rtlCol="0" anchor="t"/>
          <a:lstStyle/>
          <a:p>
            <a:pPr marL="0" indent="0" algn="l">
              <a:lnSpc>
                <a:spcPts val="2706"/>
              </a:lnSpc>
              <a:buNone/>
            </a:pPr>
            <a:endParaRPr lang="en-US" sz="2165" dirty="0"/>
          </a:p>
        </p:txBody>
      </p:sp>
      <p:sp>
        <p:nvSpPr>
          <p:cNvPr id="16" name="Text 12"/>
          <p:cNvSpPr/>
          <p:nvPr/>
        </p:nvSpPr>
        <p:spPr>
          <a:xfrm>
            <a:off x="2080915" y="3241254"/>
            <a:ext cx="11711511" cy="1448600"/>
          </a:xfrm>
          <a:prstGeom prst="rect">
            <a:avLst/>
          </a:prstGeom>
          <a:noFill/>
          <a:ln/>
        </p:spPr>
        <p:txBody>
          <a:bodyPr wrap="square" rtlCol="0" anchor="t"/>
          <a:lstStyle/>
          <a:p>
            <a:r>
              <a:rPr lang="en-US" b="1" i="0" dirty="0">
                <a:solidFill>
                  <a:schemeClr val="accent1">
                    <a:lumMod val="75000"/>
                  </a:schemeClr>
                </a:solidFill>
                <a:effectLst/>
              </a:rPr>
              <a:t>What we know and don’t know</a:t>
            </a:r>
            <a:r>
              <a:rPr lang="en-US" b="0" i="0" dirty="0">
                <a:solidFill>
                  <a:schemeClr val="accent1">
                    <a:lumMod val="75000"/>
                  </a:schemeClr>
                </a:solidFill>
                <a:effectLst/>
              </a:rPr>
              <a:t>?</a:t>
            </a:r>
          </a:p>
          <a:p>
            <a:r>
              <a:rPr lang="en-US" b="0" i="0" dirty="0">
                <a:solidFill>
                  <a:srgbClr val="0D0D0D"/>
                </a:solidFill>
                <a:effectLst/>
              </a:rPr>
              <a:t>There are Many factors affect the diagnosis and treatment of respiratory illnesses. Especially in times of pandemics or outbreaks, traditional techniques are frequently ineffective to adequately capture the ever-changing nature of these infections. Furthermore, precise prediction and management techniques are made more difficult by the complex nature of respiratory disorders, which are impacted by environmental, genetic, and socioeconomic variables. </a:t>
            </a:r>
            <a:endParaRPr lang="en-US" dirty="0">
              <a:solidFill>
                <a:srgbClr val="0D0D0D"/>
              </a:solidFill>
            </a:endParaRPr>
          </a:p>
          <a:p>
            <a:pPr marL="0" indent="0" algn="l">
              <a:lnSpc>
                <a:spcPts val="2771"/>
              </a:lnSpc>
              <a:buNone/>
            </a:pPr>
            <a:endParaRPr lang="en-US" sz="1732" b="1" dirty="0"/>
          </a:p>
        </p:txBody>
      </p:sp>
      <p:sp>
        <p:nvSpPr>
          <p:cNvPr id="19" name="Text 15"/>
          <p:cNvSpPr/>
          <p:nvPr/>
        </p:nvSpPr>
        <p:spPr>
          <a:xfrm>
            <a:off x="1062990" y="5865852"/>
            <a:ext cx="183356" cy="412313"/>
          </a:xfrm>
          <a:prstGeom prst="rect">
            <a:avLst/>
          </a:prstGeom>
          <a:noFill/>
          <a:ln/>
        </p:spPr>
        <p:txBody>
          <a:bodyPr wrap="none" rtlCol="0" anchor="t"/>
          <a:lstStyle/>
          <a:p>
            <a:pPr marL="0" indent="0" algn="ctr">
              <a:lnSpc>
                <a:spcPts val="3247"/>
              </a:lnSpc>
              <a:buNone/>
            </a:pPr>
            <a:endParaRPr lang="en-US" sz="2598" dirty="0"/>
          </a:p>
        </p:txBody>
      </p:sp>
      <p:sp>
        <p:nvSpPr>
          <p:cNvPr id="20" name="Text 16"/>
          <p:cNvSpPr/>
          <p:nvPr/>
        </p:nvSpPr>
        <p:spPr>
          <a:xfrm>
            <a:off x="2364343" y="5872758"/>
            <a:ext cx="2749391" cy="343614"/>
          </a:xfrm>
          <a:prstGeom prst="rect">
            <a:avLst/>
          </a:prstGeom>
          <a:noFill/>
          <a:ln/>
        </p:spPr>
        <p:txBody>
          <a:bodyPr wrap="none" rtlCol="0" anchor="t"/>
          <a:lstStyle/>
          <a:p>
            <a:pPr marL="0" indent="0" algn="l">
              <a:lnSpc>
                <a:spcPts val="2706"/>
              </a:lnSpc>
              <a:buNone/>
            </a:pPr>
            <a:endParaRPr lang="en-US" sz="2165" dirty="0"/>
          </a:p>
        </p:txBody>
      </p:sp>
      <p:sp>
        <p:nvSpPr>
          <p:cNvPr id="21" name="Text 17"/>
          <p:cNvSpPr/>
          <p:nvPr/>
        </p:nvSpPr>
        <p:spPr>
          <a:xfrm>
            <a:off x="2020929" y="4955550"/>
            <a:ext cx="11711511" cy="1120318"/>
          </a:xfrm>
          <a:prstGeom prst="rect">
            <a:avLst/>
          </a:prstGeom>
          <a:noFill/>
          <a:ln/>
        </p:spPr>
        <p:txBody>
          <a:bodyPr wrap="square" rtlCol="0" anchor="t"/>
          <a:lstStyle/>
          <a:p>
            <a:r>
              <a:rPr lang="en-US" b="1" i="0" dirty="0">
                <a:solidFill>
                  <a:schemeClr val="accent1">
                    <a:lumMod val="75000"/>
                  </a:schemeClr>
                </a:solidFill>
                <a:effectLst/>
                <a:latin typeface="Söhne"/>
              </a:rPr>
              <a:t>Our Experiment:</a:t>
            </a:r>
          </a:p>
          <a:p>
            <a:r>
              <a:rPr lang="en-US" b="0" i="0" dirty="0">
                <a:solidFill>
                  <a:srgbClr val="0D0D0D"/>
                </a:solidFill>
                <a:effectLst/>
              </a:rPr>
              <a:t>Considering the difficulties caused by respiratory illnesses, the purpose of our study is to look at the following question: How can respiratory disease patterns be better understood and predicted with greater accuracy with the use of predictive modeling? </a:t>
            </a:r>
          </a:p>
          <a:p>
            <a:pPr marL="0" indent="0" algn="l">
              <a:lnSpc>
                <a:spcPts val="2771"/>
              </a:lnSpc>
              <a:buNone/>
            </a:pPr>
            <a:endParaRPr lang="en-US" sz="1732" dirty="0"/>
          </a:p>
        </p:txBody>
      </p:sp>
      <p:sp>
        <p:nvSpPr>
          <p:cNvPr id="22" name="TextBox 21">
            <a:extLst>
              <a:ext uri="{FF2B5EF4-FFF2-40B4-BE49-F238E27FC236}">
                <a16:creationId xmlns:a16="http://schemas.microsoft.com/office/drawing/2014/main" id="{D611EB18-2C30-B3BD-234B-3AEB2D07A9C3}"/>
              </a:ext>
            </a:extLst>
          </p:cNvPr>
          <p:cNvSpPr txBox="1"/>
          <p:nvPr/>
        </p:nvSpPr>
        <p:spPr>
          <a:xfrm>
            <a:off x="2080915" y="185728"/>
            <a:ext cx="11145280" cy="1446550"/>
          </a:xfrm>
          <a:prstGeom prst="rect">
            <a:avLst/>
          </a:prstGeom>
          <a:solidFill>
            <a:schemeClr val="accent5">
              <a:lumMod val="40000"/>
              <a:lumOff val="60000"/>
            </a:schemeClr>
          </a:solidFill>
        </p:spPr>
        <p:txBody>
          <a:bodyPr wrap="square" rtlCol="0">
            <a:spAutoFit/>
          </a:bodyPr>
          <a:lstStyle/>
          <a:p>
            <a:r>
              <a:rPr lang="en-US" sz="4400" dirty="0"/>
              <a:t>Research Work: Lung Disease Outbreak Prediction</a:t>
            </a:r>
            <a:endParaRPr lang="en-IN" sz="4400" dirty="0"/>
          </a:p>
        </p:txBody>
      </p:sp>
      <p:sp>
        <p:nvSpPr>
          <p:cNvPr id="26" name="TextBox 25">
            <a:extLst>
              <a:ext uri="{FF2B5EF4-FFF2-40B4-BE49-F238E27FC236}">
                <a16:creationId xmlns:a16="http://schemas.microsoft.com/office/drawing/2014/main" id="{BDB5D376-6408-67FA-4C19-5EEBF4DC7455}"/>
              </a:ext>
            </a:extLst>
          </p:cNvPr>
          <p:cNvSpPr txBox="1"/>
          <p:nvPr/>
        </p:nvSpPr>
        <p:spPr>
          <a:xfrm>
            <a:off x="2080915" y="6371059"/>
            <a:ext cx="11711511" cy="1754326"/>
          </a:xfrm>
          <a:prstGeom prst="rect">
            <a:avLst/>
          </a:prstGeom>
          <a:noFill/>
        </p:spPr>
        <p:txBody>
          <a:bodyPr wrap="square" rtlCol="0">
            <a:spAutoFit/>
          </a:bodyPr>
          <a:lstStyle/>
          <a:p>
            <a:r>
              <a:rPr lang="en-US" b="1" dirty="0">
                <a:solidFill>
                  <a:schemeClr val="accent1">
                    <a:lumMod val="75000"/>
                  </a:schemeClr>
                </a:solidFill>
              </a:rPr>
              <a:t>Our Hypothesis:</a:t>
            </a:r>
            <a:endParaRPr lang="en-US" b="1" i="0" dirty="0">
              <a:solidFill>
                <a:schemeClr val="accent1">
                  <a:lumMod val="75000"/>
                </a:schemeClr>
              </a:solidFill>
              <a:effectLst/>
            </a:endParaRPr>
          </a:p>
          <a:p>
            <a:r>
              <a:rPr lang="en-US" b="0" i="0" dirty="0">
                <a:solidFill>
                  <a:srgbClr val="0D0D0D"/>
                </a:solidFill>
                <a:effectLst/>
              </a:rPr>
              <a:t>Our hypothesis is that utilizing deep learning techniques and machine learning algorithms can greatly improve our capacity to assess and forecast changes in respiratory diseases. Through the use of extensive datasets with lung X-ray pictures labeled with different respiratory diseases, predictive models are trained, and we expect to achieve higher disease prediction accuracy and efficiency as compared to human processes.</a:t>
            </a:r>
            <a:endParaRPr lang="en-IN" dirty="0"/>
          </a:p>
          <a:p>
            <a:endParaRPr lang="en-IN" dirty="0"/>
          </a:p>
        </p:txBody>
      </p:sp>
      <p:pic>
        <p:nvPicPr>
          <p:cNvPr id="28" name="Graphic 27" descr="Research with solid fill">
            <a:extLst>
              <a:ext uri="{FF2B5EF4-FFF2-40B4-BE49-F238E27FC236}">
                <a16:creationId xmlns:a16="http://schemas.microsoft.com/office/drawing/2014/main" id="{4C78F5E0-740A-3D17-C10D-F020D9C2A86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3144" y="2221877"/>
            <a:ext cx="843048" cy="843048"/>
          </a:xfrm>
          <a:prstGeom prst="rect">
            <a:avLst/>
          </a:prstGeom>
        </p:spPr>
      </p:pic>
      <p:pic>
        <p:nvPicPr>
          <p:cNvPr id="30" name="Graphic 29" descr="Questions with solid fill">
            <a:extLst>
              <a:ext uri="{FF2B5EF4-FFF2-40B4-BE49-F238E27FC236}">
                <a16:creationId xmlns:a16="http://schemas.microsoft.com/office/drawing/2014/main" id="{A7990B5B-E294-95B8-FFD7-995F288A305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1792" y="3555972"/>
            <a:ext cx="914400" cy="914400"/>
          </a:xfrm>
          <a:prstGeom prst="rect">
            <a:avLst/>
          </a:prstGeom>
        </p:spPr>
      </p:pic>
      <p:pic>
        <p:nvPicPr>
          <p:cNvPr id="34" name="Graphic 33" descr="Open book with solid fill">
            <a:extLst>
              <a:ext uri="{FF2B5EF4-FFF2-40B4-BE49-F238E27FC236}">
                <a16:creationId xmlns:a16="http://schemas.microsoft.com/office/drawing/2014/main" id="{BB1870E2-7DC9-4F1A-F13E-871D3A2A108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97468" y="5161468"/>
            <a:ext cx="914400" cy="914400"/>
          </a:xfrm>
          <a:prstGeom prst="rect">
            <a:avLst/>
          </a:prstGeom>
        </p:spPr>
      </p:pic>
      <p:pic>
        <p:nvPicPr>
          <p:cNvPr id="36" name="Graphic 35" descr="Right pointing backhand index with solid fill">
            <a:extLst>
              <a:ext uri="{FF2B5EF4-FFF2-40B4-BE49-F238E27FC236}">
                <a16:creationId xmlns:a16="http://schemas.microsoft.com/office/drawing/2014/main" id="{98F02DAB-F0B6-2BFC-C563-409F98F138A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33144" y="6766964"/>
            <a:ext cx="914400" cy="914400"/>
          </a:xfrm>
          <a:prstGeom prst="rect">
            <a:avLst/>
          </a:prstGeom>
        </p:spPr>
      </p:pic>
    </p:spTree>
    <p:extLst>
      <p:ext uri="{BB962C8B-B14F-4D97-AF65-F5344CB8AC3E}">
        <p14:creationId xmlns:p14="http://schemas.microsoft.com/office/powerpoint/2010/main" val="1362675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8676" y="13931"/>
            <a:ext cx="14630400" cy="8229600"/>
          </a:xfrm>
          <a:prstGeom prst="rect">
            <a:avLst/>
          </a:prstGeom>
          <a:solidFill>
            <a:srgbClr val="FFFFFF">
              <a:alpha val="75000"/>
            </a:srgbClr>
          </a:solidFill>
          <a:ln/>
        </p:spPr>
        <p:txBody>
          <a:bodyPr/>
          <a:lstStyle/>
          <a:p>
            <a:endParaRPr lang="en-IN" dirty="0"/>
          </a:p>
        </p:txBody>
      </p:sp>
      <p:pic>
        <p:nvPicPr>
          <p:cNvPr id="4" name="Image 1" descr="preencoded.png"/>
          <p:cNvPicPr>
            <a:picLocks noChangeAspect="1"/>
          </p:cNvPicPr>
          <p:nvPr/>
        </p:nvPicPr>
        <p:blipFill>
          <a:blip r:embed="rId4"/>
          <a:stretch>
            <a:fillRect/>
          </a:stretch>
        </p:blipFill>
        <p:spPr>
          <a:xfrm>
            <a:off x="10980420" y="0"/>
            <a:ext cx="3657600" cy="8229600"/>
          </a:xfrm>
          <a:prstGeom prst="rect">
            <a:avLst/>
          </a:prstGeom>
        </p:spPr>
      </p:pic>
      <p:sp>
        <p:nvSpPr>
          <p:cNvPr id="5" name="Text 1"/>
          <p:cNvSpPr/>
          <p:nvPr/>
        </p:nvSpPr>
        <p:spPr>
          <a:xfrm>
            <a:off x="1910001" y="605909"/>
            <a:ext cx="7152799" cy="687348"/>
          </a:xfrm>
          <a:prstGeom prst="rect">
            <a:avLst/>
          </a:prstGeom>
          <a:noFill/>
          <a:ln/>
        </p:spPr>
        <p:txBody>
          <a:bodyPr wrap="none" rtlCol="0" anchor="t"/>
          <a:lstStyle/>
          <a:p>
            <a:pPr marL="0" indent="0" algn="ctr">
              <a:lnSpc>
                <a:spcPts val="5412"/>
              </a:lnSpc>
              <a:buNone/>
            </a:pPr>
            <a:r>
              <a:rPr lang="en-US" sz="4330" b="1" kern="0" spc="-35" dirty="0">
                <a:solidFill>
                  <a:srgbClr val="000000"/>
                </a:solidFill>
                <a:ea typeface="adonis-web" pitchFamily="34" charset="-122"/>
                <a:cs typeface="adonis-web" pitchFamily="34" charset="-120"/>
              </a:rPr>
              <a:t>Predictive Modeling Approach</a:t>
            </a:r>
            <a:endParaRPr lang="en-US" sz="4330" dirty="0"/>
          </a:p>
        </p:txBody>
      </p:sp>
      <p:sp>
        <p:nvSpPr>
          <p:cNvPr id="6" name="Shape 2"/>
          <p:cNvSpPr/>
          <p:nvPr/>
        </p:nvSpPr>
        <p:spPr>
          <a:xfrm>
            <a:off x="1132761" y="1623179"/>
            <a:ext cx="43934" cy="6000512"/>
          </a:xfrm>
          <a:prstGeom prst="roundRect">
            <a:avLst>
              <a:gd name="adj" fmla="val 225295"/>
            </a:avLst>
          </a:prstGeom>
          <a:solidFill>
            <a:schemeClr val="accent1"/>
          </a:solidFill>
          <a:ln/>
        </p:spPr>
      </p:sp>
      <p:sp>
        <p:nvSpPr>
          <p:cNvPr id="7" name="Shape 3"/>
          <p:cNvSpPr/>
          <p:nvPr/>
        </p:nvSpPr>
        <p:spPr>
          <a:xfrm>
            <a:off x="1402080" y="2020431"/>
            <a:ext cx="769739" cy="43934"/>
          </a:xfrm>
          <a:prstGeom prst="roundRect">
            <a:avLst>
              <a:gd name="adj" fmla="val 225295"/>
            </a:avLst>
          </a:prstGeom>
          <a:solidFill>
            <a:schemeClr val="accent1"/>
          </a:solidFill>
          <a:ln/>
        </p:spPr>
      </p:sp>
      <p:sp>
        <p:nvSpPr>
          <p:cNvPr id="8" name="Shape 4"/>
          <p:cNvSpPr/>
          <p:nvPr/>
        </p:nvSpPr>
        <p:spPr>
          <a:xfrm>
            <a:off x="907256" y="1794986"/>
            <a:ext cx="494824" cy="494824"/>
          </a:xfrm>
          <a:prstGeom prst="roundRect">
            <a:avLst>
              <a:gd name="adj" fmla="val 20003"/>
            </a:avLst>
          </a:prstGeom>
          <a:solidFill>
            <a:schemeClr val="accent1">
              <a:lumMod val="60000"/>
              <a:lumOff val="40000"/>
            </a:schemeClr>
          </a:solidFill>
          <a:ln w="7620">
            <a:solidFill>
              <a:srgbClr val="D6BADD"/>
            </a:solidFill>
            <a:prstDash val="solid"/>
          </a:ln>
        </p:spPr>
      </p:sp>
      <p:sp>
        <p:nvSpPr>
          <p:cNvPr id="9" name="Text 5"/>
          <p:cNvSpPr/>
          <p:nvPr/>
        </p:nvSpPr>
        <p:spPr>
          <a:xfrm>
            <a:off x="1062990" y="1836182"/>
            <a:ext cx="183356" cy="412313"/>
          </a:xfrm>
          <a:prstGeom prst="rect">
            <a:avLst/>
          </a:prstGeom>
          <a:noFill/>
          <a:ln/>
        </p:spPr>
        <p:txBody>
          <a:bodyPr wrap="none" rtlCol="0" anchor="t"/>
          <a:lstStyle/>
          <a:p>
            <a:pPr marL="0" indent="0" algn="ctr">
              <a:lnSpc>
                <a:spcPts val="3247"/>
              </a:lnSpc>
              <a:buNone/>
            </a:pPr>
            <a:r>
              <a:rPr lang="en-US" sz="2598" b="1" kern="0" spc="-35" dirty="0">
                <a:solidFill>
                  <a:srgbClr val="272525"/>
                </a:solidFill>
                <a:latin typeface="adonis-web" pitchFamily="34" charset="0"/>
                <a:ea typeface="adonis-web" pitchFamily="34" charset="-122"/>
                <a:cs typeface="adonis-web" pitchFamily="34" charset="-120"/>
              </a:rPr>
              <a:t>1</a:t>
            </a:r>
            <a:endParaRPr lang="en-US" sz="2598" dirty="0"/>
          </a:p>
        </p:txBody>
      </p:sp>
      <p:sp>
        <p:nvSpPr>
          <p:cNvPr id="10" name="Text 6"/>
          <p:cNvSpPr/>
          <p:nvPr/>
        </p:nvSpPr>
        <p:spPr>
          <a:xfrm>
            <a:off x="2364343" y="1843087"/>
            <a:ext cx="2749391" cy="343614"/>
          </a:xfrm>
          <a:prstGeom prst="rect">
            <a:avLst/>
          </a:prstGeom>
          <a:noFill/>
          <a:ln/>
        </p:spPr>
        <p:txBody>
          <a:bodyPr wrap="none" rtlCol="0" anchor="t"/>
          <a:lstStyle/>
          <a:p>
            <a:pPr marL="0" indent="0" algn="l">
              <a:lnSpc>
                <a:spcPts val="2706"/>
              </a:lnSpc>
              <a:buNone/>
            </a:pPr>
            <a:r>
              <a:rPr lang="en-US" sz="2000" b="1" kern="0" spc="-35" dirty="0">
                <a:solidFill>
                  <a:srgbClr val="272525"/>
                </a:solidFill>
                <a:ea typeface="adonis-web" pitchFamily="34" charset="-122"/>
                <a:cs typeface="adonis-web" pitchFamily="34" charset="-120"/>
              </a:rPr>
              <a:t>Data Collection</a:t>
            </a:r>
            <a:endParaRPr lang="en-US" sz="2000" dirty="0"/>
          </a:p>
        </p:txBody>
      </p:sp>
      <p:sp>
        <p:nvSpPr>
          <p:cNvPr id="11" name="Text 7"/>
          <p:cNvSpPr/>
          <p:nvPr/>
        </p:nvSpPr>
        <p:spPr>
          <a:xfrm>
            <a:off x="2364343" y="2318623"/>
            <a:ext cx="7783711" cy="703659"/>
          </a:xfrm>
          <a:prstGeom prst="rect">
            <a:avLst/>
          </a:prstGeom>
          <a:noFill/>
          <a:ln/>
        </p:spPr>
        <p:txBody>
          <a:bodyPr wrap="square" rtlCol="0" anchor="t"/>
          <a:lstStyle/>
          <a:p>
            <a:pPr marL="0" indent="0" algn="l">
              <a:lnSpc>
                <a:spcPts val="2771"/>
              </a:lnSpc>
              <a:buNone/>
            </a:pPr>
            <a:r>
              <a:rPr lang="en-US" kern="0" spc="-35" dirty="0">
                <a:solidFill>
                  <a:srgbClr val="272525"/>
                </a:solidFill>
                <a:ea typeface="Source Sans Pro" pitchFamily="34" charset="-122"/>
                <a:cs typeface="Source Sans Pro" pitchFamily="34" charset="-120"/>
              </a:rPr>
              <a:t>A large variety of information from many sources is collected to have a thorough knowledge of the variables that lead to lung disease epidemics. </a:t>
            </a:r>
            <a:endParaRPr lang="en-US" dirty="0"/>
          </a:p>
        </p:txBody>
      </p:sp>
      <p:sp>
        <p:nvSpPr>
          <p:cNvPr id="12" name="Shape 8"/>
          <p:cNvSpPr/>
          <p:nvPr/>
        </p:nvSpPr>
        <p:spPr>
          <a:xfrm>
            <a:off x="1402080" y="3859351"/>
            <a:ext cx="769739" cy="43934"/>
          </a:xfrm>
          <a:prstGeom prst="roundRect">
            <a:avLst>
              <a:gd name="adj" fmla="val 225295"/>
            </a:avLst>
          </a:prstGeom>
          <a:solidFill>
            <a:schemeClr val="accent1"/>
          </a:solidFill>
          <a:ln/>
        </p:spPr>
      </p:sp>
      <p:sp>
        <p:nvSpPr>
          <p:cNvPr id="13" name="Shape 9"/>
          <p:cNvSpPr/>
          <p:nvPr/>
        </p:nvSpPr>
        <p:spPr>
          <a:xfrm>
            <a:off x="907256" y="3633907"/>
            <a:ext cx="494824" cy="494824"/>
          </a:xfrm>
          <a:prstGeom prst="roundRect">
            <a:avLst>
              <a:gd name="adj" fmla="val 20003"/>
            </a:avLst>
          </a:prstGeom>
          <a:solidFill>
            <a:schemeClr val="accent1">
              <a:lumMod val="60000"/>
              <a:lumOff val="40000"/>
            </a:schemeClr>
          </a:solidFill>
          <a:ln w="7620">
            <a:solidFill>
              <a:srgbClr val="D6BADD"/>
            </a:solidFill>
            <a:prstDash val="solid"/>
          </a:ln>
        </p:spPr>
      </p:sp>
      <p:sp>
        <p:nvSpPr>
          <p:cNvPr id="14" name="Text 10"/>
          <p:cNvSpPr/>
          <p:nvPr/>
        </p:nvSpPr>
        <p:spPr>
          <a:xfrm>
            <a:off x="1062990" y="3675102"/>
            <a:ext cx="183356" cy="412313"/>
          </a:xfrm>
          <a:prstGeom prst="rect">
            <a:avLst/>
          </a:prstGeom>
          <a:noFill/>
          <a:ln/>
        </p:spPr>
        <p:txBody>
          <a:bodyPr wrap="none" rtlCol="0" anchor="t"/>
          <a:lstStyle/>
          <a:p>
            <a:pPr marL="0" indent="0" algn="ctr">
              <a:lnSpc>
                <a:spcPts val="3247"/>
              </a:lnSpc>
              <a:buNone/>
            </a:pPr>
            <a:r>
              <a:rPr lang="en-US" sz="2598" b="1" kern="0" spc="-35" dirty="0">
                <a:solidFill>
                  <a:srgbClr val="272525"/>
                </a:solidFill>
                <a:latin typeface="adonis-web" pitchFamily="34" charset="0"/>
                <a:ea typeface="adonis-web" pitchFamily="34" charset="-122"/>
                <a:cs typeface="adonis-web" pitchFamily="34" charset="-120"/>
              </a:rPr>
              <a:t>2</a:t>
            </a:r>
            <a:endParaRPr lang="en-US" sz="2598" dirty="0"/>
          </a:p>
        </p:txBody>
      </p:sp>
      <p:sp>
        <p:nvSpPr>
          <p:cNvPr id="15" name="Text 11"/>
          <p:cNvSpPr/>
          <p:nvPr/>
        </p:nvSpPr>
        <p:spPr>
          <a:xfrm>
            <a:off x="2364343" y="3682008"/>
            <a:ext cx="2749391" cy="343614"/>
          </a:xfrm>
          <a:prstGeom prst="rect">
            <a:avLst/>
          </a:prstGeom>
          <a:noFill/>
          <a:ln/>
        </p:spPr>
        <p:txBody>
          <a:bodyPr wrap="none" rtlCol="0" anchor="t"/>
          <a:lstStyle/>
          <a:p>
            <a:pPr marL="0" indent="0" algn="l">
              <a:lnSpc>
                <a:spcPts val="2706"/>
              </a:lnSpc>
              <a:buNone/>
            </a:pPr>
            <a:r>
              <a:rPr lang="en-US" sz="2000" b="1" kern="0" spc="-35" dirty="0">
                <a:solidFill>
                  <a:srgbClr val="272525"/>
                </a:solidFill>
                <a:ea typeface="adonis-web" pitchFamily="34" charset="-122"/>
                <a:cs typeface="adonis-web" pitchFamily="34" charset="-120"/>
              </a:rPr>
              <a:t>Data Processing</a:t>
            </a:r>
            <a:endParaRPr lang="en-US" sz="2000" dirty="0"/>
          </a:p>
        </p:txBody>
      </p:sp>
      <p:sp>
        <p:nvSpPr>
          <p:cNvPr id="16" name="Text 12"/>
          <p:cNvSpPr/>
          <p:nvPr/>
        </p:nvSpPr>
        <p:spPr>
          <a:xfrm>
            <a:off x="2364343" y="4157543"/>
            <a:ext cx="7783711" cy="1055489"/>
          </a:xfrm>
          <a:prstGeom prst="rect">
            <a:avLst/>
          </a:prstGeom>
          <a:noFill/>
          <a:ln/>
        </p:spPr>
        <p:txBody>
          <a:bodyPr wrap="square" rtlCol="0" anchor="t"/>
          <a:lstStyle/>
          <a:p>
            <a:pPr marL="0" indent="0" algn="l">
              <a:lnSpc>
                <a:spcPts val="2771"/>
              </a:lnSpc>
              <a:buNone/>
            </a:pPr>
            <a:r>
              <a:rPr lang="en-US" kern="0" spc="-35" dirty="0">
                <a:solidFill>
                  <a:srgbClr val="272525"/>
                </a:solidFill>
                <a:ea typeface="Source Sans Pro" pitchFamily="34" charset="-122"/>
                <a:cs typeface="Source Sans Pro" pitchFamily="34" charset="-120"/>
              </a:rPr>
              <a:t>The dataset is split into training, validation, and testing parts to train the model efficiently and produce precise predictions. Data augmentation techniques are used to increase the diversity of the input data and prevent overfitting.</a:t>
            </a:r>
            <a:endParaRPr lang="en-US" dirty="0"/>
          </a:p>
        </p:txBody>
      </p:sp>
      <p:sp>
        <p:nvSpPr>
          <p:cNvPr id="17" name="Shape 13"/>
          <p:cNvSpPr/>
          <p:nvPr/>
        </p:nvSpPr>
        <p:spPr>
          <a:xfrm>
            <a:off x="1402080" y="6050101"/>
            <a:ext cx="769739" cy="43934"/>
          </a:xfrm>
          <a:prstGeom prst="roundRect">
            <a:avLst>
              <a:gd name="adj" fmla="val 225295"/>
            </a:avLst>
          </a:prstGeom>
          <a:solidFill>
            <a:schemeClr val="accent1"/>
          </a:solidFill>
          <a:ln/>
        </p:spPr>
      </p:sp>
      <p:sp>
        <p:nvSpPr>
          <p:cNvPr id="18" name="Shape 14"/>
          <p:cNvSpPr/>
          <p:nvPr/>
        </p:nvSpPr>
        <p:spPr>
          <a:xfrm>
            <a:off x="907256" y="5824657"/>
            <a:ext cx="494824" cy="494824"/>
          </a:xfrm>
          <a:prstGeom prst="roundRect">
            <a:avLst>
              <a:gd name="adj" fmla="val 20003"/>
            </a:avLst>
          </a:prstGeom>
          <a:solidFill>
            <a:schemeClr val="accent1">
              <a:lumMod val="60000"/>
              <a:lumOff val="40000"/>
            </a:schemeClr>
          </a:solidFill>
          <a:ln w="7620">
            <a:solidFill>
              <a:srgbClr val="D6BADD"/>
            </a:solidFill>
            <a:prstDash val="solid"/>
          </a:ln>
        </p:spPr>
      </p:sp>
      <p:sp>
        <p:nvSpPr>
          <p:cNvPr id="19" name="Text 15"/>
          <p:cNvSpPr/>
          <p:nvPr/>
        </p:nvSpPr>
        <p:spPr>
          <a:xfrm>
            <a:off x="1062990" y="5865852"/>
            <a:ext cx="183356" cy="412313"/>
          </a:xfrm>
          <a:prstGeom prst="rect">
            <a:avLst/>
          </a:prstGeom>
          <a:noFill/>
          <a:ln/>
        </p:spPr>
        <p:txBody>
          <a:bodyPr wrap="none" rtlCol="0" anchor="t"/>
          <a:lstStyle/>
          <a:p>
            <a:pPr marL="0" indent="0" algn="ctr">
              <a:lnSpc>
                <a:spcPts val="3247"/>
              </a:lnSpc>
              <a:buNone/>
            </a:pPr>
            <a:r>
              <a:rPr lang="en-US" sz="2598" b="1" kern="0" spc="-35" dirty="0">
                <a:solidFill>
                  <a:srgbClr val="272525"/>
                </a:solidFill>
                <a:latin typeface="adonis-web" pitchFamily="34" charset="0"/>
                <a:ea typeface="adonis-web" pitchFamily="34" charset="-122"/>
                <a:cs typeface="adonis-web" pitchFamily="34" charset="-120"/>
              </a:rPr>
              <a:t>3</a:t>
            </a:r>
            <a:endParaRPr lang="en-US" sz="2598" dirty="0"/>
          </a:p>
        </p:txBody>
      </p:sp>
      <p:sp>
        <p:nvSpPr>
          <p:cNvPr id="20" name="Text 16"/>
          <p:cNvSpPr/>
          <p:nvPr/>
        </p:nvSpPr>
        <p:spPr>
          <a:xfrm>
            <a:off x="2364343" y="5872758"/>
            <a:ext cx="2749391" cy="343614"/>
          </a:xfrm>
          <a:prstGeom prst="rect">
            <a:avLst/>
          </a:prstGeom>
          <a:noFill/>
          <a:ln/>
        </p:spPr>
        <p:txBody>
          <a:bodyPr wrap="none" rtlCol="0" anchor="t"/>
          <a:lstStyle/>
          <a:p>
            <a:pPr marL="0" indent="0" algn="l">
              <a:lnSpc>
                <a:spcPts val="2706"/>
              </a:lnSpc>
              <a:buNone/>
            </a:pPr>
            <a:r>
              <a:rPr lang="en-US" sz="2000" b="1" kern="0" spc="-35" dirty="0">
                <a:solidFill>
                  <a:srgbClr val="272525"/>
                </a:solidFill>
                <a:ea typeface="adonis-web" pitchFamily="34" charset="-122"/>
                <a:cs typeface="adonis-web" pitchFamily="34" charset="-120"/>
              </a:rPr>
              <a:t>Model Training</a:t>
            </a:r>
            <a:endParaRPr lang="en-US" sz="2000" dirty="0"/>
          </a:p>
        </p:txBody>
      </p:sp>
      <p:sp>
        <p:nvSpPr>
          <p:cNvPr id="21" name="Text 17"/>
          <p:cNvSpPr/>
          <p:nvPr/>
        </p:nvSpPr>
        <p:spPr>
          <a:xfrm>
            <a:off x="2364343" y="6348293"/>
            <a:ext cx="7783711" cy="1055489"/>
          </a:xfrm>
          <a:prstGeom prst="rect">
            <a:avLst/>
          </a:prstGeom>
          <a:noFill/>
          <a:ln/>
        </p:spPr>
        <p:txBody>
          <a:bodyPr wrap="square" rtlCol="0" anchor="t"/>
          <a:lstStyle/>
          <a:p>
            <a:pPr marL="0" indent="0" algn="l">
              <a:lnSpc>
                <a:spcPts val="2771"/>
              </a:lnSpc>
              <a:buNone/>
            </a:pPr>
            <a:r>
              <a:rPr lang="en-US" kern="0" spc="-35" dirty="0">
                <a:solidFill>
                  <a:srgbClr val="272525"/>
                </a:solidFill>
                <a:ea typeface="Source Sans Pro" pitchFamily="34" charset="-122"/>
                <a:cs typeface="Source Sans Pro" pitchFamily="34" charset="-120"/>
              </a:rPr>
              <a:t>Convolutional neural network models like VGG19, MobileNet, and ResNet are trained on the lung disease dataset. The models are optimized using the Adam optimizer to improve their performance and accuracy.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97972" y="0"/>
            <a:ext cx="14630400" cy="8229600"/>
          </a:xfrm>
          <a:prstGeom prst="rect">
            <a:avLst/>
          </a:prstGeom>
          <a:solidFill>
            <a:srgbClr val="FFFFFF">
              <a:alpha val="75000"/>
            </a:srgbClr>
          </a:solidFill>
          <a:ln/>
        </p:spPr>
        <p:txBody>
          <a:bodyPr/>
          <a:lstStyle/>
          <a:p>
            <a:endParaRPr lang="en-IN" dirty="0"/>
          </a:p>
        </p:txBody>
      </p:sp>
      <p:sp>
        <p:nvSpPr>
          <p:cNvPr id="5" name="Text 1"/>
          <p:cNvSpPr/>
          <p:nvPr/>
        </p:nvSpPr>
        <p:spPr>
          <a:xfrm>
            <a:off x="3192125" y="504807"/>
            <a:ext cx="8246150" cy="1152763"/>
          </a:xfrm>
          <a:prstGeom prst="rect">
            <a:avLst/>
          </a:prstGeom>
          <a:noFill/>
          <a:ln/>
        </p:spPr>
        <p:txBody>
          <a:bodyPr wrap="square" rtlCol="0" anchor="t"/>
          <a:lstStyle/>
          <a:p>
            <a:pPr marL="0" indent="0" algn="ctr">
              <a:lnSpc>
                <a:spcPts val="4539"/>
              </a:lnSpc>
              <a:buNone/>
            </a:pPr>
            <a:r>
              <a:rPr lang="en-US" sz="3631" b="1" kern="0" spc="-29" dirty="0">
                <a:solidFill>
                  <a:srgbClr val="000000"/>
                </a:solidFill>
                <a:ea typeface="adonis-web" pitchFamily="34" charset="-122"/>
                <a:cs typeface="adonis-web" pitchFamily="34" charset="-120"/>
              </a:rPr>
              <a:t>VGG19 Model for Lung Disease Prediction</a:t>
            </a:r>
            <a:endParaRPr lang="en-US" sz="3631" dirty="0"/>
          </a:p>
        </p:txBody>
      </p:sp>
      <p:sp>
        <p:nvSpPr>
          <p:cNvPr id="6" name="Text 2"/>
          <p:cNvSpPr/>
          <p:nvPr/>
        </p:nvSpPr>
        <p:spPr>
          <a:xfrm>
            <a:off x="404314" y="2021656"/>
            <a:ext cx="2305645" cy="288250"/>
          </a:xfrm>
          <a:prstGeom prst="rect">
            <a:avLst/>
          </a:prstGeom>
          <a:noFill/>
          <a:ln/>
        </p:spPr>
        <p:txBody>
          <a:bodyPr wrap="none" rtlCol="0" anchor="t"/>
          <a:lstStyle/>
          <a:p>
            <a:pPr marL="0" indent="0">
              <a:lnSpc>
                <a:spcPts val="2269"/>
              </a:lnSpc>
              <a:buNone/>
            </a:pPr>
            <a:r>
              <a:rPr lang="en-US" sz="2800" b="1" kern="0" spc="-29" dirty="0">
                <a:solidFill>
                  <a:srgbClr val="000000"/>
                </a:solidFill>
                <a:ea typeface="adonis-web" pitchFamily="34" charset="-122"/>
                <a:cs typeface="adonis-web" pitchFamily="34" charset="-120"/>
              </a:rPr>
              <a:t>Model Architecture</a:t>
            </a:r>
            <a:endParaRPr lang="en-US" sz="2800" dirty="0"/>
          </a:p>
        </p:txBody>
      </p:sp>
      <p:sp>
        <p:nvSpPr>
          <p:cNvPr id="7" name="Text 3"/>
          <p:cNvSpPr/>
          <p:nvPr/>
        </p:nvSpPr>
        <p:spPr>
          <a:xfrm>
            <a:off x="3555776" y="1774570"/>
            <a:ext cx="9790109" cy="1302305"/>
          </a:xfrm>
          <a:prstGeom prst="rect">
            <a:avLst/>
          </a:prstGeom>
          <a:noFill/>
          <a:ln/>
        </p:spPr>
        <p:txBody>
          <a:bodyPr wrap="square" rtlCol="0" anchor="t"/>
          <a:lstStyle/>
          <a:p>
            <a:pPr marL="0" indent="0">
              <a:lnSpc>
                <a:spcPts val="2324"/>
              </a:lnSpc>
              <a:buNone/>
            </a:pPr>
            <a:r>
              <a:rPr lang="en-US" kern="0" spc="-29" dirty="0">
                <a:solidFill>
                  <a:srgbClr val="272525"/>
                </a:solidFill>
                <a:ea typeface="Source Sans Pro" pitchFamily="34" charset="-122"/>
                <a:cs typeface="Source Sans Pro" pitchFamily="34" charset="-120"/>
              </a:rPr>
              <a:t>VGG19 is a complex convolutional neural network architecture with 16 convolutional layers and 3 fully connected layers. Its depth allows it to represent intricate hierarchical features, improving its performance in image classification tasks.</a:t>
            </a:r>
            <a:endParaRPr lang="en-US" dirty="0"/>
          </a:p>
        </p:txBody>
      </p:sp>
      <p:sp>
        <p:nvSpPr>
          <p:cNvPr id="8" name="Text 4"/>
          <p:cNvSpPr/>
          <p:nvPr/>
        </p:nvSpPr>
        <p:spPr>
          <a:xfrm>
            <a:off x="509902" y="3196563"/>
            <a:ext cx="2305645" cy="288250"/>
          </a:xfrm>
          <a:prstGeom prst="rect">
            <a:avLst/>
          </a:prstGeom>
          <a:noFill/>
          <a:ln/>
        </p:spPr>
        <p:txBody>
          <a:bodyPr wrap="none" rtlCol="0" anchor="t"/>
          <a:lstStyle/>
          <a:p>
            <a:pPr marL="0" indent="0">
              <a:lnSpc>
                <a:spcPts val="2269"/>
              </a:lnSpc>
              <a:buNone/>
            </a:pPr>
            <a:r>
              <a:rPr lang="en-US" sz="2800" b="1" kern="0" spc="-29" dirty="0">
                <a:solidFill>
                  <a:srgbClr val="000000"/>
                </a:solidFill>
                <a:ea typeface="adonis-web" pitchFamily="34" charset="-122"/>
                <a:cs typeface="adonis-web" pitchFamily="34" charset="-120"/>
              </a:rPr>
              <a:t>Training Process</a:t>
            </a:r>
            <a:endParaRPr lang="en-US" sz="2800" dirty="0"/>
          </a:p>
        </p:txBody>
      </p:sp>
      <p:sp>
        <p:nvSpPr>
          <p:cNvPr id="9" name="Text 5"/>
          <p:cNvSpPr/>
          <p:nvPr/>
        </p:nvSpPr>
        <p:spPr>
          <a:xfrm>
            <a:off x="3555776" y="2964530"/>
            <a:ext cx="9790109" cy="928220"/>
          </a:xfrm>
          <a:prstGeom prst="rect">
            <a:avLst/>
          </a:prstGeom>
          <a:noFill/>
          <a:ln/>
        </p:spPr>
        <p:txBody>
          <a:bodyPr wrap="square" rtlCol="0" anchor="t"/>
          <a:lstStyle/>
          <a:p>
            <a:pPr marL="0" indent="0">
              <a:lnSpc>
                <a:spcPts val="2324"/>
              </a:lnSpc>
              <a:buNone/>
            </a:pPr>
            <a:r>
              <a:rPr lang="en-US" kern="0" spc="-29" dirty="0">
                <a:solidFill>
                  <a:srgbClr val="272525"/>
                </a:solidFill>
                <a:ea typeface="Source Sans Pro" pitchFamily="34" charset="-122"/>
                <a:cs typeface="Source Sans Pro" pitchFamily="34" charset="-120"/>
              </a:rPr>
              <a:t>The VGG19 model is trained for 20 epochs on the lung disease dataset. The training process leverages the model's ability to extract relevant patterns from medical images to accurately classify different lung conditions.</a:t>
            </a:r>
            <a:endParaRPr lang="en-US" dirty="0"/>
          </a:p>
        </p:txBody>
      </p:sp>
      <p:sp>
        <p:nvSpPr>
          <p:cNvPr id="10" name="Text 6"/>
          <p:cNvSpPr/>
          <p:nvPr/>
        </p:nvSpPr>
        <p:spPr>
          <a:xfrm>
            <a:off x="509903" y="4287538"/>
            <a:ext cx="2305645" cy="288250"/>
          </a:xfrm>
          <a:prstGeom prst="rect">
            <a:avLst/>
          </a:prstGeom>
          <a:noFill/>
          <a:ln/>
        </p:spPr>
        <p:txBody>
          <a:bodyPr wrap="none" rtlCol="0" anchor="t"/>
          <a:lstStyle/>
          <a:p>
            <a:pPr marL="0" indent="0">
              <a:lnSpc>
                <a:spcPts val="2269"/>
              </a:lnSpc>
              <a:buNone/>
            </a:pPr>
            <a:r>
              <a:rPr lang="en-US" sz="2800" b="1" kern="0" spc="-29" dirty="0">
                <a:solidFill>
                  <a:srgbClr val="000000"/>
                </a:solidFill>
                <a:ea typeface="adonis-web" pitchFamily="34" charset="-122"/>
                <a:cs typeface="adonis-web" pitchFamily="34" charset="-120"/>
              </a:rPr>
              <a:t>Evaluation Metrics</a:t>
            </a:r>
            <a:endParaRPr lang="en-US" sz="2800" dirty="0"/>
          </a:p>
        </p:txBody>
      </p:sp>
      <p:sp>
        <p:nvSpPr>
          <p:cNvPr id="11" name="Text 7"/>
          <p:cNvSpPr/>
          <p:nvPr/>
        </p:nvSpPr>
        <p:spPr>
          <a:xfrm>
            <a:off x="3555776" y="4080070"/>
            <a:ext cx="9577931" cy="1097893"/>
          </a:xfrm>
          <a:prstGeom prst="rect">
            <a:avLst/>
          </a:prstGeom>
          <a:noFill/>
          <a:ln/>
        </p:spPr>
        <p:txBody>
          <a:bodyPr wrap="square" rtlCol="0" anchor="t"/>
          <a:lstStyle/>
          <a:p>
            <a:pPr marL="0" indent="0">
              <a:lnSpc>
                <a:spcPts val="2324"/>
              </a:lnSpc>
              <a:buNone/>
            </a:pPr>
            <a:r>
              <a:rPr lang="en-US" kern="0" spc="-29" dirty="0">
                <a:solidFill>
                  <a:srgbClr val="272525"/>
                </a:solidFill>
                <a:ea typeface="Source Sans Pro" pitchFamily="34" charset="-122"/>
                <a:cs typeface="Source Sans Pro" pitchFamily="34" charset="-120"/>
              </a:rPr>
              <a:t>The VGG19 model achieves an accuracy of 0.7793 on the test dataset. The confusion matrix provides insights into the model's performance on each lung disease class, helping identify areas for further improvement.</a:t>
            </a:r>
            <a:endParaRPr lang="en-US" dirty="0"/>
          </a:p>
        </p:txBody>
      </p:sp>
      <p:pic>
        <p:nvPicPr>
          <p:cNvPr id="1028" name="Picture 4">
            <a:extLst>
              <a:ext uri="{FF2B5EF4-FFF2-40B4-BE49-F238E27FC236}">
                <a16:creationId xmlns:a16="http://schemas.microsoft.com/office/drawing/2014/main" id="{F57B5DD4-5826-CC36-42C2-FC035B31473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99" t="3047" r="5946" b="38638"/>
          <a:stretch/>
        </p:blipFill>
        <p:spPr bwMode="auto">
          <a:xfrm>
            <a:off x="1662724" y="5590239"/>
            <a:ext cx="11613515" cy="24187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7620" y="10632"/>
            <a:ext cx="14630400" cy="8229600"/>
          </a:xfrm>
          <a:prstGeom prst="rect">
            <a:avLst/>
          </a:prstGeom>
          <a:solidFill>
            <a:srgbClr val="FFFFFF">
              <a:alpha val="75000"/>
            </a:srgbClr>
          </a:solidFill>
          <a:ln/>
        </p:spPr>
      </p:sp>
      <p:sp>
        <p:nvSpPr>
          <p:cNvPr id="5" name="Text 1"/>
          <p:cNvSpPr/>
          <p:nvPr/>
        </p:nvSpPr>
        <p:spPr>
          <a:xfrm>
            <a:off x="1175742" y="927479"/>
            <a:ext cx="9306401" cy="1388745"/>
          </a:xfrm>
          <a:prstGeom prst="rect">
            <a:avLst/>
          </a:prstGeom>
          <a:noFill/>
          <a:ln/>
        </p:spPr>
        <p:txBody>
          <a:bodyPr wrap="square" rtlCol="0" anchor="t"/>
          <a:lstStyle/>
          <a:p>
            <a:pPr marL="0" indent="0" algn="ctr">
              <a:lnSpc>
                <a:spcPts val="5468"/>
              </a:lnSpc>
              <a:buNone/>
            </a:pPr>
            <a:r>
              <a:rPr lang="en-US" sz="3600" b="1" kern="0" spc="-35" dirty="0">
                <a:solidFill>
                  <a:srgbClr val="000000"/>
                </a:solidFill>
                <a:ea typeface="adonis-web" pitchFamily="34" charset="-122"/>
                <a:cs typeface="adonis-web" pitchFamily="34" charset="-120"/>
              </a:rPr>
              <a:t>MobileNet for Efficient Lung Disease Prediction</a:t>
            </a:r>
            <a:endParaRPr lang="en-US" sz="3600" dirty="0"/>
          </a:p>
        </p:txBody>
      </p:sp>
      <p:sp>
        <p:nvSpPr>
          <p:cNvPr id="7" name="Text 3"/>
          <p:cNvSpPr/>
          <p:nvPr/>
        </p:nvSpPr>
        <p:spPr>
          <a:xfrm>
            <a:off x="990481" y="3105745"/>
            <a:ext cx="185261" cy="416481"/>
          </a:xfrm>
          <a:prstGeom prst="rect">
            <a:avLst/>
          </a:prstGeom>
          <a:noFill/>
          <a:ln/>
        </p:spPr>
        <p:txBody>
          <a:bodyPr wrap="none" rtlCol="0" anchor="t"/>
          <a:lstStyle/>
          <a:p>
            <a:pPr marL="0" indent="0" algn="ctr">
              <a:lnSpc>
                <a:spcPts val="3281"/>
              </a:lnSpc>
              <a:buNone/>
            </a:pPr>
            <a:endParaRPr lang="en-US" sz="2624" dirty="0"/>
          </a:p>
        </p:txBody>
      </p:sp>
      <p:sp>
        <p:nvSpPr>
          <p:cNvPr id="8" name="Text 4"/>
          <p:cNvSpPr/>
          <p:nvPr/>
        </p:nvSpPr>
        <p:spPr>
          <a:xfrm>
            <a:off x="1371634" y="2538311"/>
            <a:ext cx="2922270" cy="347186"/>
          </a:xfrm>
          <a:prstGeom prst="rect">
            <a:avLst/>
          </a:prstGeom>
          <a:noFill/>
          <a:ln/>
        </p:spPr>
        <p:txBody>
          <a:bodyPr wrap="none" rtlCol="0" anchor="t"/>
          <a:lstStyle/>
          <a:p>
            <a:pPr marL="0" indent="0">
              <a:lnSpc>
                <a:spcPts val="2734"/>
              </a:lnSpc>
              <a:buNone/>
            </a:pPr>
            <a:r>
              <a:rPr lang="en-US" sz="2187" b="1" kern="0" spc="-35" dirty="0">
                <a:solidFill>
                  <a:srgbClr val="272525"/>
                </a:solidFill>
                <a:ea typeface="adonis-web" pitchFamily="34" charset="-122"/>
                <a:cs typeface="adonis-web" pitchFamily="34" charset="-120"/>
              </a:rPr>
              <a:t>Computational</a:t>
            </a:r>
            <a:r>
              <a:rPr lang="en-US" sz="2187" b="1" kern="0" spc="-35" dirty="0">
                <a:solidFill>
                  <a:srgbClr val="272525"/>
                </a:solidFill>
                <a:latin typeface="adonis-web" pitchFamily="34" charset="0"/>
                <a:ea typeface="adonis-web" pitchFamily="34" charset="-122"/>
                <a:cs typeface="adonis-web" pitchFamily="34" charset="-120"/>
              </a:rPr>
              <a:t> Efficiency</a:t>
            </a:r>
            <a:endParaRPr lang="en-US" sz="2187" dirty="0"/>
          </a:p>
        </p:txBody>
      </p:sp>
      <p:sp>
        <p:nvSpPr>
          <p:cNvPr id="9" name="Text 5"/>
          <p:cNvSpPr/>
          <p:nvPr/>
        </p:nvSpPr>
        <p:spPr>
          <a:xfrm>
            <a:off x="1288742" y="3090820"/>
            <a:ext cx="4743314"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MobileNet is designed to operate efficiently on embedded systems and mobile devices, making it well-suited for </a:t>
            </a:r>
            <a:r>
              <a:rPr lang="en-US" kern="0" spc="-35" dirty="0">
                <a:solidFill>
                  <a:srgbClr val="272525"/>
                </a:solidFill>
                <a:latin typeface="Source Sans Pro" pitchFamily="34" charset="0"/>
                <a:ea typeface="Source Sans Pro" pitchFamily="34" charset="-122"/>
                <a:cs typeface="Source Sans Pro" pitchFamily="34" charset="-120"/>
              </a:rPr>
              <a:t>real-time</a:t>
            </a:r>
            <a:r>
              <a:rPr lang="en-US" sz="1750" kern="0" spc="-35" dirty="0">
                <a:solidFill>
                  <a:srgbClr val="272525"/>
                </a:solidFill>
                <a:latin typeface="Source Sans Pro" pitchFamily="34" charset="0"/>
                <a:ea typeface="Source Sans Pro" pitchFamily="34" charset="-122"/>
                <a:cs typeface="Source Sans Pro" pitchFamily="34" charset="-120"/>
              </a:rPr>
              <a:t> lung disease prediction applications in healthcare settings.</a:t>
            </a:r>
            <a:endParaRPr lang="en-US" sz="1750" dirty="0"/>
          </a:p>
        </p:txBody>
      </p:sp>
      <p:sp>
        <p:nvSpPr>
          <p:cNvPr id="11" name="Text 7"/>
          <p:cNvSpPr/>
          <p:nvPr/>
        </p:nvSpPr>
        <p:spPr>
          <a:xfrm>
            <a:off x="5754767" y="3105745"/>
            <a:ext cx="185261" cy="416481"/>
          </a:xfrm>
          <a:prstGeom prst="rect">
            <a:avLst/>
          </a:prstGeom>
          <a:noFill/>
          <a:ln/>
        </p:spPr>
        <p:txBody>
          <a:bodyPr wrap="none" rtlCol="0" anchor="t"/>
          <a:lstStyle/>
          <a:p>
            <a:pPr marL="0" indent="0" algn="ctr">
              <a:lnSpc>
                <a:spcPts val="3281"/>
              </a:lnSpc>
              <a:buNone/>
            </a:pPr>
            <a:endParaRPr lang="en-US" sz="2624" dirty="0"/>
          </a:p>
        </p:txBody>
      </p:sp>
      <p:sp>
        <p:nvSpPr>
          <p:cNvPr id="12" name="Text 8"/>
          <p:cNvSpPr/>
          <p:nvPr/>
        </p:nvSpPr>
        <p:spPr>
          <a:xfrm>
            <a:off x="6157232" y="2420871"/>
            <a:ext cx="3820001" cy="694373"/>
          </a:xfrm>
          <a:prstGeom prst="rect">
            <a:avLst/>
          </a:prstGeom>
          <a:noFill/>
          <a:ln/>
        </p:spPr>
        <p:txBody>
          <a:bodyPr wrap="square" rtlCol="0" anchor="t"/>
          <a:lstStyle/>
          <a:p>
            <a:pPr marL="0" indent="0">
              <a:lnSpc>
                <a:spcPts val="2734"/>
              </a:lnSpc>
              <a:buNone/>
            </a:pPr>
            <a:r>
              <a:rPr lang="en-US" sz="2187" b="1" kern="0" spc="-35" dirty="0">
                <a:solidFill>
                  <a:srgbClr val="272525"/>
                </a:solidFill>
                <a:ea typeface="adonis-web" pitchFamily="34" charset="-122"/>
                <a:cs typeface="adonis-web" pitchFamily="34" charset="-120"/>
              </a:rPr>
              <a:t>Balanced</a:t>
            </a:r>
            <a:r>
              <a:rPr lang="en-US" sz="2187" b="1" kern="0" spc="-35" dirty="0">
                <a:solidFill>
                  <a:srgbClr val="272525"/>
                </a:solidFill>
                <a:latin typeface="adonis-web" pitchFamily="34" charset="0"/>
                <a:ea typeface="adonis-web" pitchFamily="34" charset="-122"/>
                <a:cs typeface="adonis-web" pitchFamily="34" charset="-120"/>
              </a:rPr>
              <a:t> Accuracy and Model Size</a:t>
            </a:r>
            <a:endParaRPr lang="en-US" sz="2187" dirty="0"/>
          </a:p>
        </p:txBody>
      </p:sp>
      <p:sp>
        <p:nvSpPr>
          <p:cNvPr id="13" name="Text 9"/>
          <p:cNvSpPr/>
          <p:nvPr/>
        </p:nvSpPr>
        <p:spPr>
          <a:xfrm>
            <a:off x="6124106" y="3057849"/>
            <a:ext cx="4481070" cy="1421606"/>
          </a:xfrm>
          <a:prstGeom prst="rect">
            <a:avLst/>
          </a:prstGeom>
          <a:noFill/>
          <a:ln/>
        </p:spPr>
        <p:txBody>
          <a:bodyPr wrap="square" rtlCol="0" anchor="t"/>
          <a:lstStyle/>
          <a:p>
            <a:pPr marL="0" indent="0">
              <a:lnSpc>
                <a:spcPts val="2799"/>
              </a:lnSpc>
              <a:buNone/>
            </a:pPr>
            <a:r>
              <a:rPr lang="en-US" kern="0" spc="-35" dirty="0">
                <a:solidFill>
                  <a:srgbClr val="272525"/>
                </a:solidFill>
                <a:latin typeface="Source Sans Pro" pitchFamily="34" charset="0"/>
                <a:ea typeface="Source Sans Pro" pitchFamily="34" charset="-122"/>
                <a:cs typeface="Source Sans Pro" pitchFamily="34" charset="-120"/>
              </a:rPr>
              <a:t>MobileNet</a:t>
            </a:r>
            <a:r>
              <a:rPr lang="en-US" sz="1750" kern="0" spc="-35" dirty="0">
                <a:solidFill>
                  <a:srgbClr val="272525"/>
                </a:solidFill>
                <a:latin typeface="Source Sans Pro" pitchFamily="34" charset="0"/>
                <a:ea typeface="Source Sans Pro" pitchFamily="34" charset="-122"/>
                <a:cs typeface="Source Sans Pro" pitchFamily="34" charset="-120"/>
              </a:rPr>
              <a:t> strikes a balance between model </a:t>
            </a:r>
            <a:r>
              <a:rPr lang="en-US" kern="0" spc="-35" dirty="0">
                <a:solidFill>
                  <a:srgbClr val="272525"/>
                </a:solidFill>
                <a:latin typeface="Source Sans Pro" pitchFamily="34" charset="0"/>
                <a:ea typeface="Source Sans Pro" pitchFamily="34" charset="-122"/>
                <a:cs typeface="Source Sans Pro" pitchFamily="34" charset="-120"/>
              </a:rPr>
              <a:t>precision</a:t>
            </a:r>
            <a:r>
              <a:rPr lang="en-US" sz="1750" kern="0" spc="-35" dirty="0">
                <a:solidFill>
                  <a:srgbClr val="272525"/>
                </a:solidFill>
                <a:latin typeface="Source Sans Pro" pitchFamily="34" charset="0"/>
                <a:ea typeface="Source Sans Pro" pitchFamily="34" charset="-122"/>
                <a:cs typeface="Source Sans Pro" pitchFamily="34" charset="-120"/>
              </a:rPr>
              <a:t> and size, allowing for accurate lung disease classification without excessive computational requirements.</a:t>
            </a:r>
            <a:endParaRPr lang="en-US" sz="1750" dirty="0"/>
          </a:p>
        </p:txBody>
      </p:sp>
      <p:sp>
        <p:nvSpPr>
          <p:cNvPr id="15" name="Text 11"/>
          <p:cNvSpPr/>
          <p:nvPr/>
        </p:nvSpPr>
        <p:spPr>
          <a:xfrm>
            <a:off x="990481" y="5835253"/>
            <a:ext cx="185261" cy="416481"/>
          </a:xfrm>
          <a:prstGeom prst="rect">
            <a:avLst/>
          </a:prstGeom>
          <a:noFill/>
          <a:ln/>
        </p:spPr>
        <p:txBody>
          <a:bodyPr wrap="none" rtlCol="0" anchor="t"/>
          <a:lstStyle/>
          <a:p>
            <a:pPr marL="0" indent="0" algn="ctr">
              <a:lnSpc>
                <a:spcPts val="3281"/>
              </a:lnSpc>
              <a:buNone/>
            </a:pPr>
            <a:endParaRPr lang="en-US" sz="2624" dirty="0"/>
          </a:p>
        </p:txBody>
      </p:sp>
      <p:sp>
        <p:nvSpPr>
          <p:cNvPr id="16" name="Text 12"/>
          <p:cNvSpPr/>
          <p:nvPr/>
        </p:nvSpPr>
        <p:spPr>
          <a:xfrm>
            <a:off x="3681430" y="5193443"/>
            <a:ext cx="3534013" cy="347186"/>
          </a:xfrm>
          <a:prstGeom prst="rect">
            <a:avLst/>
          </a:prstGeom>
          <a:noFill/>
          <a:ln/>
        </p:spPr>
        <p:txBody>
          <a:bodyPr wrap="none" rtlCol="0" anchor="t"/>
          <a:lstStyle/>
          <a:p>
            <a:pPr marL="0" indent="0">
              <a:lnSpc>
                <a:spcPts val="2734"/>
              </a:lnSpc>
              <a:buNone/>
            </a:pPr>
            <a:r>
              <a:rPr lang="en-US" sz="2187" b="1" kern="0" spc="-35" dirty="0">
                <a:solidFill>
                  <a:srgbClr val="272525"/>
                </a:solidFill>
                <a:ea typeface="adonis-web" pitchFamily="34" charset="-122"/>
                <a:cs typeface="adonis-web" pitchFamily="34" charset="-120"/>
              </a:rPr>
              <a:t>Improved</a:t>
            </a:r>
            <a:r>
              <a:rPr lang="en-US" sz="2187" b="1" kern="0" spc="-35" dirty="0">
                <a:solidFill>
                  <a:srgbClr val="272525"/>
                </a:solidFill>
                <a:latin typeface="adonis-web" pitchFamily="34" charset="0"/>
                <a:ea typeface="adonis-web" pitchFamily="34" charset="-122"/>
                <a:cs typeface="adonis-web" pitchFamily="34" charset="-120"/>
              </a:rPr>
              <a:t> Prediction Accuracy</a:t>
            </a:r>
            <a:endParaRPr lang="en-US" sz="2187" dirty="0"/>
          </a:p>
        </p:txBody>
      </p:sp>
      <p:sp>
        <p:nvSpPr>
          <p:cNvPr id="17" name="Text 13"/>
          <p:cNvSpPr/>
          <p:nvPr/>
        </p:nvSpPr>
        <p:spPr>
          <a:xfrm>
            <a:off x="1798696" y="5835253"/>
            <a:ext cx="8584287" cy="114672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The MobileNet model achieves an accuracy of 0.8286 on the lung disease dataset, outperforming the VGG19 </a:t>
            </a:r>
            <a:r>
              <a:rPr lang="en-US" kern="0" spc="-35" dirty="0">
                <a:solidFill>
                  <a:srgbClr val="272525"/>
                </a:solidFill>
                <a:latin typeface="Source Sans Pro" pitchFamily="34" charset="0"/>
                <a:ea typeface="Source Sans Pro" pitchFamily="34" charset="-122"/>
                <a:cs typeface="Source Sans Pro" pitchFamily="34" charset="-120"/>
              </a:rPr>
              <a:t>model</a:t>
            </a:r>
            <a:r>
              <a:rPr lang="en-US" sz="1750" kern="0" spc="-35" dirty="0">
                <a:solidFill>
                  <a:srgbClr val="272525"/>
                </a:solidFill>
                <a:latin typeface="Source Sans Pro" pitchFamily="34" charset="0"/>
                <a:ea typeface="Source Sans Pro" pitchFamily="34" charset="-122"/>
                <a:cs typeface="Source Sans Pro" pitchFamily="34" charset="-120"/>
              </a:rPr>
              <a:t> and demonstrating its effectiveness in this healthcare predictive analytics task.</a:t>
            </a:r>
            <a:endParaRPr lang="en-US" sz="1750" dirty="0"/>
          </a:p>
        </p:txBody>
      </p:sp>
      <p:pic>
        <p:nvPicPr>
          <p:cNvPr id="29" name="Graphic 28" descr="Pin with solid fill">
            <a:extLst>
              <a:ext uri="{FF2B5EF4-FFF2-40B4-BE49-F238E27FC236}">
                <a16:creationId xmlns:a16="http://schemas.microsoft.com/office/drawing/2014/main" id="{F179951C-F042-A886-441E-051188480B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3676" y="2266299"/>
            <a:ext cx="577640" cy="577640"/>
          </a:xfrm>
          <a:prstGeom prst="rect">
            <a:avLst/>
          </a:prstGeom>
        </p:spPr>
      </p:pic>
      <p:pic>
        <p:nvPicPr>
          <p:cNvPr id="31" name="Graphic 30" descr="Pin with solid fill">
            <a:extLst>
              <a:ext uri="{FF2B5EF4-FFF2-40B4-BE49-F238E27FC236}">
                <a16:creationId xmlns:a16="http://schemas.microsoft.com/office/drawing/2014/main" id="{3319E68E-F4F8-C3F7-F9B7-2C698E9F4E5B}"/>
              </a:ext>
            </a:extLst>
          </p:cNvPr>
          <p:cNvPicPr>
            <a:picLocks noChangeAspect="1"/>
          </p:cNvPicPr>
          <p:nvPr/>
        </p:nvPicPr>
        <p:blipFill>
          <a:blip r:embed="rId4">
            <a:extLst>
              <a:ext uri="{96DAC541-7B7A-43D3-8B79-37D633B846F1}">
                <asvg:svgBlip xmlns:asvg="http://schemas.microsoft.com/office/drawing/2016/SVG/main" r:embed="rId6"/>
              </a:ext>
            </a:extLst>
          </a:blip>
          <a:stretch>
            <a:fillRect/>
          </a:stretch>
        </p:blipFill>
        <p:spPr>
          <a:xfrm>
            <a:off x="5580493" y="2249491"/>
            <a:ext cx="577640" cy="577640"/>
          </a:xfrm>
          <a:prstGeom prst="rect">
            <a:avLst/>
          </a:prstGeom>
        </p:spPr>
      </p:pic>
      <p:pic>
        <p:nvPicPr>
          <p:cNvPr id="33" name="Graphic 32" descr="Pin with solid fill">
            <a:extLst>
              <a:ext uri="{FF2B5EF4-FFF2-40B4-BE49-F238E27FC236}">
                <a16:creationId xmlns:a16="http://schemas.microsoft.com/office/drawing/2014/main" id="{D6B159C9-1BF1-5B21-2D3E-8E34BDC1FD14}"/>
              </a:ext>
            </a:extLst>
          </p:cNvPr>
          <p:cNvPicPr>
            <a:picLocks noChangeAspect="1"/>
          </p:cNvPicPr>
          <p:nvPr/>
        </p:nvPicPr>
        <p:blipFill>
          <a:blip r:embed="rId4">
            <a:extLst>
              <a:ext uri="{96DAC541-7B7A-43D3-8B79-37D633B846F1}">
                <asvg:svgBlip xmlns:asvg="http://schemas.microsoft.com/office/drawing/2016/SVG/main" r:embed="rId6"/>
              </a:ext>
            </a:extLst>
          </a:blip>
          <a:stretch>
            <a:fillRect/>
          </a:stretch>
        </p:blipFill>
        <p:spPr>
          <a:xfrm>
            <a:off x="3144796" y="4937201"/>
            <a:ext cx="536634" cy="536634"/>
          </a:xfrm>
          <a:prstGeom prst="rect">
            <a:avLst/>
          </a:prstGeom>
        </p:spPr>
      </p:pic>
      <p:pic>
        <p:nvPicPr>
          <p:cNvPr id="37" name="Picture 36">
            <a:extLst>
              <a:ext uri="{FF2B5EF4-FFF2-40B4-BE49-F238E27FC236}">
                <a16:creationId xmlns:a16="http://schemas.microsoft.com/office/drawing/2014/main" id="{C7B3145E-9A76-83E9-87AD-0C9A0EEDBFD1}"/>
              </a:ext>
            </a:extLst>
          </p:cNvPr>
          <p:cNvPicPr>
            <a:picLocks noChangeAspect="1"/>
          </p:cNvPicPr>
          <p:nvPr/>
        </p:nvPicPr>
        <p:blipFill>
          <a:blip r:embed="rId7"/>
          <a:stretch>
            <a:fillRect/>
          </a:stretch>
        </p:blipFill>
        <p:spPr>
          <a:xfrm rot="5400000">
            <a:off x="8468226" y="2162938"/>
            <a:ext cx="8073836" cy="382000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27275"/>
            <a:ext cx="14630400" cy="8229600"/>
          </a:xfrm>
          <a:prstGeom prst="rect">
            <a:avLst/>
          </a:prstGeom>
          <a:solidFill>
            <a:srgbClr val="FFFFFF">
              <a:alpha val="75000"/>
            </a:srgbClr>
          </a:solidFill>
          <a:ln/>
        </p:spPr>
      </p:sp>
      <p:sp>
        <p:nvSpPr>
          <p:cNvPr id="5" name="Text 1"/>
          <p:cNvSpPr/>
          <p:nvPr/>
        </p:nvSpPr>
        <p:spPr>
          <a:xfrm>
            <a:off x="2661999" y="544064"/>
            <a:ext cx="9306401" cy="1388745"/>
          </a:xfrm>
          <a:prstGeom prst="rect">
            <a:avLst/>
          </a:prstGeom>
          <a:noFill/>
          <a:ln/>
        </p:spPr>
        <p:txBody>
          <a:bodyPr wrap="square" rtlCol="0" anchor="t"/>
          <a:lstStyle/>
          <a:p>
            <a:pPr marL="0" indent="0" algn="ctr">
              <a:lnSpc>
                <a:spcPts val="5468"/>
              </a:lnSpc>
              <a:buNone/>
            </a:pPr>
            <a:r>
              <a:rPr lang="en-US" sz="4374" b="1" kern="0" spc="-35" dirty="0">
                <a:solidFill>
                  <a:srgbClr val="000000"/>
                </a:solidFill>
                <a:ea typeface="adonis-web" pitchFamily="34" charset="-122"/>
                <a:cs typeface="adonis-web" pitchFamily="34" charset="-120"/>
              </a:rPr>
              <a:t>ResNet for Robust Lung Disease Prediction</a:t>
            </a:r>
            <a:endParaRPr lang="en-US" sz="4374" dirty="0"/>
          </a:p>
        </p:txBody>
      </p:sp>
      <p:sp>
        <p:nvSpPr>
          <p:cNvPr id="7" name="Text 3"/>
          <p:cNvSpPr/>
          <p:nvPr/>
        </p:nvSpPr>
        <p:spPr>
          <a:xfrm>
            <a:off x="1101507" y="1908081"/>
            <a:ext cx="2777490"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Residual </a:t>
            </a:r>
            <a:r>
              <a:rPr lang="en-US" sz="2187" b="1" kern="0" spc="-35" dirty="0">
                <a:solidFill>
                  <a:srgbClr val="272525"/>
                </a:solidFill>
                <a:ea typeface="adonis-web" pitchFamily="34" charset="-122"/>
                <a:cs typeface="adonis-web" pitchFamily="34" charset="-120"/>
              </a:rPr>
              <a:t>Learning</a:t>
            </a:r>
            <a:endParaRPr lang="en-US" sz="2187" dirty="0"/>
          </a:p>
        </p:txBody>
      </p:sp>
      <p:sp>
        <p:nvSpPr>
          <p:cNvPr id="8" name="Text 4"/>
          <p:cNvSpPr/>
          <p:nvPr/>
        </p:nvSpPr>
        <p:spPr>
          <a:xfrm>
            <a:off x="1116847" y="2408875"/>
            <a:ext cx="11824533" cy="1046961"/>
          </a:xfrm>
          <a:prstGeom prst="rect">
            <a:avLst/>
          </a:prstGeom>
          <a:noFill/>
          <a:ln/>
        </p:spPr>
        <p:txBody>
          <a:bodyPr wrap="square" rtlCol="0" anchor="t"/>
          <a:lstStyle/>
          <a:p>
            <a:pPr marL="0" indent="0">
              <a:lnSpc>
                <a:spcPts val="2799"/>
              </a:lnSpc>
              <a:buNone/>
            </a:pPr>
            <a:r>
              <a:rPr lang="en-US" kern="0" spc="-35" dirty="0">
                <a:solidFill>
                  <a:srgbClr val="272525"/>
                </a:solidFill>
                <a:ea typeface="Source Sans Pro" pitchFamily="34" charset="-122"/>
                <a:cs typeface="Source Sans Pro" pitchFamily="34" charset="-120"/>
              </a:rPr>
              <a:t>ResNet's unique architecture, which includes residual connections, helps overcome the vanishing gradient problem and enables the training of very deep neural networks for complex tasks like lung disease prediction.</a:t>
            </a:r>
            <a:endParaRPr lang="en-US" dirty="0"/>
          </a:p>
        </p:txBody>
      </p:sp>
      <p:sp>
        <p:nvSpPr>
          <p:cNvPr id="10" name="Text 6"/>
          <p:cNvSpPr/>
          <p:nvPr/>
        </p:nvSpPr>
        <p:spPr>
          <a:xfrm>
            <a:off x="1095397" y="3894889"/>
            <a:ext cx="3504248" cy="347186"/>
          </a:xfrm>
          <a:prstGeom prst="rect">
            <a:avLst/>
          </a:prstGeom>
          <a:noFill/>
          <a:ln/>
        </p:spPr>
        <p:txBody>
          <a:bodyPr wrap="none" rtlCol="0" anchor="t"/>
          <a:lstStyle/>
          <a:p>
            <a:pPr marL="0" indent="0">
              <a:lnSpc>
                <a:spcPts val="2734"/>
              </a:lnSpc>
              <a:buNone/>
            </a:pPr>
            <a:r>
              <a:rPr lang="en-US" sz="2187" b="1" kern="0" spc="-35" dirty="0">
                <a:solidFill>
                  <a:srgbClr val="272525"/>
                </a:solidFill>
                <a:ea typeface="adonis-web" pitchFamily="34" charset="-122"/>
                <a:cs typeface="adonis-web" pitchFamily="34" charset="-120"/>
              </a:rPr>
              <a:t>Transfer Learning Capabilities</a:t>
            </a:r>
            <a:endParaRPr lang="en-US" sz="2187" dirty="0"/>
          </a:p>
        </p:txBody>
      </p:sp>
      <p:sp>
        <p:nvSpPr>
          <p:cNvPr id="11" name="Text 7"/>
          <p:cNvSpPr/>
          <p:nvPr/>
        </p:nvSpPr>
        <p:spPr>
          <a:xfrm>
            <a:off x="1116847" y="4442184"/>
            <a:ext cx="11824533" cy="1180726"/>
          </a:xfrm>
          <a:prstGeom prst="rect">
            <a:avLst/>
          </a:prstGeom>
          <a:noFill/>
          <a:ln/>
        </p:spPr>
        <p:txBody>
          <a:bodyPr wrap="square" rtlCol="0" anchor="t"/>
          <a:lstStyle/>
          <a:p>
            <a:pPr marL="0" indent="0">
              <a:lnSpc>
                <a:spcPts val="2799"/>
              </a:lnSpc>
              <a:buNone/>
            </a:pPr>
            <a:r>
              <a:rPr lang="en-US" kern="0" spc="-35" dirty="0">
                <a:solidFill>
                  <a:srgbClr val="272525"/>
                </a:solidFill>
                <a:ea typeface="Source Sans Pro" pitchFamily="34" charset="-122"/>
                <a:cs typeface="Source Sans Pro" pitchFamily="34" charset="-120"/>
              </a:rPr>
              <a:t>ResNet's deep layers and robust feature extraction make it well-suited for transfer learning, allowing the model to be fine-tuned on specific lung disease datasets for improved performance</a:t>
            </a:r>
            <a:r>
              <a:rPr lang="en-US" sz="1750" kern="0" spc="-35" dirty="0">
                <a:solidFill>
                  <a:srgbClr val="272525"/>
                </a:solidFill>
                <a:ea typeface="Source Sans Pro" pitchFamily="34" charset="-122"/>
                <a:cs typeface="Source Sans Pro" pitchFamily="34" charset="-120"/>
              </a:rPr>
              <a:t>.</a:t>
            </a:r>
            <a:endParaRPr lang="en-US" sz="1750" dirty="0"/>
          </a:p>
        </p:txBody>
      </p:sp>
      <p:sp>
        <p:nvSpPr>
          <p:cNvPr id="13" name="Text 9"/>
          <p:cNvSpPr/>
          <p:nvPr/>
        </p:nvSpPr>
        <p:spPr>
          <a:xfrm>
            <a:off x="1116847" y="5899716"/>
            <a:ext cx="3704511"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Adaptability to Medical Imaging</a:t>
            </a:r>
            <a:endParaRPr lang="en-US" sz="2187" dirty="0"/>
          </a:p>
        </p:txBody>
      </p:sp>
      <p:sp>
        <p:nvSpPr>
          <p:cNvPr id="14" name="Text 10"/>
          <p:cNvSpPr/>
          <p:nvPr/>
        </p:nvSpPr>
        <p:spPr>
          <a:xfrm>
            <a:off x="1116847" y="6449189"/>
            <a:ext cx="11978665" cy="789061"/>
          </a:xfrm>
          <a:prstGeom prst="rect">
            <a:avLst/>
          </a:prstGeom>
          <a:noFill/>
          <a:ln/>
        </p:spPr>
        <p:txBody>
          <a:bodyPr wrap="square" rtlCol="0" anchor="t"/>
          <a:lstStyle/>
          <a:p>
            <a:pPr marL="0" indent="0">
              <a:lnSpc>
                <a:spcPts val="2799"/>
              </a:lnSpc>
              <a:buNone/>
            </a:pPr>
            <a:r>
              <a:rPr lang="en-US" kern="0" spc="-35" dirty="0">
                <a:solidFill>
                  <a:srgbClr val="272525"/>
                </a:solidFill>
                <a:ea typeface="Source Sans Pro" pitchFamily="34" charset="-122"/>
                <a:cs typeface="Source Sans Pro" pitchFamily="34" charset="-120"/>
              </a:rPr>
              <a:t>ResNet's ability to handle diverse imaging modalities, such as X-rays and CT scans, makes it a versatile choice for healthcare predictive analytics applications targeting various lung disease types.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6" name="Text 2"/>
          <p:cNvSpPr/>
          <p:nvPr/>
        </p:nvSpPr>
        <p:spPr>
          <a:xfrm>
            <a:off x="2348329" y="872489"/>
            <a:ext cx="9933503" cy="1388745"/>
          </a:xfrm>
          <a:prstGeom prst="rect">
            <a:avLst/>
          </a:prstGeom>
          <a:noFill/>
          <a:ln/>
        </p:spPr>
        <p:txBody>
          <a:bodyPr wrap="square" rtlCol="0" anchor="t"/>
          <a:lstStyle/>
          <a:p>
            <a:pPr marL="0" indent="0" algn="ctr">
              <a:lnSpc>
                <a:spcPts val="5468"/>
              </a:lnSpc>
              <a:buNone/>
            </a:pPr>
            <a:r>
              <a:rPr lang="en-US" sz="4374" b="1" kern="0" spc="-35" dirty="0">
                <a:solidFill>
                  <a:srgbClr val="000000"/>
                </a:solidFill>
                <a:ea typeface="adonis-web" pitchFamily="34" charset="-122"/>
                <a:cs typeface="adonis-web" pitchFamily="34" charset="-120"/>
              </a:rPr>
              <a:t>Optimizing Model Performance with Adam Optimizer</a:t>
            </a:r>
            <a:endParaRPr lang="en-US" sz="4374" dirty="0"/>
          </a:p>
        </p:txBody>
      </p:sp>
      <p:sp>
        <p:nvSpPr>
          <p:cNvPr id="8" name="Text 3"/>
          <p:cNvSpPr/>
          <p:nvPr/>
        </p:nvSpPr>
        <p:spPr>
          <a:xfrm>
            <a:off x="2348389" y="4058126"/>
            <a:ext cx="2777490"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Adaptive Learning Rate</a:t>
            </a:r>
            <a:endParaRPr lang="en-US" sz="2187" dirty="0"/>
          </a:p>
        </p:txBody>
      </p:sp>
      <p:sp>
        <p:nvSpPr>
          <p:cNvPr id="9" name="Text 4"/>
          <p:cNvSpPr/>
          <p:nvPr/>
        </p:nvSpPr>
        <p:spPr>
          <a:xfrm>
            <a:off x="2348389" y="4538543"/>
            <a:ext cx="3088958" cy="2132409"/>
          </a:xfrm>
          <a:prstGeom prst="rect">
            <a:avLst/>
          </a:prstGeom>
          <a:noFill/>
          <a:ln/>
        </p:spPr>
        <p:txBody>
          <a:bodyPr wrap="square" rtlCol="0" anchor="t"/>
          <a:lstStyle/>
          <a:p>
            <a:pPr marL="0" indent="0" algn="l">
              <a:lnSpc>
                <a:spcPts val="2799"/>
              </a:lnSpc>
              <a:buNone/>
            </a:pPr>
            <a:r>
              <a:rPr lang="en-US" kern="0" spc="-35" dirty="0">
                <a:solidFill>
                  <a:srgbClr val="272525"/>
                </a:solidFill>
                <a:ea typeface="Source Sans Pro" pitchFamily="34" charset="-122"/>
                <a:cs typeface="Source Sans Pro" pitchFamily="34" charset="-120"/>
              </a:rPr>
              <a:t>The Adam optimizer's adaptive learning rate technique continuously adjusts the learning rate for each parameter, improving the model's convergence and overall performance</a:t>
            </a:r>
            <a:r>
              <a:rPr lang="en-US" sz="1750" kern="0" spc="-35" dirty="0">
                <a:solidFill>
                  <a:srgbClr val="272525"/>
                </a:solidFill>
                <a:ea typeface="Source Sans Pro" pitchFamily="34" charset="-122"/>
                <a:cs typeface="Source Sans Pro" pitchFamily="34" charset="-120"/>
              </a:rPr>
              <a:t>.</a:t>
            </a:r>
            <a:endParaRPr lang="en-US" sz="1750" dirty="0"/>
          </a:p>
        </p:txBody>
      </p:sp>
      <p:sp>
        <p:nvSpPr>
          <p:cNvPr id="11" name="Text 5"/>
          <p:cNvSpPr/>
          <p:nvPr/>
        </p:nvSpPr>
        <p:spPr>
          <a:xfrm>
            <a:off x="5770602" y="4058126"/>
            <a:ext cx="3088958" cy="694373"/>
          </a:xfrm>
          <a:prstGeom prst="rect">
            <a:avLst/>
          </a:prstGeom>
          <a:noFill/>
          <a:ln/>
        </p:spPr>
        <p:txBody>
          <a:bodyPr wrap="squar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Momentum-based Updates</a:t>
            </a:r>
            <a:endParaRPr lang="en-US" sz="2187" dirty="0"/>
          </a:p>
        </p:txBody>
      </p:sp>
      <p:sp>
        <p:nvSpPr>
          <p:cNvPr id="12" name="Text 6"/>
          <p:cNvSpPr/>
          <p:nvPr/>
        </p:nvSpPr>
        <p:spPr>
          <a:xfrm>
            <a:off x="5770602" y="4885730"/>
            <a:ext cx="3088958" cy="1777008"/>
          </a:xfrm>
          <a:prstGeom prst="rect">
            <a:avLst/>
          </a:prstGeom>
          <a:noFill/>
          <a:ln/>
        </p:spPr>
        <p:txBody>
          <a:bodyPr wrap="square" rtlCol="0" anchor="t"/>
          <a:lstStyle/>
          <a:p>
            <a:pPr marL="0" indent="0" algn="l">
              <a:lnSpc>
                <a:spcPts val="2799"/>
              </a:lnSpc>
              <a:buNone/>
            </a:pPr>
            <a:r>
              <a:rPr lang="en-US" kern="0" spc="-35" dirty="0">
                <a:solidFill>
                  <a:srgbClr val="272525"/>
                </a:solidFill>
                <a:ea typeface="Source Sans Pro" pitchFamily="34" charset="-122"/>
                <a:cs typeface="Source Sans Pro" pitchFamily="34" charset="-120"/>
              </a:rPr>
              <a:t>Adam's use of momentum-based updates helps the model navigate complex optimization landscapes, reducing the likelihood of getting stuck in local minima</a:t>
            </a:r>
            <a:r>
              <a:rPr lang="en-US" sz="1750" kern="0" spc="-35" dirty="0">
                <a:solidFill>
                  <a:srgbClr val="272525"/>
                </a:solidFill>
                <a:ea typeface="Source Sans Pro" pitchFamily="34" charset="-122"/>
                <a:cs typeface="Source Sans Pro" pitchFamily="34" charset="-120"/>
              </a:rPr>
              <a:t>.</a:t>
            </a:r>
            <a:endParaRPr lang="en-US" sz="1750" dirty="0"/>
          </a:p>
        </p:txBody>
      </p:sp>
      <p:sp>
        <p:nvSpPr>
          <p:cNvPr id="14" name="Text 7"/>
          <p:cNvSpPr/>
          <p:nvPr/>
        </p:nvSpPr>
        <p:spPr>
          <a:xfrm>
            <a:off x="9192816" y="4058126"/>
            <a:ext cx="2777490"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Bias Correction</a:t>
            </a:r>
            <a:endParaRPr lang="en-US" sz="2187" dirty="0"/>
          </a:p>
        </p:txBody>
      </p:sp>
      <p:sp>
        <p:nvSpPr>
          <p:cNvPr id="15" name="Text 8"/>
          <p:cNvSpPr/>
          <p:nvPr/>
        </p:nvSpPr>
        <p:spPr>
          <a:xfrm>
            <a:off x="9192816" y="4538543"/>
            <a:ext cx="3089077" cy="1777008"/>
          </a:xfrm>
          <a:prstGeom prst="rect">
            <a:avLst/>
          </a:prstGeom>
          <a:noFill/>
          <a:ln/>
        </p:spPr>
        <p:txBody>
          <a:bodyPr wrap="square" rtlCol="0" anchor="t"/>
          <a:lstStyle/>
          <a:p>
            <a:pPr marL="0" indent="0" algn="l">
              <a:lnSpc>
                <a:spcPts val="2799"/>
              </a:lnSpc>
              <a:buNone/>
            </a:pPr>
            <a:r>
              <a:rPr lang="en-US" kern="0" spc="-35" dirty="0">
                <a:solidFill>
                  <a:srgbClr val="272525"/>
                </a:solidFill>
                <a:ea typeface="Source Sans Pro" pitchFamily="34" charset="-122"/>
                <a:cs typeface="Source Sans Pro" pitchFamily="34" charset="-120"/>
              </a:rPr>
              <a:t>Adam's bias correction mechanism helps address the initialization bias, further enhancing the model's ability to converge to the optimal solution.</a:t>
            </a:r>
            <a:endParaRPr lang="en-US" dirty="0"/>
          </a:p>
        </p:txBody>
      </p:sp>
      <p:pic>
        <p:nvPicPr>
          <p:cNvPr id="17" name="Graphic 16" descr="Laptop with solid fill">
            <a:extLst>
              <a:ext uri="{FF2B5EF4-FFF2-40B4-BE49-F238E27FC236}">
                <a16:creationId xmlns:a16="http://schemas.microsoft.com/office/drawing/2014/main" id="{5F4B1D81-EC98-5A71-F51C-4C84F90449A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38400" y="3010495"/>
            <a:ext cx="914400" cy="914400"/>
          </a:xfrm>
          <a:prstGeom prst="rect">
            <a:avLst/>
          </a:prstGeom>
        </p:spPr>
      </p:pic>
      <p:pic>
        <p:nvPicPr>
          <p:cNvPr id="19" name="Graphic 18" descr="Magnifying glass with solid fill">
            <a:extLst>
              <a:ext uri="{FF2B5EF4-FFF2-40B4-BE49-F238E27FC236}">
                <a16:creationId xmlns:a16="http://schemas.microsoft.com/office/drawing/2014/main" id="{45BBDA43-DB5E-E4FF-EB04-CC3611519BD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950268" y="3054964"/>
            <a:ext cx="825461" cy="825461"/>
          </a:xfrm>
          <a:prstGeom prst="rect">
            <a:avLst/>
          </a:prstGeom>
        </p:spPr>
      </p:pic>
      <p:pic>
        <p:nvPicPr>
          <p:cNvPr id="21" name="Graphic 20" descr="Gears with solid fill">
            <a:extLst>
              <a:ext uri="{FF2B5EF4-FFF2-40B4-BE49-F238E27FC236}">
                <a16:creationId xmlns:a16="http://schemas.microsoft.com/office/drawing/2014/main" id="{DDEFAEA0-34E4-0EB0-662A-6BE913FEF09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192816" y="3044470"/>
            <a:ext cx="914400" cy="914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8053"/>
          </a:xfrm>
          <a:prstGeom prst="rect">
            <a:avLst/>
          </a:prstGeom>
          <a:solidFill>
            <a:srgbClr val="FFFFFF">
              <a:alpha val="75000"/>
            </a:srgbClr>
          </a:solidFill>
          <a:ln/>
        </p:spPr>
      </p:sp>
      <p:sp>
        <p:nvSpPr>
          <p:cNvPr id="4" name="Text 1"/>
          <p:cNvSpPr/>
          <p:nvPr/>
        </p:nvSpPr>
        <p:spPr>
          <a:xfrm>
            <a:off x="3900964" y="569357"/>
            <a:ext cx="6828234" cy="647105"/>
          </a:xfrm>
          <a:prstGeom prst="rect">
            <a:avLst/>
          </a:prstGeom>
          <a:noFill/>
          <a:ln/>
        </p:spPr>
        <p:txBody>
          <a:bodyPr wrap="none" rtlCol="0" anchor="t"/>
          <a:lstStyle/>
          <a:p>
            <a:pPr marL="0" indent="0" algn="ctr">
              <a:lnSpc>
                <a:spcPts val="5095"/>
              </a:lnSpc>
              <a:buNone/>
            </a:pPr>
            <a:r>
              <a:rPr lang="en-US" sz="4076" b="1" kern="0" spc="-33" dirty="0">
                <a:solidFill>
                  <a:srgbClr val="000000"/>
                </a:solidFill>
                <a:latin typeface="adonis-web" pitchFamily="34" charset="0"/>
                <a:ea typeface="adonis-web" pitchFamily="34" charset="-122"/>
                <a:cs typeface="adonis-web" pitchFamily="34" charset="-120"/>
              </a:rPr>
              <a:t>Evaluating Model </a:t>
            </a:r>
            <a:r>
              <a:rPr lang="en-US" sz="4076" b="1" kern="0" spc="-33" dirty="0">
                <a:solidFill>
                  <a:srgbClr val="000000"/>
                </a:solidFill>
                <a:ea typeface="adonis-web" pitchFamily="34" charset="-122"/>
                <a:cs typeface="adonis-web" pitchFamily="34" charset="-120"/>
              </a:rPr>
              <a:t>Performance</a:t>
            </a:r>
            <a:endParaRPr lang="en-US" sz="4076" dirty="0"/>
          </a:p>
        </p:txBody>
      </p:sp>
      <p:sp>
        <p:nvSpPr>
          <p:cNvPr id="5" name="Shape 2"/>
          <p:cNvSpPr/>
          <p:nvPr/>
        </p:nvSpPr>
        <p:spPr>
          <a:xfrm>
            <a:off x="2686883" y="1630561"/>
            <a:ext cx="9256514" cy="6038136"/>
          </a:xfrm>
          <a:prstGeom prst="roundRect">
            <a:avLst>
              <a:gd name="adj" fmla="val 1543"/>
            </a:avLst>
          </a:prstGeom>
          <a:noFill/>
          <a:ln w="7620">
            <a:solidFill>
              <a:srgbClr val="000000">
                <a:alpha val="8000"/>
              </a:srgbClr>
            </a:solidFill>
            <a:prstDash val="solid"/>
          </a:ln>
        </p:spPr>
      </p:sp>
      <p:sp>
        <p:nvSpPr>
          <p:cNvPr id="6" name="Shape 3"/>
          <p:cNvSpPr/>
          <p:nvPr/>
        </p:nvSpPr>
        <p:spPr>
          <a:xfrm>
            <a:off x="2694503" y="1638181"/>
            <a:ext cx="9240322" cy="594836"/>
          </a:xfrm>
          <a:prstGeom prst="rect">
            <a:avLst/>
          </a:prstGeom>
          <a:solidFill>
            <a:srgbClr val="FFFFFF">
              <a:alpha val="4000"/>
            </a:srgbClr>
          </a:solidFill>
          <a:ln/>
        </p:spPr>
      </p:sp>
      <p:sp>
        <p:nvSpPr>
          <p:cNvPr id="7" name="Text 4"/>
          <p:cNvSpPr/>
          <p:nvPr/>
        </p:nvSpPr>
        <p:spPr>
          <a:xfrm>
            <a:off x="2902506" y="1769983"/>
            <a:ext cx="2661880" cy="331232"/>
          </a:xfrm>
          <a:prstGeom prst="rect">
            <a:avLst/>
          </a:prstGeom>
          <a:noFill/>
          <a:ln/>
        </p:spPr>
        <p:txBody>
          <a:bodyPr wrap="none" rtlCol="0" anchor="t"/>
          <a:lstStyle/>
          <a:p>
            <a:pPr marL="0" indent="0">
              <a:lnSpc>
                <a:spcPts val="2609"/>
              </a:lnSpc>
              <a:buNone/>
            </a:pPr>
            <a:r>
              <a:rPr lang="en-US" sz="1630" kern="0" spc="-33" dirty="0">
                <a:solidFill>
                  <a:srgbClr val="272525"/>
                </a:solidFill>
                <a:ea typeface="Source Sans Pro" pitchFamily="34" charset="-122"/>
                <a:cs typeface="Source Sans Pro" pitchFamily="34" charset="-120"/>
              </a:rPr>
              <a:t>Evaluation</a:t>
            </a:r>
            <a:r>
              <a:rPr lang="en-US" sz="1630" kern="0" spc="-33" dirty="0">
                <a:solidFill>
                  <a:srgbClr val="272525"/>
                </a:solidFill>
                <a:latin typeface="Source Sans Pro" pitchFamily="34" charset="0"/>
                <a:ea typeface="Source Sans Pro" pitchFamily="34" charset="-122"/>
                <a:cs typeface="Source Sans Pro" pitchFamily="34" charset="-120"/>
              </a:rPr>
              <a:t> Metric</a:t>
            </a:r>
            <a:endParaRPr lang="en-US" sz="1630" dirty="0"/>
          </a:p>
        </p:txBody>
      </p:sp>
      <p:sp>
        <p:nvSpPr>
          <p:cNvPr id="8" name="Text 5"/>
          <p:cNvSpPr/>
          <p:nvPr/>
        </p:nvSpPr>
        <p:spPr>
          <a:xfrm>
            <a:off x="5986105" y="1769983"/>
            <a:ext cx="2658070" cy="331232"/>
          </a:xfrm>
          <a:prstGeom prst="rect">
            <a:avLst/>
          </a:prstGeom>
          <a:noFill/>
          <a:ln/>
        </p:spPr>
        <p:txBody>
          <a:bodyPr wrap="none" rtlCol="0" anchor="t"/>
          <a:lstStyle/>
          <a:p>
            <a:pPr marL="0" indent="0">
              <a:lnSpc>
                <a:spcPts val="2609"/>
              </a:lnSpc>
              <a:buNone/>
            </a:pPr>
            <a:r>
              <a:rPr lang="en-US" sz="1630" kern="0" spc="-33" dirty="0">
                <a:solidFill>
                  <a:srgbClr val="272525"/>
                </a:solidFill>
                <a:latin typeface="Source Sans Pro" pitchFamily="34" charset="0"/>
                <a:ea typeface="Source Sans Pro" pitchFamily="34" charset="-122"/>
                <a:cs typeface="Source Sans Pro" pitchFamily="34" charset="-120"/>
              </a:rPr>
              <a:t>Description</a:t>
            </a:r>
            <a:endParaRPr lang="en-US" sz="1630" dirty="0"/>
          </a:p>
        </p:txBody>
      </p:sp>
      <p:sp>
        <p:nvSpPr>
          <p:cNvPr id="9" name="Text 6"/>
          <p:cNvSpPr/>
          <p:nvPr/>
        </p:nvSpPr>
        <p:spPr>
          <a:xfrm>
            <a:off x="9065895" y="1769983"/>
            <a:ext cx="2661880" cy="331232"/>
          </a:xfrm>
          <a:prstGeom prst="rect">
            <a:avLst/>
          </a:prstGeom>
          <a:noFill/>
          <a:ln/>
        </p:spPr>
        <p:txBody>
          <a:bodyPr wrap="none" rtlCol="0" anchor="t"/>
          <a:lstStyle/>
          <a:p>
            <a:pPr marL="0" indent="0">
              <a:lnSpc>
                <a:spcPts val="2609"/>
              </a:lnSpc>
              <a:buNone/>
            </a:pPr>
            <a:r>
              <a:rPr lang="en-US" sz="1630" kern="0" spc="-33" dirty="0">
                <a:solidFill>
                  <a:srgbClr val="272525"/>
                </a:solidFill>
                <a:latin typeface="Source Sans Pro" pitchFamily="34" charset="0"/>
                <a:ea typeface="Source Sans Pro" pitchFamily="34" charset="-122"/>
                <a:cs typeface="Source Sans Pro" pitchFamily="34" charset="-120"/>
              </a:rPr>
              <a:t>Importance</a:t>
            </a:r>
            <a:endParaRPr lang="en-US" sz="1630" dirty="0"/>
          </a:p>
        </p:txBody>
      </p:sp>
      <p:sp>
        <p:nvSpPr>
          <p:cNvPr id="10" name="Shape 7"/>
          <p:cNvSpPr/>
          <p:nvPr/>
        </p:nvSpPr>
        <p:spPr>
          <a:xfrm>
            <a:off x="2694503" y="2233017"/>
            <a:ext cx="9240322" cy="1588532"/>
          </a:xfrm>
          <a:prstGeom prst="rect">
            <a:avLst/>
          </a:prstGeom>
          <a:solidFill>
            <a:srgbClr val="000000">
              <a:alpha val="4000"/>
            </a:srgbClr>
          </a:solidFill>
          <a:ln/>
        </p:spPr>
      </p:sp>
      <p:sp>
        <p:nvSpPr>
          <p:cNvPr id="11" name="Text 8"/>
          <p:cNvSpPr/>
          <p:nvPr/>
        </p:nvSpPr>
        <p:spPr>
          <a:xfrm>
            <a:off x="2902506" y="2364819"/>
            <a:ext cx="2661880" cy="331232"/>
          </a:xfrm>
          <a:prstGeom prst="rect">
            <a:avLst/>
          </a:prstGeom>
          <a:noFill/>
          <a:ln/>
        </p:spPr>
        <p:txBody>
          <a:bodyPr wrap="none" rtlCol="0" anchor="t"/>
          <a:lstStyle/>
          <a:p>
            <a:pPr marL="0" indent="0">
              <a:lnSpc>
                <a:spcPts val="2609"/>
              </a:lnSpc>
              <a:buNone/>
            </a:pPr>
            <a:r>
              <a:rPr lang="en-US" sz="1630" kern="0" spc="-33" dirty="0">
                <a:solidFill>
                  <a:srgbClr val="272525"/>
                </a:solidFill>
                <a:ea typeface="Source Sans Pro" pitchFamily="34" charset="-122"/>
                <a:cs typeface="Source Sans Pro" pitchFamily="34" charset="-120"/>
              </a:rPr>
              <a:t>Accuracy</a:t>
            </a:r>
            <a:endParaRPr lang="en-US" sz="1630" dirty="0"/>
          </a:p>
        </p:txBody>
      </p:sp>
      <p:sp>
        <p:nvSpPr>
          <p:cNvPr id="12" name="Text 9"/>
          <p:cNvSpPr/>
          <p:nvPr/>
        </p:nvSpPr>
        <p:spPr>
          <a:xfrm>
            <a:off x="5986105" y="2364819"/>
            <a:ext cx="2658070" cy="993696"/>
          </a:xfrm>
          <a:prstGeom prst="rect">
            <a:avLst/>
          </a:prstGeom>
          <a:noFill/>
          <a:ln/>
        </p:spPr>
        <p:txBody>
          <a:bodyPr wrap="square" rtlCol="0" anchor="t"/>
          <a:lstStyle/>
          <a:p>
            <a:pPr marL="0" indent="0">
              <a:lnSpc>
                <a:spcPts val="2609"/>
              </a:lnSpc>
              <a:buNone/>
            </a:pPr>
            <a:r>
              <a:rPr lang="en-US" sz="1630" kern="0" spc="-33" dirty="0">
                <a:solidFill>
                  <a:srgbClr val="272525"/>
                </a:solidFill>
                <a:latin typeface="Source Sans Pro" pitchFamily="34" charset="0"/>
                <a:ea typeface="Source Sans Pro" pitchFamily="34" charset="-122"/>
                <a:cs typeface="Source Sans Pro" pitchFamily="34" charset="-120"/>
              </a:rPr>
              <a:t>The proportion of correct predictions out of the total predictions made.</a:t>
            </a:r>
            <a:endParaRPr lang="en-US" sz="1630" dirty="0"/>
          </a:p>
        </p:txBody>
      </p:sp>
      <p:sp>
        <p:nvSpPr>
          <p:cNvPr id="13" name="Text 10"/>
          <p:cNvSpPr/>
          <p:nvPr/>
        </p:nvSpPr>
        <p:spPr>
          <a:xfrm>
            <a:off x="9065895" y="2364819"/>
            <a:ext cx="2661880" cy="1324928"/>
          </a:xfrm>
          <a:prstGeom prst="rect">
            <a:avLst/>
          </a:prstGeom>
          <a:noFill/>
          <a:ln/>
        </p:spPr>
        <p:txBody>
          <a:bodyPr wrap="square" rtlCol="0" anchor="t"/>
          <a:lstStyle/>
          <a:p>
            <a:pPr marL="0" indent="0">
              <a:lnSpc>
                <a:spcPts val="2609"/>
              </a:lnSpc>
              <a:buNone/>
            </a:pPr>
            <a:r>
              <a:rPr lang="en-US" sz="1630" kern="0" spc="-33" dirty="0">
                <a:solidFill>
                  <a:srgbClr val="272525"/>
                </a:solidFill>
                <a:latin typeface="Source Sans Pro" pitchFamily="34" charset="0"/>
                <a:ea typeface="Source Sans Pro" pitchFamily="34" charset="-122"/>
                <a:cs typeface="Source Sans Pro" pitchFamily="34" charset="-120"/>
              </a:rPr>
              <a:t>Provides an overall measure of the model's performance, but can be misleading in imbalanced datasets.</a:t>
            </a:r>
            <a:endParaRPr lang="en-US" sz="1630" dirty="0"/>
          </a:p>
        </p:txBody>
      </p:sp>
      <p:sp>
        <p:nvSpPr>
          <p:cNvPr id="14" name="Shape 11"/>
          <p:cNvSpPr/>
          <p:nvPr/>
        </p:nvSpPr>
        <p:spPr>
          <a:xfrm>
            <a:off x="2694503" y="3821549"/>
            <a:ext cx="9240322" cy="1919764"/>
          </a:xfrm>
          <a:prstGeom prst="rect">
            <a:avLst/>
          </a:prstGeom>
          <a:solidFill>
            <a:srgbClr val="FFFFFF">
              <a:alpha val="4000"/>
            </a:srgbClr>
          </a:solidFill>
          <a:ln/>
        </p:spPr>
      </p:sp>
      <p:sp>
        <p:nvSpPr>
          <p:cNvPr id="15" name="Text 12"/>
          <p:cNvSpPr/>
          <p:nvPr/>
        </p:nvSpPr>
        <p:spPr>
          <a:xfrm>
            <a:off x="2902506" y="3953351"/>
            <a:ext cx="2661880" cy="331232"/>
          </a:xfrm>
          <a:prstGeom prst="rect">
            <a:avLst/>
          </a:prstGeom>
          <a:noFill/>
          <a:ln/>
        </p:spPr>
        <p:txBody>
          <a:bodyPr wrap="none" rtlCol="0" anchor="t"/>
          <a:lstStyle/>
          <a:p>
            <a:pPr marL="0" indent="0">
              <a:lnSpc>
                <a:spcPts val="2609"/>
              </a:lnSpc>
              <a:buNone/>
            </a:pPr>
            <a:r>
              <a:rPr lang="en-US" sz="1630" kern="0" spc="-33" dirty="0">
                <a:solidFill>
                  <a:srgbClr val="272525"/>
                </a:solidFill>
                <a:latin typeface="Source Sans Pro" pitchFamily="34" charset="0"/>
                <a:ea typeface="Source Sans Pro" pitchFamily="34" charset="-122"/>
                <a:cs typeface="Source Sans Pro" pitchFamily="34" charset="-120"/>
              </a:rPr>
              <a:t>F1-Score</a:t>
            </a:r>
            <a:endParaRPr lang="en-US" sz="1630" dirty="0"/>
          </a:p>
        </p:txBody>
      </p:sp>
      <p:sp>
        <p:nvSpPr>
          <p:cNvPr id="16" name="Text 13"/>
          <p:cNvSpPr/>
          <p:nvPr/>
        </p:nvSpPr>
        <p:spPr>
          <a:xfrm>
            <a:off x="5986105" y="3953351"/>
            <a:ext cx="2658070" cy="1324928"/>
          </a:xfrm>
          <a:prstGeom prst="rect">
            <a:avLst/>
          </a:prstGeom>
          <a:noFill/>
          <a:ln/>
        </p:spPr>
        <p:txBody>
          <a:bodyPr wrap="square" rtlCol="0" anchor="t"/>
          <a:lstStyle/>
          <a:p>
            <a:pPr marL="0" indent="0">
              <a:lnSpc>
                <a:spcPts val="2609"/>
              </a:lnSpc>
              <a:buNone/>
            </a:pPr>
            <a:r>
              <a:rPr lang="en-US" sz="1630" kern="0" spc="-33" dirty="0">
                <a:solidFill>
                  <a:srgbClr val="272525"/>
                </a:solidFill>
                <a:latin typeface="Source Sans Pro" pitchFamily="34" charset="0"/>
                <a:ea typeface="Source Sans Pro" pitchFamily="34" charset="-122"/>
                <a:cs typeface="Source Sans Pro" pitchFamily="34" charset="-120"/>
              </a:rPr>
              <a:t>The harmonic mean of precision and recall, providing a balanced measure of the model's performance.</a:t>
            </a:r>
            <a:endParaRPr lang="en-US" sz="1630" dirty="0"/>
          </a:p>
        </p:txBody>
      </p:sp>
      <p:sp>
        <p:nvSpPr>
          <p:cNvPr id="17" name="Text 14"/>
          <p:cNvSpPr/>
          <p:nvPr/>
        </p:nvSpPr>
        <p:spPr>
          <a:xfrm>
            <a:off x="9065895" y="3953351"/>
            <a:ext cx="2661880" cy="1656159"/>
          </a:xfrm>
          <a:prstGeom prst="rect">
            <a:avLst/>
          </a:prstGeom>
          <a:noFill/>
          <a:ln/>
        </p:spPr>
        <p:txBody>
          <a:bodyPr wrap="square" rtlCol="0" anchor="t"/>
          <a:lstStyle/>
          <a:p>
            <a:pPr marL="0" indent="0">
              <a:lnSpc>
                <a:spcPts val="2609"/>
              </a:lnSpc>
              <a:buNone/>
            </a:pPr>
            <a:r>
              <a:rPr lang="en-US" sz="1630" kern="0" spc="-33" dirty="0">
                <a:solidFill>
                  <a:srgbClr val="272525"/>
                </a:solidFill>
                <a:latin typeface="Source Sans Pro" pitchFamily="34" charset="0"/>
                <a:ea typeface="Source Sans Pro" pitchFamily="34" charset="-122"/>
                <a:cs typeface="Source Sans Pro" pitchFamily="34" charset="-120"/>
              </a:rPr>
              <a:t>Crucial for evaluating the model's ability to </a:t>
            </a:r>
            <a:r>
              <a:rPr lang="en-US" sz="1630" kern="0" spc="-33" dirty="0">
                <a:solidFill>
                  <a:srgbClr val="272525"/>
                </a:solidFill>
                <a:ea typeface="Source Sans Pro" pitchFamily="34" charset="-122"/>
                <a:cs typeface="Source Sans Pro" pitchFamily="34" charset="-120"/>
              </a:rPr>
              <a:t>correctly</a:t>
            </a:r>
            <a:r>
              <a:rPr lang="en-US" sz="1630" kern="0" spc="-33" dirty="0">
                <a:solidFill>
                  <a:srgbClr val="272525"/>
                </a:solidFill>
                <a:latin typeface="Source Sans Pro" pitchFamily="34" charset="0"/>
                <a:ea typeface="Source Sans Pro" pitchFamily="34" charset="-122"/>
                <a:cs typeface="Source Sans Pro" pitchFamily="34" charset="-120"/>
              </a:rPr>
              <a:t> </a:t>
            </a:r>
            <a:r>
              <a:rPr lang="en-US" kern="0" spc="-33" dirty="0">
                <a:solidFill>
                  <a:srgbClr val="272525"/>
                </a:solidFill>
                <a:ea typeface="Source Sans Pro" pitchFamily="34" charset="-122"/>
                <a:cs typeface="Source Sans Pro" pitchFamily="34" charset="-120"/>
              </a:rPr>
              <a:t>identify</a:t>
            </a:r>
            <a:r>
              <a:rPr lang="en-US" sz="1630" kern="0" spc="-33" dirty="0">
                <a:solidFill>
                  <a:srgbClr val="272525"/>
                </a:solidFill>
                <a:latin typeface="Source Sans Pro" pitchFamily="34" charset="0"/>
                <a:ea typeface="Source Sans Pro" pitchFamily="34" charset="-122"/>
                <a:cs typeface="Source Sans Pro" pitchFamily="34" charset="-120"/>
              </a:rPr>
              <a:t> different lung disease </a:t>
            </a:r>
            <a:r>
              <a:rPr lang="en-US" sz="1630" kern="0" spc="-33" dirty="0">
                <a:solidFill>
                  <a:srgbClr val="272525"/>
                </a:solidFill>
                <a:ea typeface="Source Sans Pro" pitchFamily="34" charset="-122"/>
                <a:cs typeface="Source Sans Pro" pitchFamily="34" charset="-120"/>
              </a:rPr>
              <a:t>classes</a:t>
            </a:r>
            <a:r>
              <a:rPr lang="en-US" sz="1630" kern="0" spc="-33" dirty="0">
                <a:solidFill>
                  <a:srgbClr val="272525"/>
                </a:solidFill>
                <a:latin typeface="Source Sans Pro" pitchFamily="34" charset="0"/>
                <a:ea typeface="Source Sans Pro" pitchFamily="34" charset="-122"/>
                <a:cs typeface="Source Sans Pro" pitchFamily="34" charset="-120"/>
              </a:rPr>
              <a:t>, especially in the presence of class imbalance.</a:t>
            </a:r>
            <a:endParaRPr lang="en-US" sz="1630" dirty="0"/>
          </a:p>
        </p:txBody>
      </p:sp>
      <p:sp>
        <p:nvSpPr>
          <p:cNvPr id="18" name="Shape 15"/>
          <p:cNvSpPr/>
          <p:nvPr/>
        </p:nvSpPr>
        <p:spPr>
          <a:xfrm>
            <a:off x="2694503" y="5741313"/>
            <a:ext cx="9240322" cy="1919764"/>
          </a:xfrm>
          <a:prstGeom prst="rect">
            <a:avLst/>
          </a:prstGeom>
          <a:solidFill>
            <a:srgbClr val="000000">
              <a:alpha val="4000"/>
            </a:srgbClr>
          </a:solidFill>
          <a:ln/>
        </p:spPr>
      </p:sp>
      <p:sp>
        <p:nvSpPr>
          <p:cNvPr id="19" name="Text 16"/>
          <p:cNvSpPr/>
          <p:nvPr/>
        </p:nvSpPr>
        <p:spPr>
          <a:xfrm>
            <a:off x="2902506" y="5873115"/>
            <a:ext cx="2661880" cy="331232"/>
          </a:xfrm>
          <a:prstGeom prst="rect">
            <a:avLst/>
          </a:prstGeom>
          <a:noFill/>
          <a:ln/>
        </p:spPr>
        <p:txBody>
          <a:bodyPr wrap="none" rtlCol="0" anchor="t"/>
          <a:lstStyle/>
          <a:p>
            <a:pPr marL="0" indent="0">
              <a:lnSpc>
                <a:spcPts val="2609"/>
              </a:lnSpc>
              <a:buNone/>
            </a:pPr>
            <a:r>
              <a:rPr lang="en-US" sz="1630" kern="0" spc="-33" dirty="0">
                <a:solidFill>
                  <a:srgbClr val="272525"/>
                </a:solidFill>
                <a:latin typeface="Source Sans Pro" pitchFamily="34" charset="0"/>
                <a:ea typeface="Source Sans Pro" pitchFamily="34" charset="-122"/>
                <a:cs typeface="Source Sans Pro" pitchFamily="34" charset="-120"/>
              </a:rPr>
              <a:t>Confusion </a:t>
            </a:r>
            <a:r>
              <a:rPr lang="en-US" sz="1630" kern="0" spc="-33" dirty="0">
                <a:solidFill>
                  <a:srgbClr val="272525"/>
                </a:solidFill>
                <a:ea typeface="Source Sans Pro" pitchFamily="34" charset="-122"/>
                <a:cs typeface="Source Sans Pro" pitchFamily="34" charset="-120"/>
              </a:rPr>
              <a:t>Matrix</a:t>
            </a:r>
            <a:endParaRPr lang="en-US" sz="1630" dirty="0"/>
          </a:p>
        </p:txBody>
      </p:sp>
      <p:sp>
        <p:nvSpPr>
          <p:cNvPr id="20" name="Text 17"/>
          <p:cNvSpPr/>
          <p:nvPr/>
        </p:nvSpPr>
        <p:spPr>
          <a:xfrm>
            <a:off x="5986105" y="5873115"/>
            <a:ext cx="2658070" cy="1324928"/>
          </a:xfrm>
          <a:prstGeom prst="rect">
            <a:avLst/>
          </a:prstGeom>
          <a:noFill/>
          <a:ln/>
        </p:spPr>
        <p:txBody>
          <a:bodyPr wrap="square" rtlCol="0" anchor="t"/>
          <a:lstStyle/>
          <a:p>
            <a:pPr marL="0" indent="0">
              <a:lnSpc>
                <a:spcPts val="2609"/>
              </a:lnSpc>
              <a:buNone/>
            </a:pPr>
            <a:r>
              <a:rPr lang="en-US" sz="1630" kern="0" spc="-33" dirty="0">
                <a:solidFill>
                  <a:srgbClr val="272525"/>
                </a:solidFill>
                <a:latin typeface="Source Sans Pro" pitchFamily="34" charset="0"/>
                <a:ea typeface="Source Sans Pro" pitchFamily="34" charset="-122"/>
                <a:cs typeface="Source Sans Pro" pitchFamily="34" charset="-120"/>
              </a:rPr>
              <a:t>A table that shows the number of true positives, true </a:t>
            </a:r>
            <a:r>
              <a:rPr lang="en-US" sz="1630" kern="0" spc="-33" dirty="0">
                <a:solidFill>
                  <a:srgbClr val="272525"/>
                </a:solidFill>
                <a:ea typeface="Source Sans Pro" pitchFamily="34" charset="-122"/>
                <a:cs typeface="Source Sans Pro" pitchFamily="34" charset="-120"/>
              </a:rPr>
              <a:t>negatives</a:t>
            </a:r>
            <a:r>
              <a:rPr lang="en-US" sz="1630" kern="0" spc="-33" dirty="0">
                <a:solidFill>
                  <a:srgbClr val="272525"/>
                </a:solidFill>
                <a:latin typeface="Source Sans Pro" pitchFamily="34" charset="0"/>
                <a:ea typeface="Source Sans Pro" pitchFamily="34" charset="-122"/>
                <a:cs typeface="Source Sans Pro" pitchFamily="34" charset="-120"/>
              </a:rPr>
              <a:t>, false positives, and false negatives for each class.</a:t>
            </a:r>
            <a:endParaRPr lang="en-US" sz="1630" dirty="0"/>
          </a:p>
        </p:txBody>
      </p:sp>
      <p:sp>
        <p:nvSpPr>
          <p:cNvPr id="21" name="Text 18"/>
          <p:cNvSpPr/>
          <p:nvPr/>
        </p:nvSpPr>
        <p:spPr>
          <a:xfrm>
            <a:off x="9065895" y="5873115"/>
            <a:ext cx="2661880" cy="1656159"/>
          </a:xfrm>
          <a:prstGeom prst="rect">
            <a:avLst/>
          </a:prstGeom>
          <a:noFill/>
          <a:ln/>
        </p:spPr>
        <p:txBody>
          <a:bodyPr wrap="square" rtlCol="0" anchor="t"/>
          <a:lstStyle/>
          <a:p>
            <a:pPr marL="0" indent="0">
              <a:lnSpc>
                <a:spcPts val="2609"/>
              </a:lnSpc>
              <a:buNone/>
            </a:pPr>
            <a:r>
              <a:rPr lang="en-US" sz="1630" kern="0" spc="-33" dirty="0">
                <a:solidFill>
                  <a:srgbClr val="272525"/>
                </a:solidFill>
                <a:latin typeface="Source Sans Pro" pitchFamily="34" charset="0"/>
                <a:ea typeface="Source Sans Pro" pitchFamily="34" charset="-122"/>
                <a:cs typeface="Source Sans Pro" pitchFamily="34" charset="-120"/>
              </a:rPr>
              <a:t>Offers detailed insights into the model's performance on individual lung disease classes, </a:t>
            </a:r>
            <a:r>
              <a:rPr lang="en-US" sz="1630" kern="0" spc="-33" dirty="0">
                <a:solidFill>
                  <a:srgbClr val="272525"/>
                </a:solidFill>
                <a:ea typeface="Source Sans Pro" pitchFamily="34" charset="-122"/>
                <a:cs typeface="Source Sans Pro" pitchFamily="34" charset="-120"/>
              </a:rPr>
              <a:t>guiding</a:t>
            </a:r>
            <a:r>
              <a:rPr lang="en-US" sz="1630" kern="0" spc="-33" dirty="0">
                <a:solidFill>
                  <a:srgbClr val="272525"/>
                </a:solidFill>
                <a:latin typeface="Source Sans Pro" pitchFamily="34" charset="0"/>
                <a:ea typeface="Source Sans Pro" pitchFamily="34" charset="-122"/>
                <a:cs typeface="Source Sans Pro" pitchFamily="34" charset="-120"/>
              </a:rPr>
              <a:t> further model improvements.</a:t>
            </a:r>
            <a:endParaRPr lang="en-US" sz="163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4537591" y="815459"/>
            <a:ext cx="5554980" cy="694373"/>
          </a:xfrm>
          <a:prstGeom prst="rect">
            <a:avLst/>
          </a:prstGeom>
          <a:noFill/>
          <a:ln/>
        </p:spPr>
        <p:txBody>
          <a:bodyPr wrap="none" rtlCol="0" anchor="t"/>
          <a:lstStyle/>
          <a:p>
            <a:pPr marL="0" indent="0" algn="ctr">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Results</a:t>
            </a:r>
            <a:endParaRPr lang="en-US" sz="4374" dirty="0"/>
          </a:p>
        </p:txBody>
      </p:sp>
      <p:pic>
        <p:nvPicPr>
          <p:cNvPr id="5" name="Image 1" descr="preencoded.png"/>
          <p:cNvPicPr>
            <a:picLocks noChangeAspect="1"/>
          </p:cNvPicPr>
          <p:nvPr/>
        </p:nvPicPr>
        <p:blipFill>
          <a:blip r:embed="rId4"/>
          <a:stretch>
            <a:fillRect/>
          </a:stretch>
        </p:blipFill>
        <p:spPr>
          <a:xfrm>
            <a:off x="2348389" y="2093000"/>
            <a:ext cx="4695706" cy="3877270"/>
          </a:xfrm>
          <a:prstGeom prst="rect">
            <a:avLst/>
          </a:prstGeom>
        </p:spPr>
      </p:pic>
      <p:sp>
        <p:nvSpPr>
          <p:cNvPr id="6" name="Text 2"/>
          <p:cNvSpPr/>
          <p:nvPr/>
        </p:nvSpPr>
        <p:spPr>
          <a:xfrm>
            <a:off x="3029783" y="6220182"/>
            <a:ext cx="3332917" cy="416481"/>
          </a:xfrm>
          <a:prstGeom prst="rect">
            <a:avLst/>
          </a:prstGeom>
          <a:noFill/>
          <a:ln/>
        </p:spPr>
        <p:txBody>
          <a:bodyPr wrap="none" rtlCol="0" anchor="t"/>
          <a:lstStyle/>
          <a:p>
            <a:pPr marL="0" indent="0" algn="ctr">
              <a:lnSpc>
                <a:spcPts val="3281"/>
              </a:lnSpc>
              <a:buNone/>
            </a:pPr>
            <a:r>
              <a:rPr lang="en-US" sz="2624" b="1" kern="0" spc="-35" dirty="0">
                <a:solidFill>
                  <a:srgbClr val="000000"/>
                </a:solidFill>
                <a:latin typeface="adonis-web" pitchFamily="34" charset="0"/>
                <a:ea typeface="adonis-web" pitchFamily="34" charset="-122"/>
                <a:cs typeface="adonis-web" pitchFamily="34" charset="-120"/>
              </a:rPr>
              <a:t>VGG 19 Model</a:t>
            </a:r>
            <a:endParaRPr lang="en-US" sz="2624" dirty="0"/>
          </a:p>
        </p:txBody>
      </p:sp>
      <p:sp>
        <p:nvSpPr>
          <p:cNvPr id="7" name="Text 3"/>
          <p:cNvSpPr/>
          <p:nvPr/>
        </p:nvSpPr>
        <p:spPr>
          <a:xfrm>
            <a:off x="2348389" y="6858833"/>
            <a:ext cx="4695706" cy="355402"/>
          </a:xfrm>
          <a:prstGeom prst="rect">
            <a:avLst/>
          </a:prstGeom>
          <a:noFill/>
          <a:ln/>
        </p:spPr>
        <p:txBody>
          <a:bodyPr wrap="none" rtlCol="0" anchor="t"/>
          <a:lstStyle/>
          <a:p>
            <a:pPr marL="0" indent="0">
              <a:lnSpc>
                <a:spcPts val="2799"/>
              </a:lnSpc>
              <a:buNone/>
            </a:pPr>
            <a:endParaRPr lang="en-US" sz="1750" dirty="0"/>
          </a:p>
        </p:txBody>
      </p:sp>
      <p:pic>
        <p:nvPicPr>
          <p:cNvPr id="8" name="Image 2" descr="preencoded.png"/>
          <p:cNvPicPr>
            <a:picLocks noChangeAspect="1"/>
          </p:cNvPicPr>
          <p:nvPr/>
        </p:nvPicPr>
        <p:blipFill>
          <a:blip r:embed="rId5"/>
          <a:stretch>
            <a:fillRect/>
          </a:stretch>
        </p:blipFill>
        <p:spPr>
          <a:xfrm>
            <a:off x="7593687" y="2093000"/>
            <a:ext cx="4695706" cy="3877270"/>
          </a:xfrm>
          <a:prstGeom prst="rect">
            <a:avLst/>
          </a:prstGeom>
        </p:spPr>
      </p:pic>
      <p:sp>
        <p:nvSpPr>
          <p:cNvPr id="9" name="Text 4"/>
          <p:cNvSpPr/>
          <p:nvPr/>
        </p:nvSpPr>
        <p:spPr>
          <a:xfrm>
            <a:off x="8275082" y="6220182"/>
            <a:ext cx="3332917" cy="416481"/>
          </a:xfrm>
          <a:prstGeom prst="rect">
            <a:avLst/>
          </a:prstGeom>
          <a:noFill/>
          <a:ln/>
        </p:spPr>
        <p:txBody>
          <a:bodyPr wrap="none" rtlCol="0" anchor="t"/>
          <a:lstStyle/>
          <a:p>
            <a:pPr marL="0" indent="0" algn="ctr">
              <a:lnSpc>
                <a:spcPts val="3281"/>
              </a:lnSpc>
              <a:buNone/>
            </a:pPr>
            <a:r>
              <a:rPr lang="en-US" sz="2624" b="1" kern="0" spc="-35" dirty="0">
                <a:solidFill>
                  <a:srgbClr val="000000"/>
                </a:solidFill>
                <a:latin typeface="adonis-web" pitchFamily="34" charset="0"/>
                <a:ea typeface="adonis-web" pitchFamily="34" charset="-122"/>
                <a:cs typeface="adonis-web" pitchFamily="34" charset="-120"/>
              </a:rPr>
              <a:t>MobileNet Model</a:t>
            </a:r>
            <a:endParaRPr lang="en-US" sz="2624" dirty="0"/>
          </a:p>
        </p:txBody>
      </p:sp>
      <p:sp>
        <p:nvSpPr>
          <p:cNvPr id="10" name="Text 5"/>
          <p:cNvSpPr/>
          <p:nvPr/>
        </p:nvSpPr>
        <p:spPr>
          <a:xfrm>
            <a:off x="7593687" y="6858833"/>
            <a:ext cx="4695706" cy="355402"/>
          </a:xfrm>
          <a:prstGeom prst="rect">
            <a:avLst/>
          </a:prstGeom>
          <a:noFill/>
          <a:ln/>
        </p:spPr>
        <p:txBody>
          <a:bodyPr wrap="none" rtlCol="0" anchor="t"/>
          <a:lstStyle/>
          <a:p>
            <a:pPr marL="0" indent="0" algn="ctr">
              <a:lnSpc>
                <a:spcPts val="2799"/>
              </a:lnSpc>
              <a:buNone/>
            </a:pP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1536</TotalTime>
  <Words>1184</Words>
  <Application>Microsoft Office PowerPoint</Application>
  <PresentationFormat>Custom</PresentationFormat>
  <Paragraphs>97</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adonis-web</vt:lpstr>
      <vt:lpstr>Arial</vt:lpstr>
      <vt:lpstr>Söhne</vt:lpstr>
      <vt:lpstr>Source Sans Pro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Admin</cp:lastModifiedBy>
  <cp:revision>6</cp:revision>
  <dcterms:created xsi:type="dcterms:W3CDTF">2024-05-02T07:54:30Z</dcterms:created>
  <dcterms:modified xsi:type="dcterms:W3CDTF">2024-05-06T21:15:00Z</dcterms:modified>
</cp:coreProperties>
</file>