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351" r:id="rId3"/>
    <p:sldId id="475" r:id="rId4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09" d="100"/>
          <a:sy n="109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5A44A-8ADB-44ED-A165-B88FD7B40894}" type="datetimeFigureOut">
              <a:rPr lang="x-none" altLang="en-US" smtClean="0"/>
              <a:t>7/6/2021</a:t>
            </a:fld>
            <a:endParaRPr lang="x-none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DE4F9-9845-4C18-A22C-A8317E01EC94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2719632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3DE4F9-9845-4C18-A22C-A8317E01EC94}" type="slidenum">
              <a:rPr lang="x-none" altLang="en-US" smtClean="0"/>
              <a:t>3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886303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2B4FFE-9F69-40C0-9459-C185974A9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E21B69-B1B5-4F8E-B060-98C2A4DF3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x-none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5F2361-00B1-4980-BE88-541642EC1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7/6/2021</a:t>
            </a:fld>
            <a:endParaRPr lang="x-none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A56D25-6F74-449B-B8E9-7C23A12C5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B95806-7AA6-4809-AAEE-C0C32310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198968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C90E7-93E1-4BD3-8C3C-C0C891FC3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696118-A917-4BFF-8848-31DAA920F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D0BD2D-D506-41D4-8176-4E5418B5B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7/6/2021</a:t>
            </a:fld>
            <a:endParaRPr lang="x-none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60FA1D-74DA-48F9-AE12-FE98813F0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83A0EF-B81B-4B48-A612-CD6CB1056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626646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48AF8DA-206C-4F03-B99A-68CEF9180A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D7F5F9-A146-40AF-9809-5667ADC53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248231-AB95-4556-B3B7-8A9FF32FD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7/6/2021</a:t>
            </a:fld>
            <a:endParaRPr lang="x-none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0465FA-7D10-4263-A4A7-CCE1FCF7A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446E5D-EFD5-47E8-B260-66B83FA52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2602457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39193-34F8-4064-A8A3-CFC74F8A2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DBAEB5-43DC-44AF-AAB0-1330D150F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534F7A-50F3-48FF-B4FD-98048F73D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7/6/2021</a:t>
            </a:fld>
            <a:endParaRPr lang="x-none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811DA3-CBE2-40BD-A810-C1E1CF4D4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CB0450-DC8D-4564-8E56-62871BDA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2159869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72F42-A757-4010-B3FD-1C9A98750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C1FABC-253D-4EA8-87A3-85116786D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04255A-6744-4AA5-9953-2A7522F31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7/6/2021</a:t>
            </a:fld>
            <a:endParaRPr lang="x-none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67C7AE-28DA-4150-B55E-4393203B7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E668E9-F0A1-44B6-872C-3523D368B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2090672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D82B0-6B55-4DF4-ABF4-0754D9E4B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CF0998-A5ED-4C0B-885C-2842D870BA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B144B1-1D29-423A-A1D4-3CDB9FCAE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2D41E6-2B3E-4CE4-9264-840D5A9F5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7/6/2021</a:t>
            </a:fld>
            <a:endParaRPr lang="x-none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BEDAF0-DA9A-40A2-BA11-F6F691689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8669CF-7840-4E63-85EA-61C269A78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2252526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18088-96B9-447B-9FA6-C6EC331F9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04DB03-2EC1-4A9A-B4EF-53484DDAE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343F75-FEC1-4471-ADAE-29951F48E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2742B00-CA49-408C-8010-42843694D9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010219-935F-4DD6-B689-C6633E73AE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089160E-C302-4623-A7A2-0569AA69E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7/6/2021</a:t>
            </a:fld>
            <a:endParaRPr lang="x-none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9E40DC-CAB6-4F18-840E-6EA60DDAA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124946-5297-4549-998F-53B213228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383627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F0E821-C7BE-45C6-B14A-94FC66CD3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95F81B-9030-4B81-8CB1-54A04D464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7/6/2021</a:t>
            </a:fld>
            <a:endParaRPr lang="x-none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F156E0-E560-48C0-BDB2-E12F7E2C4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85A196-E759-4ABF-8481-2B581B56B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1334505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94E2C9-51EC-4313-9CE6-ABCB1D45D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7/6/2021</a:t>
            </a:fld>
            <a:endParaRPr lang="x-none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B2FF15-518D-467E-86A9-7E0EC1919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E02977-62D0-4584-A220-5C75F64DD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2464978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62513-D6CF-4BCE-9EAF-987286C54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3EB10D-D7B5-4AF8-B180-75C29AF6F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9AD1F7-15AA-457D-8037-C006A48CB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41A031-9A59-4C91-9DE3-D06A3EE5D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7/6/2021</a:t>
            </a:fld>
            <a:endParaRPr lang="x-none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D85477-135B-4F84-A112-511444C7D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A5B6FC-CFE3-4EFA-93FE-636ECA4EE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1571707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891024-1D6C-4F67-A245-AEDFBFD29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5516D5-77C6-4044-903C-B3FF223F0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550990-DA89-402A-9FA8-40074A3AE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E86806-5677-4862-9A6C-6A0AAB933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7/6/2021</a:t>
            </a:fld>
            <a:endParaRPr lang="x-none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4763F1-B2E3-4142-9E62-891B678C1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C633DD-127D-482A-9C35-46ACFC8A9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408230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B0B6BB-DFBE-498E-A955-C9712A27F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967C98-D62F-4EDD-9A6D-7BECCDB6C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D3DB60-33E0-4856-B410-3B2A9FB5A6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0290C-D43C-46B0-A62A-3EF8A603F56D}" type="datetimeFigureOut">
              <a:rPr lang="x-none" altLang="en-US" smtClean="0"/>
              <a:t>7/6/2021</a:t>
            </a:fld>
            <a:endParaRPr lang="x-none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501674-5CC8-45C2-952E-B3D0364E25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74FE40-EB95-4974-99B7-8FD30132E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3811122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EA6B29-3A7B-435A-A98B-E78AB02084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实验课</a:t>
            </a:r>
            <a:r>
              <a:rPr lang="en-US" altLang="zh-CN" dirty="0"/>
              <a:t>14</a:t>
            </a:r>
            <a:r>
              <a:rPr lang="zh-CN" altLang="en-US" dirty="0"/>
              <a:t>：图（入门）</a:t>
            </a:r>
            <a:endParaRPr lang="x-none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1F7266-730B-436C-BAE6-E85292E46C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zh-CN" altLang="en-US" dirty="0"/>
              <a:t>中山大学智工学院 数据结构与算法 </a:t>
            </a:r>
            <a:r>
              <a:rPr lang="en-US" altLang="zh-CN" dirty="0"/>
              <a:t>2021</a:t>
            </a:r>
            <a:r>
              <a:rPr lang="zh-CN" altLang="en-US" dirty="0"/>
              <a:t>春</a:t>
            </a:r>
            <a:endParaRPr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1380900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29CDF5C-4832-4667-BFA7-4FA0486E7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1	</a:t>
            </a:r>
            <a:r>
              <a:rPr lang="zh-CN" altLang="en-US" dirty="0"/>
              <a:t>二分图判定</a:t>
            </a:r>
            <a:r>
              <a:rPr lang="en-US" altLang="zh-CN" dirty="0"/>
              <a:t>(bipartite.cpp)</a:t>
            </a:r>
            <a:endParaRPr lang="x-none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C0F38F3-E19C-48D3-AD6F-367661EB6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03485"/>
            <a:ext cx="11058331" cy="498939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b="1" dirty="0"/>
              <a:t>问题描述：</a:t>
            </a:r>
            <a:r>
              <a:rPr lang="zh-CN" altLang="en-US" dirty="0"/>
              <a:t>给定连通的无向图</a:t>
            </a:r>
            <a:r>
              <a:rPr lang="en-US" altLang="zh-CN" dirty="0"/>
              <a:t>G</a:t>
            </a:r>
            <a:r>
              <a:rPr lang="en-US" altLang="zh-CN" baseline="-25000" dirty="0"/>
              <a:t>1</a:t>
            </a:r>
            <a:r>
              <a:rPr lang="en-US" altLang="zh-CN" dirty="0"/>
              <a:t>,…,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k</a:t>
            </a:r>
            <a:r>
              <a:rPr lang="zh-CN" altLang="en-US" dirty="0"/>
              <a:t>，请判定它们是否为二分图。</a:t>
            </a:r>
            <a:endParaRPr lang="en-US" altLang="zh-CN" dirty="0"/>
          </a:p>
          <a:p>
            <a:r>
              <a:rPr lang="zh-CN" altLang="en-US" b="1" dirty="0"/>
              <a:t>输入格式</a:t>
            </a:r>
            <a:r>
              <a:rPr lang="zh-CN" altLang="en-US" dirty="0"/>
              <a:t>：第一行一个整数</a:t>
            </a:r>
            <a:r>
              <a:rPr lang="en-US" altLang="zh-CN" dirty="0"/>
              <a:t>1≤k≤30</a:t>
            </a:r>
            <a:r>
              <a:rPr lang="zh-CN" altLang="en-US" dirty="0"/>
              <a:t>。接下来的第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段数据描述图</a:t>
            </a:r>
            <a:r>
              <a:rPr lang="en-US" altLang="zh-CN" dirty="0"/>
              <a:t>G</a:t>
            </a:r>
            <a:r>
              <a:rPr lang="en-US" altLang="zh-CN" baseline="-25000" dirty="0"/>
              <a:t>i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第</a:t>
            </a:r>
            <a:r>
              <a:rPr lang="en-US" altLang="zh-CN" dirty="0" err="1"/>
              <a:t>i</a:t>
            </a:r>
            <a:r>
              <a:rPr lang="zh-CN" altLang="en-US" dirty="0"/>
              <a:t>段数据的第一行为</a:t>
            </a:r>
            <a:r>
              <a:rPr lang="en-US" altLang="zh-CN" dirty="0"/>
              <a:t>n</a:t>
            </a:r>
            <a:r>
              <a:rPr lang="zh-CN" altLang="en-US" dirty="0"/>
              <a:t>。</a:t>
            </a:r>
            <a:r>
              <a:rPr lang="en-US" altLang="zh-CN" dirty="0"/>
              <a:t>(1&lt;=n&lt;=400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接下来有一个</a:t>
            </a:r>
            <a:r>
              <a:rPr lang="en-US" altLang="zh-CN" dirty="0"/>
              <a:t>n*n</a:t>
            </a:r>
            <a:r>
              <a:rPr lang="zh-CN" altLang="en-US" dirty="0"/>
              <a:t>的</a:t>
            </a:r>
            <a:r>
              <a:rPr lang="en-US" altLang="zh-CN" dirty="0"/>
              <a:t>01</a:t>
            </a:r>
            <a:r>
              <a:rPr lang="zh-CN" altLang="en-US" dirty="0"/>
              <a:t>矩阵（每行</a:t>
            </a:r>
            <a:r>
              <a:rPr lang="en-US" altLang="zh-CN" dirty="0"/>
              <a:t>n</a:t>
            </a:r>
            <a:r>
              <a:rPr lang="zh-CN" altLang="en-US" dirty="0"/>
              <a:t>个数间有空格），表示图</a:t>
            </a:r>
            <a:r>
              <a:rPr lang="en-US" altLang="zh-CN" dirty="0"/>
              <a:t>G</a:t>
            </a:r>
            <a:r>
              <a:rPr lang="en-US" altLang="zh-CN" baseline="-25000" dirty="0"/>
              <a:t>i</a:t>
            </a:r>
            <a:r>
              <a:rPr lang="zh-CN" altLang="en-US" dirty="0"/>
              <a:t>的邻接矩阵。</a:t>
            </a:r>
            <a:endParaRPr lang="en-US" altLang="zh-CN" dirty="0"/>
          </a:p>
          <a:p>
            <a:r>
              <a:rPr lang="zh-CN" altLang="en-US" b="1" dirty="0"/>
              <a:t>输出格式</a:t>
            </a:r>
            <a:r>
              <a:rPr lang="zh-CN" altLang="en-US" dirty="0"/>
              <a:t>：为每个</a:t>
            </a:r>
            <a:r>
              <a:rPr lang="en-US" altLang="zh-CN" dirty="0"/>
              <a:t>G</a:t>
            </a:r>
            <a:r>
              <a:rPr lang="en-US" altLang="zh-CN" baseline="-25000" dirty="0"/>
              <a:t>i</a:t>
            </a:r>
            <a:r>
              <a:rPr lang="zh-CN" altLang="en-US" dirty="0"/>
              <a:t>输出一行。</a:t>
            </a:r>
            <a:r>
              <a:rPr lang="en-US" altLang="zh-CN" b="1" dirty="0"/>
              <a:t>Yes</a:t>
            </a:r>
            <a:r>
              <a:rPr lang="zh-CN" altLang="en-US" dirty="0"/>
              <a:t>表示</a:t>
            </a:r>
            <a:r>
              <a:rPr lang="en-US" altLang="zh-CN" dirty="0"/>
              <a:t>G</a:t>
            </a:r>
            <a:r>
              <a:rPr lang="en-US" altLang="zh-CN" baseline="-25000" dirty="0"/>
              <a:t>i</a:t>
            </a:r>
            <a:r>
              <a:rPr lang="zh-CN" altLang="en-US" dirty="0"/>
              <a:t>为二分图，</a:t>
            </a:r>
            <a:r>
              <a:rPr lang="en-US" altLang="zh-CN" b="1" dirty="0"/>
              <a:t>No</a:t>
            </a:r>
            <a:r>
              <a:rPr lang="zh-CN" altLang="en-US" dirty="0"/>
              <a:t>表示不是。</a:t>
            </a:r>
            <a:endParaRPr lang="en-US" altLang="zh-CN" dirty="0"/>
          </a:p>
          <a:p>
            <a:r>
              <a:rPr lang="zh-CN" altLang="en-US" b="1" dirty="0"/>
              <a:t>样例输入</a:t>
            </a:r>
            <a:r>
              <a:rPr lang="zh-CN" altLang="en-US" dirty="0"/>
              <a:t>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2</a:t>
            </a:r>
          </a:p>
          <a:p>
            <a:pPr marL="457200" lvl="1" indent="0">
              <a:buNone/>
            </a:pPr>
            <a:r>
              <a:rPr lang="en-US" altLang="zh-CN" dirty="0"/>
              <a:t>3</a:t>
            </a:r>
          </a:p>
          <a:p>
            <a:pPr marL="457200" lvl="1" indent="0">
              <a:buNone/>
            </a:pPr>
            <a:r>
              <a:rPr lang="en-US" altLang="zh-CN" dirty="0"/>
              <a:t>0 1 1</a:t>
            </a:r>
          </a:p>
          <a:p>
            <a:pPr marL="457200" lvl="1" indent="0">
              <a:buNone/>
            </a:pPr>
            <a:r>
              <a:rPr lang="en-US" altLang="zh-CN" dirty="0"/>
              <a:t>1 0 1</a:t>
            </a:r>
          </a:p>
          <a:p>
            <a:pPr marL="457200" lvl="1" indent="0">
              <a:buNone/>
            </a:pPr>
            <a:r>
              <a:rPr lang="en-US" altLang="zh-CN" dirty="0"/>
              <a:t>1 1 0</a:t>
            </a:r>
          </a:p>
          <a:p>
            <a:pPr marL="457200" lvl="1" indent="0">
              <a:buNone/>
            </a:pPr>
            <a:r>
              <a:rPr lang="en-US" altLang="zh-CN" dirty="0"/>
              <a:t>1</a:t>
            </a:r>
          </a:p>
          <a:p>
            <a:pPr marL="457200" lvl="1" indent="0">
              <a:buNone/>
            </a:pPr>
            <a:r>
              <a:rPr lang="en-US" altLang="zh-CN" dirty="0"/>
              <a:t>0</a:t>
            </a:r>
          </a:p>
          <a:p>
            <a:pPr marL="0" indent="0">
              <a:lnSpc>
                <a:spcPct val="70000"/>
              </a:lnSpc>
              <a:buNone/>
            </a:pPr>
            <a:endParaRPr lang="en-US" altLang="zh-C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38EAC08-B254-4A42-8E4A-820A6EDD8C24}"/>
              </a:ext>
            </a:extLst>
          </p:cNvPr>
          <p:cNvSpPr/>
          <p:nvPr/>
        </p:nvSpPr>
        <p:spPr>
          <a:xfrm>
            <a:off x="4807046" y="4066147"/>
            <a:ext cx="5753242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样例输出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r>
              <a:rPr lang="en-US" altLang="zh-CN" sz="2800" dirty="0"/>
              <a:t>No</a:t>
            </a:r>
          </a:p>
          <a:p>
            <a:r>
              <a:rPr lang="en-US" altLang="zh-CN" sz="2800" dirty="0"/>
              <a:t>Yes</a:t>
            </a:r>
          </a:p>
          <a:p>
            <a:endParaRPr lang="en-US" altLang="zh-CN" sz="2800" dirty="0"/>
          </a:p>
          <a:p>
            <a:r>
              <a:rPr lang="zh-CN" altLang="en-US" sz="2800" dirty="0"/>
              <a:t>提示：用</a:t>
            </a:r>
            <a:r>
              <a:rPr lang="en-US" altLang="zh-CN" sz="2800" dirty="0" err="1"/>
              <a:t>scanf</a:t>
            </a:r>
            <a:r>
              <a:rPr lang="zh-CN" altLang="en-US" sz="2800" dirty="0"/>
              <a:t>进行输入，不要用</a:t>
            </a:r>
            <a:r>
              <a:rPr lang="en-US" altLang="zh-CN" sz="2800" dirty="0" err="1"/>
              <a:t>cin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201567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29CDF5C-4832-4667-BFA7-4FA0486E7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2 	</a:t>
            </a:r>
            <a:r>
              <a:rPr lang="zh-CN" altLang="en-US" dirty="0"/>
              <a:t>寻找生成森林</a:t>
            </a:r>
            <a:r>
              <a:rPr lang="en-US" altLang="zh-CN" dirty="0"/>
              <a:t>(spanforest.cpp)</a:t>
            </a:r>
            <a:endParaRPr lang="x-none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C0F38F3-E19C-48D3-AD6F-367661EB6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8319"/>
            <a:ext cx="6468208" cy="444871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b="1" dirty="0"/>
              <a:t>问题描述</a:t>
            </a:r>
            <a:r>
              <a:rPr lang="zh-CN" altLang="en-US" dirty="0"/>
              <a:t>：用</a:t>
            </a:r>
            <a:r>
              <a:rPr lang="zh-CN" altLang="en-US" b="1" dirty="0"/>
              <a:t>邻接表形式</a:t>
            </a:r>
            <a:r>
              <a:rPr lang="zh-CN" altLang="en-US" dirty="0"/>
              <a:t>给定一个图</a:t>
            </a:r>
            <a:r>
              <a:rPr lang="en-US" altLang="zh-CN" dirty="0"/>
              <a:t>G</a:t>
            </a:r>
            <a:r>
              <a:rPr lang="zh-CN" altLang="en-US" dirty="0"/>
              <a:t>，输出它的一个生成森林</a:t>
            </a:r>
            <a:r>
              <a:rPr lang="en-US" altLang="zh-CN" dirty="0"/>
              <a:t>F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b="1" dirty="0"/>
              <a:t>输入格式</a:t>
            </a:r>
            <a:r>
              <a:rPr lang="zh-CN" altLang="en-US" dirty="0"/>
              <a:t>：第一行为</a:t>
            </a:r>
            <a:r>
              <a:rPr lang="en-US" altLang="zh-CN" dirty="0"/>
              <a:t>n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n</a:t>
            </a:r>
            <a:r>
              <a:rPr lang="zh-CN" altLang="en-US" dirty="0"/>
              <a:t>表示</a:t>
            </a:r>
            <a:r>
              <a:rPr lang="en-US" altLang="zh-CN" dirty="0"/>
              <a:t>G</a:t>
            </a:r>
            <a:r>
              <a:rPr lang="zh-CN" altLang="en-US" dirty="0"/>
              <a:t>的顶点数，</a:t>
            </a:r>
            <a:r>
              <a:rPr lang="en-US" altLang="zh-CN" dirty="0"/>
              <a:t> 1&lt;=</a:t>
            </a:r>
            <a:r>
              <a:rPr lang="en-US" altLang="zh-CN"/>
              <a:t>n&lt;=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en-US" altLang="zh-CN">
                <a:solidFill>
                  <a:srgbClr val="FF0000"/>
                </a:solidFill>
              </a:rPr>
              <a:t>000</a:t>
            </a:r>
            <a:r>
              <a:rPr lang="en-US" altLang="zh-CN"/>
              <a:t> 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接下来</a:t>
            </a:r>
            <a:r>
              <a:rPr lang="en-US" altLang="zh-CN" dirty="0"/>
              <a:t>n</a:t>
            </a:r>
            <a:r>
              <a:rPr lang="zh-CN" altLang="en-US" dirty="0"/>
              <a:t>行的第</a:t>
            </a:r>
            <a:r>
              <a:rPr lang="en-US" altLang="zh-CN" dirty="0" err="1"/>
              <a:t>i</a:t>
            </a:r>
            <a:r>
              <a:rPr lang="zh-CN" altLang="en-US" dirty="0"/>
              <a:t>行</a:t>
            </a:r>
            <a:r>
              <a:rPr lang="en-US" altLang="zh-CN" dirty="0"/>
              <a:t>(1&lt;=</a:t>
            </a:r>
            <a:r>
              <a:rPr lang="en-US" altLang="zh-CN" dirty="0" err="1"/>
              <a:t>i</a:t>
            </a:r>
            <a:r>
              <a:rPr lang="en-US" altLang="zh-CN" dirty="0"/>
              <a:t>&lt;=n)</a:t>
            </a:r>
            <a:r>
              <a:rPr lang="zh-CN" altLang="en-US" dirty="0"/>
              <a:t>格式如下</a:t>
            </a:r>
            <a:endParaRPr lang="en-US" altLang="zh-CN" dirty="0"/>
          </a:p>
          <a:p>
            <a:pPr lvl="2"/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个数为</a:t>
            </a:r>
            <a:r>
              <a:rPr lang="en-US" altLang="zh-CN" dirty="0"/>
              <a:t>d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zh-CN" altLang="en-US" dirty="0"/>
              <a:t>后面紧跟着</a:t>
            </a:r>
            <a:r>
              <a:rPr lang="en-US" altLang="zh-CN" dirty="0"/>
              <a:t>d</a:t>
            </a:r>
            <a:r>
              <a:rPr lang="zh-CN" altLang="en-US" dirty="0"/>
              <a:t>个</a:t>
            </a:r>
            <a:r>
              <a:rPr lang="zh-CN" altLang="en-US" b="1" dirty="0"/>
              <a:t>不同</a:t>
            </a:r>
            <a:r>
              <a:rPr lang="zh-CN" altLang="en-US" dirty="0"/>
              <a:t>的数</a:t>
            </a:r>
            <a:r>
              <a:rPr lang="en-US" altLang="zh-CN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,…a</a:t>
            </a:r>
            <a:r>
              <a:rPr lang="en-US" altLang="zh-CN" baseline="-25000" dirty="0"/>
              <a:t>d</a:t>
            </a:r>
            <a:r>
              <a:rPr lang="zh-CN" altLang="en-US" dirty="0"/>
              <a:t>，</a:t>
            </a:r>
            <a:br>
              <a:rPr lang="en-US" altLang="zh-CN" dirty="0"/>
            </a:br>
            <a:r>
              <a:rPr lang="en-US" altLang="zh-CN" dirty="0"/>
              <a:t>  </a:t>
            </a:r>
            <a:r>
              <a:rPr lang="zh-CN" altLang="en-US" dirty="0"/>
              <a:t>它们表示与</a:t>
            </a:r>
            <a:r>
              <a:rPr lang="en-US" altLang="zh-CN" dirty="0" err="1"/>
              <a:t>i</a:t>
            </a:r>
            <a:r>
              <a:rPr lang="zh-CN" altLang="en-US" dirty="0"/>
              <a:t>相邻的</a:t>
            </a:r>
            <a:r>
              <a:rPr lang="en-US" altLang="zh-CN" dirty="0"/>
              <a:t>d</a:t>
            </a:r>
            <a:r>
              <a:rPr lang="zh-CN" altLang="en-US" dirty="0"/>
              <a:t>个顶点的编号。</a:t>
            </a:r>
            <a:endParaRPr lang="en-US" altLang="zh-CN" dirty="0"/>
          </a:p>
          <a:p>
            <a:pPr lvl="1"/>
            <a:r>
              <a:rPr lang="zh-CN" altLang="en-US" dirty="0"/>
              <a:t>保证所有顶点的度数之和 </a:t>
            </a:r>
            <a:r>
              <a:rPr lang="en-US" altLang="zh-CN" dirty="0"/>
              <a:t>&lt;=</a:t>
            </a:r>
            <a:r>
              <a:rPr lang="en-US" altLang="zh-CN" dirty="0">
                <a:solidFill>
                  <a:srgbClr val="FF0000"/>
                </a:solidFill>
              </a:rPr>
              <a:t>200000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b="1" dirty="0"/>
              <a:t>输出格式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行输出整数</a:t>
            </a:r>
            <a:r>
              <a:rPr lang="en-US" altLang="zh-CN" dirty="0"/>
              <a:t>f</a:t>
            </a:r>
            <a:r>
              <a:rPr lang="zh-CN" altLang="en-US" dirty="0"/>
              <a:t>，表示生成森林</a:t>
            </a:r>
            <a:r>
              <a:rPr lang="en-US" altLang="zh-CN" dirty="0"/>
              <a:t>F</a:t>
            </a:r>
            <a:r>
              <a:rPr lang="zh-CN" altLang="en-US" dirty="0"/>
              <a:t>中的边数。</a:t>
            </a:r>
            <a:endParaRPr lang="en-US" altLang="zh-CN" dirty="0"/>
          </a:p>
          <a:p>
            <a:pPr lvl="1"/>
            <a:r>
              <a:rPr lang="zh-CN" altLang="en-US" dirty="0"/>
              <a:t>接下来</a:t>
            </a:r>
            <a:r>
              <a:rPr lang="en-US" altLang="zh-CN" dirty="0"/>
              <a:t>n</a:t>
            </a:r>
            <a:r>
              <a:rPr lang="zh-CN" altLang="en-US" dirty="0"/>
              <a:t>行与输入的</a:t>
            </a:r>
            <a:r>
              <a:rPr lang="en-US" altLang="zh-CN" dirty="0"/>
              <a:t>n</a:t>
            </a:r>
            <a:r>
              <a:rPr lang="zh-CN" altLang="en-US" dirty="0"/>
              <a:t>行对应（但是</a:t>
            </a:r>
            <a:r>
              <a:rPr lang="en-US" altLang="zh-CN" dirty="0"/>
              <a:t>d</a:t>
            </a:r>
            <a:r>
              <a:rPr lang="zh-CN" altLang="en-US" dirty="0"/>
              <a:t>之后跟着的数为</a:t>
            </a:r>
            <a:r>
              <a:rPr lang="en-US" altLang="zh-CN" dirty="0"/>
              <a:t>b</a:t>
            </a:r>
            <a:r>
              <a:rPr lang="en-US" altLang="zh-CN" baseline="-25000" dirty="0"/>
              <a:t>1</a:t>
            </a:r>
            <a:r>
              <a:rPr lang="en-US" altLang="zh-CN" dirty="0"/>
              <a:t>,…b</a:t>
            </a:r>
            <a:r>
              <a:rPr lang="en-US" altLang="zh-CN" baseline="-25000" dirty="0"/>
              <a:t>d</a:t>
            </a:r>
            <a:r>
              <a:rPr lang="zh-CN" altLang="en-US" dirty="0"/>
              <a:t>，</a:t>
            </a:r>
            <a:r>
              <a:rPr lang="en-US" altLang="zh-CN" dirty="0" err="1"/>
              <a:t>b</a:t>
            </a:r>
            <a:r>
              <a:rPr lang="en-US" altLang="zh-CN" baseline="-25000" dirty="0" err="1"/>
              <a:t>j</a:t>
            </a:r>
            <a:r>
              <a:rPr lang="en-US" altLang="zh-CN" dirty="0"/>
              <a:t>=1</a:t>
            </a:r>
            <a:r>
              <a:rPr lang="zh-CN" altLang="en-US" dirty="0"/>
              <a:t>表示选边</a:t>
            </a:r>
            <a:r>
              <a:rPr lang="en-US" altLang="zh-CN" dirty="0"/>
              <a:t>(</a:t>
            </a:r>
            <a:r>
              <a:rPr lang="en-US" altLang="zh-CN" dirty="0" err="1"/>
              <a:t>i,a</a:t>
            </a:r>
            <a:r>
              <a:rPr lang="en-US" altLang="zh-CN" baseline="-25000" dirty="0" err="1"/>
              <a:t>j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  <a:r>
              <a:rPr lang="zh-CN" altLang="en-US" dirty="0"/>
              <a:t>表示不选）</a:t>
            </a:r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ABA6D86-FA8C-4A2D-AA35-AA16D3DFF5E2}"/>
              </a:ext>
            </a:extLst>
          </p:cNvPr>
          <p:cNvSpPr/>
          <p:nvPr/>
        </p:nvSpPr>
        <p:spPr>
          <a:xfrm>
            <a:off x="7954107" y="1785033"/>
            <a:ext cx="228893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样例输入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r>
              <a:rPr lang="en-US" altLang="zh-CN" sz="2800" dirty="0"/>
              <a:t>5</a:t>
            </a:r>
          </a:p>
          <a:p>
            <a:r>
              <a:rPr lang="en-US" altLang="zh-CN" sz="2800" dirty="0"/>
              <a:t>2 2 3</a:t>
            </a:r>
          </a:p>
          <a:p>
            <a:r>
              <a:rPr lang="en-US" altLang="zh-CN" sz="2800" dirty="0"/>
              <a:t>2 1 3</a:t>
            </a:r>
          </a:p>
          <a:p>
            <a:r>
              <a:rPr lang="en-US" altLang="zh-CN" sz="2800" dirty="0"/>
              <a:t>2 1 2</a:t>
            </a:r>
          </a:p>
          <a:p>
            <a:r>
              <a:rPr lang="en-US" altLang="zh-CN" sz="2800" dirty="0"/>
              <a:t>1 5</a:t>
            </a:r>
          </a:p>
          <a:p>
            <a:r>
              <a:rPr lang="en-US" altLang="zh-CN" sz="2800" dirty="0"/>
              <a:t>1 4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21EC4EE-6D38-4612-ACD3-DA7585C2E222}"/>
              </a:ext>
            </a:extLst>
          </p:cNvPr>
          <p:cNvSpPr/>
          <p:nvPr/>
        </p:nvSpPr>
        <p:spPr>
          <a:xfrm>
            <a:off x="9440007" y="2963203"/>
            <a:ext cx="228893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样例输出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r>
              <a:rPr lang="en-US" altLang="zh-CN" sz="2800" dirty="0"/>
              <a:t>3</a:t>
            </a:r>
          </a:p>
          <a:p>
            <a:r>
              <a:rPr lang="en-US" altLang="zh-CN" sz="2800" dirty="0"/>
              <a:t>2 1 1</a:t>
            </a:r>
          </a:p>
          <a:p>
            <a:r>
              <a:rPr lang="en-US" altLang="zh-CN" sz="2800" dirty="0"/>
              <a:t>2 1 0</a:t>
            </a:r>
          </a:p>
          <a:p>
            <a:r>
              <a:rPr lang="en-US" altLang="zh-CN" sz="2800" dirty="0"/>
              <a:t>2 1 0</a:t>
            </a:r>
          </a:p>
          <a:p>
            <a:r>
              <a:rPr lang="en-US" altLang="zh-CN" sz="2800" dirty="0"/>
              <a:t>1 1</a:t>
            </a:r>
          </a:p>
          <a:p>
            <a:r>
              <a:rPr lang="en-US" altLang="zh-CN" sz="2800" dirty="0"/>
              <a:t>1 1</a:t>
            </a:r>
          </a:p>
        </p:txBody>
      </p:sp>
    </p:spTree>
    <p:extLst>
      <p:ext uri="{BB962C8B-B14F-4D97-AF65-F5344CB8AC3E}">
        <p14:creationId xmlns:p14="http://schemas.microsoft.com/office/powerpoint/2010/main" val="1266025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369</Words>
  <Application>Microsoft Office PowerPoint</Application>
  <PresentationFormat>宽屏</PresentationFormat>
  <Paragraphs>47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Arial</vt:lpstr>
      <vt:lpstr>Calibri</vt:lpstr>
      <vt:lpstr>Calibri Light</vt:lpstr>
      <vt:lpstr>Office 主题​​</vt:lpstr>
      <vt:lpstr>实验课14：图（入门）</vt:lpstr>
      <vt:lpstr>Task 1 二分图判定(bipartite.cpp)</vt:lpstr>
      <vt:lpstr>Task 2  寻找生成森林(spanforest.cpp)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金 恺</dc:creator>
  <cp:lastModifiedBy>金 恺</cp:lastModifiedBy>
  <cp:revision>183</cp:revision>
  <dcterms:created xsi:type="dcterms:W3CDTF">2021-02-28T12:08:06Z</dcterms:created>
  <dcterms:modified xsi:type="dcterms:W3CDTF">2021-06-07T01:58:21Z</dcterms:modified>
</cp:coreProperties>
</file>