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1" r:id="rId3"/>
    <p:sldId id="475" r:id="rId4"/>
    <p:sldId id="476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3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8630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14/6/2021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15</a:t>
            </a:r>
            <a:r>
              <a:rPr lang="zh-CN" altLang="en-US" dirty="0"/>
              <a:t>：图（入门</a:t>
            </a:r>
            <a:r>
              <a:rPr lang="en-US" altLang="zh-CN" dirty="0"/>
              <a:t>II</a:t>
            </a:r>
            <a:r>
              <a:rPr lang="zh-CN" altLang="en-US" dirty="0"/>
              <a:t>）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	</a:t>
            </a:r>
            <a:r>
              <a:rPr lang="zh-CN" altLang="en-US" dirty="0"/>
              <a:t>二分图判定</a:t>
            </a:r>
            <a:r>
              <a:rPr lang="en-US" altLang="zh-CN" dirty="0"/>
              <a:t>(bipartite.cpp)   </a:t>
            </a:r>
            <a:r>
              <a:rPr lang="en-US" altLang="zh-CN" dirty="0">
                <a:solidFill>
                  <a:srgbClr val="FF0000"/>
                </a:solidFill>
              </a:rPr>
              <a:t>BFS</a:t>
            </a:r>
            <a:endParaRPr lang="x-none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问题描述：</a:t>
            </a:r>
            <a:r>
              <a:rPr lang="zh-CN" altLang="en-US" dirty="0"/>
              <a:t>给定连通的无向图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，请判定它们是否为二分图。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：第一行一个整数</a:t>
            </a:r>
            <a:r>
              <a:rPr lang="en-US" altLang="zh-CN" dirty="0"/>
              <a:t>1≤k≤30</a:t>
            </a:r>
            <a:r>
              <a:rPr lang="zh-CN" altLang="en-US" dirty="0"/>
              <a:t>。接下来的第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段数据描述图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段数据的第一行为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en-US" altLang="zh-CN" dirty="0"/>
              <a:t>(1&lt;=n&lt;=400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接下来有一个</a:t>
            </a:r>
            <a:r>
              <a:rPr lang="en-US" altLang="zh-CN" dirty="0"/>
              <a:t>n*n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矩阵（每行</a:t>
            </a:r>
            <a:r>
              <a:rPr lang="en-US" altLang="zh-CN" dirty="0"/>
              <a:t>n</a:t>
            </a:r>
            <a:r>
              <a:rPr lang="zh-CN" altLang="en-US" dirty="0"/>
              <a:t>个数间有空格），表示图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的邻接矩阵。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：为每个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输出一行。</a:t>
            </a:r>
            <a:r>
              <a:rPr lang="en-US" altLang="zh-CN" b="1" dirty="0"/>
              <a:t>Yes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为二分图，</a:t>
            </a:r>
            <a:r>
              <a:rPr lang="en-US" altLang="zh-CN" b="1" dirty="0"/>
              <a:t>No</a:t>
            </a:r>
            <a:r>
              <a:rPr lang="zh-CN" altLang="en-US" dirty="0"/>
              <a:t>表示不是。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</a:p>
          <a:p>
            <a:pPr marL="457200" lvl="1" indent="0">
              <a:buNone/>
            </a:pPr>
            <a:r>
              <a:rPr lang="en-US" altLang="zh-CN" dirty="0"/>
              <a:t>3</a:t>
            </a:r>
          </a:p>
          <a:p>
            <a:pPr marL="457200" lvl="1" indent="0">
              <a:buNone/>
            </a:pPr>
            <a:r>
              <a:rPr lang="en-US" altLang="zh-CN" dirty="0"/>
              <a:t>0 1 1</a:t>
            </a:r>
          </a:p>
          <a:p>
            <a:pPr marL="457200" lvl="1" indent="0">
              <a:buNone/>
            </a:pPr>
            <a:r>
              <a:rPr lang="en-US" altLang="zh-CN" dirty="0"/>
              <a:t>1 0 1</a:t>
            </a:r>
          </a:p>
          <a:p>
            <a:pPr marL="457200" lvl="1" indent="0">
              <a:buNone/>
            </a:pPr>
            <a:r>
              <a:rPr lang="en-US" altLang="zh-CN" dirty="0"/>
              <a:t>1 1 0</a:t>
            </a:r>
          </a:p>
          <a:p>
            <a:pPr marL="457200" lvl="1" indent="0">
              <a:buNone/>
            </a:pP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0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EAC08-B254-4A42-8E4A-820A6EDD8C24}"/>
              </a:ext>
            </a:extLst>
          </p:cNvPr>
          <p:cNvSpPr/>
          <p:nvPr/>
        </p:nvSpPr>
        <p:spPr>
          <a:xfrm>
            <a:off x="4807046" y="4066147"/>
            <a:ext cx="57532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No</a:t>
            </a:r>
          </a:p>
          <a:p>
            <a:r>
              <a:rPr lang="en-US" altLang="zh-CN" sz="2800" dirty="0"/>
              <a:t>Yes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提示：用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进行输入，不要用</a:t>
            </a:r>
            <a:r>
              <a:rPr lang="en-US" altLang="zh-CN" sz="2800" dirty="0" err="1"/>
              <a:t>cin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	</a:t>
            </a:r>
            <a:r>
              <a:rPr lang="zh-CN" altLang="en-US" dirty="0"/>
              <a:t>寻找生成森林</a:t>
            </a:r>
            <a:r>
              <a:rPr lang="en-US" altLang="zh-CN" dirty="0"/>
              <a:t>(spanforest.cpp) </a:t>
            </a:r>
            <a:r>
              <a:rPr lang="en-US" altLang="zh-CN" dirty="0">
                <a:solidFill>
                  <a:srgbClr val="FF0000"/>
                </a:solidFill>
              </a:rPr>
              <a:t>BFS</a:t>
            </a:r>
            <a:endParaRPr lang="x-none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319"/>
            <a:ext cx="6468208" cy="44487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：用</a:t>
            </a:r>
            <a:r>
              <a:rPr lang="zh-CN" altLang="en-US" b="1" dirty="0"/>
              <a:t>邻接表形式</a:t>
            </a:r>
            <a:r>
              <a:rPr lang="zh-CN" altLang="en-US" dirty="0"/>
              <a:t>给定一个图</a:t>
            </a:r>
            <a:r>
              <a:rPr lang="en-US" altLang="zh-CN" dirty="0"/>
              <a:t>G</a:t>
            </a:r>
            <a:r>
              <a:rPr lang="zh-CN" altLang="en-US" dirty="0"/>
              <a:t>，输出它的一个生成森林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zh-CN" altLang="en-US" dirty="0"/>
              <a:t>的顶点数，</a:t>
            </a:r>
            <a:r>
              <a:rPr lang="en-US" altLang="zh-CN" dirty="0"/>
              <a:t> 1&lt;=</a:t>
            </a:r>
            <a:r>
              <a:rPr lang="en-US" altLang="zh-CN"/>
              <a:t>n&lt;=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>
                <a:solidFill>
                  <a:srgbClr val="FF0000"/>
                </a:solidFill>
              </a:rPr>
              <a:t>000</a:t>
            </a:r>
            <a:r>
              <a:rPr lang="en-US" altLang="zh-CN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行的第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(1&lt;=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  <a:r>
              <a:rPr lang="zh-CN" altLang="en-US" dirty="0"/>
              <a:t>格式如下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个数为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后面紧跟着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zh-CN" altLang="en-US" b="1" dirty="0"/>
              <a:t>不同</a:t>
            </a:r>
            <a:r>
              <a:rPr lang="zh-CN" altLang="en-US" dirty="0"/>
              <a:t>的数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,…a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它们表示与</a:t>
            </a:r>
            <a:r>
              <a:rPr lang="en-US" altLang="zh-CN" dirty="0" err="1"/>
              <a:t>i</a:t>
            </a:r>
            <a:r>
              <a:rPr lang="zh-CN" altLang="en-US" dirty="0"/>
              <a:t>相邻的</a:t>
            </a:r>
            <a:r>
              <a:rPr lang="en-US" altLang="zh-CN" dirty="0"/>
              <a:t>d</a:t>
            </a:r>
            <a:r>
              <a:rPr lang="zh-CN" altLang="en-US" dirty="0"/>
              <a:t>个顶点的编号。</a:t>
            </a:r>
            <a:endParaRPr lang="en-US" altLang="zh-CN" dirty="0"/>
          </a:p>
          <a:p>
            <a:pPr lvl="1"/>
            <a:r>
              <a:rPr lang="zh-CN" altLang="en-US" dirty="0"/>
              <a:t>保证所有顶点的度数之和 </a:t>
            </a:r>
            <a:r>
              <a:rPr lang="en-US" altLang="zh-CN" dirty="0"/>
              <a:t>&lt;=</a:t>
            </a:r>
            <a:r>
              <a:rPr lang="en-US" altLang="zh-CN" dirty="0">
                <a:solidFill>
                  <a:srgbClr val="FF0000"/>
                </a:solidFill>
              </a:rPr>
              <a:t>200000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行输出整数</a:t>
            </a:r>
            <a:r>
              <a:rPr lang="en-US" altLang="zh-CN" dirty="0"/>
              <a:t>f</a:t>
            </a:r>
            <a:r>
              <a:rPr lang="zh-CN" altLang="en-US" dirty="0"/>
              <a:t>，表示生成森林</a:t>
            </a:r>
            <a:r>
              <a:rPr lang="en-US" altLang="zh-CN" dirty="0"/>
              <a:t>F</a:t>
            </a:r>
            <a:r>
              <a:rPr lang="zh-CN" altLang="en-US" dirty="0"/>
              <a:t>中的边数。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行与输入的</a:t>
            </a:r>
            <a:r>
              <a:rPr lang="en-US" altLang="zh-CN" dirty="0"/>
              <a:t>n</a:t>
            </a:r>
            <a:r>
              <a:rPr lang="zh-CN" altLang="en-US" dirty="0"/>
              <a:t>行对应（但是</a:t>
            </a:r>
            <a:r>
              <a:rPr lang="en-US" altLang="zh-CN" dirty="0"/>
              <a:t>d</a:t>
            </a:r>
            <a:r>
              <a:rPr lang="zh-CN" altLang="en-US" dirty="0"/>
              <a:t>之后跟着的数为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,…b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/>
              <a:t>=1</a:t>
            </a:r>
            <a:r>
              <a:rPr lang="zh-CN" altLang="en-US" dirty="0"/>
              <a:t>表示选边</a:t>
            </a:r>
            <a:r>
              <a:rPr lang="en-US" altLang="zh-CN" dirty="0"/>
              <a:t>(</a:t>
            </a:r>
            <a:r>
              <a:rPr lang="en-US" altLang="zh-CN" dirty="0" err="1"/>
              <a:t>i,a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表示不选）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BA6D86-FA8C-4A2D-AA35-AA16D3DFF5E2}"/>
              </a:ext>
            </a:extLst>
          </p:cNvPr>
          <p:cNvSpPr/>
          <p:nvPr/>
        </p:nvSpPr>
        <p:spPr>
          <a:xfrm>
            <a:off x="7954107" y="178503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样例输入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</a:p>
          <a:p>
            <a:r>
              <a:rPr lang="en-US" altLang="zh-CN" sz="2800" dirty="0"/>
              <a:t>2 2 3</a:t>
            </a:r>
          </a:p>
          <a:p>
            <a:r>
              <a:rPr lang="en-US" altLang="zh-CN" sz="2800" dirty="0"/>
              <a:t>2 1 3</a:t>
            </a:r>
          </a:p>
          <a:p>
            <a:r>
              <a:rPr lang="en-US" altLang="zh-CN" sz="2800" dirty="0"/>
              <a:t>2 1 2</a:t>
            </a:r>
          </a:p>
          <a:p>
            <a:r>
              <a:rPr lang="en-US" altLang="zh-CN" sz="2800" dirty="0"/>
              <a:t>1 5</a:t>
            </a:r>
          </a:p>
          <a:p>
            <a:r>
              <a:rPr lang="en-US" altLang="zh-CN" sz="2800" dirty="0"/>
              <a:t>1 4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1EC4EE-6D38-4612-ACD3-DA7585C2E222}"/>
              </a:ext>
            </a:extLst>
          </p:cNvPr>
          <p:cNvSpPr/>
          <p:nvPr/>
        </p:nvSpPr>
        <p:spPr>
          <a:xfrm>
            <a:off x="9440007" y="296320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2 1 1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1 1</a:t>
            </a:r>
          </a:p>
          <a:p>
            <a:r>
              <a:rPr lang="en-US" altLang="zh-CN" sz="2800" dirty="0"/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4352-0E34-4E2C-915A-3EF4F763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Task 3 </a:t>
            </a:r>
            <a:r>
              <a:rPr lang="zh-CN" altLang="en-US" dirty="0"/>
              <a:t>生成树的</a:t>
            </a:r>
            <a:r>
              <a:rPr lang="en-US" altLang="zh-CN" dirty="0"/>
              <a:t>Kruskal</a:t>
            </a:r>
            <a:r>
              <a:rPr lang="zh-CN" altLang="en-US" dirty="0"/>
              <a:t>算法（</a:t>
            </a:r>
            <a:r>
              <a:rPr lang="en-US" altLang="zh-CN" dirty="0"/>
              <a:t>mst.cpp)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56755-610A-4529-B70F-1DD9053B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输入具有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</a:t>
            </a:r>
            <a:r>
              <a:rPr lang="zh-CN" altLang="en-US" dirty="0"/>
              <a:t>条边的无向图</a:t>
            </a:r>
            <a:r>
              <a:rPr lang="en-US" altLang="zh-CN" dirty="0"/>
              <a:t>G</a:t>
            </a:r>
            <a:r>
              <a:rPr lang="zh-CN" altLang="en-US" dirty="0"/>
              <a:t> （顶点从</a:t>
            </a:r>
            <a:r>
              <a:rPr lang="en-US" altLang="zh-CN" dirty="0"/>
              <a:t>1~n </a:t>
            </a:r>
            <a:r>
              <a:rPr lang="zh-CN" altLang="en-US" dirty="0"/>
              <a:t>编号）。</a:t>
            </a:r>
            <a:br>
              <a:rPr lang="en-US" altLang="zh-CN" dirty="0"/>
            </a:br>
            <a:r>
              <a:rPr lang="zh-CN" altLang="en-US" dirty="0"/>
              <a:t>请用</a:t>
            </a:r>
            <a:r>
              <a:rPr lang="en-US" altLang="zh-CN" b="1" dirty="0"/>
              <a:t>Kruskal</a:t>
            </a:r>
            <a:r>
              <a:rPr lang="zh-CN" altLang="en-US" b="1" dirty="0"/>
              <a:t>算法</a:t>
            </a:r>
            <a:r>
              <a:rPr lang="zh-CN" altLang="en-US" dirty="0"/>
              <a:t>求出</a:t>
            </a:r>
            <a:r>
              <a:rPr lang="en-US" altLang="zh-CN" dirty="0"/>
              <a:t>G</a:t>
            </a:r>
            <a:r>
              <a:rPr lang="zh-CN" altLang="en-US" dirty="0"/>
              <a:t>的最小生成树 </a:t>
            </a:r>
            <a:r>
              <a:rPr lang="en-US" altLang="zh-CN" dirty="0"/>
              <a:t>(minimum spanning tree)</a:t>
            </a:r>
          </a:p>
          <a:p>
            <a:pPr lvl="1"/>
            <a:r>
              <a:rPr lang="zh-CN" altLang="en-US" dirty="0"/>
              <a:t>保证：</a:t>
            </a:r>
            <a:r>
              <a:rPr lang="en-US" altLang="zh-Hans-HK" dirty="0">
                <a:solidFill>
                  <a:srgbClr val="FF0000"/>
                </a:solidFill>
              </a:rPr>
              <a:t>n&lt;=100000. m&lt;=500000</a:t>
            </a:r>
            <a:r>
              <a:rPr lang="zh-Hans-HK" altLang="en-US" dirty="0"/>
              <a:t>。 </a:t>
            </a:r>
            <a:r>
              <a:rPr lang="en-US" altLang="zh-CN" dirty="0"/>
              <a:t>G </a:t>
            </a:r>
            <a:r>
              <a:rPr lang="zh-CN" altLang="en-US" dirty="0"/>
              <a:t>连通且任意两点间最多只有一条边。</a:t>
            </a:r>
            <a:br>
              <a:rPr lang="en-US" altLang="zh-CN" dirty="0"/>
            </a:br>
            <a:r>
              <a:rPr lang="zh-CN" altLang="en-US" dirty="0"/>
              <a:t>要求：用并查集实现。并使用路径压缩和</a:t>
            </a:r>
            <a:r>
              <a:rPr lang="en-US" altLang="zh-CN" dirty="0"/>
              <a:t>link by rank</a:t>
            </a:r>
            <a:r>
              <a:rPr lang="zh-CN" altLang="en-US" dirty="0"/>
              <a:t>技术。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n m</a:t>
            </a:r>
          </a:p>
          <a:p>
            <a:pPr marL="0" indent="0">
              <a:buNone/>
            </a:pPr>
            <a:r>
              <a:rPr lang="en-US" altLang="zh-Hans-HK" dirty="0"/>
              <a:t>a[1] b[1] c[1]</a:t>
            </a:r>
          </a:p>
          <a:p>
            <a:pPr marL="0" indent="0">
              <a:buNone/>
            </a:pPr>
            <a:r>
              <a:rPr lang="en-US" altLang="zh-Hans-HK" dirty="0"/>
              <a:t>...</a:t>
            </a:r>
          </a:p>
          <a:p>
            <a:pPr marL="0" indent="0">
              <a:buNone/>
            </a:pPr>
            <a:r>
              <a:rPr lang="en-US" altLang="zh-Hans-HK" dirty="0"/>
              <a:t>a[m] b[m] c[m]</a:t>
            </a:r>
          </a:p>
          <a:p>
            <a:pPr marL="0" indent="0">
              <a:buNone/>
            </a:pPr>
            <a:endParaRPr lang="en-US" altLang="zh-Hans-HK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E82F2C-F93A-42EC-B43B-4E945AE74FBA}"/>
              </a:ext>
            </a:extLst>
          </p:cNvPr>
          <p:cNvSpPr/>
          <p:nvPr/>
        </p:nvSpPr>
        <p:spPr>
          <a:xfrm>
            <a:off x="3390229" y="4990170"/>
            <a:ext cx="33352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说明： 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 b[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 c[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表示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有一条边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],b[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])</a:t>
            </a:r>
            <a:r>
              <a:rPr lang="zh-Hans-HK" altLang="en-US" sz="20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endParaRPr lang="en-US" altLang="zh-Hans-HK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它的费用为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c[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zh-Hans-HK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保证  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 != b[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zh-Hans-HK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Hans-HK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Hans-HK" sz="2000" dirty="0">
                <a:solidFill>
                  <a:srgbClr val="FF0000"/>
                </a:solidFill>
              </a:rPr>
              <a:t>  1&lt;=c[</a:t>
            </a:r>
            <a:r>
              <a:rPr lang="en-US" altLang="zh-Hans-HK" sz="2000" dirty="0" err="1">
                <a:solidFill>
                  <a:srgbClr val="FF0000"/>
                </a:solidFill>
              </a:rPr>
              <a:t>i</a:t>
            </a:r>
            <a:r>
              <a:rPr lang="en-US" altLang="zh-Hans-HK" sz="2000" dirty="0">
                <a:solidFill>
                  <a:srgbClr val="FF0000"/>
                </a:solidFill>
              </a:rPr>
              <a:t>]&lt;=10000</a:t>
            </a:r>
            <a:endParaRPr lang="zh-Hans-HK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60B61-7047-43FC-9B62-B78323E42D82}"/>
              </a:ext>
            </a:extLst>
          </p:cNvPr>
          <p:cNvSpPr/>
          <p:nvPr/>
        </p:nvSpPr>
        <p:spPr>
          <a:xfrm>
            <a:off x="3329354" y="3436881"/>
            <a:ext cx="33352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输出格式：</a:t>
            </a:r>
            <a:endParaRPr lang="en-US" altLang="zh-CN" sz="2800" dirty="0"/>
          </a:p>
          <a:p>
            <a:r>
              <a:rPr lang="en-US" altLang="zh-Hans-HK" sz="2800" dirty="0"/>
              <a:t>1</a:t>
            </a:r>
            <a:r>
              <a:rPr lang="zh-CN" altLang="en-US" sz="2800" dirty="0"/>
              <a:t>个整数，表示</a:t>
            </a:r>
            <a:br>
              <a:rPr lang="en-US" altLang="zh-CN" sz="2800" dirty="0"/>
            </a:br>
            <a:r>
              <a:rPr lang="zh-CN" altLang="en-US" sz="2800" dirty="0"/>
              <a:t>最小生成树的费用</a:t>
            </a:r>
            <a:endParaRPr lang="zh-Hans-HK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570C61-0990-4876-8121-62E9C3F925E8}"/>
              </a:ext>
            </a:extLst>
          </p:cNvPr>
          <p:cNvSpPr/>
          <p:nvPr/>
        </p:nvSpPr>
        <p:spPr>
          <a:xfrm>
            <a:off x="6503376" y="3349760"/>
            <a:ext cx="1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输入样例：</a:t>
            </a:r>
            <a:endParaRPr lang="en-US" altLang="zh-CN" dirty="0"/>
          </a:p>
          <a:p>
            <a:r>
              <a:rPr lang="en-US" altLang="zh-Hans-HK" dirty="0"/>
              <a:t>6 10</a:t>
            </a:r>
          </a:p>
          <a:p>
            <a:r>
              <a:rPr lang="en-US" altLang="zh-Hans-HK" dirty="0"/>
              <a:t>1 2 6</a:t>
            </a:r>
          </a:p>
          <a:p>
            <a:r>
              <a:rPr lang="en-US" altLang="zh-Hans-HK" dirty="0"/>
              <a:t>1 3 1</a:t>
            </a:r>
          </a:p>
          <a:p>
            <a:r>
              <a:rPr lang="en-US" altLang="zh-Hans-HK" dirty="0"/>
              <a:t>1 4 4</a:t>
            </a:r>
          </a:p>
          <a:p>
            <a:r>
              <a:rPr lang="en-US" altLang="zh-Hans-HK" dirty="0"/>
              <a:t>2 3 5</a:t>
            </a:r>
          </a:p>
          <a:p>
            <a:r>
              <a:rPr lang="en-US" altLang="zh-Hans-HK" dirty="0"/>
              <a:t>2 5 3</a:t>
            </a:r>
          </a:p>
          <a:p>
            <a:r>
              <a:rPr lang="en-US" altLang="zh-Hans-HK" dirty="0"/>
              <a:t>3 4 4</a:t>
            </a:r>
          </a:p>
          <a:p>
            <a:r>
              <a:rPr lang="en-US" altLang="zh-Hans-HK" dirty="0"/>
              <a:t>3 6 3</a:t>
            </a:r>
          </a:p>
          <a:p>
            <a:r>
              <a:rPr lang="en-US" altLang="zh-Hans-HK" dirty="0"/>
              <a:t>3 5 6</a:t>
            </a:r>
          </a:p>
          <a:p>
            <a:r>
              <a:rPr lang="en-US" altLang="zh-Hans-HK" dirty="0"/>
              <a:t>5 6 6</a:t>
            </a:r>
          </a:p>
          <a:p>
            <a:r>
              <a:rPr lang="en-US" altLang="zh-Hans-HK" dirty="0"/>
              <a:t>4 6 2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3A1D47-D57E-4402-A281-E648D09A1E0D}"/>
              </a:ext>
            </a:extLst>
          </p:cNvPr>
          <p:cNvSpPr/>
          <p:nvPr/>
        </p:nvSpPr>
        <p:spPr>
          <a:xfrm>
            <a:off x="8569569" y="3543191"/>
            <a:ext cx="1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输出样例：</a:t>
            </a:r>
            <a:endParaRPr lang="en-US" altLang="zh-CN" dirty="0"/>
          </a:p>
          <a:p>
            <a:r>
              <a:rPr lang="en-US" altLang="zh-CN" dirty="0"/>
              <a:t>14</a:t>
            </a: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A3C3F14F-A5F7-4694-9A90-3BEE48229A55}"/>
              </a:ext>
            </a:extLst>
          </p:cNvPr>
          <p:cNvGrpSpPr>
            <a:grpSpLocks/>
          </p:cNvGrpSpPr>
          <p:nvPr/>
        </p:nvGrpSpPr>
        <p:grpSpPr bwMode="auto">
          <a:xfrm>
            <a:off x="8160483" y="4129378"/>
            <a:ext cx="2868612" cy="2544763"/>
            <a:chOff x="780" y="355"/>
            <a:chExt cx="1807" cy="1603"/>
          </a:xfrm>
        </p:grpSpPr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07CC40D5-63B5-4FD0-A1B4-AD4585352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0DB5C222-E7D9-47EB-8BE9-51E2B657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8D279691-32F4-413A-B509-0632A5F6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8E036D47-A21C-426E-9A27-70C8B0EBC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8EE3C87B-D36F-4593-B784-F3226DC7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" name="Oval 19">
              <a:extLst>
                <a:ext uri="{FF2B5EF4-FFF2-40B4-BE49-F238E27FC236}">
                  <a16:creationId xmlns:a16="http://schemas.microsoft.com/office/drawing/2014/main" id="{416E7D97-E569-4953-9613-41408A95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358DC9A5-EB8E-407D-9559-F6B4F3785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1CA678C0-6325-4832-8B09-066B3575B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2C04FD6B-97CE-4FC9-A985-A0976542E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17B93EE7-9C3B-4730-B627-A8F81CC51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E8A019A8-DD2A-487F-BE7F-79027CADB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88C204D5-54FA-4A98-83B0-0C14B5A35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74F89DAE-4828-411D-99BB-8F740455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606B23C9-AF7A-4502-8A79-DFA733596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ABCEDCD9-7463-4691-8226-2B92DA503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D5173D9C-6EEB-4E54-A0E7-2396A50F8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D0A85B69-79D4-4133-8B89-D2764F928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7D8F2356-0895-47AB-8D2C-5C2423BB1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24D0EC95-51B5-4687-9BB8-8D565D5C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B25F0BCC-8BED-4778-9A65-A02B3236F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AC8BF218-1345-45F3-BE9F-B41066D4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3306D675-BBBC-4AFA-A7F8-903172C47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80A9A6F0-4B1F-46B6-BA46-7566C633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BADA29D4-406C-4CF9-9560-0BC5960AB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28E7B468-89B6-4438-9364-840B46FB9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8B517FA8-0127-4711-8917-6CCBCBBBC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0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620</Words>
  <Application>Microsoft Office PowerPoint</Application>
  <PresentationFormat>宽屏</PresentationFormat>
  <Paragraphs>91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实验课15：图（入门II）</vt:lpstr>
      <vt:lpstr>Task 1 二分图判定(bipartite.cpp)   BFS</vt:lpstr>
      <vt:lpstr>Task 2  寻找生成森林(spanforest.cpp) BFS</vt:lpstr>
      <vt:lpstr>Task 3 生成树的Kruskal算法（mst.cpp)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194</cp:revision>
  <dcterms:created xsi:type="dcterms:W3CDTF">2021-02-28T12:08:06Z</dcterms:created>
  <dcterms:modified xsi:type="dcterms:W3CDTF">2021-06-14T13:23:54Z</dcterms:modified>
</cp:coreProperties>
</file>