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351" r:id="rId4"/>
    <p:sldId id="352" r:id="rId5"/>
    <p:sldId id="747" r:id="rId6"/>
    <p:sldId id="748" r:id="rId7"/>
    <p:sldId id="757" r:id="rId8"/>
    <p:sldId id="758" r:id="rId9"/>
    <p:sldId id="759" r:id="rId10"/>
    <p:sldId id="760" r:id="rId11"/>
    <p:sldId id="761" r:id="rId12"/>
    <p:sldId id="762" r:id="rId13"/>
    <p:sldId id="763" r:id="rId14"/>
    <p:sldId id="765" r:id="rId15"/>
    <p:sldId id="766" r:id="rId16"/>
    <p:sldId id="767" r:id="rId17"/>
    <p:sldId id="768" r:id="rId18"/>
    <p:sldId id="769" r:id="rId19"/>
    <p:sldId id="771" r:id="rId20"/>
    <p:sldId id="770" r:id="rId21"/>
    <p:sldId id="772" r:id="rId22"/>
    <p:sldId id="773" r:id="rId23"/>
    <p:sldId id="764" r:id="rId24"/>
    <p:sldId id="409" r:id="rId25"/>
    <p:sldId id="410" r:id="rId2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x-none" altLang="en-US" smtClean="0"/>
              <a:t>26/6/2021</a:t>
            </a:fld>
            <a:endParaRPr lang="x-none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26/6/2021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26/6/2021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26/6/2021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26/6/2021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26/6/2021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26/6/2021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26/6/2021</a:t>
            </a:fld>
            <a:endParaRPr lang="x-none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26/6/2021</a:t>
            </a:fld>
            <a:endParaRPr lang="x-none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26/6/2021</a:t>
            </a:fld>
            <a:endParaRPr lang="x-none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26/6/2021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26/6/2021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x-none" altLang="en-US" smtClean="0"/>
              <a:t>26/6/2021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arjan%27s_strongly_connected_components_algorithm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rected_acyclic_graph" TargetMode="External"/><Relationship Id="rId2" Type="http://schemas.openxmlformats.org/officeDocument/2006/relationships/hyperlink" Target="https://en.wikipedia.org/wiki/Topological_sort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Tarjan%27s_strongly_connected_components_algorithm#cite_note-4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16</a:t>
            </a:r>
            <a:r>
              <a:rPr lang="zh-CN" altLang="en-US" dirty="0"/>
              <a:t>：图（</a:t>
            </a:r>
            <a:r>
              <a:rPr lang="en-US" altLang="zh-CN" dirty="0"/>
              <a:t>III</a:t>
            </a:r>
            <a:r>
              <a:rPr lang="zh-CN" altLang="en-US" dirty="0"/>
              <a:t>）</a:t>
            </a:r>
            <a:endParaRPr lang="x-none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中山大学智工学院 数据结构与算法 </a:t>
            </a:r>
            <a:r>
              <a:rPr lang="en-US" altLang="zh-CN" dirty="0"/>
              <a:t>2021</a:t>
            </a:r>
            <a:r>
              <a:rPr lang="zh-CN" altLang="en-US" dirty="0"/>
              <a:t>春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3570514" y="1001486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3570514" y="1924595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4650377" y="1005841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4650377" y="1924595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5734594" y="997133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5734594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6814457" y="1001488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6814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3927567" y="1180013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5007430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6450876" y="637906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6450875" y="890379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4828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5913120" y="1354186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6992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3749040" y="1358539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3927567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5007430" y="2098769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6091647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5368835" y="1811311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3875278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/>
        </p:nvGraphicFramePr>
        <p:xfrm>
          <a:off x="5856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g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h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9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3570514" y="1001486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3570514" y="1924595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4650377" y="1005841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4650377" y="1924595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5734594" y="997133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5734594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6814457" y="1001488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6814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3927567" y="1180013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5007430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6450876" y="637906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6450875" y="890379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4828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5913120" y="1354186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6992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3749040" y="1358539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3927567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5007430" y="2098769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6091647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5368835" y="1811311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3875278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/>
        </p:nvGraphicFramePr>
        <p:xfrm>
          <a:off x="5856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g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h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3570514" y="1001486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3570514" y="1924595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4650377" y="1005841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4650377" y="1924595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5734594" y="997133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5734594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6814457" y="1001488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6814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3927567" y="1180013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5007430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6450876" y="637906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6450875" y="890379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4828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5913120" y="1354186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6992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3749040" y="1358539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3927567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5007430" y="2098769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6091647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5368835" y="1811311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3875278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/>
        </p:nvGraphicFramePr>
        <p:xfrm>
          <a:off x="5856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g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h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78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3570514" y="1001486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3570514" y="1924595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4650377" y="1005841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4650377" y="1924595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5734594" y="997133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5734594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6814457" y="1001488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6814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3927567" y="1180013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5007430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6450876" y="637906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6450875" y="890379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4828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5913120" y="1354186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6992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3749040" y="1358539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3927567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5007430" y="2098769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6091647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5368835" y="1811311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3875278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/>
        </p:nvGraphicFramePr>
        <p:xfrm>
          <a:off x="5856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2E327F98-14EF-48C4-B1B4-FD83017C1567}"/>
              </a:ext>
            </a:extLst>
          </p:cNvPr>
          <p:cNvSpPr txBox="1"/>
          <p:nvPr/>
        </p:nvSpPr>
        <p:spPr>
          <a:xfrm>
            <a:off x="7141028" y="4397830"/>
            <a:ext cx="2926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 err="1"/>
              <a:t>g,h,a</a:t>
            </a:r>
            <a:r>
              <a:rPr lang="zh-CN" altLang="en-US" sz="2400" dirty="0"/>
              <a:t>出栈</a:t>
            </a:r>
            <a:endParaRPr lang="en-US" altLang="zh-CN" sz="2400" dirty="0"/>
          </a:p>
          <a:p>
            <a:r>
              <a:rPr lang="zh-CN" altLang="en-US" sz="2400" dirty="0"/>
              <a:t>打印</a:t>
            </a:r>
            <a:r>
              <a:rPr lang="en-US" altLang="zh-CN" sz="2400" dirty="0"/>
              <a:t>{</a:t>
            </a:r>
            <a:r>
              <a:rPr lang="en-US" altLang="zh-CN" sz="2400" dirty="0" err="1"/>
              <a:t>g,h,a</a:t>
            </a:r>
            <a:r>
              <a:rPr lang="en-US" altLang="zh-CN" sz="2400" dirty="0"/>
              <a:t>}</a:t>
            </a:r>
            <a:r>
              <a:rPr lang="zh-CN" altLang="en-US" sz="2400" dirty="0"/>
              <a:t>为</a:t>
            </a:r>
            <a:r>
              <a:rPr lang="en-US" altLang="zh-CN" sz="2400" dirty="0"/>
              <a:t>SCC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892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3570514" y="1001486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3570514" y="1924595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4650377" y="1005841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4650377" y="1924595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5734594" y="997133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5734594" y="1920242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6814457" y="1001488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6814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3927567" y="1180013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5007430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6450876" y="637906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6450875" y="890379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4828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5913120" y="1354186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6992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3749040" y="1358539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3927567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5007430" y="2098769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6091647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5368835" y="1811311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3875278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/>
        </p:nvGraphicFramePr>
        <p:xfrm>
          <a:off x="5856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d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53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3570514" y="1001486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3570514" y="1924595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4650377" y="1005841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4650377" y="1924595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5734594" y="997133"/>
            <a:ext cx="357052" cy="3570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5734594" y="1920242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6814457" y="1001488"/>
            <a:ext cx="357052" cy="3570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6814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3927567" y="1180013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5007430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6450876" y="637906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6450875" y="890379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4828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5913120" y="1354186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6992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3749040" y="1358539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3927567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5007430" y="2098769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6091647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5368835" y="1811311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3875278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/>
        </p:nvGraphicFramePr>
        <p:xfrm>
          <a:off x="5856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c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d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38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3570514" y="1001486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3570514" y="1924595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4650377" y="1005841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4650377" y="1924595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5734594" y="997133"/>
            <a:ext cx="357052" cy="3570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5734594" y="1920242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6814457" y="1001488"/>
            <a:ext cx="357052" cy="3570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6814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3927567" y="1180013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5007430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6450876" y="637906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6450875" y="890379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4828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5913120" y="1354186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6992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3749040" y="1358539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3927567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5007430" y="2098769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6091647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5368835" y="1811311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3875278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/>
        </p:nvGraphicFramePr>
        <p:xfrm>
          <a:off x="5856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c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d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67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3570514" y="1001486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3570514" y="1924595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4650377" y="1005841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4650377" y="1924595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5734594" y="997133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5734594" y="1920242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6814457" y="1001488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6814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3927567" y="1180013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5007430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6450876" y="637906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6450875" y="890379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4828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5913120" y="1354186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6992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3749040" y="1358539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3927567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5007430" y="2098769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6091647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5368835" y="1811311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3875278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/>
        </p:nvGraphicFramePr>
        <p:xfrm>
          <a:off x="5856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d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66589207-7D3E-4DCB-BC58-C65DE417E838}"/>
              </a:ext>
            </a:extLst>
          </p:cNvPr>
          <p:cNvSpPr txBox="1"/>
          <p:nvPr/>
        </p:nvSpPr>
        <p:spPr>
          <a:xfrm>
            <a:off x="7141028" y="4397830"/>
            <a:ext cx="2926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 err="1"/>
              <a:t>f,c</a:t>
            </a:r>
            <a:r>
              <a:rPr lang="zh-CN" altLang="en-US" sz="2400" dirty="0"/>
              <a:t>出栈</a:t>
            </a:r>
            <a:endParaRPr lang="en-US" altLang="zh-CN" sz="2400" dirty="0"/>
          </a:p>
          <a:p>
            <a:r>
              <a:rPr lang="zh-CN" altLang="en-US" sz="2400" dirty="0"/>
              <a:t>打印</a:t>
            </a:r>
            <a:r>
              <a:rPr lang="en-US" altLang="zh-CN" sz="2400" dirty="0"/>
              <a:t>{</a:t>
            </a:r>
            <a:r>
              <a:rPr lang="en-US" altLang="zh-CN" sz="2400" dirty="0" err="1"/>
              <a:t>f,c</a:t>
            </a:r>
            <a:r>
              <a:rPr lang="en-US" altLang="zh-CN" sz="2400" dirty="0"/>
              <a:t>}</a:t>
            </a:r>
            <a:r>
              <a:rPr lang="zh-CN" altLang="en-US" sz="2400" dirty="0"/>
              <a:t>为</a:t>
            </a:r>
            <a:r>
              <a:rPr lang="en-US" altLang="zh-CN" sz="2400" dirty="0"/>
              <a:t>SCC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822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3570514" y="1001486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3570514" y="1924595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4650377" y="1005841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4650377" y="1924595"/>
            <a:ext cx="357052" cy="35705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5734594" y="997133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5734594" y="1920242"/>
            <a:ext cx="357052" cy="35705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6814457" y="1001488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6814457" y="1920242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3927567" y="1180013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5007430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6450876" y="637906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6450875" y="890379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4828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5913120" y="1354186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6992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3749040" y="1358539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3927567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5007430" y="2098769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6091647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5368835" y="1811311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3875278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/>
        </p:nvGraphicFramePr>
        <p:xfrm>
          <a:off x="5856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e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70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3570514" y="1001486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3570514" y="1924595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4650377" y="1005841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4650377" y="1924595"/>
            <a:ext cx="357052" cy="35705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5734594" y="997133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5734594" y="1920242"/>
            <a:ext cx="357052" cy="35705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6814457" y="1001488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6814457" y="1920242"/>
            <a:ext cx="357052" cy="3570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3927567" y="1180013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5007430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6450876" y="637906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6450875" y="890379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4828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5913120" y="1354186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6992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3749040" y="1358539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3927567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5007430" y="2098769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6091647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5368835" y="1811311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3875278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/>
        </p:nvGraphicFramePr>
        <p:xfrm>
          <a:off x="5856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66589207-7D3E-4DCB-BC58-C65DE417E838}"/>
              </a:ext>
            </a:extLst>
          </p:cNvPr>
          <p:cNvSpPr txBox="1"/>
          <p:nvPr/>
        </p:nvSpPr>
        <p:spPr>
          <a:xfrm>
            <a:off x="7141028" y="4397830"/>
            <a:ext cx="2926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/>
              <a:t>e</a:t>
            </a:r>
            <a:r>
              <a:rPr lang="zh-CN" altLang="en-US" sz="2400" dirty="0"/>
              <a:t>出栈</a:t>
            </a:r>
            <a:endParaRPr lang="en-US" altLang="zh-CN" sz="2400" dirty="0"/>
          </a:p>
          <a:p>
            <a:r>
              <a:rPr lang="zh-CN" altLang="en-US" sz="2400" dirty="0"/>
              <a:t>打印</a:t>
            </a:r>
            <a:r>
              <a:rPr lang="en-US" altLang="zh-CN" sz="2400" dirty="0"/>
              <a:t>{e}</a:t>
            </a:r>
            <a:r>
              <a:rPr lang="zh-CN" altLang="en-US" sz="2400" dirty="0"/>
              <a:t>为</a:t>
            </a:r>
            <a:r>
              <a:rPr lang="en-US" altLang="zh-CN" sz="2400" dirty="0"/>
              <a:t>SCC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879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   </a:t>
            </a:r>
            <a:r>
              <a:rPr lang="zh-CN" altLang="en-US" dirty="0"/>
              <a:t>八皇后</a:t>
            </a:r>
            <a:r>
              <a:rPr lang="en-US" altLang="zh-CN" dirty="0"/>
              <a:t>		queen.cpp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问题描述</a:t>
            </a:r>
            <a:r>
              <a:rPr lang="zh-CN" altLang="en-US" dirty="0"/>
              <a:t>：在一个</a:t>
            </a:r>
            <a:r>
              <a:rPr lang="en-US" altLang="zh-CN" dirty="0"/>
              <a:t>n*n</a:t>
            </a:r>
            <a:r>
              <a:rPr lang="zh-CN" altLang="en-US" dirty="0"/>
              <a:t>的棋盘内，要放入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00B0F0"/>
                </a:solidFill>
              </a:rPr>
              <a:t>皇后</a:t>
            </a:r>
            <a:r>
              <a:rPr lang="zh-CN" altLang="en-US" dirty="0"/>
              <a:t>（国际象棋）。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要求任意两个皇后</a:t>
            </a:r>
            <a:r>
              <a:rPr lang="zh-CN" altLang="en-US" dirty="0">
                <a:solidFill>
                  <a:srgbClr val="7030A0"/>
                </a:solidFill>
              </a:rPr>
              <a:t>不在同一行、同一列、同一个对角线</a:t>
            </a:r>
            <a:r>
              <a:rPr lang="zh-CN" altLang="en-US" dirty="0"/>
              <a:t>中。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（如果一个皇后在格子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), </a:t>
            </a:r>
            <a:r>
              <a:rPr lang="zh-CN" altLang="en-US" dirty="0"/>
              <a:t>另一个皇后在格子</a:t>
            </a:r>
            <a:r>
              <a:rPr lang="en-US" altLang="zh-CN" dirty="0"/>
              <a:t>(</a:t>
            </a:r>
            <a:r>
              <a:rPr lang="en-US" altLang="zh-CN" dirty="0" err="1"/>
              <a:t>x’,y</a:t>
            </a:r>
            <a:r>
              <a:rPr lang="en-US" altLang="zh-CN" dirty="0"/>
              <a:t>’),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我们要求  </a:t>
            </a:r>
            <a:r>
              <a:rPr lang="en-US" altLang="zh-CN" dirty="0"/>
              <a:t>x != x’  </a:t>
            </a:r>
            <a:r>
              <a:rPr lang="zh-CN" altLang="en-US" dirty="0"/>
              <a:t>且</a:t>
            </a:r>
            <a:r>
              <a:rPr lang="en-US" altLang="zh-CN" dirty="0"/>
              <a:t>  y != y’  </a:t>
            </a:r>
            <a:r>
              <a:rPr lang="zh-CN" altLang="en-US" dirty="0"/>
              <a:t>且</a:t>
            </a:r>
            <a:r>
              <a:rPr lang="en-US" altLang="zh-CN" dirty="0"/>
              <a:t>   </a:t>
            </a:r>
            <a:r>
              <a:rPr lang="en-US" altLang="zh-CN" dirty="0" err="1"/>
              <a:t>x+y</a:t>
            </a:r>
            <a:r>
              <a:rPr lang="en-US" altLang="zh-CN" dirty="0"/>
              <a:t> != </a:t>
            </a:r>
            <a:r>
              <a:rPr lang="en-US" altLang="zh-CN" dirty="0" err="1"/>
              <a:t>x’+y</a:t>
            </a:r>
            <a:r>
              <a:rPr lang="en-US" altLang="zh-CN" dirty="0"/>
              <a:t>’    x-y != x’-y’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输入：</a:t>
            </a:r>
            <a:r>
              <a:rPr lang="zh-CN" altLang="en-US" dirty="0"/>
              <a:t>一个整数</a:t>
            </a:r>
            <a:r>
              <a:rPr lang="en-US" altLang="zh-CN" dirty="0"/>
              <a:t>n</a:t>
            </a:r>
            <a:r>
              <a:rPr lang="zh-CN" altLang="en-US" dirty="0"/>
              <a:t>。  </a:t>
            </a:r>
            <a:r>
              <a:rPr lang="en-US" altLang="zh-CN" dirty="0"/>
              <a:t>1&lt;=n&lt;=10.</a:t>
            </a:r>
          </a:p>
          <a:p>
            <a:pPr marL="0" indent="0">
              <a:buNone/>
            </a:pPr>
            <a:r>
              <a:rPr lang="zh-CN" altLang="en-US" b="1" dirty="0"/>
              <a:t>输出</a:t>
            </a:r>
            <a:r>
              <a:rPr lang="zh-CN" altLang="en-US" dirty="0"/>
              <a:t>：一个整数</a:t>
            </a:r>
            <a:r>
              <a:rPr lang="en-US" altLang="zh-CN" dirty="0"/>
              <a:t>t</a:t>
            </a:r>
            <a:r>
              <a:rPr lang="zh-CN" altLang="en-US" dirty="0"/>
              <a:t>，表示  解数</a:t>
            </a:r>
            <a:r>
              <a:rPr lang="en-US" altLang="zh-CN" dirty="0"/>
              <a:t>T</a:t>
            </a:r>
            <a:r>
              <a:rPr lang="zh-CN" altLang="en-US" dirty="0"/>
              <a:t> 对</a:t>
            </a:r>
            <a:r>
              <a:rPr lang="en-US" altLang="zh-CN" dirty="0"/>
              <a:t>10000 </a:t>
            </a:r>
            <a:r>
              <a:rPr lang="zh-CN" altLang="en-US" dirty="0"/>
              <a:t>取模后 的值。</a:t>
            </a:r>
            <a:r>
              <a:rPr lang="en-US" altLang="zh-CN" dirty="0"/>
              <a:t>(t=T%10000)</a:t>
            </a:r>
          </a:p>
          <a:p>
            <a:pPr marL="0" indent="0">
              <a:buNone/>
            </a:pPr>
            <a:r>
              <a:rPr lang="zh-CN" altLang="en-US" b="1" dirty="0"/>
              <a:t>输入样例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3</a:t>
            </a:r>
          </a:p>
          <a:p>
            <a:pPr marL="0" indent="0">
              <a:buNone/>
            </a:pPr>
            <a:r>
              <a:rPr lang="zh-CN" altLang="en-US" b="1" dirty="0"/>
              <a:t>输出样例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36931" y="5064370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提示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参考</a:t>
            </a:r>
            <a:r>
              <a:rPr lang="en-US" altLang="zh-CN" sz="2400" dirty="0"/>
              <a:t>1~n</a:t>
            </a:r>
            <a:r>
              <a:rPr lang="zh-CN" altLang="en-US" sz="2400" dirty="0"/>
              <a:t>的全排列的生成方法。</a:t>
            </a:r>
            <a:endParaRPr lang="en-US" altLang="zh-CN" sz="2400" dirty="0"/>
          </a:p>
          <a:p>
            <a:r>
              <a:rPr lang="zh-CN" altLang="en-US" sz="2400" dirty="0"/>
              <a:t>之前有介绍过。（回溯）（类似</a:t>
            </a:r>
            <a:r>
              <a:rPr lang="en-US" altLang="zh-CN" sz="2400" dirty="0"/>
              <a:t>DFS)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3611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2C7D76-B8EA-4724-AC77-EAFEF55BD253}"/>
              </a:ext>
            </a:extLst>
          </p:cNvPr>
          <p:cNvSpPr txBox="1"/>
          <p:nvPr/>
        </p:nvSpPr>
        <p:spPr>
          <a:xfrm>
            <a:off x="2551613" y="705396"/>
            <a:ext cx="6768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算法的一个关键难点在于： 如何判断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有一条路径回到栈中更靠前的一个节点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v’</a:t>
            </a:r>
            <a:endParaRPr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D85B5F-6A8B-45AA-83CE-114AF90DCB50}"/>
              </a:ext>
            </a:extLst>
          </p:cNvPr>
          <p:cNvSpPr txBox="1"/>
          <p:nvPr/>
        </p:nvSpPr>
        <p:spPr>
          <a:xfrm>
            <a:off x="2612573" y="1964353"/>
            <a:ext cx="73674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/>
              <a:t>Each node 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Hans-HK" sz="2400" dirty="0"/>
              <a:t> is assigned a unique integer </a:t>
            </a:r>
            <a:r>
              <a:rPr lang="en-US" altLang="zh-Hans-HK" sz="2400" dirty="0" err="1">
                <a:solidFill>
                  <a:schemeClr val="accent5">
                    <a:lumMod val="25000"/>
                  </a:schemeClr>
                </a:solidFill>
              </a:rPr>
              <a:t>v.index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400" dirty="0"/>
              <a:t>（第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个访问到的节点的</a:t>
            </a:r>
            <a:r>
              <a:rPr lang="en-US" altLang="zh-CN" sz="2400" dirty="0"/>
              <a:t>index 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）</a:t>
            </a:r>
            <a:r>
              <a:rPr lang="en-US" altLang="zh-Hans-HK" sz="2400" dirty="0"/>
              <a:t>. </a:t>
            </a:r>
          </a:p>
          <a:p>
            <a:r>
              <a:rPr lang="en-US" altLang="zh-Hans-HK" sz="2400" dirty="0"/>
              <a:t>It also maintains a value </a:t>
            </a:r>
            <a:r>
              <a:rPr lang="en-US" altLang="zh-Hans-HK" sz="2400" dirty="0" err="1">
                <a:solidFill>
                  <a:schemeClr val="accent5">
                    <a:lumMod val="25000"/>
                  </a:schemeClr>
                </a:solidFill>
              </a:rPr>
              <a:t>v.lowlink</a:t>
            </a:r>
            <a:r>
              <a:rPr lang="en-US" altLang="zh-Hans-HK" sz="2400" dirty="0"/>
              <a:t> that represents the </a:t>
            </a:r>
            <a:r>
              <a:rPr lang="en-US" altLang="zh-Hans-HK" sz="2400" dirty="0">
                <a:solidFill>
                  <a:srgbClr val="00B0F0"/>
                </a:solidFill>
              </a:rPr>
              <a:t>smallest index of any node known to be reachable from </a:t>
            </a:r>
            <a:r>
              <a:rPr lang="en-US" altLang="zh-Hans-HK" sz="2400" dirty="0">
                <a:solidFill>
                  <a:srgbClr val="00B050"/>
                </a:solidFill>
              </a:rPr>
              <a:t>v</a:t>
            </a:r>
            <a:r>
              <a:rPr lang="en-US" altLang="zh-Hans-HK" sz="2400" dirty="0">
                <a:solidFill>
                  <a:srgbClr val="00B0F0"/>
                </a:solidFill>
              </a:rPr>
              <a:t> through </a:t>
            </a:r>
            <a:r>
              <a:rPr lang="en-US" altLang="zh-Hans-HK" sz="2400" dirty="0">
                <a:solidFill>
                  <a:srgbClr val="00B050"/>
                </a:solidFill>
              </a:rPr>
              <a:t>v</a:t>
            </a:r>
            <a:r>
              <a:rPr lang="en-US" altLang="zh-Hans-HK" sz="2400" dirty="0">
                <a:solidFill>
                  <a:srgbClr val="00B0F0"/>
                </a:solidFill>
              </a:rPr>
              <a:t>'s DFS subtree, including </a:t>
            </a:r>
            <a:r>
              <a:rPr lang="en-US" altLang="zh-Hans-HK" sz="2400" dirty="0">
                <a:solidFill>
                  <a:srgbClr val="00B050"/>
                </a:solidFill>
              </a:rPr>
              <a:t>v</a:t>
            </a:r>
            <a:r>
              <a:rPr lang="en-US" altLang="zh-Hans-HK" sz="2400" dirty="0">
                <a:solidFill>
                  <a:srgbClr val="00B0F0"/>
                </a:solidFill>
              </a:rPr>
              <a:t> itself</a:t>
            </a:r>
            <a:r>
              <a:rPr lang="en-US" altLang="zh-Hans-HK" sz="2400" dirty="0"/>
              <a:t>. </a:t>
            </a:r>
          </a:p>
          <a:p>
            <a:r>
              <a:rPr lang="en-US" altLang="zh-Hans-HK" sz="2400" dirty="0"/>
              <a:t>(The value </a:t>
            </a:r>
            <a:r>
              <a:rPr lang="en-US" altLang="zh-Hans-HK" sz="2400" dirty="0" err="1"/>
              <a:t>v.lowlink</a:t>
            </a:r>
            <a:r>
              <a:rPr lang="en-US" altLang="zh-Hans-HK" sz="2400" dirty="0"/>
              <a:t> is computed during the DFS)</a:t>
            </a:r>
          </a:p>
          <a:p>
            <a:endParaRPr lang="en-US" altLang="zh-Hans-HK" sz="2400" dirty="0"/>
          </a:p>
          <a:p>
            <a:r>
              <a:rPr lang="zh-CN" altLang="en-US" sz="2400" dirty="0"/>
              <a:t>当</a:t>
            </a:r>
            <a:r>
              <a:rPr lang="en-US" altLang="zh-Hans-HK" sz="2400" dirty="0"/>
              <a:t>visit(v)</a:t>
            </a:r>
            <a:r>
              <a:rPr lang="zh-CN" altLang="en-US" sz="2400" dirty="0"/>
              <a:t>结束时</a:t>
            </a:r>
            <a:endParaRPr lang="en-US" altLang="zh-CN" sz="2400" dirty="0"/>
          </a:p>
          <a:p>
            <a:r>
              <a:rPr lang="en-US" altLang="zh-Hans-HK" sz="2400" dirty="0"/>
              <a:t>   </a:t>
            </a:r>
            <a:r>
              <a:rPr lang="zh-CN" altLang="en-US" sz="2400" dirty="0"/>
              <a:t>如果</a:t>
            </a:r>
            <a:r>
              <a:rPr lang="en-US" altLang="zh-Hans-HK" sz="2400" dirty="0"/>
              <a:t> </a:t>
            </a:r>
            <a:r>
              <a:rPr lang="en-US" altLang="zh-Hans-HK" sz="2400" dirty="0" err="1">
                <a:solidFill>
                  <a:srgbClr val="00B050"/>
                </a:solidFill>
              </a:rPr>
              <a:t>v.lowlink</a:t>
            </a:r>
            <a:r>
              <a:rPr lang="en-US" altLang="zh-Hans-HK" sz="2400" dirty="0">
                <a:solidFill>
                  <a:srgbClr val="00B050"/>
                </a:solidFill>
              </a:rPr>
              <a:t> &lt; </a:t>
            </a:r>
            <a:r>
              <a:rPr lang="en-US" altLang="zh-Hans-HK" sz="2400" dirty="0" err="1">
                <a:solidFill>
                  <a:srgbClr val="00B050"/>
                </a:solidFill>
              </a:rPr>
              <a:t>v.index</a:t>
            </a:r>
            <a:r>
              <a:rPr lang="en-US" altLang="zh-Hans-HK" sz="2400" dirty="0"/>
              <a:t>, </a:t>
            </a:r>
            <a:r>
              <a:rPr lang="zh-CN" altLang="en-US" sz="2400" dirty="0"/>
              <a:t>那么</a:t>
            </a:r>
            <a:r>
              <a:rPr lang="en-US" altLang="zh-CN" sz="2400" dirty="0"/>
              <a:t>v </a:t>
            </a:r>
            <a:r>
              <a:rPr lang="zh-CN" altLang="en-US" sz="2400" dirty="0"/>
              <a:t>不出栈。（这表示</a:t>
            </a:r>
            <a:r>
              <a:rPr lang="en-US" altLang="zh-CN" sz="2400" dirty="0"/>
              <a:t>v</a:t>
            </a:r>
            <a:r>
              <a:rPr lang="zh-CN" altLang="en-US" sz="2400" dirty="0"/>
              <a:t>有路径回到栈中更靠前的节点）</a:t>
            </a:r>
            <a:endParaRPr lang="en-US" altLang="zh-CN" sz="2400" dirty="0"/>
          </a:p>
          <a:p>
            <a:r>
              <a:rPr lang="en-US" altLang="zh-Hans-HK" sz="2400" dirty="0"/>
              <a:t>   </a:t>
            </a:r>
            <a:r>
              <a:rPr lang="zh-CN" altLang="en-US" sz="2400" dirty="0"/>
              <a:t>否则（</a:t>
            </a:r>
            <a:r>
              <a:rPr lang="en-US" altLang="zh-CN" sz="2400" dirty="0" err="1">
                <a:solidFill>
                  <a:srgbClr val="00B050"/>
                </a:solidFill>
              </a:rPr>
              <a:t>v.lowlink</a:t>
            </a:r>
            <a:r>
              <a:rPr lang="en-US" altLang="zh-CN" sz="2400" dirty="0">
                <a:solidFill>
                  <a:srgbClr val="00B050"/>
                </a:solidFill>
              </a:rPr>
              <a:t>=</a:t>
            </a:r>
            <a:r>
              <a:rPr lang="en-US" altLang="zh-CN" sz="2400" dirty="0" err="1">
                <a:solidFill>
                  <a:srgbClr val="00B050"/>
                </a:solidFill>
              </a:rPr>
              <a:t>v.index</a:t>
            </a:r>
            <a:r>
              <a:rPr lang="en-US" altLang="zh-CN" sz="2400" dirty="0"/>
              <a:t>)</a:t>
            </a:r>
            <a:r>
              <a:rPr lang="zh-CN" altLang="en-US" sz="2400" dirty="0"/>
              <a:t>，令</a:t>
            </a:r>
            <a:r>
              <a:rPr lang="en-US" altLang="zh-CN" sz="2400" dirty="0"/>
              <a:t>v</a:t>
            </a:r>
            <a:r>
              <a:rPr lang="zh-CN" altLang="en-US" sz="2400" dirty="0"/>
              <a:t>和栈中</a:t>
            </a:r>
            <a:r>
              <a:rPr lang="en-US" altLang="zh-CN" sz="2400" dirty="0"/>
              <a:t>v</a:t>
            </a:r>
            <a:r>
              <a:rPr lang="zh-CN" altLang="en-US" sz="2400" dirty="0"/>
              <a:t>后元素出栈。</a:t>
            </a:r>
            <a:r>
              <a:rPr lang="en-US" altLang="zh-Hans-HK" sz="2400" dirty="0"/>
              <a:t>.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030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35EE777-C3AC-4A5C-813D-5A6FDDB2BF67}"/>
              </a:ext>
            </a:extLst>
          </p:cNvPr>
          <p:cNvSpPr txBox="1"/>
          <p:nvPr/>
        </p:nvSpPr>
        <p:spPr>
          <a:xfrm>
            <a:off x="2847704" y="583476"/>
            <a:ext cx="67839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visit(</a:t>
            </a:r>
            <a:r>
              <a:rPr lang="en-US" altLang="zh-Hans-HK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v){    //</a:t>
            </a:r>
            <a:r>
              <a:rPr lang="en-US" altLang="zh-Hans-HK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SCC’algorithm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Hans-HK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lowlink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的修改</a:t>
            </a:r>
            <a:endParaRPr lang="en-US" altLang="zh-Hans-HK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Hans-HK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v.index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Hans-HK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v.lowlink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count;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count++;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Hans-HK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(v); </a:t>
            </a:r>
            <a:r>
              <a:rPr lang="en-US" altLang="zh-Hans-HK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v.onStack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true;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Hans-HK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(each (v, w) in E) {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Hans-HK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Hans-HK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w.index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undefined){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visit(w); 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Hans-HK" sz="2400" dirty="0" err="1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v.lowlink</a:t>
            </a:r>
            <a:r>
              <a:rPr lang="en-US" altLang="zh-Hans-HK" sz="2400" dirty="0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:= min(</a:t>
            </a:r>
            <a:r>
              <a:rPr lang="en-US" altLang="zh-Hans-HK" sz="2400" dirty="0" err="1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v.lowlink</a:t>
            </a:r>
            <a:r>
              <a:rPr lang="en-US" altLang="zh-Hans-HK" sz="2400" dirty="0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Hans-HK" sz="2400" dirty="0" err="1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w.lowlink</a:t>
            </a:r>
            <a:r>
              <a:rPr lang="en-US" altLang="zh-Hans-HK" sz="2400" dirty="0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Hans-HK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Hans-HK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w.onStack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-HK" sz="2400" dirty="0" err="1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v.lowlink</a:t>
            </a:r>
            <a:r>
              <a:rPr lang="en-US" altLang="zh-Hans-HK" sz="2400" dirty="0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:= min(</a:t>
            </a:r>
            <a:r>
              <a:rPr lang="en-US" altLang="zh-Hans-HK" sz="2400" dirty="0" err="1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v.lowlink</a:t>
            </a:r>
            <a:r>
              <a:rPr lang="en-US" altLang="zh-Hans-HK" sz="2400" dirty="0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Hans-HK" sz="2400" dirty="0" err="1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w.index</a:t>
            </a:r>
            <a:r>
              <a:rPr lang="en-US" altLang="zh-Hans-HK" sz="2400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Hans-HK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出栈打印过程   利用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lowlink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Hans-HK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52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FF527F8D-F41D-4475-9F7C-AFF805BB3B7E}"/>
              </a:ext>
            </a:extLst>
          </p:cNvPr>
          <p:cNvGrpSpPr/>
          <p:nvPr/>
        </p:nvGrpSpPr>
        <p:grpSpPr>
          <a:xfrm>
            <a:off x="2259875" y="639339"/>
            <a:ext cx="3600995" cy="1284514"/>
            <a:chOff x="1097280" y="683625"/>
            <a:chExt cx="3600995" cy="1284514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B06EEE0-49A1-4F0B-8B1F-FD9391678443}"/>
                </a:ext>
              </a:extLst>
            </p:cNvPr>
            <p:cNvSpPr/>
            <p:nvPr/>
          </p:nvSpPr>
          <p:spPr bwMode="auto">
            <a:xfrm>
              <a:off x="1097280" y="687978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2974C46-A2E4-4080-9027-19B50328CC14}"/>
                </a:ext>
              </a:extLst>
            </p:cNvPr>
            <p:cNvSpPr/>
            <p:nvPr/>
          </p:nvSpPr>
          <p:spPr bwMode="auto">
            <a:xfrm>
              <a:off x="1097280" y="1611087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9D22189-0967-4E7E-9631-D97E009765D4}"/>
                </a:ext>
              </a:extLst>
            </p:cNvPr>
            <p:cNvSpPr/>
            <p:nvPr/>
          </p:nvSpPr>
          <p:spPr bwMode="auto">
            <a:xfrm>
              <a:off x="2177143" y="692333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D7F5BFF-EA42-41B6-907C-5FF24892F2B4}"/>
                </a:ext>
              </a:extLst>
            </p:cNvPr>
            <p:cNvSpPr/>
            <p:nvPr/>
          </p:nvSpPr>
          <p:spPr bwMode="auto">
            <a:xfrm>
              <a:off x="2177143" y="1611087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074E7EA-F349-446A-A971-58C787E93E75}"/>
                </a:ext>
              </a:extLst>
            </p:cNvPr>
            <p:cNvSpPr/>
            <p:nvPr/>
          </p:nvSpPr>
          <p:spPr bwMode="auto">
            <a:xfrm>
              <a:off x="3261360" y="683625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D9D5C44-EBCC-43A4-B232-7B54F02F15F1}"/>
                </a:ext>
              </a:extLst>
            </p:cNvPr>
            <p:cNvSpPr/>
            <p:nvPr/>
          </p:nvSpPr>
          <p:spPr bwMode="auto">
            <a:xfrm>
              <a:off x="3261360" y="1606734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03AC17F-82F5-4E78-85B6-61BC6378DD56}"/>
                </a:ext>
              </a:extLst>
            </p:cNvPr>
            <p:cNvSpPr/>
            <p:nvPr/>
          </p:nvSpPr>
          <p:spPr bwMode="auto">
            <a:xfrm>
              <a:off x="4341223" y="687980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ED05BF3-846C-49A7-9BCF-A45E499B2451}"/>
                </a:ext>
              </a:extLst>
            </p:cNvPr>
            <p:cNvSpPr/>
            <p:nvPr/>
          </p:nvSpPr>
          <p:spPr bwMode="auto">
            <a:xfrm>
              <a:off x="4341223" y="1606734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DE0548B-81FB-4E76-9332-79993D9006FB}"/>
                </a:ext>
              </a:extLst>
            </p:cNvPr>
            <p:cNvCxnSpPr>
              <a:stCxn id="4" idx="2"/>
              <a:endCxn id="2" idx="6"/>
            </p:cNvCxnSpPr>
            <p:nvPr/>
          </p:nvCxnSpPr>
          <p:spPr bwMode="auto">
            <a:xfrm flipH="1" flipV="1">
              <a:off x="1454332" y="866504"/>
              <a:ext cx="722811" cy="43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BD38F4D-44A1-4A3C-A21F-B5439DFE990F}"/>
                </a:ext>
              </a:extLst>
            </p:cNvPr>
            <p:cNvCxnSpPr>
              <a:stCxn id="6" idx="2"/>
              <a:endCxn id="4" idx="6"/>
            </p:cNvCxnSpPr>
            <p:nvPr/>
          </p:nvCxnSpPr>
          <p:spPr bwMode="auto">
            <a:xfrm flipH="1">
              <a:off x="2534195" y="862151"/>
              <a:ext cx="727165" cy="87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6">
              <a:extLst>
                <a:ext uri="{FF2B5EF4-FFF2-40B4-BE49-F238E27FC236}">
                  <a16:creationId xmlns:a16="http://schemas.microsoft.com/office/drawing/2014/main" id="{DF77322F-624D-4A0F-8C7D-E3766054C920}"/>
                </a:ext>
              </a:extLst>
            </p:cNvPr>
            <p:cNvCxnSpPr>
              <a:stCxn id="8" idx="1"/>
              <a:endCxn id="6" idx="7"/>
            </p:cNvCxnSpPr>
            <p:nvPr/>
          </p:nvCxnSpPr>
          <p:spPr bwMode="auto">
            <a:xfrm rot="16200000" flipV="1">
              <a:off x="3977641" y="324397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6">
              <a:extLst>
                <a:ext uri="{FF2B5EF4-FFF2-40B4-BE49-F238E27FC236}">
                  <a16:creationId xmlns:a16="http://schemas.microsoft.com/office/drawing/2014/main" id="{69276497-91EF-452D-B35F-9D46CCA34D2D}"/>
                </a:ext>
              </a:extLst>
            </p:cNvPr>
            <p:cNvCxnSpPr>
              <a:stCxn id="6" idx="5"/>
              <a:endCxn id="8" idx="3"/>
            </p:cNvCxnSpPr>
            <p:nvPr/>
          </p:nvCxnSpPr>
          <p:spPr bwMode="auto">
            <a:xfrm rot="16200000" flipH="1">
              <a:off x="3977640" y="576870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B69047C-DB0F-4446-ABC3-E0776CBBEAF1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2355669" y="1049385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2631B12-1B52-4735-ABC7-9EEED558C9A5}"/>
                </a:ext>
              </a:extLst>
            </p:cNvPr>
            <p:cNvCxnSpPr>
              <a:stCxn id="7" idx="0"/>
              <a:endCxn id="6" idx="4"/>
            </p:cNvCxnSpPr>
            <p:nvPr/>
          </p:nvCxnSpPr>
          <p:spPr bwMode="auto">
            <a:xfrm flipV="1">
              <a:off x="3439886" y="1040677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997134D-BC4F-42F4-BB6B-D097549017EC}"/>
                </a:ext>
              </a:extLst>
            </p:cNvPr>
            <p:cNvCxnSpPr>
              <a:stCxn id="9" idx="0"/>
              <a:endCxn id="8" idx="4"/>
            </p:cNvCxnSpPr>
            <p:nvPr/>
          </p:nvCxnSpPr>
          <p:spPr bwMode="auto">
            <a:xfrm flipV="1">
              <a:off x="4519749" y="1045032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1FC7638-D988-4B00-BA61-A35D3500EC14}"/>
                </a:ext>
              </a:extLst>
            </p:cNvPr>
            <p:cNvCxnSpPr>
              <a:stCxn id="2" idx="4"/>
              <a:endCxn id="3" idx="0"/>
            </p:cNvCxnSpPr>
            <p:nvPr/>
          </p:nvCxnSpPr>
          <p:spPr bwMode="auto">
            <a:xfrm>
              <a:off x="1275806" y="1045030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A8E81BB-7FB7-4265-89A6-2F017C34EC7A}"/>
                </a:ext>
              </a:extLst>
            </p:cNvPr>
            <p:cNvCxnSpPr>
              <a:stCxn id="5" idx="2"/>
              <a:endCxn id="3" idx="6"/>
            </p:cNvCxnSpPr>
            <p:nvPr/>
          </p:nvCxnSpPr>
          <p:spPr bwMode="auto">
            <a:xfrm flipH="1">
              <a:off x="1454332" y="1789613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018FE50-AF13-4DC3-98AC-DFEE21046D52}"/>
                </a:ext>
              </a:extLst>
            </p:cNvPr>
            <p:cNvCxnSpPr>
              <a:stCxn id="7" idx="2"/>
              <a:endCxn id="5" idx="6"/>
            </p:cNvCxnSpPr>
            <p:nvPr/>
          </p:nvCxnSpPr>
          <p:spPr bwMode="auto">
            <a:xfrm flipH="1">
              <a:off x="2534195" y="1785260"/>
              <a:ext cx="727165" cy="43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7A088C5-CFE5-4A6D-A6AF-E3A0C4CE244E}"/>
                </a:ext>
              </a:extLst>
            </p:cNvPr>
            <p:cNvCxnSpPr>
              <a:stCxn id="9" idx="2"/>
              <a:endCxn id="7" idx="6"/>
            </p:cNvCxnSpPr>
            <p:nvPr/>
          </p:nvCxnSpPr>
          <p:spPr bwMode="auto">
            <a:xfrm flipH="1">
              <a:off x="3618412" y="1785260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48">
              <a:extLst>
                <a:ext uri="{FF2B5EF4-FFF2-40B4-BE49-F238E27FC236}">
                  <a16:creationId xmlns:a16="http://schemas.microsoft.com/office/drawing/2014/main" id="{59D88530-A349-49A8-8308-D5020BB8EA90}"/>
                </a:ext>
              </a:extLst>
            </p:cNvPr>
            <p:cNvCxnSpPr>
              <a:stCxn id="5" idx="5"/>
              <a:endCxn id="7" idx="3"/>
            </p:cNvCxnSpPr>
            <p:nvPr/>
          </p:nvCxnSpPr>
          <p:spPr bwMode="auto">
            <a:xfrm rot="5400000" flipH="1" flipV="1">
              <a:off x="2895600" y="1497802"/>
              <a:ext cx="4353" cy="831743"/>
            </a:xfrm>
            <a:prstGeom prst="curvedConnector3">
              <a:avLst>
                <a:gd name="adj1" fmla="val -645276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55832BC-96EA-4281-949E-B2A2B0CA345D}"/>
                </a:ext>
              </a:extLst>
            </p:cNvPr>
            <p:cNvCxnSpPr>
              <a:stCxn id="3" idx="7"/>
              <a:endCxn id="4" idx="3"/>
            </p:cNvCxnSpPr>
            <p:nvPr/>
          </p:nvCxnSpPr>
          <p:spPr bwMode="auto">
            <a:xfrm flipV="1">
              <a:off x="1402043" y="997096"/>
              <a:ext cx="827389" cy="6662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1280BF2-CDE4-4DE4-900E-E9CCCDF31B89}"/>
              </a:ext>
            </a:extLst>
          </p:cNvPr>
          <p:cNvGrpSpPr/>
          <p:nvPr/>
        </p:nvGrpSpPr>
        <p:grpSpPr>
          <a:xfrm>
            <a:off x="2021705" y="2476850"/>
            <a:ext cx="3839164" cy="1534085"/>
            <a:chOff x="676231" y="2528801"/>
            <a:chExt cx="3839164" cy="1534085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2DB5CB1-8369-4B32-9A30-3CDCEF310377}"/>
                </a:ext>
              </a:extLst>
            </p:cNvPr>
            <p:cNvSpPr/>
            <p:nvPr/>
          </p:nvSpPr>
          <p:spPr bwMode="auto">
            <a:xfrm>
              <a:off x="914400" y="2782725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C819C10-E9A2-4E71-ADF0-5132D7A8E7E2}"/>
                </a:ext>
              </a:extLst>
            </p:cNvPr>
            <p:cNvSpPr/>
            <p:nvPr/>
          </p:nvSpPr>
          <p:spPr bwMode="auto">
            <a:xfrm>
              <a:off x="914400" y="3705834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766BD97-4457-4DBE-8ED6-6959169DE59A}"/>
                </a:ext>
              </a:extLst>
            </p:cNvPr>
            <p:cNvSpPr/>
            <p:nvPr/>
          </p:nvSpPr>
          <p:spPr bwMode="auto">
            <a:xfrm>
              <a:off x="1994263" y="2787080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E3C99E7-7CE3-4C6B-A513-0867820D7188}"/>
                </a:ext>
              </a:extLst>
            </p:cNvPr>
            <p:cNvSpPr/>
            <p:nvPr/>
          </p:nvSpPr>
          <p:spPr bwMode="auto">
            <a:xfrm>
              <a:off x="1994263" y="3705834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3E49D88-0B4E-4306-8904-F73B700EEF8B}"/>
                </a:ext>
              </a:extLst>
            </p:cNvPr>
            <p:cNvSpPr/>
            <p:nvPr/>
          </p:nvSpPr>
          <p:spPr bwMode="auto">
            <a:xfrm>
              <a:off x="3078480" y="2778372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8595555-4DDB-430D-83EC-D4D8ECC2B0CC}"/>
                </a:ext>
              </a:extLst>
            </p:cNvPr>
            <p:cNvSpPr/>
            <p:nvPr/>
          </p:nvSpPr>
          <p:spPr bwMode="auto">
            <a:xfrm>
              <a:off x="3078480" y="3701481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6FCB394-5E6E-4FB3-A098-D1650BBC7A81}"/>
                </a:ext>
              </a:extLst>
            </p:cNvPr>
            <p:cNvSpPr/>
            <p:nvPr/>
          </p:nvSpPr>
          <p:spPr bwMode="auto">
            <a:xfrm>
              <a:off x="4158343" y="2782727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F7943D0-956D-4D45-B6ED-500E34545482}"/>
                </a:ext>
              </a:extLst>
            </p:cNvPr>
            <p:cNvSpPr/>
            <p:nvPr/>
          </p:nvSpPr>
          <p:spPr bwMode="auto">
            <a:xfrm>
              <a:off x="4158343" y="3701481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A92DFB6-306C-4F46-9C29-0AF1D63E684D}"/>
                </a:ext>
              </a:extLst>
            </p:cNvPr>
            <p:cNvCxnSpPr>
              <a:stCxn id="26" idx="2"/>
              <a:endCxn id="24" idx="6"/>
            </p:cNvCxnSpPr>
            <p:nvPr/>
          </p:nvCxnSpPr>
          <p:spPr bwMode="auto">
            <a:xfrm flipH="1" flipV="1">
              <a:off x="1271452" y="2961251"/>
              <a:ext cx="722811" cy="43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A130275-0D6A-4329-8376-0AF23D3AABBD}"/>
                </a:ext>
              </a:extLst>
            </p:cNvPr>
            <p:cNvCxnSpPr>
              <a:stCxn id="28" idx="2"/>
              <a:endCxn id="26" idx="6"/>
            </p:cNvCxnSpPr>
            <p:nvPr/>
          </p:nvCxnSpPr>
          <p:spPr bwMode="auto">
            <a:xfrm flipH="1">
              <a:off x="2351315" y="2956898"/>
              <a:ext cx="727165" cy="87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16">
              <a:extLst>
                <a:ext uri="{FF2B5EF4-FFF2-40B4-BE49-F238E27FC236}">
                  <a16:creationId xmlns:a16="http://schemas.microsoft.com/office/drawing/2014/main" id="{F8D71418-2478-4545-8CF2-1031F6B85791}"/>
                </a:ext>
              </a:extLst>
            </p:cNvPr>
            <p:cNvCxnSpPr>
              <a:stCxn id="30" idx="1"/>
              <a:endCxn id="28" idx="7"/>
            </p:cNvCxnSpPr>
            <p:nvPr/>
          </p:nvCxnSpPr>
          <p:spPr bwMode="auto">
            <a:xfrm rot="16200000" flipV="1">
              <a:off x="3794761" y="2419144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箭头连接符 16">
              <a:extLst>
                <a:ext uri="{FF2B5EF4-FFF2-40B4-BE49-F238E27FC236}">
                  <a16:creationId xmlns:a16="http://schemas.microsoft.com/office/drawing/2014/main" id="{A888E3E6-8360-47C1-94A9-F58BA9EFEEA1}"/>
                </a:ext>
              </a:extLst>
            </p:cNvPr>
            <p:cNvCxnSpPr>
              <a:stCxn id="28" idx="5"/>
              <a:endCxn id="30" idx="3"/>
            </p:cNvCxnSpPr>
            <p:nvPr/>
          </p:nvCxnSpPr>
          <p:spPr bwMode="auto">
            <a:xfrm rot="16200000" flipH="1">
              <a:off x="3794760" y="2671617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082B2479-9F9E-4F44-BF14-7F4D9D3063A6}"/>
                </a:ext>
              </a:extLst>
            </p:cNvPr>
            <p:cNvCxnSpPr>
              <a:stCxn id="27" idx="0"/>
              <a:endCxn id="26" idx="4"/>
            </p:cNvCxnSpPr>
            <p:nvPr/>
          </p:nvCxnSpPr>
          <p:spPr bwMode="auto">
            <a:xfrm flipV="1">
              <a:off x="2172789" y="3144132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701DA54-4644-403C-8592-9D16B5DD268C}"/>
                </a:ext>
              </a:extLst>
            </p:cNvPr>
            <p:cNvCxnSpPr>
              <a:stCxn id="29" idx="0"/>
              <a:endCxn id="28" idx="4"/>
            </p:cNvCxnSpPr>
            <p:nvPr/>
          </p:nvCxnSpPr>
          <p:spPr bwMode="auto">
            <a:xfrm flipV="1">
              <a:off x="3257006" y="3135424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AFC9CE8-8DAA-4D09-B7F9-9CA05ED1B695}"/>
                </a:ext>
              </a:extLst>
            </p:cNvPr>
            <p:cNvCxnSpPr>
              <a:stCxn id="31" idx="0"/>
              <a:endCxn id="30" idx="4"/>
            </p:cNvCxnSpPr>
            <p:nvPr/>
          </p:nvCxnSpPr>
          <p:spPr bwMode="auto">
            <a:xfrm flipV="1">
              <a:off x="4336869" y="3139779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FEBC5B22-FDEA-4129-8B30-39FB47F00E3A}"/>
                </a:ext>
              </a:extLst>
            </p:cNvPr>
            <p:cNvCxnSpPr>
              <a:stCxn id="24" idx="4"/>
              <a:endCxn id="25" idx="0"/>
            </p:cNvCxnSpPr>
            <p:nvPr/>
          </p:nvCxnSpPr>
          <p:spPr bwMode="auto">
            <a:xfrm>
              <a:off x="1092926" y="3139777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B49E048-4F56-48F6-A351-FD64578D00A9}"/>
                </a:ext>
              </a:extLst>
            </p:cNvPr>
            <p:cNvCxnSpPr>
              <a:stCxn id="27" idx="2"/>
              <a:endCxn id="25" idx="6"/>
            </p:cNvCxnSpPr>
            <p:nvPr/>
          </p:nvCxnSpPr>
          <p:spPr bwMode="auto">
            <a:xfrm flipH="1">
              <a:off x="1271452" y="3884360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6F240C2-A572-4D1E-BD03-C668621A098A}"/>
                </a:ext>
              </a:extLst>
            </p:cNvPr>
            <p:cNvCxnSpPr>
              <a:stCxn id="29" idx="2"/>
              <a:endCxn id="27" idx="6"/>
            </p:cNvCxnSpPr>
            <p:nvPr/>
          </p:nvCxnSpPr>
          <p:spPr bwMode="auto">
            <a:xfrm flipH="1">
              <a:off x="2351315" y="3880007"/>
              <a:ext cx="727165" cy="43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4A487B2-8AE1-420C-8C78-E4F867852ED2}"/>
                </a:ext>
              </a:extLst>
            </p:cNvPr>
            <p:cNvCxnSpPr>
              <a:stCxn id="31" idx="2"/>
              <a:endCxn id="29" idx="6"/>
            </p:cNvCxnSpPr>
            <p:nvPr/>
          </p:nvCxnSpPr>
          <p:spPr bwMode="auto">
            <a:xfrm flipH="1">
              <a:off x="3435532" y="3880007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箭头连接符 48">
              <a:extLst>
                <a:ext uri="{FF2B5EF4-FFF2-40B4-BE49-F238E27FC236}">
                  <a16:creationId xmlns:a16="http://schemas.microsoft.com/office/drawing/2014/main" id="{A4661334-2725-467F-8851-AE6F45664BAE}"/>
                </a:ext>
              </a:extLst>
            </p:cNvPr>
            <p:cNvCxnSpPr>
              <a:stCxn id="27" idx="5"/>
              <a:endCxn id="29" idx="3"/>
            </p:cNvCxnSpPr>
            <p:nvPr/>
          </p:nvCxnSpPr>
          <p:spPr bwMode="auto">
            <a:xfrm rot="5400000" flipH="1" flipV="1">
              <a:off x="2712720" y="3592549"/>
              <a:ext cx="4353" cy="831743"/>
            </a:xfrm>
            <a:prstGeom prst="curvedConnector3">
              <a:avLst>
                <a:gd name="adj1" fmla="val -645276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A6789BD7-61B0-4CEB-9ACB-2FD63955B61B}"/>
                </a:ext>
              </a:extLst>
            </p:cNvPr>
            <p:cNvCxnSpPr>
              <a:stCxn id="25" idx="7"/>
              <a:endCxn id="26" idx="3"/>
            </p:cNvCxnSpPr>
            <p:nvPr/>
          </p:nvCxnSpPr>
          <p:spPr bwMode="auto">
            <a:xfrm flipV="1">
              <a:off x="1219163" y="3091843"/>
              <a:ext cx="827389" cy="6662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161FD7A-639E-418E-9C45-F17ACA3760AD}"/>
                </a:ext>
              </a:extLst>
            </p:cNvPr>
            <p:cNvSpPr txBox="1"/>
            <p:nvPr/>
          </p:nvSpPr>
          <p:spPr>
            <a:xfrm>
              <a:off x="697141" y="2604309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F52B69F-0B11-4A20-A7FD-95932E81911B}"/>
                </a:ext>
              </a:extLst>
            </p:cNvPr>
            <p:cNvSpPr txBox="1"/>
            <p:nvPr/>
          </p:nvSpPr>
          <p:spPr>
            <a:xfrm>
              <a:off x="676231" y="35335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2</a:t>
              </a:r>
              <a:endParaRPr lang="zh-Hans-HK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5BAE0E3-BB50-4850-A9EE-0698208CC019}"/>
                </a:ext>
              </a:extLst>
            </p:cNvPr>
            <p:cNvSpPr txBox="1"/>
            <p:nvPr/>
          </p:nvSpPr>
          <p:spPr>
            <a:xfrm>
              <a:off x="1849298" y="25288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rgbClr val="9933FF"/>
                  </a:solidFill>
                </a:rPr>
                <a:t>1</a:t>
              </a:r>
              <a:endParaRPr lang="zh-Hans-HK" altLang="en-US" dirty="0"/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E747F402-F7DC-4397-8147-1B69DBFC2DFF}"/>
              </a:ext>
            </a:extLst>
          </p:cNvPr>
          <p:cNvGrpSpPr/>
          <p:nvPr/>
        </p:nvGrpSpPr>
        <p:grpSpPr>
          <a:xfrm>
            <a:off x="2008707" y="4673903"/>
            <a:ext cx="3852162" cy="1572897"/>
            <a:chOff x="484707" y="4673902"/>
            <a:chExt cx="3852162" cy="1572897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B5405A2-4BF0-44DF-9985-8FA67892443B}"/>
                </a:ext>
              </a:extLst>
            </p:cNvPr>
            <p:cNvSpPr/>
            <p:nvPr/>
          </p:nvSpPr>
          <p:spPr bwMode="auto">
            <a:xfrm>
              <a:off x="735874" y="4966638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FF5A2770-373C-4C1E-A0C7-D3551C98FE50}"/>
                </a:ext>
              </a:extLst>
            </p:cNvPr>
            <p:cNvSpPr/>
            <p:nvPr/>
          </p:nvSpPr>
          <p:spPr bwMode="auto">
            <a:xfrm>
              <a:off x="735874" y="5889747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268B011-20A0-4630-9B23-0E8C5D5532A6}"/>
                </a:ext>
              </a:extLst>
            </p:cNvPr>
            <p:cNvSpPr/>
            <p:nvPr/>
          </p:nvSpPr>
          <p:spPr bwMode="auto">
            <a:xfrm>
              <a:off x="1815737" y="4970993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BF72FA6C-2720-4705-A72A-F8DA5B9F0385}"/>
                </a:ext>
              </a:extLst>
            </p:cNvPr>
            <p:cNvSpPr/>
            <p:nvPr/>
          </p:nvSpPr>
          <p:spPr bwMode="auto">
            <a:xfrm>
              <a:off x="1815737" y="5889747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E944A44-520D-4998-946A-604AA0DB613A}"/>
                </a:ext>
              </a:extLst>
            </p:cNvPr>
            <p:cNvSpPr/>
            <p:nvPr/>
          </p:nvSpPr>
          <p:spPr bwMode="auto">
            <a:xfrm>
              <a:off x="2899954" y="4962285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CACD55D-3971-4A61-8FB4-139386278287}"/>
                </a:ext>
              </a:extLst>
            </p:cNvPr>
            <p:cNvSpPr/>
            <p:nvPr/>
          </p:nvSpPr>
          <p:spPr bwMode="auto">
            <a:xfrm>
              <a:off x="2899954" y="5885394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7E6A2A6-7DEE-4880-97DB-74A91BFE8423}"/>
                </a:ext>
              </a:extLst>
            </p:cNvPr>
            <p:cNvSpPr/>
            <p:nvPr/>
          </p:nvSpPr>
          <p:spPr bwMode="auto">
            <a:xfrm>
              <a:off x="3979817" y="4966640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4CE38FC-A7E0-467C-8E83-2B8BC83A8657}"/>
                </a:ext>
              </a:extLst>
            </p:cNvPr>
            <p:cNvSpPr/>
            <p:nvPr/>
          </p:nvSpPr>
          <p:spPr bwMode="auto">
            <a:xfrm>
              <a:off x="3979817" y="5885394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4B4F2B6-453E-4D7E-8FCD-D7711A8435B1}"/>
                </a:ext>
              </a:extLst>
            </p:cNvPr>
            <p:cNvCxnSpPr>
              <a:stCxn id="52" idx="2"/>
              <a:endCxn id="50" idx="6"/>
            </p:cNvCxnSpPr>
            <p:nvPr/>
          </p:nvCxnSpPr>
          <p:spPr bwMode="auto">
            <a:xfrm flipH="1" flipV="1">
              <a:off x="1092926" y="5145164"/>
              <a:ext cx="722811" cy="43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4A03E87-F8A5-4B73-BC7F-CF28859B0B90}"/>
                </a:ext>
              </a:extLst>
            </p:cNvPr>
            <p:cNvCxnSpPr>
              <a:stCxn id="54" idx="2"/>
              <a:endCxn id="52" idx="6"/>
            </p:cNvCxnSpPr>
            <p:nvPr/>
          </p:nvCxnSpPr>
          <p:spPr bwMode="auto">
            <a:xfrm flipH="1">
              <a:off x="2172789" y="5140811"/>
              <a:ext cx="727165" cy="87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箭头连接符 16">
              <a:extLst>
                <a:ext uri="{FF2B5EF4-FFF2-40B4-BE49-F238E27FC236}">
                  <a16:creationId xmlns:a16="http://schemas.microsoft.com/office/drawing/2014/main" id="{17E720E4-1659-4FB1-BAEA-CF1A6BBDDFC6}"/>
                </a:ext>
              </a:extLst>
            </p:cNvPr>
            <p:cNvCxnSpPr>
              <a:stCxn id="56" idx="1"/>
              <a:endCxn id="54" idx="7"/>
            </p:cNvCxnSpPr>
            <p:nvPr/>
          </p:nvCxnSpPr>
          <p:spPr bwMode="auto">
            <a:xfrm rot="16200000" flipV="1">
              <a:off x="3616235" y="4603057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箭头连接符 16">
              <a:extLst>
                <a:ext uri="{FF2B5EF4-FFF2-40B4-BE49-F238E27FC236}">
                  <a16:creationId xmlns:a16="http://schemas.microsoft.com/office/drawing/2014/main" id="{FFD7C4F1-0A7F-4678-99A2-8819213E5146}"/>
                </a:ext>
              </a:extLst>
            </p:cNvPr>
            <p:cNvCxnSpPr>
              <a:stCxn id="54" idx="5"/>
              <a:endCxn id="56" idx="3"/>
            </p:cNvCxnSpPr>
            <p:nvPr/>
          </p:nvCxnSpPr>
          <p:spPr bwMode="auto">
            <a:xfrm rot="16200000" flipH="1">
              <a:off x="3616234" y="4855530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7707EA3C-539D-47CC-B7E2-A6E59B5102AE}"/>
                </a:ext>
              </a:extLst>
            </p:cNvPr>
            <p:cNvCxnSpPr>
              <a:stCxn id="53" idx="0"/>
              <a:endCxn id="52" idx="4"/>
            </p:cNvCxnSpPr>
            <p:nvPr/>
          </p:nvCxnSpPr>
          <p:spPr bwMode="auto">
            <a:xfrm flipV="1">
              <a:off x="1994263" y="5328045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38C88D91-825F-4A14-815F-2C8D32CD0CF2}"/>
                </a:ext>
              </a:extLst>
            </p:cNvPr>
            <p:cNvCxnSpPr>
              <a:stCxn id="55" idx="0"/>
              <a:endCxn id="54" idx="4"/>
            </p:cNvCxnSpPr>
            <p:nvPr/>
          </p:nvCxnSpPr>
          <p:spPr bwMode="auto">
            <a:xfrm flipV="1">
              <a:off x="3078480" y="5319337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9E7C8959-ACA8-4F3B-9A25-7EA79BAAC5C1}"/>
                </a:ext>
              </a:extLst>
            </p:cNvPr>
            <p:cNvCxnSpPr>
              <a:stCxn id="57" idx="0"/>
              <a:endCxn id="56" idx="4"/>
            </p:cNvCxnSpPr>
            <p:nvPr/>
          </p:nvCxnSpPr>
          <p:spPr bwMode="auto">
            <a:xfrm flipV="1">
              <a:off x="4158343" y="5323692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8980BF4-E5AA-43DF-ACBE-7982CF6B82B6}"/>
                </a:ext>
              </a:extLst>
            </p:cNvPr>
            <p:cNvCxnSpPr>
              <a:stCxn id="50" idx="4"/>
              <a:endCxn id="51" idx="0"/>
            </p:cNvCxnSpPr>
            <p:nvPr/>
          </p:nvCxnSpPr>
          <p:spPr bwMode="auto">
            <a:xfrm>
              <a:off x="914400" y="5323690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B9A53560-01B7-463F-A3EA-058D2FB0379A}"/>
                </a:ext>
              </a:extLst>
            </p:cNvPr>
            <p:cNvCxnSpPr>
              <a:stCxn id="53" idx="2"/>
              <a:endCxn id="51" idx="6"/>
            </p:cNvCxnSpPr>
            <p:nvPr/>
          </p:nvCxnSpPr>
          <p:spPr bwMode="auto">
            <a:xfrm flipH="1">
              <a:off x="1092926" y="6068273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7F62464-8735-40B4-9BDC-B2143D7FC049}"/>
                </a:ext>
              </a:extLst>
            </p:cNvPr>
            <p:cNvCxnSpPr>
              <a:stCxn id="55" idx="2"/>
              <a:endCxn id="53" idx="6"/>
            </p:cNvCxnSpPr>
            <p:nvPr/>
          </p:nvCxnSpPr>
          <p:spPr bwMode="auto">
            <a:xfrm flipH="1">
              <a:off x="2172789" y="6063920"/>
              <a:ext cx="727165" cy="43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CF7970A-1752-4098-818D-4E820C221710}"/>
                </a:ext>
              </a:extLst>
            </p:cNvPr>
            <p:cNvCxnSpPr>
              <a:stCxn id="57" idx="2"/>
              <a:endCxn id="55" idx="6"/>
            </p:cNvCxnSpPr>
            <p:nvPr/>
          </p:nvCxnSpPr>
          <p:spPr bwMode="auto">
            <a:xfrm flipH="1">
              <a:off x="3257006" y="6063920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接箭头连接符 48">
              <a:extLst>
                <a:ext uri="{FF2B5EF4-FFF2-40B4-BE49-F238E27FC236}">
                  <a16:creationId xmlns:a16="http://schemas.microsoft.com/office/drawing/2014/main" id="{73C85D21-AE71-477A-ACF5-9052293EF8C0}"/>
                </a:ext>
              </a:extLst>
            </p:cNvPr>
            <p:cNvCxnSpPr>
              <a:stCxn id="53" idx="5"/>
              <a:endCxn id="55" idx="3"/>
            </p:cNvCxnSpPr>
            <p:nvPr/>
          </p:nvCxnSpPr>
          <p:spPr bwMode="auto">
            <a:xfrm rot="5400000" flipH="1" flipV="1">
              <a:off x="2534194" y="5776462"/>
              <a:ext cx="4353" cy="831743"/>
            </a:xfrm>
            <a:prstGeom prst="curvedConnector3">
              <a:avLst>
                <a:gd name="adj1" fmla="val -645276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5AA1C68D-5B02-4774-B63D-0F41A5425E7A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 bwMode="auto">
            <a:xfrm flipV="1">
              <a:off x="1040637" y="5275756"/>
              <a:ext cx="827389" cy="6662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60E8374-44BE-4782-ADDB-93F9DABE5B9B}"/>
                </a:ext>
              </a:extLst>
            </p:cNvPr>
            <p:cNvSpPr txBox="1"/>
            <p:nvPr/>
          </p:nvSpPr>
          <p:spPr>
            <a:xfrm>
              <a:off x="488202" y="4956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AFDAB2A-2C9A-40AE-A94D-3C8A60762D5D}"/>
                </a:ext>
              </a:extLst>
            </p:cNvPr>
            <p:cNvSpPr txBox="1"/>
            <p:nvPr/>
          </p:nvSpPr>
          <p:spPr>
            <a:xfrm>
              <a:off x="484707" y="57547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rgbClr val="9933FF"/>
                  </a:solidFill>
                </a:rPr>
                <a:t>1</a:t>
              </a:r>
              <a:endParaRPr lang="zh-Hans-HK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14D0EA5-4FDA-4A86-9B5E-4BBE221487D3}"/>
                </a:ext>
              </a:extLst>
            </p:cNvPr>
            <p:cNvSpPr txBox="1"/>
            <p:nvPr/>
          </p:nvSpPr>
          <p:spPr>
            <a:xfrm>
              <a:off x="1682933" y="46739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CB95822E-029E-490C-AF3D-B124F95DA13F}"/>
              </a:ext>
            </a:extLst>
          </p:cNvPr>
          <p:cNvGrpSpPr/>
          <p:nvPr/>
        </p:nvGrpSpPr>
        <p:grpSpPr>
          <a:xfrm>
            <a:off x="6405153" y="347666"/>
            <a:ext cx="3843552" cy="1827311"/>
            <a:chOff x="5094413" y="374012"/>
            <a:chExt cx="3843552" cy="182731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5F076C-F8B7-438E-8F64-8191D1693198}"/>
                </a:ext>
              </a:extLst>
            </p:cNvPr>
            <p:cNvSpPr/>
            <p:nvPr/>
          </p:nvSpPr>
          <p:spPr bwMode="auto">
            <a:xfrm>
              <a:off x="5336970" y="643692"/>
              <a:ext cx="357052" cy="35705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124E43A-083E-4FCA-8246-CA2B65EFFEC6}"/>
                </a:ext>
              </a:extLst>
            </p:cNvPr>
            <p:cNvSpPr/>
            <p:nvPr/>
          </p:nvSpPr>
          <p:spPr bwMode="auto">
            <a:xfrm>
              <a:off x="5336970" y="1566801"/>
              <a:ext cx="357052" cy="35705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11D87B95-7865-48E8-90BF-656897A8CA9C}"/>
                </a:ext>
              </a:extLst>
            </p:cNvPr>
            <p:cNvSpPr/>
            <p:nvPr/>
          </p:nvSpPr>
          <p:spPr bwMode="auto">
            <a:xfrm>
              <a:off x="6416833" y="648047"/>
              <a:ext cx="357052" cy="35705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D4E98C5-2E29-4D64-BCB8-ACE86473263B}"/>
                </a:ext>
              </a:extLst>
            </p:cNvPr>
            <p:cNvSpPr/>
            <p:nvPr/>
          </p:nvSpPr>
          <p:spPr bwMode="auto">
            <a:xfrm>
              <a:off x="6416833" y="1566801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9CEAE1F-CFEC-4EA2-A2F9-F2F702887875}"/>
                </a:ext>
              </a:extLst>
            </p:cNvPr>
            <p:cNvSpPr/>
            <p:nvPr/>
          </p:nvSpPr>
          <p:spPr bwMode="auto">
            <a:xfrm>
              <a:off x="7501050" y="639339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B42707EE-18E0-4359-A1E3-2DA8471ABEDF}"/>
                </a:ext>
              </a:extLst>
            </p:cNvPr>
            <p:cNvSpPr/>
            <p:nvPr/>
          </p:nvSpPr>
          <p:spPr bwMode="auto">
            <a:xfrm>
              <a:off x="7501050" y="1562448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6B0BA962-464B-4FC0-841C-85365EFE4746}"/>
                </a:ext>
              </a:extLst>
            </p:cNvPr>
            <p:cNvSpPr/>
            <p:nvPr/>
          </p:nvSpPr>
          <p:spPr bwMode="auto">
            <a:xfrm>
              <a:off x="8580913" y="643694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202F0E1-F453-4F76-B460-B71D306AF047}"/>
                </a:ext>
              </a:extLst>
            </p:cNvPr>
            <p:cNvSpPr/>
            <p:nvPr/>
          </p:nvSpPr>
          <p:spPr bwMode="auto">
            <a:xfrm>
              <a:off x="8580913" y="1562448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6077A603-4B25-4CAB-A14C-6C4FC6D06A32}"/>
                </a:ext>
              </a:extLst>
            </p:cNvPr>
            <p:cNvCxnSpPr>
              <a:stCxn id="76" idx="2"/>
              <a:endCxn id="74" idx="6"/>
            </p:cNvCxnSpPr>
            <p:nvPr/>
          </p:nvCxnSpPr>
          <p:spPr bwMode="auto">
            <a:xfrm flipH="1" flipV="1">
              <a:off x="5694022" y="822218"/>
              <a:ext cx="722811" cy="43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71393173-4BFD-4C97-9291-CD8AD9898E0D}"/>
                </a:ext>
              </a:extLst>
            </p:cNvPr>
            <p:cNvCxnSpPr>
              <a:stCxn id="78" idx="2"/>
              <a:endCxn id="76" idx="6"/>
            </p:cNvCxnSpPr>
            <p:nvPr/>
          </p:nvCxnSpPr>
          <p:spPr bwMode="auto">
            <a:xfrm flipH="1">
              <a:off x="6773885" y="817865"/>
              <a:ext cx="727165" cy="87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直接箭头连接符 16">
              <a:extLst>
                <a:ext uri="{FF2B5EF4-FFF2-40B4-BE49-F238E27FC236}">
                  <a16:creationId xmlns:a16="http://schemas.microsoft.com/office/drawing/2014/main" id="{0D9FFD08-91C6-43DA-B60B-CA9C449EFFFB}"/>
                </a:ext>
              </a:extLst>
            </p:cNvPr>
            <p:cNvCxnSpPr>
              <a:stCxn id="80" idx="1"/>
              <a:endCxn id="78" idx="7"/>
            </p:cNvCxnSpPr>
            <p:nvPr/>
          </p:nvCxnSpPr>
          <p:spPr bwMode="auto">
            <a:xfrm rot="16200000" flipV="1">
              <a:off x="8217331" y="280111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箭头连接符 16">
              <a:extLst>
                <a:ext uri="{FF2B5EF4-FFF2-40B4-BE49-F238E27FC236}">
                  <a16:creationId xmlns:a16="http://schemas.microsoft.com/office/drawing/2014/main" id="{5991C74A-B206-478F-A33D-3DD8577BDC90}"/>
                </a:ext>
              </a:extLst>
            </p:cNvPr>
            <p:cNvCxnSpPr>
              <a:stCxn id="78" idx="5"/>
              <a:endCxn id="80" idx="3"/>
            </p:cNvCxnSpPr>
            <p:nvPr/>
          </p:nvCxnSpPr>
          <p:spPr bwMode="auto">
            <a:xfrm rot="16200000" flipH="1">
              <a:off x="8217330" y="532584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5A8ACE68-A69A-42FE-8082-0C9B8FB46BD8}"/>
                </a:ext>
              </a:extLst>
            </p:cNvPr>
            <p:cNvCxnSpPr>
              <a:stCxn id="77" idx="0"/>
              <a:endCxn id="76" idx="4"/>
            </p:cNvCxnSpPr>
            <p:nvPr/>
          </p:nvCxnSpPr>
          <p:spPr bwMode="auto">
            <a:xfrm flipV="1">
              <a:off x="6595359" y="1005099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8F847191-FDCF-4562-ABF5-3D93709A381D}"/>
                </a:ext>
              </a:extLst>
            </p:cNvPr>
            <p:cNvCxnSpPr>
              <a:stCxn id="79" idx="0"/>
              <a:endCxn id="78" idx="4"/>
            </p:cNvCxnSpPr>
            <p:nvPr/>
          </p:nvCxnSpPr>
          <p:spPr bwMode="auto">
            <a:xfrm flipV="1">
              <a:off x="7679576" y="996391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B61D0995-1AE9-4007-BA4E-6A08223FE192}"/>
                </a:ext>
              </a:extLst>
            </p:cNvPr>
            <p:cNvCxnSpPr>
              <a:stCxn id="81" idx="0"/>
              <a:endCxn id="80" idx="4"/>
            </p:cNvCxnSpPr>
            <p:nvPr/>
          </p:nvCxnSpPr>
          <p:spPr bwMode="auto">
            <a:xfrm flipV="1">
              <a:off x="8759439" y="1000746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69992C7C-D046-4689-BDC5-C312DE50FB29}"/>
                </a:ext>
              </a:extLst>
            </p:cNvPr>
            <p:cNvCxnSpPr>
              <a:stCxn id="74" idx="4"/>
              <a:endCxn id="75" idx="0"/>
            </p:cNvCxnSpPr>
            <p:nvPr/>
          </p:nvCxnSpPr>
          <p:spPr bwMode="auto">
            <a:xfrm>
              <a:off x="5515496" y="1000744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4346DDBC-393C-4E3A-B56F-F51D16B224CF}"/>
                </a:ext>
              </a:extLst>
            </p:cNvPr>
            <p:cNvCxnSpPr>
              <a:stCxn id="77" idx="2"/>
              <a:endCxn id="75" idx="6"/>
            </p:cNvCxnSpPr>
            <p:nvPr/>
          </p:nvCxnSpPr>
          <p:spPr bwMode="auto">
            <a:xfrm flipH="1">
              <a:off x="5694022" y="1745327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A23EE09D-19AB-46DF-8172-5033F96F07AA}"/>
                </a:ext>
              </a:extLst>
            </p:cNvPr>
            <p:cNvCxnSpPr>
              <a:stCxn id="79" idx="2"/>
              <a:endCxn id="77" idx="6"/>
            </p:cNvCxnSpPr>
            <p:nvPr/>
          </p:nvCxnSpPr>
          <p:spPr bwMode="auto">
            <a:xfrm flipH="1">
              <a:off x="6773885" y="1740974"/>
              <a:ext cx="727165" cy="43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834F9257-97C2-4AD7-87A4-2DFF2B5B6347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 bwMode="auto">
            <a:xfrm flipH="1">
              <a:off x="7858102" y="1740974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直接箭头连接符 48">
              <a:extLst>
                <a:ext uri="{FF2B5EF4-FFF2-40B4-BE49-F238E27FC236}">
                  <a16:creationId xmlns:a16="http://schemas.microsoft.com/office/drawing/2014/main" id="{55AF450B-7C2D-4B8C-9C32-4C76F91F963B}"/>
                </a:ext>
              </a:extLst>
            </p:cNvPr>
            <p:cNvCxnSpPr>
              <a:stCxn id="77" idx="5"/>
              <a:endCxn id="79" idx="3"/>
            </p:cNvCxnSpPr>
            <p:nvPr/>
          </p:nvCxnSpPr>
          <p:spPr bwMode="auto">
            <a:xfrm rot="5400000" flipH="1" flipV="1">
              <a:off x="7135290" y="1453516"/>
              <a:ext cx="4353" cy="831743"/>
            </a:xfrm>
            <a:prstGeom prst="curvedConnector3">
              <a:avLst>
                <a:gd name="adj1" fmla="val -645276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1D180D2-3ECA-4AA9-A067-8DCEA5D09F66}"/>
                </a:ext>
              </a:extLst>
            </p:cNvPr>
            <p:cNvCxnSpPr>
              <a:stCxn id="75" idx="7"/>
              <a:endCxn id="76" idx="3"/>
            </p:cNvCxnSpPr>
            <p:nvPr/>
          </p:nvCxnSpPr>
          <p:spPr bwMode="auto">
            <a:xfrm flipV="1">
              <a:off x="5641733" y="952810"/>
              <a:ext cx="827389" cy="6662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918FA51-CD6A-43DA-976E-6554B7479C72}"/>
                </a:ext>
              </a:extLst>
            </p:cNvPr>
            <p:cNvSpPr txBox="1"/>
            <p:nvPr/>
          </p:nvSpPr>
          <p:spPr>
            <a:xfrm>
              <a:off x="7679575" y="183199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4</a:t>
              </a:r>
              <a:endParaRPr lang="zh-Hans-HK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7AD48210-A8FE-4486-A78A-74540DBA9222}"/>
                </a:ext>
              </a:extLst>
            </p:cNvPr>
            <p:cNvSpPr txBox="1"/>
            <p:nvPr/>
          </p:nvSpPr>
          <p:spPr>
            <a:xfrm>
              <a:off x="6274310" y="183199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rgbClr val="9933FF"/>
                  </a:solidFill>
                </a:rPr>
                <a:t>4</a:t>
              </a:r>
              <a:endParaRPr lang="zh-Hans-HK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AB09906-ADE8-47FA-9FC2-069B97A39270}"/>
                </a:ext>
              </a:extLst>
            </p:cNvPr>
            <p:cNvSpPr txBox="1"/>
            <p:nvPr/>
          </p:nvSpPr>
          <p:spPr>
            <a:xfrm>
              <a:off x="5097908" y="6562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2173776D-4F53-44E7-A359-AB5D7CB30563}"/>
                </a:ext>
              </a:extLst>
            </p:cNvPr>
            <p:cNvSpPr txBox="1"/>
            <p:nvPr/>
          </p:nvSpPr>
          <p:spPr>
            <a:xfrm>
              <a:off x="5094413" y="14548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66DAA70-ED1E-480A-BABF-FE712CF619CB}"/>
                </a:ext>
              </a:extLst>
            </p:cNvPr>
            <p:cNvSpPr txBox="1"/>
            <p:nvPr/>
          </p:nvSpPr>
          <p:spPr>
            <a:xfrm>
              <a:off x="6292639" y="374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664ED98B-6F57-455D-9898-AFAFE426EA89}"/>
              </a:ext>
            </a:extLst>
          </p:cNvPr>
          <p:cNvGrpSpPr/>
          <p:nvPr/>
        </p:nvGrpSpPr>
        <p:grpSpPr>
          <a:xfrm>
            <a:off x="6412440" y="2493785"/>
            <a:ext cx="4002022" cy="1829293"/>
            <a:chOff x="5110861" y="2467006"/>
            <a:chExt cx="4002022" cy="1829293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ACE91250-4FD9-4BC1-BF92-AA85E034BADF}"/>
                </a:ext>
              </a:extLst>
            </p:cNvPr>
            <p:cNvSpPr/>
            <p:nvPr/>
          </p:nvSpPr>
          <p:spPr bwMode="auto">
            <a:xfrm>
              <a:off x="5348686" y="2753656"/>
              <a:ext cx="357052" cy="35705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CD874407-F4A8-4783-940E-C0FF3094630A}"/>
                </a:ext>
              </a:extLst>
            </p:cNvPr>
            <p:cNvSpPr/>
            <p:nvPr/>
          </p:nvSpPr>
          <p:spPr bwMode="auto">
            <a:xfrm>
              <a:off x="5348686" y="3676765"/>
              <a:ext cx="357052" cy="35705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E7CE73F7-2D62-43DF-917B-4062848A302C}"/>
                </a:ext>
              </a:extLst>
            </p:cNvPr>
            <p:cNvSpPr/>
            <p:nvPr/>
          </p:nvSpPr>
          <p:spPr bwMode="auto">
            <a:xfrm>
              <a:off x="6428549" y="2758011"/>
              <a:ext cx="357052" cy="35705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2FF97D5B-06C8-4B79-BB33-6BEDDBDE92CB}"/>
                </a:ext>
              </a:extLst>
            </p:cNvPr>
            <p:cNvSpPr/>
            <p:nvPr/>
          </p:nvSpPr>
          <p:spPr bwMode="auto">
            <a:xfrm>
              <a:off x="6428549" y="3676765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6096F70D-4140-409D-B3A6-500E74138D2C}"/>
                </a:ext>
              </a:extLst>
            </p:cNvPr>
            <p:cNvSpPr/>
            <p:nvPr/>
          </p:nvSpPr>
          <p:spPr bwMode="auto">
            <a:xfrm>
              <a:off x="7512766" y="2749303"/>
              <a:ext cx="357052" cy="3570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6DABA8C1-D9BC-47DB-8F5D-0AA9E6281C13}"/>
                </a:ext>
              </a:extLst>
            </p:cNvPr>
            <p:cNvSpPr/>
            <p:nvPr/>
          </p:nvSpPr>
          <p:spPr bwMode="auto">
            <a:xfrm>
              <a:off x="7512766" y="3672412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F41E36C3-9BA4-477C-A89A-2DABDE666436}"/>
                </a:ext>
              </a:extLst>
            </p:cNvPr>
            <p:cNvSpPr/>
            <p:nvPr/>
          </p:nvSpPr>
          <p:spPr bwMode="auto">
            <a:xfrm>
              <a:off x="8592629" y="2753658"/>
              <a:ext cx="357052" cy="3570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0D6827D-E9C5-448D-B980-3BE965EDC863}"/>
                </a:ext>
              </a:extLst>
            </p:cNvPr>
            <p:cNvSpPr/>
            <p:nvPr/>
          </p:nvSpPr>
          <p:spPr bwMode="auto">
            <a:xfrm>
              <a:off x="8592629" y="3672412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4D58564A-14CC-4C11-9D5D-C2F835D71B07}"/>
                </a:ext>
              </a:extLst>
            </p:cNvPr>
            <p:cNvCxnSpPr>
              <a:stCxn id="108" idx="2"/>
              <a:endCxn id="106" idx="6"/>
            </p:cNvCxnSpPr>
            <p:nvPr/>
          </p:nvCxnSpPr>
          <p:spPr bwMode="auto">
            <a:xfrm flipH="1" flipV="1">
              <a:off x="5705738" y="2932182"/>
              <a:ext cx="722811" cy="43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7986F8AA-4D3F-4070-96A4-5C571F009FB8}"/>
                </a:ext>
              </a:extLst>
            </p:cNvPr>
            <p:cNvCxnSpPr>
              <a:stCxn id="110" idx="2"/>
              <a:endCxn id="108" idx="6"/>
            </p:cNvCxnSpPr>
            <p:nvPr/>
          </p:nvCxnSpPr>
          <p:spPr bwMode="auto">
            <a:xfrm flipH="1">
              <a:off x="6785601" y="2927829"/>
              <a:ext cx="727165" cy="87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直接箭头连接符 16">
              <a:extLst>
                <a:ext uri="{FF2B5EF4-FFF2-40B4-BE49-F238E27FC236}">
                  <a16:creationId xmlns:a16="http://schemas.microsoft.com/office/drawing/2014/main" id="{7ADECBDE-4964-4041-B0B2-7489FC06C325}"/>
                </a:ext>
              </a:extLst>
            </p:cNvPr>
            <p:cNvCxnSpPr>
              <a:stCxn id="112" idx="1"/>
              <a:endCxn id="110" idx="7"/>
            </p:cNvCxnSpPr>
            <p:nvPr/>
          </p:nvCxnSpPr>
          <p:spPr bwMode="auto">
            <a:xfrm rot="16200000" flipV="1">
              <a:off x="8229047" y="2390075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直接箭头连接符 16">
              <a:extLst>
                <a:ext uri="{FF2B5EF4-FFF2-40B4-BE49-F238E27FC236}">
                  <a16:creationId xmlns:a16="http://schemas.microsoft.com/office/drawing/2014/main" id="{DFE7CF15-EA78-4A48-B056-755EF81F11DB}"/>
                </a:ext>
              </a:extLst>
            </p:cNvPr>
            <p:cNvCxnSpPr>
              <a:stCxn id="110" idx="5"/>
              <a:endCxn id="112" idx="3"/>
            </p:cNvCxnSpPr>
            <p:nvPr/>
          </p:nvCxnSpPr>
          <p:spPr bwMode="auto">
            <a:xfrm rot="16200000" flipH="1">
              <a:off x="8229046" y="2642548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B678A404-56DB-4123-B7EF-D29D44A8D9FD}"/>
                </a:ext>
              </a:extLst>
            </p:cNvPr>
            <p:cNvCxnSpPr>
              <a:stCxn id="109" idx="0"/>
              <a:endCxn id="108" idx="4"/>
            </p:cNvCxnSpPr>
            <p:nvPr/>
          </p:nvCxnSpPr>
          <p:spPr bwMode="auto">
            <a:xfrm flipV="1">
              <a:off x="6607075" y="3115063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CD2BC864-F5D2-4E80-B5D2-F913005152EC}"/>
                </a:ext>
              </a:extLst>
            </p:cNvPr>
            <p:cNvCxnSpPr>
              <a:stCxn id="111" idx="0"/>
              <a:endCxn id="110" idx="4"/>
            </p:cNvCxnSpPr>
            <p:nvPr/>
          </p:nvCxnSpPr>
          <p:spPr bwMode="auto">
            <a:xfrm flipV="1">
              <a:off x="7691292" y="3106355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61ACCD76-9D87-489F-A0EA-69129540DCE7}"/>
                </a:ext>
              </a:extLst>
            </p:cNvPr>
            <p:cNvCxnSpPr>
              <a:stCxn id="113" idx="0"/>
              <a:endCxn id="112" idx="4"/>
            </p:cNvCxnSpPr>
            <p:nvPr/>
          </p:nvCxnSpPr>
          <p:spPr bwMode="auto">
            <a:xfrm flipV="1">
              <a:off x="8771155" y="3110710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75A29F19-C92C-4211-9F71-1830467F1D6C}"/>
                </a:ext>
              </a:extLst>
            </p:cNvPr>
            <p:cNvCxnSpPr>
              <a:stCxn id="106" idx="4"/>
              <a:endCxn id="107" idx="0"/>
            </p:cNvCxnSpPr>
            <p:nvPr/>
          </p:nvCxnSpPr>
          <p:spPr bwMode="auto">
            <a:xfrm>
              <a:off x="5527212" y="3110708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3FD1232-F9F2-409A-ABDB-1EC26510BBE2}"/>
                </a:ext>
              </a:extLst>
            </p:cNvPr>
            <p:cNvCxnSpPr>
              <a:stCxn id="109" idx="2"/>
              <a:endCxn id="107" idx="6"/>
            </p:cNvCxnSpPr>
            <p:nvPr/>
          </p:nvCxnSpPr>
          <p:spPr bwMode="auto">
            <a:xfrm flipH="1">
              <a:off x="5705738" y="3855291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B98776BF-ED96-4E6F-A73F-6FEE1D66975B}"/>
                </a:ext>
              </a:extLst>
            </p:cNvPr>
            <p:cNvCxnSpPr>
              <a:stCxn id="111" idx="2"/>
              <a:endCxn id="109" idx="6"/>
            </p:cNvCxnSpPr>
            <p:nvPr/>
          </p:nvCxnSpPr>
          <p:spPr bwMode="auto">
            <a:xfrm flipH="1">
              <a:off x="6785601" y="3850938"/>
              <a:ext cx="727165" cy="43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286D62DD-A7FC-4AE8-B571-72E7AD6F2552}"/>
                </a:ext>
              </a:extLst>
            </p:cNvPr>
            <p:cNvCxnSpPr>
              <a:stCxn id="113" idx="2"/>
              <a:endCxn id="111" idx="6"/>
            </p:cNvCxnSpPr>
            <p:nvPr/>
          </p:nvCxnSpPr>
          <p:spPr bwMode="auto">
            <a:xfrm flipH="1">
              <a:off x="7869818" y="3850938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直接箭头连接符 48">
              <a:extLst>
                <a:ext uri="{FF2B5EF4-FFF2-40B4-BE49-F238E27FC236}">
                  <a16:creationId xmlns:a16="http://schemas.microsoft.com/office/drawing/2014/main" id="{21B0BBD1-8631-4A1D-9D2E-8A603E409A52}"/>
                </a:ext>
              </a:extLst>
            </p:cNvPr>
            <p:cNvCxnSpPr>
              <a:stCxn id="109" idx="5"/>
              <a:endCxn id="111" idx="3"/>
            </p:cNvCxnSpPr>
            <p:nvPr/>
          </p:nvCxnSpPr>
          <p:spPr bwMode="auto">
            <a:xfrm rot="5400000" flipH="1" flipV="1">
              <a:off x="7147006" y="3563480"/>
              <a:ext cx="4353" cy="831743"/>
            </a:xfrm>
            <a:prstGeom prst="curvedConnector3">
              <a:avLst>
                <a:gd name="adj1" fmla="val -645276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19643FBA-7D9A-416C-9A31-2A2F19943084}"/>
                </a:ext>
              </a:extLst>
            </p:cNvPr>
            <p:cNvCxnSpPr>
              <a:stCxn id="107" idx="7"/>
              <a:endCxn id="108" idx="3"/>
            </p:cNvCxnSpPr>
            <p:nvPr/>
          </p:nvCxnSpPr>
          <p:spPr bwMode="auto">
            <a:xfrm flipV="1">
              <a:off x="5653449" y="3062774"/>
              <a:ext cx="827389" cy="6662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DEAC304B-ADB9-4274-96E9-E56E80204682}"/>
                </a:ext>
              </a:extLst>
            </p:cNvPr>
            <p:cNvSpPr txBox="1"/>
            <p:nvPr/>
          </p:nvSpPr>
          <p:spPr>
            <a:xfrm>
              <a:off x="7696023" y="39269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4</a:t>
              </a:r>
              <a:endParaRPr lang="zh-Hans-HK" altLang="en-US" dirty="0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73C9DF83-2EF5-46EA-AF4E-3D036820E52E}"/>
                </a:ext>
              </a:extLst>
            </p:cNvPr>
            <p:cNvSpPr txBox="1"/>
            <p:nvPr/>
          </p:nvSpPr>
          <p:spPr>
            <a:xfrm>
              <a:off x="6290758" y="39269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4</a:t>
              </a:r>
              <a:endParaRPr lang="zh-Hans-HK" altLang="en-US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A8E8BC49-6D2B-43D5-8CF4-7E0D325AB0ED}"/>
                </a:ext>
              </a:extLst>
            </p:cNvPr>
            <p:cNvSpPr txBox="1"/>
            <p:nvPr/>
          </p:nvSpPr>
          <p:spPr>
            <a:xfrm>
              <a:off x="5114356" y="27512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69224BD2-A2FF-4802-B04F-25C7B8DEC930}"/>
                </a:ext>
              </a:extLst>
            </p:cNvPr>
            <p:cNvSpPr txBox="1"/>
            <p:nvPr/>
          </p:nvSpPr>
          <p:spPr>
            <a:xfrm>
              <a:off x="5110861" y="35498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BCE772BB-EF7A-4DB2-BDE3-A23DF94E8A39}"/>
                </a:ext>
              </a:extLst>
            </p:cNvPr>
            <p:cNvSpPr txBox="1"/>
            <p:nvPr/>
          </p:nvSpPr>
          <p:spPr>
            <a:xfrm>
              <a:off x="6309087" y="24689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06DDD1A4-86C7-4E3A-815C-C8CF7AE0FF3C}"/>
                </a:ext>
              </a:extLst>
            </p:cNvPr>
            <p:cNvSpPr txBox="1"/>
            <p:nvPr/>
          </p:nvSpPr>
          <p:spPr>
            <a:xfrm>
              <a:off x="7408601" y="24900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6</a:t>
              </a:r>
              <a:endParaRPr lang="zh-Hans-HK" altLang="en-US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F4C0CA8D-387F-4551-A1CC-C79A72B341A4}"/>
                </a:ext>
              </a:extLst>
            </p:cNvPr>
            <p:cNvSpPr txBox="1"/>
            <p:nvPr/>
          </p:nvSpPr>
          <p:spPr>
            <a:xfrm>
              <a:off x="8799977" y="246700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rgbClr val="9933FF"/>
                  </a:solidFill>
                </a:rPr>
                <a:t>6</a:t>
              </a:r>
              <a:endParaRPr lang="zh-Hans-HK" altLang="en-US" dirty="0">
                <a:solidFill>
                  <a:srgbClr val="9933FF"/>
                </a:solidFill>
              </a:endParaRPr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374282A6-1A18-4651-B7B9-8A5ECCA8A26E}"/>
              </a:ext>
            </a:extLst>
          </p:cNvPr>
          <p:cNvGrpSpPr/>
          <p:nvPr/>
        </p:nvGrpSpPr>
        <p:grpSpPr>
          <a:xfrm>
            <a:off x="6412440" y="4673903"/>
            <a:ext cx="4002022" cy="1829293"/>
            <a:chOff x="5130833" y="4688696"/>
            <a:chExt cx="4002022" cy="1829293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B44FD799-6945-4587-A326-22AE130E29BC}"/>
                </a:ext>
              </a:extLst>
            </p:cNvPr>
            <p:cNvSpPr/>
            <p:nvPr/>
          </p:nvSpPr>
          <p:spPr bwMode="auto">
            <a:xfrm>
              <a:off x="5368658" y="4975346"/>
              <a:ext cx="357052" cy="35705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206F1456-0A2A-42E0-B2F0-35FEBB78540A}"/>
                </a:ext>
              </a:extLst>
            </p:cNvPr>
            <p:cNvSpPr/>
            <p:nvPr/>
          </p:nvSpPr>
          <p:spPr bwMode="auto">
            <a:xfrm>
              <a:off x="5368658" y="5898455"/>
              <a:ext cx="357052" cy="35705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555D182D-D8B3-4473-B5C4-84318B5D5B23}"/>
                </a:ext>
              </a:extLst>
            </p:cNvPr>
            <p:cNvSpPr/>
            <p:nvPr/>
          </p:nvSpPr>
          <p:spPr bwMode="auto">
            <a:xfrm>
              <a:off x="6448521" y="4979701"/>
              <a:ext cx="357052" cy="35705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A7D3760B-E180-470D-8FA1-944637212F92}"/>
                </a:ext>
              </a:extLst>
            </p:cNvPr>
            <p:cNvSpPr/>
            <p:nvPr/>
          </p:nvSpPr>
          <p:spPr bwMode="auto">
            <a:xfrm>
              <a:off x="6448521" y="5898455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C45966C0-D1F7-45C7-9E80-B93BA96601A4}"/>
                </a:ext>
              </a:extLst>
            </p:cNvPr>
            <p:cNvSpPr/>
            <p:nvPr/>
          </p:nvSpPr>
          <p:spPr bwMode="auto">
            <a:xfrm>
              <a:off x="7532738" y="4970993"/>
              <a:ext cx="357052" cy="35705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C042E183-195F-49D1-A315-896EB12F09D8}"/>
                </a:ext>
              </a:extLst>
            </p:cNvPr>
            <p:cNvSpPr/>
            <p:nvPr/>
          </p:nvSpPr>
          <p:spPr bwMode="auto">
            <a:xfrm>
              <a:off x="7532738" y="5894102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Hans-HK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4D265A64-ABF5-4880-A3A9-33F473763EBA}"/>
                </a:ext>
              </a:extLst>
            </p:cNvPr>
            <p:cNvSpPr/>
            <p:nvPr/>
          </p:nvSpPr>
          <p:spPr bwMode="auto">
            <a:xfrm>
              <a:off x="8612601" y="4975348"/>
              <a:ext cx="357052" cy="35705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58EC0AA9-4173-4D26-84EA-0F890120A5AF}"/>
                </a:ext>
              </a:extLst>
            </p:cNvPr>
            <p:cNvSpPr/>
            <p:nvPr/>
          </p:nvSpPr>
          <p:spPr bwMode="auto">
            <a:xfrm>
              <a:off x="8612601" y="5894102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Hans-HK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5F3AF792-4275-4E8D-8E0C-2CE648B5E20B}"/>
                </a:ext>
              </a:extLst>
            </p:cNvPr>
            <p:cNvCxnSpPr>
              <a:stCxn id="148" idx="2"/>
              <a:endCxn id="146" idx="6"/>
            </p:cNvCxnSpPr>
            <p:nvPr/>
          </p:nvCxnSpPr>
          <p:spPr bwMode="auto">
            <a:xfrm flipH="1" flipV="1">
              <a:off x="5725710" y="5153872"/>
              <a:ext cx="722811" cy="43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DC97F3C9-7EFA-41C2-A5A9-2FB8AA65B5D9}"/>
                </a:ext>
              </a:extLst>
            </p:cNvPr>
            <p:cNvCxnSpPr>
              <a:stCxn id="150" idx="2"/>
              <a:endCxn id="148" idx="6"/>
            </p:cNvCxnSpPr>
            <p:nvPr/>
          </p:nvCxnSpPr>
          <p:spPr bwMode="auto">
            <a:xfrm flipH="1">
              <a:off x="6805573" y="5149519"/>
              <a:ext cx="727165" cy="87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直接箭头连接符 16">
              <a:extLst>
                <a:ext uri="{FF2B5EF4-FFF2-40B4-BE49-F238E27FC236}">
                  <a16:creationId xmlns:a16="http://schemas.microsoft.com/office/drawing/2014/main" id="{88B922DE-F032-4648-9A8E-C91ED54B36C7}"/>
                </a:ext>
              </a:extLst>
            </p:cNvPr>
            <p:cNvCxnSpPr>
              <a:stCxn id="152" idx="1"/>
              <a:endCxn id="150" idx="7"/>
            </p:cNvCxnSpPr>
            <p:nvPr/>
          </p:nvCxnSpPr>
          <p:spPr bwMode="auto">
            <a:xfrm rot="16200000" flipV="1">
              <a:off x="8249019" y="4611765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直接箭头连接符 16">
              <a:extLst>
                <a:ext uri="{FF2B5EF4-FFF2-40B4-BE49-F238E27FC236}">
                  <a16:creationId xmlns:a16="http://schemas.microsoft.com/office/drawing/2014/main" id="{752F7930-3321-4694-84AE-660BE96EB362}"/>
                </a:ext>
              </a:extLst>
            </p:cNvPr>
            <p:cNvCxnSpPr>
              <a:stCxn id="150" idx="5"/>
              <a:endCxn id="152" idx="3"/>
            </p:cNvCxnSpPr>
            <p:nvPr/>
          </p:nvCxnSpPr>
          <p:spPr bwMode="auto">
            <a:xfrm rot="16200000" flipH="1">
              <a:off x="8249018" y="4864238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814DB074-2EAD-4E34-82A3-FD0DACFD6253}"/>
                </a:ext>
              </a:extLst>
            </p:cNvPr>
            <p:cNvCxnSpPr>
              <a:stCxn id="149" idx="0"/>
              <a:endCxn id="148" idx="4"/>
            </p:cNvCxnSpPr>
            <p:nvPr/>
          </p:nvCxnSpPr>
          <p:spPr bwMode="auto">
            <a:xfrm flipV="1">
              <a:off x="6627047" y="5336753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4D2A50FE-AC67-4AC1-8D45-03170DA063E1}"/>
                </a:ext>
              </a:extLst>
            </p:cNvPr>
            <p:cNvCxnSpPr>
              <a:stCxn id="151" idx="0"/>
              <a:endCxn id="150" idx="4"/>
            </p:cNvCxnSpPr>
            <p:nvPr/>
          </p:nvCxnSpPr>
          <p:spPr bwMode="auto">
            <a:xfrm flipV="1">
              <a:off x="7711264" y="5328045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BC939925-CCC2-4D0D-AA45-954C64EC43CF}"/>
                </a:ext>
              </a:extLst>
            </p:cNvPr>
            <p:cNvCxnSpPr>
              <a:stCxn id="153" idx="0"/>
              <a:endCxn id="152" idx="4"/>
            </p:cNvCxnSpPr>
            <p:nvPr/>
          </p:nvCxnSpPr>
          <p:spPr bwMode="auto">
            <a:xfrm flipV="1">
              <a:off x="8791127" y="5332400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C4B076E5-EFEA-4F75-897F-940B0F4301FD}"/>
                </a:ext>
              </a:extLst>
            </p:cNvPr>
            <p:cNvCxnSpPr>
              <a:stCxn id="146" idx="4"/>
              <a:endCxn id="147" idx="0"/>
            </p:cNvCxnSpPr>
            <p:nvPr/>
          </p:nvCxnSpPr>
          <p:spPr bwMode="auto">
            <a:xfrm>
              <a:off x="5547184" y="5332398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39FC312D-14DE-4D9B-99DC-DDE3F5A7B067}"/>
                </a:ext>
              </a:extLst>
            </p:cNvPr>
            <p:cNvCxnSpPr>
              <a:stCxn id="149" idx="2"/>
              <a:endCxn id="147" idx="6"/>
            </p:cNvCxnSpPr>
            <p:nvPr/>
          </p:nvCxnSpPr>
          <p:spPr bwMode="auto">
            <a:xfrm flipH="1">
              <a:off x="5725710" y="6076981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665278E4-B26D-48B6-8414-79C4BF393FD9}"/>
                </a:ext>
              </a:extLst>
            </p:cNvPr>
            <p:cNvCxnSpPr>
              <a:stCxn id="151" idx="2"/>
              <a:endCxn id="149" idx="6"/>
            </p:cNvCxnSpPr>
            <p:nvPr/>
          </p:nvCxnSpPr>
          <p:spPr bwMode="auto">
            <a:xfrm flipH="1">
              <a:off x="6805573" y="6072628"/>
              <a:ext cx="727165" cy="43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4346CF70-4F70-4C5C-A989-8CE7D6A8D8E5}"/>
                </a:ext>
              </a:extLst>
            </p:cNvPr>
            <p:cNvCxnSpPr>
              <a:stCxn id="153" idx="2"/>
              <a:endCxn id="151" idx="6"/>
            </p:cNvCxnSpPr>
            <p:nvPr/>
          </p:nvCxnSpPr>
          <p:spPr bwMode="auto">
            <a:xfrm flipH="1">
              <a:off x="7889790" y="6072628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直接箭头连接符 48">
              <a:extLst>
                <a:ext uri="{FF2B5EF4-FFF2-40B4-BE49-F238E27FC236}">
                  <a16:creationId xmlns:a16="http://schemas.microsoft.com/office/drawing/2014/main" id="{10766677-B6EE-43B6-8435-0BAFF3E0CFBB}"/>
                </a:ext>
              </a:extLst>
            </p:cNvPr>
            <p:cNvCxnSpPr>
              <a:stCxn id="149" idx="5"/>
              <a:endCxn id="151" idx="3"/>
            </p:cNvCxnSpPr>
            <p:nvPr/>
          </p:nvCxnSpPr>
          <p:spPr bwMode="auto">
            <a:xfrm rot="5400000" flipH="1" flipV="1">
              <a:off x="7166978" y="5785170"/>
              <a:ext cx="4353" cy="831743"/>
            </a:xfrm>
            <a:prstGeom prst="curvedConnector3">
              <a:avLst>
                <a:gd name="adj1" fmla="val -645276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C53C205A-7983-411A-91BB-F43CBB2FB0FD}"/>
                </a:ext>
              </a:extLst>
            </p:cNvPr>
            <p:cNvCxnSpPr>
              <a:stCxn id="147" idx="7"/>
              <a:endCxn id="148" idx="3"/>
            </p:cNvCxnSpPr>
            <p:nvPr/>
          </p:nvCxnSpPr>
          <p:spPr bwMode="auto">
            <a:xfrm flipV="1">
              <a:off x="5673421" y="5284464"/>
              <a:ext cx="827389" cy="6662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10440A35-A3B8-4C25-9183-4D2F70871F13}"/>
                </a:ext>
              </a:extLst>
            </p:cNvPr>
            <p:cNvSpPr txBox="1"/>
            <p:nvPr/>
          </p:nvSpPr>
          <p:spPr>
            <a:xfrm>
              <a:off x="7715995" y="614865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4</a:t>
              </a:r>
              <a:endParaRPr lang="zh-Hans-HK" altLang="en-US" dirty="0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AA0B1005-6717-4C3E-B0F2-EFCFDBD87AE2}"/>
                </a:ext>
              </a:extLst>
            </p:cNvPr>
            <p:cNvSpPr txBox="1"/>
            <p:nvPr/>
          </p:nvSpPr>
          <p:spPr>
            <a:xfrm>
              <a:off x="6310730" y="614865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4</a:t>
              </a:r>
              <a:endParaRPr lang="zh-Hans-HK" altLang="en-US" dirty="0"/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E1CFBA60-ACF4-413E-912F-9432F177D62C}"/>
                </a:ext>
              </a:extLst>
            </p:cNvPr>
            <p:cNvSpPr txBox="1"/>
            <p:nvPr/>
          </p:nvSpPr>
          <p:spPr>
            <a:xfrm>
              <a:off x="5134328" y="497292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3C48C6A3-7CE7-4FC5-9965-E9F66F8DCDD9}"/>
                </a:ext>
              </a:extLst>
            </p:cNvPr>
            <p:cNvSpPr txBox="1"/>
            <p:nvPr/>
          </p:nvSpPr>
          <p:spPr>
            <a:xfrm>
              <a:off x="5130833" y="577153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47339A55-B04F-41B6-BFC7-ED7C98B74FF0}"/>
                </a:ext>
              </a:extLst>
            </p:cNvPr>
            <p:cNvSpPr txBox="1"/>
            <p:nvPr/>
          </p:nvSpPr>
          <p:spPr>
            <a:xfrm>
              <a:off x="6329059" y="46906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62968453-6B2A-4F5A-AC03-BDAD311354C4}"/>
                </a:ext>
              </a:extLst>
            </p:cNvPr>
            <p:cNvSpPr txBox="1"/>
            <p:nvPr/>
          </p:nvSpPr>
          <p:spPr>
            <a:xfrm>
              <a:off x="7428573" y="47117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6</a:t>
              </a:r>
              <a:endParaRPr lang="zh-Hans-HK" altLang="en-US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D58E73A1-688F-4757-A8F3-486B1D78D270}"/>
                </a:ext>
              </a:extLst>
            </p:cNvPr>
            <p:cNvSpPr txBox="1"/>
            <p:nvPr/>
          </p:nvSpPr>
          <p:spPr>
            <a:xfrm>
              <a:off x="8819949" y="46886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6</a:t>
              </a:r>
              <a:endParaRPr lang="zh-Hans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2344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012CE8-808D-46B7-9EEB-ACD94BDFEA76}"/>
              </a:ext>
            </a:extLst>
          </p:cNvPr>
          <p:cNvSpPr txBox="1"/>
          <p:nvPr/>
        </p:nvSpPr>
        <p:spPr>
          <a:xfrm>
            <a:off x="3117670" y="975360"/>
            <a:ext cx="60611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202122"/>
                </a:solidFill>
                <a:latin typeface="Cooper Black" panose="0208090404030B020404" pitchFamily="18" charset="0"/>
              </a:rPr>
              <a:t>The data structures that he devised for this problem fit together in an </a:t>
            </a:r>
            <a:r>
              <a:rPr lang="en-US" altLang="zh-Hans-HK" sz="2400" dirty="0">
                <a:solidFill>
                  <a:srgbClr val="FF0000"/>
                </a:solidFill>
                <a:latin typeface="Cooper Black" panose="0208090404030B020404" pitchFamily="18" charset="0"/>
              </a:rPr>
              <a:t>amazingly beautiful </a:t>
            </a:r>
            <a:r>
              <a:rPr lang="en-US" altLang="zh-Hans-HK" sz="2400" dirty="0">
                <a:solidFill>
                  <a:srgbClr val="202122"/>
                </a:solidFill>
                <a:latin typeface="Cooper Black" panose="0208090404030B020404" pitchFamily="18" charset="0"/>
              </a:rPr>
              <a:t>way, so that the quantities you need to look at while exploring a directed graph are always magically at your fingertips. </a:t>
            </a:r>
          </a:p>
          <a:p>
            <a:endParaRPr lang="en-US" altLang="zh-Hans-HK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r"/>
            <a:r>
              <a:rPr lang="en-US" altLang="zh-Hans-HK" sz="2400" dirty="0">
                <a:solidFill>
                  <a:srgbClr val="202122"/>
                </a:solidFill>
                <a:latin typeface="Arial" panose="020B0604020202020204" pitchFamily="34" charset="0"/>
              </a:rPr>
              <a:t>Knuth</a:t>
            </a:r>
            <a:endParaRPr lang="zh-Hans-HK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026E64-BD37-4F3F-8513-8E2142AC9FE7}"/>
              </a:ext>
            </a:extLst>
          </p:cNvPr>
          <p:cNvSpPr txBox="1"/>
          <p:nvPr/>
        </p:nvSpPr>
        <p:spPr>
          <a:xfrm>
            <a:off x="3117670" y="5051644"/>
            <a:ext cx="60611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ans-HK" altLang="en-US" sz="2400" dirty="0">
                <a:hlinkClick r:id="rId2"/>
              </a:rPr>
              <a:t>https://en.wikipedia.org/wiki/Tarjan%27s_strongly_connected_components_algorithm</a:t>
            </a:r>
            <a:r>
              <a:rPr lang="zh-Hans-HK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641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7850FD5-8EF9-43E3-9629-87AC62C01CF1}"/>
              </a:ext>
            </a:extLst>
          </p:cNvPr>
          <p:cNvSpPr txBox="1"/>
          <p:nvPr/>
        </p:nvSpPr>
        <p:spPr>
          <a:xfrm>
            <a:off x="3062653" y="2217647"/>
            <a:ext cx="62952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rgbClr val="202122"/>
                </a:solidFill>
                <a:latin typeface="Arial" panose="020B0604020202020204" pitchFamily="34" charset="0"/>
              </a:rPr>
              <a:t>one useful property of the algorithm is that no strongly connected component will be identified before any of its successors.</a:t>
            </a:r>
          </a:p>
          <a:p>
            <a:endParaRPr lang="en-US" altLang="zh-Hans-HK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zh-Hans-HK" sz="2400" dirty="0">
                <a:solidFill>
                  <a:srgbClr val="202122"/>
                </a:solidFill>
                <a:latin typeface="Arial" panose="020B0604020202020204" pitchFamily="34" charset="0"/>
              </a:rPr>
              <a:t> Therefore, the order in which the strongly connected components are identified constitutes a reverse </a:t>
            </a:r>
            <a:r>
              <a:rPr lang="en-US" altLang="zh-Hans-HK" sz="2400" dirty="0">
                <a:solidFill>
                  <a:srgbClr val="0B0080"/>
                </a:solidFill>
                <a:latin typeface="Arial" panose="020B0604020202020204" pitchFamily="34" charset="0"/>
                <a:hlinkClick r:id="rId2" tooltip="Topological sorting"/>
              </a:rPr>
              <a:t>topological sort</a:t>
            </a:r>
            <a:r>
              <a:rPr lang="en-US" altLang="zh-Hans-HK" sz="2400" dirty="0">
                <a:solidFill>
                  <a:srgbClr val="202122"/>
                </a:solidFill>
                <a:latin typeface="Arial" panose="020B0604020202020204" pitchFamily="34" charset="0"/>
              </a:rPr>
              <a:t> of the </a:t>
            </a:r>
            <a:r>
              <a:rPr lang="en-US" altLang="zh-Hans-HK" sz="2400" dirty="0">
                <a:solidFill>
                  <a:srgbClr val="0B0080"/>
                </a:solidFill>
                <a:latin typeface="Arial" panose="020B0604020202020204" pitchFamily="34" charset="0"/>
                <a:hlinkClick r:id="rId3" tooltip="Directed acyclic graph"/>
              </a:rPr>
              <a:t>DAG</a:t>
            </a:r>
            <a:r>
              <a:rPr lang="en-US" altLang="zh-Hans-HK" sz="2400" dirty="0">
                <a:solidFill>
                  <a:srgbClr val="202122"/>
                </a:solidFill>
                <a:latin typeface="Arial" panose="020B0604020202020204" pitchFamily="34" charset="0"/>
              </a:rPr>
              <a:t> formed by the strongly connected components.</a:t>
            </a:r>
            <a:r>
              <a:rPr lang="en-US" altLang="zh-Hans-HK" sz="2400" baseline="30000" dirty="0">
                <a:solidFill>
                  <a:srgbClr val="0B0080"/>
                </a:solidFill>
                <a:latin typeface="Arial" panose="020B0604020202020204" pitchFamily="34" charset="0"/>
                <a:hlinkClick r:id="rId4"/>
              </a:rPr>
              <a:t>[4]</a:t>
            </a:r>
            <a:endParaRPr lang="zh-Hans-HK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23E158-32E5-4163-B07E-04E408360E42}"/>
              </a:ext>
            </a:extLst>
          </p:cNvPr>
          <p:cNvSpPr txBox="1"/>
          <p:nvPr/>
        </p:nvSpPr>
        <p:spPr>
          <a:xfrm>
            <a:off x="3062653" y="854702"/>
            <a:ext cx="6295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Tarjan’s</a:t>
            </a:r>
            <a:r>
              <a:rPr lang="en-US" altLang="zh-Hans-HK" sz="2400" dirty="0">
                <a:solidFill>
                  <a:srgbClr val="FF0000"/>
                </a:solidFill>
                <a:latin typeface="Arial" panose="020B0604020202020204" pitchFamily="34" charset="0"/>
              </a:rPr>
              <a:t> SCC algorithm gives reverse topological sort of the DAG formed by SCC.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1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C15EFB9-1A61-4254-9D31-2864E761CF75}"/>
              </a:ext>
            </a:extLst>
          </p:cNvPr>
          <p:cNvSpPr/>
          <p:nvPr/>
        </p:nvSpPr>
        <p:spPr bwMode="auto">
          <a:xfrm>
            <a:off x="3570514" y="1001486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97D6FD0-86BB-492A-8256-7EE16A7D1D27}"/>
              </a:ext>
            </a:extLst>
          </p:cNvPr>
          <p:cNvSpPr/>
          <p:nvPr/>
        </p:nvSpPr>
        <p:spPr bwMode="auto">
          <a:xfrm>
            <a:off x="3570514" y="1924595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635848E-6784-4B14-8DD5-B92688A74958}"/>
              </a:ext>
            </a:extLst>
          </p:cNvPr>
          <p:cNvSpPr/>
          <p:nvPr/>
        </p:nvSpPr>
        <p:spPr bwMode="auto">
          <a:xfrm>
            <a:off x="4650377" y="1005841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35D006F-933F-40D4-BC7A-21ABA6EC4272}"/>
              </a:ext>
            </a:extLst>
          </p:cNvPr>
          <p:cNvSpPr/>
          <p:nvPr/>
        </p:nvSpPr>
        <p:spPr bwMode="auto">
          <a:xfrm>
            <a:off x="4650377" y="1924595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48CBD0E-56F5-4831-A912-A39BC249882C}"/>
              </a:ext>
            </a:extLst>
          </p:cNvPr>
          <p:cNvSpPr/>
          <p:nvPr/>
        </p:nvSpPr>
        <p:spPr bwMode="auto">
          <a:xfrm>
            <a:off x="5734594" y="997133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31D3C9-C7AB-474A-BAB7-C2C4A43B6543}"/>
              </a:ext>
            </a:extLst>
          </p:cNvPr>
          <p:cNvSpPr/>
          <p:nvPr/>
        </p:nvSpPr>
        <p:spPr bwMode="auto">
          <a:xfrm>
            <a:off x="5734594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8B7E16E-BDA6-4E25-A0BC-B35CFA9FE7D0}"/>
              </a:ext>
            </a:extLst>
          </p:cNvPr>
          <p:cNvSpPr/>
          <p:nvPr/>
        </p:nvSpPr>
        <p:spPr bwMode="auto">
          <a:xfrm>
            <a:off x="6814457" y="1001488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60BEC5-0EA1-4F74-A7FA-5D423A24E356}"/>
              </a:ext>
            </a:extLst>
          </p:cNvPr>
          <p:cNvSpPr/>
          <p:nvPr/>
        </p:nvSpPr>
        <p:spPr bwMode="auto">
          <a:xfrm>
            <a:off x="6814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4B6D5E9-4616-456C-BD6B-4A38C9591E99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3927567" y="1180013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BD9AAF-4963-4C15-B79D-DE91CDC1E801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5007430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A8D1DE4A-F26D-4428-9C11-63084613C43F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6450876" y="637906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D3638630-012B-4D20-8BC1-F9E44074ADD1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6450875" y="890379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B99C502-2BC4-4CCE-B0B3-71A91B01BA06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4828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15916D8-FDDE-4C03-82D4-60C39F20104C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5913120" y="1354186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C101EF1-C354-43BA-AA35-C9E7A8C6F804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6992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9E740DC-C1D3-4CBD-901A-26B7F961F8D3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3749040" y="1358539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8C51917-A87B-42CA-9849-FE6AD027A901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3927567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B8FAA32-269B-4414-95F8-015E587F8A66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5007430" y="2098769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9461F55-0A27-4101-9E03-2C821EEC9B88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6091647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078E34DD-6454-4FAA-AAF4-7D882546A97E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5368835" y="1811311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C96EC83-DEFA-4DD4-9A9F-428E6E8D1AE2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3875278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83A3AA4F-BF72-4A35-B7D6-13C3EAD87B94}"/>
              </a:ext>
            </a:extLst>
          </p:cNvPr>
          <p:cNvSpPr/>
          <p:nvPr/>
        </p:nvSpPr>
        <p:spPr bwMode="auto">
          <a:xfrm>
            <a:off x="3570514" y="3191693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780C987-62AE-4F3E-B078-15DE30ABB91E}"/>
              </a:ext>
            </a:extLst>
          </p:cNvPr>
          <p:cNvSpPr/>
          <p:nvPr/>
        </p:nvSpPr>
        <p:spPr bwMode="auto">
          <a:xfrm>
            <a:off x="3570514" y="4114802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3D49901-AE64-419A-A712-43E077E70888}"/>
              </a:ext>
            </a:extLst>
          </p:cNvPr>
          <p:cNvSpPr/>
          <p:nvPr/>
        </p:nvSpPr>
        <p:spPr bwMode="auto">
          <a:xfrm>
            <a:off x="4650377" y="3196048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530A21A-CC07-49B8-95C2-2268945BBF06}"/>
              </a:ext>
            </a:extLst>
          </p:cNvPr>
          <p:cNvSpPr/>
          <p:nvPr/>
        </p:nvSpPr>
        <p:spPr bwMode="auto">
          <a:xfrm>
            <a:off x="4650377" y="4114802"/>
            <a:ext cx="357052" cy="35705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460EC2A-4BCA-4322-89C2-846098A0ACFD}"/>
              </a:ext>
            </a:extLst>
          </p:cNvPr>
          <p:cNvSpPr/>
          <p:nvPr/>
        </p:nvSpPr>
        <p:spPr bwMode="auto">
          <a:xfrm>
            <a:off x="5734594" y="3187340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EEE027D-52AB-484E-B680-1565A468CD71}"/>
              </a:ext>
            </a:extLst>
          </p:cNvPr>
          <p:cNvSpPr/>
          <p:nvPr/>
        </p:nvSpPr>
        <p:spPr bwMode="auto">
          <a:xfrm>
            <a:off x="5734594" y="4110449"/>
            <a:ext cx="357052" cy="35705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135C6A3-74CB-4D7A-893D-5A4042CC2191}"/>
              </a:ext>
            </a:extLst>
          </p:cNvPr>
          <p:cNvSpPr/>
          <p:nvPr/>
        </p:nvSpPr>
        <p:spPr bwMode="auto">
          <a:xfrm>
            <a:off x="6814457" y="3191695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26E421C-E3F8-47EE-8FDB-0F211629C468}"/>
              </a:ext>
            </a:extLst>
          </p:cNvPr>
          <p:cNvSpPr/>
          <p:nvPr/>
        </p:nvSpPr>
        <p:spPr bwMode="auto">
          <a:xfrm>
            <a:off x="6814457" y="4110449"/>
            <a:ext cx="357052" cy="3570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C1907EA-43DA-4F4B-B7D9-8D5E660EB644}"/>
              </a:ext>
            </a:extLst>
          </p:cNvPr>
          <p:cNvCxnSpPr>
            <a:stCxn id="25" idx="2"/>
            <a:endCxn id="23" idx="6"/>
          </p:cNvCxnSpPr>
          <p:nvPr/>
        </p:nvCxnSpPr>
        <p:spPr bwMode="auto">
          <a:xfrm flipH="1" flipV="1">
            <a:off x="3927567" y="3370220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6082C18-EBE4-4634-8256-20A45037386C}"/>
              </a:ext>
            </a:extLst>
          </p:cNvPr>
          <p:cNvCxnSpPr>
            <a:stCxn id="27" idx="2"/>
            <a:endCxn id="25" idx="6"/>
          </p:cNvCxnSpPr>
          <p:nvPr/>
        </p:nvCxnSpPr>
        <p:spPr bwMode="auto">
          <a:xfrm flipH="1">
            <a:off x="5007430" y="3365866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16">
            <a:extLst>
              <a:ext uri="{FF2B5EF4-FFF2-40B4-BE49-F238E27FC236}">
                <a16:creationId xmlns:a16="http://schemas.microsoft.com/office/drawing/2014/main" id="{FFF2D58B-1801-4FD7-A37D-B75C58DEE7E2}"/>
              </a:ext>
            </a:extLst>
          </p:cNvPr>
          <p:cNvCxnSpPr>
            <a:stCxn id="29" idx="1"/>
            <a:endCxn id="27" idx="7"/>
          </p:cNvCxnSpPr>
          <p:nvPr/>
        </p:nvCxnSpPr>
        <p:spPr bwMode="auto">
          <a:xfrm rot="16200000" flipV="1">
            <a:off x="6450876" y="2828113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16">
            <a:extLst>
              <a:ext uri="{FF2B5EF4-FFF2-40B4-BE49-F238E27FC236}">
                <a16:creationId xmlns:a16="http://schemas.microsoft.com/office/drawing/2014/main" id="{087DE931-C835-4249-B0FE-DB16706D280F}"/>
              </a:ext>
            </a:extLst>
          </p:cNvPr>
          <p:cNvCxnSpPr>
            <a:stCxn id="27" idx="5"/>
            <a:endCxn id="29" idx="3"/>
          </p:cNvCxnSpPr>
          <p:nvPr/>
        </p:nvCxnSpPr>
        <p:spPr bwMode="auto">
          <a:xfrm rot="16200000" flipH="1">
            <a:off x="6450875" y="3080586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FE9BD68-491D-44DF-8D56-794632C1B724}"/>
              </a:ext>
            </a:extLst>
          </p:cNvPr>
          <p:cNvCxnSpPr>
            <a:stCxn id="26" idx="0"/>
            <a:endCxn id="25" idx="4"/>
          </p:cNvCxnSpPr>
          <p:nvPr/>
        </p:nvCxnSpPr>
        <p:spPr bwMode="auto">
          <a:xfrm flipV="1">
            <a:off x="4828903" y="355310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F6DCF4-7424-4F3D-9870-F63D76E34422}"/>
              </a:ext>
            </a:extLst>
          </p:cNvPr>
          <p:cNvCxnSpPr>
            <a:stCxn id="28" idx="0"/>
            <a:endCxn id="27" idx="4"/>
          </p:cNvCxnSpPr>
          <p:nvPr/>
        </p:nvCxnSpPr>
        <p:spPr bwMode="auto">
          <a:xfrm flipV="1">
            <a:off x="5913120" y="3544393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20818E-8091-4E2E-958B-B0F6660674B9}"/>
              </a:ext>
            </a:extLst>
          </p:cNvPr>
          <p:cNvCxnSpPr>
            <a:stCxn id="30" idx="0"/>
            <a:endCxn id="29" idx="4"/>
          </p:cNvCxnSpPr>
          <p:nvPr/>
        </p:nvCxnSpPr>
        <p:spPr bwMode="auto">
          <a:xfrm flipV="1">
            <a:off x="6992983" y="3548747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C4FD056-0FF0-41A1-8A88-4D7CA54A3A65}"/>
              </a:ext>
            </a:extLst>
          </p:cNvPr>
          <p:cNvCxnSpPr>
            <a:stCxn id="23" idx="4"/>
            <a:endCxn id="24" idx="0"/>
          </p:cNvCxnSpPr>
          <p:nvPr/>
        </p:nvCxnSpPr>
        <p:spPr bwMode="auto">
          <a:xfrm>
            <a:off x="3749040" y="3548746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48FC575-DE5D-4054-8544-83C24D21A80E}"/>
              </a:ext>
            </a:extLst>
          </p:cNvPr>
          <p:cNvCxnSpPr>
            <a:stCxn id="26" idx="2"/>
            <a:endCxn id="24" idx="6"/>
          </p:cNvCxnSpPr>
          <p:nvPr/>
        </p:nvCxnSpPr>
        <p:spPr bwMode="auto">
          <a:xfrm flipH="1">
            <a:off x="3927567" y="429332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AAE85D8-6DB9-4310-B339-EE23CF278662}"/>
              </a:ext>
            </a:extLst>
          </p:cNvPr>
          <p:cNvCxnSpPr>
            <a:stCxn id="28" idx="2"/>
            <a:endCxn id="26" idx="6"/>
          </p:cNvCxnSpPr>
          <p:nvPr/>
        </p:nvCxnSpPr>
        <p:spPr bwMode="auto">
          <a:xfrm flipH="1">
            <a:off x="5007430" y="4288976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43E44ED-52D3-42CD-AF58-DCB4CF6F7B45}"/>
              </a:ext>
            </a:extLst>
          </p:cNvPr>
          <p:cNvCxnSpPr>
            <a:stCxn id="30" idx="2"/>
            <a:endCxn id="28" idx="6"/>
          </p:cNvCxnSpPr>
          <p:nvPr/>
        </p:nvCxnSpPr>
        <p:spPr bwMode="auto">
          <a:xfrm flipH="1">
            <a:off x="6091647" y="4288975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8">
            <a:extLst>
              <a:ext uri="{FF2B5EF4-FFF2-40B4-BE49-F238E27FC236}">
                <a16:creationId xmlns:a16="http://schemas.microsoft.com/office/drawing/2014/main" id="{16364C4F-D8C6-4CFE-986B-15E577FC4017}"/>
              </a:ext>
            </a:extLst>
          </p:cNvPr>
          <p:cNvCxnSpPr>
            <a:stCxn id="26" idx="5"/>
            <a:endCxn id="28" idx="3"/>
          </p:cNvCxnSpPr>
          <p:nvPr/>
        </p:nvCxnSpPr>
        <p:spPr bwMode="auto">
          <a:xfrm rot="5400000" flipH="1" flipV="1">
            <a:off x="5368835" y="4001518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B6708B4-52CF-4F76-9B41-0467B0568801}"/>
              </a:ext>
            </a:extLst>
          </p:cNvPr>
          <p:cNvCxnSpPr>
            <a:stCxn id="24" idx="7"/>
            <a:endCxn id="25" idx="3"/>
          </p:cNvCxnSpPr>
          <p:nvPr/>
        </p:nvCxnSpPr>
        <p:spPr bwMode="auto">
          <a:xfrm flipV="1">
            <a:off x="3875278" y="3500811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70F26C84-60B9-4C0A-8A41-13FC51BE4ACC}"/>
              </a:ext>
            </a:extLst>
          </p:cNvPr>
          <p:cNvSpPr/>
          <p:nvPr/>
        </p:nvSpPr>
        <p:spPr bwMode="auto">
          <a:xfrm>
            <a:off x="6274525" y="5286101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11F2089-D7B4-41E7-9B34-C39FDA6D697F}"/>
              </a:ext>
            </a:extLst>
          </p:cNvPr>
          <p:cNvSpPr/>
          <p:nvPr/>
        </p:nvSpPr>
        <p:spPr bwMode="auto">
          <a:xfrm>
            <a:off x="7310846" y="6191798"/>
            <a:ext cx="357052" cy="35705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9D821BA-CA04-454E-A337-AE04B1D5C0FA}"/>
              </a:ext>
            </a:extLst>
          </p:cNvPr>
          <p:cNvSpPr/>
          <p:nvPr/>
        </p:nvSpPr>
        <p:spPr bwMode="auto">
          <a:xfrm>
            <a:off x="7650481" y="4737465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9FBF91B-1D51-4DC0-A772-7F3DFCA996E7}"/>
              </a:ext>
            </a:extLst>
          </p:cNvPr>
          <p:cNvSpPr/>
          <p:nvPr/>
        </p:nvSpPr>
        <p:spPr bwMode="auto">
          <a:xfrm>
            <a:off x="8425543" y="5643153"/>
            <a:ext cx="357052" cy="3570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544B637-F1A3-41DA-903A-7B071B927B93}"/>
              </a:ext>
            </a:extLst>
          </p:cNvPr>
          <p:cNvCxnSpPr>
            <a:stCxn id="46" idx="2"/>
            <a:endCxn id="44" idx="6"/>
          </p:cNvCxnSpPr>
          <p:nvPr/>
        </p:nvCxnSpPr>
        <p:spPr bwMode="auto">
          <a:xfrm flipH="1">
            <a:off x="6631577" y="4915991"/>
            <a:ext cx="1018904" cy="548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C84E106-77E0-4CFE-BDD7-5B3BC8BA55CF}"/>
              </a:ext>
            </a:extLst>
          </p:cNvPr>
          <p:cNvCxnSpPr>
            <a:stCxn id="47" idx="1"/>
            <a:endCxn id="46" idx="5"/>
          </p:cNvCxnSpPr>
          <p:nvPr/>
        </p:nvCxnSpPr>
        <p:spPr bwMode="auto">
          <a:xfrm flipH="1" flipV="1">
            <a:off x="7955244" y="5042228"/>
            <a:ext cx="522588" cy="653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EB8FE8B-3592-47BC-9576-69FF58DD7EF9}"/>
              </a:ext>
            </a:extLst>
          </p:cNvPr>
          <p:cNvCxnSpPr>
            <a:stCxn id="47" idx="3"/>
            <a:endCxn id="45" idx="6"/>
          </p:cNvCxnSpPr>
          <p:nvPr/>
        </p:nvCxnSpPr>
        <p:spPr bwMode="auto">
          <a:xfrm flipH="1">
            <a:off x="7667898" y="5947916"/>
            <a:ext cx="809934" cy="4224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7A5C818-C121-467E-ACFA-0CF2DF3AF62D}"/>
              </a:ext>
            </a:extLst>
          </p:cNvPr>
          <p:cNvCxnSpPr>
            <a:stCxn id="45" idx="2"/>
            <a:endCxn id="44" idx="5"/>
          </p:cNvCxnSpPr>
          <p:nvPr/>
        </p:nvCxnSpPr>
        <p:spPr bwMode="auto">
          <a:xfrm flipH="1" flipV="1">
            <a:off x="6579288" y="5590864"/>
            <a:ext cx="731558" cy="7794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1541B96-38FA-4AB8-B3A0-CC9F550E09CB}"/>
              </a:ext>
            </a:extLst>
          </p:cNvPr>
          <p:cNvCxnSpPr>
            <a:stCxn id="45" idx="7"/>
            <a:endCxn id="46" idx="4"/>
          </p:cNvCxnSpPr>
          <p:nvPr/>
        </p:nvCxnSpPr>
        <p:spPr bwMode="auto">
          <a:xfrm flipV="1">
            <a:off x="7615609" y="5094517"/>
            <a:ext cx="213398" cy="1149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3063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	</a:t>
            </a:r>
            <a:r>
              <a:rPr lang="zh-CN" altLang="en-US" dirty="0"/>
              <a:t>拓扑序列</a:t>
            </a:r>
            <a:r>
              <a:rPr lang="en-US" altLang="zh-CN" dirty="0"/>
              <a:t>	topo.cpp</a:t>
            </a:r>
            <a:endParaRPr lang="x-none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3485"/>
            <a:ext cx="11058331" cy="498939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latin typeface="+mn-ea"/>
              </a:rPr>
              <a:t>问题描述</a:t>
            </a:r>
            <a:r>
              <a:rPr lang="en-US" altLang="zh-CN" dirty="0">
                <a:latin typeface="+mn-ea"/>
              </a:rPr>
              <a:t>:</a:t>
            </a:r>
          </a:p>
          <a:p>
            <a:pPr lvl="1"/>
            <a:r>
              <a:rPr lang="zh-CN" altLang="en-US" dirty="0"/>
              <a:t>给定</a:t>
            </a:r>
            <a:r>
              <a:rPr lang="zh-CN" altLang="en-US" b="1" dirty="0"/>
              <a:t>有向图</a:t>
            </a:r>
            <a:r>
              <a:rPr lang="en-US" altLang="zh-CN" dirty="0"/>
              <a:t>G=(V,E)</a:t>
            </a:r>
            <a:r>
              <a:rPr lang="zh-CN" altLang="en-US" dirty="0"/>
              <a:t>。它有</a:t>
            </a:r>
            <a:r>
              <a:rPr lang="en-US" altLang="zh-CN" dirty="0"/>
              <a:t>n </a:t>
            </a:r>
            <a:r>
              <a:rPr lang="zh-CN" altLang="en-US" dirty="0"/>
              <a:t>个顶点</a:t>
            </a:r>
            <a:r>
              <a:rPr lang="en-US" altLang="zh-CN" dirty="0"/>
              <a:t>m </a:t>
            </a:r>
            <a:r>
              <a:rPr lang="zh-CN" altLang="en-US" dirty="0"/>
              <a:t>条边。顶点从</a:t>
            </a:r>
            <a:r>
              <a:rPr lang="en-US" altLang="zh-CN" dirty="0">
                <a:solidFill>
                  <a:srgbClr val="FF0000"/>
                </a:solidFill>
              </a:rPr>
              <a:t>1~n </a:t>
            </a:r>
            <a:r>
              <a:rPr lang="zh-CN" altLang="en-US" dirty="0"/>
              <a:t>编号。</a:t>
            </a:r>
            <a:endParaRPr lang="en-US" altLang="zh-CN" dirty="0"/>
          </a:p>
          <a:p>
            <a:pPr lvl="1"/>
            <a:r>
              <a:rPr lang="zh-CN" altLang="en-US" dirty="0"/>
              <a:t>请计算</a:t>
            </a:r>
            <a:r>
              <a:rPr lang="en-US" altLang="zh-CN" dirty="0"/>
              <a:t>n </a:t>
            </a:r>
            <a:r>
              <a:rPr lang="zh-CN" altLang="en-US" dirty="0"/>
              <a:t>个顶点的一个拓扑序列（多解时输出任意一解即可）</a:t>
            </a:r>
          </a:p>
          <a:p>
            <a:pPr lvl="1"/>
            <a:r>
              <a:rPr lang="zh-CN" altLang="en-US" dirty="0"/>
              <a:t>保证图</a:t>
            </a:r>
            <a:r>
              <a:rPr lang="en-US" altLang="zh-CN" i="1" dirty="0"/>
              <a:t>G</a:t>
            </a:r>
            <a:r>
              <a:rPr lang="zh-CN" altLang="en-US" dirty="0"/>
              <a:t>至少有一个拓扑序列。保证 </a:t>
            </a:r>
            <a:r>
              <a:rPr lang="en-US" altLang="zh-CN" dirty="0">
                <a:solidFill>
                  <a:srgbClr val="FF0000"/>
                </a:solidFill>
              </a:rPr>
              <a:t>n≤50000, m≤500000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b="1" dirty="0">
                <a:latin typeface="+mn-ea"/>
              </a:rPr>
              <a:t>输入格式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n m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a[1] b[1]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...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a[m] b[m]</a:t>
            </a:r>
          </a:p>
          <a:p>
            <a:r>
              <a:rPr lang="zh-CN" altLang="en-US" dirty="0">
                <a:latin typeface="+mn-ea"/>
              </a:rPr>
              <a:t>顶点</a:t>
            </a:r>
            <a:r>
              <a:rPr lang="en-US" altLang="zh-CN" dirty="0">
                <a:latin typeface="+mn-ea"/>
              </a:rPr>
              <a:t>a[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</a:t>
            </a:r>
            <a:r>
              <a:rPr lang="zh-CN" altLang="en-US" dirty="0">
                <a:latin typeface="+mn-ea"/>
              </a:rPr>
              <a:t>到</a:t>
            </a:r>
            <a:r>
              <a:rPr lang="en-US" altLang="zh-CN" dirty="0">
                <a:latin typeface="+mn-ea"/>
              </a:rPr>
              <a:t>b[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</a:t>
            </a:r>
            <a:r>
              <a:rPr lang="zh-CN" altLang="en-US" dirty="0">
                <a:latin typeface="+mn-ea"/>
              </a:rPr>
              <a:t>有一条边。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保证</a:t>
            </a:r>
            <a:r>
              <a:rPr lang="en-US" altLang="zh-CN" dirty="0">
                <a:latin typeface="+mn-ea"/>
              </a:rPr>
              <a:t>a[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</a:t>
            </a:r>
            <a:r>
              <a:rPr lang="zh-CN" altLang="en-US" dirty="0">
                <a:latin typeface="+mn-ea"/>
              </a:rPr>
              <a:t>不等于</a:t>
            </a:r>
            <a:r>
              <a:rPr lang="en-US" altLang="zh-CN" dirty="0">
                <a:latin typeface="+mn-ea"/>
              </a:rPr>
              <a:t>b[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</a:t>
            </a:r>
            <a:r>
              <a:rPr lang="zh-CN" altLang="en-US" dirty="0">
                <a:latin typeface="+mn-ea"/>
              </a:rPr>
              <a:t>。</a:t>
            </a:r>
          </a:p>
          <a:p>
            <a:r>
              <a:rPr lang="zh-CN" altLang="en-US" b="1" dirty="0">
                <a:latin typeface="+mn-ea"/>
              </a:rPr>
              <a:t>输出格式</a:t>
            </a:r>
            <a:r>
              <a:rPr lang="zh-CN" altLang="en-US" dirty="0">
                <a:latin typeface="+mn-ea"/>
              </a:rPr>
              <a:t>：输出一个拓扑序列。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latin typeface="+mn-ea"/>
              </a:rPr>
              <a:t>（空格分开的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个数字）</a:t>
            </a:r>
            <a:endParaRPr lang="en-US" altLang="zh-CN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03B25C-0D55-49DB-B904-1CC8A8B48C25}"/>
              </a:ext>
            </a:extLst>
          </p:cNvPr>
          <p:cNvSpPr/>
          <p:nvPr/>
        </p:nvSpPr>
        <p:spPr>
          <a:xfrm>
            <a:off x="6916616" y="3429000"/>
            <a:ext cx="15327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输入示例</a:t>
            </a:r>
            <a:r>
              <a:rPr lang="en-US" altLang="zh-CN" b="1" dirty="0"/>
              <a:t>1</a:t>
            </a:r>
            <a:endParaRPr lang="en-US" altLang="zh-Hans-HK" b="1" dirty="0"/>
          </a:p>
          <a:p>
            <a:r>
              <a:rPr lang="zh-Hans-HK" altLang="en-US" dirty="0"/>
              <a:t>6 7</a:t>
            </a:r>
          </a:p>
          <a:p>
            <a:r>
              <a:rPr lang="zh-Hans-HK" altLang="en-US" dirty="0"/>
              <a:t>1 2</a:t>
            </a:r>
          </a:p>
          <a:p>
            <a:r>
              <a:rPr lang="zh-Hans-HK" altLang="en-US" dirty="0"/>
              <a:t>1 3</a:t>
            </a:r>
          </a:p>
          <a:p>
            <a:r>
              <a:rPr lang="zh-Hans-HK" altLang="en-US" dirty="0"/>
              <a:t>1 4</a:t>
            </a:r>
          </a:p>
          <a:p>
            <a:r>
              <a:rPr lang="zh-Hans-HK" altLang="en-US" dirty="0"/>
              <a:t>2 6</a:t>
            </a:r>
          </a:p>
          <a:p>
            <a:r>
              <a:rPr lang="zh-Hans-HK" altLang="en-US" dirty="0"/>
              <a:t>3 5</a:t>
            </a:r>
          </a:p>
          <a:p>
            <a:r>
              <a:rPr lang="zh-Hans-HK" altLang="en-US" dirty="0"/>
              <a:t>4 5</a:t>
            </a:r>
          </a:p>
          <a:p>
            <a:r>
              <a:rPr lang="zh-Hans-HK" altLang="en-US" dirty="0"/>
              <a:t>5 6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A9D816-EE0E-4099-B719-EAA02CF33463}"/>
              </a:ext>
            </a:extLst>
          </p:cNvPr>
          <p:cNvSpPr/>
          <p:nvPr/>
        </p:nvSpPr>
        <p:spPr>
          <a:xfrm>
            <a:off x="6916616" y="5991686"/>
            <a:ext cx="1225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输出示例</a:t>
            </a:r>
            <a:r>
              <a:rPr lang="en-US" altLang="zh-CN" b="1" dirty="0"/>
              <a:t>1</a:t>
            </a:r>
          </a:p>
          <a:p>
            <a:r>
              <a:rPr lang="zh-Hans-HK" altLang="en-US" dirty="0"/>
              <a:t>1 2 3 4 5 6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FF7475-4BC0-40DA-9633-C1AAA2AE3242}"/>
              </a:ext>
            </a:extLst>
          </p:cNvPr>
          <p:cNvSpPr/>
          <p:nvPr/>
        </p:nvSpPr>
        <p:spPr>
          <a:xfrm>
            <a:off x="9369206" y="1027906"/>
            <a:ext cx="16075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输入示例</a:t>
            </a:r>
            <a:r>
              <a:rPr lang="en-US" altLang="zh-CN" b="1" dirty="0"/>
              <a:t>2</a:t>
            </a:r>
            <a:endParaRPr lang="en-US" altLang="zh-Hans-HK" b="1" dirty="0"/>
          </a:p>
          <a:p>
            <a:r>
              <a:rPr lang="zh-Hans-HK" altLang="en-US" dirty="0"/>
              <a:t>7 12</a:t>
            </a:r>
          </a:p>
          <a:p>
            <a:r>
              <a:rPr lang="zh-Hans-HK" altLang="en-US" dirty="0"/>
              <a:t>1 2</a:t>
            </a:r>
          </a:p>
          <a:p>
            <a:r>
              <a:rPr lang="zh-Hans-HK" altLang="en-US" dirty="0"/>
              <a:t>1 3</a:t>
            </a:r>
          </a:p>
          <a:p>
            <a:r>
              <a:rPr lang="zh-Hans-HK" altLang="en-US" dirty="0"/>
              <a:t>2 4</a:t>
            </a:r>
          </a:p>
          <a:p>
            <a:r>
              <a:rPr lang="zh-Hans-HK" altLang="en-US" dirty="0"/>
              <a:t>3 5</a:t>
            </a:r>
          </a:p>
          <a:p>
            <a:r>
              <a:rPr lang="zh-Hans-HK" altLang="en-US" dirty="0"/>
              <a:t>3 6</a:t>
            </a:r>
          </a:p>
          <a:p>
            <a:r>
              <a:rPr lang="zh-Hans-HK" altLang="en-US" dirty="0"/>
              <a:t>4 3 </a:t>
            </a:r>
          </a:p>
          <a:p>
            <a:r>
              <a:rPr lang="zh-Hans-HK" altLang="en-US" dirty="0"/>
              <a:t>4 5</a:t>
            </a:r>
          </a:p>
          <a:p>
            <a:r>
              <a:rPr lang="zh-Hans-HK" altLang="en-US" dirty="0"/>
              <a:t>4 5</a:t>
            </a:r>
          </a:p>
          <a:p>
            <a:r>
              <a:rPr lang="zh-Hans-HK" altLang="en-US" dirty="0"/>
              <a:t>4 5</a:t>
            </a:r>
          </a:p>
          <a:p>
            <a:r>
              <a:rPr lang="zh-Hans-HK" altLang="en-US" dirty="0"/>
              <a:t>5 6</a:t>
            </a:r>
          </a:p>
          <a:p>
            <a:r>
              <a:rPr lang="zh-Hans-HK" altLang="en-US" dirty="0"/>
              <a:t>5 6</a:t>
            </a:r>
          </a:p>
          <a:p>
            <a:r>
              <a:rPr lang="zh-Hans-HK" altLang="en-US" dirty="0"/>
              <a:t>6 7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35EC9B-28EE-457B-A04E-C055D91527C7}"/>
              </a:ext>
            </a:extLst>
          </p:cNvPr>
          <p:cNvSpPr/>
          <p:nvPr/>
        </p:nvSpPr>
        <p:spPr>
          <a:xfrm>
            <a:off x="9360368" y="5031349"/>
            <a:ext cx="13211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输出示例</a:t>
            </a:r>
            <a:r>
              <a:rPr lang="en-US" altLang="zh-CN" b="1" dirty="0"/>
              <a:t>2</a:t>
            </a:r>
          </a:p>
          <a:p>
            <a:r>
              <a:rPr lang="en-US" altLang="zh-Hans-HK" dirty="0"/>
              <a:t>1 2 4 3 5 6 7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5476E-5B4F-4BB8-8496-46F2BF5F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 </a:t>
            </a:r>
            <a:r>
              <a:rPr lang="en-US" altLang="zh-Hans-HK" dirty="0"/>
              <a:t>Task </a:t>
            </a:r>
            <a:r>
              <a:rPr lang="zh-CN" altLang="en-US" dirty="0"/>
              <a:t>强连通分量   </a:t>
            </a:r>
            <a:r>
              <a:rPr lang="en-US" altLang="zh-CN" dirty="0"/>
              <a:t>scc.cpp </a:t>
            </a:r>
            <a:r>
              <a:rPr lang="zh-CN" altLang="en-US" dirty="0"/>
              <a:t>（</a:t>
            </a:r>
            <a:r>
              <a:rPr lang="en-US" altLang="zh-CN" dirty="0"/>
              <a:t>bonus</a:t>
            </a:r>
            <a:r>
              <a:rPr lang="zh-CN" altLang="en-US"/>
              <a:t>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13F65-7F9A-4890-AABB-D2DF41A0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>
                <a:latin typeface="+mn-ea"/>
              </a:rPr>
              <a:t>问题描述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 dirty="0"/>
              <a:t>给定</a:t>
            </a:r>
            <a:r>
              <a:rPr lang="zh-CN" altLang="en-US" b="1" dirty="0"/>
              <a:t>无向图</a:t>
            </a:r>
            <a:r>
              <a:rPr lang="en-US" altLang="zh-CN" dirty="0"/>
              <a:t>G=(V,E)</a:t>
            </a:r>
            <a:r>
              <a:rPr lang="zh-CN" altLang="en-US" dirty="0"/>
              <a:t>，有</a:t>
            </a:r>
            <a:r>
              <a:rPr lang="en-US" altLang="zh-CN" dirty="0"/>
              <a:t>n </a:t>
            </a:r>
            <a:r>
              <a:rPr lang="zh-CN" altLang="en-US" dirty="0"/>
              <a:t>个顶点</a:t>
            </a:r>
            <a:r>
              <a:rPr lang="en-US" altLang="zh-CN" dirty="0"/>
              <a:t>m </a:t>
            </a:r>
            <a:r>
              <a:rPr lang="zh-CN" altLang="en-US" dirty="0"/>
              <a:t>条边。顶点从</a:t>
            </a:r>
            <a:r>
              <a:rPr lang="en-US" altLang="zh-CN" dirty="0"/>
              <a:t>1~n </a:t>
            </a:r>
            <a:r>
              <a:rPr lang="zh-CN" altLang="en-US" dirty="0"/>
              <a:t>编号。找到</a:t>
            </a:r>
            <a:r>
              <a:rPr lang="en-US" altLang="zh-CN" dirty="0"/>
              <a:t>G</a:t>
            </a:r>
            <a:r>
              <a:rPr lang="zh-CN" altLang="en-US" dirty="0"/>
              <a:t>的强连通分量的个数</a:t>
            </a:r>
            <a:r>
              <a:rPr lang="en-US" altLang="zh-CN" dirty="0"/>
              <a:t>t</a:t>
            </a:r>
            <a:r>
              <a:rPr lang="zh-CN" altLang="en-US" dirty="0"/>
              <a:t>。假设</a:t>
            </a:r>
            <a:r>
              <a:rPr lang="en-US" altLang="zh-CN" dirty="0"/>
              <a:t>t</a:t>
            </a:r>
            <a:r>
              <a:rPr lang="zh-CN" altLang="en-US" dirty="0"/>
              <a:t>个分量中节点个数依次为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,s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t</a:t>
            </a:r>
            <a:r>
              <a:rPr lang="zh-CN" altLang="en-US" dirty="0"/>
              <a:t>。请将这</a:t>
            </a:r>
            <a:r>
              <a:rPr lang="en-US" altLang="zh-CN" dirty="0"/>
              <a:t>t</a:t>
            </a:r>
            <a:r>
              <a:rPr lang="zh-CN" altLang="en-US" dirty="0"/>
              <a:t>个数值排序后按</a:t>
            </a:r>
            <a:r>
              <a:rPr lang="zh-CN" altLang="en-US" b="1" dirty="0">
                <a:solidFill>
                  <a:srgbClr val="FF0000"/>
                </a:solidFill>
              </a:rPr>
              <a:t>从大到小</a:t>
            </a:r>
            <a:r>
              <a:rPr lang="zh-CN" altLang="en-US" dirty="0"/>
              <a:t>顺序输出。</a:t>
            </a:r>
            <a:r>
              <a:rPr lang="en-US" altLang="zh-CN" dirty="0">
                <a:solidFill>
                  <a:srgbClr val="FF0000"/>
                </a:solidFill>
              </a:rPr>
              <a:t>n≤50000, m≤500000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b="1" dirty="0">
                <a:latin typeface="+mn-ea"/>
              </a:rPr>
              <a:t>输入格式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n m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a[1] b[1]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…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a[m] b[m]</a:t>
            </a:r>
          </a:p>
          <a:p>
            <a:pPr marL="457200" lvl="1" indent="0">
              <a:buNone/>
            </a:pPr>
            <a:r>
              <a:rPr lang="en-US" altLang="zh-CN" i="1" dirty="0">
                <a:latin typeface="+mn-ea"/>
              </a:rPr>
              <a:t>a[</a:t>
            </a:r>
            <a:r>
              <a:rPr lang="en-US" altLang="zh-CN" i="1" dirty="0" err="1">
                <a:latin typeface="+mn-ea"/>
              </a:rPr>
              <a:t>i</a:t>
            </a:r>
            <a:r>
              <a:rPr lang="en-US" altLang="zh-CN" i="1" dirty="0">
                <a:latin typeface="+mn-ea"/>
              </a:rPr>
              <a:t>]</a:t>
            </a:r>
            <a:r>
              <a:rPr lang="zh-CN" altLang="en-US" i="1" dirty="0">
                <a:latin typeface="+mn-ea"/>
              </a:rPr>
              <a:t> </a:t>
            </a:r>
            <a:r>
              <a:rPr lang="en-US" altLang="zh-CN" i="1" dirty="0">
                <a:latin typeface="+mn-ea"/>
              </a:rPr>
              <a:t>b[</a:t>
            </a:r>
            <a:r>
              <a:rPr lang="en-US" altLang="zh-CN" i="1" dirty="0" err="1">
                <a:latin typeface="+mn-ea"/>
              </a:rPr>
              <a:t>i</a:t>
            </a:r>
            <a:r>
              <a:rPr lang="en-US" altLang="zh-CN" i="1" dirty="0">
                <a:latin typeface="+mn-ea"/>
              </a:rPr>
              <a:t>]</a:t>
            </a:r>
            <a:r>
              <a:rPr lang="zh-CN" altLang="en-US" i="1" dirty="0">
                <a:latin typeface="+mn-ea"/>
              </a:rPr>
              <a:t>描述有向边从</a:t>
            </a:r>
            <a:r>
              <a:rPr lang="en-US" altLang="zh-CN" i="1" dirty="0">
                <a:latin typeface="+mn-ea"/>
              </a:rPr>
              <a:t>a[</a:t>
            </a:r>
            <a:r>
              <a:rPr lang="en-US" altLang="zh-CN" i="1" dirty="0" err="1">
                <a:latin typeface="+mn-ea"/>
              </a:rPr>
              <a:t>i</a:t>
            </a:r>
            <a:r>
              <a:rPr lang="en-US" altLang="zh-CN" i="1" dirty="0">
                <a:latin typeface="+mn-ea"/>
              </a:rPr>
              <a:t>]</a:t>
            </a:r>
            <a:r>
              <a:rPr lang="zh-CN" altLang="en-US" i="1" dirty="0">
                <a:latin typeface="+mn-ea"/>
              </a:rPr>
              <a:t>到</a:t>
            </a:r>
            <a:r>
              <a:rPr lang="en-US" altLang="zh-CN" i="1" dirty="0">
                <a:latin typeface="+mn-ea"/>
              </a:rPr>
              <a:t>b[</a:t>
            </a:r>
            <a:r>
              <a:rPr lang="en-US" altLang="zh-CN" i="1" dirty="0" err="1">
                <a:latin typeface="+mn-ea"/>
              </a:rPr>
              <a:t>i</a:t>
            </a:r>
            <a:r>
              <a:rPr lang="en-US" altLang="zh-CN" i="1" dirty="0">
                <a:latin typeface="+mn-ea"/>
              </a:rPr>
              <a:t>]</a:t>
            </a:r>
            <a:r>
              <a:rPr lang="zh-CN" altLang="en-US" i="1" dirty="0">
                <a:latin typeface="+mn-ea"/>
              </a:rPr>
              <a:t>。</a:t>
            </a:r>
            <a:endParaRPr lang="en-US" altLang="zh-CN" i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输出格式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r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 r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 … r</a:t>
            </a:r>
            <a:r>
              <a:rPr lang="en-US" altLang="zh-CN" baseline="-25000" dirty="0">
                <a:latin typeface="+mn-ea"/>
              </a:rPr>
              <a:t>t</a:t>
            </a:r>
          </a:p>
          <a:p>
            <a:pPr marL="457200" lvl="1" indent="0">
              <a:buNone/>
            </a:pPr>
            <a:r>
              <a:rPr lang="zh-CN" altLang="en-US" i="1" dirty="0">
                <a:latin typeface="+mn-ea"/>
              </a:rPr>
              <a:t>表示</a:t>
            </a:r>
            <a:r>
              <a:rPr lang="en-US" altLang="zh-CN" i="1" dirty="0">
                <a:latin typeface="+mn-ea"/>
              </a:rPr>
              <a:t>s</a:t>
            </a:r>
            <a:r>
              <a:rPr lang="en-US" altLang="zh-CN" i="1" baseline="-25000" dirty="0">
                <a:latin typeface="+mn-ea"/>
              </a:rPr>
              <a:t>1</a:t>
            </a:r>
            <a:r>
              <a:rPr lang="en-US" altLang="zh-CN" i="1" dirty="0">
                <a:latin typeface="+mn-ea"/>
              </a:rPr>
              <a:t>,…,</a:t>
            </a:r>
            <a:r>
              <a:rPr lang="en-US" altLang="zh-CN" i="1" dirty="0" err="1">
                <a:latin typeface="+mn-ea"/>
              </a:rPr>
              <a:t>s</a:t>
            </a:r>
            <a:r>
              <a:rPr lang="en-US" altLang="zh-CN" i="1" baseline="-25000" dirty="0" err="1">
                <a:latin typeface="+mn-ea"/>
              </a:rPr>
              <a:t>t</a:t>
            </a:r>
            <a:r>
              <a:rPr lang="zh-CN" altLang="en-US" i="1" dirty="0">
                <a:latin typeface="+mn-ea"/>
              </a:rPr>
              <a:t>排序后的值</a:t>
            </a:r>
            <a:endParaRPr lang="en-US" altLang="zh-CN" i="1" dirty="0">
              <a:latin typeface="+mn-ea"/>
            </a:endParaRPr>
          </a:p>
          <a:p>
            <a:endParaRPr lang="zh-Hans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D88365-2BA7-4E7E-984D-9AB4D1A6A917}"/>
              </a:ext>
            </a:extLst>
          </p:cNvPr>
          <p:cNvSpPr/>
          <p:nvPr/>
        </p:nvSpPr>
        <p:spPr>
          <a:xfrm>
            <a:off x="5857408" y="3173996"/>
            <a:ext cx="133882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样例输入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6 6</a:t>
            </a:r>
          </a:p>
          <a:p>
            <a:r>
              <a:rPr lang="en-US" altLang="zh-CN" dirty="0">
                <a:latin typeface="+mn-ea"/>
              </a:rPr>
              <a:t>1 2</a:t>
            </a:r>
          </a:p>
          <a:p>
            <a:r>
              <a:rPr lang="en-US" altLang="zh-CN" dirty="0">
                <a:latin typeface="+mn-ea"/>
              </a:rPr>
              <a:t>2 1</a:t>
            </a:r>
          </a:p>
          <a:p>
            <a:r>
              <a:rPr lang="en-US" altLang="zh-CN" dirty="0">
                <a:latin typeface="+mn-ea"/>
              </a:rPr>
              <a:t>2 4</a:t>
            </a:r>
          </a:p>
          <a:p>
            <a:r>
              <a:rPr lang="en-US" altLang="zh-CN" dirty="0">
                <a:latin typeface="+mn-ea"/>
              </a:rPr>
              <a:t>3 5</a:t>
            </a:r>
          </a:p>
          <a:p>
            <a:r>
              <a:rPr lang="en-US" altLang="zh-CN" dirty="0">
                <a:latin typeface="+mn-ea"/>
              </a:rPr>
              <a:t>5 6</a:t>
            </a:r>
          </a:p>
          <a:p>
            <a:r>
              <a:rPr lang="en-US" altLang="zh-CN" dirty="0">
                <a:latin typeface="+mn-ea"/>
              </a:rPr>
              <a:t>6 3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A3B527-E9AD-4925-A869-E569DB810A95}"/>
              </a:ext>
            </a:extLst>
          </p:cNvPr>
          <p:cNvSpPr/>
          <p:nvPr/>
        </p:nvSpPr>
        <p:spPr>
          <a:xfrm>
            <a:off x="5857408" y="5530632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样例输出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r>
              <a:rPr lang="en-US" altLang="zh-CN">
                <a:latin typeface="+mn-ea"/>
              </a:rPr>
              <a:t>3 </a:t>
            </a:r>
            <a:r>
              <a:rPr lang="en-US" altLang="zh-CN" dirty="0">
                <a:latin typeface="+mn-ea"/>
              </a:rPr>
              <a:t>2 1</a:t>
            </a:r>
          </a:p>
        </p:txBody>
      </p:sp>
      <p:grpSp>
        <p:nvGrpSpPr>
          <p:cNvPr id="6" name="Group 50">
            <a:extLst>
              <a:ext uri="{FF2B5EF4-FFF2-40B4-BE49-F238E27FC236}">
                <a16:creationId xmlns:a16="http://schemas.microsoft.com/office/drawing/2014/main" id="{2C9EF0C4-8476-4E82-AD36-6633BCF24531}"/>
              </a:ext>
            </a:extLst>
          </p:cNvPr>
          <p:cNvGrpSpPr>
            <a:grpSpLocks/>
          </p:cNvGrpSpPr>
          <p:nvPr/>
        </p:nvGrpSpPr>
        <p:grpSpPr bwMode="auto">
          <a:xfrm>
            <a:off x="7595275" y="4140487"/>
            <a:ext cx="3068638" cy="1071563"/>
            <a:chOff x="674" y="2988"/>
            <a:chExt cx="1933" cy="675"/>
          </a:xfrm>
        </p:grpSpPr>
        <p:sp>
          <p:nvSpPr>
            <p:cNvPr id="8" name="Oval 33">
              <a:extLst>
                <a:ext uri="{FF2B5EF4-FFF2-40B4-BE49-F238E27FC236}">
                  <a16:creationId xmlns:a16="http://schemas.microsoft.com/office/drawing/2014/main" id="{DD44BBE1-52EC-4DC4-897A-B5DA2EE3B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2988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" name="Oval 34">
              <a:extLst>
                <a:ext uri="{FF2B5EF4-FFF2-40B4-BE49-F238E27FC236}">
                  <a16:creationId xmlns:a16="http://schemas.microsoft.com/office/drawing/2014/main" id="{903CAB77-5573-4A46-8BC8-23CC0D21C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2988"/>
              <a:ext cx="200" cy="21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0" name="Oval 35">
              <a:extLst>
                <a:ext uri="{FF2B5EF4-FFF2-40B4-BE49-F238E27FC236}">
                  <a16:creationId xmlns:a16="http://schemas.microsoft.com/office/drawing/2014/main" id="{A60DC768-9628-4417-92B1-19BE54EE9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2988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1" name="Oval 36">
              <a:extLst>
                <a:ext uri="{FF2B5EF4-FFF2-40B4-BE49-F238E27FC236}">
                  <a16:creationId xmlns:a16="http://schemas.microsoft.com/office/drawing/2014/main" id="{A6EEA8EA-C3FA-4828-A289-10DE8AF7F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3451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" name="Oval 37">
              <a:extLst>
                <a:ext uri="{FF2B5EF4-FFF2-40B4-BE49-F238E27FC236}">
                  <a16:creationId xmlns:a16="http://schemas.microsoft.com/office/drawing/2014/main" id="{10AB1FB2-D1A1-48AC-B100-F51E70535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3" name="Oval 38">
              <a:extLst>
                <a:ext uri="{FF2B5EF4-FFF2-40B4-BE49-F238E27FC236}">
                  <a16:creationId xmlns:a16="http://schemas.microsoft.com/office/drawing/2014/main" id="{7176E316-CC25-411D-A896-63314D209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" name="Line 39">
              <a:extLst>
                <a:ext uri="{FF2B5EF4-FFF2-40B4-BE49-F238E27FC236}">
                  <a16:creationId xmlns:a16="http://schemas.microsoft.com/office/drawing/2014/main" id="{A7C4D7FC-B103-42EA-A9D3-4E7047049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3100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41">
              <a:extLst>
                <a:ext uri="{FF2B5EF4-FFF2-40B4-BE49-F238E27FC236}">
                  <a16:creationId xmlns:a16="http://schemas.microsoft.com/office/drawing/2014/main" id="{712C3B3D-D3EC-4145-983E-EC61B45A8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6" y="3577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42">
              <a:extLst>
                <a:ext uri="{FF2B5EF4-FFF2-40B4-BE49-F238E27FC236}">
                  <a16:creationId xmlns:a16="http://schemas.microsoft.com/office/drawing/2014/main" id="{C1430912-7DF9-478F-837B-8ABE4D8E7A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4" y="3189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43">
              <a:extLst>
                <a:ext uri="{FF2B5EF4-FFF2-40B4-BE49-F238E27FC236}">
                  <a16:creationId xmlns:a16="http://schemas.microsoft.com/office/drawing/2014/main" id="{B7185D7D-DA01-426C-97C3-55D1C07EE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3144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AAE6D5F1-66CC-4A21-891E-C8CBF442B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" y="3166"/>
              <a:ext cx="222" cy="300"/>
            </a:xfrm>
            <a:custGeom>
              <a:avLst/>
              <a:gdLst>
                <a:gd name="T0" fmla="*/ 222 w 222"/>
                <a:gd name="T1" fmla="*/ 0 h 300"/>
                <a:gd name="T2" fmla="*/ 67 w 222"/>
                <a:gd name="T3" fmla="*/ 89 h 300"/>
                <a:gd name="T4" fmla="*/ 0 w 222"/>
                <a:gd name="T5" fmla="*/ 30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" h="300">
                  <a:moveTo>
                    <a:pt x="222" y="0"/>
                  </a:moveTo>
                  <a:cubicBezTo>
                    <a:pt x="163" y="19"/>
                    <a:pt x="104" y="39"/>
                    <a:pt x="67" y="89"/>
                  </a:cubicBezTo>
                  <a:cubicBezTo>
                    <a:pt x="30" y="139"/>
                    <a:pt x="6" y="270"/>
                    <a:pt x="0" y="3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95A8FE61-A560-4D4C-9498-A1786EC68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3188"/>
              <a:ext cx="211" cy="312"/>
            </a:xfrm>
            <a:custGeom>
              <a:avLst/>
              <a:gdLst>
                <a:gd name="T0" fmla="*/ 0 w 211"/>
                <a:gd name="T1" fmla="*/ 312 h 312"/>
                <a:gd name="T2" fmla="*/ 155 w 211"/>
                <a:gd name="T3" fmla="*/ 223 h 312"/>
                <a:gd name="T4" fmla="*/ 211 w 211"/>
                <a:gd name="T5" fmla="*/ 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" h="312">
                  <a:moveTo>
                    <a:pt x="0" y="312"/>
                  </a:moveTo>
                  <a:cubicBezTo>
                    <a:pt x="60" y="293"/>
                    <a:pt x="120" y="275"/>
                    <a:pt x="155" y="223"/>
                  </a:cubicBezTo>
                  <a:cubicBezTo>
                    <a:pt x="190" y="171"/>
                    <a:pt x="207" y="31"/>
                    <a:pt x="21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14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3D809BC-FBCF-420D-B640-95556AB54DF3}"/>
              </a:ext>
            </a:extLst>
          </p:cNvPr>
          <p:cNvSpPr txBox="1"/>
          <p:nvPr/>
        </p:nvSpPr>
        <p:spPr>
          <a:xfrm>
            <a:off x="3810000" y="3246691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chemeClr val="tx2"/>
                </a:solidFill>
                <a:latin typeface="Cambria" panose="02040503050406030204" pitchFamily="18" charset="0"/>
              </a:rPr>
              <a:t>强连通分量算法</a:t>
            </a:r>
            <a:endParaRPr lang="zh-Hans-HK" alt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96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068715-6969-463C-AF50-1DF80B9D039F}"/>
              </a:ext>
            </a:extLst>
          </p:cNvPr>
          <p:cNvSpPr txBox="1"/>
          <p:nvPr/>
        </p:nvSpPr>
        <p:spPr>
          <a:xfrm>
            <a:off x="3436327" y="1393513"/>
            <a:ext cx="5319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/>
              <a:t>强连通图——有向图中，如果对每一对</a:t>
            </a:r>
            <a:r>
              <a:rPr lang="zh-CN" altLang="en-US" sz="2400" dirty="0"/>
              <a:t>顶点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Vi,Vj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V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Vj</a:t>
            </a:r>
            <a:r>
              <a:rPr lang="en-US" altLang="zh-CN" sz="2400" dirty="0"/>
              <a:t>,</a:t>
            </a:r>
            <a:r>
              <a:rPr lang="zh-CN" altLang="zh-CN" sz="2400" dirty="0"/>
              <a:t>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zh-CN" sz="2400" dirty="0"/>
              <a:t>到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Vj</a:t>
            </a:r>
            <a:r>
              <a:rPr lang="en-US" altLang="zh-CN" sz="2400" dirty="0"/>
              <a:t> </a:t>
            </a:r>
            <a:r>
              <a:rPr lang="zh-CN" altLang="zh-CN" sz="2400" dirty="0"/>
              <a:t>和从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Vj</a:t>
            </a:r>
            <a:r>
              <a:rPr lang="zh-CN" altLang="zh-CN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zh-CN" sz="2400" dirty="0"/>
              <a:t>都存在路径，则称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zh-CN" sz="2400" dirty="0"/>
              <a:t>是</a:t>
            </a:r>
            <a:r>
              <a:rPr lang="zh-CN" altLang="en-US" sz="2400" dirty="0">
                <a:solidFill>
                  <a:schemeClr val="tx2"/>
                </a:solidFill>
              </a:rPr>
              <a:t>强连通图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3" name="Text Box 60">
            <a:extLst>
              <a:ext uri="{FF2B5EF4-FFF2-40B4-BE49-F238E27FC236}">
                <a16:creationId xmlns:a16="http://schemas.microsoft.com/office/drawing/2014/main" id="{FBB2EF27-DE79-43D5-99D2-2C56BDB16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943" y="571681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强连通图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DEB48E59-BEB4-416E-A28A-BBD5CC33F8D9}"/>
              </a:ext>
            </a:extLst>
          </p:cNvPr>
          <p:cNvGrpSpPr>
            <a:grpSpLocks/>
          </p:cNvGrpSpPr>
          <p:nvPr/>
        </p:nvGrpSpPr>
        <p:grpSpPr bwMode="auto">
          <a:xfrm>
            <a:off x="6449588" y="2965980"/>
            <a:ext cx="3370263" cy="1481138"/>
            <a:chOff x="484" y="2730"/>
            <a:chExt cx="2123" cy="933"/>
          </a:xfrm>
        </p:grpSpPr>
        <p:sp>
          <p:nvSpPr>
            <p:cNvPr id="5" name="Text Box 32">
              <a:extLst>
                <a:ext uri="{FF2B5EF4-FFF2-40B4-BE49-F238E27FC236}">
                  <a16:creationId xmlns:a16="http://schemas.microsoft.com/office/drawing/2014/main" id="{18BA548A-C092-4FE9-80D5-528E597D6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273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</a:p>
          </p:txBody>
        </p:sp>
        <p:sp>
          <p:nvSpPr>
            <p:cNvPr id="6" name="Oval 33">
              <a:extLst>
                <a:ext uri="{FF2B5EF4-FFF2-40B4-BE49-F238E27FC236}">
                  <a16:creationId xmlns:a16="http://schemas.microsoft.com/office/drawing/2014/main" id="{7E530A9D-F8B5-49B6-8936-68A5927BF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2988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" name="Oval 34">
              <a:extLst>
                <a:ext uri="{FF2B5EF4-FFF2-40B4-BE49-F238E27FC236}">
                  <a16:creationId xmlns:a16="http://schemas.microsoft.com/office/drawing/2014/main" id="{CFEC376B-2F11-4FFE-B6D8-A8FBE7983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2988"/>
              <a:ext cx="200" cy="21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" name="Oval 35">
              <a:extLst>
                <a:ext uri="{FF2B5EF4-FFF2-40B4-BE49-F238E27FC236}">
                  <a16:creationId xmlns:a16="http://schemas.microsoft.com/office/drawing/2014/main" id="{75F4894B-850C-4FE4-AF9A-787ADB1AF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2988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" name="Oval 36">
              <a:extLst>
                <a:ext uri="{FF2B5EF4-FFF2-40B4-BE49-F238E27FC236}">
                  <a16:creationId xmlns:a16="http://schemas.microsoft.com/office/drawing/2014/main" id="{B321B85D-E202-4CE9-ADE0-1A35D8457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3451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" name="Oval 37">
              <a:extLst>
                <a:ext uri="{FF2B5EF4-FFF2-40B4-BE49-F238E27FC236}">
                  <a16:creationId xmlns:a16="http://schemas.microsoft.com/office/drawing/2014/main" id="{E3CB7FA5-F588-4EA0-B2B8-6660990DE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1" name="Oval 38">
              <a:extLst>
                <a:ext uri="{FF2B5EF4-FFF2-40B4-BE49-F238E27FC236}">
                  <a16:creationId xmlns:a16="http://schemas.microsoft.com/office/drawing/2014/main" id="{435A0827-4E09-44D7-B74F-53D327DDE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2" name="Line 39">
              <a:extLst>
                <a:ext uri="{FF2B5EF4-FFF2-40B4-BE49-F238E27FC236}">
                  <a16:creationId xmlns:a16="http://schemas.microsoft.com/office/drawing/2014/main" id="{D82ECC62-9DA1-4AE3-B5BD-1DE2CCE29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3100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41">
              <a:extLst>
                <a:ext uri="{FF2B5EF4-FFF2-40B4-BE49-F238E27FC236}">
                  <a16:creationId xmlns:a16="http://schemas.microsoft.com/office/drawing/2014/main" id="{B28E2E01-7E89-4E27-8972-7D9400533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6" y="3577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42">
              <a:extLst>
                <a:ext uri="{FF2B5EF4-FFF2-40B4-BE49-F238E27FC236}">
                  <a16:creationId xmlns:a16="http://schemas.microsoft.com/office/drawing/2014/main" id="{FCEB32EE-EA74-4A3D-BA21-E3291175AE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4" y="3189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43">
              <a:extLst>
                <a:ext uri="{FF2B5EF4-FFF2-40B4-BE49-F238E27FC236}">
                  <a16:creationId xmlns:a16="http://schemas.microsoft.com/office/drawing/2014/main" id="{794FF42A-0E1E-47B5-8030-2DFDAF442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3144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3CE1DD5F-0751-4240-906D-BB15899FB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" y="3166"/>
              <a:ext cx="222" cy="300"/>
            </a:xfrm>
            <a:custGeom>
              <a:avLst/>
              <a:gdLst>
                <a:gd name="T0" fmla="*/ 222 w 222"/>
                <a:gd name="T1" fmla="*/ 0 h 300"/>
                <a:gd name="T2" fmla="*/ 67 w 222"/>
                <a:gd name="T3" fmla="*/ 89 h 300"/>
                <a:gd name="T4" fmla="*/ 0 w 222"/>
                <a:gd name="T5" fmla="*/ 30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" h="300">
                  <a:moveTo>
                    <a:pt x="222" y="0"/>
                  </a:moveTo>
                  <a:cubicBezTo>
                    <a:pt x="163" y="19"/>
                    <a:pt x="104" y="39"/>
                    <a:pt x="67" y="89"/>
                  </a:cubicBezTo>
                  <a:cubicBezTo>
                    <a:pt x="30" y="139"/>
                    <a:pt x="6" y="270"/>
                    <a:pt x="0" y="3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60DA08E-A6C1-4D36-9AAB-F1823C830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3188"/>
              <a:ext cx="211" cy="312"/>
            </a:xfrm>
            <a:custGeom>
              <a:avLst/>
              <a:gdLst>
                <a:gd name="T0" fmla="*/ 0 w 211"/>
                <a:gd name="T1" fmla="*/ 312 h 312"/>
                <a:gd name="T2" fmla="*/ 155 w 211"/>
                <a:gd name="T3" fmla="*/ 223 h 312"/>
                <a:gd name="T4" fmla="*/ 211 w 211"/>
                <a:gd name="T5" fmla="*/ 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" h="312">
                  <a:moveTo>
                    <a:pt x="0" y="312"/>
                  </a:moveTo>
                  <a:cubicBezTo>
                    <a:pt x="60" y="293"/>
                    <a:pt x="120" y="275"/>
                    <a:pt x="155" y="223"/>
                  </a:cubicBezTo>
                  <a:cubicBezTo>
                    <a:pt x="190" y="171"/>
                    <a:pt x="207" y="31"/>
                    <a:pt x="21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" name="Text Box 48">
            <a:extLst>
              <a:ext uri="{FF2B5EF4-FFF2-40B4-BE49-F238E27FC236}">
                <a16:creationId xmlns:a16="http://schemas.microsoft.com/office/drawing/2014/main" id="{9EEE4899-263A-4488-AF16-AA2D2F2E3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216" y="2843414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强连通图</a:t>
            </a:r>
          </a:p>
        </p:txBody>
      </p:sp>
      <p:grpSp>
        <p:nvGrpSpPr>
          <p:cNvPr id="19" name="Group 53">
            <a:extLst>
              <a:ext uri="{FF2B5EF4-FFF2-40B4-BE49-F238E27FC236}">
                <a16:creationId xmlns:a16="http://schemas.microsoft.com/office/drawing/2014/main" id="{8F7B49F2-7C85-4EB6-AE8C-895F3DFEFDD7}"/>
              </a:ext>
            </a:extLst>
          </p:cNvPr>
          <p:cNvGrpSpPr>
            <a:grpSpLocks/>
          </p:cNvGrpSpPr>
          <p:nvPr/>
        </p:nvGrpSpPr>
        <p:grpSpPr bwMode="auto">
          <a:xfrm>
            <a:off x="2982486" y="3046464"/>
            <a:ext cx="2262188" cy="1419224"/>
            <a:chOff x="529" y="1458"/>
            <a:chExt cx="1425" cy="894"/>
          </a:xfrm>
        </p:grpSpPr>
        <p:grpSp>
          <p:nvGrpSpPr>
            <p:cNvPr id="20" name="Group 23">
              <a:extLst>
                <a:ext uri="{FF2B5EF4-FFF2-40B4-BE49-F238E27FC236}">
                  <a16:creationId xmlns:a16="http://schemas.microsoft.com/office/drawing/2014/main" id="{2494D243-FA33-49E0-9D7F-077C98CA33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677"/>
              <a:ext cx="1159" cy="675"/>
              <a:chOff x="1849" y="3344"/>
              <a:chExt cx="1159" cy="675"/>
            </a:xfrm>
          </p:grpSpPr>
          <p:sp>
            <p:nvSpPr>
              <p:cNvPr id="22" name="Oval 24">
                <a:extLst>
                  <a:ext uri="{FF2B5EF4-FFF2-40B4-BE49-F238E27FC236}">
                    <a16:creationId xmlns:a16="http://schemas.microsoft.com/office/drawing/2014/main" id="{EC61B91A-25FD-4AE7-8169-1A9CBAD12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" y="377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23" name="Oval 25">
                <a:extLst>
                  <a:ext uri="{FF2B5EF4-FFF2-40B4-BE49-F238E27FC236}">
                    <a16:creationId xmlns:a16="http://schemas.microsoft.com/office/drawing/2014/main" id="{222B7416-600E-4EFB-84CA-BC101F87D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44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24" name="Oval 26">
                <a:extLst>
                  <a:ext uri="{FF2B5EF4-FFF2-40B4-BE49-F238E27FC236}">
                    <a16:creationId xmlns:a16="http://schemas.microsoft.com/office/drawing/2014/main" id="{06147DD1-86A9-4B50-9A08-20688CE8B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3807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25" name="Line 27">
                <a:extLst>
                  <a:ext uri="{FF2B5EF4-FFF2-40B4-BE49-F238E27FC236}">
                    <a16:creationId xmlns:a16="http://schemas.microsoft.com/office/drawing/2014/main" id="{0476A1F3-0B15-4356-A54D-F41885F34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57" y="3933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Line 28">
                <a:extLst>
                  <a:ext uri="{FF2B5EF4-FFF2-40B4-BE49-F238E27FC236}">
                    <a16:creationId xmlns:a16="http://schemas.microsoft.com/office/drawing/2014/main" id="{E75E57DA-A63A-46A3-B7C2-FF945243A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5" y="3545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Line 29">
                <a:extLst>
                  <a:ext uri="{FF2B5EF4-FFF2-40B4-BE49-F238E27FC236}">
                    <a16:creationId xmlns:a16="http://schemas.microsoft.com/office/drawing/2014/main" id="{EE089AE1-DA29-4D1B-93D2-1101DFE7D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2" y="3500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" name="Text Box 49">
              <a:extLst>
                <a:ext uri="{FF2B5EF4-FFF2-40B4-BE49-F238E27FC236}">
                  <a16:creationId xmlns:a16="http://schemas.microsoft.com/office/drawing/2014/main" id="{A28A6F06-48E4-4FE9-BDF5-C2C463EF1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145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</a:p>
          </p:txBody>
        </p:sp>
      </p:grpSp>
      <p:sp>
        <p:nvSpPr>
          <p:cNvPr id="28" name="Text Box 48">
            <a:extLst>
              <a:ext uri="{FF2B5EF4-FFF2-40B4-BE49-F238E27FC236}">
                <a16:creationId xmlns:a16="http://schemas.microsoft.com/office/drawing/2014/main" id="{083E8B54-3B21-4034-B498-560CF6E8D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036" y="2840450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非强连通图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4B1E5B4-E443-40BC-9A35-1D755BF63E02}"/>
              </a:ext>
            </a:extLst>
          </p:cNvPr>
          <p:cNvSpPr txBox="1"/>
          <p:nvPr/>
        </p:nvSpPr>
        <p:spPr>
          <a:xfrm>
            <a:off x="6212747" y="4551894"/>
            <a:ext cx="4358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/>
              <a:t>强</a:t>
            </a:r>
            <a:r>
              <a:rPr lang="zh-CN" altLang="en-US" sz="2400" dirty="0"/>
              <a:t>连通分量：</a:t>
            </a: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2060"/>
                </a:solidFill>
              </a:rPr>
              <a:t>1,2</a:t>
            </a:r>
            <a:r>
              <a:rPr lang="en-US" altLang="zh-CN" sz="2400" dirty="0"/>
              <a:t>}  {</a:t>
            </a:r>
            <a:r>
              <a:rPr lang="en-US" altLang="zh-CN" sz="2400" dirty="0">
                <a:solidFill>
                  <a:srgbClr val="002060"/>
                </a:solidFill>
              </a:rPr>
              <a:t>4</a:t>
            </a:r>
            <a:r>
              <a:rPr lang="en-US" altLang="zh-CN" sz="2400" dirty="0"/>
              <a:t>}  {</a:t>
            </a:r>
            <a:r>
              <a:rPr lang="en-US" altLang="zh-CN" sz="2400" dirty="0">
                <a:solidFill>
                  <a:srgbClr val="002060"/>
                </a:solidFill>
              </a:rPr>
              <a:t>3,5,6</a:t>
            </a:r>
            <a:r>
              <a:rPr lang="en-US" altLang="zh-CN" sz="24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0EF5537-9071-45C1-B11E-2C96132D8A44}"/>
                  </a:ext>
                </a:extLst>
              </p:cNvPr>
              <p:cNvSpPr txBox="1"/>
              <p:nvPr/>
            </p:nvSpPr>
            <p:spPr>
              <a:xfrm>
                <a:off x="2930771" y="5286906"/>
                <a:ext cx="66204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的一个子集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中是强连通的，并且对任何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′⊋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不是强连通的，那么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强连通分量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也就是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极大的强连通部分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0EF5537-9071-45C1-B11E-2C96132D8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71" y="5286906"/>
                <a:ext cx="6620426" cy="1200329"/>
              </a:xfrm>
              <a:prstGeom prst="rect">
                <a:avLst/>
              </a:prstGeom>
              <a:blipFill>
                <a:blip r:embed="rId3"/>
                <a:stretch>
                  <a:fillRect l="-1473" t="-4569" r="-18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98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28" grpId="0" build="p" autoUpdateAnimBg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C62C9FBE-E31B-42BE-8C97-171114B1E450}"/>
              </a:ext>
            </a:extLst>
          </p:cNvPr>
          <p:cNvSpPr/>
          <p:nvPr/>
        </p:nvSpPr>
        <p:spPr bwMode="auto">
          <a:xfrm>
            <a:off x="3570514" y="1001486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969D839-DA1B-48DF-A206-E9EFC1A5A501}"/>
              </a:ext>
            </a:extLst>
          </p:cNvPr>
          <p:cNvSpPr/>
          <p:nvPr/>
        </p:nvSpPr>
        <p:spPr bwMode="auto">
          <a:xfrm>
            <a:off x="3570514" y="1924595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4C79D15-4B48-4095-8291-F87F79BF5637}"/>
              </a:ext>
            </a:extLst>
          </p:cNvPr>
          <p:cNvSpPr/>
          <p:nvPr/>
        </p:nvSpPr>
        <p:spPr bwMode="auto">
          <a:xfrm>
            <a:off x="4650377" y="1005841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68E096D-6D17-4028-A874-8ED1C8470F88}"/>
              </a:ext>
            </a:extLst>
          </p:cNvPr>
          <p:cNvSpPr/>
          <p:nvPr/>
        </p:nvSpPr>
        <p:spPr bwMode="auto">
          <a:xfrm>
            <a:off x="4650377" y="1924595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5DAC3DA-6D22-4FB3-AFD2-AA8FC839DE17}"/>
              </a:ext>
            </a:extLst>
          </p:cNvPr>
          <p:cNvSpPr/>
          <p:nvPr/>
        </p:nvSpPr>
        <p:spPr bwMode="auto">
          <a:xfrm>
            <a:off x="5734594" y="997133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26A54E-8063-4634-B74C-609E603D1EFF}"/>
              </a:ext>
            </a:extLst>
          </p:cNvPr>
          <p:cNvSpPr/>
          <p:nvPr/>
        </p:nvSpPr>
        <p:spPr bwMode="auto">
          <a:xfrm>
            <a:off x="5734594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D0A8410-9221-43FB-B6E4-3A7157848AF1}"/>
              </a:ext>
            </a:extLst>
          </p:cNvPr>
          <p:cNvSpPr/>
          <p:nvPr/>
        </p:nvSpPr>
        <p:spPr bwMode="auto">
          <a:xfrm>
            <a:off x="6814457" y="1001488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E528284-0E57-47AB-B8DB-93586A4FF630}"/>
              </a:ext>
            </a:extLst>
          </p:cNvPr>
          <p:cNvSpPr/>
          <p:nvPr/>
        </p:nvSpPr>
        <p:spPr bwMode="auto">
          <a:xfrm>
            <a:off x="6814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A5C30BF-E7E1-4DDA-9ADF-1834E2BB9A54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 flipV="1">
            <a:off x="3927567" y="1180013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9813279-F980-48C0-878F-1C90083A4049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5007430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ACDBE18-DD14-4461-805A-D801582950F7}"/>
              </a:ext>
            </a:extLst>
          </p:cNvPr>
          <p:cNvCxnSpPr>
            <a:stCxn id="9" idx="1"/>
            <a:endCxn id="7" idx="7"/>
          </p:cNvCxnSpPr>
          <p:nvPr/>
        </p:nvCxnSpPr>
        <p:spPr bwMode="auto">
          <a:xfrm rot="16200000" flipV="1">
            <a:off x="6450876" y="637906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C20B07B-002C-44FA-AC05-E5DF23F627BC}"/>
              </a:ext>
            </a:extLst>
          </p:cNvPr>
          <p:cNvCxnSpPr>
            <a:stCxn id="7" idx="5"/>
            <a:endCxn id="9" idx="3"/>
          </p:cNvCxnSpPr>
          <p:nvPr/>
        </p:nvCxnSpPr>
        <p:spPr bwMode="auto">
          <a:xfrm rot="16200000" flipH="1">
            <a:off x="6450875" y="890379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3B1F7E6-5A93-4567-8001-B6E18667E972}"/>
              </a:ext>
            </a:extLst>
          </p:cNvPr>
          <p:cNvCxnSpPr>
            <a:stCxn id="6" idx="0"/>
            <a:endCxn id="5" idx="4"/>
          </p:cNvCxnSpPr>
          <p:nvPr/>
        </p:nvCxnSpPr>
        <p:spPr bwMode="auto">
          <a:xfrm flipV="1">
            <a:off x="4828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7F7271-0DDF-4711-BBED-24FBEE22FAC6}"/>
              </a:ext>
            </a:extLst>
          </p:cNvPr>
          <p:cNvCxnSpPr>
            <a:stCxn id="8" idx="0"/>
            <a:endCxn id="7" idx="4"/>
          </p:cNvCxnSpPr>
          <p:nvPr/>
        </p:nvCxnSpPr>
        <p:spPr bwMode="auto">
          <a:xfrm flipV="1">
            <a:off x="5913120" y="1354186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913607C-0902-4727-8AF2-BA5E88D1F6C7}"/>
              </a:ext>
            </a:extLst>
          </p:cNvPr>
          <p:cNvCxnSpPr>
            <a:stCxn id="10" idx="0"/>
            <a:endCxn id="9" idx="4"/>
          </p:cNvCxnSpPr>
          <p:nvPr/>
        </p:nvCxnSpPr>
        <p:spPr bwMode="auto">
          <a:xfrm flipV="1">
            <a:off x="6992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B39543B-EEDD-45C0-B697-661BAEEE8DB1}"/>
              </a:ext>
            </a:extLst>
          </p:cNvPr>
          <p:cNvCxnSpPr>
            <a:stCxn id="3" idx="4"/>
            <a:endCxn id="4" idx="0"/>
          </p:cNvCxnSpPr>
          <p:nvPr/>
        </p:nvCxnSpPr>
        <p:spPr bwMode="auto">
          <a:xfrm>
            <a:off x="3749040" y="1358539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08C1BA-CA7E-4589-82F6-A88D9F1572D9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3927567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148D872-5BC8-47A0-B0A0-148F0774CA6C}"/>
              </a:ext>
            </a:extLst>
          </p:cNvPr>
          <p:cNvCxnSpPr>
            <a:stCxn id="8" idx="2"/>
            <a:endCxn id="6" idx="6"/>
          </p:cNvCxnSpPr>
          <p:nvPr/>
        </p:nvCxnSpPr>
        <p:spPr bwMode="auto">
          <a:xfrm flipH="1">
            <a:off x="5007430" y="2098769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14A4DF2-D8F8-4872-A93F-F3AFF4B12A76}"/>
              </a:ext>
            </a:extLst>
          </p:cNvPr>
          <p:cNvCxnSpPr>
            <a:stCxn id="10" idx="2"/>
            <a:endCxn id="8" idx="6"/>
          </p:cNvCxnSpPr>
          <p:nvPr/>
        </p:nvCxnSpPr>
        <p:spPr bwMode="auto">
          <a:xfrm flipH="1">
            <a:off x="6091647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0710660-0DDE-406D-845C-985BA6B7A5BC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5400000" flipH="1" flipV="1">
            <a:off x="5368835" y="1811311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1D5A8A1-A3AB-4101-84FD-29070A579067}"/>
              </a:ext>
            </a:extLst>
          </p:cNvPr>
          <p:cNvCxnSpPr>
            <a:stCxn id="4" idx="7"/>
            <a:endCxn id="5" idx="3"/>
          </p:cNvCxnSpPr>
          <p:nvPr/>
        </p:nvCxnSpPr>
        <p:spPr bwMode="auto">
          <a:xfrm flipV="1">
            <a:off x="3875278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0BD937E-EB9B-4611-B809-650C76DCF3D2}"/>
              </a:ext>
            </a:extLst>
          </p:cNvPr>
          <p:cNvSpPr/>
          <p:nvPr/>
        </p:nvSpPr>
        <p:spPr bwMode="auto">
          <a:xfrm>
            <a:off x="3570514" y="3191693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E4BFE44-CDA6-44B1-AA05-A6B7A9F7B556}"/>
              </a:ext>
            </a:extLst>
          </p:cNvPr>
          <p:cNvSpPr/>
          <p:nvPr/>
        </p:nvSpPr>
        <p:spPr bwMode="auto">
          <a:xfrm>
            <a:off x="3570514" y="4114802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F8AB6C53-4CC8-4CA1-8C44-14BBA25000DF}"/>
              </a:ext>
            </a:extLst>
          </p:cNvPr>
          <p:cNvSpPr/>
          <p:nvPr/>
        </p:nvSpPr>
        <p:spPr bwMode="auto">
          <a:xfrm>
            <a:off x="4650377" y="3196048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5EE5B18-530C-47B6-B2AC-10EBE229FCDA}"/>
              </a:ext>
            </a:extLst>
          </p:cNvPr>
          <p:cNvSpPr/>
          <p:nvPr/>
        </p:nvSpPr>
        <p:spPr bwMode="auto">
          <a:xfrm>
            <a:off x="4650377" y="4114802"/>
            <a:ext cx="357052" cy="35705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B5A033D-1BC4-465D-8E8A-D059289B1659}"/>
              </a:ext>
            </a:extLst>
          </p:cNvPr>
          <p:cNvSpPr/>
          <p:nvPr/>
        </p:nvSpPr>
        <p:spPr bwMode="auto">
          <a:xfrm>
            <a:off x="5734594" y="3187340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55C6763-A46A-4D68-93CC-68DFE04E9EC3}"/>
              </a:ext>
            </a:extLst>
          </p:cNvPr>
          <p:cNvSpPr/>
          <p:nvPr/>
        </p:nvSpPr>
        <p:spPr bwMode="auto">
          <a:xfrm>
            <a:off x="5734594" y="4110449"/>
            <a:ext cx="357052" cy="35705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BE8101E-E87D-4B38-8097-41171B90D8A9}"/>
              </a:ext>
            </a:extLst>
          </p:cNvPr>
          <p:cNvSpPr/>
          <p:nvPr/>
        </p:nvSpPr>
        <p:spPr bwMode="auto">
          <a:xfrm>
            <a:off x="6814457" y="3191695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42BB455-CD83-452E-ABE8-B4C204E21B85}"/>
              </a:ext>
            </a:extLst>
          </p:cNvPr>
          <p:cNvSpPr/>
          <p:nvPr/>
        </p:nvSpPr>
        <p:spPr bwMode="auto">
          <a:xfrm>
            <a:off x="6814457" y="4110449"/>
            <a:ext cx="357052" cy="3570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6F38904-FD46-4C1B-9834-14677EB2E5A7}"/>
              </a:ext>
            </a:extLst>
          </p:cNvPr>
          <p:cNvCxnSpPr>
            <a:stCxn id="57" idx="2"/>
            <a:endCxn id="55" idx="6"/>
          </p:cNvCxnSpPr>
          <p:nvPr/>
        </p:nvCxnSpPr>
        <p:spPr bwMode="auto">
          <a:xfrm flipH="1" flipV="1">
            <a:off x="3927567" y="3370220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F1798E1-2435-4BF6-B899-AFC2D7BD6FDE}"/>
              </a:ext>
            </a:extLst>
          </p:cNvPr>
          <p:cNvCxnSpPr>
            <a:stCxn id="59" idx="2"/>
            <a:endCxn id="57" idx="6"/>
          </p:cNvCxnSpPr>
          <p:nvPr/>
        </p:nvCxnSpPr>
        <p:spPr bwMode="auto">
          <a:xfrm flipH="1">
            <a:off x="5007430" y="3365866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16">
            <a:extLst>
              <a:ext uri="{FF2B5EF4-FFF2-40B4-BE49-F238E27FC236}">
                <a16:creationId xmlns:a16="http://schemas.microsoft.com/office/drawing/2014/main" id="{48DA6CEB-F76E-41A1-A88D-C7ED1A75A4DF}"/>
              </a:ext>
            </a:extLst>
          </p:cNvPr>
          <p:cNvCxnSpPr>
            <a:stCxn id="61" idx="1"/>
            <a:endCxn id="59" idx="7"/>
          </p:cNvCxnSpPr>
          <p:nvPr/>
        </p:nvCxnSpPr>
        <p:spPr bwMode="auto">
          <a:xfrm rot="16200000" flipV="1">
            <a:off x="6450876" y="2828113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箭头连接符 16">
            <a:extLst>
              <a:ext uri="{FF2B5EF4-FFF2-40B4-BE49-F238E27FC236}">
                <a16:creationId xmlns:a16="http://schemas.microsoft.com/office/drawing/2014/main" id="{6F209D94-2254-49AD-BBC7-3B1A1303546B}"/>
              </a:ext>
            </a:extLst>
          </p:cNvPr>
          <p:cNvCxnSpPr>
            <a:stCxn id="59" idx="5"/>
            <a:endCxn id="61" idx="3"/>
          </p:cNvCxnSpPr>
          <p:nvPr/>
        </p:nvCxnSpPr>
        <p:spPr bwMode="auto">
          <a:xfrm rot="16200000" flipH="1">
            <a:off x="6450875" y="3080586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79173DB-1DE6-4DA5-ABDA-9A10A62F8667}"/>
              </a:ext>
            </a:extLst>
          </p:cNvPr>
          <p:cNvCxnSpPr>
            <a:stCxn id="58" idx="0"/>
            <a:endCxn id="57" idx="4"/>
          </p:cNvCxnSpPr>
          <p:nvPr/>
        </p:nvCxnSpPr>
        <p:spPr bwMode="auto">
          <a:xfrm flipV="1">
            <a:off x="4828903" y="355310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385B7D9-5455-40CE-9244-2B7C8DDBFF84}"/>
              </a:ext>
            </a:extLst>
          </p:cNvPr>
          <p:cNvCxnSpPr>
            <a:stCxn id="60" idx="0"/>
            <a:endCxn id="59" idx="4"/>
          </p:cNvCxnSpPr>
          <p:nvPr/>
        </p:nvCxnSpPr>
        <p:spPr bwMode="auto">
          <a:xfrm flipV="1">
            <a:off x="5913120" y="3544393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2AD97D3-05F6-4144-8A6D-15A1C3DF09A7}"/>
              </a:ext>
            </a:extLst>
          </p:cNvPr>
          <p:cNvCxnSpPr>
            <a:stCxn id="62" idx="0"/>
            <a:endCxn id="61" idx="4"/>
          </p:cNvCxnSpPr>
          <p:nvPr/>
        </p:nvCxnSpPr>
        <p:spPr bwMode="auto">
          <a:xfrm flipV="1">
            <a:off x="6992983" y="3548747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B902D46-7A34-4CF0-8E0E-99105745A5B0}"/>
              </a:ext>
            </a:extLst>
          </p:cNvPr>
          <p:cNvCxnSpPr>
            <a:stCxn id="55" idx="4"/>
            <a:endCxn id="56" idx="0"/>
          </p:cNvCxnSpPr>
          <p:nvPr/>
        </p:nvCxnSpPr>
        <p:spPr bwMode="auto">
          <a:xfrm>
            <a:off x="3749040" y="3548746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60EC1ED-861B-4652-AF3F-D1C811CDF7F3}"/>
              </a:ext>
            </a:extLst>
          </p:cNvPr>
          <p:cNvCxnSpPr>
            <a:stCxn id="58" idx="2"/>
            <a:endCxn id="56" idx="6"/>
          </p:cNvCxnSpPr>
          <p:nvPr/>
        </p:nvCxnSpPr>
        <p:spPr bwMode="auto">
          <a:xfrm flipH="1">
            <a:off x="3927567" y="429332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C6BE4E6-E42B-4140-BFCB-9475E2B3395E}"/>
              </a:ext>
            </a:extLst>
          </p:cNvPr>
          <p:cNvCxnSpPr>
            <a:stCxn id="60" idx="2"/>
            <a:endCxn id="58" idx="6"/>
          </p:cNvCxnSpPr>
          <p:nvPr/>
        </p:nvCxnSpPr>
        <p:spPr bwMode="auto">
          <a:xfrm flipH="1">
            <a:off x="5007430" y="4288976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C2579F6-9209-4AA8-96D1-4AAAB807F3E5}"/>
              </a:ext>
            </a:extLst>
          </p:cNvPr>
          <p:cNvCxnSpPr>
            <a:stCxn id="62" idx="2"/>
            <a:endCxn id="60" idx="6"/>
          </p:cNvCxnSpPr>
          <p:nvPr/>
        </p:nvCxnSpPr>
        <p:spPr bwMode="auto">
          <a:xfrm flipH="1">
            <a:off x="6091647" y="4288975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箭头连接符 48">
            <a:extLst>
              <a:ext uri="{FF2B5EF4-FFF2-40B4-BE49-F238E27FC236}">
                <a16:creationId xmlns:a16="http://schemas.microsoft.com/office/drawing/2014/main" id="{BA7E6D1B-783E-4B84-A640-C9EEFC9223A2}"/>
              </a:ext>
            </a:extLst>
          </p:cNvPr>
          <p:cNvCxnSpPr>
            <a:stCxn id="58" idx="5"/>
            <a:endCxn id="60" idx="3"/>
          </p:cNvCxnSpPr>
          <p:nvPr/>
        </p:nvCxnSpPr>
        <p:spPr bwMode="auto">
          <a:xfrm rot="5400000" flipH="1" flipV="1">
            <a:off x="5368835" y="4001518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5D0B767-34C5-4725-B868-83908B0CEEE7}"/>
              </a:ext>
            </a:extLst>
          </p:cNvPr>
          <p:cNvCxnSpPr>
            <a:stCxn id="56" idx="7"/>
            <a:endCxn id="57" idx="3"/>
          </p:cNvCxnSpPr>
          <p:nvPr/>
        </p:nvCxnSpPr>
        <p:spPr bwMode="auto">
          <a:xfrm flipV="1">
            <a:off x="3875278" y="3500811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4956A931-968D-4BA3-BECF-F5FD01BBA480}"/>
              </a:ext>
            </a:extLst>
          </p:cNvPr>
          <p:cNvSpPr/>
          <p:nvPr/>
        </p:nvSpPr>
        <p:spPr bwMode="auto">
          <a:xfrm>
            <a:off x="6274525" y="5286101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D994A068-7438-490E-84CF-1B545DDA576C}"/>
              </a:ext>
            </a:extLst>
          </p:cNvPr>
          <p:cNvSpPr/>
          <p:nvPr/>
        </p:nvSpPr>
        <p:spPr bwMode="auto">
          <a:xfrm>
            <a:off x="7310846" y="6191798"/>
            <a:ext cx="357052" cy="35705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DA68EE5-0C5E-45B7-AB95-260CB80662E3}"/>
              </a:ext>
            </a:extLst>
          </p:cNvPr>
          <p:cNvSpPr/>
          <p:nvPr/>
        </p:nvSpPr>
        <p:spPr bwMode="auto">
          <a:xfrm>
            <a:off x="7650481" y="4737465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EE06A74D-96F6-44D7-94CA-E568850F3D1D}"/>
              </a:ext>
            </a:extLst>
          </p:cNvPr>
          <p:cNvSpPr/>
          <p:nvPr/>
        </p:nvSpPr>
        <p:spPr bwMode="auto">
          <a:xfrm>
            <a:off x="8425543" y="5643153"/>
            <a:ext cx="357052" cy="3570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20D9D17-AD86-44A3-9E6F-0C13489D4B7B}"/>
              </a:ext>
            </a:extLst>
          </p:cNvPr>
          <p:cNvCxnSpPr>
            <a:stCxn id="90" idx="2"/>
            <a:endCxn id="80" idx="6"/>
          </p:cNvCxnSpPr>
          <p:nvPr/>
        </p:nvCxnSpPr>
        <p:spPr bwMode="auto">
          <a:xfrm flipH="1">
            <a:off x="6631577" y="4915991"/>
            <a:ext cx="1018904" cy="548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B4E0554-0B8D-49C3-A1B1-5B6A061806B0}"/>
              </a:ext>
            </a:extLst>
          </p:cNvPr>
          <p:cNvCxnSpPr>
            <a:stCxn id="93" idx="1"/>
            <a:endCxn id="90" idx="5"/>
          </p:cNvCxnSpPr>
          <p:nvPr/>
        </p:nvCxnSpPr>
        <p:spPr bwMode="auto">
          <a:xfrm flipH="1" flipV="1">
            <a:off x="7955244" y="5042228"/>
            <a:ext cx="522588" cy="653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089735-B577-44AE-932D-62A315BF2FA5}"/>
              </a:ext>
            </a:extLst>
          </p:cNvPr>
          <p:cNvCxnSpPr>
            <a:stCxn id="93" idx="3"/>
            <a:endCxn id="85" idx="6"/>
          </p:cNvCxnSpPr>
          <p:nvPr/>
        </p:nvCxnSpPr>
        <p:spPr bwMode="auto">
          <a:xfrm flipH="1">
            <a:off x="7667898" y="5947916"/>
            <a:ext cx="809934" cy="4224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8535BA6-8406-49D4-9E72-8F399BFD3B4C}"/>
              </a:ext>
            </a:extLst>
          </p:cNvPr>
          <p:cNvCxnSpPr>
            <a:stCxn id="85" idx="2"/>
            <a:endCxn id="80" idx="5"/>
          </p:cNvCxnSpPr>
          <p:nvPr/>
        </p:nvCxnSpPr>
        <p:spPr bwMode="auto">
          <a:xfrm flipH="1" flipV="1">
            <a:off x="6579288" y="5590864"/>
            <a:ext cx="731558" cy="7794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078A724-A855-47E9-8921-A7B4510E511A}"/>
              </a:ext>
            </a:extLst>
          </p:cNvPr>
          <p:cNvCxnSpPr>
            <a:stCxn id="85" idx="7"/>
            <a:endCxn id="90" idx="4"/>
          </p:cNvCxnSpPr>
          <p:nvPr/>
        </p:nvCxnSpPr>
        <p:spPr bwMode="auto">
          <a:xfrm flipV="1">
            <a:off x="7615609" y="5094517"/>
            <a:ext cx="213398" cy="1149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61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2E89F4-6DAC-487E-8004-E3E6BAD6FE1C}"/>
              </a:ext>
            </a:extLst>
          </p:cNvPr>
          <p:cNvSpPr txBox="1"/>
          <p:nvPr/>
        </p:nvSpPr>
        <p:spPr>
          <a:xfrm>
            <a:off x="2656114" y="574767"/>
            <a:ext cx="7127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3600" dirty="0" err="1">
                <a:solidFill>
                  <a:schemeClr val="tx2"/>
                </a:solidFill>
              </a:rPr>
              <a:t>Tarjan’s</a:t>
            </a:r>
            <a:r>
              <a:rPr lang="en-US" altLang="zh-Hans-HK" sz="3600" dirty="0">
                <a:solidFill>
                  <a:schemeClr val="tx2"/>
                </a:solidFill>
              </a:rPr>
              <a:t>  SCC  algorithm </a:t>
            </a:r>
            <a:r>
              <a:rPr lang="zh-CN" altLang="en-US" sz="3600" dirty="0">
                <a:solidFill>
                  <a:schemeClr val="tx2"/>
                </a:solidFill>
              </a:rPr>
              <a:t>算法思想</a:t>
            </a:r>
            <a:endParaRPr lang="zh-Hans-HK" altLang="en-US" sz="3600" dirty="0">
              <a:solidFill>
                <a:schemeClr val="tx2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44D50-ADCA-49D1-9F47-D92F1014DD72}"/>
              </a:ext>
            </a:extLst>
          </p:cNvPr>
          <p:cNvSpPr txBox="1"/>
          <p:nvPr/>
        </p:nvSpPr>
        <p:spPr>
          <a:xfrm>
            <a:off x="2908664" y="1149524"/>
            <a:ext cx="68101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来遍历有向图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void visit(v){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//DFS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来访问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for (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v,u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G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if (u not visited) {visit(u);}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用一个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来保存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过程中访问到的节点。但是当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visit(v)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的深度优先遍历）结束时，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并不一定会立即让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出栈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出栈条件：如果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有一条路径回到栈中更靠前的一个节点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，那么结束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visit(v)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时不让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出栈！否则将</a:t>
            </a:r>
            <a:r>
              <a:rPr lang="zh-CN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栈中</a:t>
            </a:r>
            <a:r>
              <a:rPr lang="en-US" altLang="zh-CN" sz="2800" u="sng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u="sng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之后的元素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全部出栈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并且将它们作为一个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6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3570514" y="1001486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3570514" y="1924595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4650377" y="1005841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4650377" y="1924595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5734594" y="997133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5734594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Hans-HK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6814457" y="1001488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6814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3927567" y="1180013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5007430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6450876" y="637906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6450875" y="890379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4828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5913120" y="1354186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6992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3749040" y="1358539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3927567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5007430" y="2098769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6091647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5368835" y="1811311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3875278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/>
        </p:nvGraphicFramePr>
        <p:xfrm>
          <a:off x="5856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14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1447</Words>
  <Application>Microsoft Office PowerPoint</Application>
  <PresentationFormat>宽屏</PresentationFormat>
  <Paragraphs>306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等线</vt:lpstr>
      <vt:lpstr>等线 Light</vt:lpstr>
      <vt:lpstr>宋体</vt:lpstr>
      <vt:lpstr>Arial</vt:lpstr>
      <vt:lpstr>Calibri</vt:lpstr>
      <vt:lpstr>Calibri Light</vt:lpstr>
      <vt:lpstr>Cambria</vt:lpstr>
      <vt:lpstr>Cambria Math</vt:lpstr>
      <vt:lpstr>Cooper Black</vt:lpstr>
      <vt:lpstr>Symbol</vt:lpstr>
      <vt:lpstr>Times New Roman</vt:lpstr>
      <vt:lpstr>Office 主题​​</vt:lpstr>
      <vt:lpstr>实验课16：图（III）</vt:lpstr>
      <vt:lpstr>Task 1   八皇后  queen.cpp</vt:lpstr>
      <vt:lpstr>Task 2 拓扑序列 topo.cpp</vt:lpstr>
      <vt:lpstr>BONUS Task 强连通分量   scc.cpp （bonus）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金 恺</cp:lastModifiedBy>
  <cp:revision>220</cp:revision>
  <dcterms:created xsi:type="dcterms:W3CDTF">2021-02-28T12:08:06Z</dcterms:created>
  <dcterms:modified xsi:type="dcterms:W3CDTF">2021-06-26T06:11:11Z</dcterms:modified>
</cp:coreProperties>
</file>