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51" r:id="rId3"/>
    <p:sldId id="473" r:id="rId4"/>
    <p:sldId id="474" r:id="rId5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0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5A44A-8ADB-44ED-A165-B88FD7B40894}" type="datetimeFigureOut">
              <a:rPr lang="x-none" altLang="en-US" smtClean="0"/>
              <a:t>2021/4/14</a:t>
            </a:fld>
            <a:endParaRPr lang="x-none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DE4F9-9845-4C18-A22C-A8317E01EC94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719632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B4FFE-9F69-40C0-9459-C185974A9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E21B69-B1B5-4F8E-B060-98C2A4DF3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F2361-00B1-4980-BE88-541642EC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2021/4/14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56D25-6F74-449B-B8E9-7C23A12C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95806-7AA6-4809-AAEE-C0C32310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198968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C90E7-93E1-4BD3-8C3C-C0C891FC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696118-A917-4BFF-8848-31DAA920F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0BD2D-D506-41D4-8176-4E5418B5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2021/4/14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0FA1D-74DA-48F9-AE12-FE98813F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83A0EF-B81B-4B48-A612-CD6CB105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62664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8AF8DA-206C-4F03-B99A-68CEF9180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D7F5F9-A146-40AF-9809-5667ADC53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48231-AB95-4556-B3B7-8A9FF32F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2021/4/14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465FA-7D10-4263-A4A7-CCE1FCF7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46E5D-EFD5-47E8-B260-66B83FA5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60245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39193-34F8-4064-A8A3-CFC74F8A2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BAEB5-43DC-44AF-AAB0-1330D150F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534F7A-50F3-48FF-B4FD-98048F73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2021/4/14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11DA3-CBE2-40BD-A810-C1E1CF4D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B0450-DC8D-4564-8E56-62871BDA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15986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72F42-A757-4010-B3FD-1C9A9875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C1FABC-253D-4EA8-87A3-85116786D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4255A-6744-4AA5-9953-2A7522F3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2021/4/14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7C7AE-28DA-4150-B55E-4393203B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668E9-F0A1-44B6-872C-3523D368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09067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D82B0-6B55-4DF4-ABF4-0754D9E4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F0998-A5ED-4C0B-885C-2842D870B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B144B1-1D29-423A-A1D4-3CDB9FCAE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2D41E6-2B3E-4CE4-9264-840D5A9F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2021/4/14</a:t>
            </a:fld>
            <a:endParaRPr lang="x-none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EDAF0-DA9A-40A2-BA11-F6F69168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8669CF-7840-4E63-85EA-61C269A7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25252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18088-96B9-447B-9FA6-C6EC331F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4DB03-2EC1-4A9A-B4EF-53484DDAE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343F75-FEC1-4471-ADAE-29951F48E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742B00-CA49-408C-8010-42843694D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010219-935F-4DD6-B689-C6633E73A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89160E-C302-4623-A7A2-0569AA69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2021/4/14</a:t>
            </a:fld>
            <a:endParaRPr lang="x-none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9E40DC-CAB6-4F18-840E-6EA60DDA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124946-5297-4549-998F-53B21322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383627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0E821-C7BE-45C6-B14A-94FC66CD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95F81B-9030-4B81-8CB1-54A04D46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2021/4/14</a:t>
            </a:fld>
            <a:endParaRPr lang="x-none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F156E0-E560-48C0-BDB2-E12F7E2C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85A196-E759-4ABF-8481-2B581B56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133450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94E2C9-51EC-4313-9CE6-ABCB1D45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2021/4/14</a:t>
            </a:fld>
            <a:endParaRPr lang="x-none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B2FF15-518D-467E-86A9-7E0EC191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E02977-62D0-4584-A220-5C75F64D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46497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62513-D6CF-4BCE-9EAF-987286C5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EB10D-D7B5-4AF8-B180-75C29AF6F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9AD1F7-15AA-457D-8037-C006A48CB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41A031-9A59-4C91-9DE3-D06A3EE5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2021/4/14</a:t>
            </a:fld>
            <a:endParaRPr lang="x-none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D85477-135B-4F84-A112-511444C7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A5B6FC-CFE3-4EFA-93FE-636ECA4E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157170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91024-1D6C-4F67-A245-AEDFBFD2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5516D5-77C6-4044-903C-B3FF223F0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550990-DA89-402A-9FA8-40074A3AE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E86806-5677-4862-9A6C-6A0AAB93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2021/4/14</a:t>
            </a:fld>
            <a:endParaRPr lang="x-none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4763F1-B2E3-4142-9E62-891B678C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C633DD-127D-482A-9C35-46ACFC8A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408230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B0B6BB-DFBE-498E-A955-C9712A27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967C98-D62F-4EDD-9A6D-7BECCDB6C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3DB60-33E0-4856-B410-3B2A9FB5A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0290C-D43C-46B0-A62A-3EF8A603F56D}" type="datetimeFigureOut">
              <a:rPr lang="x-none" altLang="en-US" smtClean="0"/>
              <a:t>2021/4/14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01674-5CC8-45C2-952E-B3D0364E2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74FE40-EB95-4974-99B7-8FD30132E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381112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A6B29-3A7B-435A-A98B-E78AB0208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实验课</a:t>
            </a:r>
            <a:r>
              <a:rPr lang="en-US" altLang="zh-CN"/>
              <a:t>8</a:t>
            </a:r>
            <a:r>
              <a:rPr lang="zh-CN" altLang="en-US"/>
              <a:t>：</a:t>
            </a:r>
            <a:r>
              <a:rPr lang="zh-CN" altLang="en-US" dirty="0"/>
              <a:t>动态规划</a:t>
            </a:r>
            <a:r>
              <a:rPr lang="en-US" altLang="zh-CN" dirty="0"/>
              <a:t>&amp;</a:t>
            </a:r>
            <a:br>
              <a:rPr lang="en-US" altLang="zh-CN" dirty="0"/>
            </a:br>
            <a:r>
              <a:rPr lang="zh-CN" altLang="en-US" dirty="0"/>
              <a:t>贪心</a:t>
            </a:r>
            <a:endParaRPr lang="x-none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1F7266-730B-436C-BAE6-E85292E46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zh-CN" altLang="en-US" dirty="0"/>
              <a:t>中山大学智工学院 数据结构与算法 </a:t>
            </a:r>
            <a:r>
              <a:rPr lang="en-US" altLang="zh-CN" dirty="0"/>
              <a:t>2021</a:t>
            </a:r>
            <a:r>
              <a:rPr lang="zh-CN" altLang="en-US" dirty="0"/>
              <a:t>春</a:t>
            </a:r>
            <a:endParaRPr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38090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9CDF5C-4832-4667-BFA7-4FA0486E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1   </a:t>
            </a:r>
            <a:r>
              <a:rPr lang="zh-CN" altLang="en-US" dirty="0"/>
              <a:t>最长递增子序列  </a:t>
            </a:r>
            <a:r>
              <a:rPr lang="en-US" altLang="zh-CN" dirty="0"/>
              <a:t>(longest.cpp)</a:t>
            </a:r>
            <a:endParaRPr lang="x-none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F38F3-E19C-48D3-AD6F-367661EB6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b="1" dirty="0"/>
              <a:t>输入格式</a:t>
            </a:r>
            <a:r>
              <a:rPr lang="zh-CN" altLang="en-US" dirty="0"/>
              <a:t>：第一行一个正整数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第二行包含用空格分开的</a:t>
            </a:r>
            <a:r>
              <a:rPr lang="en-US" altLang="zh-CN" dirty="0"/>
              <a:t>n</a:t>
            </a:r>
            <a:r>
              <a:rPr lang="zh-CN" altLang="en-US" dirty="0"/>
              <a:t>个整数 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i="1" dirty="0"/>
              <a:t>,a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i="1" dirty="0"/>
              <a:t>a</a:t>
            </a:r>
            <a:r>
              <a:rPr lang="en-US" altLang="zh-CN" baseline="-25000" dirty="0"/>
              <a:t>n</a:t>
            </a:r>
            <a:r>
              <a:rPr lang="zh-CN" altLang="en-US" baseline="-25000" dirty="0"/>
              <a:t> 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注意可能有重复元素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/>
              <a:t>输出格式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输出一个整数，表示序列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i="1" dirty="0"/>
              <a:t>,a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i="1" dirty="0"/>
              <a:t>a</a:t>
            </a:r>
            <a:r>
              <a:rPr lang="en-US" altLang="zh-CN" baseline="-25000" dirty="0"/>
              <a:t>n</a:t>
            </a:r>
            <a:r>
              <a:rPr lang="zh-CN" altLang="en-US" dirty="0"/>
              <a:t>的最长递增子序列的长度 。</a:t>
            </a:r>
            <a:endParaRPr lang="en-US" altLang="zh-CN" dirty="0"/>
          </a:p>
          <a:p>
            <a:r>
              <a:rPr lang="zh-CN" altLang="en-US" b="1" dirty="0"/>
              <a:t>数据范围</a:t>
            </a:r>
            <a:r>
              <a:rPr lang="zh-CN" altLang="en-US" dirty="0"/>
              <a:t>：</a:t>
            </a:r>
            <a:r>
              <a:rPr lang="en-US" altLang="zh-CN" dirty="0"/>
              <a:t>1&lt;= n &lt;= </a:t>
            </a:r>
            <a:r>
              <a:rPr lang="en-US" altLang="zh-CN" dirty="0">
                <a:solidFill>
                  <a:srgbClr val="FF0000"/>
                </a:solidFill>
              </a:rPr>
              <a:t>12000</a:t>
            </a:r>
            <a:r>
              <a:rPr lang="zh-CN" altLang="en-US" dirty="0"/>
              <a:t>。 </a:t>
            </a:r>
            <a:r>
              <a:rPr lang="en-US" altLang="zh-CN" dirty="0"/>
              <a:t>-10</a:t>
            </a:r>
            <a:r>
              <a:rPr lang="en-US" altLang="zh-CN" baseline="30000" dirty="0"/>
              <a:t>9</a:t>
            </a:r>
            <a:r>
              <a:rPr lang="en-US" altLang="zh-CN" dirty="0"/>
              <a:t> &lt;=</a:t>
            </a:r>
            <a:r>
              <a:rPr lang="en-US" altLang="zh-CN" i="1" dirty="0"/>
              <a:t> a</a:t>
            </a:r>
            <a:r>
              <a:rPr lang="en-US" altLang="zh-CN" baseline="-25000" dirty="0"/>
              <a:t>1</a:t>
            </a:r>
            <a:r>
              <a:rPr lang="en-US" altLang="zh-CN" i="1" dirty="0"/>
              <a:t>,a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i="1" dirty="0"/>
              <a:t>a</a:t>
            </a:r>
            <a:r>
              <a:rPr lang="en-US" altLang="zh-CN" baseline="-25000" dirty="0"/>
              <a:t>n </a:t>
            </a:r>
            <a:r>
              <a:rPr lang="en-US" altLang="zh-CN" dirty="0"/>
              <a:t>&lt;=10</a:t>
            </a:r>
            <a:r>
              <a:rPr lang="en-US" altLang="zh-CN" baseline="30000" dirty="0"/>
              <a:t>9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/>
              <a:t>样例输入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7</a:t>
            </a:r>
          </a:p>
          <a:p>
            <a:pPr marL="0" indent="0">
              <a:buNone/>
            </a:pPr>
            <a:r>
              <a:rPr lang="en-US" altLang="zh-CN" dirty="0"/>
              <a:t>3 1 5 2 6 7 4</a:t>
            </a:r>
          </a:p>
          <a:p>
            <a:r>
              <a:rPr lang="zh-CN" altLang="en-US" b="1" dirty="0"/>
              <a:t>样例输出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0156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9CDF5C-4832-4667-BFA7-4FA0486E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2	</a:t>
            </a:r>
            <a:r>
              <a:rPr lang="zh-CN" altLang="en-US" dirty="0"/>
              <a:t>任务安排问题 </a:t>
            </a:r>
            <a:r>
              <a:rPr lang="en-US" altLang="zh-CN" dirty="0"/>
              <a:t>(taskprocess.cpp)</a:t>
            </a:r>
            <a:endParaRPr lang="x-none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F38F3-E19C-48D3-AD6F-367661EB6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379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有</a:t>
            </a:r>
            <a:r>
              <a:rPr lang="en-US" altLang="zh-CN" dirty="0"/>
              <a:t>n </a:t>
            </a:r>
            <a:r>
              <a:rPr lang="zh-CN" altLang="en-US" dirty="0"/>
              <a:t>个任务，编号为</a:t>
            </a:r>
            <a:r>
              <a:rPr lang="en-US" altLang="zh-CN" dirty="0"/>
              <a:t>1~n</a:t>
            </a:r>
            <a:r>
              <a:rPr lang="zh-CN" altLang="en-US" dirty="0"/>
              <a:t>，需要被完成。假设：</a:t>
            </a:r>
            <a:endParaRPr lang="en-US" altLang="zh-CN" dirty="0"/>
          </a:p>
          <a:p>
            <a:pPr lvl="1"/>
            <a:r>
              <a:rPr lang="zh-CN" altLang="en-US" dirty="0"/>
              <a:t>任务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只能在时刻 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后开始处理。任务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需要 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zh-CN" altLang="en-US" dirty="0"/>
              <a:t>个时间单位才能完成。</a:t>
            </a:r>
            <a:endParaRPr lang="en-US" altLang="zh-CN" dirty="0"/>
          </a:p>
          <a:p>
            <a:pPr lvl="1"/>
            <a:r>
              <a:rPr lang="zh-CN" altLang="en-US" dirty="0"/>
              <a:t>同一个时间单位只能处理一项任务；一项任务可分多次处理（可暂停，之后继续处理）</a:t>
            </a:r>
            <a:endParaRPr lang="en-US" altLang="zh-CN" dirty="0"/>
          </a:p>
          <a:p>
            <a:r>
              <a:rPr lang="zh-CN" altLang="en-US" dirty="0"/>
              <a:t>设计方案使得</a:t>
            </a:r>
            <a:r>
              <a:rPr lang="en-US" altLang="zh-CN" dirty="0" err="1"/>
              <a:t>Σt</a:t>
            </a:r>
            <a:r>
              <a:rPr lang="en-US" altLang="zh-CN" baseline="-25000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最小，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为任务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被完成的时刻。</a:t>
            </a:r>
            <a:endParaRPr lang="en-US" altLang="zh-CN" b="1" dirty="0"/>
          </a:p>
          <a:p>
            <a:r>
              <a:rPr lang="zh-CN" altLang="en-US" b="1" dirty="0"/>
              <a:t>输入格式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pt-BR" altLang="zh-CN" sz="2800" dirty="0"/>
              <a:t>n</a:t>
            </a:r>
          </a:p>
          <a:p>
            <a:pPr lvl="1"/>
            <a:r>
              <a:rPr lang="pt-BR" altLang="zh-CN" sz="2800" dirty="0"/>
              <a:t>r</a:t>
            </a:r>
            <a:r>
              <a:rPr lang="pt-BR" altLang="zh-CN" sz="2800" baseline="-25000" dirty="0"/>
              <a:t>1</a:t>
            </a:r>
            <a:r>
              <a:rPr lang="pt-BR" altLang="zh-CN" sz="2800" dirty="0"/>
              <a:t> r</a:t>
            </a:r>
            <a:r>
              <a:rPr lang="pt-BR" altLang="zh-CN" sz="2800" baseline="-25000" dirty="0"/>
              <a:t>2</a:t>
            </a:r>
            <a:r>
              <a:rPr lang="pt-BR" altLang="zh-CN" sz="2800" dirty="0"/>
              <a:t> ... r</a:t>
            </a:r>
            <a:r>
              <a:rPr lang="pt-BR" altLang="zh-CN" sz="2800" baseline="-25000" dirty="0"/>
              <a:t>n</a:t>
            </a:r>
          </a:p>
          <a:p>
            <a:pPr lvl="1"/>
            <a:r>
              <a:rPr lang="pt-BR" altLang="zh-CN" sz="2800" dirty="0"/>
              <a:t>p</a:t>
            </a:r>
            <a:r>
              <a:rPr lang="pt-BR" altLang="zh-CN" sz="2800" baseline="-25000" dirty="0"/>
              <a:t>1</a:t>
            </a:r>
            <a:r>
              <a:rPr lang="pt-BR" altLang="zh-CN" sz="2800" dirty="0"/>
              <a:t> p</a:t>
            </a:r>
            <a:r>
              <a:rPr lang="pt-BR" altLang="zh-CN" sz="2800" baseline="-25000" dirty="0"/>
              <a:t>2</a:t>
            </a:r>
            <a:r>
              <a:rPr lang="pt-BR" altLang="zh-CN" sz="2800" dirty="0"/>
              <a:t> ... p</a:t>
            </a:r>
            <a:r>
              <a:rPr lang="pt-BR" altLang="zh-CN" sz="2800" baseline="-25000" dirty="0"/>
              <a:t>n</a:t>
            </a:r>
            <a:endParaRPr lang="en-US" altLang="zh-CN" sz="2800" dirty="0"/>
          </a:p>
          <a:p>
            <a:r>
              <a:rPr lang="zh-CN" altLang="en-US" b="1" dirty="0"/>
              <a:t>输出格式</a:t>
            </a:r>
            <a:r>
              <a:rPr lang="zh-CN" altLang="en-US" dirty="0"/>
              <a:t>：一个数，表示最小的</a:t>
            </a:r>
            <a:r>
              <a:rPr lang="en-US" altLang="zh-CN" dirty="0" err="1"/>
              <a:t>Σt</a:t>
            </a:r>
            <a:r>
              <a:rPr lang="en-US" altLang="zh-CN" baseline="-25000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/>
              <a:t>数据范围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pt-BR" altLang="zh-CN" dirty="0"/>
              <a:t>1 &lt;= n  &lt;=100		</a:t>
            </a:r>
          </a:p>
          <a:p>
            <a:pPr lvl="1"/>
            <a:r>
              <a:rPr lang="pt-BR" altLang="zh-CN" dirty="0">
                <a:solidFill>
                  <a:srgbClr val="FF0000"/>
                </a:solidFill>
              </a:rPr>
              <a:t>0</a:t>
            </a:r>
            <a:r>
              <a:rPr lang="pt-BR" altLang="zh-CN" dirty="0"/>
              <a:t> &lt;= r</a:t>
            </a:r>
            <a:r>
              <a:rPr lang="pt-BR" altLang="zh-CN" baseline="-25000" dirty="0"/>
              <a:t>i  </a:t>
            </a:r>
            <a:r>
              <a:rPr lang="pt-BR" altLang="zh-CN" dirty="0"/>
              <a:t>&lt;= 200.     1 &lt;= p</a:t>
            </a:r>
            <a:r>
              <a:rPr lang="pt-BR" altLang="zh-CN" baseline="-25000" dirty="0"/>
              <a:t>i  </a:t>
            </a:r>
            <a:r>
              <a:rPr lang="pt-BR" altLang="zh-CN" dirty="0"/>
              <a:t>&lt;=200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C840259-90E3-45C9-B4AB-B7FA7715981E}"/>
              </a:ext>
            </a:extLst>
          </p:cNvPr>
          <p:cNvSpPr/>
          <p:nvPr/>
        </p:nvSpPr>
        <p:spPr>
          <a:xfrm>
            <a:off x="7224690" y="3627430"/>
            <a:ext cx="37396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样例输入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</a:p>
          <a:p>
            <a:r>
              <a:rPr lang="en-US" altLang="zh-CN" sz="2400" dirty="0"/>
              <a:t>1 2 3</a:t>
            </a:r>
          </a:p>
          <a:p>
            <a:r>
              <a:rPr lang="en-US" altLang="zh-CN" sz="2400" dirty="0"/>
              <a:t>4 2 2</a:t>
            </a:r>
          </a:p>
          <a:p>
            <a:endParaRPr lang="en-US" altLang="zh-CN" sz="2400" b="1" dirty="0"/>
          </a:p>
          <a:p>
            <a:r>
              <a:rPr lang="zh-CN" altLang="en-US" sz="2400" b="1" dirty="0"/>
              <a:t>样例输出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en-US" altLang="zh-CN" sz="24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417887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1B83B-9F53-420D-9836-C91564DD2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/>
              <a:t>Bonus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242DDD-335A-4600-B413-815D644B5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r>
              <a:rPr lang="en-US" altLang="zh-CN" dirty="0"/>
              <a:t>Task 1</a:t>
            </a:r>
            <a:r>
              <a:rPr lang="zh-CN" altLang="en-US" dirty="0"/>
              <a:t>的 </a:t>
            </a:r>
            <a:r>
              <a:rPr lang="en-US" altLang="zh-CN" dirty="0"/>
              <a:t>O(n log n)</a:t>
            </a:r>
            <a:r>
              <a:rPr lang="zh-CN" altLang="en-US" dirty="0"/>
              <a:t>的算法并实现它。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1396169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284</Words>
  <Application>Microsoft Office PowerPoint</Application>
  <PresentationFormat>宽屏</PresentationFormat>
  <Paragraphs>35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主题​​</vt:lpstr>
      <vt:lpstr>实验课8：动态规划&amp; 贪心</vt:lpstr>
      <vt:lpstr>Task 1   最长递增子序列  (longest.cpp)</vt:lpstr>
      <vt:lpstr>Task 2 任务安排问题 (taskprocess.cpp)</vt:lpstr>
      <vt:lpstr>Bonus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 恺</dc:creator>
  <cp:lastModifiedBy>金 恺</cp:lastModifiedBy>
  <cp:revision>158</cp:revision>
  <dcterms:created xsi:type="dcterms:W3CDTF">2021-02-28T12:08:06Z</dcterms:created>
  <dcterms:modified xsi:type="dcterms:W3CDTF">2021-04-14T15:00:19Z</dcterms:modified>
</cp:coreProperties>
</file>