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475" r:id="rId3"/>
    <p:sldId id="476" r:id="rId4"/>
    <p:sldId id="477" r:id="rId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34"/>
    <p:restoredTop sz="94638"/>
  </p:normalViewPr>
  <p:slideViewPr>
    <p:cSldViewPr snapToGrid="0">
      <p:cViewPr varScale="1">
        <p:scale>
          <a:sx n="113" d="100"/>
          <a:sy n="113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5A44A-8ADB-44ED-A165-B88FD7B40894}" type="datetimeFigureOut">
              <a:rPr lang="x-none" altLang="en-US" smtClean="0"/>
              <a:t>2021/5/7</a:t>
            </a:fld>
            <a:endParaRPr lang="x-none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DE4F9-9845-4C18-A22C-A8317E01EC94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71963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B4FFE-9F69-40C0-9459-C185974A9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E21B69-B1B5-4F8E-B060-98C2A4DF3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F2361-00B1-4980-BE88-541642EC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2021/5/7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56D25-6F74-449B-B8E9-7C23A12C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95806-7AA6-4809-AAEE-C0C32310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98968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C90E7-93E1-4BD3-8C3C-C0C891FC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696118-A917-4BFF-8848-31DAA920F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0BD2D-D506-41D4-8176-4E5418B5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2021/5/7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0FA1D-74DA-48F9-AE12-FE98813F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3A0EF-B81B-4B48-A612-CD6CB105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62664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8AF8DA-206C-4F03-B99A-68CEF9180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D7F5F9-A146-40AF-9809-5667ADC53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48231-AB95-4556-B3B7-8A9FF32F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2021/5/7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465FA-7D10-4263-A4A7-CCE1FCF7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46E5D-EFD5-47E8-B260-66B83FA5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60245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39193-34F8-4064-A8A3-CFC74F8A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BAEB5-43DC-44AF-AAB0-1330D150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34F7A-50F3-48FF-B4FD-98048F73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2021/5/7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11DA3-CBE2-40BD-A810-C1E1CF4D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B0450-DC8D-4564-8E56-62871BDA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15986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72F42-A757-4010-B3FD-1C9A9875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C1FABC-253D-4EA8-87A3-85116786D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4255A-6744-4AA5-9953-2A7522F3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2021/5/7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7C7AE-28DA-4150-B55E-4393203B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668E9-F0A1-44B6-872C-3523D368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09067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D82B0-6B55-4DF4-ABF4-0754D9E4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F0998-A5ED-4C0B-885C-2842D870B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B144B1-1D29-423A-A1D4-3CDB9FCAE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2D41E6-2B3E-4CE4-9264-840D5A9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2021/5/7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EDAF0-DA9A-40A2-BA11-F6F69168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669CF-7840-4E63-85EA-61C269A7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25252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18088-96B9-447B-9FA6-C6EC331F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4DB03-2EC1-4A9A-B4EF-53484DDAE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343F75-FEC1-4471-ADAE-29951F48E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742B00-CA49-408C-8010-42843694D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010219-935F-4DD6-B689-C6633E73A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89160E-C302-4623-A7A2-0569AA6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2021/5/7</a:t>
            </a:fld>
            <a:endParaRPr lang="x-none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9E40DC-CAB6-4F18-840E-6EA60DDA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124946-5297-4549-998F-53B21322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383627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0E821-C7BE-45C6-B14A-94FC66CD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95F81B-9030-4B81-8CB1-54A04D46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2021/5/7</a:t>
            </a:fld>
            <a:endParaRPr lang="x-none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F156E0-E560-48C0-BDB2-E12F7E2C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85A196-E759-4ABF-8481-2B581B56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33450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94E2C9-51EC-4313-9CE6-ABCB1D45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2021/5/7</a:t>
            </a:fld>
            <a:endParaRPr lang="x-none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B2FF15-518D-467E-86A9-7E0EC191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E02977-62D0-4584-A220-5C75F64D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46497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62513-D6CF-4BCE-9EAF-987286C5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EB10D-D7B5-4AF8-B180-75C29AF6F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9AD1F7-15AA-457D-8037-C006A48CB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1A031-9A59-4C91-9DE3-D06A3EE5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2021/5/7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85477-135B-4F84-A112-511444C7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A5B6FC-CFE3-4EFA-93FE-636ECA4E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57170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91024-1D6C-4F67-A245-AEDFBFD2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5516D5-77C6-4044-903C-B3FF223F0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550990-DA89-402A-9FA8-40074A3AE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E86806-5677-4862-9A6C-6A0AAB93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2021/5/7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4763F1-B2E3-4142-9E62-891B678C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633DD-127D-482A-9C35-46ACFC8A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408230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B0B6BB-DFBE-498E-A955-C9712A27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967C98-D62F-4EDD-9A6D-7BECCDB6C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3DB60-33E0-4856-B410-3B2A9FB5A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0290C-D43C-46B0-A62A-3EF8A603F56D}" type="datetimeFigureOut">
              <a:rPr lang="x-none" altLang="en-US" smtClean="0"/>
              <a:t>2021/5/7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01674-5CC8-45C2-952E-B3D0364E2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4FE40-EB95-4974-99B7-8FD30132E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38111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A6B29-3A7B-435A-A98B-E78AB0208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实验课</a:t>
            </a:r>
            <a:r>
              <a:rPr lang="en-US" altLang="zh-CN" dirty="0"/>
              <a:t>9</a:t>
            </a:r>
            <a:r>
              <a:rPr lang="zh-CN" altLang="en-US" dirty="0"/>
              <a:t>：稀疏矩阵</a:t>
            </a:r>
            <a:endParaRPr lang="x-none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1F7266-730B-436C-BAE6-E85292E46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中山大学智工学院 数据结构与算法 </a:t>
            </a:r>
            <a:r>
              <a:rPr lang="en-US" altLang="zh-CN" dirty="0"/>
              <a:t>2021</a:t>
            </a:r>
            <a:r>
              <a:rPr lang="zh-CN" altLang="en-US" dirty="0"/>
              <a:t>春</a:t>
            </a:r>
            <a:endParaRPr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38090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Task 1   </a:t>
            </a:r>
            <a:r>
              <a:rPr lang="zh-CN" altLang="en-US" dirty="0"/>
              <a:t>稀疏矩阵求转置</a:t>
            </a:r>
            <a:r>
              <a:rPr lang="en-US" altLang="zh-CN" dirty="0"/>
              <a:t>(</a:t>
            </a:r>
            <a:r>
              <a:rPr lang="en-US" altLang="zh-CN" dirty="0" err="1"/>
              <a:t>tri_trans.cpp</a:t>
            </a:r>
            <a:r>
              <a:rPr lang="en-US" altLang="zh-CN" dirty="0"/>
              <a:t>)</a:t>
            </a:r>
            <a:endParaRPr lang="x-none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89148" cy="4909004"/>
          </a:xfrm>
        </p:spPr>
        <p:txBody>
          <a:bodyPr>
            <a:normAutofit/>
          </a:bodyPr>
          <a:lstStyle/>
          <a:p>
            <a:r>
              <a:rPr lang="zh-CN" altLang="en-US" b="1" dirty="0"/>
              <a:t>输入格式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400" dirty="0"/>
              <a:t>   </a:t>
            </a:r>
            <a:endParaRPr lang="en-US" altLang="zh-CN" sz="2400" dirty="0"/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400" dirty="0"/>
              <a:t>    第一行有</a:t>
            </a:r>
            <a:r>
              <a:rPr lang="en-US" altLang="zh-CN" sz="2400" dirty="0"/>
              <a:t>3</a:t>
            </a:r>
            <a:r>
              <a:rPr lang="zh-CN" altLang="en-US" sz="2400" dirty="0"/>
              <a:t>个整数存放</a:t>
            </a:r>
            <a:r>
              <a:rPr lang="zh-CN" altLang="zh-CN" sz="2400" dirty="0"/>
              <a:t>矩阵行列维数和非零元个数</a:t>
            </a:r>
            <a:endParaRPr lang="zh-CN" altLang="en-US" sz="2400" dirty="0"/>
          </a:p>
          <a:p>
            <a:pPr lvl="1"/>
            <a:r>
              <a:rPr lang="zh-CN" altLang="en-US" dirty="0">
                <a:latin typeface="+mn-ea"/>
              </a:rPr>
              <a:t>输入三元组稀疏矩阵（整数）；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输出转置矩阵；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输入转置后矩阵查找位置；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输出相应位置数据；</a:t>
            </a:r>
            <a:endParaRPr lang="en-US" altLang="zh-CN" dirty="0">
              <a:latin typeface="+mn-ea"/>
            </a:endParaRPr>
          </a:p>
          <a:p>
            <a:pPr lvl="1"/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03A627-79F5-40AB-86BC-748377322571}"/>
              </a:ext>
            </a:extLst>
          </p:cNvPr>
          <p:cNvSpPr/>
          <p:nvPr/>
        </p:nvSpPr>
        <p:spPr>
          <a:xfrm>
            <a:off x="7827348" y="2254810"/>
            <a:ext cx="21042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输入样例：    </a:t>
            </a:r>
            <a:endParaRPr lang="en-US" altLang="zh-CN" dirty="0">
              <a:latin typeface="+mn-ea"/>
            </a:endParaRPr>
          </a:p>
          <a:p>
            <a:r>
              <a:rPr lang="en-US" altLang="zh-CN" dirty="0"/>
              <a:t>6 7 8 </a:t>
            </a:r>
          </a:p>
          <a:p>
            <a:r>
              <a:rPr lang="en-US" altLang="zh-CN" dirty="0"/>
              <a:t>1 2 12</a:t>
            </a:r>
          </a:p>
          <a:p>
            <a:r>
              <a:rPr lang="en-US" altLang="zh-CN" dirty="0"/>
              <a:t>1 3 9</a:t>
            </a:r>
          </a:p>
          <a:p>
            <a:r>
              <a:rPr lang="en-US" altLang="zh-CN" dirty="0"/>
              <a:t>3 1 -3</a:t>
            </a:r>
          </a:p>
          <a:p>
            <a:r>
              <a:rPr lang="en-US" altLang="zh-CN" dirty="0"/>
              <a:t>3 6 14</a:t>
            </a:r>
          </a:p>
          <a:p>
            <a:r>
              <a:rPr lang="en-US" altLang="zh-CN" dirty="0"/>
              <a:t>4 3 24</a:t>
            </a:r>
          </a:p>
          <a:p>
            <a:r>
              <a:rPr lang="en-US" altLang="zh-CN" dirty="0"/>
              <a:t>5 2 18</a:t>
            </a:r>
          </a:p>
          <a:p>
            <a:r>
              <a:rPr lang="en-US" altLang="zh-CN" dirty="0"/>
              <a:t>6 1 15</a:t>
            </a:r>
          </a:p>
          <a:p>
            <a:r>
              <a:rPr lang="en-US" altLang="zh-CN" dirty="0"/>
              <a:t>6 4 -7</a:t>
            </a:r>
          </a:p>
          <a:p>
            <a:endParaRPr lang="en-US" altLang="zh-CN" dirty="0"/>
          </a:p>
          <a:p>
            <a:r>
              <a:rPr lang="en-US" altLang="zh-CN" dirty="0"/>
              <a:t>1 3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17E3C0-ED7C-1440-BEB3-A0590DA8D031}"/>
              </a:ext>
            </a:extLst>
          </p:cNvPr>
          <p:cNvSpPr/>
          <p:nvPr/>
        </p:nvSpPr>
        <p:spPr>
          <a:xfrm>
            <a:off x="9810402" y="2245558"/>
            <a:ext cx="18031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输出样例：    </a:t>
            </a:r>
            <a:endParaRPr lang="en-US" altLang="zh-CN" dirty="0">
              <a:latin typeface="+mn-ea"/>
            </a:endParaRPr>
          </a:p>
          <a:p>
            <a:r>
              <a:rPr lang="en-US" altLang="zh-CN" dirty="0"/>
              <a:t>7 6 8 </a:t>
            </a:r>
          </a:p>
          <a:p>
            <a:r>
              <a:rPr lang="en-US" altLang="zh-CN" dirty="0"/>
              <a:t>1 3 -3 </a:t>
            </a:r>
          </a:p>
          <a:p>
            <a:r>
              <a:rPr lang="en-US" altLang="zh-CN" dirty="0"/>
              <a:t>1 6 15 </a:t>
            </a:r>
          </a:p>
          <a:p>
            <a:r>
              <a:rPr lang="en-US" altLang="zh-CN" dirty="0"/>
              <a:t>2 1 12 </a:t>
            </a:r>
          </a:p>
          <a:p>
            <a:r>
              <a:rPr lang="en-US" altLang="zh-CN" dirty="0"/>
              <a:t>2 5 18 </a:t>
            </a:r>
          </a:p>
          <a:p>
            <a:r>
              <a:rPr lang="en-US" altLang="zh-CN" dirty="0"/>
              <a:t>3 1 9 </a:t>
            </a:r>
          </a:p>
          <a:p>
            <a:r>
              <a:rPr lang="en-US" altLang="zh-CN" dirty="0"/>
              <a:t>3 4 24 </a:t>
            </a:r>
          </a:p>
          <a:p>
            <a:r>
              <a:rPr lang="en-US" altLang="zh-CN" dirty="0"/>
              <a:t>4 6 -7 </a:t>
            </a:r>
          </a:p>
          <a:p>
            <a:r>
              <a:rPr lang="en-US" altLang="zh-CN" dirty="0"/>
              <a:t>6 3 14 </a:t>
            </a:r>
          </a:p>
          <a:p>
            <a:r>
              <a:rPr lang="en-US" altLang="zh-CN" dirty="0"/>
              <a:t>-3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6581400-BAAF-0048-BB47-D78F73CBD87F}"/>
              </a:ext>
            </a:extLst>
          </p:cNvPr>
          <p:cNvSpPr/>
          <p:nvPr/>
        </p:nvSpPr>
        <p:spPr>
          <a:xfrm>
            <a:off x="1185333" y="529254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+mn-ea"/>
              </a:rPr>
              <a:t>输入范围：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矩阵大小</a:t>
            </a:r>
            <a:r>
              <a:rPr lang="en-US" altLang="zh-CN" dirty="0">
                <a:latin typeface="+mn-ea"/>
              </a:rPr>
              <a:t>  4</a:t>
            </a:r>
            <a:r>
              <a:rPr lang="en-US" altLang="zh-CN" dirty="0"/>
              <a:t> &lt;= </a:t>
            </a:r>
            <a:r>
              <a:rPr lang="en-US" altLang="zh-CN" dirty="0" err="1">
                <a:latin typeface="+mn-ea"/>
              </a:rPr>
              <a:t>i,j</a:t>
            </a:r>
            <a:r>
              <a:rPr lang="en-US" altLang="zh-CN" dirty="0"/>
              <a:t> &lt;= </a:t>
            </a:r>
            <a:r>
              <a:rPr lang="en-US" altLang="zh-CN" dirty="0">
                <a:latin typeface="+mn-ea"/>
              </a:rPr>
              <a:t>100</a:t>
            </a:r>
          </a:p>
          <a:p>
            <a:pPr lvl="1"/>
            <a:r>
              <a:rPr lang="zh-CN" altLang="en-US" dirty="0">
                <a:latin typeface="+mn-ea"/>
              </a:rPr>
              <a:t>非零元素</a:t>
            </a:r>
            <a:r>
              <a:rPr lang="en-US" altLang="zh-CN" dirty="0">
                <a:latin typeface="+mn-ea"/>
              </a:rPr>
              <a:t>  -100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/>
              <a:t>&lt;=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v &lt;=100 (</a:t>
            </a:r>
            <a:r>
              <a:rPr lang="en-US" altLang="zh-CN" dirty="0"/>
              <a:t>v </a:t>
            </a:r>
            <a:r>
              <a:rPr lang="en-US" altLang="zh-CN" dirty="0">
                <a:ea typeface="Cambria Math" panose="02040503050406030204" pitchFamily="18" charset="0"/>
              </a:rPr>
              <a:t>≠ </a:t>
            </a:r>
            <a:r>
              <a:rPr lang="en-US" altLang="zh-CN" dirty="0"/>
              <a:t>0</a:t>
            </a:r>
            <a:r>
              <a:rPr lang="en-US" altLang="zh-CN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928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</a:t>
            </a:r>
            <a:r>
              <a:rPr lang="zh-CN" altLang="en-US" dirty="0"/>
              <a:t>  矩阵乘法的精典算法</a:t>
            </a:r>
            <a:r>
              <a:rPr lang="en-US" altLang="zh-CN" dirty="0"/>
              <a:t>(tri_multi1.cpp)</a:t>
            </a:r>
            <a:endParaRPr lang="x-none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20962" cy="2077781"/>
          </a:xfrm>
        </p:spPr>
        <p:txBody>
          <a:bodyPr>
            <a:normAutofit/>
          </a:bodyPr>
          <a:lstStyle/>
          <a:p>
            <a:r>
              <a:rPr lang="zh-CN" altLang="en-US" b="1" dirty="0"/>
              <a:t>输入格式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>
                <a:latin typeface="+mn-ea"/>
              </a:rPr>
              <a:t>三元组稀疏矩阵</a:t>
            </a:r>
            <a:r>
              <a:rPr lang="en-US" altLang="zh-CN" dirty="0">
                <a:latin typeface="+mn-ea"/>
              </a:rPr>
              <a:t>1</a:t>
            </a:r>
          </a:p>
          <a:p>
            <a:pPr lvl="1"/>
            <a:r>
              <a:rPr lang="zh-CN" altLang="en-US" dirty="0">
                <a:latin typeface="+mn-ea"/>
              </a:rPr>
              <a:t>三元组稀疏矩阵</a:t>
            </a:r>
            <a:r>
              <a:rPr lang="en-US" altLang="zh-CN" dirty="0">
                <a:latin typeface="+mn-ea"/>
              </a:rPr>
              <a:t>2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6260E6-C875-4E6E-9AC3-1CA0882C510D}"/>
              </a:ext>
            </a:extLst>
          </p:cNvPr>
          <p:cNvSpPr txBox="1"/>
          <p:nvPr/>
        </p:nvSpPr>
        <p:spPr>
          <a:xfrm>
            <a:off x="10017000" y="1690688"/>
            <a:ext cx="18097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样例输出：</a:t>
            </a:r>
            <a:endParaRPr lang="en-US" altLang="zh-CN" dirty="0">
              <a:latin typeface="+mn-ea"/>
            </a:endParaRPr>
          </a:p>
          <a:p>
            <a:r>
              <a:rPr lang="en-US" altLang="zh-CN" dirty="0"/>
              <a:t>0 6 </a:t>
            </a:r>
          </a:p>
          <a:p>
            <a:r>
              <a:rPr lang="en-US" altLang="zh-CN" dirty="0"/>
              <a:t>-1 0 </a:t>
            </a:r>
          </a:p>
          <a:p>
            <a:r>
              <a:rPr lang="en-US" altLang="zh-CN" dirty="0"/>
              <a:t>0 4 </a:t>
            </a:r>
          </a:p>
          <a:p>
            <a:r>
              <a:rPr lang="en-US" altLang="zh-CN" dirty="0"/>
              <a:t>3 2 3 </a:t>
            </a:r>
          </a:p>
          <a:p>
            <a:r>
              <a:rPr lang="en-US" altLang="zh-CN" dirty="0"/>
              <a:t>1 2 6 </a:t>
            </a:r>
          </a:p>
          <a:p>
            <a:r>
              <a:rPr lang="en-US" altLang="zh-CN" dirty="0"/>
              <a:t>2 1 -1 </a:t>
            </a:r>
          </a:p>
          <a:p>
            <a:r>
              <a:rPr lang="en-US" altLang="zh-CN" dirty="0"/>
              <a:t>3 2 4 </a:t>
            </a:r>
            <a:endParaRPr lang="en-US" altLang="zh-Hans-HK" dirty="0"/>
          </a:p>
          <a:p>
            <a:endParaRPr lang="en-US" altLang="zh-CN" dirty="0">
              <a:latin typeface="+mn-ea"/>
            </a:endParaRPr>
          </a:p>
          <a:p>
            <a:endParaRPr lang="zh-CN" altLang="en-US" sz="1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03A627-79F5-40AB-86BC-748377322571}"/>
              </a:ext>
            </a:extLst>
          </p:cNvPr>
          <p:cNvSpPr/>
          <p:nvPr/>
        </p:nvSpPr>
        <p:spPr>
          <a:xfrm>
            <a:off x="7635934" y="1678181"/>
            <a:ext cx="210429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样例输入：    </a:t>
            </a:r>
            <a:endParaRPr lang="en-US" altLang="zh-CN" dirty="0">
              <a:latin typeface="+mn-ea"/>
            </a:endParaRPr>
          </a:p>
          <a:p>
            <a:r>
              <a:rPr lang="en-US" altLang="zh-CN" dirty="0"/>
              <a:t>3 4 4</a:t>
            </a:r>
          </a:p>
          <a:p>
            <a:r>
              <a:rPr lang="en-US" altLang="zh-CN" dirty="0"/>
              <a:t>1 1 3</a:t>
            </a:r>
          </a:p>
          <a:p>
            <a:r>
              <a:rPr lang="en-US" altLang="zh-CN" dirty="0"/>
              <a:t>1 4 5</a:t>
            </a:r>
          </a:p>
          <a:p>
            <a:r>
              <a:rPr lang="en-US" altLang="zh-CN" dirty="0"/>
              <a:t>2 2 -1</a:t>
            </a:r>
          </a:p>
          <a:p>
            <a:r>
              <a:rPr lang="en-US" altLang="zh-CN" dirty="0"/>
              <a:t>3 1 2</a:t>
            </a:r>
          </a:p>
          <a:p>
            <a:endParaRPr lang="en-US" altLang="zh-CN" dirty="0"/>
          </a:p>
          <a:p>
            <a:r>
              <a:rPr lang="en-US" altLang="zh-CN" dirty="0"/>
              <a:t>4 2 4 </a:t>
            </a:r>
          </a:p>
          <a:p>
            <a:r>
              <a:rPr lang="en-US" altLang="zh-CN" dirty="0"/>
              <a:t>1 2 2</a:t>
            </a:r>
          </a:p>
          <a:p>
            <a:r>
              <a:rPr lang="en-US" altLang="zh-CN" dirty="0"/>
              <a:t>2 1 1</a:t>
            </a:r>
          </a:p>
          <a:p>
            <a:r>
              <a:rPr lang="en-US" altLang="zh-CN" dirty="0"/>
              <a:t>3 1 -2</a:t>
            </a:r>
          </a:p>
          <a:p>
            <a:r>
              <a:rPr lang="en-US" altLang="zh-CN" dirty="0"/>
              <a:t>3 2 4</a:t>
            </a:r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D23B6F-624E-4518-8030-F92DB460F852}"/>
              </a:ext>
            </a:extLst>
          </p:cNvPr>
          <p:cNvSpPr txBox="1"/>
          <p:nvPr/>
        </p:nvSpPr>
        <p:spPr>
          <a:xfrm>
            <a:off x="838200" y="3386341"/>
            <a:ext cx="6093228" cy="1218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/>
              <a:t>输出格式：</a:t>
            </a:r>
            <a:endParaRPr lang="en-US" altLang="zh-CN" sz="2800" b="1" dirty="0"/>
          </a:p>
          <a:p>
            <a:pPr lvl="1"/>
            <a:r>
              <a:rPr lang="zh-CN" altLang="en-US" sz="2400" dirty="0">
                <a:latin typeface="+mn-ea"/>
              </a:rPr>
              <a:t>矩阵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相乘后的矩阵</a:t>
            </a:r>
            <a:r>
              <a:rPr lang="en-US" altLang="zh-CN" sz="2400" dirty="0">
                <a:latin typeface="+mn-ea"/>
              </a:rPr>
              <a:t>3</a:t>
            </a:r>
          </a:p>
          <a:p>
            <a:pPr lvl="1"/>
            <a:r>
              <a:rPr lang="zh-CN" altLang="en-US" sz="2400" dirty="0">
                <a:latin typeface="+mn-ea"/>
              </a:rPr>
              <a:t>矩阵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的三元组表示</a:t>
            </a:r>
            <a:endParaRPr lang="en-US" altLang="zh-CN" sz="2400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FE70C4-057C-124E-8605-CD766B88E071}"/>
              </a:ext>
            </a:extLst>
          </p:cNvPr>
          <p:cNvSpPr/>
          <p:nvPr/>
        </p:nvSpPr>
        <p:spPr>
          <a:xfrm>
            <a:off x="1189067" y="51348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+mn-ea"/>
              </a:rPr>
              <a:t>输入范围：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矩阵大小</a:t>
            </a:r>
            <a:r>
              <a:rPr lang="en-US" altLang="zh-CN" dirty="0">
                <a:latin typeface="+mn-ea"/>
              </a:rPr>
              <a:t>  4</a:t>
            </a:r>
            <a:r>
              <a:rPr lang="en-US" altLang="zh-CN" dirty="0"/>
              <a:t> &lt;= </a:t>
            </a:r>
            <a:r>
              <a:rPr lang="en-US" altLang="zh-CN" dirty="0" err="1">
                <a:latin typeface="+mn-ea"/>
              </a:rPr>
              <a:t>i,j</a:t>
            </a:r>
            <a:r>
              <a:rPr lang="en-US" altLang="zh-CN" dirty="0"/>
              <a:t> &lt;= </a:t>
            </a:r>
            <a:r>
              <a:rPr lang="en-US" altLang="zh-CN" dirty="0">
                <a:latin typeface="+mn-ea"/>
              </a:rPr>
              <a:t>100</a:t>
            </a:r>
          </a:p>
          <a:p>
            <a:pPr lvl="1"/>
            <a:r>
              <a:rPr lang="zh-CN" altLang="en-US" dirty="0">
                <a:latin typeface="+mn-ea"/>
              </a:rPr>
              <a:t>非零元素</a:t>
            </a:r>
            <a:r>
              <a:rPr lang="en-US" altLang="zh-CN" dirty="0">
                <a:latin typeface="+mn-ea"/>
              </a:rPr>
              <a:t>  -100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/>
              <a:t>&lt;=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v &lt;=100 (</a:t>
            </a:r>
            <a:r>
              <a:rPr lang="en-US" altLang="zh-CN" dirty="0"/>
              <a:t>v </a:t>
            </a:r>
            <a:r>
              <a:rPr lang="en-US" altLang="zh-CN" dirty="0">
                <a:ea typeface="Cambria Math" panose="02040503050406030204" pitchFamily="18" charset="0"/>
              </a:rPr>
              <a:t>≠ </a:t>
            </a:r>
            <a:r>
              <a:rPr lang="en-US" altLang="zh-CN" dirty="0"/>
              <a:t>0</a:t>
            </a:r>
            <a:r>
              <a:rPr lang="en-US" altLang="zh-CN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466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3 </a:t>
            </a:r>
            <a:r>
              <a:rPr lang="zh-CN" altLang="en-US" dirty="0"/>
              <a:t>三元组矩阵乘法</a:t>
            </a:r>
            <a:r>
              <a:rPr lang="en-US" altLang="zh-CN" dirty="0"/>
              <a:t>(tri_multi2.cpp)</a:t>
            </a:r>
            <a:endParaRPr lang="x-none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605EC3-D152-E640-B1BA-4798CB6AE59A}"/>
              </a:ext>
            </a:extLst>
          </p:cNvPr>
          <p:cNvSpPr txBox="1"/>
          <p:nvPr/>
        </p:nvSpPr>
        <p:spPr>
          <a:xfrm>
            <a:off x="9965601" y="2102912"/>
            <a:ext cx="180975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样例输出：</a:t>
            </a:r>
            <a:endParaRPr lang="en-US" altLang="zh-CN" dirty="0">
              <a:latin typeface="+mn-ea"/>
            </a:endParaRPr>
          </a:p>
          <a:p>
            <a:r>
              <a:rPr lang="en-US" altLang="zh-CN" dirty="0"/>
              <a:t>3 2 3 </a:t>
            </a:r>
          </a:p>
          <a:p>
            <a:r>
              <a:rPr lang="en-US" altLang="zh-CN" dirty="0"/>
              <a:t>1 2 6 </a:t>
            </a:r>
          </a:p>
          <a:p>
            <a:r>
              <a:rPr lang="en-US" altLang="zh-CN" dirty="0"/>
              <a:t>2 1 -1 </a:t>
            </a:r>
          </a:p>
          <a:p>
            <a:r>
              <a:rPr lang="en-US" altLang="zh-CN" dirty="0"/>
              <a:t>3 2 4 </a:t>
            </a:r>
            <a:endParaRPr lang="en-US" altLang="zh-Hans-HK" dirty="0"/>
          </a:p>
          <a:p>
            <a:endParaRPr lang="en-US" altLang="zh-CN" dirty="0">
              <a:latin typeface="+mn-ea"/>
            </a:endParaRPr>
          </a:p>
          <a:p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78D3A3-9AF2-264E-BBD5-30D2DC76C3D3}"/>
              </a:ext>
            </a:extLst>
          </p:cNvPr>
          <p:cNvSpPr/>
          <p:nvPr/>
        </p:nvSpPr>
        <p:spPr>
          <a:xfrm>
            <a:off x="7501028" y="2102912"/>
            <a:ext cx="210429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样例输入：    </a:t>
            </a:r>
            <a:endParaRPr lang="en-US" altLang="zh-CN" dirty="0">
              <a:latin typeface="+mn-ea"/>
            </a:endParaRPr>
          </a:p>
          <a:p>
            <a:r>
              <a:rPr lang="en-US" altLang="zh-CN" dirty="0"/>
              <a:t>3 4 4</a:t>
            </a:r>
          </a:p>
          <a:p>
            <a:r>
              <a:rPr lang="en-US" altLang="zh-CN" dirty="0"/>
              <a:t>1 1 3</a:t>
            </a:r>
          </a:p>
          <a:p>
            <a:r>
              <a:rPr lang="en-US" altLang="zh-CN" dirty="0"/>
              <a:t>1 4 5</a:t>
            </a:r>
          </a:p>
          <a:p>
            <a:r>
              <a:rPr lang="en-US" altLang="zh-CN" dirty="0"/>
              <a:t>2 2 -1</a:t>
            </a:r>
          </a:p>
          <a:p>
            <a:r>
              <a:rPr lang="en-US" altLang="zh-CN" dirty="0"/>
              <a:t>3 1 2</a:t>
            </a:r>
          </a:p>
          <a:p>
            <a:endParaRPr lang="en-US" altLang="zh-CN" dirty="0"/>
          </a:p>
          <a:p>
            <a:r>
              <a:rPr lang="en-US" altLang="zh-CN" dirty="0"/>
              <a:t>4 2 4 </a:t>
            </a:r>
          </a:p>
          <a:p>
            <a:r>
              <a:rPr lang="en-US" altLang="zh-CN" dirty="0"/>
              <a:t>1 2 2</a:t>
            </a:r>
          </a:p>
          <a:p>
            <a:r>
              <a:rPr lang="en-US" altLang="zh-CN" dirty="0"/>
              <a:t>2 1 1</a:t>
            </a:r>
          </a:p>
          <a:p>
            <a:r>
              <a:rPr lang="en-US" altLang="zh-CN" dirty="0"/>
              <a:t>3 1 -2</a:t>
            </a:r>
          </a:p>
          <a:p>
            <a:r>
              <a:rPr lang="en-US" altLang="zh-CN" dirty="0"/>
              <a:t>3 2 4</a:t>
            </a:r>
          </a:p>
          <a:p>
            <a:endParaRPr lang="en-US" altLang="zh-CN" dirty="0"/>
          </a:p>
        </p:txBody>
      </p:sp>
      <p:sp>
        <p:nvSpPr>
          <p:cNvPr id="19" name="内容占位符 4">
            <a:extLst>
              <a:ext uri="{FF2B5EF4-FFF2-40B4-BE49-F238E27FC236}">
                <a16:creationId xmlns:a16="http://schemas.microsoft.com/office/drawing/2014/main" id="{6FD62FAB-30F0-3942-A743-F7C795F1F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20962" cy="2077781"/>
          </a:xfrm>
        </p:spPr>
        <p:txBody>
          <a:bodyPr>
            <a:normAutofit/>
          </a:bodyPr>
          <a:lstStyle/>
          <a:p>
            <a:r>
              <a:rPr lang="zh-CN" altLang="en-US" b="1" dirty="0"/>
              <a:t>输入格式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>
                <a:latin typeface="+mn-ea"/>
              </a:rPr>
              <a:t>三元组稀疏矩阵</a:t>
            </a:r>
            <a:r>
              <a:rPr lang="en-US" altLang="zh-CN" dirty="0">
                <a:latin typeface="+mn-ea"/>
              </a:rPr>
              <a:t>1</a:t>
            </a:r>
          </a:p>
          <a:p>
            <a:pPr lvl="1"/>
            <a:r>
              <a:rPr lang="zh-CN" altLang="en-US" dirty="0">
                <a:latin typeface="+mn-ea"/>
              </a:rPr>
              <a:t>三元组稀疏矩阵</a:t>
            </a:r>
            <a:r>
              <a:rPr lang="en-US" altLang="zh-CN" dirty="0">
                <a:latin typeface="+mn-ea"/>
              </a:rPr>
              <a:t>2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16D1111-4125-CB44-8B49-213E9BCF07D0}"/>
              </a:ext>
            </a:extLst>
          </p:cNvPr>
          <p:cNvSpPr txBox="1"/>
          <p:nvPr/>
        </p:nvSpPr>
        <p:spPr>
          <a:xfrm>
            <a:off x="838200" y="3386341"/>
            <a:ext cx="6093228" cy="849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/>
              <a:t>输出格式：</a:t>
            </a:r>
            <a:endParaRPr lang="en-US" altLang="zh-CN" sz="2800" b="1" dirty="0"/>
          </a:p>
          <a:p>
            <a:pPr lvl="1"/>
            <a:r>
              <a:rPr lang="zh-CN" altLang="en-US" sz="2400" dirty="0">
                <a:latin typeface="+mn-ea"/>
              </a:rPr>
              <a:t>矩阵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的三元组表示</a:t>
            </a:r>
            <a:endParaRPr lang="en-US" altLang="zh-CN" sz="2400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6239CB0-A52B-F941-8C9E-0E66F33E5DE2}"/>
              </a:ext>
            </a:extLst>
          </p:cNvPr>
          <p:cNvSpPr/>
          <p:nvPr/>
        </p:nvSpPr>
        <p:spPr>
          <a:xfrm>
            <a:off x="1044748" y="48729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+mn-ea"/>
              </a:rPr>
              <a:t>输入范围：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矩阵大小</a:t>
            </a:r>
            <a:r>
              <a:rPr lang="en-US" altLang="zh-CN" dirty="0">
                <a:latin typeface="+mn-ea"/>
              </a:rPr>
              <a:t>  4</a:t>
            </a:r>
            <a:r>
              <a:rPr lang="en-US" altLang="zh-CN" dirty="0"/>
              <a:t> &lt;= </a:t>
            </a:r>
            <a:r>
              <a:rPr lang="en-US" altLang="zh-CN" dirty="0" err="1">
                <a:latin typeface="+mn-ea"/>
              </a:rPr>
              <a:t>i,j</a:t>
            </a:r>
            <a:r>
              <a:rPr lang="en-US" altLang="zh-CN" dirty="0"/>
              <a:t> &lt;= </a:t>
            </a:r>
            <a:r>
              <a:rPr lang="en-US" altLang="zh-CN" dirty="0">
                <a:latin typeface="+mn-ea"/>
              </a:rPr>
              <a:t>100</a:t>
            </a:r>
          </a:p>
          <a:p>
            <a:pPr lvl="1"/>
            <a:r>
              <a:rPr lang="zh-CN" altLang="en-US" dirty="0">
                <a:latin typeface="+mn-ea"/>
              </a:rPr>
              <a:t>非零元素</a:t>
            </a:r>
            <a:r>
              <a:rPr lang="en-US" altLang="zh-CN" dirty="0">
                <a:latin typeface="+mn-ea"/>
              </a:rPr>
              <a:t>  -100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/>
              <a:t>&lt;=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v &lt;=100 (</a:t>
            </a:r>
            <a:r>
              <a:rPr lang="en-US" altLang="zh-CN" dirty="0"/>
              <a:t>v </a:t>
            </a:r>
            <a:r>
              <a:rPr lang="en-US" altLang="zh-CN" dirty="0">
                <a:ea typeface="Cambria Math" panose="02040503050406030204" pitchFamily="18" charset="0"/>
              </a:rPr>
              <a:t>≠ </a:t>
            </a:r>
            <a:r>
              <a:rPr lang="en-US" altLang="zh-CN" dirty="0"/>
              <a:t>0</a:t>
            </a:r>
            <a:r>
              <a:rPr lang="en-US" altLang="zh-CN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7879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308</Words>
  <Application>Microsoft Macintosh PowerPoint</Application>
  <PresentationFormat>宽屏</PresentationFormat>
  <Paragraphs>93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Office 主题​​</vt:lpstr>
      <vt:lpstr>实验课9：稀疏矩阵</vt:lpstr>
      <vt:lpstr>Task 1   稀疏矩阵求转置(tri_trans.cpp)</vt:lpstr>
      <vt:lpstr>Task 2  矩阵乘法的精典算法(tri_multi1.cpp)</vt:lpstr>
      <vt:lpstr>Task 3 三元组矩阵乘法(tri_multi2.cpp)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恺</dc:creator>
  <cp:lastModifiedBy>w49</cp:lastModifiedBy>
  <cp:revision>132</cp:revision>
  <dcterms:created xsi:type="dcterms:W3CDTF">2021-02-28T12:08:06Z</dcterms:created>
  <dcterms:modified xsi:type="dcterms:W3CDTF">2021-05-06T16:20:48Z</dcterms:modified>
</cp:coreProperties>
</file>