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2" r:id="rId1"/>
  </p:sldMasterIdLst>
  <p:notesMasterIdLst>
    <p:notesMasterId r:id="rId49"/>
  </p:notesMasterIdLst>
  <p:sldIdLst>
    <p:sldId id="304" r:id="rId2"/>
    <p:sldId id="303" r:id="rId3"/>
    <p:sldId id="398" r:id="rId4"/>
    <p:sldId id="399" r:id="rId5"/>
    <p:sldId id="407" r:id="rId6"/>
    <p:sldId id="315" r:id="rId7"/>
    <p:sldId id="400" r:id="rId8"/>
    <p:sldId id="307" r:id="rId9"/>
    <p:sldId id="409" r:id="rId10"/>
    <p:sldId id="284" r:id="rId11"/>
    <p:sldId id="379" r:id="rId12"/>
    <p:sldId id="316" r:id="rId13"/>
    <p:sldId id="350" r:id="rId14"/>
    <p:sldId id="344" r:id="rId15"/>
    <p:sldId id="401" r:id="rId16"/>
    <p:sldId id="360" r:id="rId17"/>
    <p:sldId id="361" r:id="rId18"/>
    <p:sldId id="362" r:id="rId19"/>
    <p:sldId id="375" r:id="rId20"/>
    <p:sldId id="374" r:id="rId21"/>
    <p:sldId id="376" r:id="rId22"/>
    <p:sldId id="366" r:id="rId23"/>
    <p:sldId id="371" r:id="rId24"/>
    <p:sldId id="363" r:id="rId25"/>
    <p:sldId id="364" r:id="rId26"/>
    <p:sldId id="365" r:id="rId27"/>
    <p:sldId id="367" r:id="rId28"/>
    <p:sldId id="377" r:id="rId29"/>
    <p:sldId id="368" r:id="rId30"/>
    <p:sldId id="370" r:id="rId31"/>
    <p:sldId id="373" r:id="rId32"/>
    <p:sldId id="378" r:id="rId33"/>
    <p:sldId id="369" r:id="rId34"/>
    <p:sldId id="392" r:id="rId35"/>
    <p:sldId id="404" r:id="rId36"/>
    <p:sldId id="393" r:id="rId37"/>
    <p:sldId id="394" r:id="rId38"/>
    <p:sldId id="395" r:id="rId39"/>
    <p:sldId id="396" r:id="rId40"/>
    <p:sldId id="384" r:id="rId41"/>
    <p:sldId id="408" r:id="rId42"/>
    <p:sldId id="314" r:id="rId43"/>
    <p:sldId id="340" r:id="rId44"/>
    <p:sldId id="385" r:id="rId45"/>
    <p:sldId id="387" r:id="rId46"/>
    <p:sldId id="388" r:id="rId47"/>
    <p:sldId id="389" r:id="rId4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CC848046-754B-4F74-80BC-E30683A1C679}">
          <p14:sldIdLst>
            <p14:sldId id="304"/>
          </p14:sldIdLst>
        </p14:section>
        <p14:section name="递归算法" id="{A1B11704-C71A-4018-9039-7EED2D487D45}">
          <p14:sldIdLst>
            <p14:sldId id="303"/>
            <p14:sldId id="398"/>
            <p14:sldId id="399"/>
            <p14:sldId id="407"/>
          </p14:sldIdLst>
        </p14:section>
        <p14:section name="分治算法" id="{37BA8150-637B-47B6-8557-72425828F35C}">
          <p14:sldIdLst>
            <p14:sldId id="315"/>
            <p14:sldId id="400"/>
            <p14:sldId id="307"/>
            <p14:sldId id="409"/>
            <p14:sldId id="284"/>
            <p14:sldId id="379"/>
            <p14:sldId id="316"/>
            <p14:sldId id="350"/>
            <p14:sldId id="344"/>
            <p14:sldId id="401"/>
            <p14:sldId id="360"/>
            <p14:sldId id="361"/>
            <p14:sldId id="362"/>
            <p14:sldId id="375"/>
            <p14:sldId id="374"/>
            <p14:sldId id="376"/>
            <p14:sldId id="366"/>
            <p14:sldId id="371"/>
            <p14:sldId id="363"/>
            <p14:sldId id="364"/>
            <p14:sldId id="365"/>
            <p14:sldId id="367"/>
            <p14:sldId id="377"/>
            <p14:sldId id="368"/>
            <p14:sldId id="370"/>
            <p14:sldId id="373"/>
            <p14:sldId id="378"/>
            <p14:sldId id="369"/>
            <p14:sldId id="392"/>
            <p14:sldId id="404"/>
            <p14:sldId id="393"/>
            <p14:sldId id="394"/>
            <p14:sldId id="395"/>
            <p14:sldId id="396"/>
            <p14:sldId id="384"/>
            <p14:sldId id="408"/>
            <p14:sldId id="314"/>
            <p14:sldId id="340"/>
            <p14:sldId id="385"/>
            <p14:sldId id="387"/>
            <p14:sldId id="388"/>
            <p14:sldId id="38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金 恺" initials="金" lastIdx="1" clrIdx="0">
    <p:extLst>
      <p:ext uri="{19B8F6BF-5375-455C-9EA6-DF929625EA0E}">
        <p15:presenceInfo xmlns:p15="http://schemas.microsoft.com/office/powerpoint/2012/main" userId="42608066b4fb0d4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FF00FF"/>
    <a:srgbClr val="9933FF"/>
    <a:srgbClr val="0000FF"/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256" autoAdjust="0"/>
  </p:normalViewPr>
  <p:slideViewPr>
    <p:cSldViewPr snapToGrid="0">
      <p:cViewPr varScale="1">
        <p:scale>
          <a:sx n="105" d="100"/>
          <a:sy n="105" d="100"/>
        </p:scale>
        <p:origin x="17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857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821C12-0442-4F4F-8F22-DAEE9CB4462D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DF5C46-9EB0-41FA-A96C-2A3D32F10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960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Hans-HK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DF5C46-9EB0-41FA-A96C-2A3D32F1084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2939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注意：输入数据未必是</a:t>
            </a:r>
            <a:r>
              <a:rPr lang="en-US" altLang="zh-CN" dirty="0"/>
              <a:t>1~n</a:t>
            </a:r>
            <a:r>
              <a:rPr lang="zh-CN" altLang="en-US" dirty="0"/>
              <a:t>。但是</a:t>
            </a:r>
            <a:r>
              <a:rPr lang="en-US" altLang="zh-CN" dirty="0"/>
              <a:t>Sn</a:t>
            </a:r>
            <a:r>
              <a:rPr lang="zh-CN" altLang="en-US" dirty="0"/>
              <a:t>这个假设显然是合理的。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CAA67-909D-49A9-9476-B9DF401F7F7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8638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CAA67-909D-49A9-9476-B9DF401F7F7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4518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我们要分析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值</a:t>
            </a:r>
            <a:r>
              <a:rPr lang="en-US" altLang="zh-CN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和值</a:t>
            </a:r>
            <a:r>
              <a:rPr lang="en-US" altLang="zh-CN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被比较的概率是多少。  为此，需要一个引理，并且先需要引入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Wp,q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这个定义。  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W6,7=7.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CAA67-909D-49A9-9476-B9DF401F7F77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9334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上述引理的直观描述：区间内任何值</a:t>
            </a:r>
            <a:r>
              <a:rPr lang="zh-CN" altLang="en-US" sz="1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等概率的</a:t>
            </a:r>
            <a:r>
              <a:rPr lang="zh-CN" alt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成为此区间的胜利者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/>
          </a:p>
          <a:p>
            <a:r>
              <a:rPr lang="zh-CN" altLang="en-US" dirty="0"/>
              <a:t>注：如果学生没听懂上述这个等概率引理的证明，关系不大。暂时记住这个结论即可（它并不反直觉）。课下再去看懂证明。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CAA67-909D-49A9-9476-B9DF401F7F77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2711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推论中使用了：  区间</a:t>
            </a:r>
            <a:r>
              <a:rPr lang="en-US" altLang="zh-CN" sz="12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1200" dirty="0" err="1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p,q</a:t>
            </a:r>
            <a:r>
              <a:rPr lang="en-US" altLang="zh-CN" sz="12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内每个值，如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，或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 成为此区间的胜利者的概率为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1/(q-p+1)</a:t>
            </a:r>
            <a:r>
              <a:rPr lang="zh-CN" altLang="en-US" dirty="0"/>
              <a:t>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CAA67-909D-49A9-9476-B9DF401F7F77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2726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CAA67-909D-49A9-9476-B9DF401F7F77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120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红色表示数字表示</a:t>
            </a:r>
            <a:r>
              <a:rPr lang="en-US" altLang="zh-CN" dirty="0"/>
              <a:t>pivot</a:t>
            </a:r>
            <a:r>
              <a:rPr lang="zh-CN" altLang="en-US" dirty="0"/>
              <a:t>。 注意</a:t>
            </a:r>
            <a:r>
              <a:rPr lang="en-US" altLang="zh-CN" dirty="0"/>
              <a:t>pivot</a:t>
            </a:r>
            <a:r>
              <a:rPr lang="zh-CN" altLang="en-US" dirty="0"/>
              <a:t>先要和</a:t>
            </a:r>
            <a:r>
              <a:rPr lang="en-US" altLang="zh-CN" dirty="0"/>
              <a:t>a[r]</a:t>
            </a:r>
            <a:r>
              <a:rPr lang="zh-CN" altLang="en-US" dirty="0"/>
              <a:t> 那个数交换。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CAA67-909D-49A9-9476-B9DF401F7F77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5214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如果</a:t>
            </a:r>
            <a:r>
              <a:rPr lang="en-US" altLang="zh-CN" dirty="0"/>
              <a:t>pivot</a:t>
            </a:r>
            <a:r>
              <a:rPr lang="zh-CN" altLang="en-US" dirty="0"/>
              <a:t>选的靠中间，很快就进入下一个阶段了。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CAA67-909D-49A9-9476-B9DF401F7F77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5234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zh-CN" altLang="en-US" dirty="0"/>
              <a:t>这个复杂度要给学生好好分析一下。  </a:t>
            </a:r>
            <a:r>
              <a:rPr lang="en-US" altLang="zh-CN" dirty="0"/>
              <a:t>2</a:t>
            </a:r>
            <a:r>
              <a:rPr lang="zh-CN" altLang="en-US" dirty="0"/>
              <a:t>步以内  </a:t>
            </a:r>
            <a:r>
              <a:rPr lang="en-US" altLang="zh-CN" dirty="0"/>
              <a:t>m </a:t>
            </a:r>
            <a:r>
              <a:rPr lang="zh-CN" altLang="en-US" dirty="0"/>
              <a:t>的大小 缩小至少一半。</a:t>
            </a:r>
            <a:endParaRPr lang="en-US" altLang="zh-CN" dirty="0"/>
          </a:p>
          <a:p>
            <a:pPr marL="228600" indent="-228600">
              <a:buAutoNum type="arabicPeriod"/>
            </a:pPr>
            <a:r>
              <a:rPr lang="zh-CN" altLang="en-US" dirty="0"/>
              <a:t>原本只要计算 </a:t>
            </a:r>
            <a:r>
              <a:rPr lang="en-US" altLang="zh-CN" dirty="0" err="1"/>
              <a:t>B_m</a:t>
            </a:r>
            <a:r>
              <a:rPr lang="zh-CN" altLang="en-US" dirty="0"/>
              <a:t>，  但是我们可以实现递归计算的是 同时计算  </a:t>
            </a:r>
            <a:r>
              <a:rPr lang="en-US" altLang="zh-CN" dirty="0"/>
              <a:t>(</a:t>
            </a:r>
            <a:r>
              <a:rPr lang="en-US" altLang="zh-CN" dirty="0" err="1"/>
              <a:t>A^m,B_m</a:t>
            </a:r>
            <a:r>
              <a:rPr lang="en-US" altLang="zh-CN" dirty="0"/>
              <a:t>)</a:t>
            </a:r>
            <a:r>
              <a:rPr lang="zh-CN" altLang="en-US" dirty="0"/>
              <a:t>。  如果仅有</a:t>
            </a:r>
            <a:r>
              <a:rPr lang="en-US" altLang="zh-CN" dirty="0"/>
              <a:t>B_{m/2}</a:t>
            </a:r>
            <a:r>
              <a:rPr lang="zh-CN" altLang="en-US" dirty="0"/>
              <a:t>，无法得出</a:t>
            </a:r>
            <a:r>
              <a:rPr lang="en-US" altLang="zh-CN" dirty="0" err="1"/>
              <a:t>B_m</a:t>
            </a:r>
            <a:r>
              <a:rPr lang="zh-CN" altLang="en-US" dirty="0"/>
              <a:t>。</a:t>
            </a:r>
            <a:endParaRPr lang="zh-Hans-HK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DF5C46-9EB0-41FA-A96C-2A3D32F1084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421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和计算第</a:t>
            </a:r>
            <a:r>
              <a:rPr lang="en-US" altLang="zh-CN" dirty="0"/>
              <a:t>k</a:t>
            </a:r>
            <a:r>
              <a:rPr lang="zh-CN" altLang="en-US" dirty="0"/>
              <a:t>小的数的算法非常类似。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CAA67-909D-49A9-9476-B9DF401F7F7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2720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CAA67-909D-49A9-9476-B9DF401F7F7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0376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实际上</a:t>
            </a:r>
            <a:r>
              <a:rPr lang="en-US" altLang="zh-CN" dirty="0"/>
              <a:t>partition</a:t>
            </a:r>
            <a:r>
              <a:rPr lang="zh-CN" altLang="en-US" dirty="0"/>
              <a:t>至少有</a:t>
            </a:r>
            <a:r>
              <a:rPr lang="en-US" altLang="zh-CN" dirty="0"/>
              <a:t>4</a:t>
            </a:r>
            <a:r>
              <a:rPr lang="zh-CN" altLang="en-US" dirty="0"/>
              <a:t>种不同的写法。不同的</a:t>
            </a:r>
            <a:r>
              <a:rPr lang="en-US" altLang="zh-CN" dirty="0"/>
              <a:t>Partition</a:t>
            </a:r>
            <a:r>
              <a:rPr lang="zh-CN" altLang="en-US" dirty="0"/>
              <a:t>方法会造成差异。例如</a:t>
            </a:r>
            <a:r>
              <a:rPr lang="en-US" altLang="zh-CN" dirty="0"/>
              <a:t>9657 </a:t>
            </a:r>
            <a:r>
              <a:rPr lang="zh-CN" altLang="en-US" dirty="0"/>
              <a:t>或者</a:t>
            </a:r>
            <a:r>
              <a:rPr lang="en-US" altLang="zh-CN" dirty="0"/>
              <a:t>9675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但是只要求掌握这一种最简单的即可。这种是</a:t>
            </a:r>
            <a:r>
              <a:rPr lang="en-US" altLang="zh-CN" dirty="0"/>
              <a:t> </a:t>
            </a:r>
            <a:r>
              <a:rPr lang="zh-CN" altLang="en-US" dirty="0"/>
              <a:t>算法导论上的。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CAA67-909D-49A9-9476-B9DF401F7F7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231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注意：这不是唯一的</a:t>
            </a:r>
            <a:r>
              <a:rPr lang="en-US" altLang="zh-CN" dirty="0"/>
              <a:t>partition</a:t>
            </a:r>
            <a:r>
              <a:rPr lang="zh-CN" altLang="en-US" dirty="0"/>
              <a:t>方法。而且</a:t>
            </a:r>
            <a:r>
              <a:rPr lang="zh-CN" altLang="en-US" b="1" dirty="0"/>
              <a:t>不是前面那个例子中使用的</a:t>
            </a:r>
            <a:r>
              <a:rPr lang="en-US" altLang="zh-CN" b="1" dirty="0"/>
              <a:t>partition</a:t>
            </a:r>
            <a:r>
              <a:rPr lang="zh-CN" altLang="en-US" b="1" dirty="0"/>
              <a:t>方法！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CAA67-909D-49A9-9476-B9DF401F7F7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6094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由于</a:t>
            </a:r>
            <a:r>
              <a:rPr lang="en-US" altLang="zh-CN" dirty="0"/>
              <a:t>Partition</a:t>
            </a:r>
            <a:r>
              <a:rPr lang="zh-CN" altLang="en-US" dirty="0"/>
              <a:t>的不同，</a:t>
            </a:r>
            <a:r>
              <a:rPr lang="en-US" altLang="zh-CN" dirty="0" err="1"/>
              <a:t>Qsort</a:t>
            </a:r>
            <a:r>
              <a:rPr lang="zh-CN" altLang="en-US" dirty="0"/>
              <a:t>有很多不同的版本。  而这种标准</a:t>
            </a:r>
            <a:r>
              <a:rPr lang="en-US" altLang="zh-CN" dirty="0" err="1"/>
              <a:t>Qsort</a:t>
            </a:r>
            <a:r>
              <a:rPr lang="zh-CN" altLang="en-US" dirty="0"/>
              <a:t>的优点是： </a:t>
            </a:r>
            <a:endParaRPr lang="en-US" altLang="zh-CN" dirty="0"/>
          </a:p>
          <a:p>
            <a:r>
              <a:rPr lang="en-US" altLang="zh-CN" dirty="0"/>
              <a:t>         1. </a:t>
            </a:r>
            <a:r>
              <a:rPr lang="zh-CN" altLang="en-US" dirty="0"/>
              <a:t>不需要额外数组。 </a:t>
            </a:r>
            <a:r>
              <a:rPr lang="en-US" altLang="zh-CN" dirty="0"/>
              <a:t>2. </a:t>
            </a:r>
            <a:r>
              <a:rPr lang="zh-CN" altLang="en-US" dirty="0"/>
              <a:t>它的常数因子比较小</a:t>
            </a:r>
            <a:r>
              <a:rPr lang="en-US" altLang="zh-CN" dirty="0"/>
              <a:t>——</a:t>
            </a:r>
            <a:r>
              <a:rPr lang="zh-CN" altLang="en-US" dirty="0"/>
              <a:t>即它比较快。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为简便</a:t>
            </a:r>
            <a:r>
              <a:rPr lang="en-US" altLang="zh-CN" sz="1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r>
              <a:rPr lang="zh-CN" altLang="en-US" sz="1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仅讨论标准</a:t>
            </a:r>
            <a:r>
              <a:rPr lang="en-US" altLang="zh-CN" sz="1200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Qsort</a:t>
            </a:r>
            <a:r>
              <a:rPr lang="zh-CN" altLang="en-US" sz="1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CAA67-909D-49A9-9476-B9DF401F7F7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5395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2"/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当</a:t>
            </a:r>
            <a:r>
              <a:rPr lang="en-US" altLang="zh-CN" sz="12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I=(1,2,3)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</a:t>
            </a:r>
            <a:r>
              <a:rPr lang="en-US" altLang="zh-CN" sz="12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T(I)=3+2+1=6</a:t>
            </a:r>
            <a:r>
              <a:rPr lang="zh-CN" altLang="en-US" sz="12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  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当</a:t>
            </a:r>
            <a:r>
              <a:rPr lang="en-US" altLang="zh-CN" sz="12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I=(1,3,2)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</a:t>
            </a:r>
            <a:r>
              <a:rPr lang="en-US" altLang="zh-CN" sz="12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T</a:t>
            </a:r>
            <a:r>
              <a:rPr lang="en-US" altLang="zh-CN" sz="1200" baseline="-25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(I)=3+1+1=5.</a:t>
            </a:r>
          </a:p>
          <a:p>
            <a:pPr lvl="2"/>
            <a:r>
              <a:rPr lang="en-US" altLang="zh-CN" sz="12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2"/>
            <a:r>
              <a:rPr lang="zh-CN" altLang="en-US" sz="12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一般来说</a:t>
            </a:r>
            <a:r>
              <a:rPr lang="en-US" altLang="zh-CN" sz="12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T(n)</a:t>
            </a:r>
            <a:r>
              <a:rPr lang="zh-CN" altLang="en-US" sz="12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指的是 </a:t>
            </a:r>
            <a:r>
              <a:rPr lang="en-US" altLang="zh-CN" sz="1200" dirty="0" err="1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T_worstcase</a:t>
            </a:r>
            <a:r>
              <a:rPr lang="en-US" altLang="zh-CN" sz="12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(n)</a:t>
            </a:r>
            <a:r>
              <a:rPr lang="zh-CN" altLang="en-US" sz="12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1200" dirty="0">
              <a:solidFill>
                <a:schemeClr val="accent5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altLang="zh-CN" sz="12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CAA67-909D-49A9-9476-B9DF401F7F7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438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虽然都是</a:t>
            </a:r>
            <a:r>
              <a:rPr lang="en-US" altLang="zh-CN" dirty="0"/>
              <a:t>O(</a:t>
            </a:r>
            <a:r>
              <a:rPr lang="en-US" altLang="zh-CN" dirty="0" err="1"/>
              <a:t>nlogn</a:t>
            </a:r>
            <a:r>
              <a:rPr lang="en-US" altLang="zh-CN" dirty="0"/>
              <a:t>)</a:t>
            </a:r>
            <a:r>
              <a:rPr lang="zh-CN" altLang="en-US" dirty="0"/>
              <a:t>。但是快排  平均情况下更快。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CAA67-909D-49A9-9476-B9DF401F7F7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669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879" y="182879"/>
            <a:ext cx="8778240" cy="6492240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2485" y="882376"/>
            <a:ext cx="747522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6000" b="1" cap="all" baseline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2148" y="3869635"/>
            <a:ext cx="6575895" cy="1388165"/>
          </a:xfrm>
        </p:spPr>
        <p:txBody>
          <a:bodyPr>
            <a:normAutofit/>
          </a:bodyPr>
          <a:lstStyle>
            <a:lvl1pPr marL="0" indent="0" algn="ctr">
              <a:spcBef>
                <a:spcPts val="1000"/>
              </a:spcBef>
              <a:buNone/>
              <a:defRPr sz="1800">
                <a:solidFill>
                  <a:srgbClr val="FFFFFF"/>
                </a:solidFill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E7AB41E-27A4-4AA7-9A8A-3545CB2AB7C4}" type="slidenum">
              <a:rPr lang="en-US" altLang="zh-CN" smtClean="0"/>
              <a:pPr/>
              <a:t>‹#›</a:t>
            </a:fld>
            <a:endParaRPr lang="en-US" altLang="zh-CN"/>
          </a:p>
        </p:txBody>
      </p:sp>
      <p:cxnSp>
        <p:nvCxnSpPr>
          <p:cNvPr id="8" name="Straight Connector 7"/>
          <p:cNvCxnSpPr/>
          <p:nvPr/>
        </p:nvCxnSpPr>
        <p:spPr>
          <a:xfrm>
            <a:off x="1483995" y="3733800"/>
            <a:ext cx="61722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5240532"/>
      </p:ext>
    </p:extLst>
  </p:cSld>
  <p:clrMapOvr>
    <a:masterClrMapping/>
  </p:clrMapOvr>
  <p:transition>
    <p:strips dir="r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30334-6D7E-4653-8AFA-F48089B622DF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72887083"/>
      </p:ext>
    </p:extLst>
  </p:cSld>
  <p:clrMapOvr>
    <a:masterClrMapping/>
  </p:clrMapOvr>
  <p:transition>
    <p:strips dir="r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762000"/>
            <a:ext cx="1743075" cy="5410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7250" y="762000"/>
            <a:ext cx="5572125" cy="5410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25EAF-0D2E-4D15-B33F-A25266B922E9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63059370"/>
      </p:ext>
    </p:extLst>
  </p:cSld>
  <p:clrMapOvr>
    <a:masterClrMapping/>
  </p:clrMapOvr>
  <p:transition>
    <p:strips dir="rd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章节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881DFDB3-6B61-B441-8409-26A03EFBCAC8}"/>
              </a:ext>
            </a:extLst>
          </p:cNvPr>
          <p:cNvSpPr/>
          <p:nvPr userDrawn="1"/>
        </p:nvSpPr>
        <p:spPr>
          <a:xfrm>
            <a:off x="0" y="6243638"/>
            <a:ext cx="9144000" cy="6429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C354B20-D1AC-ED49-9F11-5E0605E7EAEE}"/>
              </a:ext>
            </a:extLst>
          </p:cNvPr>
          <p:cNvSpPr/>
          <p:nvPr userDrawn="1"/>
        </p:nvSpPr>
        <p:spPr>
          <a:xfrm>
            <a:off x="-3175" y="6721475"/>
            <a:ext cx="9144000" cy="165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1DE3D7F5-BF27-EB4B-A9EC-00D9A641DD6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eaLnBrk="0" fontAlgn="auto" hangingPunct="0">
              <a:spcBef>
                <a:spcPts val="0"/>
              </a:spcBef>
              <a:spcAft>
                <a:spcPts val="0"/>
              </a:spcAft>
              <a:defRPr kumimoji="1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E77BBB7A-0347-E541-A2E2-A5EF01BC7CF9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92975A9-694D-0F44-9726-4AC8161A1397}"/>
              </a:ext>
            </a:extLst>
          </p:cNvPr>
          <p:cNvSpPr/>
          <p:nvPr userDrawn="1"/>
        </p:nvSpPr>
        <p:spPr>
          <a:xfrm>
            <a:off x="0" y="566738"/>
            <a:ext cx="9144000" cy="6429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70523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000"/>
              </a:spcBef>
              <a:defRPr/>
            </a:lvl1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E5158-0A8C-4877-85C9-0A662F6990E6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98692899"/>
      </p:ext>
    </p:extLst>
  </p:cSld>
  <p:clrMapOvr>
    <a:masterClrMapping/>
  </p:clrMapOvr>
  <p:transition>
    <p:strips dir="r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818" y="1173575"/>
            <a:ext cx="747522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6000" b="0" cap="all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2446" y="4154520"/>
            <a:ext cx="6576822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D4396-14BE-457B-9DD4-223F8621155A}" type="slidenum">
              <a:rPr lang="en-US" altLang="zh-CN" smtClean="0"/>
              <a:pPr/>
              <a:t>‹#›</a:t>
            </a:fld>
            <a:endParaRPr lang="en-US" altLang="zh-CN"/>
          </a:p>
        </p:txBody>
      </p:sp>
      <p:cxnSp>
        <p:nvCxnSpPr>
          <p:cNvPr id="7" name="Straight Connector 6"/>
          <p:cNvCxnSpPr/>
          <p:nvPr/>
        </p:nvCxnSpPr>
        <p:spPr>
          <a:xfrm>
            <a:off x="1485900" y="4020408"/>
            <a:ext cx="61722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6681869"/>
      </p:ext>
    </p:extLst>
  </p:cSld>
  <p:clrMapOvr>
    <a:masterClrMapping/>
  </p:clrMapOvr>
  <p:transition>
    <p:strips dir="r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7250" y="2057399"/>
            <a:ext cx="3566160" cy="40233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709" y="2057400"/>
            <a:ext cx="3566160" cy="40233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BB80-195B-494A-A8AE-44466EFF923B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02541529"/>
      </p:ext>
    </p:extLst>
  </p:cSld>
  <p:clrMapOvr>
    <a:masterClrMapping/>
  </p:clrMapOvr>
  <p:transition>
    <p:strips dir="rd"/>
  </p:transition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0" y="2001511"/>
            <a:ext cx="356616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7250" y="2721483"/>
            <a:ext cx="3566160" cy="338328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1880" y="1999032"/>
            <a:ext cx="356616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1880" y="2719322"/>
            <a:ext cx="3566160" cy="338328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79EA0-5893-48C6-A3D1-E574370B309F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67337734"/>
      </p:ext>
    </p:extLst>
  </p:cSld>
  <p:clrMapOvr>
    <a:masterClrMapping/>
  </p:clrMapOvr>
  <p:transition>
    <p:strips dir="rd"/>
  </p:transition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40FF2-D433-4A76-88E0-93D7D407C94A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8419939"/>
      </p:ext>
    </p:extLst>
  </p:cSld>
  <p:clrMapOvr>
    <a:masterClrMapping/>
  </p:clrMapOvr>
  <p:transition>
    <p:strips dir="r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74323-9A18-43F8-93DB-61D4A40FC4D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86994940"/>
      </p:ext>
    </p:extLst>
  </p:cSld>
  <p:clrMapOvr>
    <a:masterClrMapping/>
  </p:clrMapOvr>
  <p:transition>
    <p:strips dir="r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1097280"/>
            <a:ext cx="283464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9314" y="1097280"/>
            <a:ext cx="4149638" cy="466344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834640"/>
            <a:ext cx="2834640" cy="292608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E07EB-2ED5-480F-85A9-324EB7C50E8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02337476"/>
      </p:ext>
    </p:extLst>
  </p:cSld>
  <p:clrMapOvr>
    <a:masterClrMapping/>
  </p:clrMapOvr>
  <p:transition>
    <p:strips dir="rd"/>
  </p:transition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1097280"/>
            <a:ext cx="283464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19107" y="1069847"/>
            <a:ext cx="4257703" cy="4645153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1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834640"/>
            <a:ext cx="283464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9EA1F-F3BE-4328-A34C-500CBEBCA6D7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66694622"/>
      </p:ext>
    </p:extLst>
  </p:cSld>
  <p:clrMapOvr>
    <a:masterClrMapping/>
  </p:clrMapOvr>
  <p:transition>
    <p:strips dir="r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880" y="182880"/>
            <a:ext cx="8778240" cy="649224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7250" y="609600"/>
            <a:ext cx="740664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1" y="2057400"/>
            <a:ext cx="7404653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7247" y="6223829"/>
            <a:ext cx="17468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61861" y="6223829"/>
            <a:ext cx="353833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7148" y="6223829"/>
            <a:ext cx="1279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/>
                </a:solidFill>
              </a:defRPr>
            </a:lvl1pPr>
          </a:lstStyle>
          <a:p>
            <a:fld id="{061667E6-1FDF-431F-94A3-92F4C6B671D1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70561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3" r:id="rId1"/>
    <p:sldLayoutId id="2147483824" r:id="rId2"/>
    <p:sldLayoutId id="2147483825" r:id="rId3"/>
    <p:sldLayoutId id="2147483826" r:id="rId4"/>
    <p:sldLayoutId id="2147483827" r:id="rId5"/>
    <p:sldLayoutId id="2147483828" r:id="rId6"/>
    <p:sldLayoutId id="2147483829" r:id="rId7"/>
    <p:sldLayoutId id="2147483830" r:id="rId8"/>
    <p:sldLayoutId id="2147483831" r:id="rId9"/>
    <p:sldLayoutId id="2147483832" r:id="rId10"/>
    <p:sldLayoutId id="2147483833" r:id="rId11"/>
    <p:sldLayoutId id="2147483834" r:id="rId12"/>
  </p:sldLayoutIdLst>
  <p:transition>
    <p:strips dir="rd"/>
  </p:transition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71450" indent="-137160" algn="l" defTabSz="6858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34290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54864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75438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92012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1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3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15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17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hyperlink" Target="http://www.cs.toronto.edu/~toni/Courses/263-2015/lectures/lecture-quicksort.pdf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A3AFC800-2FB3-4B1F-BEB9-7A4C729F5B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sz="6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算法设计常用思想</a:t>
            </a:r>
            <a:endParaRPr lang="zh-Hans-HK" altLang="en-US" dirty="0">
              <a:solidFill>
                <a:schemeClr val="bg1"/>
              </a:solidFill>
            </a:endParaRPr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34D33EA6-2792-486D-9C1F-D6D51D091B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zh-CN" sz="2800" b="1" dirty="0">
                <a:solidFill>
                  <a:srgbClr val="FFFF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1. </a:t>
            </a:r>
            <a:r>
              <a:rPr lang="zh-CN" altLang="en-US" sz="2800" b="1" dirty="0">
                <a:solidFill>
                  <a:srgbClr val="FFFF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递归算法</a:t>
            </a:r>
            <a:r>
              <a:rPr lang="en-US" altLang="zh-CN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		</a:t>
            </a:r>
            <a:r>
              <a:rPr lang="en-US" altLang="zh-CN" sz="2800" b="1" dirty="0">
                <a:solidFill>
                  <a:srgbClr val="FFFF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2.</a:t>
            </a:r>
            <a:r>
              <a:rPr lang="zh-CN" altLang="en-US" sz="2800" b="1" dirty="0">
                <a:solidFill>
                  <a:srgbClr val="FFFF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分治算法</a:t>
            </a:r>
            <a:endParaRPr lang="en-US" altLang="zh-CN" sz="2800" b="1" dirty="0">
              <a:solidFill>
                <a:srgbClr val="FFFF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zh-CN" sz="2800" b="1" dirty="0">
                <a:solidFill>
                  <a:schemeClr val="bg1">
                    <a:lumMod val="6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3. </a:t>
            </a:r>
            <a:r>
              <a:rPr lang="zh-CN" altLang="en-US" sz="2800" b="1" dirty="0">
                <a:solidFill>
                  <a:schemeClr val="bg1">
                    <a:lumMod val="6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动态规划算法</a:t>
            </a:r>
            <a:r>
              <a:rPr lang="en-US" altLang="zh-CN" sz="2800" b="1" dirty="0">
                <a:solidFill>
                  <a:schemeClr val="bg1">
                    <a:lumMod val="6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		4.</a:t>
            </a:r>
            <a:r>
              <a:rPr lang="zh-CN" altLang="en-US" sz="2800" b="1" dirty="0">
                <a:solidFill>
                  <a:schemeClr val="bg1">
                    <a:lumMod val="6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规约思想</a:t>
            </a:r>
            <a:endParaRPr lang="en-US" altLang="zh-CN" sz="2800" b="1" dirty="0">
              <a:solidFill>
                <a:schemeClr val="bg1">
                  <a:lumMod val="65000"/>
                </a:schemeClr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zh-CN" sz="2800" b="1" dirty="0">
                <a:solidFill>
                  <a:schemeClr val="bg1">
                    <a:lumMod val="6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5. </a:t>
            </a:r>
            <a:r>
              <a:rPr lang="zh-CN" altLang="en-US" sz="2800" b="1" dirty="0">
                <a:solidFill>
                  <a:schemeClr val="bg1">
                    <a:lumMod val="6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贪心算法</a:t>
            </a:r>
            <a:r>
              <a:rPr lang="en-US" altLang="zh-CN" sz="2800" b="1" dirty="0">
                <a:solidFill>
                  <a:schemeClr val="bg1">
                    <a:lumMod val="6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        	6.</a:t>
            </a:r>
            <a:r>
              <a:rPr lang="zh-CN" altLang="en-US" sz="2800" b="1" dirty="0">
                <a:solidFill>
                  <a:schemeClr val="bg1">
                    <a:lumMod val="6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其他算法思想</a:t>
            </a:r>
            <a:endParaRPr lang="en-US" altLang="zh-CN" sz="2800" b="1" dirty="0">
              <a:solidFill>
                <a:schemeClr val="bg1">
                  <a:lumMod val="65000"/>
                </a:schemeClr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60320497"/>
      </p:ext>
    </p:extLst>
  </p:cSld>
  <p:clrMapOvr>
    <a:masterClrMapping/>
  </p:clrMapOvr>
  <p:transition>
    <p:strips dir="rd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Text Box 4">
            <a:extLst>
              <a:ext uri="{FF2B5EF4-FFF2-40B4-BE49-F238E27FC236}">
                <a16:creationId xmlns:a16="http://schemas.microsoft.com/office/drawing/2014/main" id="{BE7C004F-8181-A04F-9193-BD21B12793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90877" y="3150994"/>
            <a:ext cx="45801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kumimoji="1" lang="zh-CN" alt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  </a:t>
            </a:r>
            <a:r>
              <a:rPr kumimoji="1" lang="en-US" altLang="zh-CN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[49]   [38]   [65]   [97]   [76]   [13]   [27]</a:t>
            </a:r>
          </a:p>
        </p:txBody>
      </p:sp>
      <p:sp>
        <p:nvSpPr>
          <p:cNvPr id="37906" name="Text Box 18">
            <a:extLst>
              <a:ext uri="{FF2B5EF4-FFF2-40B4-BE49-F238E27FC236}">
                <a16:creationId xmlns:a16="http://schemas.microsoft.com/office/drawing/2014/main" id="{CCCE8D02-CD4F-7144-97A7-26DE8B6A05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7702" y="3929151"/>
            <a:ext cx="451918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kumimoji="1" lang="en-US" altLang="zh-CN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  [38      49]   [65     97]   [13      76]   [27]</a:t>
            </a:r>
          </a:p>
        </p:txBody>
      </p:sp>
      <p:sp>
        <p:nvSpPr>
          <p:cNvPr id="37916" name="Text Box 28">
            <a:extLst>
              <a:ext uri="{FF2B5EF4-FFF2-40B4-BE49-F238E27FC236}">
                <a16:creationId xmlns:a16="http://schemas.microsoft.com/office/drawing/2014/main" id="{674C1B10-687B-3841-821E-4C612179CB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3252" y="4636035"/>
            <a:ext cx="456407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kumimoji="1" lang="en-US" altLang="zh-CN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  [38       49    65       97]   [13      27     76]</a:t>
            </a:r>
          </a:p>
        </p:txBody>
      </p:sp>
      <p:sp>
        <p:nvSpPr>
          <p:cNvPr id="37921" name="Text Box 33">
            <a:extLst>
              <a:ext uri="{FF2B5EF4-FFF2-40B4-BE49-F238E27FC236}">
                <a16:creationId xmlns:a16="http://schemas.microsoft.com/office/drawing/2014/main" id="{6097897F-F17D-F449-AAF4-EC0DF61E4B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5608" y="5366286"/>
            <a:ext cx="445827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kumimoji="1" lang="en-US" altLang="zh-CN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 [13       27    38       49     65      76     97]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A8E89DE-B889-8F42-B178-7D3EF05938A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7BBB7A-0347-E541-A2E2-A5EF01BC7CF9}" type="slidenum">
              <a:rPr lang="zh-CN" altLang="en-US" smtClean="0">
                <a:solidFill>
                  <a:srgbClr val="002060"/>
                </a:solidFill>
              </a:rPr>
              <a:pPr>
                <a:defRPr/>
              </a:pPr>
              <a:t>10</a:t>
            </a:fld>
            <a:endParaRPr lang="zh-CN" altLang="en-US" dirty="0">
              <a:solidFill>
                <a:srgbClr val="002060"/>
              </a:solidFill>
            </a:endParaRPr>
          </a:p>
        </p:txBody>
      </p:sp>
      <p:sp>
        <p:nvSpPr>
          <p:cNvPr id="8" name="Text Box 4">
            <a:extLst>
              <a:ext uri="{FF2B5EF4-FFF2-40B4-BE49-F238E27FC236}">
                <a16:creationId xmlns:a16="http://schemas.microsoft.com/office/drawing/2014/main" id="{471E6F5F-8B99-482B-98CA-9FE3516FC5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8572" y="1736728"/>
            <a:ext cx="462819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kumimoji="1" lang="zh-CN" altLang="en-US" sz="2000" dirty="0">
                <a:solidFill>
                  <a:srgbClr val="9933FF"/>
                </a:solidFill>
                <a:latin typeface="Times New Roman" panose="02020603050405020304" pitchFamily="18" charset="0"/>
              </a:rPr>
              <a:t>   </a:t>
            </a:r>
            <a:r>
              <a:rPr kumimoji="1" lang="en-US" altLang="zh-CN" sz="2000" dirty="0">
                <a:solidFill>
                  <a:srgbClr val="9933FF"/>
                </a:solidFill>
                <a:latin typeface="Times New Roman" panose="02020603050405020304" pitchFamily="18" charset="0"/>
              </a:rPr>
              <a:t>[49     38      65      97]    [76     13       27]</a:t>
            </a:r>
          </a:p>
        </p:txBody>
      </p:sp>
      <p:sp>
        <p:nvSpPr>
          <p:cNvPr id="9" name="Text Box 4">
            <a:extLst>
              <a:ext uri="{FF2B5EF4-FFF2-40B4-BE49-F238E27FC236}">
                <a16:creationId xmlns:a16="http://schemas.microsoft.com/office/drawing/2014/main" id="{F483D558-FEEB-4161-A5CE-BE831CA7B4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7702" y="2443612"/>
            <a:ext cx="471315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kumimoji="1" lang="zh-CN" altLang="en-US" sz="2000" dirty="0">
                <a:solidFill>
                  <a:srgbClr val="9933FF"/>
                </a:solidFill>
                <a:latin typeface="Times New Roman" panose="02020603050405020304" pitchFamily="18" charset="0"/>
              </a:rPr>
              <a:t>   </a:t>
            </a:r>
            <a:r>
              <a:rPr kumimoji="1" lang="en-US" altLang="zh-CN" sz="2000" dirty="0">
                <a:solidFill>
                  <a:srgbClr val="9933FF"/>
                </a:solidFill>
                <a:latin typeface="Times New Roman" panose="02020603050405020304" pitchFamily="18" charset="0"/>
              </a:rPr>
              <a:t>[49     38]    [65      97]    [76     13]    [27]</a:t>
            </a:r>
          </a:p>
        </p:txBody>
      </p:sp>
    </p:spTree>
    <p:extLst>
      <p:ext uri="{BB962C8B-B14F-4D97-AF65-F5344CB8AC3E}">
        <p14:creationId xmlns:p14="http://schemas.microsoft.com/office/powerpoint/2010/main" val="3278496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78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379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379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379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2" grpId="0" build="p" autoUpdateAnimBg="0"/>
      <p:bldP spid="37906" grpId="0" build="p" autoUpdateAnimBg="0"/>
      <p:bldP spid="37916" grpId="0" build="p" autoUpdateAnimBg="0"/>
      <p:bldP spid="37921" grpId="0" build="p" autoUpdateAnimBg="0"/>
      <p:bldP spid="8" grpId="0" build="p" autoUpdateAnimBg="0"/>
      <p:bldP spid="9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85A43F-0A35-4AE9-907F-A8E3467AE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altLang="zh-Hans-HK" sz="4000" dirty="0">
                <a:solidFill>
                  <a:srgbClr val="FF00FF"/>
                </a:solidFill>
              </a:rPr>
              <a:t>T(n)= 2 T(n/2) + O(n). </a:t>
            </a:r>
            <a:r>
              <a:rPr lang="en-US" altLang="zh-CN" sz="4000" dirty="0">
                <a:solidFill>
                  <a:srgbClr val="FF00FF"/>
                </a:solidFill>
              </a:rPr>
              <a:t>T(n)=?</a:t>
            </a:r>
            <a:endParaRPr lang="en-US" altLang="zh-Hans-HK" sz="4000" dirty="0">
              <a:solidFill>
                <a:srgbClr val="FF00FF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64C66D2-42AA-4398-82A7-A640D64A8D42}"/>
              </a:ext>
            </a:extLst>
          </p:cNvPr>
          <p:cNvSpPr/>
          <p:nvPr/>
        </p:nvSpPr>
        <p:spPr>
          <a:xfrm>
            <a:off x="1243584" y="4059936"/>
            <a:ext cx="36576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98DC6AA-3FC4-4FF0-88D0-9971F0EE0669}"/>
              </a:ext>
            </a:extLst>
          </p:cNvPr>
          <p:cNvSpPr/>
          <p:nvPr/>
        </p:nvSpPr>
        <p:spPr>
          <a:xfrm>
            <a:off x="1755648" y="4059936"/>
            <a:ext cx="36576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FE7737C-C47C-47CB-B6FD-20EB9E97B753}"/>
              </a:ext>
            </a:extLst>
          </p:cNvPr>
          <p:cNvSpPr/>
          <p:nvPr/>
        </p:nvSpPr>
        <p:spPr>
          <a:xfrm>
            <a:off x="2267712" y="4069080"/>
            <a:ext cx="36576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6B40C9C-83F2-432E-9327-CC1F4D35A3FF}"/>
              </a:ext>
            </a:extLst>
          </p:cNvPr>
          <p:cNvSpPr/>
          <p:nvPr/>
        </p:nvSpPr>
        <p:spPr>
          <a:xfrm>
            <a:off x="2779776" y="4069080"/>
            <a:ext cx="36576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CF39405B-5499-4DB7-9242-2FBDFF72DE7D}"/>
              </a:ext>
            </a:extLst>
          </p:cNvPr>
          <p:cNvSpPr/>
          <p:nvPr/>
        </p:nvSpPr>
        <p:spPr>
          <a:xfrm>
            <a:off x="3291840" y="4069080"/>
            <a:ext cx="36576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92D516D3-BAAB-40A9-936A-9BFDC4C9E26E}"/>
              </a:ext>
            </a:extLst>
          </p:cNvPr>
          <p:cNvSpPr/>
          <p:nvPr/>
        </p:nvSpPr>
        <p:spPr>
          <a:xfrm>
            <a:off x="3803904" y="4069080"/>
            <a:ext cx="36576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FB413F3C-1200-4AD8-AAFA-884B98C90FD5}"/>
              </a:ext>
            </a:extLst>
          </p:cNvPr>
          <p:cNvSpPr/>
          <p:nvPr/>
        </p:nvSpPr>
        <p:spPr>
          <a:xfrm>
            <a:off x="4315968" y="4078224"/>
            <a:ext cx="36576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C4949F9F-750D-420C-9373-14B0549BF625}"/>
              </a:ext>
            </a:extLst>
          </p:cNvPr>
          <p:cNvSpPr/>
          <p:nvPr/>
        </p:nvSpPr>
        <p:spPr>
          <a:xfrm>
            <a:off x="4828032" y="4078224"/>
            <a:ext cx="36576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892EBA32-605A-4E44-ACEA-88EA28177E8B}"/>
              </a:ext>
            </a:extLst>
          </p:cNvPr>
          <p:cNvSpPr/>
          <p:nvPr/>
        </p:nvSpPr>
        <p:spPr>
          <a:xfrm>
            <a:off x="1243584" y="3465576"/>
            <a:ext cx="877824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9C622D53-EE1E-4A09-970E-A6F8417E416A}"/>
              </a:ext>
            </a:extLst>
          </p:cNvPr>
          <p:cNvSpPr/>
          <p:nvPr/>
        </p:nvSpPr>
        <p:spPr>
          <a:xfrm>
            <a:off x="2267712" y="3465576"/>
            <a:ext cx="877824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6BD4231D-1714-49B4-BB1F-2910EAB9E85E}"/>
              </a:ext>
            </a:extLst>
          </p:cNvPr>
          <p:cNvSpPr/>
          <p:nvPr/>
        </p:nvSpPr>
        <p:spPr>
          <a:xfrm>
            <a:off x="3291840" y="3465576"/>
            <a:ext cx="877824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7CCBAA99-E435-467D-85A3-C8F77169A05E}"/>
              </a:ext>
            </a:extLst>
          </p:cNvPr>
          <p:cNvSpPr/>
          <p:nvPr/>
        </p:nvSpPr>
        <p:spPr>
          <a:xfrm>
            <a:off x="4315968" y="3465576"/>
            <a:ext cx="877824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5C06B8E5-82EF-46EF-8EA0-C36200B24F67}"/>
              </a:ext>
            </a:extLst>
          </p:cNvPr>
          <p:cNvSpPr/>
          <p:nvPr/>
        </p:nvSpPr>
        <p:spPr>
          <a:xfrm>
            <a:off x="1243584" y="2851404"/>
            <a:ext cx="1901952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75415973-9B48-4C53-B532-22F34AFB90F9}"/>
              </a:ext>
            </a:extLst>
          </p:cNvPr>
          <p:cNvSpPr/>
          <p:nvPr/>
        </p:nvSpPr>
        <p:spPr>
          <a:xfrm>
            <a:off x="3291840" y="2851404"/>
            <a:ext cx="1901952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417BE656-FAE6-4742-84B1-59023ED6771D}"/>
              </a:ext>
            </a:extLst>
          </p:cNvPr>
          <p:cNvSpPr/>
          <p:nvPr/>
        </p:nvSpPr>
        <p:spPr>
          <a:xfrm>
            <a:off x="1243584" y="2237232"/>
            <a:ext cx="3950208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811266F4-D0D5-4DE7-A4F4-C3BF115D9E73}"/>
              </a:ext>
            </a:extLst>
          </p:cNvPr>
          <p:cNvSpPr txBox="1"/>
          <p:nvPr/>
        </p:nvSpPr>
        <p:spPr>
          <a:xfrm>
            <a:off x="5541264" y="2313432"/>
            <a:ext cx="306811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accent1"/>
                </a:solidFill>
              </a:rPr>
              <a:t>直观的证明：</a:t>
            </a:r>
            <a:endParaRPr lang="en-US" altLang="zh-CN" sz="2400" dirty="0">
              <a:solidFill>
                <a:schemeClr val="accent1"/>
              </a:solidFill>
            </a:endParaRPr>
          </a:p>
          <a:p>
            <a:r>
              <a:rPr lang="zh-CN" altLang="en-US" sz="2400" dirty="0">
                <a:solidFill>
                  <a:schemeClr val="accent1"/>
                </a:solidFill>
              </a:rPr>
              <a:t>假设</a:t>
            </a:r>
            <a:r>
              <a:rPr lang="en-US" altLang="zh-CN" sz="2400" dirty="0">
                <a:solidFill>
                  <a:srgbClr val="006600"/>
                </a:solidFill>
              </a:rPr>
              <a:t>n=2</a:t>
            </a:r>
            <a:r>
              <a:rPr lang="en-US" altLang="zh-CN" sz="2400" baseline="30000" dirty="0">
                <a:solidFill>
                  <a:srgbClr val="006600"/>
                </a:solidFill>
              </a:rPr>
              <a:t>k</a:t>
            </a:r>
            <a:r>
              <a:rPr lang="en-US" altLang="zh-CN" sz="2400" dirty="0">
                <a:solidFill>
                  <a:srgbClr val="006600"/>
                </a:solidFill>
              </a:rPr>
              <a:t> (k</a:t>
            </a:r>
            <a:r>
              <a:rPr lang="zh-CN" altLang="en-US" sz="2400" dirty="0">
                <a:solidFill>
                  <a:srgbClr val="006600"/>
                </a:solidFill>
              </a:rPr>
              <a:t>为整数</a:t>
            </a:r>
            <a:r>
              <a:rPr lang="en-US" altLang="zh-CN" sz="2400" dirty="0">
                <a:solidFill>
                  <a:srgbClr val="006600"/>
                </a:solidFill>
              </a:rPr>
              <a:t>)</a:t>
            </a:r>
          </a:p>
          <a:p>
            <a:r>
              <a:rPr lang="en-US" altLang="zh-CN" sz="2400" dirty="0">
                <a:solidFill>
                  <a:srgbClr val="006600"/>
                </a:solidFill>
              </a:rPr>
              <a:t>T(n) ≤ 2 T(n/2) + Cn.</a:t>
            </a:r>
          </a:p>
          <a:p>
            <a:r>
              <a:rPr lang="en-US" altLang="zh-CN" sz="2400" dirty="0">
                <a:solidFill>
                  <a:srgbClr val="006600"/>
                </a:solidFill>
                <a:sym typeface="Wingdings" panose="05000000000000000000" pitchFamily="2" charset="2"/>
              </a:rPr>
              <a:t></a:t>
            </a:r>
            <a:r>
              <a:rPr lang="en-US" altLang="zh-Hans-HK" sz="2400" dirty="0">
                <a:solidFill>
                  <a:srgbClr val="006600"/>
                </a:solidFill>
              </a:rPr>
              <a:t>  T(n) </a:t>
            </a:r>
            <a:r>
              <a:rPr lang="en-US" altLang="zh-CN" sz="2400" dirty="0">
                <a:solidFill>
                  <a:srgbClr val="006600"/>
                </a:solidFill>
              </a:rPr>
              <a:t>≤</a:t>
            </a:r>
            <a:r>
              <a:rPr lang="en-US" altLang="zh-Hans-HK" sz="2400" dirty="0">
                <a:solidFill>
                  <a:srgbClr val="006600"/>
                </a:solidFill>
              </a:rPr>
              <a:t> C n*k </a:t>
            </a:r>
          </a:p>
          <a:p>
            <a:r>
              <a:rPr lang="en-US" altLang="zh-Hans-HK" sz="2400" dirty="0">
                <a:solidFill>
                  <a:srgbClr val="006600"/>
                </a:solidFill>
              </a:rPr>
              <a:t>      = O(n log 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内容占位符 29">
                <a:extLst>
                  <a:ext uri="{FF2B5EF4-FFF2-40B4-BE49-F238E27FC236}">
                    <a16:creationId xmlns:a16="http://schemas.microsoft.com/office/drawing/2014/main" id="{B0A99DD7-748B-4170-9556-C0820AD7E64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57251" y="4690872"/>
                <a:ext cx="7404653" cy="1405128"/>
              </a:xfrm>
            </p:spPr>
            <p:txBody>
              <a:bodyPr/>
              <a:lstStyle/>
              <a:p>
                <a:r>
                  <a:rPr lang="zh-CN" altLang="en-US" dirty="0"/>
                  <a:t>证明： </a:t>
                </a:r>
                <a:r>
                  <a:rPr lang="zh-CN" altLang="en-US" dirty="0">
                    <a:solidFill>
                      <a:srgbClr val="9933FF"/>
                    </a:solidFill>
                  </a:rPr>
                  <a:t>假设 </a:t>
                </a:r>
                <a:r>
                  <a:rPr lang="en-US" altLang="zh-CN" dirty="0">
                    <a:solidFill>
                      <a:srgbClr val="9933FF"/>
                    </a:solidFill>
                  </a:rPr>
                  <a:t>g(k) = T(2</a:t>
                </a:r>
                <a:r>
                  <a:rPr lang="en-US" altLang="zh-CN" baseline="30000" dirty="0">
                    <a:solidFill>
                      <a:srgbClr val="9933FF"/>
                    </a:solidFill>
                  </a:rPr>
                  <a:t>k</a:t>
                </a:r>
                <a:r>
                  <a:rPr lang="en-US" altLang="zh-CN" dirty="0">
                    <a:solidFill>
                      <a:srgbClr val="9933FF"/>
                    </a:solidFill>
                  </a:rPr>
                  <a:t>)</a:t>
                </a:r>
                <a:r>
                  <a:rPr lang="zh-CN" altLang="en-US" dirty="0">
                    <a:solidFill>
                      <a:srgbClr val="9933FF"/>
                    </a:solidFill>
                  </a:rPr>
                  <a:t>。 则</a:t>
                </a:r>
                <a:r>
                  <a:rPr lang="en-US" altLang="zh-CN" dirty="0">
                    <a:solidFill>
                      <a:srgbClr val="9933FF"/>
                    </a:solidFill>
                  </a:rPr>
                  <a:t>g(k)=2g(k-1)+C 2</a:t>
                </a:r>
                <a:r>
                  <a:rPr lang="en-US" altLang="zh-CN" baseline="30000" dirty="0">
                    <a:solidFill>
                      <a:srgbClr val="9933FF"/>
                    </a:solidFill>
                  </a:rPr>
                  <a:t>k</a:t>
                </a:r>
                <a:r>
                  <a:rPr lang="en-US" altLang="zh-CN" dirty="0">
                    <a:solidFill>
                      <a:srgbClr val="9933FF"/>
                    </a:solidFill>
                  </a:rPr>
                  <a:t>=k*C*2</a:t>
                </a:r>
                <a:r>
                  <a:rPr lang="en-US" altLang="zh-CN" baseline="30000" dirty="0">
                    <a:solidFill>
                      <a:srgbClr val="9933FF"/>
                    </a:solidFill>
                  </a:rPr>
                  <a:t>k</a:t>
                </a:r>
              </a:p>
              <a:p>
                <a:r>
                  <a:rPr lang="zh-CN" altLang="en-US" dirty="0">
                    <a:solidFill>
                      <a:srgbClr val="9933FF"/>
                    </a:solidFill>
                  </a:rPr>
                  <a:t>也就是说</a:t>
                </a:r>
                <a:r>
                  <a:rPr lang="en-US" altLang="zh-CN" dirty="0">
                    <a:solidFill>
                      <a:srgbClr val="9933FF"/>
                    </a:solidFill>
                  </a:rPr>
                  <a:t>T(2</a:t>
                </a:r>
                <a:r>
                  <a:rPr lang="en-US" altLang="zh-CN" baseline="30000" dirty="0">
                    <a:solidFill>
                      <a:srgbClr val="9933FF"/>
                    </a:solidFill>
                  </a:rPr>
                  <a:t>k</a:t>
                </a:r>
                <a:r>
                  <a:rPr lang="en-US" altLang="zh-CN" dirty="0">
                    <a:solidFill>
                      <a:srgbClr val="9933FF"/>
                    </a:solidFill>
                  </a:rPr>
                  <a:t>)=O(k2</a:t>
                </a:r>
                <a:r>
                  <a:rPr lang="en-US" altLang="zh-CN" baseline="30000" dirty="0">
                    <a:solidFill>
                      <a:srgbClr val="9933FF"/>
                    </a:solidFill>
                  </a:rPr>
                  <a:t>k</a:t>
                </a:r>
                <a:r>
                  <a:rPr lang="en-US" altLang="zh-CN" dirty="0">
                    <a:solidFill>
                      <a:srgbClr val="9933FF"/>
                    </a:solidFill>
                  </a:rPr>
                  <a:t>)</a:t>
                </a:r>
                <a:r>
                  <a:rPr lang="zh-CN" altLang="en-US" dirty="0">
                    <a:solidFill>
                      <a:srgbClr val="9933FF"/>
                    </a:solidFill>
                  </a:rPr>
                  <a:t>。</a:t>
                </a:r>
                <a:endParaRPr lang="en-US" altLang="zh-CN" dirty="0">
                  <a:solidFill>
                    <a:srgbClr val="9933FF"/>
                  </a:solidFill>
                </a:endParaRPr>
              </a:p>
              <a:p>
                <a:r>
                  <a:rPr lang="zh-CN" altLang="en-US" dirty="0">
                    <a:solidFill>
                      <a:srgbClr val="9933FF"/>
                    </a:solidFill>
                  </a:rPr>
                  <a:t>对一般的</a:t>
                </a:r>
                <a:r>
                  <a:rPr lang="en-US" altLang="zh-CN" dirty="0">
                    <a:solidFill>
                      <a:srgbClr val="9933FF"/>
                    </a:solidFill>
                  </a:rPr>
                  <a:t>n</a:t>
                </a:r>
                <a:r>
                  <a:rPr lang="zh-CN" altLang="en-US" dirty="0">
                    <a:solidFill>
                      <a:srgbClr val="9933FF"/>
                    </a:solidFill>
                  </a:rPr>
                  <a:t>，设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srgbClr val="9933FF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i="1" dirty="0" smtClean="0">
                        <a:solidFill>
                          <a:srgbClr val="9933FF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d>
                      <m:dPr>
                        <m:begChr m:val="⌈"/>
                        <m:endChr m:val="⌉"/>
                        <m:ctrlPr>
                          <a:rPr lang="en-US" altLang="zh-CN" i="1" dirty="0" smtClean="0">
                            <a:solidFill>
                              <a:srgbClr val="9933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i="1" dirty="0">
                            <a:solidFill>
                              <a:srgbClr val="9933FF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en-US" altLang="zh-CN" i="1" dirty="0">
                            <a:solidFill>
                              <a:srgbClr val="9933FF"/>
                            </a:solidFill>
                            <a:latin typeface="Cambria Math" panose="02040503050406030204" pitchFamily="18" charset="0"/>
                          </a:rPr>
                          <m:t>⁡</m:t>
                        </m:r>
                        <m:r>
                          <a:rPr lang="en-US" altLang="zh-CN" i="1" dirty="0">
                            <a:solidFill>
                              <a:srgbClr val="9933FF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zh-CN" altLang="en-US" dirty="0">
                    <a:solidFill>
                      <a:srgbClr val="9933FF"/>
                    </a:solidFill>
                  </a:rPr>
                  <a:t>。那么</a:t>
                </a:r>
                <a:r>
                  <a:rPr lang="en-US" altLang="zh-CN" dirty="0">
                    <a:solidFill>
                      <a:srgbClr val="9933FF"/>
                    </a:solidFill>
                  </a:rPr>
                  <a:t>T(n)≤T(2</a:t>
                </a:r>
                <a:r>
                  <a:rPr lang="en-US" altLang="zh-CN" baseline="30000" dirty="0">
                    <a:solidFill>
                      <a:srgbClr val="9933FF"/>
                    </a:solidFill>
                  </a:rPr>
                  <a:t>k</a:t>
                </a:r>
                <a:r>
                  <a:rPr lang="en-US" altLang="zh-CN" dirty="0">
                    <a:solidFill>
                      <a:srgbClr val="9933FF"/>
                    </a:solidFill>
                  </a:rPr>
                  <a:t>)=O(k2</a:t>
                </a:r>
                <a:r>
                  <a:rPr lang="en-US" altLang="zh-CN" baseline="30000" dirty="0">
                    <a:solidFill>
                      <a:srgbClr val="9933FF"/>
                    </a:solidFill>
                  </a:rPr>
                  <a:t>k</a:t>
                </a:r>
                <a:r>
                  <a:rPr lang="en-US" altLang="zh-CN" dirty="0">
                    <a:solidFill>
                      <a:srgbClr val="9933FF"/>
                    </a:solidFill>
                  </a:rPr>
                  <a:t>)=O(n log n)</a:t>
                </a:r>
                <a:r>
                  <a:rPr lang="zh-CN" altLang="en-US" dirty="0">
                    <a:solidFill>
                      <a:srgbClr val="9933FF"/>
                    </a:solidFill>
                  </a:rPr>
                  <a:t>。</a:t>
                </a:r>
                <a:endParaRPr lang="zh-Hans-HK" altLang="en-US" dirty="0">
                  <a:solidFill>
                    <a:srgbClr val="9933FF"/>
                  </a:solidFill>
                </a:endParaRPr>
              </a:p>
            </p:txBody>
          </p:sp>
        </mc:Choice>
        <mc:Fallback xmlns="">
          <p:sp>
            <p:nvSpPr>
              <p:cNvPr id="30" name="内容占位符 29">
                <a:extLst>
                  <a:ext uri="{FF2B5EF4-FFF2-40B4-BE49-F238E27FC236}">
                    <a16:creationId xmlns:a16="http://schemas.microsoft.com/office/drawing/2014/main" id="{B0A99DD7-748B-4170-9556-C0820AD7E6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57251" y="4690872"/>
                <a:ext cx="7404653" cy="1405128"/>
              </a:xfrm>
              <a:blipFill>
                <a:blip r:embed="rId2"/>
                <a:stretch>
                  <a:fillRect t="-5217" r="-494"/>
                </a:stretch>
              </a:blipFill>
            </p:spPr>
            <p:txBody>
              <a:bodyPr/>
              <a:lstStyle/>
              <a:p>
                <a:r>
                  <a:rPr lang="zh-Hans-HK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3413508"/>
      </p:ext>
    </p:extLst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DF11F7-0CA3-453A-A9FB-9C1FA9D94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FF"/>
                </a:solidFill>
              </a:rPr>
              <a:t>分治算法应用举例</a:t>
            </a:r>
            <a:r>
              <a:rPr lang="en-US" altLang="zh-CN" dirty="0">
                <a:solidFill>
                  <a:srgbClr val="FF00FF"/>
                </a:solidFill>
              </a:rPr>
              <a:t>2</a:t>
            </a:r>
            <a:endParaRPr lang="zh-Hans-HK" altLang="en-US" dirty="0">
              <a:solidFill>
                <a:srgbClr val="FF00FF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13F2FF-AA71-44E4-9252-4A0F31B5EC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>
                <a:solidFill>
                  <a:srgbClr val="FF00FF"/>
                </a:solidFill>
              </a:rPr>
              <a:t>逆序对记数</a:t>
            </a:r>
            <a:endParaRPr lang="en-US" altLang="zh-CN" sz="2800" dirty="0">
              <a:solidFill>
                <a:srgbClr val="FF00FF"/>
              </a:solidFill>
            </a:endParaRPr>
          </a:p>
          <a:p>
            <a:pPr lvl="1"/>
            <a:r>
              <a:rPr lang="en-US" altLang="zh-CN" sz="2400" dirty="0"/>
              <a:t>【</a:t>
            </a:r>
            <a:r>
              <a:rPr lang="zh-CN" altLang="en-US" sz="2400" dirty="0"/>
              <a:t>问题描述</a:t>
            </a:r>
            <a:r>
              <a:rPr lang="en-US" altLang="zh-CN" sz="2400" dirty="0"/>
              <a:t>】</a:t>
            </a:r>
            <a:r>
              <a:rPr lang="zh-CN" altLang="en-US" sz="2400" dirty="0"/>
              <a:t>假设有一个序列</a:t>
            </a:r>
            <a:r>
              <a:rPr lang="en-US" altLang="zh-CN" sz="2400" dirty="0">
                <a:solidFill>
                  <a:srgbClr val="006600"/>
                </a:solidFill>
              </a:rPr>
              <a:t>a[1]…a[n]</a:t>
            </a:r>
            <a:r>
              <a:rPr lang="zh-CN" altLang="en-US" sz="2400" dirty="0"/>
              <a:t>。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</a:rPr>
              <a:t>为了讨论方便，假定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</a:rPr>
              <a:t>a[1]…a[n]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</a:rPr>
              <a:t>是各不相同的（常见情形）。</a:t>
            </a:r>
            <a:r>
              <a:rPr lang="zh-CN" altLang="en-US" sz="2400" dirty="0"/>
              <a:t>计算有多少</a:t>
            </a:r>
            <a:r>
              <a:rPr lang="en-US" altLang="zh-CN" sz="2400" dirty="0">
                <a:solidFill>
                  <a:srgbClr val="006600"/>
                </a:solidFill>
              </a:rPr>
              <a:t>(</a:t>
            </a:r>
            <a:r>
              <a:rPr lang="en-US" altLang="zh-CN" sz="2400" dirty="0" err="1">
                <a:solidFill>
                  <a:srgbClr val="006600"/>
                </a:solidFill>
              </a:rPr>
              <a:t>i,j</a:t>
            </a:r>
            <a:r>
              <a:rPr lang="en-US" altLang="zh-CN" sz="2400" dirty="0">
                <a:solidFill>
                  <a:srgbClr val="006600"/>
                </a:solidFill>
              </a:rPr>
              <a:t>)</a:t>
            </a:r>
            <a:r>
              <a:rPr lang="zh-CN" altLang="en-US" sz="2400" dirty="0"/>
              <a:t>满足 </a:t>
            </a:r>
            <a:endParaRPr lang="en-US" altLang="zh-CN" sz="2400" dirty="0"/>
          </a:p>
          <a:p>
            <a:pPr lvl="3"/>
            <a:r>
              <a:rPr lang="en-US" altLang="zh-CN" sz="2400" dirty="0" err="1">
                <a:solidFill>
                  <a:srgbClr val="006600"/>
                </a:solidFill>
              </a:rPr>
              <a:t>i</a:t>
            </a:r>
            <a:r>
              <a:rPr lang="en-US" altLang="zh-CN" sz="2400" dirty="0">
                <a:solidFill>
                  <a:srgbClr val="006600"/>
                </a:solidFill>
              </a:rPr>
              <a:t>&lt;j, a[</a:t>
            </a:r>
            <a:r>
              <a:rPr lang="en-US" altLang="zh-CN" sz="2400" dirty="0" err="1">
                <a:solidFill>
                  <a:srgbClr val="006600"/>
                </a:solidFill>
              </a:rPr>
              <a:t>i</a:t>
            </a:r>
            <a:r>
              <a:rPr lang="en-US" altLang="zh-CN" sz="2400" dirty="0">
                <a:solidFill>
                  <a:srgbClr val="006600"/>
                </a:solidFill>
              </a:rPr>
              <a:t>]&gt;a[j]</a:t>
            </a:r>
            <a:r>
              <a:rPr lang="zh-CN" altLang="en-US" sz="2400" dirty="0"/>
              <a:t>。      这样的</a:t>
            </a:r>
            <a:r>
              <a:rPr lang="en-US" altLang="zh-CN" sz="2400" dirty="0">
                <a:solidFill>
                  <a:srgbClr val="006600"/>
                </a:solidFill>
              </a:rPr>
              <a:t>(</a:t>
            </a:r>
            <a:r>
              <a:rPr lang="en-US" altLang="zh-CN" sz="2400" dirty="0" err="1">
                <a:solidFill>
                  <a:srgbClr val="006600"/>
                </a:solidFill>
              </a:rPr>
              <a:t>i,j</a:t>
            </a:r>
            <a:r>
              <a:rPr lang="en-US" altLang="zh-CN" sz="2400" dirty="0">
                <a:solidFill>
                  <a:srgbClr val="006600"/>
                </a:solidFill>
              </a:rPr>
              <a:t>)</a:t>
            </a:r>
            <a:r>
              <a:rPr lang="zh-CN" altLang="en-US" sz="2400" dirty="0"/>
              <a:t>称作</a:t>
            </a:r>
            <a:r>
              <a:rPr lang="zh-CN" altLang="en-US" sz="2400" b="1" dirty="0">
                <a:solidFill>
                  <a:srgbClr val="00B0F0"/>
                </a:solidFill>
              </a:rPr>
              <a:t>逆序对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 lvl="2"/>
            <a:endParaRPr lang="en-US" altLang="zh-CN" sz="2000" dirty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zh-CN" altLang="en-US" sz="2400" dirty="0">
                <a:solidFill>
                  <a:srgbClr val="FF00FF"/>
                </a:solidFill>
              </a:rPr>
              <a:t>举例</a:t>
            </a:r>
            <a:r>
              <a:rPr lang="zh-CN" altLang="en-US" sz="2400" dirty="0"/>
              <a:t>：</a:t>
            </a:r>
            <a:endParaRPr lang="en-US" altLang="zh-CN" sz="2400" dirty="0"/>
          </a:p>
          <a:p>
            <a:pPr lvl="2"/>
            <a:r>
              <a:rPr lang="zh-CN" altLang="en-US" sz="2400" dirty="0"/>
              <a:t>输入的序列为 </a:t>
            </a:r>
            <a:r>
              <a:rPr lang="zh-CN" altLang="en-US" sz="2400" dirty="0">
                <a:solidFill>
                  <a:srgbClr val="002060"/>
                </a:solidFill>
              </a:rPr>
              <a:t>（</a:t>
            </a:r>
            <a:r>
              <a:rPr lang="en-US" altLang="zh-CN" sz="2400" dirty="0">
                <a:solidFill>
                  <a:srgbClr val="002060"/>
                </a:solidFill>
              </a:rPr>
              <a:t>2 5 1 3 4)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 lvl="2"/>
            <a:r>
              <a:rPr lang="en-US" altLang="zh-Hans-HK" sz="2400" dirty="0">
                <a:solidFill>
                  <a:srgbClr val="002060"/>
                </a:solidFill>
              </a:rPr>
              <a:t>(1,3)</a:t>
            </a:r>
            <a:r>
              <a:rPr lang="zh-CN" altLang="en-US" sz="2400" dirty="0">
                <a:solidFill>
                  <a:srgbClr val="002060"/>
                </a:solidFill>
              </a:rPr>
              <a:t>， </a:t>
            </a:r>
            <a:r>
              <a:rPr lang="zh-CN" altLang="en-US" sz="2400" dirty="0"/>
              <a:t> </a:t>
            </a:r>
            <a:r>
              <a:rPr lang="en-US" altLang="zh-Hans-HK" sz="2400" dirty="0">
                <a:solidFill>
                  <a:srgbClr val="002060"/>
                </a:solidFill>
              </a:rPr>
              <a:t>(2,3)</a:t>
            </a:r>
            <a:r>
              <a:rPr lang="zh-CN" altLang="en-US" sz="2400" dirty="0">
                <a:solidFill>
                  <a:srgbClr val="002060"/>
                </a:solidFill>
              </a:rPr>
              <a:t>，  </a:t>
            </a:r>
            <a:r>
              <a:rPr lang="en-US" altLang="zh-Hans-HK" sz="2400" dirty="0">
                <a:solidFill>
                  <a:srgbClr val="002060"/>
                </a:solidFill>
              </a:rPr>
              <a:t>(2,4)</a:t>
            </a:r>
            <a:r>
              <a:rPr lang="zh-CN" altLang="en-US" sz="2400" dirty="0">
                <a:solidFill>
                  <a:srgbClr val="002060"/>
                </a:solidFill>
              </a:rPr>
              <a:t>，  </a:t>
            </a:r>
            <a:r>
              <a:rPr lang="en-US" altLang="zh-Hans-HK" sz="2400" dirty="0">
                <a:solidFill>
                  <a:srgbClr val="002060"/>
                </a:solidFill>
              </a:rPr>
              <a:t>(2,5)</a:t>
            </a:r>
            <a:r>
              <a:rPr lang="zh-CN" altLang="en-US" sz="2400" dirty="0"/>
              <a:t>是逆序对。</a:t>
            </a:r>
            <a:endParaRPr lang="en-US" altLang="zh-CN" sz="2400" dirty="0"/>
          </a:p>
          <a:p>
            <a:pPr lvl="2"/>
            <a:r>
              <a:rPr lang="zh-CN" altLang="en-US" sz="2400" dirty="0"/>
              <a:t>输出</a:t>
            </a:r>
            <a:r>
              <a:rPr lang="en-US" altLang="zh-CN" sz="2400" dirty="0">
                <a:solidFill>
                  <a:srgbClr val="006600"/>
                </a:solidFill>
              </a:rPr>
              <a:t>4</a:t>
            </a:r>
            <a:r>
              <a:rPr lang="en-US" altLang="zh-CN" sz="2400" dirty="0"/>
              <a:t>.</a:t>
            </a:r>
            <a:endParaRPr lang="en-US" altLang="zh-Hans-HK" sz="2400" dirty="0"/>
          </a:p>
        </p:txBody>
      </p:sp>
    </p:spTree>
    <p:extLst>
      <p:ext uri="{BB962C8B-B14F-4D97-AF65-F5344CB8AC3E}">
        <p14:creationId xmlns:p14="http://schemas.microsoft.com/office/powerpoint/2010/main" val="1767120912"/>
      </p:ext>
    </p:extLst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DD57C7-5AEE-46E0-B437-1B4D9A76D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FF"/>
                </a:solidFill>
              </a:rPr>
              <a:t>分治算法应用举例</a:t>
            </a:r>
            <a:r>
              <a:rPr lang="en-US" altLang="zh-CN" dirty="0">
                <a:solidFill>
                  <a:srgbClr val="FF00FF"/>
                </a:solidFill>
              </a:rPr>
              <a:t>2(continue)</a:t>
            </a:r>
            <a:endParaRPr lang="zh-Hans-HK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CF45C7-5F1F-485F-BF83-95040755AD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CN" altLang="en-US" sz="2400" dirty="0"/>
              <a:t>假定要计算</a:t>
            </a:r>
            <a:r>
              <a:rPr lang="en-US" altLang="zh-CN" sz="2400" dirty="0">
                <a:solidFill>
                  <a:srgbClr val="006600"/>
                </a:solidFill>
              </a:rPr>
              <a:t>a[s]…a[t]</a:t>
            </a:r>
            <a:r>
              <a:rPr lang="zh-CN" altLang="en-US" sz="2400" dirty="0"/>
              <a:t>中的逆序对个数。（</a:t>
            </a:r>
            <a:r>
              <a:rPr lang="en-US" altLang="zh-CN" sz="2400" dirty="0">
                <a:solidFill>
                  <a:srgbClr val="006600"/>
                </a:solidFill>
              </a:rPr>
              <a:t>t&gt;s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pPr lvl="2"/>
            <a:r>
              <a:rPr lang="zh-CN" altLang="en-US" sz="2200" dirty="0"/>
              <a:t>即，计算有多少 </a:t>
            </a:r>
            <a:r>
              <a:rPr lang="en-US" altLang="zh-CN" sz="2200" dirty="0">
                <a:solidFill>
                  <a:srgbClr val="006600"/>
                </a:solidFill>
              </a:rPr>
              <a:t>(</a:t>
            </a:r>
            <a:r>
              <a:rPr lang="en-US" altLang="zh-CN" sz="22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i,j</a:t>
            </a:r>
            <a:r>
              <a:rPr lang="en-US" altLang="zh-CN" sz="2200" dirty="0">
                <a:solidFill>
                  <a:srgbClr val="006600"/>
                </a:solidFill>
              </a:rPr>
              <a:t>)</a:t>
            </a:r>
            <a:r>
              <a:rPr lang="en-US" altLang="zh-CN" sz="2200" dirty="0">
                <a:solidFill>
                  <a:srgbClr val="00B0F0"/>
                </a:solidFill>
              </a:rPr>
              <a:t> </a:t>
            </a:r>
            <a:r>
              <a:rPr lang="zh-CN" altLang="en-US" sz="2200" dirty="0"/>
              <a:t>满足</a:t>
            </a:r>
            <a:r>
              <a:rPr lang="en-US" altLang="zh-CN" sz="2200" dirty="0">
                <a:solidFill>
                  <a:srgbClr val="00B0F0"/>
                </a:solidFill>
              </a:rPr>
              <a:t> </a:t>
            </a:r>
            <a:r>
              <a:rPr lang="en-US" altLang="zh-CN" sz="2200" dirty="0">
                <a:solidFill>
                  <a:srgbClr val="006600"/>
                </a:solidFill>
              </a:rPr>
              <a:t>s </a:t>
            </a:r>
            <a:r>
              <a:rPr lang="en-US" altLang="zh-Hans-HK" sz="20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≤ </a:t>
            </a:r>
            <a:r>
              <a:rPr lang="en-US" altLang="zh-Hans-HK" sz="20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Hans-HK" sz="2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>
                <a:solidFill>
                  <a:srgbClr val="006600"/>
                </a:solidFill>
              </a:rPr>
              <a:t>&lt; </a:t>
            </a:r>
            <a:r>
              <a:rPr lang="en-US" altLang="zh-CN" sz="22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</a:t>
            </a:r>
            <a:r>
              <a:rPr lang="en-US" altLang="zh-CN" sz="2200" dirty="0">
                <a:solidFill>
                  <a:srgbClr val="006600"/>
                </a:solidFill>
              </a:rPr>
              <a:t> </a:t>
            </a:r>
            <a:r>
              <a:rPr lang="en-US" altLang="zh-Hans-HK" sz="20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≤ t,  a[</a:t>
            </a:r>
            <a:r>
              <a:rPr lang="en-US" altLang="zh-Hans-HK" sz="20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Hans-HK" sz="20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]&gt;a[</a:t>
            </a:r>
            <a:r>
              <a:rPr lang="en-US" altLang="zh-Hans-HK" sz="20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Hans-HK" sz="20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 </a:t>
            </a:r>
            <a:r>
              <a:rPr lang="zh-CN" altLang="en-US" sz="20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200" dirty="0">
              <a:solidFill>
                <a:srgbClr val="006600"/>
              </a:solidFill>
            </a:endParaRPr>
          </a:p>
          <a:p>
            <a:pPr lvl="1"/>
            <a:r>
              <a:rPr lang="zh-CN" altLang="en-US" sz="2400" dirty="0">
                <a:solidFill>
                  <a:srgbClr val="FF0000"/>
                </a:solidFill>
              </a:rPr>
              <a:t>分治</a:t>
            </a:r>
            <a:r>
              <a:rPr lang="zh-CN" altLang="en-US" sz="2400" dirty="0"/>
              <a:t>：</a:t>
            </a:r>
            <a:endParaRPr lang="en-US" altLang="zh-CN" sz="2400" dirty="0">
              <a:solidFill>
                <a:srgbClr val="00B0F0"/>
              </a:solidFill>
            </a:endParaRPr>
          </a:p>
          <a:p>
            <a:pPr lvl="2"/>
            <a:r>
              <a:rPr lang="zh-CN" altLang="en-US" sz="2000" dirty="0"/>
              <a:t>令</a:t>
            </a:r>
            <a:r>
              <a:rPr lang="en-US" altLang="zh-CN" sz="2000" dirty="0">
                <a:solidFill>
                  <a:srgbClr val="006600"/>
                </a:solidFill>
              </a:rPr>
              <a:t>m = [(</a:t>
            </a:r>
            <a:r>
              <a:rPr lang="en-US" altLang="zh-CN" sz="2000" dirty="0" err="1">
                <a:solidFill>
                  <a:srgbClr val="006600"/>
                </a:solidFill>
              </a:rPr>
              <a:t>s+t</a:t>
            </a:r>
            <a:r>
              <a:rPr lang="en-US" altLang="zh-CN" sz="2000" dirty="0">
                <a:solidFill>
                  <a:srgbClr val="006600"/>
                </a:solidFill>
              </a:rPr>
              <a:t>)/2]</a:t>
            </a:r>
            <a:r>
              <a:rPr lang="zh-CN" altLang="en-US" sz="2000" dirty="0"/>
              <a:t>。  </a:t>
            </a:r>
            <a:endParaRPr lang="en-US" altLang="zh-CN" sz="2000" dirty="0"/>
          </a:p>
          <a:p>
            <a:pPr lvl="2"/>
            <a:r>
              <a:rPr lang="en-US" altLang="zh-CN" sz="2000" dirty="0"/>
              <a:t>Step 1: </a:t>
            </a:r>
            <a:r>
              <a:rPr lang="zh-CN" altLang="en-US" sz="2000" dirty="0"/>
              <a:t>计算序列</a:t>
            </a:r>
            <a:r>
              <a:rPr lang="en-US" altLang="zh-CN" sz="2000" dirty="0">
                <a:solidFill>
                  <a:srgbClr val="006600"/>
                </a:solidFill>
              </a:rPr>
              <a:t>(a[s],…,a[m]) </a:t>
            </a:r>
            <a:r>
              <a:rPr lang="zh-CN" altLang="en-US" sz="2000" dirty="0"/>
              <a:t>中逆序对的个数</a:t>
            </a:r>
            <a:r>
              <a:rPr lang="en-US" altLang="zh-CN" sz="2000" dirty="0">
                <a:solidFill>
                  <a:srgbClr val="006600"/>
                </a:solidFill>
                <a:highlight>
                  <a:srgbClr val="FFFF00"/>
                </a:highlight>
              </a:rPr>
              <a:t>T</a:t>
            </a:r>
            <a:r>
              <a:rPr lang="en-US" altLang="zh-CN" sz="2000" baseline="-25000" dirty="0">
                <a:solidFill>
                  <a:srgbClr val="006600"/>
                </a:solidFill>
                <a:highlight>
                  <a:srgbClr val="FFFF00"/>
                </a:highlight>
              </a:rPr>
              <a:t>1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pPr lvl="2"/>
            <a:r>
              <a:rPr lang="en-US" altLang="zh-CN" sz="2000" dirty="0"/>
              <a:t>Step 2: </a:t>
            </a:r>
            <a:r>
              <a:rPr lang="zh-CN" altLang="en-US" sz="2000" dirty="0"/>
              <a:t>计算序列</a:t>
            </a:r>
            <a:r>
              <a:rPr lang="en-US" altLang="zh-CN" sz="2000" dirty="0">
                <a:solidFill>
                  <a:srgbClr val="006600"/>
                </a:solidFill>
              </a:rPr>
              <a:t>(a[m+1],…,a[t])</a:t>
            </a:r>
            <a:r>
              <a:rPr lang="zh-CN" altLang="en-US" sz="2000" dirty="0">
                <a:solidFill>
                  <a:srgbClr val="006600"/>
                </a:solidFill>
              </a:rPr>
              <a:t> </a:t>
            </a:r>
            <a:r>
              <a:rPr lang="zh-CN" altLang="en-US" sz="2000" dirty="0"/>
              <a:t>中逆序对的个数</a:t>
            </a:r>
            <a:r>
              <a:rPr lang="en-US" altLang="zh-CN" sz="2000" dirty="0">
                <a:solidFill>
                  <a:srgbClr val="006600"/>
                </a:solidFill>
                <a:highlight>
                  <a:srgbClr val="FFFF00"/>
                </a:highlight>
              </a:rPr>
              <a:t>T</a:t>
            </a:r>
            <a:r>
              <a:rPr lang="en-US" altLang="zh-CN" sz="2000" baseline="-25000" dirty="0">
                <a:solidFill>
                  <a:srgbClr val="006600"/>
                </a:solidFill>
                <a:highlight>
                  <a:srgbClr val="FFFF00"/>
                </a:highlight>
              </a:rPr>
              <a:t>2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pPr lvl="2"/>
            <a:r>
              <a:rPr lang="en-US" altLang="zh-CN" sz="2000" dirty="0"/>
              <a:t>Step 3: </a:t>
            </a:r>
            <a:r>
              <a:rPr lang="zh-CN" altLang="en-US" sz="2000" dirty="0"/>
              <a:t>计算有多少个</a:t>
            </a:r>
            <a:r>
              <a:rPr lang="en-US" altLang="zh-CN" sz="2000" dirty="0"/>
              <a:t>(</a:t>
            </a:r>
            <a:r>
              <a:rPr lang="en-US" altLang="zh-CN" sz="20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i,j</a:t>
            </a:r>
            <a:r>
              <a:rPr lang="en-US" altLang="zh-CN" sz="2000" dirty="0"/>
              <a:t>)</a:t>
            </a:r>
            <a:r>
              <a:rPr lang="zh-CN" altLang="en-US" sz="2000" dirty="0"/>
              <a:t>使得</a:t>
            </a:r>
            <a:endParaRPr lang="en-US" altLang="zh-CN" sz="2000" dirty="0"/>
          </a:p>
          <a:p>
            <a:pPr lvl="3"/>
            <a:r>
              <a:rPr lang="en-US" altLang="zh-Hans-HK" sz="2400" dirty="0">
                <a:solidFill>
                  <a:srgbClr val="006600"/>
                </a:solidFill>
              </a:rPr>
              <a:t>s </a:t>
            </a:r>
            <a:r>
              <a:rPr lang="en-US" altLang="zh-Hans-HK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≤ </a:t>
            </a:r>
            <a:r>
              <a:rPr lang="en-US" altLang="zh-Hans-HK" sz="24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altLang="zh-Hans-HK" sz="2400" dirty="0">
                <a:solidFill>
                  <a:srgbClr val="006600"/>
                </a:solidFill>
              </a:rPr>
              <a:t> </a:t>
            </a:r>
            <a:r>
              <a:rPr lang="en-US" altLang="zh-Hans-HK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≤ m,   m+1</a:t>
            </a:r>
            <a:r>
              <a:rPr lang="en-US" altLang="zh-Hans-HK" sz="2400" dirty="0">
                <a:solidFill>
                  <a:srgbClr val="006600"/>
                </a:solidFill>
              </a:rPr>
              <a:t> </a:t>
            </a:r>
            <a:r>
              <a:rPr lang="en-US" altLang="zh-Hans-HK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≤ </a:t>
            </a:r>
            <a:r>
              <a:rPr lang="en-US" altLang="zh-Hans-HK" sz="24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Hans-HK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≤ t</a:t>
            </a:r>
            <a:r>
              <a:rPr lang="zh-CN" altLang="en-US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 且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a[</a:t>
            </a:r>
            <a:r>
              <a:rPr lang="en-US" altLang="zh-CN" sz="24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 &gt; a[</a:t>
            </a:r>
            <a:r>
              <a:rPr lang="en-US" altLang="zh-CN" sz="24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 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假设有</a:t>
            </a:r>
            <a:r>
              <a:rPr lang="en-US" altLang="zh-CN" sz="1800" dirty="0">
                <a:solidFill>
                  <a:srgbClr val="0066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1800" baseline="-25000" dirty="0">
                <a:solidFill>
                  <a:srgbClr val="0066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个。</a:t>
            </a:r>
            <a:endParaRPr lang="en-US" altLang="zh-Hans-HK" sz="1800" dirty="0"/>
          </a:p>
          <a:p>
            <a:pPr lvl="2"/>
            <a:r>
              <a:rPr lang="en-US" altLang="zh-Hans-HK" sz="2000" dirty="0"/>
              <a:t>Step 4</a:t>
            </a:r>
            <a:r>
              <a:rPr lang="zh-CN" altLang="en-US" sz="2000" dirty="0"/>
              <a:t>：返回</a:t>
            </a:r>
            <a:r>
              <a:rPr lang="en-US" altLang="zh-CN" sz="2000" dirty="0">
                <a:solidFill>
                  <a:srgbClr val="006600"/>
                </a:solidFill>
                <a:highlight>
                  <a:srgbClr val="FFFF00"/>
                </a:highlight>
              </a:rPr>
              <a:t>T</a:t>
            </a:r>
            <a:r>
              <a:rPr lang="en-US" altLang="zh-CN" sz="2000" baseline="-25000" dirty="0">
                <a:solidFill>
                  <a:srgbClr val="006600"/>
                </a:solidFill>
                <a:highlight>
                  <a:srgbClr val="FFFF00"/>
                </a:highlight>
              </a:rPr>
              <a:t>1</a:t>
            </a:r>
            <a:r>
              <a:rPr lang="en-US" altLang="zh-CN" sz="2000" dirty="0"/>
              <a:t>+</a:t>
            </a:r>
            <a:r>
              <a:rPr lang="en-US" altLang="zh-CN" sz="2000" dirty="0">
                <a:solidFill>
                  <a:srgbClr val="006600"/>
                </a:solidFill>
                <a:highlight>
                  <a:srgbClr val="FFFF00"/>
                </a:highlight>
              </a:rPr>
              <a:t>T</a:t>
            </a:r>
            <a:r>
              <a:rPr lang="en-US" altLang="zh-CN" sz="2000" baseline="-25000" dirty="0">
                <a:solidFill>
                  <a:srgbClr val="006600"/>
                </a:solidFill>
                <a:highlight>
                  <a:srgbClr val="FFFF00"/>
                </a:highlight>
              </a:rPr>
              <a:t>2</a:t>
            </a:r>
            <a:r>
              <a:rPr lang="en-US" altLang="zh-CN" sz="2000" dirty="0"/>
              <a:t>+</a:t>
            </a:r>
            <a:r>
              <a:rPr lang="en-US" altLang="zh-CN" sz="2000" dirty="0">
                <a:solidFill>
                  <a:srgbClr val="006600"/>
                </a:solidFill>
                <a:highlight>
                  <a:srgbClr val="FFFF00"/>
                </a:highlight>
              </a:rPr>
              <a:t>T</a:t>
            </a:r>
            <a:r>
              <a:rPr lang="en-US" altLang="zh-CN" sz="2000" baseline="-25000" dirty="0">
                <a:solidFill>
                  <a:srgbClr val="006600"/>
                </a:solidFill>
                <a:highlight>
                  <a:srgbClr val="FFFF00"/>
                </a:highlight>
              </a:rPr>
              <a:t>3</a:t>
            </a:r>
            <a:r>
              <a:rPr lang="zh-CN" altLang="en-US" sz="2000" dirty="0"/>
              <a:t>。</a:t>
            </a:r>
            <a:endParaRPr lang="zh-Hans-HK" altLang="en-US" dirty="0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F83A0715-B1E8-469B-8E3E-2EFBE104DAFC}"/>
              </a:ext>
            </a:extLst>
          </p:cNvPr>
          <p:cNvGrpSpPr/>
          <p:nvPr/>
        </p:nvGrpSpPr>
        <p:grpSpPr>
          <a:xfrm>
            <a:off x="4745572" y="5460683"/>
            <a:ext cx="3383607" cy="607533"/>
            <a:chOff x="5002823" y="5640238"/>
            <a:chExt cx="3383607" cy="607533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0FB5AC98-2BAF-4FA1-B07A-56BD3D076E3F}"/>
                </a:ext>
              </a:extLst>
            </p:cNvPr>
            <p:cNvSpPr/>
            <p:nvPr/>
          </p:nvSpPr>
          <p:spPr>
            <a:xfrm>
              <a:off x="5002823" y="5640239"/>
              <a:ext cx="1455817" cy="2549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C73A39C7-A6E9-4D2F-9AA4-56296F6BB888}"/>
                </a:ext>
              </a:extLst>
            </p:cNvPr>
            <p:cNvSpPr/>
            <p:nvPr/>
          </p:nvSpPr>
          <p:spPr>
            <a:xfrm>
              <a:off x="6591366" y="5640238"/>
              <a:ext cx="1389184" cy="2549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FB1BCF21-69F9-423F-9603-84590FDAFD10}"/>
                </a:ext>
              </a:extLst>
            </p:cNvPr>
            <p:cNvSpPr txBox="1"/>
            <p:nvPr/>
          </p:nvSpPr>
          <p:spPr>
            <a:xfrm>
              <a:off x="5002824" y="5843900"/>
              <a:ext cx="6741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Hans-HK" dirty="0"/>
                <a:t>s</a:t>
              </a:r>
              <a:endParaRPr lang="zh-Hans-HK" altLang="en-US" dirty="0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ED907D50-E192-45C0-8FDF-4E18AC6FA21A}"/>
                </a:ext>
              </a:extLst>
            </p:cNvPr>
            <p:cNvSpPr txBox="1"/>
            <p:nvPr/>
          </p:nvSpPr>
          <p:spPr>
            <a:xfrm>
              <a:off x="6128240" y="5874645"/>
              <a:ext cx="6741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Hans-HK" dirty="0"/>
                <a:t>m</a:t>
              </a:r>
              <a:endParaRPr lang="zh-Hans-HK" altLang="en-US" dirty="0"/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9C59B6F2-0D2F-4755-9DDB-D90062095AEA}"/>
                </a:ext>
              </a:extLst>
            </p:cNvPr>
            <p:cNvSpPr txBox="1"/>
            <p:nvPr/>
          </p:nvSpPr>
          <p:spPr>
            <a:xfrm>
              <a:off x="6455289" y="5878439"/>
              <a:ext cx="6741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Hans-HK" dirty="0"/>
                <a:t>m+1</a:t>
              </a:r>
              <a:endParaRPr lang="zh-Hans-HK" altLang="en-US" dirty="0"/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ABF10BE4-8310-4951-B7E2-8DCBEF19E7D6}"/>
                </a:ext>
              </a:extLst>
            </p:cNvPr>
            <p:cNvSpPr txBox="1"/>
            <p:nvPr/>
          </p:nvSpPr>
          <p:spPr>
            <a:xfrm>
              <a:off x="5487119" y="5857060"/>
              <a:ext cx="6741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Hans-HK" b="1" dirty="0" err="1">
                  <a:solidFill>
                    <a:srgbClr val="00B0F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</a:t>
              </a:r>
              <a:endParaRPr lang="zh-Hans-HK" alt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90133516-8170-4413-861A-EE3F206C9F96}"/>
                </a:ext>
              </a:extLst>
            </p:cNvPr>
            <p:cNvSpPr txBox="1"/>
            <p:nvPr/>
          </p:nvSpPr>
          <p:spPr>
            <a:xfrm>
              <a:off x="7306408" y="5874645"/>
              <a:ext cx="6741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Hans-HK" b="1" dirty="0">
                  <a:solidFill>
                    <a:srgbClr val="00B0F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j</a:t>
              </a:r>
              <a:endParaRPr lang="zh-Hans-HK" alt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BF909762-A072-405D-A9CD-A5E41242B24C}"/>
                </a:ext>
              </a:extLst>
            </p:cNvPr>
            <p:cNvSpPr txBox="1"/>
            <p:nvPr/>
          </p:nvSpPr>
          <p:spPr>
            <a:xfrm>
              <a:off x="7712288" y="5861429"/>
              <a:ext cx="6741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Hans-HK" dirty="0"/>
                <a:t>t</a:t>
              </a:r>
              <a:endParaRPr lang="zh-Hans-HK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05579912"/>
      </p:ext>
    </p:extLst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626D2E-BCF4-4E76-978E-DAC19B3EE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FF"/>
                </a:solidFill>
              </a:rPr>
              <a:t>分治算法应用举例</a:t>
            </a:r>
            <a:r>
              <a:rPr lang="en-US" altLang="zh-CN" dirty="0">
                <a:solidFill>
                  <a:srgbClr val="FF00FF"/>
                </a:solidFill>
              </a:rPr>
              <a:t>2(continue)</a:t>
            </a:r>
            <a:endParaRPr lang="zh-Hans-HK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95CDB5-E9B8-4E1E-93D9-A2584FF016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b="1" dirty="0"/>
              <a:t>考虑</a:t>
            </a:r>
            <a:r>
              <a:rPr lang="en-US" altLang="zh-CN" sz="2400" b="1" dirty="0"/>
              <a:t>Step~3</a:t>
            </a:r>
            <a:r>
              <a:rPr lang="zh-CN" altLang="en-US" sz="2400" dirty="0"/>
              <a:t>。即，计算有多少个</a:t>
            </a:r>
            <a:r>
              <a:rPr lang="en-US" altLang="zh-CN" sz="2400" dirty="0">
                <a:solidFill>
                  <a:srgbClr val="00B0F0"/>
                </a:solidFill>
              </a:rPr>
              <a:t>(</a:t>
            </a:r>
            <a:r>
              <a:rPr lang="en-US" altLang="zh-CN" sz="24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i,j</a:t>
            </a:r>
            <a:r>
              <a:rPr lang="en-US" altLang="zh-CN" sz="2400" dirty="0">
                <a:solidFill>
                  <a:srgbClr val="00B0F0"/>
                </a:solidFill>
              </a:rPr>
              <a:t>)</a:t>
            </a:r>
            <a:r>
              <a:rPr lang="zh-CN" altLang="en-US" sz="2400" dirty="0"/>
              <a:t>使得</a:t>
            </a:r>
          </a:p>
          <a:p>
            <a:pPr marL="205740" lvl="1" indent="0">
              <a:buNone/>
            </a:pPr>
            <a:r>
              <a:rPr lang="en-US" altLang="zh-CN" sz="2400" dirty="0">
                <a:solidFill>
                  <a:srgbClr val="00B050"/>
                </a:solidFill>
              </a:rPr>
              <a:t>	</a:t>
            </a:r>
            <a:r>
              <a:rPr lang="en-US" altLang="zh-CN" sz="2400" dirty="0">
                <a:solidFill>
                  <a:srgbClr val="006600"/>
                </a:solidFill>
              </a:rPr>
              <a:t>s ≤</a:t>
            </a:r>
            <a:r>
              <a:rPr lang="en-US" altLang="zh-CN" sz="2400" dirty="0">
                <a:solidFill>
                  <a:srgbClr val="00B050"/>
                </a:solidFill>
              </a:rPr>
              <a:t> </a:t>
            </a:r>
            <a:r>
              <a:rPr lang="en-US" altLang="zh-CN" sz="2400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altLang="zh-CN" sz="2400" dirty="0">
                <a:solidFill>
                  <a:srgbClr val="00B050"/>
                </a:solidFill>
              </a:rPr>
              <a:t> </a:t>
            </a:r>
            <a:r>
              <a:rPr lang="en-US" altLang="zh-CN" sz="2400" dirty="0">
                <a:solidFill>
                  <a:srgbClr val="006600"/>
                </a:solidFill>
              </a:rPr>
              <a:t>≤ m,   m+1 ≤</a:t>
            </a:r>
            <a:r>
              <a:rPr lang="en-US" altLang="zh-CN" sz="2400" dirty="0">
                <a:solidFill>
                  <a:srgbClr val="00B050"/>
                </a:solidFill>
              </a:rPr>
              <a:t> </a:t>
            </a:r>
            <a:r>
              <a:rPr lang="en-US" altLang="zh-CN" sz="24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</a:t>
            </a:r>
            <a:r>
              <a:rPr lang="en-US" altLang="zh-CN" sz="2400" dirty="0">
                <a:solidFill>
                  <a:srgbClr val="00B050"/>
                </a:solidFill>
              </a:rPr>
              <a:t> </a:t>
            </a:r>
            <a:r>
              <a:rPr lang="en-US" altLang="zh-CN" sz="2400" dirty="0">
                <a:solidFill>
                  <a:srgbClr val="006600"/>
                </a:solidFill>
              </a:rPr>
              <a:t>≤ t</a:t>
            </a:r>
            <a:r>
              <a:rPr lang="zh-CN" altLang="en-US" sz="2400" dirty="0">
                <a:solidFill>
                  <a:srgbClr val="006600"/>
                </a:solidFill>
              </a:rPr>
              <a:t>， 且</a:t>
            </a:r>
            <a:r>
              <a:rPr lang="en-US" altLang="zh-CN" sz="2400" dirty="0">
                <a:solidFill>
                  <a:srgbClr val="006600"/>
                </a:solidFill>
              </a:rPr>
              <a:t>a[</a:t>
            </a:r>
            <a:r>
              <a:rPr lang="en-US" altLang="zh-CN" sz="24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altLang="zh-CN" sz="2400" dirty="0">
                <a:solidFill>
                  <a:srgbClr val="006600"/>
                </a:solidFill>
              </a:rPr>
              <a:t>] &gt; a[</a:t>
            </a:r>
            <a:r>
              <a:rPr lang="en-US" altLang="zh-CN" sz="2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</a:t>
            </a:r>
            <a:r>
              <a:rPr lang="en-US" altLang="zh-CN" sz="2400" dirty="0">
                <a:solidFill>
                  <a:srgbClr val="006600"/>
                </a:solidFill>
              </a:rPr>
              <a:t>]</a:t>
            </a:r>
            <a:r>
              <a:rPr lang="zh-CN" altLang="en-US" sz="2400" dirty="0">
                <a:solidFill>
                  <a:srgbClr val="00B050"/>
                </a:solidFill>
              </a:rPr>
              <a:t>。</a:t>
            </a:r>
            <a:endParaRPr lang="en-US" altLang="zh-CN" sz="2400" dirty="0">
              <a:solidFill>
                <a:srgbClr val="00B050"/>
              </a:solidFill>
            </a:endParaRPr>
          </a:p>
          <a:p>
            <a:r>
              <a:rPr lang="zh-CN" altLang="en-US" sz="2200" b="1" dirty="0"/>
              <a:t>暴力方法</a:t>
            </a:r>
            <a:r>
              <a:rPr lang="zh-CN" altLang="en-US" sz="2200" dirty="0"/>
              <a:t>：枚举</a:t>
            </a:r>
            <a:r>
              <a:rPr lang="en-US" altLang="zh-CN" sz="22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zh-CN" altLang="en-US" sz="2200" dirty="0"/>
              <a:t>和</a:t>
            </a:r>
            <a:r>
              <a:rPr lang="en-US" altLang="zh-CN" sz="22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</a:t>
            </a:r>
            <a:r>
              <a:rPr lang="zh-CN" altLang="en-US" sz="2200" dirty="0"/>
              <a:t>进行统计。复杂度为</a:t>
            </a:r>
            <a:r>
              <a:rPr lang="en-US" altLang="zh-CN" sz="2200" dirty="0">
                <a:solidFill>
                  <a:srgbClr val="006600"/>
                </a:solidFill>
              </a:rPr>
              <a:t>O((t-s)</a:t>
            </a:r>
            <a:r>
              <a:rPr lang="en-US" altLang="zh-CN" sz="2200" baseline="30000" dirty="0">
                <a:solidFill>
                  <a:srgbClr val="006600"/>
                </a:solidFill>
              </a:rPr>
              <a:t>2</a:t>
            </a:r>
            <a:r>
              <a:rPr lang="en-US" altLang="zh-CN" sz="2200" dirty="0">
                <a:solidFill>
                  <a:srgbClr val="006600"/>
                </a:solidFill>
              </a:rPr>
              <a:t>)</a:t>
            </a:r>
            <a:r>
              <a:rPr lang="zh-CN" altLang="en-US" sz="2200" dirty="0"/>
              <a:t>。</a:t>
            </a:r>
            <a:endParaRPr lang="en-US" altLang="zh-CN" sz="2200" dirty="0"/>
          </a:p>
          <a:p>
            <a:r>
              <a:rPr lang="zh-CN" altLang="en-US" sz="2200" b="1" dirty="0"/>
              <a:t>改进方法</a:t>
            </a:r>
            <a:r>
              <a:rPr lang="zh-CN" altLang="en-US" sz="2200" dirty="0"/>
              <a:t>：</a:t>
            </a:r>
            <a:endParaRPr lang="en-US" altLang="zh-CN" sz="2200" dirty="0"/>
          </a:p>
          <a:p>
            <a:pPr lvl="1"/>
            <a:r>
              <a:rPr lang="en-US" altLang="zh-CN" sz="2000" dirty="0"/>
              <a:t>1. </a:t>
            </a:r>
            <a:r>
              <a:rPr lang="zh-CN" altLang="en-US" sz="2000" dirty="0"/>
              <a:t>将</a:t>
            </a:r>
            <a:r>
              <a:rPr lang="en-US" altLang="zh-CN" sz="2000" dirty="0">
                <a:solidFill>
                  <a:srgbClr val="006600"/>
                </a:solidFill>
              </a:rPr>
              <a:t>a[s],…,a[m]</a:t>
            </a:r>
            <a:r>
              <a:rPr lang="en-US" altLang="zh-CN" sz="2000" dirty="0"/>
              <a:t> </a:t>
            </a:r>
            <a:r>
              <a:rPr lang="zh-CN" altLang="en-US" sz="2000" b="1" dirty="0">
                <a:solidFill>
                  <a:srgbClr val="9933FF"/>
                </a:solidFill>
              </a:rPr>
              <a:t>排好序</a:t>
            </a:r>
            <a:r>
              <a:rPr lang="zh-CN" altLang="en-US" sz="2000" dirty="0"/>
              <a:t>。将</a:t>
            </a:r>
            <a:r>
              <a:rPr lang="en-US" altLang="zh-CN" sz="2000" dirty="0">
                <a:solidFill>
                  <a:srgbClr val="006600"/>
                </a:solidFill>
              </a:rPr>
              <a:t>a[m+1],…,a[t] </a:t>
            </a:r>
            <a:r>
              <a:rPr lang="zh-CN" altLang="en-US" sz="2000" b="1" dirty="0">
                <a:solidFill>
                  <a:srgbClr val="9933FF"/>
                </a:solidFill>
              </a:rPr>
              <a:t>排好序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pPr lvl="1"/>
            <a:r>
              <a:rPr lang="en-US" altLang="zh-CN" sz="2000" dirty="0"/>
              <a:t>2. </a:t>
            </a:r>
            <a:r>
              <a:rPr lang="en-US" altLang="zh-CN" sz="20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zh-CN" altLang="en-US" sz="2000" dirty="0"/>
              <a:t>从</a:t>
            </a:r>
            <a:r>
              <a:rPr lang="en-US" altLang="zh-CN" sz="2000" dirty="0">
                <a:solidFill>
                  <a:srgbClr val="006600"/>
                </a:solidFill>
              </a:rPr>
              <a:t>s</a:t>
            </a:r>
            <a:r>
              <a:rPr lang="zh-CN" altLang="en-US" sz="2000" dirty="0"/>
              <a:t>枚举到</a:t>
            </a:r>
            <a:r>
              <a:rPr lang="en-US" altLang="zh-CN" sz="2000" dirty="0">
                <a:solidFill>
                  <a:srgbClr val="006600"/>
                </a:solidFill>
              </a:rPr>
              <a:t>m</a:t>
            </a:r>
          </a:p>
          <a:p>
            <a:pPr lvl="2"/>
            <a:r>
              <a:rPr lang="zh-CN" altLang="en-US" sz="1800" dirty="0"/>
              <a:t>为每个</a:t>
            </a:r>
            <a:r>
              <a:rPr lang="en-US" altLang="zh-CN" sz="18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zh-CN" altLang="en-US" sz="1800" dirty="0"/>
              <a:t>，</a:t>
            </a:r>
            <a:r>
              <a:rPr lang="zh-CN" altLang="en-US" sz="2400" dirty="0">
                <a:solidFill>
                  <a:srgbClr val="006600"/>
                </a:solidFill>
              </a:rPr>
              <a:t>找到</a:t>
            </a:r>
            <a:r>
              <a:rPr lang="zh-CN" altLang="en-US" sz="2400" u="sng" dirty="0">
                <a:solidFill>
                  <a:srgbClr val="006600"/>
                </a:solidFill>
              </a:rPr>
              <a:t>最大的</a:t>
            </a:r>
            <a:r>
              <a:rPr lang="en-US" altLang="zh-CN" sz="2400" b="1" u="sng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</a:t>
            </a:r>
            <a:r>
              <a:rPr lang="zh-CN" altLang="en-US" sz="2400" u="sng" dirty="0">
                <a:solidFill>
                  <a:srgbClr val="006600"/>
                </a:solidFill>
              </a:rPr>
              <a:t>使得</a:t>
            </a:r>
            <a:r>
              <a:rPr lang="en-US" altLang="zh-CN" sz="2400" u="sng" dirty="0">
                <a:solidFill>
                  <a:srgbClr val="006600"/>
                </a:solidFill>
              </a:rPr>
              <a:t>a[</a:t>
            </a:r>
            <a:r>
              <a:rPr lang="en-US" altLang="zh-CN" sz="2400" b="1" u="sng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altLang="zh-CN" sz="2400" u="sng" dirty="0">
                <a:solidFill>
                  <a:srgbClr val="006600"/>
                </a:solidFill>
              </a:rPr>
              <a:t>]&gt;a[</a:t>
            </a:r>
            <a:r>
              <a:rPr lang="en-US" altLang="zh-CN" sz="2400" b="1" u="sng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</a:t>
            </a:r>
            <a:r>
              <a:rPr lang="en-US" altLang="zh-CN" sz="2400" u="sng" dirty="0">
                <a:solidFill>
                  <a:srgbClr val="006600"/>
                </a:solidFill>
              </a:rPr>
              <a:t>]</a:t>
            </a:r>
            <a:r>
              <a:rPr lang="zh-CN" altLang="en-US" sz="2400" u="sng" dirty="0">
                <a:solidFill>
                  <a:srgbClr val="006600"/>
                </a:solidFill>
              </a:rPr>
              <a:t> </a:t>
            </a:r>
            <a:r>
              <a:rPr lang="en-US" altLang="zh-CN" sz="1800" dirty="0">
                <a:solidFill>
                  <a:srgbClr val="006600"/>
                </a:solidFill>
              </a:rPr>
              <a:t>( m </a:t>
            </a:r>
            <a:r>
              <a:rPr lang="en-US" altLang="zh-CN" sz="18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≤</a:t>
            </a:r>
            <a:r>
              <a:rPr lang="en-US" altLang="zh-CN" sz="1800" b="1" dirty="0">
                <a:solidFill>
                  <a:srgbClr val="00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1800" b="1" dirty="0">
                <a:solidFill>
                  <a:srgbClr val="00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≤ t) (</a:t>
            </a:r>
            <a:r>
              <a:rPr lang="en-US" altLang="zh-CN" sz="1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18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=m</a:t>
            </a:r>
            <a:r>
              <a:rPr lang="zh-CN" altLang="en-US" sz="18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表示无）</a:t>
            </a:r>
            <a:r>
              <a:rPr lang="en-US" altLang="zh-CN" sz="18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2"/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令</a:t>
            </a:r>
            <a:r>
              <a:rPr lang="en-US" altLang="zh-CN" sz="18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 +=</a:t>
            </a:r>
            <a:r>
              <a:rPr lang="en-US" altLang="zh-CN" sz="1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18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-m</a:t>
            </a:r>
            <a:r>
              <a:rPr lang="zh-CN" altLang="en-US" sz="1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18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sz="2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复杂度</a:t>
            </a:r>
            <a:r>
              <a:rPr lang="en-US" altLang="zh-CN" sz="20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O(t-s)</a:t>
            </a:r>
          </a:p>
          <a:p>
            <a:pPr lvl="2"/>
            <a:r>
              <a:rPr lang="zh-CN" altLang="en-US" sz="1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因为</a:t>
            </a:r>
            <a:r>
              <a:rPr lang="en-US" altLang="zh-CN" sz="18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zh-CN" altLang="en-US" sz="1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单调递增！</a:t>
            </a:r>
            <a:endParaRPr lang="en-US" altLang="zh-CN" sz="18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D85BF2A9-5DCB-45D7-A6E8-11C4B9440AB8}"/>
              </a:ext>
            </a:extLst>
          </p:cNvPr>
          <p:cNvGrpSpPr/>
          <p:nvPr/>
        </p:nvGrpSpPr>
        <p:grpSpPr>
          <a:xfrm>
            <a:off x="3591145" y="5092129"/>
            <a:ext cx="4961051" cy="394916"/>
            <a:chOff x="3737449" y="5092129"/>
            <a:chExt cx="4961051" cy="394916"/>
          </a:xfrm>
        </p:grpSpPr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09942F65-C092-42D2-9C27-A34CFB50C5AF}"/>
                </a:ext>
              </a:extLst>
            </p:cNvPr>
            <p:cNvSpPr txBox="1"/>
            <p:nvPr/>
          </p:nvSpPr>
          <p:spPr>
            <a:xfrm>
              <a:off x="3737449" y="5092129"/>
              <a:ext cx="6741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Hans-HK" b="1" dirty="0" err="1">
                  <a:solidFill>
                    <a:srgbClr val="00B0F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</a:t>
              </a:r>
              <a:endParaRPr lang="zh-Hans-HK" alt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A3E21682-D292-45EE-8C5D-BB7BB1043DA1}"/>
                </a:ext>
              </a:extLst>
            </p:cNvPr>
            <p:cNvSpPr txBox="1"/>
            <p:nvPr/>
          </p:nvSpPr>
          <p:spPr>
            <a:xfrm>
              <a:off x="4832840" y="5117713"/>
              <a:ext cx="6741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Hans-HK" b="1" dirty="0">
                  <a:solidFill>
                    <a:srgbClr val="00B0F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j</a:t>
              </a:r>
              <a:endParaRPr lang="zh-Hans-HK" alt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EFBBD8F9-E0A5-4B45-BEBF-8F8E39606041}"/>
                </a:ext>
              </a:extLst>
            </p:cNvPr>
            <p:cNvSpPr txBox="1"/>
            <p:nvPr/>
          </p:nvSpPr>
          <p:spPr>
            <a:xfrm>
              <a:off x="6689459" y="5111372"/>
              <a:ext cx="20090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006600"/>
                  </a:solidFill>
                </a:rPr>
                <a:t>T</a:t>
              </a:r>
              <a:r>
                <a:rPr lang="en-US" altLang="zh-CN" dirty="0">
                  <a:solidFill>
                    <a:srgbClr val="006600"/>
                  </a:solidFill>
                  <a:sym typeface="Wingdings" panose="05000000000000000000" pitchFamily="2" charset="2"/>
                </a:rPr>
                <a:t>T+</a:t>
              </a:r>
              <a:r>
                <a:rPr lang="en-US" altLang="zh-CN" dirty="0">
                  <a:solidFill>
                    <a:srgbClr val="006600"/>
                  </a:solidFill>
                </a:rPr>
                <a:t>0=0</a:t>
              </a:r>
              <a:endParaRPr lang="zh-Hans-HK" altLang="en-US" dirty="0">
                <a:solidFill>
                  <a:srgbClr val="006600"/>
                </a:solidFill>
              </a:endParaRP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47936650-DCBB-4059-ACA5-6C6279DFD0E0}"/>
              </a:ext>
            </a:extLst>
          </p:cNvPr>
          <p:cNvGrpSpPr/>
          <p:nvPr/>
        </p:nvGrpSpPr>
        <p:grpSpPr>
          <a:xfrm>
            <a:off x="3958331" y="5351734"/>
            <a:ext cx="4588556" cy="443313"/>
            <a:chOff x="3958331" y="5351734"/>
            <a:chExt cx="4588556" cy="443313"/>
          </a:xfrm>
        </p:grpSpPr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A81791D7-5EB1-4350-8726-4ED9E0ADB00B}"/>
                </a:ext>
              </a:extLst>
            </p:cNvPr>
            <p:cNvSpPr txBox="1"/>
            <p:nvPr/>
          </p:nvSpPr>
          <p:spPr>
            <a:xfrm>
              <a:off x="3958331" y="5378626"/>
              <a:ext cx="6741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Hans-HK" b="1" dirty="0" err="1">
                  <a:solidFill>
                    <a:srgbClr val="00B0F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</a:t>
              </a:r>
              <a:endParaRPr lang="zh-Hans-HK" alt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968972AD-D9DA-46C3-A621-FCAA5C4E6A46}"/>
                </a:ext>
              </a:extLst>
            </p:cNvPr>
            <p:cNvSpPr txBox="1"/>
            <p:nvPr/>
          </p:nvSpPr>
          <p:spPr>
            <a:xfrm>
              <a:off x="5107785" y="5351734"/>
              <a:ext cx="6741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Hans-HK" b="1" dirty="0">
                  <a:solidFill>
                    <a:srgbClr val="00B0F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j</a:t>
              </a:r>
              <a:endParaRPr lang="zh-Hans-HK" alt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E4CEB6AD-A640-49D2-86E3-B71EFE7AC8D9}"/>
                </a:ext>
              </a:extLst>
            </p:cNvPr>
            <p:cNvSpPr txBox="1"/>
            <p:nvPr/>
          </p:nvSpPr>
          <p:spPr>
            <a:xfrm>
              <a:off x="6537846" y="5425715"/>
              <a:ext cx="20090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006600"/>
                  </a:solidFill>
                </a:rPr>
                <a:t>T</a:t>
              </a:r>
              <a:r>
                <a:rPr lang="en-US" altLang="zh-CN" dirty="0">
                  <a:solidFill>
                    <a:srgbClr val="006600"/>
                  </a:solidFill>
                  <a:sym typeface="Wingdings" panose="05000000000000000000" pitchFamily="2" charset="2"/>
                </a:rPr>
                <a:t></a:t>
              </a:r>
              <a:r>
                <a:rPr lang="en-US" altLang="zh-CN" dirty="0">
                  <a:solidFill>
                    <a:srgbClr val="006600"/>
                  </a:solidFill>
                </a:rPr>
                <a:t>T+1=1</a:t>
              </a:r>
              <a:endParaRPr lang="zh-Hans-HK" altLang="en-US" dirty="0">
                <a:solidFill>
                  <a:srgbClr val="006600"/>
                </a:solidFill>
              </a:endParaRP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2368F0CB-A821-43F4-AA40-A5A8170E9EBE}"/>
              </a:ext>
            </a:extLst>
          </p:cNvPr>
          <p:cNvGrpSpPr/>
          <p:nvPr/>
        </p:nvGrpSpPr>
        <p:grpSpPr>
          <a:xfrm>
            <a:off x="4289645" y="5652727"/>
            <a:ext cx="4257241" cy="413655"/>
            <a:chOff x="4161629" y="5652727"/>
            <a:chExt cx="4257241" cy="413655"/>
          </a:xfrm>
        </p:grpSpPr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B995A0BC-9E13-44A4-8449-5CEA8A3BCC28}"/>
                </a:ext>
              </a:extLst>
            </p:cNvPr>
            <p:cNvSpPr txBox="1"/>
            <p:nvPr/>
          </p:nvSpPr>
          <p:spPr>
            <a:xfrm>
              <a:off x="4161629" y="5663524"/>
              <a:ext cx="6741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Hans-HK" b="1" dirty="0" err="1">
                  <a:solidFill>
                    <a:srgbClr val="00B0F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</a:t>
              </a:r>
              <a:endParaRPr lang="zh-Hans-HK" alt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B2D90A4C-C15B-4908-9690-66040C81B86B}"/>
                </a:ext>
              </a:extLst>
            </p:cNvPr>
            <p:cNvSpPr txBox="1"/>
            <p:nvPr/>
          </p:nvSpPr>
          <p:spPr>
            <a:xfrm>
              <a:off x="4979769" y="5652727"/>
              <a:ext cx="6741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Hans-HK" b="1" dirty="0">
                  <a:solidFill>
                    <a:srgbClr val="00B0F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j</a:t>
              </a:r>
              <a:endParaRPr lang="zh-Hans-HK" alt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3C81E471-3C39-454E-B8FF-A4833E418EDF}"/>
                </a:ext>
              </a:extLst>
            </p:cNvPr>
            <p:cNvSpPr txBox="1"/>
            <p:nvPr/>
          </p:nvSpPr>
          <p:spPr>
            <a:xfrm>
              <a:off x="6409829" y="5697050"/>
              <a:ext cx="20090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006600"/>
                  </a:solidFill>
                </a:rPr>
                <a:t>T</a:t>
              </a:r>
              <a:r>
                <a:rPr lang="en-US" altLang="zh-CN" dirty="0">
                  <a:solidFill>
                    <a:srgbClr val="006600"/>
                  </a:solidFill>
                  <a:sym typeface="Wingdings" panose="05000000000000000000" pitchFamily="2" charset="2"/>
                </a:rPr>
                <a:t>T+1=2</a:t>
              </a:r>
              <a:endParaRPr lang="zh-Hans-HK" altLang="en-US" dirty="0">
                <a:solidFill>
                  <a:srgbClr val="006600"/>
                </a:solidFill>
              </a:endParaRPr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64665E40-F342-42F7-A150-CC3F7B9B430F}"/>
              </a:ext>
            </a:extLst>
          </p:cNvPr>
          <p:cNvGrpSpPr/>
          <p:nvPr/>
        </p:nvGrpSpPr>
        <p:grpSpPr>
          <a:xfrm>
            <a:off x="3555611" y="4825997"/>
            <a:ext cx="4991274" cy="369332"/>
            <a:chOff x="3555611" y="4825997"/>
            <a:chExt cx="4991274" cy="369332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D8AA5C8C-C0FF-4610-B402-259D36A5EEEF}"/>
                </a:ext>
              </a:extLst>
            </p:cNvPr>
            <p:cNvSpPr/>
            <p:nvPr/>
          </p:nvSpPr>
          <p:spPr>
            <a:xfrm>
              <a:off x="3555611" y="4875308"/>
              <a:ext cx="1389184" cy="2549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Hans-HK" dirty="0"/>
                <a:t>1    3    4    9</a:t>
              </a:r>
              <a:endParaRPr lang="zh-Hans-HK" altLang="en-US" dirty="0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AE6AA294-0B09-4BC1-9FAF-1A83C0A6781E}"/>
                </a:ext>
              </a:extLst>
            </p:cNvPr>
            <p:cNvSpPr/>
            <p:nvPr/>
          </p:nvSpPr>
          <p:spPr>
            <a:xfrm>
              <a:off x="5052713" y="4875307"/>
              <a:ext cx="1389184" cy="2549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Hans-HK" dirty="0"/>
                <a:t>2    5    6    8</a:t>
              </a:r>
              <a:endParaRPr lang="zh-Hans-HK" altLang="en-US" dirty="0"/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9EDC83AE-BF75-4686-B3A6-A0C3B5F3D960}"/>
                </a:ext>
              </a:extLst>
            </p:cNvPr>
            <p:cNvSpPr txBox="1"/>
            <p:nvPr/>
          </p:nvSpPr>
          <p:spPr>
            <a:xfrm>
              <a:off x="6537844" y="4825997"/>
              <a:ext cx="20090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006600"/>
                  </a:solidFill>
                </a:rPr>
                <a:t>T=0</a:t>
              </a:r>
              <a:endParaRPr lang="zh-Hans-HK" altLang="en-US" dirty="0">
                <a:solidFill>
                  <a:srgbClr val="006600"/>
                </a:solidFill>
              </a:endParaRP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BECA5689-AAB0-4F53-9275-D1EF04AC1C56}"/>
              </a:ext>
            </a:extLst>
          </p:cNvPr>
          <p:cNvGrpSpPr/>
          <p:nvPr/>
        </p:nvGrpSpPr>
        <p:grpSpPr>
          <a:xfrm>
            <a:off x="4660702" y="5992401"/>
            <a:ext cx="3886183" cy="374934"/>
            <a:chOff x="4289170" y="6016816"/>
            <a:chExt cx="3886183" cy="374934"/>
          </a:xfrm>
        </p:grpSpPr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2EDF13FA-7176-4F9C-84E0-EE444960F2F1}"/>
                </a:ext>
              </a:extLst>
            </p:cNvPr>
            <p:cNvSpPr txBox="1"/>
            <p:nvPr/>
          </p:nvSpPr>
          <p:spPr>
            <a:xfrm>
              <a:off x="4289170" y="6016816"/>
              <a:ext cx="6741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Hans-HK" b="1" dirty="0" err="1">
                  <a:solidFill>
                    <a:srgbClr val="00B0F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</a:t>
              </a:r>
              <a:endParaRPr lang="zh-Hans-HK" alt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8B1CBE42-5977-4F5D-83C7-950B8995889D}"/>
                </a:ext>
              </a:extLst>
            </p:cNvPr>
            <p:cNvSpPr txBox="1"/>
            <p:nvPr/>
          </p:nvSpPr>
          <p:spPr>
            <a:xfrm>
              <a:off x="5789023" y="6019190"/>
              <a:ext cx="6741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Hans-HK" b="1" dirty="0">
                  <a:solidFill>
                    <a:srgbClr val="00B0F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j</a:t>
              </a:r>
              <a:endParaRPr lang="zh-Hans-HK" alt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6BDB0B39-5799-4A4F-877C-07938B51DEF1}"/>
                </a:ext>
              </a:extLst>
            </p:cNvPr>
            <p:cNvSpPr txBox="1"/>
            <p:nvPr/>
          </p:nvSpPr>
          <p:spPr>
            <a:xfrm>
              <a:off x="6166312" y="6022418"/>
              <a:ext cx="20090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006600"/>
                  </a:solidFill>
                </a:rPr>
                <a:t>T</a:t>
              </a:r>
              <a:r>
                <a:rPr lang="en-US" altLang="zh-CN" dirty="0">
                  <a:solidFill>
                    <a:srgbClr val="006600"/>
                  </a:solidFill>
                  <a:sym typeface="Wingdings" panose="05000000000000000000" pitchFamily="2" charset="2"/>
                </a:rPr>
                <a:t>T+4=6</a:t>
              </a:r>
              <a:endParaRPr lang="zh-Hans-HK" altLang="en-US" dirty="0">
                <a:solidFill>
                  <a:srgbClr val="0066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5611534"/>
      </p:ext>
    </p:extLst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36BCD9-962E-F146-914B-C0D49384A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分治法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68C765-FE65-0E47-BFEA-549DD57A67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（</a:t>
            </a:r>
            <a:r>
              <a:rPr kumimoji="1" lang="en-US" altLang="zh-CN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kumimoji="1" lang="zh-CN" alt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）基本思想 与 应用举例</a:t>
            </a:r>
            <a:endParaRPr kumimoji="1" lang="en-US" altLang="zh-CN" sz="2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kumimoji="1"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归并排序</a:t>
            </a:r>
            <a:endParaRPr kumimoji="1" lang="en-US" altLang="zh-CN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kumimoji="1"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逆序对记数</a:t>
            </a:r>
            <a:endParaRPr kumimoji="1" lang="en-US" altLang="zh-CN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zh-CN" altLang="en-US" sz="2800" dirty="0">
                <a:solidFill>
                  <a:srgbClr val="C00000"/>
                </a:solidFill>
              </a:rPr>
              <a:t>（</a:t>
            </a:r>
            <a:r>
              <a:rPr kumimoji="1" lang="en-US" altLang="zh-CN" sz="2800" dirty="0">
                <a:solidFill>
                  <a:srgbClr val="C00000"/>
                </a:solidFill>
              </a:rPr>
              <a:t>2</a:t>
            </a:r>
            <a:r>
              <a:rPr kumimoji="1" lang="zh-CN" altLang="en-US" sz="2800" dirty="0">
                <a:solidFill>
                  <a:srgbClr val="C00000"/>
                </a:solidFill>
              </a:rPr>
              <a:t>）快速排序</a:t>
            </a:r>
            <a:endParaRPr kumimoji="1" lang="en-US" altLang="zh-CN" sz="2800" dirty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r>
              <a:rPr kumimoji="1" lang="zh-CN" altLang="en-US" sz="2600" dirty="0">
                <a:solidFill>
                  <a:srgbClr val="C00000"/>
                </a:solidFill>
              </a:rPr>
              <a:t>基本思想</a:t>
            </a:r>
            <a:endParaRPr kumimoji="1" lang="en-US" altLang="zh-CN" sz="2600" dirty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r>
              <a:rPr kumimoji="1" lang="zh-CN" altLang="en-US" sz="2600" dirty="0">
                <a:solidFill>
                  <a:srgbClr val="C00000"/>
                </a:solidFill>
              </a:rPr>
              <a:t>伪代码</a:t>
            </a:r>
            <a:endParaRPr kumimoji="1" lang="en-US" altLang="zh-CN" sz="2600" dirty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r>
              <a:rPr kumimoji="1" lang="zh-CN" altLang="en-US" sz="2600" dirty="0">
                <a:solidFill>
                  <a:srgbClr val="C00000"/>
                </a:solidFill>
              </a:rPr>
              <a:t>算法性能</a:t>
            </a:r>
            <a:endParaRPr kumimoji="1" lang="en-US" altLang="zh-CN" sz="2800" dirty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zh-CN" alt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（</a:t>
            </a:r>
            <a:r>
              <a:rPr kumimoji="1" lang="en-US" altLang="zh-CN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r>
              <a:rPr kumimoji="1" lang="zh-CN" alt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）随机快速排序</a:t>
            </a:r>
          </a:p>
        </p:txBody>
      </p:sp>
    </p:spTree>
    <p:extLst>
      <p:ext uri="{BB962C8B-B14F-4D97-AF65-F5344CB8AC3E}">
        <p14:creationId xmlns:p14="http://schemas.microsoft.com/office/powerpoint/2010/main" val="3376881129"/>
      </p:ext>
    </p:extLst>
  </p:cSld>
  <p:clrMapOvr>
    <a:masterClrMapping/>
  </p:clrMapOvr>
  <p:transition>
    <p:strips dir="rd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651C75-22B2-4BFF-878A-7B30BDBBB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>
                <a:solidFill>
                  <a:srgbClr val="FF00FF"/>
                </a:solidFill>
                <a:latin typeface="Cambria" panose="02040503050406030204" pitchFamily="18" charset="0"/>
              </a:rPr>
              <a:t>快速排序 </a:t>
            </a:r>
            <a:r>
              <a:rPr lang="en-US" altLang="zh-CN" sz="3600" dirty="0">
                <a:solidFill>
                  <a:srgbClr val="FF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(quick sort)</a:t>
            </a:r>
            <a:endParaRPr lang="zh-CN" altLang="en-US" sz="3600" dirty="0">
              <a:solidFill>
                <a:srgbClr val="FF00FF"/>
              </a:solidFill>
              <a:latin typeface="Cambria" panose="020405030504060302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E47B23-B159-485D-A567-2DA6F82F46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938" y="1780231"/>
            <a:ext cx="8501062" cy="2853413"/>
          </a:xfrm>
        </p:spPr>
        <p:txBody>
          <a:bodyPr/>
          <a:lstStyle/>
          <a:p>
            <a:r>
              <a:rPr lang="zh-CN" altLang="en-US" sz="2800" b="1" dirty="0"/>
              <a:t>背景</a:t>
            </a:r>
            <a:endParaRPr lang="en-US" altLang="zh-CN" sz="2800" b="1" dirty="0"/>
          </a:p>
          <a:p>
            <a:pPr lvl="1"/>
            <a:r>
              <a:rPr lang="en-US" altLang="zh-CN" sz="2400" dirty="0"/>
              <a:t>Invented by Tony Hoare in 1960</a:t>
            </a:r>
          </a:p>
          <a:p>
            <a:pPr lvl="1"/>
            <a:r>
              <a:rPr lang="zh-CN" altLang="en-US" sz="2400" b="1" dirty="0"/>
              <a:t>最广泛使用</a:t>
            </a:r>
            <a:r>
              <a:rPr lang="zh-CN" altLang="en-US" sz="2400" dirty="0"/>
              <a:t>的排序算法</a:t>
            </a:r>
            <a:r>
              <a:rPr lang="en-US" altLang="zh-CN" sz="2400" dirty="0"/>
              <a:t>. </a:t>
            </a:r>
          </a:p>
          <a:p>
            <a:pPr lvl="2"/>
            <a:r>
              <a:rPr lang="zh-CN" altLang="en-US" sz="2000" dirty="0"/>
              <a:t>实现良好时比归并排序 </a:t>
            </a:r>
            <a:r>
              <a:rPr lang="en-US" altLang="zh-CN" sz="2000" dirty="0"/>
              <a:t>/ </a:t>
            </a:r>
            <a:r>
              <a:rPr lang="zh-CN" altLang="en-US" sz="2000" dirty="0"/>
              <a:t>堆排序快</a:t>
            </a:r>
            <a:r>
              <a:rPr lang="en-US" altLang="zh-CN" sz="2000" dirty="0"/>
              <a:t>2-3</a:t>
            </a:r>
            <a:r>
              <a:rPr lang="zh-CN" altLang="en-US" sz="2000" dirty="0"/>
              <a:t>倍。</a:t>
            </a:r>
            <a:r>
              <a:rPr lang="en-US" altLang="zh-CN" sz="2000" dirty="0"/>
              <a:t> </a:t>
            </a:r>
            <a:r>
              <a:rPr lang="zh-CN" altLang="en-US" sz="2200" dirty="0"/>
              <a:t>分析稍复杂点</a:t>
            </a:r>
            <a:endParaRPr lang="en-US" altLang="zh-CN" sz="2200" dirty="0"/>
          </a:p>
          <a:p>
            <a:r>
              <a:rPr lang="zh-CN" altLang="en-US" sz="2800" b="1" dirty="0"/>
              <a:t>基本想法</a:t>
            </a:r>
            <a:endParaRPr lang="en-US" altLang="zh-CN" sz="2800" b="1" dirty="0"/>
          </a:p>
          <a:p>
            <a:pPr marL="457200" lvl="1" indent="0">
              <a:buNone/>
            </a:pPr>
            <a:endParaRPr lang="en-US" altLang="zh-CN" sz="2400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00587A2E-2A40-4F45-9A01-98EF475B544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352854" y="4463464"/>
          <a:ext cx="4025968" cy="505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3246">
                  <a:extLst>
                    <a:ext uri="{9D8B030D-6E8A-4147-A177-3AD203B41FA5}">
                      <a16:colId xmlns:a16="http://schemas.microsoft.com/office/drawing/2014/main" val="3675568178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867948579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3681087126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4049971883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1378958454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158752627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1083152406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256471559"/>
                    </a:ext>
                  </a:extLst>
                </a:gridCol>
              </a:tblGrid>
              <a:tr h="50514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9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6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7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0444831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44CB7C49-5A6F-478A-AB12-7A683A427DB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352854" y="5229409"/>
          <a:ext cx="4025968" cy="505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3246">
                  <a:extLst>
                    <a:ext uri="{9D8B030D-6E8A-4147-A177-3AD203B41FA5}">
                      <a16:colId xmlns:a16="http://schemas.microsoft.com/office/drawing/2014/main" val="3675568178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867948579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3681087126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4049971883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1378958454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158752627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1083152406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256471559"/>
                    </a:ext>
                  </a:extLst>
                </a:gridCol>
              </a:tblGrid>
              <a:tr h="50514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9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6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7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0444831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BF587E6A-80AD-4346-90F3-979F97F56E1A}"/>
              </a:ext>
            </a:extLst>
          </p:cNvPr>
          <p:cNvSpPr txBox="1"/>
          <p:nvPr/>
        </p:nvSpPr>
        <p:spPr>
          <a:xfrm>
            <a:off x="4498649" y="3732719"/>
            <a:ext cx="34577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9933FF"/>
                </a:solidFill>
              </a:rPr>
              <a:t>Pivot </a:t>
            </a:r>
            <a:r>
              <a:rPr lang="en-US" altLang="zh-CN" sz="2400" dirty="0"/>
              <a:t>(</a:t>
            </a:r>
            <a:r>
              <a:rPr lang="zh-CN" altLang="en-US" sz="2400" dirty="0"/>
              <a:t>取最后一个元素</a:t>
            </a:r>
            <a:r>
              <a:rPr lang="en-US" altLang="zh-CN" sz="2400" dirty="0"/>
              <a:t>)</a:t>
            </a:r>
            <a:endParaRPr lang="zh-CN" altLang="en-US" sz="24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9F2CA2F-F022-48E4-BE4F-197555C3DD99}"/>
              </a:ext>
            </a:extLst>
          </p:cNvPr>
          <p:cNvSpPr txBox="1"/>
          <p:nvPr/>
        </p:nvSpPr>
        <p:spPr>
          <a:xfrm>
            <a:off x="691464" y="5906185"/>
            <a:ext cx="25378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accent1"/>
                </a:solidFill>
              </a:rPr>
              <a:t>小于</a:t>
            </a:r>
            <a:r>
              <a:rPr lang="en-US" altLang="zh-CN" sz="2400" dirty="0">
                <a:solidFill>
                  <a:schemeClr val="accent1"/>
                </a:solidFill>
              </a:rPr>
              <a:t>pivot</a:t>
            </a:r>
            <a:r>
              <a:rPr lang="zh-CN" altLang="en-US" sz="2400" dirty="0">
                <a:solidFill>
                  <a:schemeClr val="accent1"/>
                </a:solidFill>
              </a:rPr>
              <a:t>的部分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4D5AB13-9995-4DD7-B525-2BE39B6A51D1}"/>
              </a:ext>
            </a:extLst>
          </p:cNvPr>
          <p:cNvSpPr txBox="1"/>
          <p:nvPr/>
        </p:nvSpPr>
        <p:spPr>
          <a:xfrm>
            <a:off x="3277816" y="5906185"/>
            <a:ext cx="26437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accent1"/>
                </a:solidFill>
              </a:rPr>
              <a:t>大于</a:t>
            </a:r>
            <a:r>
              <a:rPr lang="en-US" altLang="zh-CN" sz="2400" dirty="0">
                <a:solidFill>
                  <a:schemeClr val="accent1"/>
                </a:solidFill>
              </a:rPr>
              <a:t>pivot</a:t>
            </a:r>
            <a:r>
              <a:rPr lang="zh-CN" altLang="en-US" sz="2400" dirty="0">
                <a:solidFill>
                  <a:schemeClr val="accent1"/>
                </a:solidFill>
              </a:rPr>
              <a:t>的部分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DA637B4-41DF-43B8-B5A4-5385F2A015F4}"/>
              </a:ext>
            </a:extLst>
          </p:cNvPr>
          <p:cNvSpPr txBox="1"/>
          <p:nvPr/>
        </p:nvSpPr>
        <p:spPr>
          <a:xfrm>
            <a:off x="6040213" y="4805272"/>
            <a:ext cx="26437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</a:rPr>
              <a:t>为了简单起见，我们暂时假设输入的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</a:rPr>
              <a:t>n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</a:rPr>
              <a:t>个数各不相同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</a:rPr>
              <a:t>!</a:t>
            </a:r>
            <a:endParaRPr lang="zh-CN" alt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95BB8CEC-E0F2-4459-A6A5-C3136C9DFFE8}"/>
              </a:ext>
            </a:extLst>
          </p:cNvPr>
          <p:cNvCxnSpPr/>
          <p:nvPr/>
        </p:nvCxnSpPr>
        <p:spPr bwMode="auto">
          <a:xfrm>
            <a:off x="5090323" y="4155281"/>
            <a:ext cx="53788" cy="43966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左大括号 12">
            <a:extLst>
              <a:ext uri="{FF2B5EF4-FFF2-40B4-BE49-F238E27FC236}">
                <a16:creationId xmlns:a16="http://schemas.microsoft.com/office/drawing/2014/main" id="{D7433CD5-972F-46BE-B68F-BFAF5769D54F}"/>
              </a:ext>
            </a:extLst>
          </p:cNvPr>
          <p:cNvSpPr/>
          <p:nvPr/>
        </p:nvSpPr>
        <p:spPr bwMode="auto">
          <a:xfrm rot="-5400000">
            <a:off x="2010496" y="5136953"/>
            <a:ext cx="177751" cy="1493033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" name="左大括号 13">
            <a:extLst>
              <a:ext uri="{FF2B5EF4-FFF2-40B4-BE49-F238E27FC236}">
                <a16:creationId xmlns:a16="http://schemas.microsoft.com/office/drawing/2014/main" id="{40871902-4E80-484C-AB8A-BA427DB7EDF6}"/>
              </a:ext>
            </a:extLst>
          </p:cNvPr>
          <p:cNvSpPr/>
          <p:nvPr/>
        </p:nvSpPr>
        <p:spPr bwMode="auto">
          <a:xfrm rot="-5400000">
            <a:off x="4283455" y="4876977"/>
            <a:ext cx="177751" cy="2012984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74548977"/>
      </p:ext>
    </p:extLst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3" grpId="0" animBg="1"/>
      <p:bldP spid="1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F3113084-443C-4664-B791-6D55ECE18B66}"/>
              </a:ext>
            </a:extLst>
          </p:cNvPr>
          <p:cNvSpPr txBox="1"/>
          <p:nvPr/>
        </p:nvSpPr>
        <p:spPr>
          <a:xfrm>
            <a:off x="1336551" y="797044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然后递归下去。</a:t>
            </a: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0C0C9961-DC49-4560-AD22-5901D18282D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497077" y="2912376"/>
          <a:ext cx="4025968" cy="505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3246">
                  <a:extLst>
                    <a:ext uri="{9D8B030D-6E8A-4147-A177-3AD203B41FA5}">
                      <a16:colId xmlns:a16="http://schemas.microsoft.com/office/drawing/2014/main" val="3675568178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867948579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3681087126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4049971883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1378958454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158752627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1083152406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256471559"/>
                    </a:ext>
                  </a:extLst>
                </a:gridCol>
              </a:tblGrid>
              <a:tr h="50514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9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6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7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0444831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B3D5CFFA-CD6D-423E-9E95-79C8BD7F939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497077" y="1850775"/>
          <a:ext cx="4025968" cy="505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3246">
                  <a:extLst>
                    <a:ext uri="{9D8B030D-6E8A-4147-A177-3AD203B41FA5}">
                      <a16:colId xmlns:a16="http://schemas.microsoft.com/office/drawing/2014/main" val="3675568178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867948579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3681087126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4049971883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1378958454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158752627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1083152406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256471559"/>
                    </a:ext>
                  </a:extLst>
                </a:gridCol>
              </a:tblGrid>
              <a:tr h="50514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9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6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7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0444831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8CC6FFB7-5711-4DE6-A1D9-B261AB341C3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497077" y="3973977"/>
          <a:ext cx="4025968" cy="505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3246">
                  <a:extLst>
                    <a:ext uri="{9D8B030D-6E8A-4147-A177-3AD203B41FA5}">
                      <a16:colId xmlns:a16="http://schemas.microsoft.com/office/drawing/2014/main" val="3675568178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867948579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3681087126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4049971883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1378958454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158752627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1083152406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256471559"/>
                    </a:ext>
                  </a:extLst>
                </a:gridCol>
              </a:tblGrid>
              <a:tr h="50514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6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7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9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0444831"/>
                  </a:ext>
                </a:extLst>
              </a:tr>
            </a:tbl>
          </a:graphicData>
        </a:graphic>
      </p:graphicFrame>
      <p:sp>
        <p:nvSpPr>
          <p:cNvPr id="10" name="左大括号 9">
            <a:extLst>
              <a:ext uri="{FF2B5EF4-FFF2-40B4-BE49-F238E27FC236}">
                <a16:creationId xmlns:a16="http://schemas.microsoft.com/office/drawing/2014/main" id="{41D397AC-87ED-4755-B7F9-8D0CBF745696}"/>
              </a:ext>
            </a:extLst>
          </p:cNvPr>
          <p:cNvSpPr/>
          <p:nvPr/>
        </p:nvSpPr>
        <p:spPr bwMode="auto">
          <a:xfrm rot="-5400000">
            <a:off x="3154718" y="1757940"/>
            <a:ext cx="177751" cy="1493033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" name="左大括号 10">
            <a:extLst>
              <a:ext uri="{FF2B5EF4-FFF2-40B4-BE49-F238E27FC236}">
                <a16:creationId xmlns:a16="http://schemas.microsoft.com/office/drawing/2014/main" id="{045E72C0-C969-4622-ABE4-CB664693546D}"/>
              </a:ext>
            </a:extLst>
          </p:cNvPr>
          <p:cNvSpPr/>
          <p:nvPr/>
        </p:nvSpPr>
        <p:spPr bwMode="auto">
          <a:xfrm rot="-5400000">
            <a:off x="5427677" y="1497964"/>
            <a:ext cx="177751" cy="2012984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" name="左大括号 11">
            <a:extLst>
              <a:ext uri="{FF2B5EF4-FFF2-40B4-BE49-F238E27FC236}">
                <a16:creationId xmlns:a16="http://schemas.microsoft.com/office/drawing/2014/main" id="{720EE982-1C76-4EE4-A305-7AE2A48079C5}"/>
              </a:ext>
            </a:extLst>
          </p:cNvPr>
          <p:cNvSpPr/>
          <p:nvPr/>
        </p:nvSpPr>
        <p:spPr bwMode="auto">
          <a:xfrm rot="-5400000">
            <a:off x="4921580" y="4155592"/>
            <a:ext cx="192419" cy="1015458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EF2F8019-750B-4B98-965C-AC8BE95ADCE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497077" y="5035578"/>
          <a:ext cx="4025968" cy="505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3246">
                  <a:extLst>
                    <a:ext uri="{9D8B030D-6E8A-4147-A177-3AD203B41FA5}">
                      <a16:colId xmlns:a16="http://schemas.microsoft.com/office/drawing/2014/main" val="3675568178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867948579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3681087126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4049971883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1378958454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158752627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1083152406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256471559"/>
                    </a:ext>
                  </a:extLst>
                </a:gridCol>
              </a:tblGrid>
              <a:tr h="50514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6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7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9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0444831"/>
                  </a:ext>
                </a:extLst>
              </a:tr>
            </a:tbl>
          </a:graphicData>
        </a:graphic>
      </p:graphicFrame>
      <p:sp>
        <p:nvSpPr>
          <p:cNvPr id="14" name="左大括号 13">
            <a:extLst>
              <a:ext uri="{FF2B5EF4-FFF2-40B4-BE49-F238E27FC236}">
                <a16:creationId xmlns:a16="http://schemas.microsoft.com/office/drawing/2014/main" id="{2C7C159B-90EA-4119-89FA-167D00AC86B6}"/>
              </a:ext>
            </a:extLst>
          </p:cNvPr>
          <p:cNvSpPr/>
          <p:nvPr/>
        </p:nvSpPr>
        <p:spPr bwMode="auto">
          <a:xfrm rot="-5400000">
            <a:off x="2645755" y="3268846"/>
            <a:ext cx="207929" cy="505284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" name="左大括号 14">
            <a:extLst>
              <a:ext uri="{FF2B5EF4-FFF2-40B4-BE49-F238E27FC236}">
                <a16:creationId xmlns:a16="http://schemas.microsoft.com/office/drawing/2014/main" id="{94111503-7C68-4AEC-B653-68D423DC03AF}"/>
              </a:ext>
            </a:extLst>
          </p:cNvPr>
          <p:cNvSpPr/>
          <p:nvPr/>
        </p:nvSpPr>
        <p:spPr bwMode="auto">
          <a:xfrm rot="-5400000">
            <a:off x="3633504" y="3283935"/>
            <a:ext cx="207929" cy="505284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" name="左大括号 15">
            <a:extLst>
              <a:ext uri="{FF2B5EF4-FFF2-40B4-BE49-F238E27FC236}">
                <a16:creationId xmlns:a16="http://schemas.microsoft.com/office/drawing/2014/main" id="{D4E6C9B6-EF11-4B35-889F-F2A34BF8E5D2}"/>
              </a:ext>
            </a:extLst>
          </p:cNvPr>
          <p:cNvSpPr/>
          <p:nvPr/>
        </p:nvSpPr>
        <p:spPr bwMode="auto">
          <a:xfrm rot="-5400000">
            <a:off x="6166439" y="4398565"/>
            <a:ext cx="207929" cy="505284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" name="左大括号 16">
            <a:extLst>
              <a:ext uri="{FF2B5EF4-FFF2-40B4-BE49-F238E27FC236}">
                <a16:creationId xmlns:a16="http://schemas.microsoft.com/office/drawing/2014/main" id="{F7E9A63E-AD78-4657-92D0-30BD03157EEE}"/>
              </a:ext>
            </a:extLst>
          </p:cNvPr>
          <p:cNvSpPr/>
          <p:nvPr/>
        </p:nvSpPr>
        <p:spPr bwMode="auto">
          <a:xfrm rot="-5400000">
            <a:off x="5159946" y="5433269"/>
            <a:ext cx="207929" cy="505284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03509356"/>
      </p:ext>
    </p:extLst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000F0C-2EBF-48B2-BECE-7DDEA750F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>
                <a:solidFill>
                  <a:srgbClr val="FF00FF"/>
                </a:solidFill>
              </a:rPr>
              <a:t>递归的伪代码说明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9AEE3A-5330-4C8C-9AF4-00AC8D4FE6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3018" y="1965960"/>
            <a:ext cx="6344643" cy="42147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6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  </a:t>
            </a:r>
            <a:r>
              <a:rPr lang="en-US" altLang="zh-CN" sz="36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Qsort</a:t>
            </a:r>
            <a:r>
              <a:rPr lang="en-US" altLang="zh-CN" sz="3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(KEY a[], int </a:t>
            </a:r>
            <a:r>
              <a:rPr lang="en-US" altLang="zh-CN" sz="36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3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int </a:t>
            </a:r>
            <a:r>
              <a:rPr lang="en-US" altLang="zh-CN" sz="36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3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){</a:t>
            </a:r>
          </a:p>
          <a:p>
            <a:pPr marL="457200" lvl="1" indent="0">
              <a:buNone/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sz="2400" i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Partition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(a,</a:t>
            </a:r>
            <a:r>
              <a:rPr lang="zh-CN" alt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 </a:t>
            </a:r>
            <a:r>
              <a:rPr lang="en-US" altLang="zh-CN" sz="2400" dirty="0">
                <a:solidFill>
                  <a:srgbClr val="9696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400" dirty="0">
                <a:solidFill>
                  <a:srgbClr val="9696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见下页）</a:t>
            </a:r>
            <a:endParaRPr lang="en-US" altLang="zh-CN" sz="2400" dirty="0">
              <a:solidFill>
                <a:srgbClr val="96969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0">
              <a:buNone/>
            </a:pP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zh-CN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取 </a:t>
            </a:r>
            <a:r>
              <a:rPr lang="en-US" altLang="zh-CN" sz="2000" i="1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p=a[r]</a:t>
            </a:r>
            <a:r>
              <a:rPr lang="zh-CN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作</a:t>
            </a:r>
            <a:r>
              <a:rPr lang="en-US" altLang="zh-CN" sz="2000" i="1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pivot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将</a:t>
            </a:r>
            <a:r>
              <a:rPr lang="en-US" altLang="zh-CN" sz="2000" i="1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a[l]~a[r]</a:t>
            </a:r>
            <a:r>
              <a:rPr lang="zh-CN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中小于</a:t>
            </a:r>
            <a:r>
              <a:rPr lang="en-US" altLang="zh-CN" sz="2000" i="1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sz="2000" i="1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放到</a:t>
            </a:r>
            <a:r>
              <a:rPr lang="en-US" altLang="zh-CN" sz="2000" i="1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sz="2000" i="1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前面</a:t>
            </a:r>
            <a:r>
              <a:rPr lang="zh-CN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en-US" altLang="zh-CN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0">
              <a:buNone/>
            </a:pPr>
            <a:r>
              <a:rPr lang="zh-CN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将</a:t>
            </a:r>
            <a:r>
              <a:rPr lang="en-US" altLang="zh-CN" sz="2000" i="1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a[l]~a[r]</a:t>
            </a:r>
            <a:r>
              <a:rPr lang="zh-CN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中大于</a:t>
            </a:r>
            <a:r>
              <a:rPr lang="en-US" altLang="zh-CN" sz="2000" i="1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sz="2000" i="1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放到</a:t>
            </a:r>
            <a:r>
              <a:rPr lang="en-US" altLang="zh-CN" sz="2000" i="1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sz="2000" i="1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后面</a:t>
            </a:r>
            <a:r>
              <a:rPr lang="zh-CN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en-US" altLang="zh-CN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0">
              <a:buNone/>
            </a:pPr>
            <a:r>
              <a:rPr lang="zh-CN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en-US" sz="2000" i="1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并假设调整完后</a:t>
            </a:r>
            <a:r>
              <a:rPr lang="en-US" altLang="zh-CN" sz="2000" i="1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sz="2000" i="1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lang="en-US" altLang="zh-CN" sz="2000" i="1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a[k]</a:t>
            </a:r>
            <a:r>
              <a:rPr lang="zh-CN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 </a:t>
            </a:r>
            <a:r>
              <a:rPr lang="en-US" altLang="zh-CN" sz="2000" i="1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000" i="1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∈[</a:t>
            </a:r>
            <a:r>
              <a:rPr lang="en-US" altLang="zh-CN" sz="2000" i="1" dirty="0" err="1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l,r</a:t>
            </a:r>
            <a:r>
              <a:rPr lang="en-US" altLang="zh-CN" sz="2000" i="1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]</a:t>
            </a:r>
            <a:endParaRPr lang="en-US" altLang="zh-CN" sz="2000" i="1" dirty="0">
              <a:solidFill>
                <a:schemeClr val="accent5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zh-CN" sz="24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≠</a:t>
            </a:r>
            <a:r>
              <a:rPr lang="en-US" altLang="zh-CN" sz="24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 </a:t>
            </a:r>
            <a:r>
              <a:rPr lang="en-US" altLang="zh-CN" sz="2400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Qsort</a:t>
            </a:r>
            <a:r>
              <a:rPr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(a, </a:t>
            </a:r>
            <a:r>
              <a:rPr lang="en-US" altLang="zh-CN" sz="2400" i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-1);</a:t>
            </a:r>
          </a:p>
          <a:p>
            <a:pPr marL="457200" lvl="1" indent="0">
              <a:buNone/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zh-CN" sz="24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k≠r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 </a:t>
            </a:r>
            <a:r>
              <a:rPr lang="en-US" altLang="zh-CN" sz="2400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Qsort</a:t>
            </a:r>
            <a:r>
              <a:rPr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(a, </a:t>
            </a:r>
            <a:r>
              <a:rPr lang="en-US" altLang="zh-CN" sz="2400" i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+1, </a:t>
            </a:r>
            <a:r>
              <a:rPr lang="en-US" altLang="zh-CN" sz="2400" i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buNone/>
            </a:pPr>
            <a:r>
              <a:rPr lang="en-US" altLang="zh-CN" sz="3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en-US" sz="36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D9D5407-0F84-4EF8-9FAF-F21E8536E76D}"/>
              </a:ext>
            </a:extLst>
          </p:cNvPr>
          <p:cNvSpPr txBox="1"/>
          <p:nvPr/>
        </p:nvSpPr>
        <p:spPr>
          <a:xfrm>
            <a:off x="3444892" y="5667324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/>
              <a:t>调用 </a:t>
            </a:r>
            <a:r>
              <a:rPr lang="en-US" altLang="zh-CN" sz="2800" dirty="0" err="1">
                <a:solidFill>
                  <a:srgbClr val="0070C0"/>
                </a:solidFill>
              </a:rPr>
              <a:t>Qsort</a:t>
            </a:r>
            <a:r>
              <a:rPr lang="en-US" altLang="zh-CN" sz="2800" dirty="0">
                <a:solidFill>
                  <a:srgbClr val="0070C0"/>
                </a:solidFill>
              </a:rPr>
              <a:t>(a,1,n)</a:t>
            </a:r>
            <a:r>
              <a:rPr lang="en-US" altLang="zh-CN" sz="2800" dirty="0"/>
              <a:t> </a:t>
            </a:r>
            <a:r>
              <a:rPr lang="zh-CN" altLang="en-US" sz="2800" dirty="0"/>
              <a:t>即可排序。</a:t>
            </a:r>
          </a:p>
        </p:txBody>
      </p:sp>
    </p:spTree>
    <p:extLst>
      <p:ext uri="{BB962C8B-B14F-4D97-AF65-F5344CB8AC3E}">
        <p14:creationId xmlns:p14="http://schemas.microsoft.com/office/powerpoint/2010/main" val="3855120464"/>
      </p:ext>
    </p:extLst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11CDB7-3BAF-46B3-A48E-2A60498E7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>
                <a:solidFill>
                  <a:srgbClr val="FF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partition</a:t>
            </a:r>
            <a:r>
              <a:rPr lang="zh-CN" altLang="en-US" sz="3600" dirty="0">
                <a:solidFill>
                  <a:srgbClr val="FF00FF"/>
                </a:solidFill>
                <a:latin typeface="Cambria" panose="02040503050406030204" pitchFamily="18" charset="0"/>
              </a:rPr>
              <a:t>过程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4A2715F-1D33-44C1-B1CF-7EC6F04DEB56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940359" y="1713825"/>
            <a:ext cx="4025968" cy="36256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p = a[</a:t>
            </a:r>
            <a:r>
              <a:rPr lang="en-US" altLang="zh-CN" sz="28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];</a:t>
            </a:r>
          </a:p>
          <a:p>
            <a:pPr marL="0" indent="0">
              <a:buNone/>
            </a:pP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sz="28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;</a:t>
            </a:r>
          </a:p>
          <a:p>
            <a:pPr marL="0" indent="0">
              <a:buNone/>
            </a:pP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(int </a:t>
            </a:r>
            <a:r>
              <a:rPr lang="en-US" altLang="zh-CN" sz="28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sz="28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altLang="zh-CN" sz="28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zh-CN" sz="28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altLang="zh-CN" sz="2800" b="1" dirty="0" err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8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++</a:t>
            </a: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if</a:t>
            </a: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zh-CN" sz="2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a[j] &lt;= p</a:t>
            </a: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US" altLang="zh-CN" sz="28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exchange </a:t>
            </a: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(a[</a:t>
            </a:r>
            <a:r>
              <a:rPr lang="en-US" altLang="zh-CN" sz="2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++], a[</a:t>
            </a:r>
            <a:r>
              <a:rPr lang="en-US" altLang="zh-CN" sz="28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]);</a:t>
            </a:r>
          </a:p>
          <a:p>
            <a:pPr marL="0" indent="0">
              <a:buNone/>
            </a:pPr>
            <a:r>
              <a:rPr lang="en-US" altLang="zh-CN" sz="28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exchange</a:t>
            </a: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(a[</a:t>
            </a:r>
            <a:r>
              <a:rPr lang="en-US" altLang="zh-CN" sz="2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], a[</a:t>
            </a:r>
            <a:r>
              <a:rPr lang="en-US" altLang="zh-CN" sz="28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]);</a:t>
            </a:r>
          </a:p>
          <a:p>
            <a:pPr marL="0" indent="0">
              <a:buNone/>
            </a:pP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C05C4CE4-DBD4-449C-AD05-224AE0A4711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78054" y="5702761"/>
          <a:ext cx="3233816" cy="4057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227">
                  <a:extLst>
                    <a:ext uri="{9D8B030D-6E8A-4147-A177-3AD203B41FA5}">
                      <a16:colId xmlns:a16="http://schemas.microsoft.com/office/drawing/2014/main" val="3675568178"/>
                    </a:ext>
                  </a:extLst>
                </a:gridCol>
                <a:gridCol w="404227">
                  <a:extLst>
                    <a:ext uri="{9D8B030D-6E8A-4147-A177-3AD203B41FA5}">
                      <a16:colId xmlns:a16="http://schemas.microsoft.com/office/drawing/2014/main" val="867948579"/>
                    </a:ext>
                  </a:extLst>
                </a:gridCol>
                <a:gridCol w="404227">
                  <a:extLst>
                    <a:ext uri="{9D8B030D-6E8A-4147-A177-3AD203B41FA5}">
                      <a16:colId xmlns:a16="http://schemas.microsoft.com/office/drawing/2014/main" val="3681087126"/>
                    </a:ext>
                  </a:extLst>
                </a:gridCol>
                <a:gridCol w="404227">
                  <a:extLst>
                    <a:ext uri="{9D8B030D-6E8A-4147-A177-3AD203B41FA5}">
                      <a16:colId xmlns:a16="http://schemas.microsoft.com/office/drawing/2014/main" val="4049971883"/>
                    </a:ext>
                  </a:extLst>
                </a:gridCol>
                <a:gridCol w="404227">
                  <a:extLst>
                    <a:ext uri="{9D8B030D-6E8A-4147-A177-3AD203B41FA5}">
                      <a16:colId xmlns:a16="http://schemas.microsoft.com/office/drawing/2014/main" val="1378958454"/>
                    </a:ext>
                  </a:extLst>
                </a:gridCol>
                <a:gridCol w="404227">
                  <a:extLst>
                    <a:ext uri="{9D8B030D-6E8A-4147-A177-3AD203B41FA5}">
                      <a16:colId xmlns:a16="http://schemas.microsoft.com/office/drawing/2014/main" val="158752627"/>
                    </a:ext>
                  </a:extLst>
                </a:gridCol>
                <a:gridCol w="404227">
                  <a:extLst>
                    <a:ext uri="{9D8B030D-6E8A-4147-A177-3AD203B41FA5}">
                      <a16:colId xmlns:a16="http://schemas.microsoft.com/office/drawing/2014/main" val="1083152406"/>
                    </a:ext>
                  </a:extLst>
                </a:gridCol>
                <a:gridCol w="404227">
                  <a:extLst>
                    <a:ext uri="{9D8B030D-6E8A-4147-A177-3AD203B41FA5}">
                      <a16:colId xmlns:a16="http://schemas.microsoft.com/office/drawing/2014/main" val="256471559"/>
                    </a:ext>
                  </a:extLst>
                </a:gridCol>
              </a:tblGrid>
              <a:tr h="40575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3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73448" marR="73448" marT="36724" marB="36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73448" marR="73448" marT="36724" marB="36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2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73448" marR="73448" marT="36724" marB="36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4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73448" marR="73448" marT="36724" marB="36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9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73448" marR="73448" marT="36724" marB="36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6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73448" marR="73448" marT="36724" marB="36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5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73448" marR="73448" marT="36724" marB="36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7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73448" marR="73448" marT="36724" marB="36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0444831"/>
                  </a:ext>
                </a:extLst>
              </a:tr>
            </a:tbl>
          </a:graphicData>
        </a:graphic>
      </p:graphicFrame>
      <p:graphicFrame>
        <p:nvGraphicFramePr>
          <p:cNvPr id="6" name="表格 4">
            <a:extLst>
              <a:ext uri="{FF2B5EF4-FFF2-40B4-BE49-F238E27FC236}">
                <a16:creationId xmlns:a16="http://schemas.microsoft.com/office/drawing/2014/main" id="{623394B9-47E4-49C7-9E7C-E44605669CB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301456" y="1272743"/>
          <a:ext cx="2974656" cy="3732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832">
                  <a:extLst>
                    <a:ext uri="{9D8B030D-6E8A-4147-A177-3AD203B41FA5}">
                      <a16:colId xmlns:a16="http://schemas.microsoft.com/office/drawing/2014/main" val="3675568178"/>
                    </a:ext>
                  </a:extLst>
                </a:gridCol>
                <a:gridCol w="371832">
                  <a:extLst>
                    <a:ext uri="{9D8B030D-6E8A-4147-A177-3AD203B41FA5}">
                      <a16:colId xmlns:a16="http://schemas.microsoft.com/office/drawing/2014/main" val="867948579"/>
                    </a:ext>
                  </a:extLst>
                </a:gridCol>
                <a:gridCol w="371832">
                  <a:extLst>
                    <a:ext uri="{9D8B030D-6E8A-4147-A177-3AD203B41FA5}">
                      <a16:colId xmlns:a16="http://schemas.microsoft.com/office/drawing/2014/main" val="3681087126"/>
                    </a:ext>
                  </a:extLst>
                </a:gridCol>
                <a:gridCol w="371832">
                  <a:extLst>
                    <a:ext uri="{9D8B030D-6E8A-4147-A177-3AD203B41FA5}">
                      <a16:colId xmlns:a16="http://schemas.microsoft.com/office/drawing/2014/main" val="4049971883"/>
                    </a:ext>
                  </a:extLst>
                </a:gridCol>
                <a:gridCol w="371832">
                  <a:extLst>
                    <a:ext uri="{9D8B030D-6E8A-4147-A177-3AD203B41FA5}">
                      <a16:colId xmlns:a16="http://schemas.microsoft.com/office/drawing/2014/main" val="1378958454"/>
                    </a:ext>
                  </a:extLst>
                </a:gridCol>
                <a:gridCol w="371832">
                  <a:extLst>
                    <a:ext uri="{9D8B030D-6E8A-4147-A177-3AD203B41FA5}">
                      <a16:colId xmlns:a16="http://schemas.microsoft.com/office/drawing/2014/main" val="158752627"/>
                    </a:ext>
                  </a:extLst>
                </a:gridCol>
                <a:gridCol w="371832">
                  <a:extLst>
                    <a:ext uri="{9D8B030D-6E8A-4147-A177-3AD203B41FA5}">
                      <a16:colId xmlns:a16="http://schemas.microsoft.com/office/drawing/2014/main" val="1083152406"/>
                    </a:ext>
                  </a:extLst>
                </a:gridCol>
                <a:gridCol w="371832">
                  <a:extLst>
                    <a:ext uri="{9D8B030D-6E8A-4147-A177-3AD203B41FA5}">
                      <a16:colId xmlns:a16="http://schemas.microsoft.com/office/drawing/2014/main" val="256471559"/>
                    </a:ext>
                  </a:extLst>
                </a:gridCol>
              </a:tblGrid>
              <a:tr h="37323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3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9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6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5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2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7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4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0444831"/>
                  </a:ext>
                </a:extLst>
              </a:tr>
            </a:tbl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D3AE31FA-916E-4E71-97B9-CCEE70C82B56}"/>
              </a:ext>
            </a:extLst>
          </p:cNvPr>
          <p:cNvSpPr txBox="1"/>
          <p:nvPr/>
        </p:nvSpPr>
        <p:spPr>
          <a:xfrm>
            <a:off x="5301456" y="1556268"/>
            <a:ext cx="235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solidFill>
                  <a:srgbClr val="FF0000"/>
                </a:solidFill>
              </a:rPr>
              <a:t>i</a:t>
            </a:r>
            <a:endParaRPr lang="zh-CN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10" name="表格 4">
            <a:extLst>
              <a:ext uri="{FF2B5EF4-FFF2-40B4-BE49-F238E27FC236}">
                <a16:creationId xmlns:a16="http://schemas.microsoft.com/office/drawing/2014/main" id="{7C10F06F-DCBB-4CF8-AE12-1CFF9012AEE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301456" y="2042064"/>
          <a:ext cx="2974656" cy="3732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832">
                  <a:extLst>
                    <a:ext uri="{9D8B030D-6E8A-4147-A177-3AD203B41FA5}">
                      <a16:colId xmlns:a16="http://schemas.microsoft.com/office/drawing/2014/main" val="3675568178"/>
                    </a:ext>
                  </a:extLst>
                </a:gridCol>
                <a:gridCol w="371832">
                  <a:extLst>
                    <a:ext uri="{9D8B030D-6E8A-4147-A177-3AD203B41FA5}">
                      <a16:colId xmlns:a16="http://schemas.microsoft.com/office/drawing/2014/main" val="867948579"/>
                    </a:ext>
                  </a:extLst>
                </a:gridCol>
                <a:gridCol w="371832">
                  <a:extLst>
                    <a:ext uri="{9D8B030D-6E8A-4147-A177-3AD203B41FA5}">
                      <a16:colId xmlns:a16="http://schemas.microsoft.com/office/drawing/2014/main" val="3681087126"/>
                    </a:ext>
                  </a:extLst>
                </a:gridCol>
                <a:gridCol w="371832">
                  <a:extLst>
                    <a:ext uri="{9D8B030D-6E8A-4147-A177-3AD203B41FA5}">
                      <a16:colId xmlns:a16="http://schemas.microsoft.com/office/drawing/2014/main" val="4049971883"/>
                    </a:ext>
                  </a:extLst>
                </a:gridCol>
                <a:gridCol w="371832">
                  <a:extLst>
                    <a:ext uri="{9D8B030D-6E8A-4147-A177-3AD203B41FA5}">
                      <a16:colId xmlns:a16="http://schemas.microsoft.com/office/drawing/2014/main" val="1378958454"/>
                    </a:ext>
                  </a:extLst>
                </a:gridCol>
                <a:gridCol w="371832">
                  <a:extLst>
                    <a:ext uri="{9D8B030D-6E8A-4147-A177-3AD203B41FA5}">
                      <a16:colId xmlns:a16="http://schemas.microsoft.com/office/drawing/2014/main" val="158752627"/>
                    </a:ext>
                  </a:extLst>
                </a:gridCol>
                <a:gridCol w="371832">
                  <a:extLst>
                    <a:ext uri="{9D8B030D-6E8A-4147-A177-3AD203B41FA5}">
                      <a16:colId xmlns:a16="http://schemas.microsoft.com/office/drawing/2014/main" val="1083152406"/>
                    </a:ext>
                  </a:extLst>
                </a:gridCol>
                <a:gridCol w="371832">
                  <a:extLst>
                    <a:ext uri="{9D8B030D-6E8A-4147-A177-3AD203B41FA5}">
                      <a16:colId xmlns:a16="http://schemas.microsoft.com/office/drawing/2014/main" val="256471559"/>
                    </a:ext>
                  </a:extLst>
                </a:gridCol>
              </a:tblGrid>
              <a:tr h="37323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3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9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6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5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2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7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4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0444831"/>
                  </a:ext>
                </a:extLst>
              </a:tr>
            </a:tbl>
          </a:graphicData>
        </a:graphic>
      </p:graphicFrame>
      <p:sp>
        <p:nvSpPr>
          <p:cNvPr id="11" name="文本框 10">
            <a:extLst>
              <a:ext uri="{FF2B5EF4-FFF2-40B4-BE49-F238E27FC236}">
                <a16:creationId xmlns:a16="http://schemas.microsoft.com/office/drawing/2014/main" id="{9B6A61CD-B12B-46CD-AEEF-CE34076EF4FB}"/>
              </a:ext>
            </a:extLst>
          </p:cNvPr>
          <p:cNvSpPr txBox="1"/>
          <p:nvPr/>
        </p:nvSpPr>
        <p:spPr>
          <a:xfrm>
            <a:off x="5745563" y="2390851"/>
            <a:ext cx="235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solidFill>
                  <a:srgbClr val="FF0000"/>
                </a:solidFill>
              </a:rPr>
              <a:t>i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5414743-5EBE-482E-94BF-586E8891A513}"/>
              </a:ext>
            </a:extLst>
          </p:cNvPr>
          <p:cNvSpPr txBox="1"/>
          <p:nvPr/>
        </p:nvSpPr>
        <p:spPr>
          <a:xfrm>
            <a:off x="5419437" y="1556268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C000"/>
                </a:solidFill>
              </a:rPr>
              <a:t>j</a:t>
            </a:r>
            <a:endParaRPr lang="zh-CN" altLang="en-US" b="1" dirty="0">
              <a:solidFill>
                <a:srgbClr val="FFC000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EDBFFC6-324A-4D8E-ACBE-BB48C1A9360E}"/>
              </a:ext>
            </a:extLst>
          </p:cNvPr>
          <p:cNvSpPr txBox="1"/>
          <p:nvPr/>
        </p:nvSpPr>
        <p:spPr>
          <a:xfrm>
            <a:off x="6859929" y="2375194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C000"/>
                </a:solidFill>
              </a:rPr>
              <a:t>j</a:t>
            </a:r>
            <a:endParaRPr lang="zh-CN" altLang="en-US" b="1" dirty="0">
              <a:solidFill>
                <a:srgbClr val="FFC000"/>
              </a:solidFill>
            </a:endParaRPr>
          </a:p>
        </p:txBody>
      </p:sp>
      <p:graphicFrame>
        <p:nvGraphicFramePr>
          <p:cNvPr id="14" name="表格 4">
            <a:extLst>
              <a:ext uri="{FF2B5EF4-FFF2-40B4-BE49-F238E27FC236}">
                <a16:creationId xmlns:a16="http://schemas.microsoft.com/office/drawing/2014/main" id="{4CDEFCB6-53D4-472D-9B5E-51A41CEA168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301456" y="2824167"/>
          <a:ext cx="2974656" cy="3732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832">
                  <a:extLst>
                    <a:ext uri="{9D8B030D-6E8A-4147-A177-3AD203B41FA5}">
                      <a16:colId xmlns:a16="http://schemas.microsoft.com/office/drawing/2014/main" val="3675568178"/>
                    </a:ext>
                  </a:extLst>
                </a:gridCol>
                <a:gridCol w="371832">
                  <a:extLst>
                    <a:ext uri="{9D8B030D-6E8A-4147-A177-3AD203B41FA5}">
                      <a16:colId xmlns:a16="http://schemas.microsoft.com/office/drawing/2014/main" val="867948579"/>
                    </a:ext>
                  </a:extLst>
                </a:gridCol>
                <a:gridCol w="371832">
                  <a:extLst>
                    <a:ext uri="{9D8B030D-6E8A-4147-A177-3AD203B41FA5}">
                      <a16:colId xmlns:a16="http://schemas.microsoft.com/office/drawing/2014/main" val="3681087126"/>
                    </a:ext>
                  </a:extLst>
                </a:gridCol>
                <a:gridCol w="371832">
                  <a:extLst>
                    <a:ext uri="{9D8B030D-6E8A-4147-A177-3AD203B41FA5}">
                      <a16:colId xmlns:a16="http://schemas.microsoft.com/office/drawing/2014/main" val="4049971883"/>
                    </a:ext>
                  </a:extLst>
                </a:gridCol>
                <a:gridCol w="371832">
                  <a:extLst>
                    <a:ext uri="{9D8B030D-6E8A-4147-A177-3AD203B41FA5}">
                      <a16:colId xmlns:a16="http://schemas.microsoft.com/office/drawing/2014/main" val="1378958454"/>
                    </a:ext>
                  </a:extLst>
                </a:gridCol>
                <a:gridCol w="371832">
                  <a:extLst>
                    <a:ext uri="{9D8B030D-6E8A-4147-A177-3AD203B41FA5}">
                      <a16:colId xmlns:a16="http://schemas.microsoft.com/office/drawing/2014/main" val="158752627"/>
                    </a:ext>
                  </a:extLst>
                </a:gridCol>
                <a:gridCol w="371832">
                  <a:extLst>
                    <a:ext uri="{9D8B030D-6E8A-4147-A177-3AD203B41FA5}">
                      <a16:colId xmlns:a16="http://schemas.microsoft.com/office/drawing/2014/main" val="1083152406"/>
                    </a:ext>
                  </a:extLst>
                </a:gridCol>
                <a:gridCol w="371832">
                  <a:extLst>
                    <a:ext uri="{9D8B030D-6E8A-4147-A177-3AD203B41FA5}">
                      <a16:colId xmlns:a16="http://schemas.microsoft.com/office/drawing/2014/main" val="256471559"/>
                    </a:ext>
                  </a:extLst>
                </a:gridCol>
              </a:tblGrid>
              <a:tr h="37323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3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6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5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9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2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7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4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0444831"/>
                  </a:ext>
                </a:extLst>
              </a:tr>
            </a:tbl>
          </a:graphicData>
        </a:graphic>
      </p:graphicFrame>
      <p:sp>
        <p:nvSpPr>
          <p:cNvPr id="15" name="文本框 14">
            <a:extLst>
              <a:ext uri="{FF2B5EF4-FFF2-40B4-BE49-F238E27FC236}">
                <a16:creationId xmlns:a16="http://schemas.microsoft.com/office/drawing/2014/main" id="{46876499-28C7-48E1-8594-B956A603821A}"/>
              </a:ext>
            </a:extLst>
          </p:cNvPr>
          <p:cNvSpPr txBox="1"/>
          <p:nvPr/>
        </p:nvSpPr>
        <p:spPr>
          <a:xfrm>
            <a:off x="6120063" y="3165140"/>
            <a:ext cx="235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solidFill>
                  <a:srgbClr val="FF0000"/>
                </a:solidFill>
              </a:rPr>
              <a:t>i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FA14564B-F9DC-4406-BD31-8473A67BD2B0}"/>
              </a:ext>
            </a:extLst>
          </p:cNvPr>
          <p:cNvSpPr txBox="1"/>
          <p:nvPr/>
        </p:nvSpPr>
        <p:spPr>
          <a:xfrm>
            <a:off x="6859929" y="3157297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C000"/>
                </a:solidFill>
              </a:rPr>
              <a:t>j</a:t>
            </a:r>
            <a:endParaRPr lang="zh-CN" altLang="en-US" b="1" dirty="0">
              <a:solidFill>
                <a:srgbClr val="FFC000"/>
              </a:solidFill>
            </a:endParaRPr>
          </a:p>
        </p:txBody>
      </p:sp>
      <p:graphicFrame>
        <p:nvGraphicFramePr>
          <p:cNvPr id="17" name="表格 4">
            <a:extLst>
              <a:ext uri="{FF2B5EF4-FFF2-40B4-BE49-F238E27FC236}">
                <a16:creationId xmlns:a16="http://schemas.microsoft.com/office/drawing/2014/main" id="{229F01D1-B610-4766-BC7D-BF8E48B9133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301456" y="3606270"/>
          <a:ext cx="2974656" cy="3732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832">
                  <a:extLst>
                    <a:ext uri="{9D8B030D-6E8A-4147-A177-3AD203B41FA5}">
                      <a16:colId xmlns:a16="http://schemas.microsoft.com/office/drawing/2014/main" val="3675568178"/>
                    </a:ext>
                  </a:extLst>
                </a:gridCol>
                <a:gridCol w="371832">
                  <a:extLst>
                    <a:ext uri="{9D8B030D-6E8A-4147-A177-3AD203B41FA5}">
                      <a16:colId xmlns:a16="http://schemas.microsoft.com/office/drawing/2014/main" val="867948579"/>
                    </a:ext>
                  </a:extLst>
                </a:gridCol>
                <a:gridCol w="371832">
                  <a:extLst>
                    <a:ext uri="{9D8B030D-6E8A-4147-A177-3AD203B41FA5}">
                      <a16:colId xmlns:a16="http://schemas.microsoft.com/office/drawing/2014/main" val="3681087126"/>
                    </a:ext>
                  </a:extLst>
                </a:gridCol>
                <a:gridCol w="371832">
                  <a:extLst>
                    <a:ext uri="{9D8B030D-6E8A-4147-A177-3AD203B41FA5}">
                      <a16:colId xmlns:a16="http://schemas.microsoft.com/office/drawing/2014/main" val="4049971883"/>
                    </a:ext>
                  </a:extLst>
                </a:gridCol>
                <a:gridCol w="371832">
                  <a:extLst>
                    <a:ext uri="{9D8B030D-6E8A-4147-A177-3AD203B41FA5}">
                      <a16:colId xmlns:a16="http://schemas.microsoft.com/office/drawing/2014/main" val="1378958454"/>
                    </a:ext>
                  </a:extLst>
                </a:gridCol>
                <a:gridCol w="371832">
                  <a:extLst>
                    <a:ext uri="{9D8B030D-6E8A-4147-A177-3AD203B41FA5}">
                      <a16:colId xmlns:a16="http://schemas.microsoft.com/office/drawing/2014/main" val="158752627"/>
                    </a:ext>
                  </a:extLst>
                </a:gridCol>
                <a:gridCol w="371832">
                  <a:extLst>
                    <a:ext uri="{9D8B030D-6E8A-4147-A177-3AD203B41FA5}">
                      <a16:colId xmlns:a16="http://schemas.microsoft.com/office/drawing/2014/main" val="1083152406"/>
                    </a:ext>
                  </a:extLst>
                </a:gridCol>
                <a:gridCol w="371832">
                  <a:extLst>
                    <a:ext uri="{9D8B030D-6E8A-4147-A177-3AD203B41FA5}">
                      <a16:colId xmlns:a16="http://schemas.microsoft.com/office/drawing/2014/main" val="256471559"/>
                    </a:ext>
                  </a:extLst>
                </a:gridCol>
              </a:tblGrid>
              <a:tr h="37323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3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6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5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9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2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7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4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0444831"/>
                  </a:ext>
                </a:extLst>
              </a:tr>
            </a:tbl>
          </a:graphicData>
        </a:graphic>
      </p:graphicFrame>
      <p:sp>
        <p:nvSpPr>
          <p:cNvPr id="18" name="文本框 17">
            <a:extLst>
              <a:ext uri="{FF2B5EF4-FFF2-40B4-BE49-F238E27FC236}">
                <a16:creationId xmlns:a16="http://schemas.microsoft.com/office/drawing/2014/main" id="{B2C0549A-DDC6-43B1-8A33-B53F0B140DE9}"/>
              </a:ext>
            </a:extLst>
          </p:cNvPr>
          <p:cNvSpPr txBox="1"/>
          <p:nvPr/>
        </p:nvSpPr>
        <p:spPr>
          <a:xfrm>
            <a:off x="6120063" y="3947243"/>
            <a:ext cx="235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solidFill>
                  <a:srgbClr val="FF0000"/>
                </a:solidFill>
              </a:rPr>
              <a:t>i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92E16472-D0FF-4BA9-B25A-932B246CF626}"/>
              </a:ext>
            </a:extLst>
          </p:cNvPr>
          <p:cNvSpPr txBox="1"/>
          <p:nvPr/>
        </p:nvSpPr>
        <p:spPr>
          <a:xfrm>
            <a:off x="7231557" y="3937724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C000"/>
                </a:solidFill>
              </a:rPr>
              <a:t>j</a:t>
            </a:r>
            <a:endParaRPr lang="zh-CN" altLang="en-US" b="1" dirty="0">
              <a:solidFill>
                <a:srgbClr val="FFC000"/>
              </a:solidFill>
            </a:endParaRPr>
          </a:p>
        </p:txBody>
      </p:sp>
      <p:graphicFrame>
        <p:nvGraphicFramePr>
          <p:cNvPr id="20" name="表格 4">
            <a:extLst>
              <a:ext uri="{FF2B5EF4-FFF2-40B4-BE49-F238E27FC236}">
                <a16:creationId xmlns:a16="http://schemas.microsoft.com/office/drawing/2014/main" id="{9B8D2BB4-B8FD-4DBC-8E35-0CA8EBA771C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301456" y="4369396"/>
          <a:ext cx="2974656" cy="3732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832">
                  <a:extLst>
                    <a:ext uri="{9D8B030D-6E8A-4147-A177-3AD203B41FA5}">
                      <a16:colId xmlns:a16="http://schemas.microsoft.com/office/drawing/2014/main" val="3675568178"/>
                    </a:ext>
                  </a:extLst>
                </a:gridCol>
                <a:gridCol w="371832">
                  <a:extLst>
                    <a:ext uri="{9D8B030D-6E8A-4147-A177-3AD203B41FA5}">
                      <a16:colId xmlns:a16="http://schemas.microsoft.com/office/drawing/2014/main" val="867948579"/>
                    </a:ext>
                  </a:extLst>
                </a:gridCol>
                <a:gridCol w="371832">
                  <a:extLst>
                    <a:ext uri="{9D8B030D-6E8A-4147-A177-3AD203B41FA5}">
                      <a16:colId xmlns:a16="http://schemas.microsoft.com/office/drawing/2014/main" val="3681087126"/>
                    </a:ext>
                  </a:extLst>
                </a:gridCol>
                <a:gridCol w="371832">
                  <a:extLst>
                    <a:ext uri="{9D8B030D-6E8A-4147-A177-3AD203B41FA5}">
                      <a16:colId xmlns:a16="http://schemas.microsoft.com/office/drawing/2014/main" val="4049971883"/>
                    </a:ext>
                  </a:extLst>
                </a:gridCol>
                <a:gridCol w="371832">
                  <a:extLst>
                    <a:ext uri="{9D8B030D-6E8A-4147-A177-3AD203B41FA5}">
                      <a16:colId xmlns:a16="http://schemas.microsoft.com/office/drawing/2014/main" val="1378958454"/>
                    </a:ext>
                  </a:extLst>
                </a:gridCol>
                <a:gridCol w="371832">
                  <a:extLst>
                    <a:ext uri="{9D8B030D-6E8A-4147-A177-3AD203B41FA5}">
                      <a16:colId xmlns:a16="http://schemas.microsoft.com/office/drawing/2014/main" val="158752627"/>
                    </a:ext>
                  </a:extLst>
                </a:gridCol>
                <a:gridCol w="371832">
                  <a:extLst>
                    <a:ext uri="{9D8B030D-6E8A-4147-A177-3AD203B41FA5}">
                      <a16:colId xmlns:a16="http://schemas.microsoft.com/office/drawing/2014/main" val="1083152406"/>
                    </a:ext>
                  </a:extLst>
                </a:gridCol>
                <a:gridCol w="371832">
                  <a:extLst>
                    <a:ext uri="{9D8B030D-6E8A-4147-A177-3AD203B41FA5}">
                      <a16:colId xmlns:a16="http://schemas.microsoft.com/office/drawing/2014/main" val="256471559"/>
                    </a:ext>
                  </a:extLst>
                </a:gridCol>
              </a:tblGrid>
              <a:tr h="37323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3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2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5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9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6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7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4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0444831"/>
                  </a:ext>
                </a:extLst>
              </a:tr>
            </a:tbl>
          </a:graphicData>
        </a:graphic>
      </p:graphicFrame>
      <p:sp>
        <p:nvSpPr>
          <p:cNvPr id="21" name="文本框 20">
            <a:extLst>
              <a:ext uri="{FF2B5EF4-FFF2-40B4-BE49-F238E27FC236}">
                <a16:creationId xmlns:a16="http://schemas.microsoft.com/office/drawing/2014/main" id="{6DE21B1F-EA70-4B07-93F3-15DB292F7EEF}"/>
              </a:ext>
            </a:extLst>
          </p:cNvPr>
          <p:cNvSpPr txBox="1"/>
          <p:nvPr/>
        </p:nvSpPr>
        <p:spPr>
          <a:xfrm>
            <a:off x="6491691" y="4712580"/>
            <a:ext cx="235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solidFill>
                  <a:srgbClr val="FF0000"/>
                </a:solidFill>
              </a:rPr>
              <a:t>i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9634E51D-869B-433C-A1C0-5C856D2655B6}"/>
              </a:ext>
            </a:extLst>
          </p:cNvPr>
          <p:cNvSpPr txBox="1"/>
          <p:nvPr/>
        </p:nvSpPr>
        <p:spPr>
          <a:xfrm>
            <a:off x="7974813" y="4686256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C000"/>
                </a:solidFill>
              </a:rPr>
              <a:t>j</a:t>
            </a:r>
            <a:endParaRPr lang="zh-CN" altLang="en-US" b="1" dirty="0">
              <a:solidFill>
                <a:srgbClr val="FFC000"/>
              </a:solidFill>
            </a:endParaRPr>
          </a:p>
        </p:txBody>
      </p:sp>
      <p:graphicFrame>
        <p:nvGraphicFramePr>
          <p:cNvPr id="23" name="表格 4">
            <a:extLst>
              <a:ext uri="{FF2B5EF4-FFF2-40B4-BE49-F238E27FC236}">
                <a16:creationId xmlns:a16="http://schemas.microsoft.com/office/drawing/2014/main" id="{C4081F8E-A2B6-4339-903E-2CDB4027E77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301456" y="5149962"/>
          <a:ext cx="2974656" cy="3732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832">
                  <a:extLst>
                    <a:ext uri="{9D8B030D-6E8A-4147-A177-3AD203B41FA5}">
                      <a16:colId xmlns:a16="http://schemas.microsoft.com/office/drawing/2014/main" val="3675568178"/>
                    </a:ext>
                  </a:extLst>
                </a:gridCol>
                <a:gridCol w="371832">
                  <a:extLst>
                    <a:ext uri="{9D8B030D-6E8A-4147-A177-3AD203B41FA5}">
                      <a16:colId xmlns:a16="http://schemas.microsoft.com/office/drawing/2014/main" val="867948579"/>
                    </a:ext>
                  </a:extLst>
                </a:gridCol>
                <a:gridCol w="371832">
                  <a:extLst>
                    <a:ext uri="{9D8B030D-6E8A-4147-A177-3AD203B41FA5}">
                      <a16:colId xmlns:a16="http://schemas.microsoft.com/office/drawing/2014/main" val="3681087126"/>
                    </a:ext>
                  </a:extLst>
                </a:gridCol>
                <a:gridCol w="371832">
                  <a:extLst>
                    <a:ext uri="{9D8B030D-6E8A-4147-A177-3AD203B41FA5}">
                      <a16:colId xmlns:a16="http://schemas.microsoft.com/office/drawing/2014/main" val="4049971883"/>
                    </a:ext>
                  </a:extLst>
                </a:gridCol>
                <a:gridCol w="371832">
                  <a:extLst>
                    <a:ext uri="{9D8B030D-6E8A-4147-A177-3AD203B41FA5}">
                      <a16:colId xmlns:a16="http://schemas.microsoft.com/office/drawing/2014/main" val="1378958454"/>
                    </a:ext>
                  </a:extLst>
                </a:gridCol>
                <a:gridCol w="371832">
                  <a:extLst>
                    <a:ext uri="{9D8B030D-6E8A-4147-A177-3AD203B41FA5}">
                      <a16:colId xmlns:a16="http://schemas.microsoft.com/office/drawing/2014/main" val="158752627"/>
                    </a:ext>
                  </a:extLst>
                </a:gridCol>
                <a:gridCol w="371832">
                  <a:extLst>
                    <a:ext uri="{9D8B030D-6E8A-4147-A177-3AD203B41FA5}">
                      <a16:colId xmlns:a16="http://schemas.microsoft.com/office/drawing/2014/main" val="1083152406"/>
                    </a:ext>
                  </a:extLst>
                </a:gridCol>
                <a:gridCol w="371832">
                  <a:extLst>
                    <a:ext uri="{9D8B030D-6E8A-4147-A177-3AD203B41FA5}">
                      <a16:colId xmlns:a16="http://schemas.microsoft.com/office/drawing/2014/main" val="256471559"/>
                    </a:ext>
                  </a:extLst>
                </a:gridCol>
              </a:tblGrid>
              <a:tr h="37323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3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2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4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9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6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7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5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0444831"/>
                  </a:ext>
                </a:extLst>
              </a:tr>
            </a:tbl>
          </a:graphicData>
        </a:graphic>
      </p:graphicFrame>
      <p:sp>
        <p:nvSpPr>
          <p:cNvPr id="25" name="文本框 24">
            <a:extLst>
              <a:ext uri="{FF2B5EF4-FFF2-40B4-BE49-F238E27FC236}">
                <a16:creationId xmlns:a16="http://schemas.microsoft.com/office/drawing/2014/main" id="{8D1B5B47-1243-4B48-96D3-215BF9F8028E}"/>
              </a:ext>
            </a:extLst>
          </p:cNvPr>
          <p:cNvSpPr txBox="1"/>
          <p:nvPr/>
        </p:nvSpPr>
        <p:spPr>
          <a:xfrm>
            <a:off x="4323672" y="5846961"/>
            <a:ext cx="4572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/>
              <a:t>这里我们看到，不同的</a:t>
            </a:r>
            <a:r>
              <a:rPr lang="en-US" altLang="zh-CN" sz="2000" dirty="0"/>
              <a:t>Partition</a:t>
            </a:r>
            <a:r>
              <a:rPr lang="zh-CN" altLang="en-US" sz="2000" dirty="0"/>
              <a:t>方法</a:t>
            </a:r>
            <a:endParaRPr lang="en-US" altLang="zh-CN" sz="2000" dirty="0"/>
          </a:p>
          <a:p>
            <a:r>
              <a:rPr lang="zh-CN" altLang="en-US" sz="2000" dirty="0"/>
              <a:t>造成中间结果的差异。</a:t>
            </a:r>
            <a:r>
              <a:rPr lang="en-US" altLang="zh-CN" sz="2000" dirty="0">
                <a:solidFill>
                  <a:srgbClr val="002060"/>
                </a:solidFill>
              </a:rPr>
              <a:t>9657</a:t>
            </a:r>
            <a:r>
              <a:rPr lang="en-US" altLang="zh-CN" sz="2000" dirty="0"/>
              <a:t> </a:t>
            </a:r>
            <a:r>
              <a:rPr lang="en-US" altLang="zh-CN" sz="2000" dirty="0" err="1"/>
              <a:t>v.s</a:t>
            </a:r>
            <a:r>
              <a:rPr lang="en-US" altLang="zh-CN" sz="2000" dirty="0"/>
              <a:t>. </a:t>
            </a:r>
            <a:r>
              <a:rPr lang="en-US" altLang="zh-CN" sz="2000" dirty="0">
                <a:solidFill>
                  <a:srgbClr val="002060"/>
                </a:solidFill>
              </a:rPr>
              <a:t>9675</a:t>
            </a:r>
            <a:r>
              <a:rPr lang="zh-CN" altLang="en-US" sz="2000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920499126"/>
      </p:ext>
    </p:extLst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  <p:bldP spid="15" grpId="0"/>
      <p:bldP spid="16" grpId="0"/>
      <p:bldP spid="18" grpId="0"/>
      <p:bldP spid="19" grpId="0"/>
      <p:bldP spid="21" grpId="0"/>
      <p:bldP spid="22" grpId="0"/>
      <p:bldP spid="2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8B8D02-FDE3-48A0-A6DA-357BE5F48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FF"/>
                </a:solidFill>
              </a:rPr>
              <a:t>递归算法的思想</a:t>
            </a:r>
            <a:endParaRPr lang="zh-Hans-HK" altLang="en-US" dirty="0">
              <a:solidFill>
                <a:srgbClr val="FF00FF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774CB9-9269-4282-A6C2-559EE2F2E6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251" y="2039816"/>
            <a:ext cx="7404653" cy="4038600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将一个问题</a:t>
            </a:r>
            <a:r>
              <a:rPr lang="zh-CN" altLang="en-US" sz="2800" dirty="0">
                <a:solidFill>
                  <a:srgbClr val="FF0000"/>
                </a:solidFill>
              </a:rPr>
              <a:t>规约</a:t>
            </a:r>
            <a:r>
              <a:rPr lang="en-US" altLang="zh-CN" sz="2800" dirty="0">
                <a:solidFill>
                  <a:srgbClr val="FF0000"/>
                </a:solidFill>
              </a:rPr>
              <a:t>(reduce)</a:t>
            </a:r>
            <a:r>
              <a:rPr lang="zh-CN" altLang="en-US" sz="2800" dirty="0"/>
              <a:t>到</a:t>
            </a:r>
            <a:r>
              <a:rPr lang="zh-CN" altLang="en-US" sz="2800" b="1" dirty="0">
                <a:solidFill>
                  <a:srgbClr val="00B0F0"/>
                </a:solidFill>
              </a:rPr>
              <a:t>较小规模的</a:t>
            </a:r>
            <a:r>
              <a:rPr lang="zh-CN" altLang="en-US" sz="2800" dirty="0">
                <a:solidFill>
                  <a:srgbClr val="00B0F0"/>
                </a:solidFill>
              </a:rPr>
              <a:t>、</a:t>
            </a:r>
            <a:r>
              <a:rPr lang="zh-CN" altLang="en-US" sz="2800" b="1" dirty="0">
                <a:solidFill>
                  <a:srgbClr val="00B0F0"/>
                </a:solidFill>
              </a:rPr>
              <a:t>同类型</a:t>
            </a:r>
            <a:r>
              <a:rPr lang="zh-CN" altLang="en-US" sz="2800" dirty="0"/>
              <a:t>问题。</a:t>
            </a:r>
            <a:r>
              <a:rPr lang="zh-CN" altLang="en-US" sz="2800" dirty="0">
                <a:solidFill>
                  <a:srgbClr val="00B0F0"/>
                </a:solidFill>
              </a:rPr>
              <a:t>不断</a:t>
            </a:r>
            <a:r>
              <a:rPr lang="zh-CN" altLang="en-US" sz="2800" b="1" dirty="0"/>
              <a:t>缩小</a:t>
            </a:r>
            <a:r>
              <a:rPr lang="zh-CN" altLang="en-US" sz="2800" dirty="0"/>
              <a:t>问题规模直到问题规模</a:t>
            </a:r>
            <a:r>
              <a:rPr lang="zh-CN" altLang="en-US" sz="2800" dirty="0">
                <a:solidFill>
                  <a:srgbClr val="00B0F0"/>
                </a:solidFill>
              </a:rPr>
              <a:t>足够小</a:t>
            </a:r>
            <a:r>
              <a:rPr lang="zh-CN" altLang="en-US" sz="2800" dirty="0"/>
              <a:t>，小到能够找到有效方法解决该问题。</a:t>
            </a:r>
            <a:endParaRPr lang="en-US" altLang="zh-CN" sz="2800" dirty="0"/>
          </a:p>
          <a:p>
            <a:pPr>
              <a:spcBef>
                <a:spcPts val="1800"/>
              </a:spcBef>
            </a:pPr>
            <a:r>
              <a:rPr lang="en-US" altLang="zh-CN" sz="2800" dirty="0">
                <a:solidFill>
                  <a:srgbClr val="FF00FF"/>
                </a:solidFill>
              </a:rPr>
              <a:t>Gray</a:t>
            </a:r>
            <a:r>
              <a:rPr lang="zh-CN" altLang="en-US" sz="2800" dirty="0">
                <a:solidFill>
                  <a:srgbClr val="FF00FF"/>
                </a:solidFill>
              </a:rPr>
              <a:t>码构造</a:t>
            </a:r>
            <a:r>
              <a:rPr lang="zh-CN" altLang="en-US" sz="2800" dirty="0"/>
              <a:t>。</a:t>
            </a:r>
            <a:r>
              <a:rPr lang="en-US" altLang="zh-CN" sz="2800" dirty="0">
                <a:solidFill>
                  <a:srgbClr val="006600"/>
                </a:solidFill>
              </a:rPr>
              <a:t>Gray(n)</a:t>
            </a:r>
            <a:r>
              <a:rPr lang="zh-CN" altLang="en-US" sz="2800" dirty="0"/>
              <a:t>规约到</a:t>
            </a:r>
            <a:r>
              <a:rPr lang="en-US" altLang="zh-CN" sz="2800" dirty="0">
                <a:solidFill>
                  <a:srgbClr val="006600"/>
                </a:solidFill>
              </a:rPr>
              <a:t>Gray(n-1)</a:t>
            </a:r>
            <a:r>
              <a:rPr lang="zh-CN" altLang="en-US" sz="2800" dirty="0"/>
              <a:t>。</a:t>
            </a:r>
            <a:endParaRPr lang="en-US" altLang="zh-CN" sz="2800" dirty="0"/>
          </a:p>
          <a:p>
            <a:r>
              <a:rPr lang="en-US" altLang="zh-CN" sz="2800" dirty="0" err="1">
                <a:solidFill>
                  <a:srgbClr val="FF00FF"/>
                </a:solidFill>
              </a:rPr>
              <a:t>gcd</a:t>
            </a:r>
            <a:r>
              <a:rPr lang="zh-CN" altLang="en-US" sz="2800" dirty="0">
                <a:solidFill>
                  <a:srgbClr val="FF00FF"/>
                </a:solidFill>
              </a:rPr>
              <a:t>求解</a:t>
            </a:r>
            <a:r>
              <a:rPr lang="zh-CN" altLang="en-US" sz="2800" dirty="0"/>
              <a:t>。</a:t>
            </a:r>
            <a:r>
              <a:rPr lang="en-US" altLang="zh-CN" sz="2800" dirty="0">
                <a:solidFill>
                  <a:srgbClr val="006600"/>
                </a:solidFill>
              </a:rPr>
              <a:t>(</a:t>
            </a:r>
            <a:r>
              <a:rPr lang="en-US" altLang="zh-CN" sz="2800" dirty="0" err="1">
                <a:solidFill>
                  <a:srgbClr val="006600"/>
                </a:solidFill>
              </a:rPr>
              <a:t>a,b</a:t>
            </a:r>
            <a:r>
              <a:rPr lang="en-US" altLang="zh-CN" sz="2800" dirty="0">
                <a:solidFill>
                  <a:srgbClr val="006600"/>
                </a:solidFill>
              </a:rPr>
              <a:t>)</a:t>
            </a:r>
            <a:r>
              <a:rPr lang="en-US" altLang="zh-CN" sz="2800" dirty="0">
                <a:solidFill>
                  <a:srgbClr val="92D050"/>
                </a:solidFill>
              </a:rPr>
              <a:t> </a:t>
            </a:r>
            <a:r>
              <a:rPr lang="zh-CN" altLang="en-US" sz="2800" dirty="0"/>
              <a:t>规约到</a:t>
            </a:r>
            <a:r>
              <a:rPr lang="en-US" altLang="zh-CN" sz="2800" dirty="0"/>
              <a:t> </a:t>
            </a:r>
            <a:r>
              <a:rPr lang="en-US" altLang="zh-CN" sz="2800" dirty="0">
                <a:solidFill>
                  <a:srgbClr val="006600"/>
                </a:solidFill>
              </a:rPr>
              <a:t>(</a:t>
            </a:r>
            <a:r>
              <a:rPr lang="en-US" altLang="zh-CN" sz="2800" dirty="0" err="1">
                <a:solidFill>
                  <a:srgbClr val="006600"/>
                </a:solidFill>
              </a:rPr>
              <a:t>b%a</a:t>
            </a:r>
            <a:r>
              <a:rPr lang="en-US" altLang="zh-CN" sz="2800" dirty="0">
                <a:solidFill>
                  <a:srgbClr val="006600"/>
                </a:solidFill>
              </a:rPr>
              <a:t>, a)</a:t>
            </a:r>
          </a:p>
          <a:p>
            <a:pPr lvl="1"/>
            <a:r>
              <a:rPr lang="en-US" altLang="zh-Hans-HK" sz="2400" dirty="0" err="1"/>
              <a:t>gcd</a:t>
            </a:r>
            <a:r>
              <a:rPr lang="en-US" altLang="zh-Hans-HK" sz="2400" dirty="0"/>
              <a:t>(a</a:t>
            </a:r>
            <a:r>
              <a:rPr lang="en-US" altLang="zh-Hans-HK" sz="2400" baseline="-25000" dirty="0"/>
              <a:t>i+1</a:t>
            </a:r>
            <a:r>
              <a:rPr lang="en-US" altLang="zh-Hans-HK" sz="2400" dirty="0"/>
              <a:t>,b</a:t>
            </a:r>
            <a:r>
              <a:rPr lang="en-US" altLang="zh-Hans-HK" sz="2400" baseline="-25000" dirty="0"/>
              <a:t>i+1</a:t>
            </a:r>
            <a:r>
              <a:rPr lang="en-US" altLang="zh-Hans-HK" sz="2400" dirty="0"/>
              <a:t>) </a:t>
            </a:r>
            <a:r>
              <a:rPr lang="zh-CN" altLang="en-US" sz="2400" dirty="0"/>
              <a:t>相较而言规模更小、仍是同类型问题。</a:t>
            </a:r>
            <a:endParaRPr lang="en-US" altLang="zh-CN" sz="2400" dirty="0"/>
          </a:p>
          <a:p>
            <a:r>
              <a:rPr lang="en-US" altLang="zh-CN" sz="2800" dirty="0">
                <a:solidFill>
                  <a:srgbClr val="FF00FF"/>
                </a:solidFill>
              </a:rPr>
              <a:t>Hanoi</a:t>
            </a:r>
            <a:r>
              <a:rPr lang="zh-CN" altLang="en-US" sz="2800" dirty="0">
                <a:solidFill>
                  <a:srgbClr val="FF00FF"/>
                </a:solidFill>
              </a:rPr>
              <a:t> </a:t>
            </a:r>
            <a:r>
              <a:rPr lang="en-US" altLang="zh-CN" sz="2800" dirty="0">
                <a:solidFill>
                  <a:srgbClr val="FF00FF"/>
                </a:solidFill>
              </a:rPr>
              <a:t>Tower</a:t>
            </a:r>
            <a:r>
              <a:rPr lang="zh-CN" altLang="en-US" sz="2800" dirty="0"/>
              <a:t>。</a:t>
            </a:r>
            <a:r>
              <a:rPr lang="en-US" altLang="zh-CN" sz="2800" dirty="0">
                <a:solidFill>
                  <a:srgbClr val="006600"/>
                </a:solidFill>
              </a:rPr>
              <a:t>(n, S</a:t>
            </a:r>
            <a:r>
              <a:rPr lang="en-US" altLang="zh-CN" sz="2800" dirty="0">
                <a:solidFill>
                  <a:srgbClr val="006600"/>
                </a:solidFill>
                <a:sym typeface="Wingdings" panose="05000000000000000000" pitchFamily="2" charset="2"/>
              </a:rPr>
              <a:t></a:t>
            </a:r>
            <a:r>
              <a:rPr lang="en-US" altLang="zh-CN" sz="2800" dirty="0">
                <a:solidFill>
                  <a:srgbClr val="006600"/>
                </a:solidFill>
              </a:rPr>
              <a:t>T, X)</a:t>
            </a:r>
            <a:r>
              <a:rPr lang="zh-CN" altLang="en-US" sz="2800" dirty="0"/>
              <a:t>规约到</a:t>
            </a:r>
            <a:r>
              <a:rPr lang="en-US" altLang="zh-CN" sz="2800" dirty="0"/>
              <a:t>2</a:t>
            </a:r>
            <a:r>
              <a:rPr lang="zh-CN" altLang="en-US" sz="2800" dirty="0"/>
              <a:t>个规模为</a:t>
            </a:r>
            <a:r>
              <a:rPr lang="en-US" altLang="zh-CN" sz="2800" dirty="0"/>
              <a:t>n-1</a:t>
            </a:r>
            <a:r>
              <a:rPr lang="zh-CN" altLang="en-US" sz="2800" dirty="0"/>
              <a:t>的同类问题</a:t>
            </a:r>
            <a:r>
              <a:rPr lang="en-US" altLang="zh-CN" sz="2800" dirty="0">
                <a:solidFill>
                  <a:srgbClr val="006600"/>
                </a:solidFill>
              </a:rPr>
              <a:t>(n-1,S</a:t>
            </a:r>
            <a:r>
              <a:rPr lang="en-US" altLang="zh-CN" sz="2800" dirty="0">
                <a:solidFill>
                  <a:srgbClr val="006600"/>
                </a:solidFill>
                <a:sym typeface="Wingdings" panose="05000000000000000000" pitchFamily="2" charset="2"/>
              </a:rPr>
              <a:t>  </a:t>
            </a:r>
            <a:r>
              <a:rPr lang="en-US" altLang="zh-CN" sz="2800" dirty="0">
                <a:solidFill>
                  <a:srgbClr val="006600"/>
                </a:solidFill>
              </a:rPr>
              <a:t>X,T) </a:t>
            </a:r>
            <a:r>
              <a:rPr lang="en-US" altLang="zh-CN" sz="2800" dirty="0"/>
              <a:t>&amp; </a:t>
            </a:r>
            <a:r>
              <a:rPr lang="en-US" altLang="zh-CN" sz="2800" dirty="0">
                <a:solidFill>
                  <a:srgbClr val="006600"/>
                </a:solidFill>
              </a:rPr>
              <a:t>(n-1,X</a:t>
            </a:r>
            <a:r>
              <a:rPr lang="en-US" altLang="zh-CN" sz="2800" dirty="0">
                <a:solidFill>
                  <a:srgbClr val="006600"/>
                </a:solidFill>
                <a:sym typeface="Wingdings" panose="05000000000000000000" pitchFamily="2" charset="2"/>
              </a:rPr>
              <a:t></a:t>
            </a:r>
            <a:r>
              <a:rPr lang="en-US" altLang="zh-CN" sz="2800" dirty="0">
                <a:solidFill>
                  <a:srgbClr val="006600"/>
                </a:solidFill>
              </a:rPr>
              <a:t>T,S)</a:t>
            </a:r>
            <a:r>
              <a:rPr lang="zh-CN" altLang="en-US" sz="2800" dirty="0"/>
              <a:t>。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3035843578"/>
      </p:ext>
    </p:extLst>
  </p:cSld>
  <p:clrMapOvr>
    <a:masterClrMapping/>
  </p:clrMapOvr>
  <p:transition>
    <p:strips dir="rd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6E82D7D-7FAB-446E-9861-EE8DCDA63CD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10603" y="613905"/>
            <a:ext cx="5425353" cy="4659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Partition(Key a[], int </a:t>
            </a:r>
            <a:r>
              <a:rPr lang="en-US" altLang="zh-CN" sz="28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int </a:t>
            </a:r>
            <a:r>
              <a:rPr lang="en-US" altLang="zh-CN" sz="28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){</a:t>
            </a:r>
          </a:p>
          <a:p>
            <a:pPr marL="0" indent="0">
              <a:buNone/>
            </a:pP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Key p = a[</a:t>
            </a:r>
            <a:r>
              <a:rPr lang="en-US" altLang="zh-CN" sz="28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];</a:t>
            </a:r>
          </a:p>
          <a:p>
            <a:pPr marL="0" indent="0">
              <a:buNone/>
            </a:pP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sz="28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;</a:t>
            </a:r>
          </a:p>
          <a:p>
            <a:pPr marL="0" indent="0">
              <a:buNone/>
            </a:pP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(int j = </a:t>
            </a:r>
            <a:r>
              <a:rPr lang="en-US" altLang="zh-CN" sz="28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j&lt;</a:t>
            </a:r>
            <a:r>
              <a:rPr lang="en-US" altLang="zh-CN" sz="28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altLang="zh-CN" sz="28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j++</a:t>
            </a: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zh-CN" sz="2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a[j] &lt;= p</a:t>
            </a: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8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exchange </a:t>
            </a: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(a[</a:t>
            </a:r>
            <a:r>
              <a:rPr lang="en-US" altLang="zh-CN" sz="28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++], a[j]);</a:t>
            </a:r>
          </a:p>
          <a:p>
            <a:pPr marL="0" indent="0">
              <a:buNone/>
            </a:pP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28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exchange</a:t>
            </a: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(a[</a:t>
            </a:r>
            <a:r>
              <a:rPr lang="en-US" altLang="zh-CN" sz="28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], a[</a:t>
            </a:r>
            <a:r>
              <a:rPr lang="en-US" altLang="zh-CN" sz="28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]);</a:t>
            </a:r>
          </a:p>
          <a:p>
            <a:pPr marL="0" indent="0">
              <a:buNone/>
            </a:pP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F1AC54A-4105-434D-AC3B-D6E80EDE1847}"/>
              </a:ext>
            </a:extLst>
          </p:cNvPr>
          <p:cNvSpPr txBox="1"/>
          <p:nvPr/>
        </p:nvSpPr>
        <p:spPr>
          <a:xfrm>
            <a:off x="5722372" y="1714726"/>
            <a:ext cx="3247232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三个重要事实。</a:t>
            </a:r>
            <a:endParaRPr lang="en-US" altLang="zh-CN" sz="28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8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zh-CN" altLang="en-US" sz="28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与</a:t>
            </a:r>
            <a:r>
              <a:rPr lang="en-US" altLang="zh-CN" sz="28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pivot</a:t>
            </a:r>
            <a:r>
              <a:rPr lang="zh-CN" altLang="en-US" sz="28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作比较。</a:t>
            </a:r>
            <a:endParaRPr lang="en-US" altLang="zh-CN" sz="28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8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zh-CN" altLang="en-US" sz="28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比较次数</a:t>
            </a:r>
            <a:r>
              <a:rPr lang="en-US" altLang="zh-CN" sz="2800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r-l</a:t>
            </a:r>
            <a:endParaRPr lang="en-US" altLang="zh-CN" sz="28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8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zh-CN" altLang="en-US" sz="28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运算步数</a:t>
            </a:r>
            <a:r>
              <a:rPr lang="en-US" altLang="zh-CN" sz="28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O(</a:t>
            </a:r>
            <a:r>
              <a:rPr lang="en-US" altLang="zh-CN" sz="2800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r-l+</a:t>
            </a:r>
            <a:r>
              <a:rPr lang="en-US" altLang="zh-CN" sz="28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1)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4B5F160-FC00-494F-8189-69251C9FF025}"/>
              </a:ext>
            </a:extLst>
          </p:cNvPr>
          <p:cNvSpPr txBox="1"/>
          <p:nvPr/>
        </p:nvSpPr>
        <p:spPr>
          <a:xfrm>
            <a:off x="1469974" y="5289988"/>
            <a:ext cx="6559721" cy="11849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这个写法挺聪明的</a:t>
            </a:r>
            <a:r>
              <a:rPr lang="en-US" altLang="zh-CN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——</a:t>
            </a:r>
            <a:r>
              <a:rPr lang="zh-CN" altLang="en-US" sz="2800" b="1" u="sng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不用额外的数组</a:t>
            </a:r>
            <a:r>
              <a:rPr lang="zh-CN" altLang="en-US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8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spcBef>
                <a:spcPts val="1800"/>
              </a:spcBef>
            </a:pPr>
            <a:r>
              <a:rPr lang="zh-CN" altLang="en-US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提醒：务必记牢这段代码！很常用</a:t>
            </a:r>
            <a:r>
              <a:rPr lang="en-US" altLang="zh-CN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!!</a:t>
            </a:r>
          </a:p>
        </p:txBody>
      </p:sp>
    </p:spTree>
    <p:extLst>
      <p:ext uri="{BB962C8B-B14F-4D97-AF65-F5344CB8AC3E}">
        <p14:creationId xmlns:p14="http://schemas.microsoft.com/office/powerpoint/2010/main" val="2474844546"/>
      </p:ext>
    </p:extLst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959171-964A-419E-A2D7-891AAAB48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838" y="507618"/>
            <a:ext cx="7772400" cy="825500"/>
          </a:xfrm>
        </p:spPr>
        <p:txBody>
          <a:bodyPr/>
          <a:lstStyle/>
          <a:p>
            <a:r>
              <a:rPr lang="zh-CN" altLang="en-US" sz="3600" dirty="0">
                <a:solidFill>
                  <a:srgbClr val="FF00FF"/>
                </a:solidFill>
              </a:rPr>
              <a:t>按上述</a:t>
            </a:r>
            <a:r>
              <a:rPr lang="en-US" altLang="zh-CN" sz="3600" dirty="0">
                <a:solidFill>
                  <a:srgbClr val="FF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partition</a:t>
            </a:r>
            <a:r>
              <a:rPr lang="zh-CN" altLang="en-US" sz="3600" dirty="0">
                <a:solidFill>
                  <a:srgbClr val="FF00FF"/>
                </a:solidFill>
              </a:rPr>
              <a:t>方法进行递归演示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668B9512-1C00-4F0D-8D03-1A57DB0E50C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248537" y="3121024"/>
          <a:ext cx="4025968" cy="505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3246">
                  <a:extLst>
                    <a:ext uri="{9D8B030D-6E8A-4147-A177-3AD203B41FA5}">
                      <a16:colId xmlns:a16="http://schemas.microsoft.com/office/drawing/2014/main" val="3675568178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867948579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3681087126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4049971883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1378958454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158752627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1083152406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256471559"/>
                    </a:ext>
                  </a:extLst>
                </a:gridCol>
              </a:tblGrid>
              <a:tr h="50514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9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6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7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0444831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752E6853-188D-4D76-A088-C4DE4CF0962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248536" y="2209430"/>
          <a:ext cx="4025968" cy="505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3246">
                  <a:extLst>
                    <a:ext uri="{9D8B030D-6E8A-4147-A177-3AD203B41FA5}">
                      <a16:colId xmlns:a16="http://schemas.microsoft.com/office/drawing/2014/main" val="3675568178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867948579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3681087126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4049971883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1378958454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158752627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1083152406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256471559"/>
                    </a:ext>
                  </a:extLst>
                </a:gridCol>
              </a:tblGrid>
              <a:tr h="50514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9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6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7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0444831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53C206E0-9DCC-4EF1-918F-37708D53917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248537" y="4032618"/>
          <a:ext cx="4025968" cy="505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3246">
                  <a:extLst>
                    <a:ext uri="{9D8B030D-6E8A-4147-A177-3AD203B41FA5}">
                      <a16:colId xmlns:a16="http://schemas.microsoft.com/office/drawing/2014/main" val="3675568178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867948579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3681087126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4049971883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1378958454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158752627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1083152406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256471559"/>
                    </a:ext>
                  </a:extLst>
                </a:gridCol>
              </a:tblGrid>
              <a:tr h="50514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6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7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9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0444831"/>
                  </a:ext>
                </a:extLst>
              </a:tr>
            </a:tbl>
          </a:graphicData>
        </a:graphic>
      </p:graphicFrame>
      <p:sp>
        <p:nvSpPr>
          <p:cNvPr id="7" name="左大括号 6">
            <a:extLst>
              <a:ext uri="{FF2B5EF4-FFF2-40B4-BE49-F238E27FC236}">
                <a16:creationId xmlns:a16="http://schemas.microsoft.com/office/drawing/2014/main" id="{9702393E-2380-4CCA-A3D1-A4F2BA7919AA}"/>
              </a:ext>
            </a:extLst>
          </p:cNvPr>
          <p:cNvSpPr/>
          <p:nvPr/>
        </p:nvSpPr>
        <p:spPr bwMode="auto">
          <a:xfrm rot="-5400000">
            <a:off x="1906179" y="2078870"/>
            <a:ext cx="177751" cy="1493033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" name="左大括号 7">
            <a:extLst>
              <a:ext uri="{FF2B5EF4-FFF2-40B4-BE49-F238E27FC236}">
                <a16:creationId xmlns:a16="http://schemas.microsoft.com/office/drawing/2014/main" id="{65804F83-09E0-4786-903A-4169FD942107}"/>
              </a:ext>
            </a:extLst>
          </p:cNvPr>
          <p:cNvSpPr/>
          <p:nvPr/>
        </p:nvSpPr>
        <p:spPr bwMode="auto">
          <a:xfrm rot="-5400000">
            <a:off x="4179138" y="1818894"/>
            <a:ext cx="177751" cy="2012984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880E6B4B-895D-4EED-846B-9B2BA3219B0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248537" y="4978597"/>
          <a:ext cx="4025968" cy="505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3246">
                  <a:extLst>
                    <a:ext uri="{9D8B030D-6E8A-4147-A177-3AD203B41FA5}">
                      <a16:colId xmlns:a16="http://schemas.microsoft.com/office/drawing/2014/main" val="3675568178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867948579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3681087126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4049971883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1378958454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158752627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1083152406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256471559"/>
                    </a:ext>
                  </a:extLst>
                </a:gridCol>
              </a:tblGrid>
              <a:tr h="50514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6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7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9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0444831"/>
                  </a:ext>
                </a:extLst>
              </a:tr>
            </a:tbl>
          </a:graphicData>
        </a:graphic>
      </p:graphicFrame>
      <p:sp>
        <p:nvSpPr>
          <p:cNvPr id="11" name="左大括号 10">
            <a:extLst>
              <a:ext uri="{FF2B5EF4-FFF2-40B4-BE49-F238E27FC236}">
                <a16:creationId xmlns:a16="http://schemas.microsoft.com/office/drawing/2014/main" id="{6B68B890-DF35-43CA-858B-4B6EA2567E72}"/>
              </a:ext>
            </a:extLst>
          </p:cNvPr>
          <p:cNvSpPr/>
          <p:nvPr/>
        </p:nvSpPr>
        <p:spPr bwMode="auto">
          <a:xfrm rot="-5400000">
            <a:off x="1397215" y="3477494"/>
            <a:ext cx="207929" cy="505284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" name="左大括号 11">
            <a:extLst>
              <a:ext uri="{FF2B5EF4-FFF2-40B4-BE49-F238E27FC236}">
                <a16:creationId xmlns:a16="http://schemas.microsoft.com/office/drawing/2014/main" id="{85ADBEFA-907E-4738-8B30-17D4C992D434}"/>
              </a:ext>
            </a:extLst>
          </p:cNvPr>
          <p:cNvSpPr/>
          <p:nvPr/>
        </p:nvSpPr>
        <p:spPr bwMode="auto">
          <a:xfrm rot="-5400000">
            <a:off x="2404524" y="3482803"/>
            <a:ext cx="207929" cy="505284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" name="左大括号 12">
            <a:extLst>
              <a:ext uri="{FF2B5EF4-FFF2-40B4-BE49-F238E27FC236}">
                <a16:creationId xmlns:a16="http://schemas.microsoft.com/office/drawing/2014/main" id="{31F24EDB-9085-44BB-94D1-5DA70AB44702}"/>
              </a:ext>
            </a:extLst>
          </p:cNvPr>
          <p:cNvSpPr/>
          <p:nvPr/>
        </p:nvSpPr>
        <p:spPr bwMode="auto">
          <a:xfrm rot="-5400000">
            <a:off x="4401203" y="3899291"/>
            <a:ext cx="234827" cy="1511776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" name="左大括号 13">
            <a:extLst>
              <a:ext uri="{FF2B5EF4-FFF2-40B4-BE49-F238E27FC236}">
                <a16:creationId xmlns:a16="http://schemas.microsoft.com/office/drawing/2014/main" id="{148495C2-B79F-45A5-87B1-016CF0328853}"/>
              </a:ext>
            </a:extLst>
          </p:cNvPr>
          <p:cNvSpPr/>
          <p:nvPr/>
        </p:nvSpPr>
        <p:spPr bwMode="auto">
          <a:xfrm rot="-5400000">
            <a:off x="4156306" y="5131386"/>
            <a:ext cx="207931" cy="995086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5" name="表格 4">
            <a:extLst>
              <a:ext uri="{FF2B5EF4-FFF2-40B4-BE49-F238E27FC236}">
                <a16:creationId xmlns:a16="http://schemas.microsoft.com/office/drawing/2014/main" id="{D0B9FB3B-8E52-4F91-99B5-F8203A9B3D7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248536" y="1460573"/>
          <a:ext cx="4025968" cy="505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3246">
                  <a:extLst>
                    <a:ext uri="{9D8B030D-6E8A-4147-A177-3AD203B41FA5}">
                      <a16:colId xmlns:a16="http://schemas.microsoft.com/office/drawing/2014/main" val="3675568178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867948579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3681087126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4049971883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1378958454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158752627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1083152406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256471559"/>
                    </a:ext>
                  </a:extLst>
                </a:gridCol>
              </a:tblGrid>
              <a:tr h="50514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9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6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7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0444831"/>
                  </a:ext>
                </a:extLst>
              </a:tr>
            </a:tbl>
          </a:graphicData>
        </a:graphic>
      </p:graphicFrame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68A9579B-AD00-43F4-BA77-273ED751268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248537" y="5924576"/>
          <a:ext cx="4025968" cy="505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3246">
                  <a:extLst>
                    <a:ext uri="{9D8B030D-6E8A-4147-A177-3AD203B41FA5}">
                      <a16:colId xmlns:a16="http://schemas.microsoft.com/office/drawing/2014/main" val="3675568178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867948579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3681087126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4049971883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1378958454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158752627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1083152406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256471559"/>
                    </a:ext>
                  </a:extLst>
                </a:gridCol>
              </a:tblGrid>
              <a:tr h="50514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6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7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9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0444831"/>
                  </a:ext>
                </a:extLst>
              </a:tr>
            </a:tbl>
          </a:graphicData>
        </a:graphic>
      </p:graphicFrame>
      <p:sp>
        <p:nvSpPr>
          <p:cNvPr id="17" name="左大括号 16">
            <a:extLst>
              <a:ext uri="{FF2B5EF4-FFF2-40B4-BE49-F238E27FC236}">
                <a16:creationId xmlns:a16="http://schemas.microsoft.com/office/drawing/2014/main" id="{177BC197-B4CB-4D1C-8384-FA071BA1DE6F}"/>
              </a:ext>
            </a:extLst>
          </p:cNvPr>
          <p:cNvSpPr/>
          <p:nvPr/>
        </p:nvSpPr>
        <p:spPr bwMode="auto">
          <a:xfrm rot="-5400000">
            <a:off x="3908526" y="6318569"/>
            <a:ext cx="214507" cy="506102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92B1F1FD-A7E9-4D38-A3C4-3689ECF45903}"/>
              </a:ext>
            </a:extLst>
          </p:cNvPr>
          <p:cNvSpPr txBox="1"/>
          <p:nvPr/>
        </p:nvSpPr>
        <p:spPr>
          <a:xfrm>
            <a:off x="5683617" y="1775755"/>
            <a:ext cx="315721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若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Qsort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采用上述的</a:t>
            </a:r>
            <a:b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partition(</a:t>
            </a:r>
            <a:r>
              <a:rPr lang="en-US" altLang="zh-CN" sz="24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过程</a:t>
            </a:r>
            <a:r>
              <a:rPr lang="zh-CN" alt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endParaRPr lang="en-US" altLang="zh-CN" sz="24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称为“</a:t>
            </a:r>
            <a:r>
              <a:rPr lang="zh-CN" altLang="en-US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标准的</a:t>
            </a:r>
            <a:r>
              <a:rPr lang="en-US" altLang="zh-CN" sz="2400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Qsort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本课程提及</a:t>
            </a:r>
            <a:r>
              <a:rPr lang="en-US" altLang="zh-CN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Qsort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时，</a:t>
            </a:r>
            <a:endParaRPr lang="en-US" altLang="zh-CN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默认指的是标准</a:t>
            </a:r>
            <a:r>
              <a:rPr lang="en-US" altLang="zh-CN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Qsort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82158E1A-598B-402E-92AA-798DF40A83E5}"/>
              </a:ext>
            </a:extLst>
          </p:cNvPr>
          <p:cNvSpPr txBox="1"/>
          <p:nvPr/>
        </p:nvSpPr>
        <p:spPr>
          <a:xfrm>
            <a:off x="5683617" y="4655179"/>
            <a:ext cx="301657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不论用哪种</a:t>
            </a:r>
            <a:r>
              <a:rPr lang="en-US" altLang="zh-CN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partition</a:t>
            </a:r>
            <a:r>
              <a:rPr lang="zh-CN" altLang="en-US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，都可用同样的方法分析，结果是一样的。</a:t>
            </a:r>
          </a:p>
        </p:txBody>
      </p:sp>
    </p:spTree>
    <p:extLst>
      <p:ext uri="{BB962C8B-B14F-4D97-AF65-F5344CB8AC3E}">
        <p14:creationId xmlns:p14="http://schemas.microsoft.com/office/powerpoint/2010/main" val="903807538"/>
      </p:ext>
    </p:extLst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0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1" grpId="0" animBg="1"/>
      <p:bldP spid="12" grpId="0" animBg="1"/>
      <p:bldP spid="13" grpId="0" animBg="1"/>
      <p:bldP spid="14" grpId="0" animBg="1"/>
      <p:bldP spid="17" grpId="0" animBg="1"/>
      <p:bldP spid="18" grpId="0"/>
      <p:bldP spid="1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14214C-5AA2-4E39-B721-52CD29E0D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FF"/>
                </a:solidFill>
              </a:rPr>
              <a:t>对比归并排序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E634CD-B899-4CCC-B47F-1CAB7F68C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8231" y="2009778"/>
            <a:ext cx="3171138" cy="3111098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800" dirty="0">
                <a:solidFill>
                  <a:srgbClr val="FF0000"/>
                </a:solidFill>
              </a:rPr>
              <a:t>共性</a:t>
            </a:r>
            <a:r>
              <a:rPr lang="zh-CN" altLang="en-US" sz="2800" dirty="0"/>
              <a:t>：都基于分治</a:t>
            </a:r>
            <a:endParaRPr lang="en-US" altLang="zh-CN" sz="2800" dirty="0"/>
          </a:p>
          <a:p>
            <a:pPr marL="0" indent="0">
              <a:buNone/>
            </a:pPr>
            <a:r>
              <a:rPr lang="zh-CN" altLang="en-US" sz="2800" dirty="0">
                <a:solidFill>
                  <a:srgbClr val="FF0000"/>
                </a:solidFill>
              </a:rPr>
              <a:t>区别</a:t>
            </a:r>
            <a:r>
              <a:rPr lang="zh-CN" altLang="en-US" sz="2800" dirty="0"/>
              <a:t>：</a:t>
            </a:r>
            <a:br>
              <a:rPr lang="en-US" altLang="zh-CN" sz="2800" dirty="0"/>
            </a:br>
            <a:r>
              <a:rPr lang="zh-CN" altLang="en-US" sz="2800" dirty="0"/>
              <a:t>在递归后</a:t>
            </a:r>
            <a:br>
              <a:rPr lang="en-US" altLang="zh-CN" sz="2800" dirty="0"/>
            </a:br>
            <a:r>
              <a:rPr lang="en-US" altLang="zh-CN" sz="2800" dirty="0"/>
              <a:t>  </a:t>
            </a:r>
            <a:r>
              <a:rPr lang="zh-CN" altLang="en-US" sz="2800" dirty="0"/>
              <a:t>不用</a:t>
            </a:r>
            <a:r>
              <a:rPr lang="en-US" altLang="zh-CN" sz="2800" dirty="0"/>
              <a:t>merge</a:t>
            </a:r>
          </a:p>
          <a:p>
            <a:pPr marL="0" indent="0">
              <a:buNone/>
            </a:pPr>
            <a:r>
              <a:rPr lang="zh-CN" altLang="en-US" sz="2800" dirty="0"/>
              <a:t>在递归前</a:t>
            </a:r>
            <a:br>
              <a:rPr lang="en-US" altLang="zh-CN" sz="2800" dirty="0"/>
            </a:br>
            <a:r>
              <a:rPr lang="en-US" altLang="zh-CN" sz="2800" dirty="0"/>
              <a:t>  </a:t>
            </a:r>
            <a:r>
              <a:rPr lang="zh-CN" altLang="en-US" sz="2800" dirty="0"/>
              <a:t>需要</a:t>
            </a:r>
            <a:r>
              <a:rPr lang="en-US" altLang="zh-CN" sz="2800" dirty="0"/>
              <a:t>partition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8D148476-9F62-457B-AEAD-8F4CD041566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283233" y="2386263"/>
          <a:ext cx="3440352" cy="4316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0044">
                  <a:extLst>
                    <a:ext uri="{9D8B030D-6E8A-4147-A177-3AD203B41FA5}">
                      <a16:colId xmlns:a16="http://schemas.microsoft.com/office/drawing/2014/main" val="3675568178"/>
                    </a:ext>
                  </a:extLst>
                </a:gridCol>
                <a:gridCol w="430044">
                  <a:extLst>
                    <a:ext uri="{9D8B030D-6E8A-4147-A177-3AD203B41FA5}">
                      <a16:colId xmlns:a16="http://schemas.microsoft.com/office/drawing/2014/main" val="867948579"/>
                    </a:ext>
                  </a:extLst>
                </a:gridCol>
                <a:gridCol w="430044">
                  <a:extLst>
                    <a:ext uri="{9D8B030D-6E8A-4147-A177-3AD203B41FA5}">
                      <a16:colId xmlns:a16="http://schemas.microsoft.com/office/drawing/2014/main" val="3681087126"/>
                    </a:ext>
                  </a:extLst>
                </a:gridCol>
                <a:gridCol w="430044">
                  <a:extLst>
                    <a:ext uri="{9D8B030D-6E8A-4147-A177-3AD203B41FA5}">
                      <a16:colId xmlns:a16="http://schemas.microsoft.com/office/drawing/2014/main" val="4049971883"/>
                    </a:ext>
                  </a:extLst>
                </a:gridCol>
                <a:gridCol w="430044">
                  <a:extLst>
                    <a:ext uri="{9D8B030D-6E8A-4147-A177-3AD203B41FA5}">
                      <a16:colId xmlns:a16="http://schemas.microsoft.com/office/drawing/2014/main" val="1378958454"/>
                    </a:ext>
                  </a:extLst>
                </a:gridCol>
                <a:gridCol w="430044">
                  <a:extLst>
                    <a:ext uri="{9D8B030D-6E8A-4147-A177-3AD203B41FA5}">
                      <a16:colId xmlns:a16="http://schemas.microsoft.com/office/drawing/2014/main" val="158752627"/>
                    </a:ext>
                  </a:extLst>
                </a:gridCol>
                <a:gridCol w="430044">
                  <a:extLst>
                    <a:ext uri="{9D8B030D-6E8A-4147-A177-3AD203B41FA5}">
                      <a16:colId xmlns:a16="http://schemas.microsoft.com/office/drawing/2014/main" val="1083152406"/>
                    </a:ext>
                  </a:extLst>
                </a:gridCol>
                <a:gridCol w="430044">
                  <a:extLst>
                    <a:ext uri="{9D8B030D-6E8A-4147-A177-3AD203B41FA5}">
                      <a16:colId xmlns:a16="http://schemas.microsoft.com/office/drawing/2014/main" val="256471559"/>
                    </a:ext>
                  </a:extLst>
                </a:gridCol>
              </a:tblGrid>
              <a:tr h="43166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dirty="0">
                          <a:solidFill>
                            <a:srgbClr val="002060"/>
                          </a:solidFill>
                        </a:rPr>
                        <a:t>3</a:t>
                      </a:r>
                      <a:endParaRPr lang="zh-CN" altLang="en-US" sz="1500" dirty="0">
                        <a:solidFill>
                          <a:srgbClr val="002060"/>
                        </a:solidFill>
                      </a:endParaRPr>
                    </a:p>
                  </a:txBody>
                  <a:tcPr marL="78139" marR="78139" marT="39070" marB="390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dirty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zh-CN" altLang="en-US" sz="1500" dirty="0">
                        <a:solidFill>
                          <a:srgbClr val="002060"/>
                        </a:solidFill>
                      </a:endParaRPr>
                    </a:p>
                  </a:txBody>
                  <a:tcPr marL="78139" marR="78139" marT="39070" marB="390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dirty="0">
                          <a:solidFill>
                            <a:srgbClr val="002060"/>
                          </a:solidFill>
                        </a:rPr>
                        <a:t>2</a:t>
                      </a:r>
                      <a:endParaRPr lang="zh-CN" altLang="en-US" sz="1500" dirty="0">
                        <a:solidFill>
                          <a:srgbClr val="002060"/>
                        </a:solidFill>
                      </a:endParaRPr>
                    </a:p>
                  </a:txBody>
                  <a:tcPr marL="78139" marR="78139" marT="39070" marB="390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dirty="0">
                          <a:solidFill>
                            <a:srgbClr val="002060"/>
                          </a:solidFill>
                        </a:rPr>
                        <a:t>4</a:t>
                      </a:r>
                      <a:endParaRPr lang="zh-CN" altLang="en-US" sz="1500" dirty="0">
                        <a:solidFill>
                          <a:srgbClr val="002060"/>
                        </a:solidFill>
                      </a:endParaRPr>
                    </a:p>
                  </a:txBody>
                  <a:tcPr marL="78139" marR="78139" marT="39070" marB="390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dirty="0">
                          <a:solidFill>
                            <a:srgbClr val="002060"/>
                          </a:solidFill>
                        </a:rPr>
                        <a:t>9</a:t>
                      </a:r>
                      <a:endParaRPr lang="zh-CN" altLang="en-US" sz="1500" dirty="0">
                        <a:solidFill>
                          <a:srgbClr val="002060"/>
                        </a:solidFill>
                      </a:endParaRPr>
                    </a:p>
                  </a:txBody>
                  <a:tcPr marL="78139" marR="78139" marT="39070" marB="390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dirty="0">
                          <a:solidFill>
                            <a:srgbClr val="002060"/>
                          </a:solidFill>
                        </a:rPr>
                        <a:t>6</a:t>
                      </a:r>
                      <a:endParaRPr lang="zh-CN" altLang="en-US" sz="1500" dirty="0">
                        <a:solidFill>
                          <a:srgbClr val="002060"/>
                        </a:solidFill>
                      </a:endParaRPr>
                    </a:p>
                  </a:txBody>
                  <a:tcPr marL="78139" marR="78139" marT="39070" marB="390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dirty="0">
                          <a:solidFill>
                            <a:srgbClr val="002060"/>
                          </a:solidFill>
                        </a:rPr>
                        <a:t>7</a:t>
                      </a:r>
                      <a:endParaRPr lang="zh-CN" altLang="en-US" sz="1500" dirty="0">
                        <a:solidFill>
                          <a:srgbClr val="002060"/>
                        </a:solidFill>
                      </a:endParaRPr>
                    </a:p>
                  </a:txBody>
                  <a:tcPr marL="78139" marR="78139" marT="39070" marB="390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dirty="0">
                          <a:solidFill>
                            <a:srgbClr val="002060"/>
                          </a:solidFill>
                        </a:rPr>
                        <a:t>5</a:t>
                      </a:r>
                      <a:endParaRPr lang="zh-CN" altLang="en-US" sz="1500" dirty="0">
                        <a:solidFill>
                          <a:srgbClr val="002060"/>
                        </a:solidFill>
                      </a:endParaRPr>
                    </a:p>
                  </a:txBody>
                  <a:tcPr marL="78139" marR="78139" marT="39070" marB="390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0444831"/>
                  </a:ext>
                </a:extLst>
              </a:tr>
            </a:tbl>
          </a:graphicData>
        </a:graphic>
      </p:graphicFrame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065D2F1D-B109-4FE8-96A6-1C4895843BF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283233" y="4040069"/>
          <a:ext cx="3440352" cy="4316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0044">
                  <a:extLst>
                    <a:ext uri="{9D8B030D-6E8A-4147-A177-3AD203B41FA5}">
                      <a16:colId xmlns:a16="http://schemas.microsoft.com/office/drawing/2014/main" val="3675568178"/>
                    </a:ext>
                  </a:extLst>
                </a:gridCol>
                <a:gridCol w="430044">
                  <a:extLst>
                    <a:ext uri="{9D8B030D-6E8A-4147-A177-3AD203B41FA5}">
                      <a16:colId xmlns:a16="http://schemas.microsoft.com/office/drawing/2014/main" val="867948579"/>
                    </a:ext>
                  </a:extLst>
                </a:gridCol>
                <a:gridCol w="430044">
                  <a:extLst>
                    <a:ext uri="{9D8B030D-6E8A-4147-A177-3AD203B41FA5}">
                      <a16:colId xmlns:a16="http://schemas.microsoft.com/office/drawing/2014/main" val="3681087126"/>
                    </a:ext>
                  </a:extLst>
                </a:gridCol>
                <a:gridCol w="430044">
                  <a:extLst>
                    <a:ext uri="{9D8B030D-6E8A-4147-A177-3AD203B41FA5}">
                      <a16:colId xmlns:a16="http://schemas.microsoft.com/office/drawing/2014/main" val="4049971883"/>
                    </a:ext>
                  </a:extLst>
                </a:gridCol>
                <a:gridCol w="430044">
                  <a:extLst>
                    <a:ext uri="{9D8B030D-6E8A-4147-A177-3AD203B41FA5}">
                      <a16:colId xmlns:a16="http://schemas.microsoft.com/office/drawing/2014/main" val="1378958454"/>
                    </a:ext>
                  </a:extLst>
                </a:gridCol>
                <a:gridCol w="430044">
                  <a:extLst>
                    <a:ext uri="{9D8B030D-6E8A-4147-A177-3AD203B41FA5}">
                      <a16:colId xmlns:a16="http://schemas.microsoft.com/office/drawing/2014/main" val="158752627"/>
                    </a:ext>
                  </a:extLst>
                </a:gridCol>
                <a:gridCol w="430044">
                  <a:extLst>
                    <a:ext uri="{9D8B030D-6E8A-4147-A177-3AD203B41FA5}">
                      <a16:colId xmlns:a16="http://schemas.microsoft.com/office/drawing/2014/main" val="1083152406"/>
                    </a:ext>
                  </a:extLst>
                </a:gridCol>
                <a:gridCol w="430044">
                  <a:extLst>
                    <a:ext uri="{9D8B030D-6E8A-4147-A177-3AD203B41FA5}">
                      <a16:colId xmlns:a16="http://schemas.microsoft.com/office/drawing/2014/main" val="256471559"/>
                    </a:ext>
                  </a:extLst>
                </a:gridCol>
              </a:tblGrid>
              <a:tr h="43166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rgbClr val="002060"/>
                          </a:solidFill>
                        </a:rPr>
                        <a:t>3</a:t>
                      </a:r>
                      <a:endParaRPr lang="zh-CN" alt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rgbClr val="002060"/>
                          </a:solidFill>
                        </a:rPr>
                        <a:t>9</a:t>
                      </a:r>
                      <a:endParaRPr lang="zh-CN" alt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rgbClr val="002060"/>
                          </a:solidFill>
                        </a:rPr>
                        <a:t>6</a:t>
                      </a:r>
                      <a:endParaRPr lang="zh-CN" alt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rgbClr val="002060"/>
                          </a:solidFill>
                        </a:rPr>
                        <a:t>5</a:t>
                      </a:r>
                      <a:endParaRPr lang="zh-CN" alt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zh-CN" alt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rgbClr val="002060"/>
                          </a:solidFill>
                        </a:rPr>
                        <a:t>2</a:t>
                      </a:r>
                      <a:endParaRPr lang="zh-CN" alt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rgbClr val="002060"/>
                          </a:solidFill>
                        </a:rPr>
                        <a:t>7</a:t>
                      </a:r>
                      <a:endParaRPr lang="zh-CN" alt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rgbClr val="002060"/>
                          </a:solidFill>
                        </a:rPr>
                        <a:t>4</a:t>
                      </a:r>
                      <a:endParaRPr lang="zh-CN" alt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0444831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9E16ADD1-D5D9-4CA7-8679-B3A410BA3A8E}"/>
              </a:ext>
            </a:extLst>
          </p:cNvPr>
          <p:cNvSpPr txBox="1"/>
          <p:nvPr/>
        </p:nvSpPr>
        <p:spPr>
          <a:xfrm>
            <a:off x="1174784" y="5370741"/>
            <a:ext cx="679443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接下来，我们将分析</a:t>
            </a:r>
            <a:r>
              <a:rPr lang="en-US" altLang="zh-CN" sz="28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Qsort</a:t>
            </a:r>
            <a:r>
              <a:rPr lang="zh-CN" altLang="en-US" sz="28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的时间复杂度！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9D14649-198D-4635-8281-12162B9B45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4079" y="5267717"/>
            <a:ext cx="955607" cy="884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125718"/>
      </p:ext>
    </p:extLst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215F32-4C7A-42AC-AACD-BD4B8A4D4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>
                <a:solidFill>
                  <a:srgbClr val="FF00FF"/>
                </a:solidFill>
                <a:latin typeface="Cambria" panose="02040503050406030204" pitchFamily="18" charset="0"/>
              </a:rPr>
              <a:t>预备知识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F8D1F1-CCB8-46AD-926E-6F15CFDA51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0124" y="1754918"/>
            <a:ext cx="8334807" cy="4493482"/>
          </a:xfrm>
        </p:spPr>
        <p:txBody>
          <a:bodyPr/>
          <a:lstStyle/>
          <a:p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假设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I=(a</a:t>
            </a:r>
            <a:r>
              <a:rPr lang="en-US" altLang="zh-CN" sz="2800" baseline="-25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,…,a</a:t>
            </a:r>
            <a:r>
              <a:rPr lang="en-US" altLang="zh-CN" sz="2800" baseline="-25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是规模为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的一个输入。</a:t>
            </a:r>
            <a:b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800" baseline="30000" dirty="0">
                <a:solidFill>
                  <a:schemeClr val="accent5">
                    <a:lumMod val="25000"/>
                  </a:schemeClr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(I)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:=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输入为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</a:t>
            </a: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标准</a:t>
            </a: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8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Qsort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运行的总步数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注意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400" baseline="-25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(I) </a:t>
            </a:r>
            <a:r>
              <a:rPr lang="zh-CN" altLang="en-US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不单单依赖于输入 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zh-CN" altLang="en-US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的规模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！</a:t>
            </a:r>
            <a:r>
              <a:rPr lang="zh-CN" altLang="en-US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例如</a:t>
            </a:r>
            <a:endParaRPr lang="en-US" altLang="zh-CN" sz="24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 = (1,2,3)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I' = (1,3,2)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同等规模，步数不同。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800"/>
              </a:spcBef>
            </a:pP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800"/>
              </a:spcBef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《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绪论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》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中说到，若执行时间依赖于特定的输入，则</a:t>
            </a:r>
            <a:r>
              <a:rPr lang="zh-CN" altLang="en-US" sz="28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按最坏情况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考虑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即 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  <a:highlight>
                  <a:srgbClr val="FFEFD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400" baseline="-25000" dirty="0" err="1">
                <a:solidFill>
                  <a:schemeClr val="accent5">
                    <a:lumMod val="25000"/>
                  </a:schemeClr>
                </a:solidFill>
                <a:highlight>
                  <a:srgbClr val="FFEFD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worstcase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highlight>
                  <a:srgbClr val="FFEFD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(n)= 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  <a:highlight>
                  <a:srgbClr val="FFEFD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en-US" altLang="zh-CN" sz="2400" baseline="-25000" dirty="0" err="1">
                <a:solidFill>
                  <a:schemeClr val="accent5">
                    <a:lumMod val="25000"/>
                  </a:schemeClr>
                </a:solidFill>
                <a:highlight>
                  <a:srgbClr val="FFEFD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|I</a:t>
            </a:r>
            <a:r>
              <a:rPr lang="en-US" altLang="zh-CN" sz="2400" baseline="-25000" dirty="0">
                <a:solidFill>
                  <a:schemeClr val="accent5">
                    <a:lumMod val="25000"/>
                  </a:schemeClr>
                </a:solidFill>
                <a:highlight>
                  <a:srgbClr val="FFEFD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|=n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highlight>
                  <a:srgbClr val="FFEFD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T(I)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spcBef>
                <a:spcPts val="2400"/>
              </a:spcBef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另一个重要指标是</a:t>
            </a:r>
            <a:r>
              <a:rPr lang="zh-CN" altLang="en-US" sz="28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平均复杂度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  <a:highlight>
                  <a:srgbClr val="FFEFD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400" baseline="-25000" dirty="0" err="1">
                <a:solidFill>
                  <a:schemeClr val="accent5">
                    <a:lumMod val="25000"/>
                  </a:schemeClr>
                </a:solidFill>
                <a:highlight>
                  <a:srgbClr val="FFEFD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average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highlight>
                  <a:srgbClr val="FFEFD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(n)=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  <a:highlight>
                  <a:srgbClr val="FFEFD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avg</a:t>
            </a:r>
            <a:r>
              <a:rPr lang="en-US" altLang="zh-CN" sz="2400" baseline="-25000" dirty="0" err="1">
                <a:solidFill>
                  <a:schemeClr val="accent5">
                    <a:lumMod val="25000"/>
                  </a:schemeClr>
                </a:solidFill>
                <a:highlight>
                  <a:srgbClr val="FFEFD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|I</a:t>
            </a:r>
            <a:r>
              <a:rPr lang="en-US" altLang="zh-CN" sz="2400" baseline="-25000" dirty="0">
                <a:solidFill>
                  <a:schemeClr val="accent5">
                    <a:lumMod val="25000"/>
                  </a:schemeClr>
                </a:solidFill>
                <a:highlight>
                  <a:srgbClr val="FFEFD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|=</a:t>
            </a:r>
            <a:r>
              <a:rPr lang="en-US" altLang="zh-CN" sz="2400" baseline="-25000" dirty="0" err="1">
                <a:solidFill>
                  <a:schemeClr val="accent5">
                    <a:lumMod val="25000"/>
                  </a:schemeClr>
                </a:solidFill>
                <a:highlight>
                  <a:srgbClr val="FFEFD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  <a:highlight>
                  <a:srgbClr val="FFEFD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highlight>
                  <a:srgbClr val="FFEFD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(I)</a:t>
            </a:r>
            <a:r>
              <a:rPr lang="en-US" altLang="zh-CN" sz="2400" dirty="0">
                <a:highlight>
                  <a:srgbClr val="FFEFD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A4FACE9-ED19-4BB6-9781-218DC922D496}"/>
              </a:ext>
            </a:extLst>
          </p:cNvPr>
          <p:cNvSpPr txBox="1"/>
          <p:nvPr/>
        </p:nvSpPr>
        <p:spPr>
          <a:xfrm>
            <a:off x="1353411" y="3558282"/>
            <a:ext cx="667952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/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下面会看到同等规模，步数差别可以很大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789843289"/>
      </p:ext>
    </p:extLst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2A2050-C410-443A-89CE-DDF313676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 err="1">
                <a:solidFill>
                  <a:srgbClr val="FF00FF"/>
                </a:solidFill>
                <a:latin typeface="Cambria" panose="02040503050406030204" pitchFamily="18" charset="0"/>
              </a:rPr>
              <a:t>Qsort</a:t>
            </a:r>
            <a:r>
              <a:rPr lang="zh-CN" altLang="en-US" sz="3600" dirty="0">
                <a:solidFill>
                  <a:srgbClr val="FF00FF"/>
                </a:solidFill>
                <a:latin typeface="Cambria" panose="02040503050406030204" pitchFamily="18" charset="0"/>
              </a:rPr>
              <a:t>的</a:t>
            </a:r>
            <a:r>
              <a:rPr lang="zh-CN" altLang="en-US" sz="3600" dirty="0">
                <a:solidFill>
                  <a:srgbClr val="FF00FF"/>
                </a:solidFill>
                <a:latin typeface="+mj-ea"/>
              </a:rPr>
              <a:t>最坏复杂度是多少？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FFF5D3-FA99-462A-8D42-905A156559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9013" y="2038084"/>
            <a:ext cx="7695045" cy="4425305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引理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对任何输入</a:t>
            </a:r>
            <a:r>
              <a:rPr lang="en-US" altLang="zh-CN" sz="28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8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800" baseline="-250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(I)=O(n</a:t>
            </a:r>
            <a:r>
              <a:rPr lang="en-US" altLang="zh-CN" sz="2800" baseline="300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（即</a:t>
            </a:r>
            <a:r>
              <a:rPr lang="en-US" altLang="zh-CN" sz="28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T(I)≤Cn</a:t>
            </a:r>
            <a:r>
              <a:rPr lang="en-US" altLang="zh-CN" sz="2800" baseline="300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spcBef>
                <a:spcPts val="2400"/>
              </a:spcBef>
              <a:buNone/>
            </a:pPr>
            <a:r>
              <a:rPr lang="zh-CN" altLang="en-US" sz="32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证明：假设我们对</a:t>
            </a:r>
            <a:r>
              <a:rPr lang="en-US" altLang="zh-CN" sz="32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32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使用快速排序，</a:t>
            </a:r>
            <a:endParaRPr lang="en-US" altLang="zh-CN" sz="3200" dirty="0">
              <a:solidFill>
                <a:srgbClr val="99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sz="2800" b="1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观察</a:t>
            </a:r>
            <a:r>
              <a:rPr lang="en-US" altLang="zh-CN" sz="2800" b="1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zh-CN" altLang="en-US" sz="28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每个元素最多被选作</a:t>
            </a:r>
            <a:r>
              <a:rPr lang="en-US" altLang="zh-CN" sz="28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pivot</a:t>
            </a:r>
            <a:r>
              <a:rPr lang="zh-CN" altLang="en-US" sz="28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一次。</a:t>
            </a:r>
            <a:endParaRPr lang="en-US" altLang="zh-CN" sz="2800" dirty="0">
              <a:solidFill>
                <a:srgbClr val="99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sz="2800" b="1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观察</a:t>
            </a:r>
            <a:r>
              <a:rPr lang="en-US" altLang="zh-CN" sz="2800" b="1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zh-CN" altLang="en-US" sz="28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比较是在某个元素与</a:t>
            </a:r>
            <a:r>
              <a:rPr lang="en-US" altLang="zh-CN" sz="28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pivot</a:t>
            </a:r>
            <a:r>
              <a:rPr lang="zh-CN" altLang="en-US" sz="28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之间进行的。</a:t>
            </a:r>
            <a:endParaRPr lang="en-US" altLang="zh-CN" sz="2800" dirty="0">
              <a:solidFill>
                <a:srgbClr val="99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sz="2800" b="1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结论</a:t>
            </a:r>
            <a:r>
              <a:rPr lang="en-US" altLang="zh-CN" sz="28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zh-CN" altLang="en-US" sz="28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任意两个元素</a:t>
            </a:r>
            <a:r>
              <a:rPr lang="en-US" altLang="zh-CN" sz="2800" i="1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a,a</a:t>
            </a:r>
            <a:r>
              <a:rPr lang="en-US" altLang="zh-CN" sz="2800" i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zh-CN" altLang="en-US" sz="28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之间会被比较最多一次</a:t>
            </a:r>
            <a:endParaRPr lang="en-US" altLang="zh-CN" sz="2800" dirty="0">
              <a:solidFill>
                <a:srgbClr val="99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zh-CN" altLang="en-US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当</a:t>
            </a:r>
            <a:r>
              <a:rPr lang="en-US" altLang="zh-CN" sz="2400" i="1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400" i="1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a'</a:t>
            </a:r>
            <a:r>
              <a:rPr lang="zh-CN" altLang="en-US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被比较时</a:t>
            </a:r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  </a:t>
            </a:r>
            <a:r>
              <a:rPr lang="zh-CN" altLang="en-US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其中一个必然是</a:t>
            </a:r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pivot</a:t>
            </a:r>
            <a:b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zh-CN" altLang="en-US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比较完之后 这个</a:t>
            </a:r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pivot</a:t>
            </a:r>
            <a:r>
              <a:rPr lang="zh-CN" altLang="en-US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已经 </a:t>
            </a:r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 of market.</a:t>
            </a:r>
          </a:p>
          <a:p>
            <a:pPr marL="411480" lvl="2" indent="0">
              <a:buNone/>
            </a:pPr>
            <a:endParaRPr lang="en-US" altLang="zh-CN" sz="1800" dirty="0">
              <a:solidFill>
                <a:srgbClr val="99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dirty="0">
                <a:solidFill>
                  <a:srgbClr val="9696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000" dirty="0">
                <a:solidFill>
                  <a:srgbClr val="9696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注： 比较次数 ≤ 运行次数 </a:t>
            </a:r>
            <a:r>
              <a:rPr lang="en-US" altLang="zh-CN" sz="2000" dirty="0">
                <a:solidFill>
                  <a:srgbClr val="9696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≤ 2*</a:t>
            </a:r>
            <a:r>
              <a:rPr lang="zh-CN" altLang="en-US" sz="2000" dirty="0">
                <a:solidFill>
                  <a:srgbClr val="9696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比较次数）</a:t>
            </a:r>
            <a:endParaRPr lang="en-US" altLang="zh-CN" sz="2000" dirty="0">
              <a:solidFill>
                <a:srgbClr val="96969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9228358"/>
      </p:ext>
    </p:extLst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B2F9D3-400E-4BDD-8871-5BDBD54A4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另一方面，有</a:t>
            </a:r>
            <a:r>
              <a:rPr lang="en-US" altLang="zh-CN" sz="3600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3600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使得</a:t>
            </a:r>
            <a:r>
              <a:rPr lang="en-US" altLang="zh-CN" sz="3600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T(I)</a:t>
            </a:r>
            <a:r>
              <a:rPr lang="zh-CN" altLang="en-US" sz="3600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达到</a:t>
            </a:r>
            <a:r>
              <a:rPr lang="en-US" altLang="zh-CN" sz="3600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</a:t>
            </a:r>
            <a:r>
              <a:rPr lang="en-US" altLang="zh-CN" sz="3600" baseline="30000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3600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3600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量级？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8DA699-C250-4B12-A2B8-64B04E1BA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8650" y="1809180"/>
            <a:ext cx="7474196" cy="4238222"/>
          </a:xfrm>
        </p:spPr>
        <p:txBody>
          <a:bodyPr/>
          <a:lstStyle/>
          <a:p>
            <a:pPr marL="0" indent="0">
              <a:spcBef>
                <a:spcPts val="2400"/>
              </a:spcBef>
              <a:buNone/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观察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假设</a:t>
            </a:r>
            <a:r>
              <a:rPr lang="en-US" altLang="zh-CN" sz="28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I=(a</a:t>
            </a:r>
            <a:r>
              <a:rPr lang="en-US" altLang="zh-CN" sz="2800" baseline="-250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,…,a</a:t>
            </a:r>
            <a:r>
              <a:rPr lang="en-US" altLang="zh-CN" sz="2800" baseline="-250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8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，其中</a:t>
            </a:r>
            <a:r>
              <a:rPr lang="en-US" altLang="zh-CN" sz="28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baseline="-250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&lt;…&lt;a</a:t>
            </a:r>
            <a:r>
              <a:rPr lang="en-US" altLang="zh-CN" sz="2800" baseline="-250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，则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T(n)≥n+(n-1)+…+1 =  n(n+1)/2 ≥ 0.5 n</a:t>
            </a:r>
            <a:r>
              <a:rPr lang="en-US" altLang="zh-CN" sz="2400" baseline="300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2400"/>
              </a:spcBef>
              <a:buNone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略带讽刺的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最坏情况竟然是当输入已经排好序时发生。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A23D197-3B9F-4708-BAA0-73BD7697EE07}"/>
              </a:ext>
            </a:extLst>
          </p:cNvPr>
          <p:cNvSpPr txBox="1"/>
          <p:nvPr/>
        </p:nvSpPr>
        <p:spPr>
          <a:xfrm>
            <a:off x="1956377" y="3664059"/>
            <a:ext cx="580335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</a:rPr>
              <a:t>但并不奇怪。</a:t>
            </a:r>
            <a:br>
              <a:rPr lang="en-US" altLang="zh-CN" sz="2800" dirty="0">
                <a:solidFill>
                  <a:srgbClr val="FF0000"/>
                </a:solidFill>
              </a:rPr>
            </a:br>
            <a:r>
              <a:rPr lang="en-US" altLang="zh-CN" sz="2800" dirty="0">
                <a:solidFill>
                  <a:srgbClr val="FF0000"/>
                </a:solidFill>
              </a:rPr>
              <a:t>  </a:t>
            </a:r>
            <a:r>
              <a:rPr lang="zh-CN" altLang="en-US" sz="2800" dirty="0">
                <a:solidFill>
                  <a:srgbClr val="FF0000"/>
                </a:solidFill>
              </a:rPr>
              <a:t>直观上，如果</a:t>
            </a:r>
            <a:r>
              <a:rPr lang="en-US" altLang="zh-CN" sz="2800" dirty="0">
                <a:solidFill>
                  <a:srgbClr val="FF0000"/>
                </a:solidFill>
              </a:rPr>
              <a:t>pivot</a:t>
            </a:r>
            <a:r>
              <a:rPr lang="zh-CN" altLang="en-US" sz="2800" dirty="0">
                <a:solidFill>
                  <a:srgbClr val="FF0000"/>
                </a:solidFill>
              </a:rPr>
              <a:t>选的偏，那么</a:t>
            </a:r>
            <a:r>
              <a:rPr lang="en-US" altLang="zh-CN" sz="2800" dirty="0">
                <a:solidFill>
                  <a:srgbClr val="FF0000"/>
                </a:solidFill>
              </a:rPr>
              <a:t>partition</a:t>
            </a:r>
            <a:r>
              <a:rPr lang="zh-CN" altLang="en-US" sz="2800" dirty="0">
                <a:solidFill>
                  <a:srgbClr val="FF0000"/>
                </a:solidFill>
              </a:rPr>
              <a:t>效果差，总步数应当大</a:t>
            </a:r>
            <a:r>
              <a:rPr lang="en-US" altLang="zh-CN" sz="2800" dirty="0">
                <a:solidFill>
                  <a:srgbClr val="FF0000"/>
                </a:solidFill>
              </a:rPr>
              <a:t>!</a:t>
            </a:r>
          </a:p>
          <a:p>
            <a:r>
              <a:rPr lang="en-US" altLang="zh-CN" sz="2800" dirty="0">
                <a:solidFill>
                  <a:srgbClr val="FF0000"/>
                </a:solidFill>
              </a:rPr>
              <a:t>  </a:t>
            </a:r>
            <a:r>
              <a:rPr lang="zh-CN" altLang="en-US" sz="2800" dirty="0">
                <a:solidFill>
                  <a:srgbClr val="FF0000"/>
                </a:solidFill>
              </a:rPr>
              <a:t>而当输入已经排好序时，</a:t>
            </a:r>
            <a:r>
              <a:rPr lang="en-US" altLang="zh-CN" sz="2800" dirty="0">
                <a:solidFill>
                  <a:srgbClr val="FF0000"/>
                </a:solidFill>
              </a:rPr>
              <a:t>pivot</a:t>
            </a:r>
            <a:r>
              <a:rPr lang="zh-CN" altLang="en-US" sz="2800" dirty="0">
                <a:solidFill>
                  <a:srgbClr val="FF0000"/>
                </a:solidFill>
              </a:rPr>
              <a:t>偏。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6FA8E0C-A95A-4D7A-9E16-E2BA3673C4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5120" y="2639539"/>
            <a:ext cx="1095324" cy="967242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9FBEAF0C-67C0-4E5F-952A-D9F7A8850A1A}"/>
              </a:ext>
            </a:extLst>
          </p:cNvPr>
          <p:cNvSpPr txBox="1"/>
          <p:nvPr/>
        </p:nvSpPr>
        <p:spPr>
          <a:xfrm>
            <a:off x="1064763" y="5690786"/>
            <a:ext cx="686655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结论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对快速排序来说，</a:t>
            </a:r>
            <a:r>
              <a:rPr lang="en-US" altLang="zh-CN" sz="2800" dirty="0" err="1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800" baseline="-25000" dirty="0" err="1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worstcase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(n)=O(n</a:t>
            </a:r>
            <a:r>
              <a:rPr lang="en-US" altLang="zh-CN" sz="2800" baseline="30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 sz="2800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D3EA99EB-F4FD-4434-8B71-CA0CD629C9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3249" y="4268830"/>
            <a:ext cx="1033677" cy="903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171577"/>
      </p:ext>
    </p:extLst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7BF84A-5758-4B0F-B435-99FC0043F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FF"/>
                </a:solidFill>
              </a:rPr>
              <a:t>最坏复杂度</a:t>
            </a:r>
            <a:r>
              <a:rPr lang="en-US" altLang="zh-CN" dirty="0">
                <a:solidFill>
                  <a:srgbClr val="FF00FF"/>
                </a:solidFill>
              </a:rPr>
              <a:t>vs </a:t>
            </a:r>
            <a:r>
              <a:rPr lang="zh-CN" altLang="en-US" dirty="0">
                <a:solidFill>
                  <a:srgbClr val="FF00FF"/>
                </a:solidFill>
              </a:rPr>
              <a:t>平均复杂度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F1136C-F15D-4CD7-B3A3-2F38473886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938" y="3282696"/>
            <a:ext cx="8279532" cy="2986078"/>
          </a:xfrm>
        </p:spPr>
        <p:txBody>
          <a:bodyPr>
            <a:normAutofit/>
          </a:bodyPr>
          <a:lstStyle/>
          <a:p>
            <a:pPr marL="34290" indent="0">
              <a:spcBef>
                <a:spcPts val="2400"/>
              </a:spcBef>
              <a:buNone/>
            </a:pPr>
            <a:r>
              <a:rPr lang="zh-CN" altLang="en-US" sz="2400" dirty="0"/>
              <a:t>快速排序真的很快吗？</a:t>
            </a:r>
            <a:endParaRPr lang="en-US" altLang="zh-CN" sz="2400" dirty="0"/>
          </a:p>
          <a:p>
            <a:r>
              <a:rPr lang="en-US" altLang="zh-CN" sz="2400" dirty="0"/>
              <a:t>Yes, in average-case.</a:t>
            </a:r>
          </a:p>
          <a:p>
            <a:pPr lvl="1"/>
            <a:r>
              <a:rPr lang="zh-CN" altLang="en-US" sz="2000" dirty="0"/>
              <a:t>我们将证明</a:t>
            </a:r>
            <a:r>
              <a:rPr lang="en-US" altLang="zh-CN" sz="3200" dirty="0">
                <a:solidFill>
                  <a:schemeClr val="accent5">
                    <a:lumMod val="25000"/>
                  </a:schemeClr>
                </a:solidFill>
                <a:highlight>
                  <a:srgbClr val="FFEFD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dirty="0" err="1">
                <a:solidFill>
                  <a:schemeClr val="accent5">
                    <a:lumMod val="25000"/>
                  </a:schemeClr>
                </a:solidFill>
                <a:highlight>
                  <a:srgbClr val="FFEFD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3200" baseline="-25000" dirty="0" err="1">
                <a:solidFill>
                  <a:schemeClr val="accent5">
                    <a:lumMod val="25000"/>
                  </a:schemeClr>
                </a:solidFill>
                <a:highlight>
                  <a:srgbClr val="FFEFD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average</a:t>
            </a:r>
            <a:r>
              <a:rPr lang="en-US" altLang="zh-CN" sz="3200" dirty="0">
                <a:solidFill>
                  <a:schemeClr val="accent5">
                    <a:lumMod val="25000"/>
                  </a:schemeClr>
                </a:solidFill>
                <a:highlight>
                  <a:srgbClr val="FFEFD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(n)=</a:t>
            </a:r>
            <a:r>
              <a:rPr lang="en-US" altLang="zh-CN" sz="3200" dirty="0" err="1">
                <a:solidFill>
                  <a:schemeClr val="accent5">
                    <a:lumMod val="25000"/>
                  </a:schemeClr>
                </a:solidFill>
                <a:highlight>
                  <a:srgbClr val="FFEFD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avg</a:t>
            </a:r>
            <a:r>
              <a:rPr lang="en-US" altLang="zh-CN" sz="3200" baseline="-25000" dirty="0" err="1">
                <a:solidFill>
                  <a:schemeClr val="accent5">
                    <a:lumMod val="25000"/>
                  </a:schemeClr>
                </a:solidFill>
                <a:highlight>
                  <a:srgbClr val="FFEFD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|I</a:t>
            </a:r>
            <a:r>
              <a:rPr lang="en-US" altLang="zh-CN" sz="3200" baseline="-25000" dirty="0">
                <a:solidFill>
                  <a:schemeClr val="accent5">
                    <a:lumMod val="25000"/>
                  </a:schemeClr>
                </a:solidFill>
                <a:highlight>
                  <a:srgbClr val="FFEFD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|=</a:t>
            </a:r>
            <a:r>
              <a:rPr lang="en-US" altLang="zh-CN" sz="3200" baseline="-25000" dirty="0" err="1">
                <a:solidFill>
                  <a:schemeClr val="accent5">
                    <a:lumMod val="25000"/>
                  </a:schemeClr>
                </a:solidFill>
                <a:highlight>
                  <a:srgbClr val="FFEFD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3200" dirty="0" err="1">
                <a:solidFill>
                  <a:schemeClr val="accent5">
                    <a:lumMod val="25000"/>
                  </a:schemeClr>
                </a:solidFill>
                <a:highlight>
                  <a:srgbClr val="FFEFD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3200" dirty="0">
                <a:solidFill>
                  <a:schemeClr val="accent5">
                    <a:lumMod val="25000"/>
                  </a:schemeClr>
                </a:solidFill>
                <a:highlight>
                  <a:srgbClr val="FFEFD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(I) = </a:t>
            </a:r>
            <a:r>
              <a:rPr lang="en-US" altLang="zh-CN" sz="3200" dirty="0">
                <a:solidFill>
                  <a:srgbClr val="00B050"/>
                </a:solidFill>
                <a:highlight>
                  <a:srgbClr val="FFEFD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O(n log n)</a:t>
            </a:r>
            <a:r>
              <a:rPr lang="en-US" altLang="zh-CN" sz="2000" dirty="0">
                <a:solidFill>
                  <a:srgbClr val="00B050"/>
                </a:solidFill>
                <a:highlight>
                  <a:srgbClr val="FFEFD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zh-CN" sz="3200" dirty="0">
              <a:solidFill>
                <a:srgbClr val="00B050"/>
              </a:solidFill>
              <a:highlight>
                <a:srgbClr val="FFEFD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sz="20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平均复杂度也是衡量算法的重要指标。</a:t>
            </a:r>
            <a:endParaRPr lang="en-US" altLang="zh-CN" sz="20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2"/>
            <a:r>
              <a:rPr lang="zh-CN" altLang="en-US" sz="28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原因：更符合实际情况；最坏情况很少发生！</a:t>
            </a:r>
            <a:endParaRPr lang="en-US" altLang="zh-CN" sz="18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zh-CN" altLang="en-US" sz="2000" dirty="0">
                <a:solidFill>
                  <a:srgbClr val="FF0000"/>
                </a:solidFill>
              </a:rPr>
              <a:t>注</a:t>
            </a:r>
            <a:r>
              <a:rPr lang="en-US" altLang="zh-CN" sz="2000" dirty="0">
                <a:solidFill>
                  <a:srgbClr val="FF0000"/>
                </a:solidFill>
              </a:rPr>
              <a:t>: </a:t>
            </a:r>
            <a:r>
              <a:rPr lang="zh-CN" altLang="en-US" sz="2000" dirty="0">
                <a:solidFill>
                  <a:srgbClr val="FF0000"/>
                </a:solidFill>
              </a:rPr>
              <a:t>平均复杂度不同于前面见到的均摊复杂度。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EFC861F7-0CC4-47A6-A389-DF0308C609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4439882"/>
              </p:ext>
            </p:extLst>
          </p:nvPr>
        </p:nvGraphicFramePr>
        <p:xfrm>
          <a:off x="1193120" y="1776353"/>
          <a:ext cx="6955874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1274">
                  <a:extLst>
                    <a:ext uri="{9D8B030D-6E8A-4147-A177-3AD203B41FA5}">
                      <a16:colId xmlns:a16="http://schemas.microsoft.com/office/drawing/2014/main" val="2775427539"/>
                    </a:ext>
                  </a:extLst>
                </a:gridCol>
                <a:gridCol w="1328650">
                  <a:extLst>
                    <a:ext uri="{9D8B030D-6E8A-4147-A177-3AD203B41FA5}">
                      <a16:colId xmlns:a16="http://schemas.microsoft.com/office/drawing/2014/main" val="2102049452"/>
                    </a:ext>
                  </a:extLst>
                </a:gridCol>
                <a:gridCol w="1328650">
                  <a:extLst>
                    <a:ext uri="{9D8B030D-6E8A-4147-A177-3AD203B41FA5}">
                      <a16:colId xmlns:a16="http://schemas.microsoft.com/office/drawing/2014/main" val="2774587645"/>
                    </a:ext>
                  </a:extLst>
                </a:gridCol>
                <a:gridCol w="1328650">
                  <a:extLst>
                    <a:ext uri="{9D8B030D-6E8A-4147-A177-3AD203B41FA5}">
                      <a16:colId xmlns:a16="http://schemas.microsoft.com/office/drawing/2014/main" val="213827348"/>
                    </a:ext>
                  </a:extLst>
                </a:gridCol>
                <a:gridCol w="1328650">
                  <a:extLst>
                    <a:ext uri="{9D8B030D-6E8A-4147-A177-3AD203B41FA5}">
                      <a16:colId xmlns:a16="http://schemas.microsoft.com/office/drawing/2014/main" val="28247522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solidFill>
                            <a:schemeClr val="tx1"/>
                          </a:solidFill>
                        </a:rPr>
                        <a:t>算法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solidFill>
                            <a:schemeClr val="tx1"/>
                          </a:solidFill>
                        </a:rPr>
                        <a:t>冒泡排序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solidFill>
                            <a:schemeClr val="tx1"/>
                          </a:solidFill>
                        </a:rPr>
                        <a:t>归并排序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solidFill>
                            <a:schemeClr val="tx1"/>
                          </a:solidFill>
                        </a:rPr>
                        <a:t>堆排序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solidFill>
                            <a:schemeClr val="tx1"/>
                          </a:solidFill>
                        </a:rPr>
                        <a:t>快速排序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5774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err="1">
                          <a:solidFill>
                            <a:schemeClr val="accent5">
                              <a:lumMod val="25000"/>
                            </a:schemeClr>
                          </a:solidFill>
                          <a:highlight>
                            <a:srgbClr val="FFEFDF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US" altLang="zh-CN" sz="2000" b="1" baseline="-25000" dirty="0" err="1">
                          <a:solidFill>
                            <a:schemeClr val="accent5">
                              <a:lumMod val="25000"/>
                            </a:schemeClr>
                          </a:solidFill>
                          <a:highlight>
                            <a:srgbClr val="FFEFDF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worstcase</a:t>
                      </a:r>
                      <a:r>
                        <a:rPr lang="en-US" altLang="zh-CN" sz="2000" b="1" dirty="0">
                          <a:solidFill>
                            <a:schemeClr val="accent5">
                              <a:lumMod val="25000"/>
                            </a:schemeClr>
                          </a:solidFill>
                          <a:highlight>
                            <a:srgbClr val="FFEFDF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(n)</a:t>
                      </a:r>
                      <a:endParaRPr lang="zh-CN" altLang="en-US" sz="2000" b="1" dirty="0"/>
                    </a:p>
                  </a:txBody>
                  <a:tcPr>
                    <a:solidFill>
                      <a:srgbClr val="CAFFC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accent5">
                              <a:lumMod val="25000"/>
                            </a:schemeClr>
                          </a:solidFill>
                        </a:rPr>
                        <a:t>O(n</a:t>
                      </a:r>
                      <a:r>
                        <a:rPr lang="en-US" altLang="zh-CN" sz="2000" baseline="30000" dirty="0">
                          <a:solidFill>
                            <a:schemeClr val="accent5">
                              <a:lumMod val="25000"/>
                            </a:schemeClr>
                          </a:solidFill>
                        </a:rPr>
                        <a:t>2</a:t>
                      </a:r>
                      <a:r>
                        <a:rPr lang="en-US" altLang="zh-CN" sz="2000" dirty="0">
                          <a:solidFill>
                            <a:schemeClr val="accent5">
                              <a:lumMod val="25000"/>
                            </a:schemeClr>
                          </a:solidFill>
                        </a:rPr>
                        <a:t>)</a:t>
                      </a:r>
                      <a:endParaRPr lang="zh-CN" altLang="en-US" sz="2000" dirty="0">
                        <a:solidFill>
                          <a:schemeClr val="accent5">
                            <a:lumMod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accent5">
                              <a:lumMod val="25000"/>
                            </a:schemeClr>
                          </a:solidFill>
                        </a:rPr>
                        <a:t>O(n log n)</a:t>
                      </a:r>
                      <a:endParaRPr lang="zh-CN" altLang="en-US" sz="2000" dirty="0">
                        <a:solidFill>
                          <a:schemeClr val="accent5">
                            <a:lumMod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accent5">
                              <a:lumMod val="25000"/>
                            </a:schemeClr>
                          </a:solidFill>
                        </a:rPr>
                        <a:t>O(n log n)</a:t>
                      </a:r>
                      <a:endParaRPr lang="zh-CN" altLang="en-US" sz="2000" dirty="0">
                        <a:solidFill>
                          <a:schemeClr val="accent5">
                            <a:lumMod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accent5">
                              <a:lumMod val="25000"/>
                            </a:schemeClr>
                          </a:solidFill>
                        </a:rPr>
                        <a:t>O(n</a:t>
                      </a:r>
                      <a:r>
                        <a:rPr lang="en-US" altLang="zh-CN" sz="2000" baseline="30000" dirty="0">
                          <a:solidFill>
                            <a:schemeClr val="accent5">
                              <a:lumMod val="25000"/>
                            </a:schemeClr>
                          </a:solidFill>
                        </a:rPr>
                        <a:t>2</a:t>
                      </a:r>
                      <a:r>
                        <a:rPr lang="en-US" altLang="zh-CN" sz="2000" dirty="0">
                          <a:solidFill>
                            <a:schemeClr val="accent5">
                              <a:lumMod val="25000"/>
                            </a:schemeClr>
                          </a:solidFill>
                        </a:rPr>
                        <a:t>)</a:t>
                      </a:r>
                      <a:endParaRPr lang="zh-CN" altLang="en-US" sz="2000" dirty="0">
                        <a:solidFill>
                          <a:schemeClr val="accent5">
                            <a:lumMod val="2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2911365"/>
                  </a:ext>
                </a:extLst>
              </a:tr>
            </a:tbl>
          </a:graphicData>
        </a:graphic>
      </p:graphicFrame>
      <p:graphicFrame>
        <p:nvGraphicFramePr>
          <p:cNvPr id="7" name="表格 4">
            <a:extLst>
              <a:ext uri="{FF2B5EF4-FFF2-40B4-BE49-F238E27FC236}">
                <a16:creationId xmlns:a16="http://schemas.microsoft.com/office/drawing/2014/main" id="{8DBDE5D4-0894-4DDC-B6CB-A08A41EF39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0070195"/>
              </p:ext>
            </p:extLst>
          </p:nvPr>
        </p:nvGraphicFramePr>
        <p:xfrm>
          <a:off x="1193120" y="2598140"/>
          <a:ext cx="6955874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1274">
                  <a:extLst>
                    <a:ext uri="{9D8B030D-6E8A-4147-A177-3AD203B41FA5}">
                      <a16:colId xmlns:a16="http://schemas.microsoft.com/office/drawing/2014/main" val="2775427539"/>
                    </a:ext>
                  </a:extLst>
                </a:gridCol>
                <a:gridCol w="1328650">
                  <a:extLst>
                    <a:ext uri="{9D8B030D-6E8A-4147-A177-3AD203B41FA5}">
                      <a16:colId xmlns:a16="http://schemas.microsoft.com/office/drawing/2014/main" val="2102049452"/>
                    </a:ext>
                  </a:extLst>
                </a:gridCol>
                <a:gridCol w="1328650">
                  <a:extLst>
                    <a:ext uri="{9D8B030D-6E8A-4147-A177-3AD203B41FA5}">
                      <a16:colId xmlns:a16="http://schemas.microsoft.com/office/drawing/2014/main" val="2774587645"/>
                    </a:ext>
                  </a:extLst>
                </a:gridCol>
                <a:gridCol w="1328650">
                  <a:extLst>
                    <a:ext uri="{9D8B030D-6E8A-4147-A177-3AD203B41FA5}">
                      <a16:colId xmlns:a16="http://schemas.microsoft.com/office/drawing/2014/main" val="213827348"/>
                    </a:ext>
                  </a:extLst>
                </a:gridCol>
                <a:gridCol w="1328650">
                  <a:extLst>
                    <a:ext uri="{9D8B030D-6E8A-4147-A177-3AD203B41FA5}">
                      <a16:colId xmlns:a16="http://schemas.microsoft.com/office/drawing/2014/main" val="2824752255"/>
                    </a:ext>
                  </a:extLst>
                </a:gridCol>
              </a:tblGrid>
              <a:tr h="39303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err="1">
                          <a:solidFill>
                            <a:schemeClr val="accent5">
                              <a:lumMod val="25000"/>
                            </a:schemeClr>
                          </a:solidFill>
                          <a:highlight>
                            <a:srgbClr val="FFEFDF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US" altLang="zh-CN" sz="2000" baseline="-25000" dirty="0" err="1">
                          <a:solidFill>
                            <a:schemeClr val="accent5">
                              <a:lumMod val="25000"/>
                            </a:schemeClr>
                          </a:solidFill>
                          <a:highlight>
                            <a:srgbClr val="FFEFDF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average</a:t>
                      </a:r>
                      <a:r>
                        <a:rPr lang="en-US" altLang="zh-CN" sz="2000" dirty="0">
                          <a:solidFill>
                            <a:schemeClr val="accent5">
                              <a:lumMod val="25000"/>
                            </a:schemeClr>
                          </a:solidFill>
                          <a:highlight>
                            <a:srgbClr val="FFEFDF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(n)</a:t>
                      </a:r>
                      <a:endParaRPr lang="zh-CN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AFFC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chemeClr val="accent5">
                              <a:lumMod val="25000"/>
                            </a:schemeClr>
                          </a:solidFill>
                        </a:rPr>
                        <a:t>O(n</a:t>
                      </a:r>
                      <a:r>
                        <a:rPr lang="en-US" altLang="zh-CN" sz="2000" b="0" baseline="30000" dirty="0">
                          <a:solidFill>
                            <a:schemeClr val="accent5">
                              <a:lumMod val="25000"/>
                            </a:schemeClr>
                          </a:solidFill>
                        </a:rPr>
                        <a:t>2</a:t>
                      </a:r>
                      <a:r>
                        <a:rPr lang="en-US" altLang="zh-CN" sz="2000" b="0" dirty="0">
                          <a:solidFill>
                            <a:schemeClr val="accent5">
                              <a:lumMod val="25000"/>
                            </a:schemeClr>
                          </a:solidFill>
                        </a:rPr>
                        <a:t>)</a:t>
                      </a:r>
                      <a:endParaRPr lang="zh-CN" altLang="en-US" sz="2000" b="0" dirty="0">
                        <a:solidFill>
                          <a:schemeClr val="accent5">
                            <a:lumMod val="2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DEFFD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chemeClr val="accent5">
                              <a:lumMod val="25000"/>
                            </a:schemeClr>
                          </a:solidFill>
                        </a:rPr>
                        <a:t>O(n log n)</a:t>
                      </a:r>
                      <a:endParaRPr lang="zh-CN" altLang="en-US" sz="2000" b="0" dirty="0">
                        <a:solidFill>
                          <a:schemeClr val="accent5">
                            <a:lumMod val="2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DEFFD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chemeClr val="accent5">
                              <a:lumMod val="25000"/>
                            </a:schemeClr>
                          </a:solidFill>
                        </a:rPr>
                        <a:t>O(n log n)</a:t>
                      </a:r>
                      <a:endParaRPr lang="zh-CN" altLang="en-US" sz="2000" b="0" dirty="0">
                        <a:solidFill>
                          <a:schemeClr val="accent5">
                            <a:lumMod val="2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DEFFD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rgbClr val="00B050"/>
                          </a:solidFill>
                        </a:rPr>
                        <a:t>O(n</a:t>
                      </a:r>
                      <a:r>
                        <a:rPr lang="en-US" altLang="zh-CN" sz="2000" b="0" baseline="30000" dirty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en-US" altLang="zh-CN" sz="2000" b="0" baseline="0" dirty="0">
                          <a:solidFill>
                            <a:srgbClr val="00B050"/>
                          </a:solidFill>
                        </a:rPr>
                        <a:t>log n</a:t>
                      </a:r>
                      <a:r>
                        <a:rPr lang="en-US" altLang="zh-CN" sz="2000" b="0" dirty="0">
                          <a:solidFill>
                            <a:srgbClr val="00B050"/>
                          </a:solidFill>
                        </a:rPr>
                        <a:t>)</a:t>
                      </a:r>
                      <a:endParaRPr lang="zh-CN" altLang="en-US" sz="2000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rgbClr val="DEFF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29113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0627727"/>
      </p:ext>
    </p:extLst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5ED84F-DD92-4711-ABFC-AF81DAE1B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FF"/>
                </a:solidFill>
              </a:rPr>
              <a:t>如何分析平均复杂度</a:t>
            </a:r>
            <a:r>
              <a:rPr lang="en-US" altLang="zh-CN" sz="4400" dirty="0" err="1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4400" baseline="-25000" dirty="0" err="1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average</a:t>
            </a:r>
            <a:r>
              <a:rPr lang="en-US" altLang="zh-CN" sz="4400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(n)?</a:t>
            </a:r>
            <a:endParaRPr lang="zh-CN" altLang="en-US" dirty="0">
              <a:solidFill>
                <a:srgbClr val="FF00FF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E90477-0902-4D09-8D67-D40B97D889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938" y="1965960"/>
            <a:ext cx="8276129" cy="4449510"/>
          </a:xfrm>
        </p:spPr>
        <p:txBody>
          <a:bodyPr/>
          <a:lstStyle/>
          <a:p>
            <a:pPr lvl="1"/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令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400" baseline="-250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代表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1,…,n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的所有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n!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个排列；例如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altLang="zh-CN" sz="20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000" baseline="-250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={(</a:t>
            </a:r>
            <a:r>
              <a:rPr lang="en-US" altLang="zh-CN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1,2,3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),(</a:t>
            </a:r>
            <a:r>
              <a:rPr lang="en-US" altLang="zh-CN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1,3,2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),(</a:t>
            </a:r>
            <a:r>
              <a:rPr lang="en-US" altLang="zh-CN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2,1,3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),(</a:t>
            </a:r>
            <a:r>
              <a:rPr lang="en-US" altLang="zh-CN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2,3,1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),(</a:t>
            </a:r>
            <a:r>
              <a:rPr lang="en-US" altLang="zh-CN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3,1,2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),(</a:t>
            </a:r>
            <a:r>
              <a:rPr lang="en-US" altLang="zh-CN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3,2,1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)}</a:t>
            </a:r>
          </a:p>
          <a:p>
            <a:pPr marL="457200" lvl="1" indent="0">
              <a:buNone/>
            </a:pP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等价问题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若</a:t>
            </a:r>
            <a:r>
              <a:rPr lang="en-US" altLang="zh-CN" sz="2400" i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从</a:t>
            </a:r>
            <a:r>
              <a:rPr lang="en-US" altLang="zh-CN" sz="2400" i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400" i="1" baseline="-250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中等概率生成，</a:t>
            </a:r>
            <a:endParaRPr lang="en-US" altLang="zh-CN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altLang="zh-CN" sz="2400" i="1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altLang="zh-CN" sz="2400" i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T(I)</a:t>
            </a:r>
            <a:r>
              <a: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的期望值是多少？</a:t>
            </a:r>
            <a:endParaRPr lang="en-US" altLang="zh-CN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对输入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dirty="0">
                <a:solidFill>
                  <a:srgbClr val="0066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>
                <a:solidFill>
                  <a:srgbClr val="0066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:=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输入为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标准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Qsort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用</a:t>
            </a:r>
            <a:r>
              <a:rPr lang="zh-CN" altLang="en-US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多少次比较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等价问题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若</a:t>
            </a:r>
            <a:r>
              <a:rPr lang="en-US" altLang="zh-CN" sz="2400" i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从</a:t>
            </a:r>
            <a:r>
              <a:rPr lang="en-US" altLang="zh-CN" sz="2400" i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400" i="1" baseline="-250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中等概率生成，</a:t>
            </a:r>
            <a:endParaRPr lang="en-US" altLang="zh-CN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altLang="zh-CN" sz="2400" i="1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altLang="zh-CN" sz="2400" i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i="1" baseline="-250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的期望值是多少？</a:t>
            </a:r>
            <a:br>
              <a:rPr lang="en-US" altLang="zh-CN" sz="24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457200" lvl="1" indent="0">
              <a:buNone/>
            </a:pPr>
            <a:r>
              <a:rPr lang="en-US" altLang="zh-CN" sz="2400" dirty="0">
                <a:solidFill>
                  <a:srgbClr val="9696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T(I)</a:t>
            </a:r>
            <a:r>
              <a:rPr lang="zh-CN" altLang="en-US" sz="2400" dirty="0">
                <a:solidFill>
                  <a:srgbClr val="9696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400" dirty="0">
                <a:solidFill>
                  <a:srgbClr val="9696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>
                <a:solidFill>
                  <a:srgbClr val="9696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400" dirty="0">
                <a:solidFill>
                  <a:srgbClr val="9696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同量级（</a:t>
            </a:r>
            <a:r>
              <a:rPr lang="en-US" altLang="zh-CN" sz="2400" dirty="0">
                <a:solidFill>
                  <a:srgbClr val="9696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>
                <a:solidFill>
                  <a:srgbClr val="9696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9696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≤T(I)≤2X</a:t>
            </a:r>
            <a:r>
              <a:rPr lang="en-US" altLang="zh-CN" sz="2400" baseline="-25000" dirty="0">
                <a:solidFill>
                  <a:srgbClr val="9696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400" dirty="0">
                <a:solidFill>
                  <a:srgbClr val="9696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sz="2400" dirty="0">
                <a:solidFill>
                  <a:srgbClr val="9696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>
                <a:solidFill>
                  <a:srgbClr val="9696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400" dirty="0">
                <a:solidFill>
                  <a:srgbClr val="9696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分析容易（定义精确）</a:t>
            </a:r>
            <a:r>
              <a:rPr lang="en-US" altLang="zh-CN" sz="2400" dirty="0">
                <a:solidFill>
                  <a:srgbClr val="9696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67098830"/>
      </p:ext>
    </p:extLst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24A1C8-7F9B-41F2-ADB2-A7063D49F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>
                <a:solidFill>
                  <a:srgbClr val="FF00FF"/>
                </a:solidFill>
              </a:rPr>
              <a:t>例子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7A64F9-63A2-4429-B1E3-D5C25395EA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5089" y="1718816"/>
            <a:ext cx="4730996" cy="3173225"/>
          </a:xfrm>
        </p:spPr>
        <p:txBody>
          <a:bodyPr/>
          <a:lstStyle/>
          <a:p>
            <a:pPr lvl="2"/>
            <a:r>
              <a:rPr lang="en-US" altLang="zh-CN" sz="28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=(</a:t>
            </a:r>
            <a:r>
              <a:rPr lang="en-US" altLang="zh-CN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1,2,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时，</a:t>
            </a:r>
            <a:r>
              <a:rPr lang="en-US" altLang="zh-CN" sz="28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aseline="-250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=3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2"/>
            <a:r>
              <a:rPr lang="en-US" altLang="zh-CN" sz="28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=(</a:t>
            </a:r>
            <a:r>
              <a:rPr lang="en-US" altLang="zh-CN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2,1,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时，</a:t>
            </a:r>
            <a:r>
              <a:rPr lang="en-US" altLang="zh-CN" sz="28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aseline="-250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=3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2"/>
            <a:r>
              <a:rPr lang="en-US" altLang="zh-CN" sz="28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=(</a:t>
            </a:r>
            <a:r>
              <a:rPr lang="en-US" altLang="zh-CN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2,3,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时，</a:t>
            </a:r>
            <a:r>
              <a:rPr lang="en-US" altLang="zh-CN" sz="28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aseline="-250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=3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2"/>
            <a:r>
              <a:rPr lang="en-US" altLang="zh-CN" sz="28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=(</a:t>
            </a:r>
            <a:r>
              <a:rPr lang="en-US" altLang="zh-CN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3,2,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时，</a:t>
            </a:r>
            <a:r>
              <a:rPr lang="en-US" altLang="zh-CN" sz="28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aseline="-250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=3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2"/>
            <a:r>
              <a:rPr lang="en-US" altLang="zh-CN" sz="28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=(</a:t>
            </a:r>
            <a:r>
              <a:rPr lang="en-US" altLang="zh-CN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1,3,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时，</a:t>
            </a:r>
            <a:r>
              <a:rPr lang="en-US" altLang="zh-CN" sz="28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aseline="-250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=2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2"/>
            <a:r>
              <a:rPr lang="en-US" altLang="zh-CN" sz="28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=(</a:t>
            </a:r>
            <a:r>
              <a:rPr lang="en-US" altLang="zh-CN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3,1,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时，</a:t>
            </a:r>
            <a:r>
              <a:rPr lang="en-US" altLang="zh-CN" sz="28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aseline="-250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=2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19830154-5C8D-4EA5-93B2-84DE7B31F192}"/>
                  </a:ext>
                </a:extLst>
              </p:cNvPr>
              <p:cNvSpPr txBox="1"/>
              <p:nvPr/>
            </p:nvSpPr>
            <p:spPr>
              <a:xfrm>
                <a:off x="1415089" y="4755442"/>
                <a:ext cx="4586878" cy="142417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2800" dirty="0">
                    <a:solidFill>
                      <a:srgbClr val="006600"/>
                    </a:solidFill>
                  </a:rPr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800" b="0" i="0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800" i="1" dirty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altLang="zh-CN" sz="2800" i="1" dirty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←</m:t>
                        </m:r>
                        <m:sSub>
                          <m:sSubPr>
                            <m:ctrlPr>
                              <a:rPr lang="en-US" altLang="zh-CN" sz="2800" i="1" dirty="0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dirty="0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2800" b="0" i="1" dirty="0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sub>
                    </m:sSub>
                    <m:r>
                      <a:rPr lang="en-US" altLang="zh-CN" sz="2800" i="1" dirty="0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[</m:t>
                    </m:r>
                    <m:r>
                      <m:rPr>
                        <m:sty m:val="p"/>
                      </m:rPr>
                      <a:rPr lang="en-US" altLang="zh-CN" sz="2800" i="0" dirty="0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X</m:t>
                    </m:r>
                    <m:r>
                      <m:rPr>
                        <m:sty m:val="p"/>
                      </m:rPr>
                      <a:rPr lang="en-US" altLang="zh-CN" sz="2800" b="0" i="0" baseline="-25000" dirty="0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I</m:t>
                    </m:r>
                    <m:r>
                      <a:rPr lang="en-US" altLang="zh-CN" sz="2800" i="1" dirty="0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] </m:t>
                    </m:r>
                  </m:oMath>
                </a14:m>
                <a:endParaRPr lang="en-US" altLang="zh-CN" sz="2800" dirty="0">
                  <a:solidFill>
                    <a:srgbClr val="006600"/>
                  </a:solidFill>
                </a:endParaRPr>
              </a:p>
              <a:p>
                <a:r>
                  <a:rPr lang="en-US" altLang="zh-CN" sz="2800" dirty="0">
                    <a:solidFill>
                      <a:srgbClr val="006600"/>
                    </a:solidFill>
                  </a:rPr>
                  <a:t>   =  (3 * 4 + 2 * 2)/6 </a:t>
                </a:r>
                <a:br>
                  <a:rPr lang="en-US" altLang="zh-CN" sz="2800" dirty="0">
                    <a:solidFill>
                      <a:srgbClr val="006600"/>
                    </a:solidFill>
                  </a:rPr>
                </a:br>
                <a:r>
                  <a:rPr lang="en-US" altLang="zh-CN" sz="2800" dirty="0">
                    <a:solidFill>
                      <a:srgbClr val="006600"/>
                    </a:solidFill>
                  </a:rPr>
                  <a:t>   = 2.6666666…</a:t>
                </a:r>
                <a:endParaRPr lang="zh-CN" altLang="en-US" sz="2800" dirty="0">
                  <a:solidFill>
                    <a:srgbClr val="006600"/>
                  </a:solidFill>
                </a:endParaRPr>
              </a:p>
            </p:txBody>
          </p:sp>
        </mc:Choice>
        <mc:Fallback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19830154-5C8D-4EA5-93B2-84DE7B31F1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5089" y="4755442"/>
                <a:ext cx="4586878" cy="1424172"/>
              </a:xfrm>
              <a:prstGeom prst="rect">
                <a:avLst/>
              </a:prstGeom>
              <a:blipFill>
                <a:blip r:embed="rId2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zh-Hans-HK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>
            <a:extLst>
              <a:ext uri="{FF2B5EF4-FFF2-40B4-BE49-F238E27FC236}">
                <a16:creationId xmlns:a16="http://schemas.microsoft.com/office/drawing/2014/main" id="{E469F81B-4574-4291-BCCF-702836F8B04C}"/>
              </a:ext>
            </a:extLst>
          </p:cNvPr>
          <p:cNvSpPr txBox="1"/>
          <p:nvPr/>
        </p:nvSpPr>
        <p:spPr>
          <a:xfrm>
            <a:off x="5121376" y="5205918"/>
            <a:ext cx="346975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简记为</a:t>
            </a:r>
            <a:r>
              <a:rPr lang="en-US" altLang="zh-CN" sz="28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800" baseline="-250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[X</a:t>
            </a:r>
            <a:r>
              <a:rPr lang="en-US" altLang="zh-CN" sz="2800" baseline="-250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或者</a:t>
            </a:r>
            <a:r>
              <a:rPr lang="en-US" altLang="zh-CN" sz="28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E[X]</a:t>
            </a:r>
            <a:endParaRPr lang="zh-CN" altLang="en-US" sz="2800" dirty="0">
              <a:solidFill>
                <a:srgbClr val="00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9604267"/>
      </p:ext>
    </p:extLst>
  </p:cSld>
  <p:clrMapOvr>
    <a:masterClrMapping/>
  </p:clrMapOvr>
  <p:transition>
    <p:strips dir="rd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A1A539-FBFC-4E50-AFFE-425D73B66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>
                <a:solidFill>
                  <a:srgbClr val="FF00FF"/>
                </a:solidFill>
              </a:rPr>
              <a:t>如何分析</a:t>
            </a:r>
            <a:r>
              <a:rPr lang="en-US" altLang="zh-CN" sz="3600" dirty="0">
                <a:solidFill>
                  <a:srgbClr val="FF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E[X]?</a:t>
            </a:r>
            <a:endParaRPr lang="zh-CN" altLang="en-US" sz="3600" dirty="0">
              <a:solidFill>
                <a:srgbClr val="FF00FF"/>
              </a:solidFill>
              <a:latin typeface="Cambria" panose="020405030504060302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BCD6401-C703-433C-9419-D9AF51D0943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0994" y="2065211"/>
                <a:ext cx="6845998" cy="3704653"/>
              </a:xfrm>
            </p:spPr>
            <p:txBody>
              <a:bodyPr>
                <a:noAutofit/>
              </a:bodyPr>
              <a:lstStyle/>
              <a:p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对于</a:t>
                </a:r>
                <a:r>
                  <a:rPr lang="en-US" altLang="zh-CN" sz="2800" dirty="0" err="1">
                    <a:solidFill>
                      <a:srgbClr val="0066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p,q</a:t>
                </a:r>
                <a:r>
                  <a:rPr lang="en-US" altLang="zh-CN" sz="2800" dirty="0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sz="2800" dirty="0">
                    <a:solidFill>
                      <a:srgbClr val="0066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1≤p≤q≤n</a:t>
                </a:r>
                <a:r>
                  <a:rPr lang="en-US" altLang="zh-CN" sz="2800" dirty="0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定义</a:t>
                </a:r>
                <a:endParaRPr lang="en-US" altLang="zh-CN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b="0" i="0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altLang="zh-CN" sz="2400" b="0" i="1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400" b="0" i="1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0" i="1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altLang="zh-CN" sz="2400" i="1" dirty="0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sz="2400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400" i="1" dirty="0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400" i="1" dirty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zh-CN" altLang="en-US" sz="2400" i="1" dirty="0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若</m:t>
                              </m:r>
                              <m:r>
                                <a:rPr lang="zh-CN" altLang="en-US" sz="2400" i="1" dirty="0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值</m:t>
                              </m:r>
                              <m:r>
                                <a:rPr lang="en-US" altLang="zh-CN" sz="2400" b="0" i="1" dirty="0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zh-CN" altLang="en-US" sz="2400" i="1" dirty="0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和</m:t>
                              </m:r>
                              <m:r>
                                <a:rPr lang="zh-CN" altLang="en-US" sz="2400" i="1" dirty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值</m:t>
                              </m:r>
                              <m:r>
                                <a:rPr lang="en-US" altLang="zh-CN" sz="2400" b="0" i="1" dirty="0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zh-CN" altLang="en-US" sz="2400" i="1" dirty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在</m:t>
                              </m:r>
                              <m:r>
                                <a:rPr lang="zh-CN" altLang="en-US" sz="2400" i="1" dirty="0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快排</m:t>
                              </m:r>
                              <m:r>
                                <a:rPr lang="zh-CN" altLang="en-US" sz="2400" i="1" dirty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中</m:t>
                              </m:r>
                              <m:r>
                                <a:rPr lang="zh-CN" altLang="en-US" sz="2400" i="1" dirty="0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被</m:t>
                              </m:r>
                              <m:r>
                                <a:rPr lang="zh-CN" altLang="en-US" sz="2400" i="1" dirty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比较</m:t>
                              </m:r>
                              <m:r>
                                <a:rPr lang="zh-CN" altLang="en-US" sz="2400" i="1" dirty="0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了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400" i="1" dirty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zh-CN" altLang="en-US" sz="2400" i="1" dirty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否则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spcAft>
                    <a:spcPts val="3000"/>
                  </a:spcAft>
                </a:pPr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根据</a:t>
                </a: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8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的定义可知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800" i="1" dirty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800" b="0" i="0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lang="en-US" altLang="zh-CN" sz="2800" i="1" dirty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sz="2800" i="1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800" b="0" i="1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800" b="0" i="1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800" b="0" i="1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altLang="zh-CN" sz="2800" i="1" dirty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sz="2800" b="0" i="1" dirty="0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altLang="zh-CN" sz="2800" b="0" i="1" dirty="0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sz="2800" b="0" i="1" dirty="0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zh-CN" sz="2800" b="0" i="1" dirty="0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  <m:sup>
                            <m:r>
                              <a:rPr lang="en-US" altLang="zh-CN" sz="2800" b="0" i="1" dirty="0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zh-CN" sz="2800" i="1" dirty="0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i="1" dirty="0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zh-CN" sz="2800" b="0" i="1" dirty="0" smtClean="0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altLang="zh-CN" sz="2800" i="1" dirty="0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sz="2800" b="0" i="1" dirty="0" smtClean="0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sub>
                            </m:sSub>
                          </m:e>
                        </m:nary>
                      </m:e>
                    </m:nary>
                  </m:oMath>
                </a14:m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lvl="1"/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3"/>
                              <m:mcJc m:val="center"/>
                            </m:mcPr>
                          </m:mc>
                        </m:mcs>
                        <m:ctrlPr>
                          <a:rPr lang="en-US" altLang="zh-CN" sz="2400" b="0" i="1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sty m:val="p"/>
                              <m:brk m:alnAt="7"/>
                            </m:rPr>
                            <a:rPr lang="en-US" altLang="zh-CN" sz="2400" i="1" dirty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  <m:r>
                            <a:rPr lang="en-US" altLang="zh-CN" sz="2400" b="0" i="1" dirty="0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sSub>
                            <m:sSubPr>
                              <m:ctrlPr>
                                <a:rPr lang="en-US" altLang="zh-CN" sz="2400" i="1" dirty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 i="1" dirty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2400" dirty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sub>
                          </m:sSub>
                          <m:r>
                            <a:rPr lang="en-US" altLang="zh-CN" sz="2400" b="0" i="1" dirty="0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  <m:e>
                          <m:r>
                            <a:rPr lang="en-US" altLang="zh-CN" sz="2400" b="0" i="1" dirty="0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  <m:e>
                          <m:nary>
                            <m:naryPr>
                              <m:chr m:val="∑"/>
                              <m:ctrlPr>
                                <a:rPr lang="en-US" altLang="zh-CN" sz="2400" i="1" dirty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sz="2400" b="0" i="1" dirty="0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zh-CN" sz="2400" i="1" dirty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2400" i="1" dirty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lang="en-US" altLang="zh-CN" sz="2400" i="1" dirty="0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zh-CN" sz="2400" b="0" i="1" dirty="0" smtClean="0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r>
                                    <a:rPr lang="en-US" altLang="zh-CN" sz="2400" i="1" dirty="0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altLang="zh-CN" sz="2400" b="0" i="1" dirty="0" smtClean="0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altLang="zh-CN" sz="2400" i="1" dirty="0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  <m:sup>
                                  <m:r>
                                    <a:rPr lang="en-US" altLang="zh-CN" sz="2400" i="1" dirty="0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r>
                                    <a:rPr lang="en-US" altLang="zh-CN" sz="2400" i="1" dirty="0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zh-CN" sz="2400" i="1" dirty="0">
                                          <a:solidFill>
                                            <a:srgbClr val="0066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i="1" dirty="0" smtClean="0">
                                              <a:solidFill>
                                                <a:srgbClr val="0066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i="1" dirty="0">
                                              <a:solidFill>
                                                <a:srgbClr val="0066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1" dirty="0" smtClean="0">
                                              <a:solidFill>
                                                <a:srgbClr val="0066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  <m:r>
                                            <a:rPr lang="en-US" altLang="zh-CN" sz="2400" i="1" dirty="0">
                                              <a:solidFill>
                                                <a:srgbClr val="0066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altLang="zh-CN" sz="2400" b="0" i="1" dirty="0" smtClean="0">
                                              <a:solidFill>
                                                <a:srgbClr val="0066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</m:e>
                          </m:nary>
                        </m:e>
                      </m:mr>
                      <m:mr>
                        <m:e/>
                        <m:e>
                          <m:r>
                            <a:rPr lang="en-US" altLang="zh-CN" sz="2400" b="0" i="1" dirty="0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  <m:e>
                          <m:nary>
                            <m:naryPr>
                              <m:chr m:val="∑"/>
                              <m:ctrlPr>
                                <a:rPr lang="en-US" altLang="zh-CN" sz="2400" i="1" dirty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sz="2400" b="0" i="1" dirty="0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zh-CN" sz="2400" i="1" dirty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2400" i="1" dirty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lang="en-US" altLang="zh-CN" sz="2400" i="1" dirty="0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zh-CN" sz="2400" b="0" i="1" dirty="0" smtClean="0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r>
                                    <a:rPr lang="en-US" altLang="zh-CN" sz="2400" i="1" dirty="0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altLang="zh-CN" sz="2400" b="0" i="1" dirty="0" smtClean="0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altLang="zh-CN" sz="2400" i="1" dirty="0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  <m:sup>
                                  <m:r>
                                    <a:rPr lang="en-US" altLang="zh-CN" sz="2400" i="1" dirty="0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r>
                                    <a:rPr lang="en-US" altLang="zh-CN" sz="2400" b="0" i="1" dirty="0" smtClean="0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𝑃𝑟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zh-CN" sz="2400" i="1" dirty="0">
                                          <a:solidFill>
                                            <a:srgbClr val="0066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zh-CN" altLang="en-US" sz="2400" i="1" dirty="0">
                                          <a:solidFill>
                                            <a:srgbClr val="0066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值</m:t>
                                      </m:r>
                                      <m:r>
                                        <a:rPr lang="en-US" altLang="zh-CN" sz="2400" b="0" i="1" dirty="0" smtClean="0">
                                          <a:solidFill>
                                            <a:srgbClr val="0066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r>
                                        <a:rPr lang="en-US" altLang="zh-CN" sz="2400" b="0" i="1" dirty="0" smtClean="0">
                                          <a:solidFill>
                                            <a:srgbClr val="0066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zh-CN" altLang="en-US" sz="2400" i="1" dirty="0">
                                          <a:solidFill>
                                            <a:srgbClr val="0066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和</m:t>
                                      </m:r>
                                      <m:r>
                                        <a:rPr lang="zh-CN" altLang="en-US" sz="2400" i="1" dirty="0" smtClean="0">
                                          <a:solidFill>
                                            <a:srgbClr val="0066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值</m:t>
                                      </m:r>
                                      <m:r>
                                        <a:rPr lang="en-US" altLang="zh-CN" sz="2400" b="0" i="1" dirty="0" smtClean="0">
                                          <a:solidFill>
                                            <a:srgbClr val="0066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  <m:r>
                                        <a:rPr lang="en-US" altLang="zh-CN" sz="2400" b="0" i="1" dirty="0" smtClean="0">
                                          <a:solidFill>
                                            <a:srgbClr val="0066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zh-CN" altLang="en-US" sz="2400" i="1" dirty="0">
                                          <a:solidFill>
                                            <a:srgbClr val="0066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被</m:t>
                                      </m:r>
                                      <m:r>
                                        <a:rPr lang="zh-CN" altLang="en-US" sz="2400" i="1" dirty="0" smtClean="0">
                                          <a:solidFill>
                                            <a:srgbClr val="0066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比较</m:t>
                                      </m:r>
                                    </m:e>
                                  </m:d>
                                </m:e>
                              </m:nary>
                            </m:e>
                          </m:nary>
                        </m:e>
                      </m:mr>
                    </m:m>
                  </m:oMath>
                </a14:m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在</a:t>
                </a:r>
                <a:r>
                  <a:rPr lang="en-US" altLang="zh-CN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Qsort</a:t>
                </a:r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中，值</a:t>
                </a:r>
                <a:r>
                  <a:rPr lang="en-US" altLang="zh-CN" sz="2800" i="1" dirty="0" err="1">
                    <a:solidFill>
                      <a:srgbClr val="0066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altLang="zh-CN" sz="2800" dirty="0" err="1">
                    <a:solidFill>
                      <a:srgbClr val="0066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altLang="zh-CN" sz="2800" i="1" dirty="0" err="1">
                    <a:solidFill>
                      <a:srgbClr val="0066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被比较的概率是多少？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BCD6401-C703-433C-9419-D9AF51D0943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0994" y="2065211"/>
                <a:ext cx="6845998" cy="3704653"/>
              </a:xfrm>
              <a:blipFill>
                <a:blip r:embed="rId3"/>
                <a:stretch>
                  <a:fillRect l="-801" t="-3289" b="-658"/>
                </a:stretch>
              </a:blipFill>
            </p:spPr>
            <p:txBody>
              <a:bodyPr/>
              <a:lstStyle/>
              <a:p>
                <a:r>
                  <a:rPr lang="zh-Hans-HK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7111017"/>
      </p:ext>
    </p:extLst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2887DF-BF41-4AF3-AA4A-E36B204A8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7250" y="609599"/>
            <a:ext cx="7406640" cy="870857"/>
          </a:xfrm>
        </p:spPr>
        <p:txBody>
          <a:bodyPr/>
          <a:lstStyle/>
          <a:p>
            <a:r>
              <a:rPr lang="zh-CN" altLang="en-US" dirty="0">
                <a:solidFill>
                  <a:srgbClr val="FF00FF"/>
                </a:solidFill>
              </a:rPr>
              <a:t>递归算法应用举例</a:t>
            </a:r>
            <a:r>
              <a:rPr lang="en-US" altLang="zh-CN" dirty="0">
                <a:solidFill>
                  <a:srgbClr val="FF00FF"/>
                </a:solidFill>
              </a:rPr>
              <a:t>1</a:t>
            </a:r>
            <a:endParaRPr lang="zh-Hans-HK" altLang="en-US" dirty="0">
              <a:solidFill>
                <a:srgbClr val="FF00FF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1C4A1E-EFF1-4A56-83BD-9E4E35C51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251" y="1600200"/>
            <a:ext cx="7404653" cy="4862146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solidFill>
                  <a:srgbClr val="FF00FF"/>
                </a:solidFill>
              </a:rPr>
              <a:t>矩阵的幂</a:t>
            </a:r>
            <a:endParaRPr lang="en-US" altLang="zh-CN" sz="3200" dirty="0">
              <a:solidFill>
                <a:srgbClr val="FF00FF"/>
              </a:solidFill>
            </a:endParaRPr>
          </a:p>
          <a:p>
            <a:pPr lvl="1">
              <a:spcBef>
                <a:spcPts val="1200"/>
              </a:spcBef>
              <a:spcAft>
                <a:spcPts val="1200"/>
              </a:spcAft>
            </a:pPr>
            <a:r>
              <a:rPr lang="en-US" altLang="zh-CN" sz="2800" dirty="0"/>
              <a:t>【</a:t>
            </a:r>
            <a:r>
              <a:rPr lang="zh-CN" altLang="en-US" sz="2800" dirty="0"/>
              <a:t>问题描述</a:t>
            </a:r>
            <a:r>
              <a:rPr lang="en-US" altLang="zh-CN" sz="2800" dirty="0"/>
              <a:t>】</a:t>
            </a:r>
            <a:r>
              <a:rPr lang="zh-CN" altLang="en-US" sz="2800" dirty="0"/>
              <a:t>计算</a:t>
            </a:r>
            <a:r>
              <a:rPr lang="en-US" altLang="zh-Hans-HK" sz="2800" dirty="0"/>
              <a:t> </a:t>
            </a:r>
            <a:r>
              <a:rPr lang="en-US" altLang="zh-Hans-HK" sz="2800" dirty="0">
                <a:solidFill>
                  <a:srgbClr val="006600"/>
                </a:solidFill>
              </a:rPr>
              <a:t>A</a:t>
            </a:r>
            <a:r>
              <a:rPr lang="en-US" altLang="zh-Hans-HK" sz="2800" baseline="30000" dirty="0">
                <a:solidFill>
                  <a:srgbClr val="006600"/>
                </a:solidFill>
              </a:rPr>
              <a:t>m</a:t>
            </a:r>
            <a:r>
              <a:rPr lang="zh-CN" altLang="en-US" sz="2800" dirty="0"/>
              <a:t>，</a:t>
            </a:r>
            <a:r>
              <a:rPr lang="en-US" altLang="zh-CN" sz="2800" dirty="0">
                <a:solidFill>
                  <a:srgbClr val="006600"/>
                </a:solidFill>
              </a:rPr>
              <a:t>A</a:t>
            </a:r>
            <a:r>
              <a:rPr lang="zh-CN" altLang="en-US" sz="2800" dirty="0"/>
              <a:t>是</a:t>
            </a:r>
            <a:r>
              <a:rPr lang="en-US" altLang="zh-CN" sz="2800" dirty="0">
                <a:solidFill>
                  <a:srgbClr val="006600"/>
                </a:solidFill>
              </a:rPr>
              <a:t>n*n</a:t>
            </a:r>
            <a:r>
              <a:rPr lang="zh-CN" altLang="en-US" sz="2800" dirty="0"/>
              <a:t>的矩阵。</a:t>
            </a:r>
            <a:endParaRPr lang="en-US" altLang="zh-CN" sz="2800" dirty="0"/>
          </a:p>
          <a:p>
            <a:pPr lvl="1">
              <a:spcBef>
                <a:spcPts val="1200"/>
              </a:spcBef>
              <a:spcAft>
                <a:spcPts val="1200"/>
              </a:spcAft>
            </a:pPr>
            <a:r>
              <a:rPr lang="zh-CN" altLang="en-US" sz="2800" dirty="0"/>
              <a:t>递归方法</a:t>
            </a:r>
            <a:r>
              <a:rPr lang="en-US" altLang="zh-CN" sz="2800" dirty="0"/>
              <a:t>: </a:t>
            </a:r>
          </a:p>
          <a:p>
            <a:pPr lvl="2">
              <a:spcBef>
                <a:spcPts val="1200"/>
              </a:spcBef>
              <a:spcAft>
                <a:spcPts val="1200"/>
              </a:spcAft>
            </a:pPr>
            <a:r>
              <a:rPr lang="zh-CN" altLang="en-US" sz="2800" dirty="0"/>
              <a:t>递归计算</a:t>
            </a:r>
            <a:r>
              <a:rPr lang="en-US" altLang="zh-CN" sz="2800" dirty="0">
                <a:solidFill>
                  <a:srgbClr val="006600"/>
                </a:solidFill>
              </a:rPr>
              <a:t>A</a:t>
            </a:r>
            <a:r>
              <a:rPr lang="en-US" altLang="zh-CN" sz="2800" baseline="30000" dirty="0">
                <a:solidFill>
                  <a:srgbClr val="006600"/>
                </a:solidFill>
              </a:rPr>
              <a:t>[m/2]</a:t>
            </a:r>
            <a:r>
              <a:rPr lang="en-US" altLang="zh-CN" sz="2800" dirty="0">
                <a:solidFill>
                  <a:srgbClr val="006600"/>
                </a:solidFill>
              </a:rPr>
              <a:t>=B</a:t>
            </a:r>
            <a:r>
              <a:rPr lang="zh-CN" altLang="en-US" sz="2800" dirty="0"/>
              <a:t>。</a:t>
            </a:r>
            <a:endParaRPr lang="en-US" altLang="zh-CN" sz="2800" dirty="0"/>
          </a:p>
          <a:p>
            <a:pPr lvl="2">
              <a:spcBef>
                <a:spcPts val="1200"/>
              </a:spcBef>
              <a:spcAft>
                <a:spcPts val="1200"/>
              </a:spcAft>
            </a:pPr>
            <a:r>
              <a:rPr lang="zh-CN" altLang="en-US" sz="2800" dirty="0"/>
              <a:t>计算</a:t>
            </a:r>
            <a:r>
              <a:rPr lang="en-US" altLang="zh-CN" sz="2800" dirty="0">
                <a:solidFill>
                  <a:srgbClr val="006600"/>
                </a:solidFill>
              </a:rPr>
              <a:t>(A</a:t>
            </a:r>
            <a:r>
              <a:rPr lang="en-US" altLang="zh-CN" sz="2800" baseline="30000" dirty="0">
                <a:solidFill>
                  <a:srgbClr val="006600"/>
                </a:solidFill>
              </a:rPr>
              <a:t> [m/2]</a:t>
            </a:r>
            <a:r>
              <a:rPr lang="en-US" altLang="zh-CN" sz="2800" dirty="0">
                <a:solidFill>
                  <a:srgbClr val="006600"/>
                </a:solidFill>
              </a:rPr>
              <a:t>)</a:t>
            </a:r>
            <a:r>
              <a:rPr lang="en-US" altLang="zh-CN" sz="2800" baseline="30000" dirty="0">
                <a:solidFill>
                  <a:srgbClr val="006600"/>
                </a:solidFill>
              </a:rPr>
              <a:t>2</a:t>
            </a:r>
            <a:r>
              <a:rPr lang="en-US" altLang="zh-CN" sz="2800" dirty="0">
                <a:solidFill>
                  <a:srgbClr val="006600"/>
                </a:solidFill>
              </a:rPr>
              <a:t>= B</a:t>
            </a:r>
            <a:r>
              <a:rPr lang="en-US" altLang="zh-CN" sz="2800" baseline="30000" dirty="0">
                <a:solidFill>
                  <a:srgbClr val="006600"/>
                </a:solidFill>
              </a:rPr>
              <a:t>2</a:t>
            </a:r>
            <a:r>
              <a:rPr lang="en-US" altLang="zh-CN" sz="2800" dirty="0">
                <a:solidFill>
                  <a:srgbClr val="006600"/>
                </a:solidFill>
              </a:rPr>
              <a:t>=C</a:t>
            </a:r>
            <a:r>
              <a:rPr lang="zh-CN" altLang="en-US" sz="2800" dirty="0"/>
              <a:t>。</a:t>
            </a:r>
            <a:endParaRPr lang="en-US" altLang="zh-CN" sz="2800" dirty="0"/>
          </a:p>
          <a:p>
            <a:pPr lvl="2">
              <a:spcBef>
                <a:spcPts val="1200"/>
              </a:spcBef>
              <a:spcAft>
                <a:spcPts val="1200"/>
              </a:spcAft>
            </a:pPr>
            <a:r>
              <a:rPr lang="zh-CN" altLang="en-US" sz="2800" dirty="0"/>
              <a:t>当</a:t>
            </a:r>
            <a:r>
              <a:rPr lang="en-US" altLang="zh-CN" sz="2800" dirty="0">
                <a:solidFill>
                  <a:srgbClr val="006600"/>
                </a:solidFill>
              </a:rPr>
              <a:t>2|m</a:t>
            </a:r>
            <a:r>
              <a:rPr lang="zh-CN" altLang="en-US" sz="2800" dirty="0"/>
              <a:t>，返回</a:t>
            </a:r>
            <a:r>
              <a:rPr lang="en-US" altLang="zh-CN" sz="2800" dirty="0">
                <a:solidFill>
                  <a:srgbClr val="006600"/>
                </a:solidFill>
              </a:rPr>
              <a:t>A</a:t>
            </a:r>
            <a:r>
              <a:rPr lang="en-US" altLang="zh-CN" sz="2800" baseline="30000" dirty="0">
                <a:solidFill>
                  <a:srgbClr val="006600"/>
                </a:solidFill>
              </a:rPr>
              <a:t>m</a:t>
            </a:r>
            <a:r>
              <a:rPr lang="en-US" altLang="zh-CN" sz="2800" dirty="0">
                <a:solidFill>
                  <a:srgbClr val="006600"/>
                </a:solidFill>
              </a:rPr>
              <a:t>=C</a:t>
            </a:r>
            <a:r>
              <a:rPr lang="zh-CN" altLang="en-US" sz="2800" dirty="0"/>
              <a:t>。</a:t>
            </a:r>
            <a:endParaRPr lang="en-US" altLang="zh-CN" sz="2800" dirty="0"/>
          </a:p>
          <a:p>
            <a:pPr marL="411480" lvl="2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altLang="zh-CN" sz="2800" dirty="0"/>
              <a:t>	</a:t>
            </a:r>
            <a:r>
              <a:rPr lang="zh-CN" altLang="en-US" sz="2800" dirty="0"/>
              <a:t>否则，返回</a:t>
            </a:r>
            <a:r>
              <a:rPr lang="en-US" altLang="zh-CN" sz="2800" dirty="0">
                <a:solidFill>
                  <a:srgbClr val="006600"/>
                </a:solidFill>
              </a:rPr>
              <a:t>A</a:t>
            </a:r>
            <a:r>
              <a:rPr lang="en-US" altLang="zh-CN" sz="2800" baseline="30000" dirty="0">
                <a:solidFill>
                  <a:srgbClr val="006600"/>
                </a:solidFill>
              </a:rPr>
              <a:t>m</a:t>
            </a:r>
            <a:r>
              <a:rPr lang="en-US" altLang="zh-CN" sz="2800" dirty="0">
                <a:solidFill>
                  <a:srgbClr val="006600"/>
                </a:solidFill>
              </a:rPr>
              <a:t>=AC</a:t>
            </a:r>
            <a:r>
              <a:rPr lang="zh-CN" altLang="en-US" sz="2800" dirty="0"/>
              <a:t>。</a:t>
            </a:r>
            <a:endParaRPr lang="en-US" altLang="zh-Hans-HK" sz="2400" b="1" dirty="0">
              <a:solidFill>
                <a:srgbClr val="FFC000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9329AAA-4313-4CBC-BED4-517BA4421A04}"/>
              </a:ext>
            </a:extLst>
          </p:cNvPr>
          <p:cNvSpPr txBox="1"/>
          <p:nvPr/>
        </p:nvSpPr>
        <p:spPr>
          <a:xfrm>
            <a:off x="4878624" y="5885977"/>
            <a:ext cx="31638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</a:rPr>
              <a:t>通过矩阵求幂我们看到</a:t>
            </a:r>
            <a:endParaRPr lang="en-US" altLang="zh-CN" sz="2000" dirty="0">
              <a:solidFill>
                <a:srgbClr val="FF0000"/>
              </a:solidFill>
            </a:endParaRPr>
          </a:p>
          <a:p>
            <a:r>
              <a:rPr lang="en-US" altLang="zh-Hans-HK" sz="2000" dirty="0">
                <a:solidFill>
                  <a:srgbClr val="FF0000"/>
                </a:solidFill>
              </a:rPr>
              <a:t>  </a:t>
            </a:r>
            <a:r>
              <a:rPr lang="en-US" altLang="zh-Hans-HK" sz="2000" dirty="0">
                <a:solidFill>
                  <a:srgbClr val="006600"/>
                </a:solidFill>
              </a:rPr>
              <a:t>m</a:t>
            </a:r>
            <a:r>
              <a:rPr lang="zh-CN" altLang="en-US" sz="2000" dirty="0">
                <a:solidFill>
                  <a:srgbClr val="FF0000"/>
                </a:solidFill>
              </a:rPr>
              <a:t>不一定必须规约到</a:t>
            </a:r>
            <a:r>
              <a:rPr lang="en-US" altLang="zh-CN" sz="2000" dirty="0">
                <a:solidFill>
                  <a:srgbClr val="006600"/>
                </a:solidFill>
              </a:rPr>
              <a:t>m-1</a:t>
            </a:r>
            <a:endParaRPr lang="zh-Hans-HK" altLang="en-US" sz="2000" dirty="0">
              <a:solidFill>
                <a:srgbClr val="006600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3E2A3B0-4C5D-4EA7-B73A-8C38FC1F55DC}"/>
              </a:ext>
            </a:extLst>
          </p:cNvPr>
          <p:cNvSpPr txBox="1"/>
          <p:nvPr/>
        </p:nvSpPr>
        <p:spPr>
          <a:xfrm>
            <a:off x="5482128" y="3061777"/>
            <a:ext cx="277977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FF00FF"/>
                </a:solidFill>
              </a:rPr>
              <a:t>举例</a:t>
            </a:r>
            <a:endParaRPr lang="en-US" altLang="zh-CN" sz="2800" dirty="0">
              <a:solidFill>
                <a:srgbClr val="FF0000"/>
              </a:solidFill>
            </a:endParaRPr>
          </a:p>
          <a:p>
            <a:r>
              <a:rPr lang="en-US" altLang="zh-CN" sz="2800" dirty="0">
                <a:solidFill>
                  <a:srgbClr val="FF0000"/>
                </a:solidFill>
              </a:rPr>
              <a:t>	</a:t>
            </a:r>
            <a:r>
              <a:rPr lang="zh-CN" altLang="en-US" sz="2800" dirty="0">
                <a:solidFill>
                  <a:schemeClr val="accent1"/>
                </a:solidFill>
              </a:rPr>
              <a:t>算</a:t>
            </a:r>
            <a:r>
              <a:rPr lang="en-US" altLang="zh-CN" sz="2800" dirty="0">
                <a:solidFill>
                  <a:srgbClr val="006600"/>
                </a:solidFill>
              </a:rPr>
              <a:t>A</a:t>
            </a:r>
            <a:r>
              <a:rPr lang="en-US" altLang="zh-CN" sz="2800" baseline="30000" dirty="0">
                <a:solidFill>
                  <a:srgbClr val="006600"/>
                </a:solidFill>
              </a:rPr>
              <a:t>14</a:t>
            </a:r>
          </a:p>
          <a:p>
            <a:r>
              <a:rPr lang="en-US" altLang="zh-CN" sz="2800" dirty="0">
                <a:solidFill>
                  <a:srgbClr val="FF0000"/>
                </a:solidFill>
              </a:rPr>
              <a:t>	</a:t>
            </a:r>
            <a:r>
              <a:rPr lang="zh-CN" altLang="en-US" sz="2800" dirty="0">
                <a:solidFill>
                  <a:schemeClr val="accent1"/>
                </a:solidFill>
              </a:rPr>
              <a:t>先算</a:t>
            </a:r>
            <a:r>
              <a:rPr lang="en-US" altLang="zh-CN" sz="2800" dirty="0">
                <a:solidFill>
                  <a:srgbClr val="006600"/>
                </a:solidFill>
              </a:rPr>
              <a:t>A</a:t>
            </a:r>
            <a:r>
              <a:rPr lang="en-US" altLang="zh-CN" sz="2800" baseline="30000" dirty="0">
                <a:solidFill>
                  <a:srgbClr val="006600"/>
                </a:solidFill>
              </a:rPr>
              <a:t>7</a:t>
            </a:r>
          </a:p>
          <a:p>
            <a:r>
              <a:rPr lang="en-US" altLang="zh-CN" sz="2800" dirty="0">
                <a:solidFill>
                  <a:srgbClr val="FF0000"/>
                </a:solidFill>
              </a:rPr>
              <a:t>	</a:t>
            </a:r>
            <a:r>
              <a:rPr lang="zh-CN" altLang="en-US" sz="2800" dirty="0">
                <a:solidFill>
                  <a:schemeClr val="accent1"/>
                </a:solidFill>
              </a:rPr>
              <a:t>先算</a:t>
            </a:r>
            <a:r>
              <a:rPr lang="en-US" altLang="zh-CN" sz="2800" dirty="0">
                <a:solidFill>
                  <a:srgbClr val="006600"/>
                </a:solidFill>
              </a:rPr>
              <a:t>A</a:t>
            </a:r>
            <a:r>
              <a:rPr lang="en-US" altLang="zh-CN" sz="2800" baseline="30000" dirty="0">
                <a:solidFill>
                  <a:srgbClr val="006600"/>
                </a:solidFill>
              </a:rPr>
              <a:t>3</a:t>
            </a:r>
          </a:p>
          <a:p>
            <a:r>
              <a:rPr lang="en-US" altLang="zh-CN" sz="2800" dirty="0">
                <a:solidFill>
                  <a:srgbClr val="FF0000"/>
                </a:solidFill>
              </a:rPr>
              <a:t>	</a:t>
            </a:r>
            <a:r>
              <a:rPr lang="zh-CN" altLang="en-US" sz="2800" dirty="0">
                <a:solidFill>
                  <a:schemeClr val="accent1"/>
                </a:solidFill>
              </a:rPr>
              <a:t>先算</a:t>
            </a:r>
            <a:r>
              <a:rPr lang="en-US" altLang="zh-CN" sz="2800" dirty="0">
                <a:solidFill>
                  <a:srgbClr val="006600"/>
                </a:solidFill>
              </a:rPr>
              <a:t>A</a:t>
            </a:r>
            <a:r>
              <a:rPr lang="en-US" altLang="zh-CN" sz="2800" baseline="30000" dirty="0">
                <a:solidFill>
                  <a:srgbClr val="006600"/>
                </a:solidFill>
              </a:rPr>
              <a:t>1</a:t>
            </a:r>
            <a:endParaRPr lang="zh-Hans-HK" altLang="en-US" sz="2800" dirty="0">
              <a:solidFill>
                <a:srgbClr val="00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340886"/>
      </p:ext>
    </p:extLst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59768D-D8A3-4628-84C0-95F2D7573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7211" y="622295"/>
            <a:ext cx="8243539" cy="2695075"/>
          </a:xfrm>
        </p:spPr>
        <p:txBody>
          <a:bodyPr>
            <a:normAutofit/>
          </a:bodyPr>
          <a:lstStyle/>
          <a:p>
            <a:r>
              <a:rPr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定义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固定</a:t>
            </a:r>
            <a:r>
              <a:rPr lang="en-US" altLang="zh-CN" sz="3200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p,q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满足 </a:t>
            </a:r>
            <a:r>
              <a:rPr lang="en-US" altLang="zh-CN" sz="32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1≤p≤q≤n</a:t>
            </a:r>
            <a:r>
              <a:rPr lang="en-US" altLang="zh-CN" sz="32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</a:p>
          <a:p>
            <a:pPr lvl="1"/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对输入</a:t>
            </a:r>
            <a:r>
              <a:rPr lang="en-US" altLang="zh-CN" sz="2800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dirty="0" err="1">
                <a:solidFill>
                  <a:srgbClr val="0066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∈S</a:t>
            </a:r>
            <a:r>
              <a:rPr lang="en-US" altLang="zh-CN" sz="2800" baseline="-25000" dirty="0" err="1">
                <a:solidFill>
                  <a:srgbClr val="0066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en-US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定义</a:t>
            </a:r>
            <a:r>
              <a:rPr lang="zh-CN" altLang="en-US" sz="28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区间</a:t>
            </a:r>
            <a:r>
              <a:rPr lang="en-US" altLang="zh-CN" sz="28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2800" dirty="0" err="1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p,q</a:t>
            </a:r>
            <a:r>
              <a:rPr lang="en-US" altLang="zh-CN" sz="28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zh-CN" altLang="en-US" sz="28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的胜者</a:t>
            </a:r>
            <a:r>
              <a:rPr lang="zh-CN" altLang="en-US" sz="2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为：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11480" lvl="2" indent="0">
              <a:buNone/>
            </a:pPr>
            <a:r>
              <a:rPr lang="en-US" altLang="zh-CN" sz="26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6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调用</a:t>
            </a:r>
            <a:r>
              <a:rPr lang="en-US" altLang="zh-CN" sz="2600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Qsort</a:t>
            </a:r>
            <a:r>
              <a:rPr lang="en-US" altLang="zh-CN" sz="26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(I)</a:t>
            </a:r>
            <a:r>
              <a:rPr lang="zh-CN" altLang="en-US" sz="26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时，</a:t>
            </a:r>
            <a:endParaRPr lang="en-US" altLang="zh-CN" sz="26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0">
              <a:buNone/>
            </a:pPr>
            <a:r>
              <a:rPr lang="en-US" altLang="zh-CN" sz="32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p,p+1,…,q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</a:t>
            </a:r>
            <a:r>
              <a:rPr lang="zh-CN" altLang="en-US" sz="32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最先被选作</a:t>
            </a:r>
            <a:r>
              <a:rPr lang="en-US" altLang="zh-CN" sz="32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pivot</a:t>
            </a:r>
            <a:r>
              <a:rPr lang="zh-CN" altLang="en-US" sz="32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的那个值。</a:t>
            </a: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记作</a:t>
            </a:r>
            <a:r>
              <a:rPr lang="en-US" altLang="zh-CN" sz="2400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CN" sz="2400" baseline="-25000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p,q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，或</a:t>
            </a:r>
            <a:r>
              <a:rPr lang="en-US" altLang="zh-CN" sz="2400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CN" sz="2400" baseline="-25000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p,q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   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(W is short for Winner)</a:t>
            </a: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0524C9DE-F720-4460-801C-30379607F7F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306272" y="4727428"/>
          <a:ext cx="3209368" cy="4026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1171">
                  <a:extLst>
                    <a:ext uri="{9D8B030D-6E8A-4147-A177-3AD203B41FA5}">
                      <a16:colId xmlns:a16="http://schemas.microsoft.com/office/drawing/2014/main" val="3675568178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867948579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3681087126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4049971883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1378958454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158752627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1083152406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256471559"/>
                    </a:ext>
                  </a:extLst>
                </a:gridCol>
              </a:tblGrid>
              <a:tr h="40268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2060"/>
                          </a:solidFill>
                        </a:rPr>
                        <a:t>2</a:t>
                      </a:r>
                      <a:endParaRPr lang="zh-CN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2060"/>
                          </a:solidFill>
                        </a:rPr>
                        <a:t>3</a:t>
                      </a:r>
                      <a:endParaRPr lang="zh-CN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2060"/>
                          </a:solidFill>
                        </a:rPr>
                        <a:t>4</a:t>
                      </a:r>
                      <a:endParaRPr lang="zh-CN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2060"/>
                          </a:solidFill>
                        </a:rPr>
                        <a:t>8</a:t>
                      </a:r>
                      <a:endParaRPr lang="zh-CN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2060"/>
                          </a:solidFill>
                        </a:rPr>
                        <a:t>6</a:t>
                      </a:r>
                      <a:endParaRPr lang="zh-CN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2060"/>
                          </a:solidFill>
                        </a:rPr>
                        <a:t>7</a:t>
                      </a:r>
                      <a:endParaRPr lang="zh-CN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2060"/>
                          </a:solidFill>
                        </a:rPr>
                        <a:t>5</a:t>
                      </a:r>
                      <a:endParaRPr lang="zh-CN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0444831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12C2E332-1A4F-4A09-B068-8501E5B233D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306272" y="4113467"/>
          <a:ext cx="3209368" cy="4026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1171">
                  <a:extLst>
                    <a:ext uri="{9D8B030D-6E8A-4147-A177-3AD203B41FA5}">
                      <a16:colId xmlns:a16="http://schemas.microsoft.com/office/drawing/2014/main" val="3675568178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867948579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3681087126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4049971883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1378958454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158752627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1083152406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256471559"/>
                    </a:ext>
                  </a:extLst>
                </a:gridCol>
              </a:tblGrid>
              <a:tr h="40268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2060"/>
                          </a:solidFill>
                        </a:rPr>
                        <a:t>3</a:t>
                      </a:r>
                      <a:endParaRPr lang="zh-CN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2060"/>
                          </a:solidFill>
                        </a:rPr>
                        <a:t>2</a:t>
                      </a:r>
                      <a:endParaRPr lang="zh-CN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2060"/>
                          </a:solidFill>
                        </a:rPr>
                        <a:t>4</a:t>
                      </a:r>
                      <a:endParaRPr lang="zh-CN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2060"/>
                          </a:solidFill>
                        </a:rPr>
                        <a:t>8</a:t>
                      </a:r>
                      <a:endParaRPr lang="zh-CN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2060"/>
                          </a:solidFill>
                        </a:rPr>
                        <a:t>6</a:t>
                      </a:r>
                      <a:endParaRPr lang="zh-CN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2060"/>
                          </a:solidFill>
                        </a:rPr>
                        <a:t>7</a:t>
                      </a:r>
                      <a:endParaRPr lang="zh-CN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2060"/>
                          </a:solidFill>
                        </a:rPr>
                        <a:t>5</a:t>
                      </a:r>
                      <a:endParaRPr lang="zh-CN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0444831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C71B2027-733C-4FFD-9F64-A9FB3015CF8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306272" y="5360235"/>
          <a:ext cx="3209368" cy="4026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1171">
                  <a:extLst>
                    <a:ext uri="{9D8B030D-6E8A-4147-A177-3AD203B41FA5}">
                      <a16:colId xmlns:a16="http://schemas.microsoft.com/office/drawing/2014/main" val="3675568178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867948579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3681087126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4049971883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1378958454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158752627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1083152406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256471559"/>
                    </a:ext>
                  </a:extLst>
                </a:gridCol>
              </a:tblGrid>
              <a:tr h="40268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2060"/>
                          </a:solidFill>
                        </a:rPr>
                        <a:t>2</a:t>
                      </a:r>
                      <a:endParaRPr lang="zh-CN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2060"/>
                          </a:solidFill>
                        </a:rPr>
                        <a:t>3</a:t>
                      </a:r>
                      <a:endParaRPr lang="zh-CN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2060"/>
                          </a:solidFill>
                        </a:rPr>
                        <a:t>4</a:t>
                      </a:r>
                      <a:endParaRPr lang="zh-CN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2060"/>
                          </a:solidFill>
                        </a:rPr>
                        <a:t>5</a:t>
                      </a:r>
                      <a:endParaRPr lang="zh-CN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2060"/>
                          </a:solidFill>
                        </a:rPr>
                        <a:t>6</a:t>
                      </a:r>
                      <a:endParaRPr lang="zh-CN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2060"/>
                          </a:solidFill>
                        </a:rPr>
                        <a:t>7</a:t>
                      </a:r>
                      <a:endParaRPr lang="zh-CN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2060"/>
                          </a:solidFill>
                        </a:rPr>
                        <a:t>8</a:t>
                      </a:r>
                      <a:endParaRPr lang="zh-CN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0444831"/>
                  </a:ext>
                </a:extLst>
              </a:tr>
            </a:tbl>
          </a:graphicData>
        </a:graphic>
      </p:graphicFrame>
      <p:graphicFrame>
        <p:nvGraphicFramePr>
          <p:cNvPr id="17" name="表格 4">
            <a:extLst>
              <a:ext uri="{FF2B5EF4-FFF2-40B4-BE49-F238E27FC236}">
                <a16:creationId xmlns:a16="http://schemas.microsoft.com/office/drawing/2014/main" id="{FDADFB45-E13B-4FF1-9F0E-9DCE20FC69E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306272" y="3508944"/>
          <a:ext cx="3209368" cy="4026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1171">
                  <a:extLst>
                    <a:ext uri="{9D8B030D-6E8A-4147-A177-3AD203B41FA5}">
                      <a16:colId xmlns:a16="http://schemas.microsoft.com/office/drawing/2014/main" val="3675568178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867948579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3681087126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4049971883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1378958454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158752627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1083152406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256471559"/>
                    </a:ext>
                  </a:extLst>
                </a:gridCol>
              </a:tblGrid>
              <a:tr h="40268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2060"/>
                          </a:solidFill>
                        </a:rPr>
                        <a:t>3</a:t>
                      </a:r>
                      <a:endParaRPr lang="zh-CN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2060"/>
                          </a:solidFill>
                        </a:rPr>
                        <a:t>8</a:t>
                      </a:r>
                      <a:endParaRPr lang="zh-CN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2060"/>
                          </a:solidFill>
                        </a:rPr>
                        <a:t>6</a:t>
                      </a:r>
                      <a:endParaRPr lang="zh-CN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2060"/>
                          </a:solidFill>
                        </a:rPr>
                        <a:t>5</a:t>
                      </a:r>
                      <a:endParaRPr lang="zh-CN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2060"/>
                          </a:solidFill>
                        </a:rPr>
                        <a:t>2</a:t>
                      </a:r>
                      <a:endParaRPr lang="zh-CN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2060"/>
                          </a:solidFill>
                        </a:rPr>
                        <a:t>7</a:t>
                      </a:r>
                      <a:endParaRPr lang="zh-CN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2060"/>
                          </a:solidFill>
                        </a:rPr>
                        <a:t>4</a:t>
                      </a:r>
                      <a:endParaRPr lang="zh-CN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0444831"/>
                  </a:ext>
                </a:extLst>
              </a:tr>
            </a:tbl>
          </a:graphicData>
        </a:graphic>
      </p:graphicFrame>
      <p:sp>
        <p:nvSpPr>
          <p:cNvPr id="21" name="文本框 20">
            <a:extLst>
              <a:ext uri="{FF2B5EF4-FFF2-40B4-BE49-F238E27FC236}">
                <a16:creationId xmlns:a16="http://schemas.microsoft.com/office/drawing/2014/main" id="{9ECC101F-FD85-4DAB-88F0-FAA9758B3464}"/>
              </a:ext>
            </a:extLst>
          </p:cNvPr>
          <p:cNvSpPr txBox="1"/>
          <p:nvPr/>
        </p:nvSpPr>
        <p:spPr>
          <a:xfrm>
            <a:off x="2902046" y="3465793"/>
            <a:ext cx="2872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zh-CN" altLang="en-US" sz="2400" dirty="0">
              <a:solidFill>
                <a:srgbClr val="0066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5C80C055-6A94-4D94-BCA8-A1369CF8ABF8}"/>
              </a:ext>
            </a:extLst>
          </p:cNvPr>
          <p:cNvSpPr txBox="1"/>
          <p:nvPr/>
        </p:nvSpPr>
        <p:spPr>
          <a:xfrm>
            <a:off x="1769771" y="3425729"/>
            <a:ext cx="9437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tx2"/>
                </a:solidFill>
              </a:rPr>
              <a:t>例：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0C43D5D6-4CF9-4422-8FCB-55DC14A05D6D}"/>
              </a:ext>
            </a:extLst>
          </p:cNvPr>
          <p:cNvSpPr txBox="1"/>
          <p:nvPr/>
        </p:nvSpPr>
        <p:spPr>
          <a:xfrm>
            <a:off x="1264948" y="5911345"/>
            <a:ext cx="12897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CN" sz="2800" baseline="-250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5,7</a:t>
            </a:r>
            <a:r>
              <a:rPr lang="en-US" altLang="zh-CN" sz="28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=5</a:t>
            </a:r>
            <a:endParaRPr lang="zh-CN" altLang="en-US" sz="2800" dirty="0">
              <a:solidFill>
                <a:srgbClr val="0066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8831CA2-E678-4660-8A27-11DD7888BDFB}"/>
              </a:ext>
            </a:extLst>
          </p:cNvPr>
          <p:cNvSpPr txBox="1"/>
          <p:nvPr/>
        </p:nvSpPr>
        <p:spPr>
          <a:xfrm>
            <a:off x="6867427" y="5865178"/>
            <a:ext cx="120191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CN" sz="2800" baseline="-250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6,7</a:t>
            </a:r>
            <a:r>
              <a:rPr lang="en-US" altLang="zh-CN" sz="28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=?</a:t>
            </a:r>
            <a:endParaRPr lang="zh-CN" altLang="en-US" sz="2800" dirty="0">
              <a:solidFill>
                <a:srgbClr val="006600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3020D76-2D87-44E4-9B98-0440FF4A301B}"/>
              </a:ext>
            </a:extLst>
          </p:cNvPr>
          <p:cNvSpPr txBox="1"/>
          <p:nvPr/>
        </p:nvSpPr>
        <p:spPr>
          <a:xfrm>
            <a:off x="5007990" y="5911345"/>
            <a:ext cx="125127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CN" sz="2800" baseline="-250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1,8</a:t>
            </a:r>
            <a:r>
              <a:rPr lang="en-US" altLang="zh-CN" sz="28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=4</a:t>
            </a:r>
            <a:endParaRPr lang="zh-CN" altLang="en-US" sz="2800" dirty="0">
              <a:solidFill>
                <a:srgbClr val="006600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790EFED-DFA0-45AD-8E05-AA9702A129F5}"/>
              </a:ext>
            </a:extLst>
          </p:cNvPr>
          <p:cNvSpPr txBox="1"/>
          <p:nvPr/>
        </p:nvSpPr>
        <p:spPr>
          <a:xfrm>
            <a:off x="3045675" y="5911345"/>
            <a:ext cx="135415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CN" sz="2800" baseline="-250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1,3</a:t>
            </a:r>
            <a:r>
              <a:rPr lang="en-US" altLang="zh-CN" sz="28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=2</a:t>
            </a:r>
            <a:endParaRPr lang="zh-CN" altLang="en-US" sz="2800" dirty="0">
              <a:solidFill>
                <a:srgbClr val="00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3424818"/>
      </p:ext>
    </p:extLst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3" grpId="0"/>
      <p:bldP spid="11" grpId="0"/>
      <p:bldP spid="13" grpId="0"/>
      <p:bldP spid="1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8542E3-7CE5-4953-9231-AB1B5BBDF8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938" y="777767"/>
            <a:ext cx="8501062" cy="2170808"/>
          </a:xfrm>
        </p:spPr>
        <p:txBody>
          <a:bodyPr/>
          <a:lstStyle/>
          <a:p>
            <a:r>
              <a:rPr lang="zh-CN" altLang="en-US" sz="2800" b="1" dirty="0"/>
              <a:t>引理</a:t>
            </a:r>
            <a:r>
              <a:rPr lang="en-US" altLang="zh-CN" sz="2800" dirty="0"/>
              <a:t>.  </a:t>
            </a:r>
            <a:r>
              <a:rPr lang="zh-CN" altLang="en-US" sz="2800" dirty="0"/>
              <a:t>当</a:t>
            </a:r>
            <a:r>
              <a:rPr lang="en-US" altLang="zh-CN" sz="2800" dirty="0">
                <a:solidFill>
                  <a:srgbClr val="006600"/>
                </a:solidFill>
              </a:rPr>
              <a:t>[</a:t>
            </a:r>
            <a:r>
              <a:rPr lang="en-US" altLang="zh-CN" sz="2800" dirty="0" err="1">
                <a:solidFill>
                  <a:srgbClr val="006600"/>
                </a:solidFill>
              </a:rPr>
              <a:t>p,q</a:t>
            </a:r>
            <a:r>
              <a:rPr lang="en-US" altLang="zh-CN" sz="2800" dirty="0">
                <a:solidFill>
                  <a:srgbClr val="006600"/>
                </a:solidFill>
              </a:rPr>
              <a:t>]</a:t>
            </a:r>
            <a:r>
              <a:rPr lang="zh-CN" altLang="en-US" sz="2800" dirty="0"/>
              <a:t>之外的值的位置都已经确定了</a:t>
            </a:r>
            <a:r>
              <a:rPr lang="en-US" altLang="zh-CN" sz="2800" dirty="0"/>
              <a:t>——</a:t>
            </a:r>
            <a:br>
              <a:rPr lang="en-US" altLang="zh-CN" sz="2800" dirty="0"/>
            </a:br>
            <a:r>
              <a:rPr lang="en-US" altLang="zh-CN" sz="2800" dirty="0"/>
              <a:t> </a:t>
            </a:r>
            <a:r>
              <a:rPr lang="zh-CN" altLang="en-US" sz="2800" dirty="0"/>
              <a:t>比如</a:t>
            </a:r>
            <a:r>
              <a:rPr lang="en-US" altLang="zh-CN" sz="2800" dirty="0">
                <a:solidFill>
                  <a:srgbClr val="006600"/>
                </a:solidFill>
              </a:rPr>
              <a:t>1,…,p-1,q+1,…,n</a:t>
            </a:r>
            <a:r>
              <a:rPr lang="zh-CN" altLang="en-US" sz="2800" dirty="0"/>
              <a:t>分别在</a:t>
            </a:r>
            <a:r>
              <a:rPr lang="en-US" altLang="zh-CN" sz="2800" dirty="0">
                <a:solidFill>
                  <a:srgbClr val="00B050"/>
                </a:solidFill>
              </a:rPr>
              <a:t>u</a:t>
            </a:r>
            <a:r>
              <a:rPr lang="en-US" altLang="zh-CN" sz="2800" baseline="-25000" dirty="0">
                <a:solidFill>
                  <a:srgbClr val="00B050"/>
                </a:solidFill>
              </a:rPr>
              <a:t>1</a:t>
            </a:r>
            <a:r>
              <a:rPr lang="en-US" altLang="zh-CN" sz="2800" dirty="0">
                <a:solidFill>
                  <a:srgbClr val="00B050"/>
                </a:solidFill>
              </a:rPr>
              <a:t>,…,u</a:t>
            </a:r>
            <a:r>
              <a:rPr lang="en-US" altLang="zh-CN" sz="2800" baseline="-25000" dirty="0">
                <a:solidFill>
                  <a:srgbClr val="00B050"/>
                </a:solidFill>
              </a:rPr>
              <a:t>p-1</a:t>
            </a:r>
            <a:r>
              <a:rPr lang="en-US" altLang="zh-CN" sz="2800" dirty="0">
                <a:solidFill>
                  <a:srgbClr val="00B050"/>
                </a:solidFill>
              </a:rPr>
              <a:t>,u</a:t>
            </a:r>
            <a:r>
              <a:rPr lang="en-US" altLang="zh-CN" sz="2800" baseline="-25000" dirty="0">
                <a:solidFill>
                  <a:srgbClr val="00B050"/>
                </a:solidFill>
              </a:rPr>
              <a:t>q+1</a:t>
            </a:r>
            <a:r>
              <a:rPr lang="en-US" altLang="zh-CN" sz="2800" dirty="0">
                <a:solidFill>
                  <a:srgbClr val="00B050"/>
                </a:solidFill>
              </a:rPr>
              <a:t>,…,u</a:t>
            </a:r>
            <a:r>
              <a:rPr lang="en-US" altLang="zh-CN" sz="2800" baseline="-25000" dirty="0">
                <a:solidFill>
                  <a:srgbClr val="00B050"/>
                </a:solidFill>
              </a:rPr>
              <a:t>n</a:t>
            </a:r>
            <a:r>
              <a:rPr lang="zh-CN" altLang="en-US" sz="2800" dirty="0"/>
              <a:t>，</a:t>
            </a:r>
            <a:endParaRPr lang="en-US" altLang="zh-CN" sz="2800" dirty="0"/>
          </a:p>
          <a:p>
            <a:pPr marL="0" indent="0">
              <a:buNone/>
            </a:pPr>
            <a:r>
              <a:rPr lang="zh-CN" altLang="en-US" sz="2800" dirty="0"/>
              <a:t>    那么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 {1,…,n} \ {</a:t>
            </a:r>
            <a:r>
              <a:rPr lang="en-US" altLang="zh-CN" sz="2800" dirty="0">
                <a:solidFill>
                  <a:srgbClr val="00B050"/>
                </a:solidFill>
              </a:rPr>
              <a:t>u</a:t>
            </a:r>
            <a:r>
              <a:rPr lang="en-US" altLang="zh-CN" sz="2800" baseline="-25000" dirty="0">
                <a:solidFill>
                  <a:srgbClr val="00B050"/>
                </a:solidFill>
              </a:rPr>
              <a:t>1</a:t>
            </a:r>
            <a:r>
              <a:rPr lang="en-US" altLang="zh-CN" sz="2800" dirty="0">
                <a:solidFill>
                  <a:srgbClr val="00B050"/>
                </a:solidFill>
              </a:rPr>
              <a:t>,…,u</a:t>
            </a:r>
            <a:r>
              <a:rPr lang="en-US" altLang="zh-CN" sz="2800" baseline="-25000" dirty="0">
                <a:solidFill>
                  <a:srgbClr val="00B050"/>
                </a:solidFill>
              </a:rPr>
              <a:t>p-1</a:t>
            </a:r>
            <a:r>
              <a:rPr lang="en-US" altLang="zh-CN" sz="2800" dirty="0">
                <a:solidFill>
                  <a:srgbClr val="00B050"/>
                </a:solidFill>
              </a:rPr>
              <a:t>,u</a:t>
            </a:r>
            <a:r>
              <a:rPr lang="en-US" altLang="zh-CN" sz="2800" baseline="-25000" dirty="0">
                <a:solidFill>
                  <a:srgbClr val="00B050"/>
                </a:solidFill>
              </a:rPr>
              <a:t>q+1</a:t>
            </a:r>
            <a:r>
              <a:rPr lang="en-US" altLang="zh-CN" sz="2800" dirty="0">
                <a:solidFill>
                  <a:srgbClr val="00B050"/>
                </a:solidFill>
              </a:rPr>
              <a:t>,…,u</a:t>
            </a:r>
            <a:r>
              <a:rPr lang="en-US" altLang="zh-CN" sz="2800" baseline="-25000" dirty="0">
                <a:solidFill>
                  <a:srgbClr val="00B050"/>
                </a:solidFill>
              </a:rPr>
              <a:t>n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}</a:t>
            </a:r>
            <a:r>
              <a:rPr lang="en-US" altLang="zh-CN" sz="2800" dirty="0"/>
              <a:t> </a:t>
            </a:r>
            <a:r>
              <a:rPr lang="zh-CN" altLang="en-US" sz="2800" dirty="0"/>
              <a:t>存在一个数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r</a:t>
            </a:r>
            <a:r>
              <a:rPr lang="zh-CN" altLang="en-US" sz="2800" dirty="0"/>
              <a:t>，     </a:t>
            </a:r>
            <a:br>
              <a:rPr lang="en-US" altLang="zh-CN" sz="2800" dirty="0"/>
            </a:br>
            <a:r>
              <a:rPr lang="en-US" altLang="zh-CN" sz="2800" dirty="0"/>
              <a:t>      </a:t>
            </a:r>
            <a:r>
              <a:rPr lang="en-US" altLang="zh-CN" sz="2800" dirty="0" err="1">
                <a:solidFill>
                  <a:srgbClr val="006600"/>
                </a:solidFill>
              </a:rPr>
              <a:t>a</a:t>
            </a:r>
            <a:r>
              <a:rPr lang="en-US" altLang="zh-CN" sz="2800" baseline="-25000" dirty="0" err="1">
                <a:solidFill>
                  <a:srgbClr val="006600"/>
                </a:solidFill>
              </a:rPr>
              <a:t>r</a:t>
            </a:r>
            <a:r>
              <a:rPr lang="zh-CN" altLang="en-US" sz="2800" dirty="0"/>
              <a:t>是 </a:t>
            </a:r>
            <a:r>
              <a:rPr lang="en-US" altLang="zh-CN" sz="2800" dirty="0">
                <a:solidFill>
                  <a:srgbClr val="006600"/>
                </a:solidFill>
              </a:rPr>
              <a:t>[</a:t>
            </a:r>
            <a:r>
              <a:rPr lang="en-US" altLang="zh-CN" sz="2800" dirty="0" err="1">
                <a:solidFill>
                  <a:srgbClr val="006600"/>
                </a:solidFill>
              </a:rPr>
              <a:t>p,q</a:t>
            </a:r>
            <a:r>
              <a:rPr lang="en-US" altLang="zh-CN" sz="2800" dirty="0">
                <a:solidFill>
                  <a:srgbClr val="006600"/>
                </a:solidFill>
              </a:rPr>
              <a:t>]</a:t>
            </a:r>
            <a:r>
              <a:rPr lang="zh-CN" altLang="en-US" sz="2800" dirty="0"/>
              <a:t>的胜者 ；这个</a:t>
            </a:r>
            <a:r>
              <a:rPr lang="en-US" altLang="zh-CN" sz="2800" dirty="0">
                <a:solidFill>
                  <a:srgbClr val="006600"/>
                </a:solidFill>
              </a:rPr>
              <a:t>r</a:t>
            </a:r>
            <a:r>
              <a:rPr lang="zh-CN" altLang="en-US" sz="2800" dirty="0"/>
              <a:t>与 </a:t>
            </a:r>
            <a:r>
              <a:rPr lang="en-US" altLang="zh-CN" sz="2800" dirty="0">
                <a:solidFill>
                  <a:srgbClr val="006600"/>
                </a:solidFill>
              </a:rPr>
              <a:t>p,…,q</a:t>
            </a:r>
            <a:r>
              <a:rPr lang="zh-CN" altLang="en-US" sz="2800" dirty="0"/>
              <a:t>所处位置无关</a:t>
            </a:r>
            <a:r>
              <a:rPr lang="en-US" altLang="zh-CN" sz="2800" dirty="0"/>
              <a:t>!</a:t>
            </a:r>
            <a:r>
              <a:rPr lang="zh-CN" altLang="en-US" sz="2800" dirty="0"/>
              <a:t>。</a:t>
            </a:r>
            <a:endParaRPr lang="en-US" altLang="zh-CN" sz="28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EA30A3B-483F-46F0-909E-03740655AD60}"/>
              </a:ext>
            </a:extLst>
          </p:cNvPr>
          <p:cNvSpPr txBox="1"/>
          <p:nvPr/>
        </p:nvSpPr>
        <p:spPr>
          <a:xfrm>
            <a:off x="1169072" y="3266262"/>
            <a:ext cx="914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tx2"/>
                </a:solidFill>
              </a:rPr>
              <a:t>例</a:t>
            </a:r>
            <a:r>
              <a:rPr lang="en-US" altLang="zh-CN" sz="2800" dirty="0">
                <a:solidFill>
                  <a:schemeClr val="tx2"/>
                </a:solidFill>
              </a:rPr>
              <a:t>:</a:t>
            </a:r>
          </a:p>
          <a:p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p=5</a:t>
            </a:r>
          </a:p>
          <a:p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q=7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35742FB6-A9D8-4883-8B4E-7A76E74699D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247691" y="3909426"/>
          <a:ext cx="3209368" cy="4026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1171">
                  <a:extLst>
                    <a:ext uri="{9D8B030D-6E8A-4147-A177-3AD203B41FA5}">
                      <a16:colId xmlns:a16="http://schemas.microsoft.com/office/drawing/2014/main" val="3675568178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867948579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3681087126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4049971883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1378958454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158752627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1083152406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256471559"/>
                    </a:ext>
                  </a:extLst>
                </a:gridCol>
              </a:tblGrid>
              <a:tr h="40268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zh-CN" altLang="en-US" sz="1800" b="0" dirty="0">
                        <a:solidFill>
                          <a:srgbClr val="FF000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8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FF0000"/>
                          </a:solidFill>
                        </a:rPr>
                        <a:t>y</a:t>
                      </a:r>
                      <a:endParaRPr lang="zh-CN" altLang="en-US" sz="1800" b="0" dirty="0">
                        <a:solidFill>
                          <a:srgbClr val="FF000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2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FF0000"/>
                          </a:solidFill>
                        </a:rPr>
                        <a:t>z</a:t>
                      </a:r>
                      <a:endParaRPr lang="zh-CN" altLang="en-US" sz="1800" b="0" dirty="0">
                        <a:solidFill>
                          <a:srgbClr val="FF000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4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3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0444831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7DEEC1AF-27A2-48D7-BDDB-74C72C3548C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247691" y="4531518"/>
          <a:ext cx="3209368" cy="4026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1171">
                  <a:extLst>
                    <a:ext uri="{9D8B030D-6E8A-4147-A177-3AD203B41FA5}">
                      <a16:colId xmlns:a16="http://schemas.microsoft.com/office/drawing/2014/main" val="3675568178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867948579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3681087126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4049971883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1378958454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158752627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1083152406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256471559"/>
                    </a:ext>
                  </a:extLst>
                </a:gridCol>
              </a:tblGrid>
              <a:tr h="40268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2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3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FF0000"/>
                          </a:solidFill>
                        </a:rPr>
                        <a:t>y</a:t>
                      </a:r>
                      <a:endParaRPr lang="zh-CN" altLang="en-US" sz="1800" b="0" dirty="0">
                        <a:solidFill>
                          <a:srgbClr val="FF000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zh-CN" altLang="en-US" sz="1800" b="0" dirty="0">
                        <a:solidFill>
                          <a:srgbClr val="FF000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FF0000"/>
                          </a:solidFill>
                        </a:rPr>
                        <a:t>z</a:t>
                      </a:r>
                      <a:endParaRPr lang="zh-CN" altLang="en-US" sz="1800" b="0" dirty="0">
                        <a:solidFill>
                          <a:srgbClr val="FF000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4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8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0444831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206DAD4D-C915-4996-891B-12BABAA1734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247691" y="5153610"/>
          <a:ext cx="3209368" cy="4026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1171">
                  <a:extLst>
                    <a:ext uri="{9D8B030D-6E8A-4147-A177-3AD203B41FA5}">
                      <a16:colId xmlns:a16="http://schemas.microsoft.com/office/drawing/2014/main" val="3675568178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867948579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3681087126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4049971883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1378958454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158752627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1083152406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256471559"/>
                    </a:ext>
                  </a:extLst>
                </a:gridCol>
              </a:tblGrid>
              <a:tr h="40268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2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3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FF0000"/>
                          </a:solidFill>
                        </a:rPr>
                        <a:t>y</a:t>
                      </a:r>
                      <a:endParaRPr lang="zh-CN" altLang="en-US" sz="1800" b="0" dirty="0">
                        <a:solidFill>
                          <a:srgbClr val="FF000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zh-CN" altLang="en-US" sz="1800" b="0" dirty="0">
                        <a:solidFill>
                          <a:srgbClr val="FF000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FF0000"/>
                          </a:solidFill>
                        </a:rPr>
                        <a:t>z</a:t>
                      </a:r>
                      <a:endParaRPr lang="zh-CN" altLang="en-US" sz="1800" b="0" dirty="0">
                        <a:solidFill>
                          <a:srgbClr val="FF000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4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8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0444831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84DFE23C-74EB-4FCF-A4A0-9AACDCDCFC9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247691" y="5775702"/>
          <a:ext cx="3209368" cy="4026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1171">
                  <a:extLst>
                    <a:ext uri="{9D8B030D-6E8A-4147-A177-3AD203B41FA5}">
                      <a16:colId xmlns:a16="http://schemas.microsoft.com/office/drawing/2014/main" val="3675568178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867948579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3681087126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4049971883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1378958454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158752627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1083152406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256471559"/>
                    </a:ext>
                  </a:extLst>
                </a:gridCol>
              </a:tblGrid>
              <a:tr h="40268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2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3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4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zh-CN" altLang="en-US" sz="1800" b="0" dirty="0">
                        <a:solidFill>
                          <a:srgbClr val="FF000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FF0000"/>
                          </a:solidFill>
                        </a:rPr>
                        <a:t>z</a:t>
                      </a:r>
                      <a:endParaRPr lang="zh-CN" altLang="en-US" sz="1800" b="0" dirty="0">
                        <a:solidFill>
                          <a:srgbClr val="FF000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FF0000"/>
                          </a:solidFill>
                        </a:rPr>
                        <a:t>y</a:t>
                      </a:r>
                      <a:endParaRPr lang="zh-CN" altLang="en-US" sz="1800" b="0" dirty="0">
                        <a:solidFill>
                          <a:srgbClr val="FF000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8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0444831"/>
                  </a:ext>
                </a:extLst>
              </a:tr>
            </a:tbl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FB4F069D-55F0-43A0-9AA5-109B037FB99F}"/>
              </a:ext>
            </a:extLst>
          </p:cNvPr>
          <p:cNvSpPr txBox="1"/>
          <p:nvPr/>
        </p:nvSpPr>
        <p:spPr>
          <a:xfrm>
            <a:off x="5806434" y="3266262"/>
            <a:ext cx="2816412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可以看到不论</a:t>
            </a:r>
            <a:endParaRPr lang="en-US" altLang="zh-CN" sz="2400" dirty="0"/>
          </a:p>
          <a:p>
            <a:r>
              <a:rPr lang="en-US" altLang="zh-CN" sz="2400" dirty="0"/>
              <a:t>  </a:t>
            </a:r>
            <a:r>
              <a:rPr lang="en-US" altLang="zh-CN" sz="2400" dirty="0">
                <a:solidFill>
                  <a:srgbClr val="002060"/>
                </a:solidFill>
              </a:rPr>
              <a:t>5,6,7</a:t>
            </a:r>
            <a:r>
              <a:rPr lang="zh-CN" altLang="en-US" sz="2400" dirty="0"/>
              <a:t>是怎样被</a:t>
            </a:r>
            <a:endParaRPr lang="en-US" altLang="zh-CN" sz="2400" dirty="0"/>
          </a:p>
          <a:p>
            <a:r>
              <a:rPr lang="zh-CN" altLang="en-US" sz="2400" dirty="0"/>
              <a:t>安排到</a:t>
            </a:r>
            <a:r>
              <a:rPr lang="en-US" altLang="zh-CN" sz="2400" dirty="0" err="1">
                <a:solidFill>
                  <a:srgbClr val="FF0000"/>
                </a:solidFill>
              </a:rPr>
              <a:t>x,y,z</a:t>
            </a:r>
            <a:r>
              <a:rPr lang="zh-CN" altLang="en-US" sz="2400" dirty="0"/>
              <a:t>中的，</a:t>
            </a:r>
            <a:endParaRPr lang="en-US" altLang="zh-CN" sz="2400" dirty="0"/>
          </a:p>
          <a:p>
            <a:r>
              <a:rPr lang="zh-CN" altLang="en-US" sz="2400" dirty="0"/>
              <a:t> 获胜的总是</a:t>
            </a:r>
            <a:r>
              <a:rPr lang="en-US" altLang="zh-CN" sz="2400" dirty="0">
                <a:solidFill>
                  <a:srgbClr val="FF0000"/>
                </a:solidFill>
              </a:rPr>
              <a:t>y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r>
              <a:rPr lang="en-US" altLang="zh-CN" sz="2400" dirty="0"/>
              <a:t>  </a:t>
            </a:r>
          </a:p>
          <a:p>
            <a:r>
              <a:rPr lang="zh-CN" altLang="en-US" sz="2400" dirty="0"/>
              <a:t>在有胜者之前，</a:t>
            </a:r>
            <a:endParaRPr lang="en-US" altLang="zh-CN" sz="2400" dirty="0"/>
          </a:p>
          <a:p>
            <a:r>
              <a:rPr lang="zh-CN" altLang="en-US" sz="2400" dirty="0"/>
              <a:t> 比较结果是确定的</a:t>
            </a:r>
            <a:r>
              <a:rPr lang="en-US" altLang="zh-CN" sz="2400" dirty="0"/>
              <a:t>!</a:t>
            </a:r>
          </a:p>
          <a:p>
            <a:r>
              <a:rPr lang="en-US" altLang="zh-CN" sz="2400" dirty="0"/>
              <a:t> (</a:t>
            </a:r>
            <a:r>
              <a:rPr lang="en-US" altLang="zh-CN" sz="2400" dirty="0" err="1">
                <a:solidFill>
                  <a:srgbClr val="FF0000"/>
                </a:solidFill>
              </a:rPr>
              <a:t>x,y,z</a:t>
            </a:r>
            <a:r>
              <a:rPr lang="zh-CN" altLang="en-US" sz="2400" dirty="0"/>
              <a:t>相互不会比较</a:t>
            </a:r>
            <a:r>
              <a:rPr lang="en-US" altLang="zh-CN" sz="2400" dirty="0"/>
              <a:t>)</a:t>
            </a:r>
            <a:endParaRPr lang="zh-CN" altLang="en-US" sz="24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364586D-B495-4225-8544-34F1F6D42B20}"/>
              </a:ext>
            </a:extLst>
          </p:cNvPr>
          <p:cNvSpPr txBox="1"/>
          <p:nvPr/>
        </p:nvSpPr>
        <p:spPr>
          <a:xfrm>
            <a:off x="2432847" y="3338058"/>
            <a:ext cx="33526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假定</a:t>
            </a:r>
            <a:r>
              <a:rPr lang="en-US" altLang="zh-CN" sz="2400" dirty="0"/>
              <a:t>{</a:t>
            </a:r>
            <a:r>
              <a:rPr lang="en-US" altLang="zh-CN" sz="2400" dirty="0" err="1">
                <a:solidFill>
                  <a:srgbClr val="FF0000"/>
                </a:solidFill>
              </a:rPr>
              <a:t>x,y,z</a:t>
            </a:r>
            <a:r>
              <a:rPr lang="en-US" altLang="zh-CN" sz="2400" dirty="0"/>
              <a:t>}={</a:t>
            </a:r>
            <a:r>
              <a:rPr lang="en-US" altLang="zh-CN" sz="2400" dirty="0">
                <a:solidFill>
                  <a:srgbClr val="002060"/>
                </a:solidFill>
              </a:rPr>
              <a:t>5,6,7</a:t>
            </a:r>
            <a:r>
              <a:rPr lang="en-US" altLang="zh-CN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44120581"/>
      </p:ext>
    </p:extLst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005C6324-7BFC-4E15-8781-892B7FD959C5}"/>
              </a:ext>
            </a:extLst>
          </p:cNvPr>
          <p:cNvSpPr txBox="1"/>
          <p:nvPr/>
        </p:nvSpPr>
        <p:spPr>
          <a:xfrm>
            <a:off x="839891" y="2745932"/>
            <a:ext cx="768927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18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引理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对整数</a:t>
            </a:r>
            <a:r>
              <a:rPr lang="en-US" altLang="zh-CN" sz="28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p≤k≤q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en-US" altLang="zh-CN" sz="2800" dirty="0" err="1">
                <a:solidFill>
                  <a:schemeClr val="accent5">
                    <a:lumMod val="25000"/>
                  </a:schemeClr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Pr</a:t>
            </a:r>
            <a:r>
              <a:rPr lang="en-US" altLang="zh-CN" sz="2800" baseline="-25000" dirty="0" err="1">
                <a:solidFill>
                  <a:schemeClr val="accent5">
                    <a:lumMod val="25000"/>
                  </a:schemeClr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baseline="-25000" dirty="0" err="1">
                <a:solidFill>
                  <a:schemeClr val="accent5">
                    <a:lumMod val="25000"/>
                  </a:schemeClr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Sn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2800" dirty="0" err="1">
                <a:solidFill>
                  <a:srgbClr val="0066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CN" sz="2800" baseline="-25000" dirty="0" err="1">
                <a:solidFill>
                  <a:srgbClr val="0066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p,q</a:t>
            </a:r>
            <a:r>
              <a:rPr lang="en-US" altLang="zh-CN" sz="2800" dirty="0">
                <a:solidFill>
                  <a:srgbClr val="0066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=k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] = 1/(q-p+1)</a:t>
            </a:r>
            <a:r>
              <a:rPr lang="en-US" altLang="zh-CN" sz="28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6E5316B-BF38-4133-9480-D4D733EADFA6}"/>
              </a:ext>
            </a:extLst>
          </p:cNvPr>
          <p:cNvSpPr txBox="1"/>
          <p:nvPr/>
        </p:nvSpPr>
        <p:spPr>
          <a:xfrm>
            <a:off x="882311" y="582480"/>
            <a:ext cx="768927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18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推论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如果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2800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p,q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之外的数的位置确定了，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但</a:t>
            </a: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2800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p,q</a:t>
            </a: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的未知，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那么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2800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p,q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中任何值成为胜者的概率相等。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D066BE9-C4C9-4D42-880A-97EC3D0CC384}"/>
              </a:ext>
            </a:extLst>
          </p:cNvPr>
          <p:cNvSpPr txBox="1"/>
          <p:nvPr/>
        </p:nvSpPr>
        <p:spPr>
          <a:xfrm>
            <a:off x="1179255" y="1636892"/>
            <a:ext cx="768927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1800"/>
              </a:spcBef>
            </a:pPr>
            <a:r>
              <a:rPr lang="zh-CN" altLang="en-US" sz="2400" b="1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证明</a:t>
            </a:r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2400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p,q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zh-CN" altLang="en-US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中每个值落在</a:t>
            </a:r>
            <a:r>
              <a:rPr lang="en-US" altLang="zh-CN" sz="24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的概率都是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1/(q-p+1)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A787393-7969-4030-BED9-83EC01B32CB9}"/>
              </a:ext>
            </a:extLst>
          </p:cNvPr>
          <p:cNvSpPr txBox="1"/>
          <p:nvPr/>
        </p:nvSpPr>
        <p:spPr>
          <a:xfrm>
            <a:off x="1179255" y="3527981"/>
            <a:ext cx="7689273" cy="22621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1800"/>
              </a:spcBef>
            </a:pPr>
            <a:r>
              <a:rPr lang="zh-CN" altLang="en-US" sz="2400" b="1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证明</a:t>
            </a:r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zh-CN" altLang="en-US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用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baseline="-250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,…,A</a:t>
            </a:r>
            <a:r>
              <a:rPr lang="en-US" altLang="zh-CN" sz="2400" baseline="-250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代表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2400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p,q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altLang="zh-CN" sz="2400" baseline="300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的位置的各种可能性。</a:t>
            </a:r>
            <a:endParaRPr lang="en-US" altLang="zh-CN" sz="2400" dirty="0">
              <a:solidFill>
                <a:srgbClr val="99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800"/>
              </a:spcBef>
            </a:pP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zh-CN" altLang="en-US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用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zh-CN" altLang="en-US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表示事件</a:t>
            </a:r>
            <a:r>
              <a:rPr lang="en-US" altLang="zh-CN" sz="2400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CN" sz="2400" baseline="-25000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p,q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=k</a:t>
            </a:r>
            <a:r>
              <a:rPr lang="zh-CN" altLang="en-US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。根据全概率公式</a:t>
            </a:r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>
              <a:spcBef>
                <a:spcPts val="1800"/>
              </a:spcBef>
            </a:pP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2400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(Y)=</a:t>
            </a:r>
            <a:r>
              <a:rPr lang="en-US" altLang="zh-CN" sz="2400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(Y|A</a:t>
            </a:r>
            <a:r>
              <a:rPr lang="en-US" altLang="zh-CN" sz="2400" baseline="-250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sz="2400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</a:t>
            </a:r>
            <a:r>
              <a:rPr lang="en-US" altLang="zh-CN" sz="2400" baseline="-250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)+…+</a:t>
            </a:r>
            <a:r>
              <a:rPr lang="en-US" altLang="zh-CN" sz="2400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Y|A</a:t>
            </a:r>
            <a:r>
              <a:rPr lang="en-US" altLang="zh-CN" sz="2400" baseline="-25000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sz="2400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(Am)</a:t>
            </a:r>
          </a:p>
          <a:p>
            <a:pPr>
              <a:spcBef>
                <a:spcPts val="1800"/>
              </a:spcBef>
            </a:pP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=1/(q-p+1) [</a:t>
            </a:r>
            <a:r>
              <a:rPr lang="en-US" altLang="zh-CN" sz="2400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</a:t>
            </a:r>
            <a:r>
              <a:rPr lang="en-US" altLang="zh-CN" sz="2400" baseline="-250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)+…+</a:t>
            </a:r>
            <a:r>
              <a:rPr lang="en-US" altLang="zh-CN" sz="2400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</a:t>
            </a:r>
            <a:r>
              <a:rPr lang="en-US" altLang="zh-CN" sz="2400" baseline="-250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)]=1/(q-p+1)</a:t>
            </a:r>
          </a:p>
        </p:txBody>
      </p:sp>
    </p:spTree>
    <p:extLst>
      <p:ext uri="{BB962C8B-B14F-4D97-AF65-F5344CB8AC3E}">
        <p14:creationId xmlns:p14="http://schemas.microsoft.com/office/powerpoint/2010/main" val="4106273326"/>
      </p:ext>
    </p:extLst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1E1F41-1669-4C4E-8CF4-9272CA733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回到问题：值</a:t>
            </a:r>
            <a:r>
              <a:rPr lang="en-US" altLang="zh-CN" sz="3600" i="1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sz="3600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和值</a:t>
            </a:r>
            <a:r>
              <a:rPr lang="en-US" altLang="zh-CN" sz="3600" i="1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zh-CN" altLang="en-US" sz="3600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被</a:t>
            </a:r>
            <a:r>
              <a:rPr lang="zh-CN" altLang="en-US" sz="3600" dirty="0">
                <a:solidFill>
                  <a:srgbClr val="FF00FF"/>
                </a:solidFill>
              </a:rPr>
              <a:t>比较的概率？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21665D-E0E3-4170-A803-9C9865118C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7491" y="1812291"/>
            <a:ext cx="7364692" cy="958341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观察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假设</a:t>
            </a:r>
            <a:r>
              <a:rPr lang="en-US" altLang="zh-CN" sz="2800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I∈S</a:t>
            </a:r>
            <a:r>
              <a:rPr lang="en-US" altLang="zh-CN" sz="2800" baseline="-25000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。在对</a:t>
            </a:r>
            <a:r>
              <a:rPr lang="en-US" altLang="zh-CN" sz="28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进行</a:t>
            </a:r>
            <a:r>
              <a:rPr lang="en-US" altLang="zh-CN" sz="28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Qsort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时，</a:t>
            </a:r>
            <a:b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值</a:t>
            </a:r>
            <a:r>
              <a:rPr lang="en-US" altLang="zh-CN" sz="2800" i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和值</a:t>
            </a:r>
            <a:r>
              <a:rPr lang="en-US" altLang="zh-CN" sz="2800" i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8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被比较  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  </a:t>
            </a:r>
            <a:r>
              <a:rPr lang="en-US" altLang="zh-CN" sz="2800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W</a:t>
            </a:r>
            <a:r>
              <a:rPr lang="en-US" altLang="zh-CN" sz="2800" baseline="-25000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p,q</a:t>
            </a:r>
            <a:r>
              <a:rPr lang="en-US" altLang="zh-CN" sz="28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=p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或 </a:t>
            </a:r>
            <a:r>
              <a:rPr lang="en-US" altLang="zh-CN" sz="2800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W</a:t>
            </a:r>
            <a:r>
              <a:rPr lang="en-US" altLang="zh-CN" sz="2800" baseline="-25000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p,q</a:t>
            </a:r>
            <a:r>
              <a:rPr lang="en-US" altLang="zh-CN" sz="28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=q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内容占位符 2">
                <a:extLst>
                  <a:ext uri="{FF2B5EF4-FFF2-40B4-BE49-F238E27FC236}">
                    <a16:creationId xmlns:a16="http://schemas.microsoft.com/office/drawing/2014/main" id="{0EA14704-033E-42B7-BAC2-4E17AC8ACEC6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407804" y="2847589"/>
                <a:ext cx="6856086" cy="20627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§"/>
                  <a:defRPr kumimoji="1"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Tx/>
                  <a:buNone/>
                </a:pPr>
                <a:r>
                  <a:rPr lang="zh-CN" altLang="en-US" sz="2400" b="1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证</a:t>
                </a:r>
                <a:r>
                  <a:rPr lang="en-US" altLang="zh-CN" sz="2400" b="1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r>
                  <a:rPr lang="en-US" altLang="zh-CN" sz="24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r>
                  <a:rPr lang="zh-CN" altLang="en-US" sz="24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如果</a:t>
                </a:r>
                <a:r>
                  <a:rPr lang="en-US" altLang="zh-CN" sz="2400" dirty="0" err="1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</a:t>
                </a:r>
                <a:r>
                  <a:rPr lang="en-US" altLang="zh-CN" sz="2400" baseline="-25000" dirty="0" err="1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p,q</a:t>
                </a:r>
                <a:r>
                  <a:rPr lang="en-US" altLang="zh-CN" sz="2400" baseline="-25000" dirty="0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=k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∉</m:t>
                    </m:r>
                    <m:r>
                      <a:rPr lang="en-US" altLang="zh-CN" sz="2400" i="1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{</m:t>
                    </m:r>
                  </m:oMath>
                </a14:m>
                <a:r>
                  <a:rPr lang="en-US" altLang="zh-CN" sz="2400" dirty="0" err="1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p,q</a:t>
                </a: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}</a:t>
                </a:r>
                <a:r>
                  <a:rPr lang="zh-CN" altLang="en-US" sz="24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，那么</a:t>
                </a: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zh-CN" altLang="en-US" sz="24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作为</a:t>
                </a:r>
                <a:r>
                  <a:rPr lang="en-US" altLang="zh-CN" sz="24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pivot</a:t>
                </a:r>
                <a:r>
                  <a:rPr lang="zh-CN" altLang="en-US" sz="24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时将</a:t>
                </a:r>
                <a:r>
                  <a:rPr lang="en-US" altLang="zh-CN" sz="2400" dirty="0" err="1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p,q</a:t>
                </a:r>
                <a:r>
                  <a:rPr lang="en-US" altLang="zh-CN" sz="24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partition</a:t>
                </a:r>
                <a:r>
                  <a:rPr lang="zh-CN" altLang="en-US" sz="24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到两侧。因此，</a:t>
                </a:r>
                <a:r>
                  <a:rPr lang="en-US" altLang="zh-CN" sz="2400" u="sng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zh-CN" altLang="en-US" sz="2400" u="sng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和</a:t>
                </a:r>
                <a:r>
                  <a:rPr lang="en-US" altLang="zh-CN" sz="2400" u="sng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zh-CN" altLang="en-US" sz="2400" u="sng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不会被比较</a:t>
                </a:r>
                <a:r>
                  <a:rPr lang="zh-CN" altLang="en-US" sz="24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。（注：</a:t>
                </a:r>
                <a:br>
                  <a:rPr lang="en-US" altLang="zh-CN" sz="24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zh-CN" altLang="en-US" sz="2400" dirty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在</a:t>
                </a:r>
                <a:r>
                  <a:rPr lang="en-US" altLang="zh-CN" sz="2400" dirty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zh-CN" altLang="en-US" sz="2400" dirty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作</a:t>
                </a:r>
                <a:r>
                  <a:rPr lang="en-US" altLang="zh-CN" sz="2400" dirty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pivot</a:t>
                </a:r>
                <a:r>
                  <a:rPr lang="zh-CN" altLang="en-US" sz="2400" dirty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之前，</a:t>
                </a:r>
                <a:r>
                  <a:rPr lang="en-US" altLang="zh-CN" sz="2400" dirty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p,…,q</a:t>
                </a:r>
                <a:r>
                  <a:rPr lang="zh-CN" altLang="en-US" sz="2400" dirty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未有</a:t>
                </a:r>
                <a:r>
                  <a:rPr lang="en-US" altLang="zh-CN" sz="2400" dirty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pivot</a:t>
                </a:r>
                <a:r>
                  <a:rPr lang="zh-CN" altLang="en-US" sz="2400" dirty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，它们在一起</a:t>
                </a:r>
                <a:r>
                  <a:rPr lang="zh-CN" altLang="en-US" sz="24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</a:t>
                </a:r>
                <a:endParaRPr lang="en-US" altLang="zh-CN" sz="2400" dirty="0">
                  <a:solidFill>
                    <a:srgbClr val="99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FontTx/>
                  <a:buNone/>
                </a:pPr>
                <a:r>
                  <a:rPr lang="en-US" altLang="zh-CN" sz="24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</a:t>
                </a:r>
                <a:r>
                  <a:rPr lang="zh-CN" altLang="en-US" sz="24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若</a:t>
                </a:r>
                <a:r>
                  <a:rPr lang="en-US" altLang="zh-CN" sz="2400" dirty="0" err="1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</a:t>
                </a:r>
                <a:r>
                  <a:rPr lang="en-US" altLang="zh-CN" sz="2400" baseline="-25000" dirty="0" err="1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p,q</a:t>
                </a: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=p</a:t>
                </a:r>
                <a:r>
                  <a:rPr lang="zh-CN" altLang="en-US" sz="24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，则</a:t>
                </a: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zh-CN" altLang="en-US" sz="24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当选</a:t>
                </a:r>
                <a:r>
                  <a:rPr lang="en-US" altLang="zh-CN" sz="24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pivot</a:t>
                </a:r>
                <a:r>
                  <a:rPr lang="zh-CN" altLang="en-US" sz="24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时会与</a:t>
                </a: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</a:t>
                </a:r>
                <a:r>
                  <a:rPr lang="en-US" altLang="zh-CN" sz="2400" dirty="0" err="1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p,q</a:t>
                </a: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</a:t>
                </a:r>
                <a:r>
                  <a:rPr lang="zh-CN" altLang="en-US" sz="24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中其他值比较；特别的，</a:t>
                </a:r>
                <a:r>
                  <a:rPr lang="en-US" altLang="zh-CN" sz="2400" u="sng" dirty="0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zh-CN" altLang="en-US" sz="2400" u="sng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会和</a:t>
                </a:r>
                <a:r>
                  <a:rPr lang="en-US" altLang="zh-CN" sz="2400" u="sng" dirty="0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zh-CN" altLang="en-US" sz="2400" u="sng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比较</a:t>
                </a:r>
                <a:r>
                  <a:rPr lang="zh-CN" altLang="en-US" sz="24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。若</a:t>
                </a:r>
                <a:r>
                  <a:rPr lang="en-US" altLang="zh-CN" sz="2400" dirty="0" err="1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</a:t>
                </a:r>
                <a:r>
                  <a:rPr lang="en-US" altLang="zh-CN" sz="2400" baseline="-25000" dirty="0" err="1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p,q</a:t>
                </a: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=q</a:t>
                </a:r>
                <a:r>
                  <a:rPr lang="zh-CN" altLang="en-US" sz="24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，类似。</a:t>
                </a:r>
                <a:endParaRPr lang="en-US" altLang="zh-CN" sz="2400" dirty="0">
                  <a:solidFill>
                    <a:srgbClr val="99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" name="内容占位符 2">
                <a:extLst>
                  <a:ext uri="{FF2B5EF4-FFF2-40B4-BE49-F238E27FC236}">
                    <a16:creationId xmlns:a16="http://schemas.microsoft.com/office/drawing/2014/main" id="{0EA14704-033E-42B7-BAC2-4E17AC8ACE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07804" y="2847589"/>
                <a:ext cx="6856086" cy="2062739"/>
              </a:xfrm>
              <a:prstGeom prst="rect">
                <a:avLst/>
              </a:prstGeom>
              <a:blipFill>
                <a:blip r:embed="rId3"/>
                <a:stretch>
                  <a:fillRect l="-1422" t="-2655" r="-800" b="-354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Hans-HK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>
            <a:extLst>
              <a:ext uri="{FF2B5EF4-FFF2-40B4-BE49-F238E27FC236}">
                <a16:creationId xmlns:a16="http://schemas.microsoft.com/office/drawing/2014/main" id="{D3367F96-BE03-4232-9D3B-FA4C92DF3EEA}"/>
              </a:ext>
            </a:extLst>
          </p:cNvPr>
          <p:cNvSpPr/>
          <p:nvPr/>
        </p:nvSpPr>
        <p:spPr>
          <a:xfrm>
            <a:off x="1408176" y="5218099"/>
            <a:ext cx="647395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推论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.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</a:t>
            </a:r>
            <a:r>
              <a:rPr lang="en-US" altLang="zh-CN" sz="2400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Pr</a:t>
            </a:r>
            <a:r>
              <a:rPr lang="en-US" altLang="zh-CN" sz="2400" baseline="-25000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ISn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[</a:t>
            </a:r>
            <a:r>
              <a:rPr lang="zh-CN" altLang="en-US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值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</a:t>
            </a:r>
            <a:r>
              <a:rPr lang="zh-CN" altLang="en-US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和值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q</a:t>
            </a:r>
            <a:r>
              <a:rPr lang="zh-CN" altLang="en-US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在</a:t>
            </a:r>
            <a:r>
              <a:rPr lang="en-US" altLang="zh-CN" sz="2400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Qsort</a:t>
            </a:r>
            <a:r>
              <a:rPr lang="zh-CN" altLang="en-US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中被比较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] =               </a:t>
            </a:r>
            <a:b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          </a:t>
            </a:r>
            <a:r>
              <a:rPr lang="en-US" altLang="zh-CN" sz="2400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Pr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[</a:t>
            </a:r>
            <a:r>
              <a:rPr lang="en-US" altLang="zh-CN" sz="2400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W</a:t>
            </a:r>
            <a:r>
              <a:rPr lang="en-US" altLang="zh-CN" sz="2400" baseline="-25000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p,q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=p]+</a:t>
            </a:r>
            <a:r>
              <a:rPr lang="en-US" altLang="zh-CN" sz="2400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Pr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[</a:t>
            </a:r>
            <a:r>
              <a:rPr lang="en-US" altLang="zh-CN" sz="2400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W</a:t>
            </a:r>
            <a:r>
              <a:rPr lang="en-US" altLang="zh-CN" sz="2400" baseline="-25000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p,q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=q]=2/(q-p+1).</a:t>
            </a:r>
            <a:endParaRPr lang="zh-Hans-HK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768651250"/>
      </p:ext>
    </p:extLst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872160-6BFE-4BDF-87CF-36F4AC16D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>
                <a:solidFill>
                  <a:srgbClr val="FF00FF"/>
                </a:solidFill>
                <a:latin typeface="Cambria" panose="02040503050406030204" pitchFamily="18" charset="0"/>
              </a:rPr>
              <a:t>回到问题</a:t>
            </a:r>
            <a:r>
              <a:rPr lang="en-US" altLang="zh-CN" sz="3600" dirty="0">
                <a:solidFill>
                  <a:srgbClr val="FF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: X</a:t>
            </a:r>
            <a:r>
              <a:rPr lang="en-US" altLang="zh-CN" sz="3600" baseline="-25000" dirty="0">
                <a:solidFill>
                  <a:srgbClr val="FF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</a:t>
            </a:r>
            <a:r>
              <a:rPr lang="zh-CN" altLang="en-US" sz="3600" dirty="0">
                <a:solidFill>
                  <a:srgbClr val="FF00FF"/>
                </a:solidFill>
                <a:latin typeface="Cambria" panose="02040503050406030204" pitchFamily="18" charset="0"/>
              </a:rPr>
              <a:t>的期望值是多少？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内容占位符 2">
                <a:extLst>
                  <a:ext uri="{FF2B5EF4-FFF2-40B4-BE49-F238E27FC236}">
                    <a16:creationId xmlns:a16="http://schemas.microsoft.com/office/drawing/2014/main" id="{47E8F549-8F9B-4996-A2E0-F06041BBEE7E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562810" y="1688234"/>
                <a:ext cx="8501062" cy="17407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§"/>
                  <a:defRPr kumimoji="1"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/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3"/>
                              <m:mcJc m:val="center"/>
                            </m:mcPr>
                          </m:mc>
                        </m:mcs>
                        <m:ctrlPr>
                          <a:rPr lang="en-US" altLang="zh-CN" sz="280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sty m:val="p"/>
                              <m:brk m:alnAt="7"/>
                            </m:rPr>
                            <a:rPr lang="en-US" altLang="zh-CN" sz="2800" i="1" dirty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  <m:r>
                            <a:rPr lang="en-US" altLang="zh-CN" sz="2800" i="1" dirty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sSub>
                            <m:sSubPr>
                              <m:ctrlPr>
                                <a:rPr lang="en-US" altLang="zh-CN" sz="2800" i="1" dirty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800" i="1" dirty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2800" dirty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sub>
                          </m:sSub>
                          <m:r>
                            <a:rPr lang="en-US" altLang="zh-CN" sz="2800" i="1" dirty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  <m:e>
                          <m:r>
                            <a:rPr lang="en-US" altLang="zh-CN" sz="28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  <m:e>
                          <m:nary>
                            <m:naryPr>
                              <m:chr m:val="∑"/>
                              <m:ctrlPr>
                                <a:rPr lang="en-US" altLang="zh-CN" sz="2800" i="1" dirty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sz="2800" i="1" dirty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zh-CN" sz="2800" i="1" dirty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2800" i="1" dirty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lang="en-US" altLang="zh-CN" sz="2800" i="1" dirty="0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zh-CN" sz="2800" i="1" dirty="0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r>
                                    <a:rPr lang="en-US" altLang="zh-CN" sz="2800" i="1" dirty="0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altLang="zh-CN" sz="2800" i="1" dirty="0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altLang="zh-CN" sz="2800" i="1" dirty="0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  <m:sup>
                                  <m:r>
                                    <a:rPr lang="en-US" altLang="zh-CN" sz="2800" i="1" dirty="0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r>
                                    <a:rPr lang="en-US" altLang="zh-CN" sz="2800" i="1" dirty="0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𝑃𝑟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zh-CN" sz="2800" i="1" dirty="0">
                                          <a:solidFill>
                                            <a:srgbClr val="0066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zh-CN" altLang="en-US" sz="2800" i="1" dirty="0">
                                          <a:solidFill>
                                            <a:srgbClr val="0066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值</m:t>
                                      </m:r>
                                      <m:r>
                                        <a:rPr lang="en-US" altLang="zh-CN" sz="2800" i="1" dirty="0">
                                          <a:solidFill>
                                            <a:srgbClr val="0066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r>
                                        <a:rPr lang="en-US" altLang="zh-CN" sz="2800" i="1" dirty="0">
                                          <a:solidFill>
                                            <a:srgbClr val="0066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zh-CN" altLang="en-US" sz="2800" i="1" dirty="0">
                                          <a:solidFill>
                                            <a:srgbClr val="0066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和值</m:t>
                                      </m:r>
                                      <m:r>
                                        <a:rPr lang="en-US" altLang="zh-CN" sz="2800" i="1" dirty="0">
                                          <a:solidFill>
                                            <a:srgbClr val="0066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  <m:r>
                                        <a:rPr lang="en-US" altLang="zh-CN" sz="2800" i="1" dirty="0">
                                          <a:solidFill>
                                            <a:srgbClr val="0066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zh-CN" altLang="en-US" sz="2800" i="1" dirty="0">
                                          <a:solidFill>
                                            <a:srgbClr val="0066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被比较</m:t>
                                      </m:r>
                                    </m:e>
                                  </m:d>
                                </m:e>
                              </m:nary>
                            </m:e>
                          </m:nary>
                        </m:e>
                      </m:mr>
                      <m:mr>
                        <m:e/>
                        <m:e>
                          <m:r>
                            <a:rPr lang="en-US" altLang="zh-CN" sz="28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  <m:e>
                          <m:r>
                            <a:rPr lang="en-US" altLang="zh-CN" sz="28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nary>
                            <m:naryPr>
                              <m:chr m:val="∑"/>
                              <m:ctrlPr>
                                <a:rPr lang="en-US" altLang="zh-CN" sz="2800" i="1" dirty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sz="2800" i="1" dirty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zh-CN" sz="2800" i="1" dirty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2800" i="1" dirty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lang="en-US" altLang="zh-CN" sz="2800" i="1" dirty="0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zh-CN" sz="2800" i="1" dirty="0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r>
                                    <a:rPr lang="en-US" altLang="zh-CN" sz="2800" i="1" dirty="0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altLang="zh-CN" sz="2800" i="1" dirty="0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altLang="zh-CN" sz="2800" i="1" dirty="0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  <m:sup>
                                  <m:r>
                                    <a:rPr lang="en-US" altLang="zh-CN" sz="2800" i="1" dirty="0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r>
                                    <a:rPr lang="en-US" altLang="zh-CN" sz="2800" b="0" i="1" dirty="0" smtClean="0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zh-CN" sz="2800" i="1" dirty="0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/(</m:t>
                                  </m:r>
                                  <m:r>
                                    <a:rPr lang="en-US" altLang="zh-CN" sz="2800" i="1" dirty="0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r>
                                    <a:rPr lang="en-US" altLang="zh-CN" sz="2800" i="1" dirty="0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2800" i="1" dirty="0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altLang="zh-CN" sz="2800" i="1" dirty="0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+1)</m:t>
                                  </m:r>
                                </m:e>
                              </m:nary>
                            </m:e>
                          </m:nary>
                        </m:e>
                      </m:mr>
                      <m:mr>
                        <m:e/>
                        <m:e>
                          <m:r>
                            <m:rPr>
                              <m:nor/>
                            </m:rPr>
                            <a:rPr lang="en-US" altLang="zh-CN" sz="2800" dirty="0" smtClean="0">
                              <a:solidFill>
                                <a:srgbClr val="0066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≤</m:t>
                          </m:r>
                        </m:e>
                        <m:e>
                          <m:r>
                            <m:rPr>
                              <m:nor/>
                            </m:rPr>
                            <a:rPr lang="en-US" altLang="zh-CN" sz="2800" dirty="0" smtClean="0">
                              <a:solidFill>
                                <a:srgbClr val="0066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2 </m:t>
                          </m:r>
                          <m:r>
                            <m:rPr>
                              <m:nor/>
                            </m:rPr>
                            <a:rPr lang="en-US" altLang="zh-CN" sz="2800" dirty="0" smtClean="0">
                              <a:solidFill>
                                <a:srgbClr val="0066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n</m:t>
                          </m:r>
                          <m:r>
                            <m:rPr>
                              <m:nor/>
                            </m:rPr>
                            <a:rPr lang="en-US" altLang="zh-CN" sz="2800" dirty="0" smtClean="0">
                              <a:solidFill>
                                <a:srgbClr val="0066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(1/2+1/3+…+1/</m:t>
                          </m:r>
                          <m:r>
                            <m:rPr>
                              <m:nor/>
                            </m:rPr>
                            <a:rPr lang="en-US" altLang="zh-CN" sz="2800" dirty="0" smtClean="0">
                              <a:solidFill>
                                <a:srgbClr val="0066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n</m:t>
                          </m:r>
                          <m:r>
                            <m:rPr>
                              <m:nor/>
                            </m:rPr>
                            <a:rPr lang="en-US" altLang="zh-CN" sz="2800" dirty="0" smtClean="0">
                              <a:solidFill>
                                <a:srgbClr val="0066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) = </m:t>
                          </m:r>
                          <m:r>
                            <m:rPr>
                              <m:nor/>
                            </m:rPr>
                            <a:rPr lang="en-US" altLang="zh-CN" sz="2800" dirty="0" smtClean="0">
                              <a:solidFill>
                                <a:srgbClr val="0066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O</m:t>
                          </m:r>
                          <m:r>
                            <m:rPr>
                              <m:nor/>
                            </m:rPr>
                            <a:rPr lang="en-US" altLang="zh-CN" sz="2800" dirty="0" smtClean="0">
                              <a:solidFill>
                                <a:srgbClr val="0066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altLang="zh-CN" sz="2800" dirty="0" smtClean="0">
                              <a:solidFill>
                                <a:srgbClr val="0066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n</m:t>
                          </m:r>
                          <m:r>
                            <m:rPr>
                              <m:nor/>
                            </m:rPr>
                            <a:rPr lang="en-US" altLang="zh-CN" sz="2800" dirty="0" smtClean="0">
                              <a:solidFill>
                                <a:srgbClr val="0066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altLang="zh-CN" sz="2800" dirty="0" smtClean="0">
                              <a:solidFill>
                                <a:srgbClr val="0066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log</m:t>
                          </m:r>
                          <m:r>
                            <m:rPr>
                              <m:nor/>
                            </m:rPr>
                            <a:rPr lang="en-US" altLang="zh-CN" sz="2800" dirty="0" smtClean="0">
                              <a:solidFill>
                                <a:srgbClr val="0066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altLang="zh-CN" sz="2800" dirty="0" smtClean="0">
                              <a:solidFill>
                                <a:srgbClr val="0066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n</m:t>
                          </m:r>
                          <m:r>
                            <m:rPr>
                              <m:nor/>
                            </m:rPr>
                            <a:rPr lang="en-US" altLang="zh-CN" sz="2800" dirty="0" smtClean="0">
                              <a:solidFill>
                                <a:srgbClr val="0066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) </m:t>
                          </m:r>
                        </m:e>
                      </m:mr>
                    </m:m>
                  </m:oMath>
                </a14:m>
                <a:endParaRPr lang="zh-CN" altLang="en-US" sz="2800" dirty="0">
                  <a:solidFill>
                    <a:srgbClr val="006600"/>
                  </a:solidFill>
                </a:endParaRPr>
              </a:p>
            </p:txBody>
          </p:sp>
        </mc:Choice>
        <mc:Fallback>
          <p:sp>
            <p:nvSpPr>
              <p:cNvPr id="6" name="内容占位符 2">
                <a:extLst>
                  <a:ext uri="{FF2B5EF4-FFF2-40B4-BE49-F238E27FC236}">
                    <a16:creationId xmlns:a16="http://schemas.microsoft.com/office/drawing/2014/main" id="{47E8F549-8F9B-4996-A2E0-F06041BBEE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62810" y="1688234"/>
                <a:ext cx="8501062" cy="174076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Hans-HK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66DCFC0A-84C5-4F46-A1B1-F6C60083C4EA}"/>
                  </a:ext>
                </a:extLst>
              </p:cNvPr>
              <p:cNvSpPr txBox="1"/>
              <p:nvPr/>
            </p:nvSpPr>
            <p:spPr>
              <a:xfrm>
                <a:off x="867265" y="3498858"/>
                <a:ext cx="5632515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sz="2800" dirty="0">
                    <a:solidFill>
                      <a:srgbClr val="FF00FF"/>
                    </a:solidFill>
                    <a:latin typeface="Cambria" panose="02040503050406030204" pitchFamily="18" charset="0"/>
                  </a:rPr>
                  <a:t>公式</a:t>
                </a:r>
                <a:r>
                  <a:rPr lang="en-US" altLang="zh-CN" sz="2800" dirty="0">
                    <a:solidFill>
                      <a:srgbClr val="FF00FF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.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800" dirty="0" smtClean="0">
                        <a:solidFill>
                          <a:srgbClr val="0066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1/2+1/3+…+1/</m:t>
                    </m:r>
                    <m:r>
                      <m:rPr>
                        <m:nor/>
                      </m:rPr>
                      <a:rPr lang="en-US" altLang="zh-CN" sz="2800" dirty="0" smtClean="0">
                        <a:solidFill>
                          <a:srgbClr val="0066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n</m:t>
                    </m:r>
                    <m:r>
                      <m:rPr>
                        <m:nor/>
                      </m:rPr>
                      <a:rPr lang="en-US" altLang="zh-CN" sz="2800" b="0" i="0" dirty="0" smtClean="0">
                        <a:solidFill>
                          <a:srgbClr val="0066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800" dirty="0">
                        <a:solidFill>
                          <a:srgbClr val="0066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rPr>
                      <m:t>≤ </m:t>
                    </m:r>
                    <m:r>
                      <m:rPr>
                        <m:nor/>
                      </m:rPr>
                      <a:rPr lang="en-US" altLang="zh-CN" sz="2800" dirty="0">
                        <a:solidFill>
                          <a:srgbClr val="0066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rPr>
                      <m:t>log</m:t>
                    </m:r>
                    <m:r>
                      <m:rPr>
                        <m:nor/>
                      </m:rPr>
                      <a:rPr lang="en-US" altLang="zh-CN" sz="2800" dirty="0">
                        <a:solidFill>
                          <a:srgbClr val="0066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800" dirty="0">
                        <a:solidFill>
                          <a:srgbClr val="0066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rPr>
                      <m:t>n</m:t>
                    </m:r>
                  </m:oMath>
                </a14:m>
                <a:r>
                  <a:rPr lang="en-US" altLang="zh-CN" sz="2800" dirty="0">
                    <a:solidFill>
                      <a:srgbClr val="00660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.</a:t>
                </a:r>
                <a:endParaRPr lang="zh-CN" altLang="en-US" sz="2800" dirty="0">
                  <a:solidFill>
                    <a:srgbClr val="006600"/>
                  </a:solidFill>
                  <a:latin typeface="Cambria" panose="02040503050406030204" pitchFamily="18" charset="0"/>
                </a:endParaRPr>
              </a:p>
            </p:txBody>
          </p:sp>
        </mc:Choice>
        <mc:Fallback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66DCFC0A-84C5-4F46-A1B1-F6C60083C4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265" y="3498858"/>
                <a:ext cx="5632515" cy="523220"/>
              </a:xfrm>
              <a:prstGeom prst="rect">
                <a:avLst/>
              </a:prstGeom>
              <a:blipFill>
                <a:blip r:embed="rId3"/>
                <a:stretch>
                  <a:fillRect l="-2165" t="-16279" b="-31395"/>
                </a:stretch>
              </a:blipFill>
            </p:spPr>
            <p:txBody>
              <a:bodyPr/>
              <a:lstStyle/>
              <a:p>
                <a:r>
                  <a:rPr lang="zh-Hans-HK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本框 8">
            <a:extLst>
              <a:ext uri="{FF2B5EF4-FFF2-40B4-BE49-F238E27FC236}">
                <a16:creationId xmlns:a16="http://schemas.microsoft.com/office/drawing/2014/main" id="{738C3315-E222-4D17-A21D-543CC5E5CBEA}"/>
              </a:ext>
            </a:extLst>
          </p:cNvPr>
          <p:cNvSpPr txBox="1"/>
          <p:nvPr/>
        </p:nvSpPr>
        <p:spPr>
          <a:xfrm>
            <a:off x="1107649" y="4091936"/>
            <a:ext cx="3238107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证明</a:t>
            </a:r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zh-CN" altLang="en-US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分成</a:t>
            </a:r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≤ log n </a:t>
            </a:r>
            <a:r>
              <a:rPr lang="zh-CN" altLang="en-US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组： </a:t>
            </a:r>
            <a:endParaRPr lang="en-US" altLang="zh-CN" sz="2400" dirty="0">
              <a:solidFill>
                <a:schemeClr val="accent5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1/2+1/3</a:t>
            </a:r>
          </a:p>
          <a:p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1/4+1/5+1/6+1/7</a:t>
            </a:r>
          </a:p>
          <a:p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…</a:t>
            </a:r>
          </a:p>
          <a:p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1/2</a:t>
            </a:r>
            <a:r>
              <a:rPr lang="en-US" altLang="zh-CN" sz="2400" baseline="30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+…+1/n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CF7D1DE-F448-4E84-B335-7C8B24393C0F}"/>
              </a:ext>
            </a:extLst>
          </p:cNvPr>
          <p:cNvSpPr txBox="1"/>
          <p:nvPr/>
        </p:nvSpPr>
        <p:spPr>
          <a:xfrm>
            <a:off x="2470781" y="6077707"/>
            <a:ext cx="234256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每组的和</a:t>
            </a:r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≤1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03DD331-E53C-423A-9959-137295D39C87}"/>
              </a:ext>
            </a:extLst>
          </p:cNvPr>
          <p:cNvSpPr txBox="1"/>
          <p:nvPr/>
        </p:nvSpPr>
        <p:spPr>
          <a:xfrm>
            <a:off x="5384874" y="4362409"/>
            <a:ext cx="3179354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定理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快速排序的</a:t>
            </a:r>
            <a:br>
              <a:rPr lang="en-US" altLang="zh-CN" sz="2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平均复杂度为</a:t>
            </a:r>
            <a:b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8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O(n log n)</a:t>
            </a:r>
            <a:r>
              <a:rPr lang="zh-CN" altLang="en-US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800" dirty="0">
              <a:solidFill>
                <a:schemeClr val="accent5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当各排列等概率）</a:t>
            </a:r>
          </a:p>
        </p:txBody>
      </p:sp>
    </p:spTree>
    <p:extLst>
      <p:ext uri="{BB962C8B-B14F-4D97-AF65-F5344CB8AC3E}">
        <p14:creationId xmlns:p14="http://schemas.microsoft.com/office/powerpoint/2010/main" val="2821422308"/>
      </p:ext>
    </p:extLst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  <p:bldP spid="11" grpId="0"/>
      <p:bldP spid="12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36BCD9-962E-F146-914B-C0D49384A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分治法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68C765-FE65-0E47-BFEA-549DD57A67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（</a:t>
            </a:r>
            <a:r>
              <a:rPr kumimoji="1" lang="en-US" altLang="zh-CN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kumimoji="1" lang="zh-CN" alt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）基本思想 与 应用举例</a:t>
            </a:r>
            <a:endParaRPr kumimoji="1" lang="en-US" altLang="zh-CN" sz="2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zh-CN" alt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（</a:t>
            </a:r>
            <a:r>
              <a:rPr kumimoji="1" lang="en-US" altLang="zh-CN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kumimoji="1" lang="zh-CN" alt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）快速排序</a:t>
            </a:r>
            <a:endParaRPr kumimoji="1" lang="en-US" altLang="zh-CN" sz="2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kumimoji="1" lang="zh-CN" altLang="en-US" sz="2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基本思想</a:t>
            </a:r>
            <a:endParaRPr kumimoji="1" lang="en-US" altLang="zh-CN" sz="2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kumimoji="1" lang="zh-CN" altLang="en-US" sz="2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伪代码</a:t>
            </a:r>
            <a:endParaRPr kumimoji="1" lang="en-US" altLang="zh-CN" sz="2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kumimoji="1" lang="zh-CN" altLang="en-US" sz="2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算法性能</a:t>
            </a:r>
            <a:endParaRPr kumimoji="1" lang="en-US" altLang="zh-CN" sz="2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zh-CN" altLang="en-US" sz="2800" dirty="0">
                <a:solidFill>
                  <a:srgbClr val="C00000"/>
                </a:solidFill>
              </a:rPr>
              <a:t>（</a:t>
            </a:r>
            <a:r>
              <a:rPr kumimoji="1" lang="en-US" altLang="zh-CN" sz="2800" dirty="0">
                <a:solidFill>
                  <a:srgbClr val="C00000"/>
                </a:solidFill>
              </a:rPr>
              <a:t>3</a:t>
            </a:r>
            <a:r>
              <a:rPr kumimoji="1" lang="zh-CN" altLang="en-US" sz="2800" dirty="0">
                <a:solidFill>
                  <a:srgbClr val="C00000"/>
                </a:solidFill>
              </a:rPr>
              <a:t>）随机快速排序 </a:t>
            </a:r>
            <a:r>
              <a:rPr kumimoji="1" lang="en-US" altLang="zh-CN" sz="2800" dirty="0">
                <a:solidFill>
                  <a:srgbClr val="C00000"/>
                </a:solidFill>
              </a:rPr>
              <a:t>*</a:t>
            </a:r>
            <a:endParaRPr kumimoji="1" lang="zh-CN" altLang="en-US" sz="2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2307717"/>
      </p:ext>
    </p:extLst>
  </p:cSld>
  <p:clrMapOvr>
    <a:masterClrMapping/>
  </p:clrMapOvr>
  <p:transition>
    <p:strips dir="rd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E302B7-3AD8-4CF2-9F93-073BA957A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>
                <a:solidFill>
                  <a:srgbClr val="FF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Randomized-Quicksort  </a:t>
            </a:r>
            <a:r>
              <a:rPr lang="zh-CN" altLang="en-US" sz="3600" dirty="0">
                <a:solidFill>
                  <a:srgbClr val="FF00FF"/>
                </a:solidFill>
                <a:latin typeface="+mj-ea"/>
              </a:rPr>
              <a:t>背景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D2559B-A63B-4492-8D5B-E7803DAB81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937" y="1965960"/>
            <a:ext cx="8081570" cy="4533457"/>
          </a:xfrm>
        </p:spPr>
        <p:txBody>
          <a:bodyPr/>
          <a:lstStyle/>
          <a:p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快速排序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Qsort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的平均效率虽好，但</a:t>
            </a:r>
            <a:b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对于某些输入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，时间复杂度为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O(n</a:t>
            </a:r>
            <a:r>
              <a:rPr lang="en-US" altLang="zh-CN" sz="2800" baseline="30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800" dirty="0">
              <a:solidFill>
                <a:schemeClr val="accent5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" indent="0">
              <a:buNone/>
            </a:pP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也就是说，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可被针对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！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800"/>
              </a:spcBef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将介绍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Randomized-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Qsort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（随机快排）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简单的说，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a[</a:t>
            </a:r>
            <a:r>
              <a:rPr lang="en-US" altLang="zh-CN" sz="28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]~a[</a:t>
            </a:r>
            <a:r>
              <a:rPr lang="en-US" altLang="zh-CN" sz="28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中随机选一个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pivot.</a:t>
            </a:r>
          </a:p>
          <a:p>
            <a:pPr lvl="2"/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由于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pivot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的选择是随机的，每次运行时间不定。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优点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对任意确定的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，运行时间的期望为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O(n log n)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2"/>
            <a:r>
              <a:rPr lang="zh-CN" altLang="en-US" sz="2400" dirty="0">
                <a:solidFill>
                  <a:srgbClr val="9696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单次运行时间仍可能会退化到</a:t>
            </a:r>
            <a:r>
              <a:rPr lang="en-US" altLang="zh-CN" sz="2400" dirty="0">
                <a:solidFill>
                  <a:srgbClr val="9696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O(n</a:t>
            </a:r>
            <a:r>
              <a:rPr lang="en-US" altLang="zh-CN" sz="2400" baseline="30000" dirty="0">
                <a:solidFill>
                  <a:srgbClr val="9696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solidFill>
                  <a:srgbClr val="9696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solidFill>
                  <a:srgbClr val="9696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，但是概率极低。</a:t>
            </a:r>
            <a:endParaRPr lang="en-US" altLang="zh-CN" sz="24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2333959"/>
      </p:ext>
    </p:extLst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2CBB9E-1E76-4DF2-BD4C-960D393F6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>
                <a:solidFill>
                  <a:srgbClr val="FF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Randomized-Quicksort  </a:t>
            </a:r>
            <a:r>
              <a:rPr lang="zh-CN" altLang="en-US" sz="3600" dirty="0">
                <a:solidFill>
                  <a:srgbClr val="FF00FF"/>
                </a:solidFill>
                <a:latin typeface="Cambria" panose="02040503050406030204" pitchFamily="18" charset="0"/>
              </a:rPr>
              <a:t>描述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C8785F-A718-443E-92B5-3C8B95A15E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7968" y="1645917"/>
            <a:ext cx="8293672" cy="1531021"/>
          </a:xfrm>
        </p:spPr>
        <p:txBody>
          <a:bodyPr/>
          <a:lstStyle/>
          <a:p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</a:t>
            </a: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Partition(</a:t>
            </a:r>
            <a:r>
              <a:rPr lang="en-US" altLang="zh-CN" sz="28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a,</a:t>
            </a:r>
            <a:r>
              <a:rPr lang="en-US" altLang="zh-CN" sz="28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28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8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过程做如下修改：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原本每次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partition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时选最后元素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a[r]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作为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pivot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变种：</a:t>
            </a:r>
            <a:r>
              <a:rPr lang="zh-CN" altLang="en-US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随机选一个元素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a[k]</a:t>
            </a:r>
            <a:r>
              <a:rPr lang="zh-CN" altLang="en-US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作为</a:t>
            </a:r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pivot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∈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l,r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C4960E88-9A70-4951-A5C0-9180CF300951}"/>
              </a:ext>
            </a:extLst>
          </p:cNvPr>
          <p:cNvGrpSpPr/>
          <p:nvPr/>
        </p:nvGrpSpPr>
        <p:grpSpPr>
          <a:xfrm>
            <a:off x="1266758" y="3159462"/>
            <a:ext cx="7200577" cy="3321244"/>
            <a:chOff x="1266758" y="3159462"/>
            <a:chExt cx="7200577" cy="3321244"/>
          </a:xfrm>
        </p:grpSpPr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D5E4BE54-1906-41F2-B14D-C1A2F81887E7}"/>
                </a:ext>
              </a:extLst>
            </p:cNvPr>
            <p:cNvGrpSpPr/>
            <p:nvPr/>
          </p:nvGrpSpPr>
          <p:grpSpPr>
            <a:xfrm>
              <a:off x="1266758" y="3159462"/>
              <a:ext cx="6269972" cy="3108543"/>
              <a:chOff x="1266758" y="3159462"/>
              <a:chExt cx="6269972" cy="3108543"/>
            </a:xfrm>
          </p:grpSpPr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4CF4FB3D-71B8-4CF8-B9B8-6E96261C3AB4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266758" y="3159462"/>
                <a:ext cx="6269972" cy="310854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§"/>
                  <a:defRPr kumimoji="1"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spcBef>
                    <a:spcPts val="0"/>
                  </a:spcBef>
                  <a:buFontTx/>
                  <a:buNone/>
                </a:pPr>
                <a:r>
                  <a:rPr lang="en-US" altLang="zh-CN" sz="2800" i="1" dirty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exchange</a:t>
                </a:r>
                <a:r>
                  <a:rPr lang="en-US" altLang="zh-CN" sz="2800" dirty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(a[l + rand() % (r – l + 1)], a[r])</a:t>
                </a:r>
                <a:r>
                  <a:rPr lang="en-US" altLang="zh-CN" sz="28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</a:t>
                </a:r>
              </a:p>
              <a:p>
                <a:pPr marL="0" indent="0">
                  <a:spcBef>
                    <a:spcPts val="0"/>
                  </a:spcBef>
                  <a:buFontTx/>
                  <a:buNone/>
                </a:pPr>
                <a:r>
                  <a:rPr lang="en-US" altLang="zh-CN" sz="24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Key p = a[r];</a:t>
                </a:r>
              </a:p>
              <a:p>
                <a:pPr marL="0" indent="0">
                  <a:spcBef>
                    <a:spcPts val="0"/>
                  </a:spcBef>
                  <a:buFontTx/>
                  <a:buNone/>
                </a:pPr>
                <a:r>
                  <a:rPr lang="en-US" altLang="zh-CN" sz="2400" b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int</a:t>
                </a:r>
                <a:r>
                  <a:rPr lang="en-US" altLang="zh-CN" sz="24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 err="1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sz="24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en-US" altLang="zh-CN" sz="2400" i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en-US" altLang="zh-CN" sz="24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;</a:t>
                </a:r>
              </a:p>
              <a:p>
                <a:pPr marL="0" indent="0">
                  <a:spcBef>
                    <a:spcPts val="0"/>
                  </a:spcBef>
                  <a:buFontTx/>
                  <a:buNone/>
                </a:pPr>
                <a:r>
                  <a:rPr lang="en-US" altLang="zh-CN" sz="2400" b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</a:t>
                </a:r>
                <a:r>
                  <a:rPr lang="en-US" altLang="zh-CN" sz="24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(int j = l; j&lt;r; </a:t>
                </a:r>
                <a:r>
                  <a:rPr lang="en-US" altLang="zh-CN" sz="2400" dirty="0" err="1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j++</a:t>
                </a:r>
                <a:r>
                  <a:rPr lang="en-US" altLang="zh-CN" sz="24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 marL="0" indent="0">
                  <a:spcBef>
                    <a:spcPts val="0"/>
                  </a:spcBef>
                  <a:buFontTx/>
                  <a:buNone/>
                </a:pPr>
                <a:r>
                  <a:rPr lang="en-US" altLang="zh-CN" sz="2400" b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if</a:t>
                </a:r>
                <a:r>
                  <a:rPr lang="en-US" altLang="zh-CN" sz="24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</a:t>
                </a:r>
                <a:r>
                  <a:rPr lang="en-US" altLang="zh-CN" sz="2400" dirty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a[j] &lt;= p</a:t>
                </a:r>
                <a:r>
                  <a:rPr lang="en-US" altLang="zh-CN" sz="24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</a:p>
              <a:p>
                <a:pPr marL="0" indent="0">
                  <a:spcBef>
                    <a:spcPts val="0"/>
                  </a:spcBef>
                  <a:buFontTx/>
                  <a:buNone/>
                </a:pPr>
                <a:r>
                  <a:rPr lang="en-US" altLang="zh-CN" sz="2400" i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exchange </a:t>
                </a:r>
                <a:r>
                  <a:rPr lang="en-US" altLang="zh-CN" sz="24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(a[</a:t>
                </a:r>
                <a:r>
                  <a:rPr lang="en-US" altLang="zh-CN" sz="2400" dirty="0" err="1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sz="24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++], a[j]);</a:t>
                </a:r>
              </a:p>
              <a:p>
                <a:pPr marL="0" indent="0">
                  <a:spcBef>
                    <a:spcPts val="0"/>
                  </a:spcBef>
                  <a:buFontTx/>
                  <a:buNone/>
                </a:pPr>
                <a:r>
                  <a:rPr lang="en-US" altLang="zh-CN" sz="2400" i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exchange</a:t>
                </a:r>
                <a:r>
                  <a:rPr lang="en-US" altLang="zh-CN" sz="24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(a[</a:t>
                </a:r>
                <a:r>
                  <a:rPr lang="en-US" altLang="zh-CN" sz="2400" dirty="0" err="1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sz="24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], a[r]);</a:t>
                </a:r>
              </a:p>
              <a:p>
                <a:pPr marL="0" indent="0">
                  <a:spcBef>
                    <a:spcPts val="0"/>
                  </a:spcBef>
                  <a:buFontTx/>
                  <a:buNone/>
                </a:pPr>
                <a:r>
                  <a:rPr lang="en-US" altLang="zh-CN" sz="24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</a:t>
                </a:r>
                <a:r>
                  <a:rPr lang="en-US" altLang="zh-CN" sz="2400" b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return</a:t>
                </a:r>
                <a:r>
                  <a:rPr lang="en-US" altLang="zh-CN" sz="24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 err="1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sz="24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</a:t>
                </a:r>
              </a:p>
            </p:txBody>
          </p:sp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0FE5997D-5192-4EDB-9BB7-FEA008B7976A}"/>
                  </a:ext>
                </a:extLst>
              </p:cNvPr>
              <p:cNvSpPr txBox="1"/>
              <p:nvPr/>
            </p:nvSpPr>
            <p:spPr>
              <a:xfrm>
                <a:off x="5072768" y="4100992"/>
                <a:ext cx="292231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dirty="0"/>
                  <a:t>保持不变</a:t>
                </a:r>
              </a:p>
            </p:txBody>
          </p:sp>
          <p:sp>
            <p:nvSpPr>
              <p:cNvPr id="6" name="右大括号 5">
                <a:extLst>
                  <a:ext uri="{FF2B5EF4-FFF2-40B4-BE49-F238E27FC236}">
                    <a16:creationId xmlns:a16="http://schemas.microsoft.com/office/drawing/2014/main" id="{713E5764-A68A-4315-AFBC-8E67E74B8750}"/>
                  </a:ext>
                </a:extLst>
              </p:cNvPr>
              <p:cNvSpPr/>
              <p:nvPr/>
            </p:nvSpPr>
            <p:spPr bwMode="auto">
              <a:xfrm>
                <a:off x="4854804" y="3773689"/>
                <a:ext cx="169683" cy="2366128"/>
              </a:xfrm>
              <a:prstGeom prst="rightBrac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F470E194-4864-4FB7-B760-C4D91D35E998}"/>
                  </a:ext>
                </a:extLst>
              </p:cNvPr>
              <p:cNvSpPr txBox="1"/>
              <p:nvPr/>
            </p:nvSpPr>
            <p:spPr>
              <a:xfrm>
                <a:off x="5567675" y="3590381"/>
                <a:ext cx="19690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/>
                  <a:t>随机选</a:t>
                </a:r>
                <a:r>
                  <a:rPr lang="en-US" altLang="zh-CN" sz="2400" dirty="0"/>
                  <a:t>pivot</a:t>
                </a:r>
                <a:endParaRPr lang="zh-CN" altLang="en-US" sz="2400" dirty="0"/>
              </a:p>
            </p:txBody>
          </p:sp>
        </p:grp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039F645E-55A1-414C-A3DA-13A0580451E8}"/>
                </a:ext>
              </a:extLst>
            </p:cNvPr>
            <p:cNvSpPr txBox="1"/>
            <p:nvPr/>
          </p:nvSpPr>
          <p:spPr>
            <a:xfrm>
              <a:off x="6314458" y="5649709"/>
              <a:ext cx="215287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00B0F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Randomized-partition(</a:t>
              </a:r>
              <a:r>
                <a:rPr lang="en-US" altLang="zh-CN" sz="2400" dirty="0" err="1">
                  <a:solidFill>
                    <a:srgbClr val="00B0F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a,</a:t>
              </a:r>
              <a:r>
                <a:rPr lang="en-US" altLang="zh-CN" sz="2400" i="1" dirty="0" err="1">
                  <a:solidFill>
                    <a:srgbClr val="00B0F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</a:t>
              </a:r>
              <a:r>
                <a:rPr lang="en-US" altLang="zh-CN" sz="2400" dirty="0" err="1">
                  <a:solidFill>
                    <a:srgbClr val="00B0F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  <a:r>
                <a:rPr lang="en-US" altLang="zh-CN" sz="2400" i="1" dirty="0" err="1">
                  <a:solidFill>
                    <a:srgbClr val="00B0F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US" altLang="zh-CN" sz="2400" dirty="0">
                  <a:solidFill>
                    <a:srgbClr val="00B0F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93696111"/>
      </p:ext>
    </p:extLst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44D060-1156-4A54-AB20-D75A020F6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>
                <a:solidFill>
                  <a:srgbClr val="FF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Expected running time</a:t>
            </a:r>
            <a:r>
              <a:rPr lang="zh-CN" altLang="en-US" sz="3600" dirty="0">
                <a:solidFill>
                  <a:srgbClr val="FF00FF"/>
                </a:solidFill>
                <a:latin typeface="Cambria" panose="02040503050406030204" pitchFamily="18" charset="0"/>
              </a:rPr>
              <a:t>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1D2171-84AD-45C1-9B58-E6EEC69D5E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938" y="2231136"/>
            <a:ext cx="8501062" cy="4017264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假设</a:t>
            </a:r>
            <a:r>
              <a:rPr lang="en-US" altLang="zh-CN" sz="28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I=(a</a:t>
            </a:r>
            <a:r>
              <a:rPr lang="en-US" altLang="zh-CN" sz="2800" baseline="-250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,…,a</a:t>
            </a:r>
            <a:r>
              <a:rPr lang="en-US" altLang="zh-CN" sz="2800" baseline="-250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8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是给定的一个输入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(fixed)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定义</a:t>
            </a:r>
            <a:r>
              <a:rPr lang="en-US" altLang="zh-CN" sz="28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:=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随机快排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(randomized-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Qsort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对</a:t>
            </a:r>
            <a:r>
              <a:rPr lang="en-US" altLang="zh-CN" sz="28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排序时</a:t>
            </a:r>
            <a:b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总共用了多少次比较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注意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T(I)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是线性关系。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T(I)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都是随机变量，都取决于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pivot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的选择。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800"/>
              </a:spcBef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我们希望分析</a:t>
            </a:r>
            <a:r>
              <a:rPr lang="en-US" altLang="zh-CN" sz="28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E[X]</a:t>
            </a:r>
          </a:p>
          <a:p>
            <a:pPr lvl="1"/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注意现在期望是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 all choices of the pivots</a:t>
            </a:r>
            <a:b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而之前期望是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 all choices of the input 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7808657"/>
      </p:ext>
    </p:extLst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7FF36E5-67B9-4181-BE41-BA5F391142C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87457" y="425049"/>
                <a:ext cx="8501062" cy="1796943"/>
              </a:xfrm>
            </p:spPr>
            <p:txBody>
              <a:bodyPr>
                <a:normAutofit/>
              </a:bodyPr>
              <a:lstStyle/>
              <a:p>
                <a:pPr lvl="1"/>
                <a:r>
                  <a:rPr lang="zh-CN" alt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仍有</a:t>
                </a:r>
                <a:r>
                  <a:rPr lang="en-US" altLang="zh-CN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endParaRPr lang="en-US" altLang="zh-CN" sz="3200" dirty="0"/>
              </a:p>
              <a:p>
                <a:pPr lvl="2"/>
                <a:r>
                  <a:rPr lang="en-US" altLang="zh-CN" sz="2800" dirty="0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E[X]=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sz="2800" i="1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800" i="1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800" i="1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800" i="1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altLang="zh-CN" sz="2800" i="1" dirty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sz="2800" i="1" dirty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altLang="zh-CN" sz="2800" i="1" dirty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sz="2800" i="1" dirty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zh-CN" sz="2800" i="1" dirty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  <m:sup>
                            <m:r>
                              <a:rPr lang="en-US" altLang="zh-CN" sz="2800" i="1" dirty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r>
                              <a:rPr lang="en-US" altLang="zh-CN" sz="2800" i="1" dirty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𝑃𝑟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2800" i="1" dirty="0">
                                    <a:solidFill>
                                      <a:schemeClr val="accent5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CN" altLang="en-US" sz="2800" i="1" dirty="0">
                                    <a:solidFill>
                                      <a:schemeClr val="accent5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值</m:t>
                                </m:r>
                                <m:r>
                                  <a:rPr lang="en-US" altLang="zh-CN" sz="2800" i="1" dirty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altLang="zh-CN" sz="2800" i="1" dirty="0">
                                    <a:solidFill>
                                      <a:schemeClr val="accent5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zh-CN" altLang="en-US" sz="2800" i="1" dirty="0">
                                    <a:solidFill>
                                      <a:schemeClr val="accent5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和值</m:t>
                                </m:r>
                                <m:r>
                                  <a:rPr lang="en-US" altLang="zh-CN" sz="2800" i="1" dirty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altLang="zh-CN" sz="2800" i="1" dirty="0">
                                    <a:solidFill>
                                      <a:schemeClr val="accent5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zh-CN" altLang="en-US" sz="2800" i="1" dirty="0">
                                    <a:solidFill>
                                      <a:schemeClr val="accent5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被比较</m:t>
                                </m:r>
                              </m:e>
                            </m:d>
                          </m:e>
                        </m:nary>
                      </m:e>
                    </m:nary>
                  </m:oMath>
                </a14:m>
                <a:endParaRPr lang="en-US" altLang="zh-CN" sz="2800" dirty="0">
                  <a:solidFill>
                    <a:schemeClr val="accent5">
                      <a:lumMod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2"/>
                <a:r>
                  <a:rPr lang="zh-CN" altLang="en-US" sz="2800" dirty="0">
                    <a:solidFill>
                      <a:schemeClr val="accent5">
                        <a:lumMod val="25000"/>
                      </a:schemeClr>
                    </a:solidFill>
                    <a:latin typeface="Cambria" panose="02040503050406030204" pitchFamily="18" charset="0"/>
                  </a:rPr>
                  <a:t>𝑃𝑟</a:t>
                </a:r>
                <a:r>
                  <a:rPr lang="en-US" altLang="zh-CN" sz="2800" dirty="0">
                    <a:solidFill>
                      <a:schemeClr val="accent5">
                        <a:lumMod val="2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[</a:t>
                </a:r>
                <a:r>
                  <a:rPr lang="zh-CN" altLang="en-US" sz="2800" dirty="0">
                    <a:solidFill>
                      <a:schemeClr val="accent5">
                        <a:lumMod val="25000"/>
                      </a:schemeClr>
                    </a:solidFill>
                    <a:latin typeface="Cambria" panose="02040503050406030204" pitchFamily="18" charset="0"/>
                  </a:rPr>
                  <a:t>值𝑝 和值𝑞 被比较</a:t>
                </a:r>
                <a:r>
                  <a:rPr lang="en-US" altLang="zh-CN" sz="2800" dirty="0">
                    <a:solidFill>
                      <a:schemeClr val="accent5">
                        <a:lumMod val="2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]=</a:t>
                </a:r>
                <a:r>
                  <a:rPr lang="en-US" altLang="zh-CN" sz="2800" dirty="0" err="1">
                    <a:solidFill>
                      <a:schemeClr val="accent5">
                        <a:lumMod val="25000"/>
                      </a:schemeClr>
                    </a:solidFill>
                  </a:rPr>
                  <a:t>Pr</a:t>
                </a:r>
                <a:r>
                  <a:rPr lang="en-US" altLang="zh-CN" sz="2800" dirty="0">
                    <a:solidFill>
                      <a:schemeClr val="accent5">
                        <a:lumMod val="25000"/>
                      </a:schemeClr>
                    </a:solidFill>
                  </a:rPr>
                  <a:t>[</a:t>
                </a:r>
                <a:r>
                  <a:rPr lang="en-US" altLang="zh-CN" sz="2800" dirty="0" err="1">
                    <a:solidFill>
                      <a:schemeClr val="accent5">
                        <a:lumMod val="25000"/>
                      </a:schemeClr>
                    </a:solidFill>
                  </a:rPr>
                  <a:t>W</a:t>
                </a:r>
                <a:r>
                  <a:rPr lang="en-US" altLang="zh-CN" sz="2800" baseline="-25000" dirty="0" err="1">
                    <a:solidFill>
                      <a:schemeClr val="accent5">
                        <a:lumMod val="25000"/>
                      </a:schemeClr>
                    </a:solidFill>
                  </a:rPr>
                  <a:t>p,q</a:t>
                </a:r>
                <a:r>
                  <a:rPr lang="en-US" altLang="zh-CN" sz="2800" dirty="0">
                    <a:solidFill>
                      <a:schemeClr val="accent5">
                        <a:lumMod val="25000"/>
                      </a:schemeClr>
                    </a:solidFill>
                  </a:rPr>
                  <a:t>=p]</a:t>
                </a:r>
                <a:r>
                  <a:rPr lang="en-US" altLang="zh-CN" sz="2800" dirty="0"/>
                  <a:t> + </a:t>
                </a:r>
                <a:r>
                  <a:rPr lang="en-US" altLang="zh-CN" sz="2800" dirty="0" err="1">
                    <a:solidFill>
                      <a:schemeClr val="accent5">
                        <a:lumMod val="25000"/>
                      </a:schemeClr>
                    </a:solidFill>
                  </a:rPr>
                  <a:t>Pr</a:t>
                </a:r>
                <a:r>
                  <a:rPr lang="en-US" altLang="zh-CN" sz="2800" dirty="0">
                    <a:solidFill>
                      <a:schemeClr val="accent5">
                        <a:lumMod val="25000"/>
                      </a:schemeClr>
                    </a:solidFill>
                  </a:rPr>
                  <a:t>[</a:t>
                </a:r>
                <a:r>
                  <a:rPr lang="en-US" altLang="zh-CN" sz="2800" dirty="0" err="1">
                    <a:solidFill>
                      <a:schemeClr val="accent5">
                        <a:lumMod val="25000"/>
                      </a:schemeClr>
                    </a:solidFill>
                  </a:rPr>
                  <a:t>W</a:t>
                </a:r>
                <a:r>
                  <a:rPr lang="en-US" altLang="zh-CN" sz="2800" baseline="-25000" dirty="0" err="1">
                    <a:solidFill>
                      <a:schemeClr val="accent5">
                        <a:lumMod val="25000"/>
                      </a:schemeClr>
                    </a:solidFill>
                  </a:rPr>
                  <a:t>p,q</a:t>
                </a:r>
                <a:r>
                  <a:rPr lang="en-US" altLang="zh-CN" sz="2800" dirty="0">
                    <a:solidFill>
                      <a:schemeClr val="accent5">
                        <a:lumMod val="25000"/>
                      </a:schemeClr>
                    </a:solidFill>
                  </a:rPr>
                  <a:t>=q].</a:t>
                </a:r>
                <a:endParaRPr lang="zh-CN" altLang="en-US" sz="2800" dirty="0">
                  <a:solidFill>
                    <a:schemeClr val="accent5">
                      <a:lumMod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7FF36E5-67B9-4181-BE41-BA5F391142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7457" y="425049"/>
                <a:ext cx="8501062" cy="1796943"/>
              </a:xfrm>
              <a:blipFill>
                <a:blip r:embed="rId3"/>
                <a:stretch>
                  <a:fillRect t="-8136"/>
                </a:stretch>
              </a:blipFill>
            </p:spPr>
            <p:txBody>
              <a:bodyPr/>
              <a:lstStyle/>
              <a:p>
                <a:r>
                  <a:rPr lang="zh-Hans-HK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>
            <a:extLst>
              <a:ext uri="{FF2B5EF4-FFF2-40B4-BE49-F238E27FC236}">
                <a16:creationId xmlns:a16="http://schemas.microsoft.com/office/drawing/2014/main" id="{93282E1A-FBFD-4A42-9DE1-C1A3F88E1769}"/>
              </a:ext>
            </a:extLst>
          </p:cNvPr>
          <p:cNvSpPr txBox="1"/>
          <p:nvPr/>
        </p:nvSpPr>
        <p:spPr>
          <a:xfrm>
            <a:off x="933254" y="2389696"/>
            <a:ext cx="766399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accent1"/>
                </a:solidFill>
              </a:rPr>
              <a:t>引理</a:t>
            </a:r>
            <a:r>
              <a:rPr lang="en-US" altLang="zh-CN" sz="2800" dirty="0">
                <a:solidFill>
                  <a:schemeClr val="accent1"/>
                </a:solidFill>
              </a:rPr>
              <a:t>.  </a:t>
            </a:r>
            <a:r>
              <a:rPr lang="zh-CN" altLang="en-US" sz="2800" dirty="0">
                <a:solidFill>
                  <a:schemeClr val="accent1"/>
                </a:solidFill>
              </a:rPr>
              <a:t>随机快排中</a:t>
            </a:r>
            <a:r>
              <a:rPr lang="en-US" altLang="zh-CN" sz="2800" dirty="0">
                <a:solidFill>
                  <a:schemeClr val="accent1"/>
                </a:solidFill>
              </a:rPr>
              <a:t>[</a:t>
            </a:r>
            <a:r>
              <a:rPr lang="en-US" altLang="zh-CN" sz="2800" dirty="0" err="1">
                <a:solidFill>
                  <a:schemeClr val="accent1"/>
                </a:solidFill>
              </a:rPr>
              <a:t>p,q</a:t>
            </a:r>
            <a:r>
              <a:rPr lang="en-US" altLang="zh-CN" sz="2800" dirty="0">
                <a:solidFill>
                  <a:schemeClr val="accent1"/>
                </a:solidFill>
              </a:rPr>
              <a:t>]</a:t>
            </a:r>
            <a:r>
              <a:rPr lang="zh-CN" altLang="en-US" sz="2800" dirty="0">
                <a:solidFill>
                  <a:schemeClr val="accent1"/>
                </a:solidFill>
              </a:rPr>
              <a:t>中任何数是该区间胜者的概率均等。因此</a:t>
            </a:r>
            <a:r>
              <a:rPr lang="en-US" altLang="zh-CN" sz="2400" dirty="0" err="1">
                <a:solidFill>
                  <a:schemeClr val="accent1"/>
                </a:solidFill>
              </a:rPr>
              <a:t>Pr</a:t>
            </a:r>
            <a:r>
              <a:rPr lang="en-US" altLang="zh-CN" sz="2400" dirty="0">
                <a:solidFill>
                  <a:schemeClr val="accent1"/>
                </a:solidFill>
              </a:rPr>
              <a:t>[</a:t>
            </a:r>
            <a:r>
              <a:rPr lang="en-US" altLang="zh-CN" sz="2400" dirty="0" err="1">
                <a:solidFill>
                  <a:schemeClr val="accent1"/>
                </a:solidFill>
              </a:rPr>
              <a:t>W</a:t>
            </a:r>
            <a:r>
              <a:rPr lang="en-US" altLang="zh-CN" sz="2400" baseline="-25000" dirty="0" err="1">
                <a:solidFill>
                  <a:schemeClr val="accent1"/>
                </a:solidFill>
              </a:rPr>
              <a:t>p,q</a:t>
            </a:r>
            <a:r>
              <a:rPr lang="en-US" altLang="zh-CN" sz="2400" dirty="0">
                <a:solidFill>
                  <a:schemeClr val="accent1"/>
                </a:solidFill>
              </a:rPr>
              <a:t>=p] = </a:t>
            </a:r>
            <a:r>
              <a:rPr lang="en-US" altLang="zh-CN" sz="2400" dirty="0" err="1">
                <a:solidFill>
                  <a:schemeClr val="accent1"/>
                </a:solidFill>
              </a:rPr>
              <a:t>Pr</a:t>
            </a:r>
            <a:r>
              <a:rPr lang="en-US" altLang="zh-CN" sz="2400" dirty="0">
                <a:solidFill>
                  <a:schemeClr val="accent1"/>
                </a:solidFill>
              </a:rPr>
              <a:t>[</a:t>
            </a:r>
            <a:r>
              <a:rPr lang="en-US" altLang="zh-CN" sz="2400" dirty="0" err="1">
                <a:solidFill>
                  <a:schemeClr val="accent1"/>
                </a:solidFill>
              </a:rPr>
              <a:t>W</a:t>
            </a:r>
            <a:r>
              <a:rPr lang="en-US" altLang="zh-CN" sz="2400" baseline="-25000" dirty="0" err="1">
                <a:solidFill>
                  <a:schemeClr val="accent1"/>
                </a:solidFill>
              </a:rPr>
              <a:t>p,q</a:t>
            </a:r>
            <a:r>
              <a:rPr lang="en-US" altLang="zh-CN" sz="2400" dirty="0">
                <a:solidFill>
                  <a:schemeClr val="accent1"/>
                </a:solidFill>
              </a:rPr>
              <a:t>=q] = 1 / (q-p+1) </a:t>
            </a:r>
            <a:endParaRPr lang="zh-CN" altLang="en-US" sz="2800" dirty="0">
              <a:solidFill>
                <a:schemeClr val="accent1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D96FE5E-093B-4C03-8791-33B4D1B25984}"/>
              </a:ext>
            </a:extLst>
          </p:cNvPr>
          <p:cNvSpPr txBox="1"/>
          <p:nvPr/>
        </p:nvSpPr>
        <p:spPr>
          <a:xfrm>
            <a:off x="1168924" y="3619861"/>
            <a:ext cx="703239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9933FF"/>
                </a:solidFill>
              </a:rPr>
              <a:t>证明。考虑如下游戏： 开始时，有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n</a:t>
            </a:r>
            <a:r>
              <a:rPr lang="zh-CN" altLang="en-US" sz="2400" dirty="0">
                <a:solidFill>
                  <a:srgbClr val="9933FF"/>
                </a:solidFill>
              </a:rPr>
              <a:t>个靶子</a:t>
            </a:r>
            <a:r>
              <a:rPr lang="en-US" altLang="zh-CN" sz="2400" dirty="0">
                <a:solidFill>
                  <a:srgbClr val="9933FF"/>
                </a:solidFill>
              </a:rPr>
              <a:t>(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1~n</a:t>
            </a:r>
            <a:r>
              <a:rPr lang="en-US" altLang="zh-CN" sz="2400" dirty="0">
                <a:solidFill>
                  <a:srgbClr val="9933FF"/>
                </a:solidFill>
              </a:rPr>
              <a:t>)</a:t>
            </a:r>
            <a:r>
              <a:rPr lang="zh-CN" altLang="en-US" sz="2400" dirty="0">
                <a:solidFill>
                  <a:srgbClr val="9933FF"/>
                </a:solidFill>
              </a:rPr>
              <a:t>。</a:t>
            </a:r>
            <a:endParaRPr lang="en-US" altLang="zh-CN" sz="2400" dirty="0">
              <a:solidFill>
                <a:srgbClr val="9933FF"/>
              </a:solidFill>
            </a:endParaRPr>
          </a:p>
          <a:p>
            <a:r>
              <a:rPr lang="en-US" altLang="zh-CN" sz="2400" dirty="0">
                <a:solidFill>
                  <a:srgbClr val="9933FF"/>
                </a:solidFill>
              </a:rPr>
              <a:t>     </a:t>
            </a:r>
            <a:r>
              <a:rPr lang="zh-CN" altLang="en-US" sz="2400" dirty="0">
                <a:solidFill>
                  <a:srgbClr val="9933FF"/>
                </a:solidFill>
              </a:rPr>
              <a:t>每一轮，投标会射中一个靶子</a:t>
            </a:r>
            <a:r>
              <a:rPr lang="en-US" altLang="zh-CN" sz="2400" dirty="0">
                <a:solidFill>
                  <a:srgbClr val="9933FF"/>
                </a:solidFill>
              </a:rPr>
              <a:t>(pivot)</a:t>
            </a:r>
            <a:r>
              <a:rPr lang="zh-CN" altLang="en-US" sz="2400" dirty="0">
                <a:solidFill>
                  <a:srgbClr val="9933FF"/>
                </a:solidFill>
              </a:rPr>
              <a:t>。如果投中了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[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</a:rPr>
              <a:t>p,q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]</a:t>
            </a:r>
            <a:r>
              <a:rPr lang="zh-CN" altLang="en-US" sz="2400" dirty="0">
                <a:solidFill>
                  <a:srgbClr val="9933FF"/>
                </a:solidFill>
              </a:rPr>
              <a:t>则停下来。否则，去掉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[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</a:rPr>
              <a:t>p,q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]</a:t>
            </a:r>
            <a:r>
              <a:rPr lang="zh-CN" altLang="en-US" sz="2400" dirty="0">
                <a:solidFill>
                  <a:srgbClr val="9933FF"/>
                </a:solidFill>
              </a:rPr>
              <a:t>外的某些靶子。</a:t>
            </a:r>
            <a:endParaRPr lang="en-US" altLang="zh-CN" sz="2400" dirty="0">
              <a:solidFill>
                <a:srgbClr val="9933FF"/>
              </a:solidFill>
            </a:endParaRPr>
          </a:p>
          <a:p>
            <a:endParaRPr lang="en-US" altLang="zh-CN" sz="2400" dirty="0">
              <a:solidFill>
                <a:srgbClr val="9933FF"/>
              </a:solidFill>
            </a:endParaRPr>
          </a:p>
          <a:p>
            <a:r>
              <a:rPr lang="en-US" altLang="zh-CN" sz="2400" dirty="0">
                <a:solidFill>
                  <a:srgbClr val="9933FF"/>
                </a:solidFill>
              </a:rPr>
              <a:t>     </a:t>
            </a:r>
            <a:r>
              <a:rPr lang="zh-CN" altLang="en-US" sz="2400" dirty="0">
                <a:solidFill>
                  <a:srgbClr val="9933FF"/>
                </a:solidFill>
              </a:rPr>
              <a:t>可知 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[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</a:rPr>
              <a:t>p,q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]</a:t>
            </a:r>
            <a:r>
              <a:rPr lang="zh-CN" altLang="en-US" sz="2400" dirty="0">
                <a:solidFill>
                  <a:srgbClr val="9933FF"/>
                </a:solidFill>
              </a:rPr>
              <a:t>中任何数被投中的概率是相等的，因为每一轮它们被投中的概率是相等的</a:t>
            </a:r>
            <a:r>
              <a:rPr lang="en-US" altLang="zh-CN" sz="2400" dirty="0">
                <a:solidFill>
                  <a:srgbClr val="9933FF"/>
                </a:solidFill>
              </a:rPr>
              <a:t>(unbiased)</a:t>
            </a:r>
            <a:r>
              <a:rPr lang="zh-CN" altLang="en-US" sz="2400" dirty="0">
                <a:solidFill>
                  <a:srgbClr val="9933FF"/>
                </a:solidFill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519714854"/>
      </p:ext>
    </p:extLst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2887DF-BF41-4AF3-AA4A-E36B204A8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7250" y="609599"/>
            <a:ext cx="7406640" cy="870857"/>
          </a:xfrm>
        </p:spPr>
        <p:txBody>
          <a:bodyPr/>
          <a:lstStyle/>
          <a:p>
            <a:r>
              <a:rPr lang="zh-CN" altLang="en-US" dirty="0">
                <a:solidFill>
                  <a:srgbClr val="FF00FF"/>
                </a:solidFill>
              </a:rPr>
              <a:t>递归算法应用举例</a:t>
            </a:r>
            <a:r>
              <a:rPr lang="en-US" altLang="zh-CN" dirty="0">
                <a:solidFill>
                  <a:srgbClr val="FF00FF"/>
                </a:solidFill>
              </a:rPr>
              <a:t>1</a:t>
            </a:r>
            <a:endParaRPr lang="zh-Hans-HK" altLang="en-US" dirty="0">
              <a:solidFill>
                <a:srgbClr val="FF00FF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1C4A1E-EFF1-4A56-83BD-9E4E35C51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251" y="1600200"/>
            <a:ext cx="7404653" cy="4862146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solidFill>
                  <a:srgbClr val="FF00FF"/>
                </a:solidFill>
              </a:rPr>
              <a:t>矩阵的幂</a:t>
            </a:r>
            <a:br>
              <a:rPr lang="en-US" altLang="zh-CN" sz="2400" baseline="-25000" dirty="0"/>
            </a:br>
            <a:r>
              <a:rPr lang="en-US" altLang="zh-CN" sz="2400" baseline="-25000" dirty="0"/>
              <a:t>  </a:t>
            </a:r>
            <a:endParaRPr lang="en-US" altLang="zh-Hans-HK" sz="2200" b="1" dirty="0">
              <a:solidFill>
                <a:srgbClr val="FFC000"/>
              </a:solidFill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8C3CEE82-32FC-E240-914C-A97D0B326951}"/>
              </a:ext>
            </a:extLst>
          </p:cNvPr>
          <p:cNvGrpSpPr/>
          <p:nvPr/>
        </p:nvGrpSpPr>
        <p:grpSpPr>
          <a:xfrm>
            <a:off x="1112420" y="2810806"/>
            <a:ext cx="6009215" cy="3259648"/>
            <a:chOff x="414330" y="3220916"/>
            <a:chExt cx="6009215" cy="3259648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B790B46D-C9D6-B047-A5D0-E555D3E1C98E}"/>
                </a:ext>
              </a:extLst>
            </p:cNvPr>
            <p:cNvSpPr/>
            <p:nvPr/>
          </p:nvSpPr>
          <p:spPr>
            <a:xfrm>
              <a:off x="4097215" y="3220916"/>
              <a:ext cx="949569" cy="41616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sz="2400" dirty="0">
                  <a:solidFill>
                    <a:schemeClr val="tx1"/>
                  </a:solidFill>
                </a:rPr>
                <a:t>A</a:t>
              </a:r>
              <a:r>
                <a:rPr lang="en-US" altLang="zh-Hans-HK" sz="2400" baseline="30000" dirty="0">
                  <a:solidFill>
                    <a:schemeClr val="tx1"/>
                  </a:solidFill>
                </a:rPr>
                <a:t>m</a:t>
              </a:r>
              <a:endParaRPr kumimoji="1"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12F1AF17-B14B-0044-9D2C-EF567F95A002}"/>
                </a:ext>
              </a:extLst>
            </p:cNvPr>
            <p:cNvSpPr/>
            <p:nvPr/>
          </p:nvSpPr>
          <p:spPr>
            <a:xfrm>
              <a:off x="2717206" y="4031272"/>
              <a:ext cx="949569" cy="41616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sz="2400" dirty="0">
                  <a:solidFill>
                    <a:schemeClr val="tx1"/>
                  </a:solidFill>
                </a:rPr>
                <a:t>A</a:t>
              </a:r>
              <a:r>
                <a:rPr lang="en-US" altLang="zh-CN" sz="2400" baseline="30000" dirty="0">
                  <a:solidFill>
                    <a:schemeClr val="tx1"/>
                  </a:solidFill>
                </a:rPr>
                <a:t>[m/2]</a:t>
              </a:r>
              <a:endParaRPr kumimoji="1"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F50DB7BB-3C16-F345-B179-E6E142AE93A5}"/>
                </a:ext>
              </a:extLst>
            </p:cNvPr>
            <p:cNvSpPr/>
            <p:nvPr/>
          </p:nvSpPr>
          <p:spPr>
            <a:xfrm>
              <a:off x="5473976" y="4031272"/>
              <a:ext cx="949569" cy="41616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sz="2400" dirty="0">
                  <a:solidFill>
                    <a:schemeClr val="tx1"/>
                  </a:solidFill>
                </a:rPr>
                <a:t>A</a:t>
              </a:r>
              <a:r>
                <a:rPr lang="en-US" altLang="zh-CN" sz="2400" baseline="30000" dirty="0">
                  <a:solidFill>
                    <a:schemeClr val="tx1"/>
                  </a:solidFill>
                </a:rPr>
                <a:t>[m/2]</a:t>
              </a:r>
              <a:endParaRPr kumimoji="1"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C0CBE10B-A74D-2944-BD71-1C6BFB6A024F}"/>
                </a:ext>
              </a:extLst>
            </p:cNvPr>
            <p:cNvSpPr/>
            <p:nvPr/>
          </p:nvSpPr>
          <p:spPr>
            <a:xfrm>
              <a:off x="2010508" y="4841631"/>
              <a:ext cx="949569" cy="41616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sz="2400" dirty="0">
                  <a:solidFill>
                    <a:schemeClr val="tx1"/>
                  </a:solidFill>
                </a:rPr>
                <a:t>A</a:t>
              </a:r>
              <a:r>
                <a:rPr lang="en-US" altLang="zh-CN" sz="2400" baseline="30000" dirty="0">
                  <a:solidFill>
                    <a:schemeClr val="tx1"/>
                  </a:solidFill>
                </a:rPr>
                <a:t>[m/4]</a:t>
              </a:r>
              <a:endParaRPr kumimoji="1"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46D07CDA-C2DC-4B4F-A077-A1979DF9BE99}"/>
                </a:ext>
              </a:extLst>
            </p:cNvPr>
            <p:cNvSpPr/>
            <p:nvPr/>
          </p:nvSpPr>
          <p:spPr>
            <a:xfrm>
              <a:off x="3422439" y="4841630"/>
              <a:ext cx="949569" cy="41616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sz="2400" dirty="0">
                  <a:solidFill>
                    <a:schemeClr val="tx1"/>
                  </a:solidFill>
                </a:rPr>
                <a:t>A</a:t>
              </a:r>
              <a:r>
                <a:rPr lang="en-US" altLang="zh-CN" sz="2400" baseline="30000" dirty="0">
                  <a:solidFill>
                    <a:schemeClr val="tx1"/>
                  </a:solidFill>
                </a:rPr>
                <a:t>[m/4]</a:t>
              </a:r>
              <a:endParaRPr kumimoji="1"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F5ACE855-478B-2B49-8A21-8509F5549865}"/>
                </a:ext>
              </a:extLst>
            </p:cNvPr>
            <p:cNvSpPr/>
            <p:nvPr/>
          </p:nvSpPr>
          <p:spPr>
            <a:xfrm>
              <a:off x="414330" y="6064395"/>
              <a:ext cx="949569" cy="41616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solidFill>
                    <a:schemeClr val="tx1"/>
                  </a:solidFill>
                </a:rPr>
                <a:t>A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1D404F1F-4F16-D045-86C5-FAA59E0824A1}"/>
                </a:ext>
              </a:extLst>
            </p:cNvPr>
            <p:cNvSpPr/>
            <p:nvPr/>
          </p:nvSpPr>
          <p:spPr>
            <a:xfrm>
              <a:off x="1826261" y="6064394"/>
              <a:ext cx="949569" cy="41616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solidFill>
                    <a:schemeClr val="tx1"/>
                  </a:solidFill>
                </a:rPr>
                <a:t>A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直线连接符 28">
              <a:extLst>
                <a:ext uri="{FF2B5EF4-FFF2-40B4-BE49-F238E27FC236}">
                  <a16:creationId xmlns:a16="http://schemas.microsoft.com/office/drawing/2014/main" id="{6F11AF86-3847-054C-84A2-2851336A4B48}"/>
                </a:ext>
              </a:extLst>
            </p:cNvPr>
            <p:cNvCxnSpPr>
              <a:stCxn id="10" idx="2"/>
              <a:endCxn id="14" idx="0"/>
            </p:cNvCxnSpPr>
            <p:nvPr/>
          </p:nvCxnSpPr>
          <p:spPr>
            <a:xfrm flipH="1">
              <a:off x="3191991" y="3637085"/>
              <a:ext cx="1380009" cy="3941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线连接符 29">
              <a:extLst>
                <a:ext uri="{FF2B5EF4-FFF2-40B4-BE49-F238E27FC236}">
                  <a16:creationId xmlns:a16="http://schemas.microsoft.com/office/drawing/2014/main" id="{D4B98A07-AA88-C645-A40C-20CD8F5C534B}"/>
                </a:ext>
              </a:extLst>
            </p:cNvPr>
            <p:cNvCxnSpPr>
              <a:cxnSpLocks/>
              <a:stCxn id="10" idx="2"/>
              <a:endCxn id="15" idx="0"/>
            </p:cNvCxnSpPr>
            <p:nvPr/>
          </p:nvCxnSpPr>
          <p:spPr>
            <a:xfrm>
              <a:off x="4572000" y="3637085"/>
              <a:ext cx="1376761" cy="3941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3" name="组合 52">
              <a:extLst>
                <a:ext uri="{FF2B5EF4-FFF2-40B4-BE49-F238E27FC236}">
                  <a16:creationId xmlns:a16="http://schemas.microsoft.com/office/drawing/2014/main" id="{1D768A5B-AF9D-304C-8F20-BF1F8E584981}"/>
                </a:ext>
              </a:extLst>
            </p:cNvPr>
            <p:cNvGrpSpPr/>
            <p:nvPr/>
          </p:nvGrpSpPr>
          <p:grpSpPr>
            <a:xfrm>
              <a:off x="2485293" y="4444828"/>
              <a:ext cx="1411931" cy="396803"/>
              <a:chOff x="2485293" y="4444828"/>
              <a:chExt cx="1411931" cy="396803"/>
            </a:xfrm>
          </p:grpSpPr>
          <p:cxnSp>
            <p:nvCxnSpPr>
              <p:cNvPr id="33" name="直线连接符 32">
                <a:extLst>
                  <a:ext uri="{FF2B5EF4-FFF2-40B4-BE49-F238E27FC236}">
                    <a16:creationId xmlns:a16="http://schemas.microsoft.com/office/drawing/2014/main" id="{07BBF047-6005-8447-A4C9-59EEF71B443E}"/>
                  </a:ext>
                </a:extLst>
              </p:cNvPr>
              <p:cNvCxnSpPr>
                <a:cxnSpLocks/>
                <a:endCxn id="16" idx="0"/>
              </p:cNvCxnSpPr>
              <p:nvPr/>
            </p:nvCxnSpPr>
            <p:spPr>
              <a:xfrm flipH="1">
                <a:off x="2485293" y="4444828"/>
                <a:ext cx="701728" cy="39680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线连接符 33">
                <a:extLst>
                  <a:ext uri="{FF2B5EF4-FFF2-40B4-BE49-F238E27FC236}">
                    <a16:creationId xmlns:a16="http://schemas.microsoft.com/office/drawing/2014/main" id="{F75893B8-E3D1-6548-AE16-582B27E2CBAC}"/>
                  </a:ext>
                </a:extLst>
              </p:cNvPr>
              <p:cNvCxnSpPr>
                <a:cxnSpLocks/>
                <a:endCxn id="17" idx="0"/>
              </p:cNvCxnSpPr>
              <p:nvPr/>
            </p:nvCxnSpPr>
            <p:spPr>
              <a:xfrm>
                <a:off x="3187020" y="4444828"/>
                <a:ext cx="710204" cy="39680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" name="组合 53">
              <a:extLst>
                <a:ext uri="{FF2B5EF4-FFF2-40B4-BE49-F238E27FC236}">
                  <a16:creationId xmlns:a16="http://schemas.microsoft.com/office/drawing/2014/main" id="{73BCB3DF-23A9-7041-9E52-8CDEB380C8CD}"/>
                </a:ext>
              </a:extLst>
            </p:cNvPr>
            <p:cNvGrpSpPr/>
            <p:nvPr/>
          </p:nvGrpSpPr>
          <p:grpSpPr>
            <a:xfrm>
              <a:off x="789341" y="5232522"/>
              <a:ext cx="1411931" cy="799004"/>
              <a:chOff x="789341" y="5232522"/>
              <a:chExt cx="1411931" cy="799004"/>
            </a:xfrm>
          </p:grpSpPr>
          <p:cxnSp>
            <p:nvCxnSpPr>
              <p:cNvPr id="39" name="直线连接符 38">
                <a:extLst>
                  <a:ext uri="{FF2B5EF4-FFF2-40B4-BE49-F238E27FC236}">
                    <a16:creationId xmlns:a16="http://schemas.microsoft.com/office/drawing/2014/main" id="{F3152A5F-19E0-8E49-9C22-EE677635170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89341" y="5634723"/>
                <a:ext cx="701728" cy="39680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线连接符 39">
                <a:extLst>
                  <a:ext uri="{FF2B5EF4-FFF2-40B4-BE49-F238E27FC236}">
                    <a16:creationId xmlns:a16="http://schemas.microsoft.com/office/drawing/2014/main" id="{C07F9C42-B2A2-2749-A4C6-35C313F4F24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91068" y="5634723"/>
                <a:ext cx="710204" cy="39680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53D9C6A4-4FE5-F641-8A8C-36D2E1F290C9}"/>
                  </a:ext>
                </a:extLst>
              </p:cNvPr>
              <p:cNvSpPr/>
              <p:nvPr/>
            </p:nvSpPr>
            <p:spPr>
              <a:xfrm>
                <a:off x="1112599" y="5232522"/>
                <a:ext cx="75693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/>
                  <a:t>……….</a:t>
                </a:r>
                <a:endParaRPr lang="zh-CN" altLang="en-US" dirty="0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64C0372E-3437-964E-ABDD-CB8E115FBA38}"/>
                  </a:ext>
                </a:extLst>
              </p:cNvPr>
              <p:cNvSpPr/>
              <p:nvPr/>
            </p:nvSpPr>
            <p:spPr>
              <a:xfrm>
                <a:off x="5626143" y="2076749"/>
                <a:ext cx="283923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400" b="1" dirty="0"/>
                  <a:t>递归树高</a:t>
                </a:r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altLang="zh-CN" sz="2400" b="1" i="1" dirty="0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sz="2400" b="1" i="1" dirty="0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altLang="zh-CN" sz="2400" b="1" i="1" dirty="0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altLang="zh-CN" sz="2400" b="1" i="1" dirty="0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altLang="zh-CN" sz="2400" b="1" i="1" dirty="0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64C0372E-3437-964E-ABDD-CB8E115FBA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6143" y="2076749"/>
                <a:ext cx="2839239" cy="461665"/>
              </a:xfrm>
              <a:prstGeom prst="rect">
                <a:avLst/>
              </a:prstGeom>
              <a:blipFill>
                <a:blip r:embed="rId2"/>
                <a:stretch>
                  <a:fillRect l="-3433" t="-9333" r="-1502" b="-32000"/>
                </a:stretch>
              </a:blipFill>
            </p:spPr>
            <p:txBody>
              <a:bodyPr/>
              <a:lstStyle/>
              <a:p>
                <a:r>
                  <a:rPr lang="zh-Hans-HK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组合 4">
            <a:extLst>
              <a:ext uri="{FF2B5EF4-FFF2-40B4-BE49-F238E27FC236}">
                <a16:creationId xmlns:a16="http://schemas.microsoft.com/office/drawing/2014/main" id="{90EC85F1-E98A-9649-9830-CC008028B9E3}"/>
              </a:ext>
            </a:extLst>
          </p:cNvPr>
          <p:cNvGrpSpPr/>
          <p:nvPr/>
        </p:nvGrpSpPr>
        <p:grpSpPr>
          <a:xfrm>
            <a:off x="4473529" y="5198222"/>
            <a:ext cx="4019556" cy="846386"/>
            <a:chOff x="5035985" y="5001689"/>
            <a:chExt cx="4019556" cy="84638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矩形 56">
                  <a:extLst>
                    <a:ext uri="{FF2B5EF4-FFF2-40B4-BE49-F238E27FC236}">
                      <a16:creationId xmlns:a16="http://schemas.microsoft.com/office/drawing/2014/main" id="{1D8EA496-7B63-CD48-B0FD-3545788EBB1B}"/>
                    </a:ext>
                  </a:extLst>
                </p:cNvPr>
                <p:cNvSpPr/>
                <p:nvPr/>
              </p:nvSpPr>
              <p:spPr>
                <a:xfrm>
                  <a:off x="5035985" y="5417188"/>
                  <a:ext cx="4019556" cy="43088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lvl="2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200" b="1" i="1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𝑶</m:t>
                        </m:r>
                        <m:d>
                          <m:dPr>
                            <m:ctrlPr>
                              <a:rPr lang="en-US" altLang="zh-CN" sz="2200" b="1" i="1" dirty="0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200" b="1" i="1" dirty="0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𝒎𝒏</m:t>
                            </m:r>
                            <m:r>
                              <a:rPr lang="en-US" altLang="zh-CN" sz="2200" b="1" i="1" baseline="30000" dirty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e>
                        </m:d>
                        <m:r>
                          <a:rPr lang="en-US" altLang="zh-CN" sz="22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</m:t>
                        </m:r>
                        <m:r>
                          <a:rPr lang="en-US" altLang="zh-CN" sz="2200" b="1" i="1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𝑶</m:t>
                        </m:r>
                        <m:r>
                          <a:rPr lang="en-US" altLang="zh-CN" sz="2200" b="1" i="1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altLang="zh-CN" sz="2200" b="1" i="1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en-US" altLang="zh-CN" sz="2200" b="1" i="1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en-US" altLang="zh-CN" sz="2200" b="1" i="1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  <m:r>
                          <a:rPr lang="en-US" altLang="zh-CN" sz="2200" b="1" i="1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altLang="zh-CN" sz="2200" b="1" i="1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altLang="zh-CN" sz="2200" b="1" i="1" baseline="30000" dirty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lang="en-US" altLang="zh-CN" sz="2200" b="1" i="1" dirty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altLang="zh-CN" sz="22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7" name="矩形 56">
                  <a:extLst>
                    <a:ext uri="{FF2B5EF4-FFF2-40B4-BE49-F238E27FC236}">
                      <a16:creationId xmlns:a16="http://schemas.microsoft.com/office/drawing/2014/main" id="{1D8EA496-7B63-CD48-B0FD-3545788EBB1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35985" y="5417188"/>
                  <a:ext cx="4019556" cy="430887"/>
                </a:xfrm>
                <a:prstGeom prst="rect">
                  <a:avLst/>
                </a:prstGeom>
                <a:blipFill>
                  <a:blip r:embed="rId3"/>
                  <a:stretch>
                    <a:fillRect b="-16901"/>
                  </a:stretch>
                </a:blipFill>
              </p:spPr>
              <p:txBody>
                <a:bodyPr/>
                <a:lstStyle/>
                <a:p>
                  <a:r>
                    <a:rPr lang="zh-Hans-HK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664FDC1E-E2AC-EF42-A4D9-37F0118E6FEE}"/>
                </a:ext>
              </a:extLst>
            </p:cNvPr>
            <p:cNvSpPr/>
            <p:nvPr/>
          </p:nvSpPr>
          <p:spPr>
            <a:xfrm>
              <a:off x="5921533" y="5001689"/>
              <a:ext cx="203132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400" b="1" dirty="0"/>
                <a:t>算法复杂度：</a:t>
              </a:r>
              <a:endParaRPr lang="zh-CN" alt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920289907"/>
      </p:ext>
    </p:extLst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5B33AB-448B-45CC-92AA-7BDB3BDE2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FF"/>
                </a:solidFill>
              </a:rPr>
              <a:t>总结及另一个证明方法。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83CBA84-958B-4767-93FB-CBC5A2E966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8658" y="2103012"/>
                <a:ext cx="8218258" cy="4352652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3"/>
                              <m:mcJc m:val="center"/>
                            </m:mcPr>
                          </m:mc>
                        </m:mcs>
                        <m:ctrlPr>
                          <a:rPr lang="en-US" altLang="zh-CN" sz="2800" i="1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nor/>
                            </m:rPr>
                            <a:rPr lang="en-US" altLang="zh-CN" sz="2800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E</m:t>
                          </m:r>
                          <m:r>
                            <m:rPr>
                              <m:nor/>
                            </m:rPr>
                            <a:rPr lang="en-US" altLang="zh-CN" sz="2800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[</m:t>
                          </m:r>
                          <m:r>
                            <m:rPr>
                              <m:nor/>
                            </m:rPr>
                            <a:rPr lang="en-US" altLang="zh-CN" sz="2800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X</m:t>
                          </m:r>
                          <m:r>
                            <m:rPr>
                              <m:nor/>
                            </m:rPr>
                            <a:rPr lang="en-US" altLang="zh-CN" sz="2800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]</m:t>
                          </m:r>
                        </m:e>
                        <m:e>
                          <m:r>
                            <a:rPr lang="en-US" altLang="zh-CN" sz="2800" i="1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  <m:e>
                          <m:nary>
                            <m:naryPr>
                              <m:chr m:val="∑"/>
                              <m:ctrlPr>
                                <a:rPr lang="en-US" altLang="zh-CN" sz="2800" i="1" dirty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sz="2800" i="1" dirty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zh-CN" sz="2800" i="1" dirty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2800" i="1" dirty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lang="en-US" altLang="zh-CN" sz="2800" i="1" dirty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zh-CN" sz="2800" i="1" dirty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r>
                                    <a:rPr lang="en-US" altLang="zh-CN" sz="2800" i="1" dirty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altLang="zh-CN" sz="2800" i="1" dirty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altLang="zh-CN" sz="2800" i="1" dirty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  <m:sup>
                                  <m:r>
                                    <a:rPr lang="en-US" altLang="zh-CN" sz="2800" i="1" dirty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r>
                                    <a:rPr lang="en-US" altLang="zh-CN" sz="2800" i="1" dirty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𝑃𝑟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zh-CN" sz="2800" i="1" dirty="0">
                                          <a:solidFill>
                                            <a:schemeClr val="accent5">
                                              <a:lumMod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zh-CN" altLang="en-US" sz="2800" i="1" dirty="0">
                                          <a:solidFill>
                                            <a:schemeClr val="accent5">
                                              <a:lumMod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值</m:t>
                                      </m:r>
                                      <m:r>
                                        <a:rPr lang="en-US" altLang="zh-CN" sz="2800" i="1" dirty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r>
                                        <a:rPr lang="en-US" altLang="zh-CN" sz="2800" i="1" dirty="0">
                                          <a:solidFill>
                                            <a:schemeClr val="accent5">
                                              <a:lumMod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zh-CN" altLang="en-US" sz="2800" i="1" dirty="0">
                                          <a:solidFill>
                                            <a:schemeClr val="accent5">
                                              <a:lumMod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和值</m:t>
                                      </m:r>
                                      <m:r>
                                        <a:rPr lang="en-US" altLang="zh-CN" sz="2800" i="1" dirty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  <m:r>
                                        <a:rPr lang="en-US" altLang="zh-CN" sz="2800" i="1" dirty="0">
                                          <a:solidFill>
                                            <a:schemeClr val="accent5">
                                              <a:lumMod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zh-CN" altLang="en-US" sz="2800" i="1" dirty="0">
                                          <a:solidFill>
                                            <a:schemeClr val="accent5">
                                              <a:lumMod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被比较</m:t>
                                      </m:r>
                                    </m:e>
                                  </m:d>
                                </m:e>
                              </m:nary>
                            </m:e>
                          </m:nary>
                        </m:e>
                      </m:mr>
                      <m:mr>
                        <m:e/>
                        <m:e>
                          <m:r>
                            <a:rPr lang="en-US" altLang="zh-CN" sz="2800" i="1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  <m:e>
                          <m:nary>
                            <m:naryPr>
                              <m:chr m:val="∑"/>
                              <m:ctrlPr>
                                <a:rPr lang="en-US" altLang="zh-CN" sz="2800" i="1" dirty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sz="2800" i="1" dirty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zh-CN" sz="2800" i="1" dirty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2800" i="1" dirty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lang="en-US" altLang="zh-CN" sz="2800" i="1" dirty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zh-CN" sz="2800" i="1" dirty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r>
                                    <a:rPr lang="en-US" altLang="zh-CN" sz="2800" i="1" dirty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altLang="zh-CN" sz="2800" i="1" dirty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altLang="zh-CN" sz="2800" i="1" dirty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  <m:sup>
                                  <m:r>
                                    <a:rPr lang="en-US" altLang="zh-CN" sz="2800" i="1" dirty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f>
                                    <m:fPr>
                                      <m:ctrlPr>
                                        <a:rPr lang="en-US" altLang="zh-CN" sz="2800" i="1" dirty="0" smtClean="0">
                                          <a:solidFill>
                                            <a:schemeClr val="accent5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2800" i="1" dirty="0">
                                          <a:solidFill>
                                            <a:schemeClr val="accent5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num>
                                    <m:den>
                                      <m:r>
                                        <a:rPr lang="en-US" altLang="zh-CN" sz="2800" b="0" i="1" dirty="0" smtClean="0">
                                          <a:solidFill>
                                            <a:schemeClr val="accent5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  <m:r>
                                        <a:rPr lang="en-US" altLang="zh-CN" sz="2800" b="0" i="1" dirty="0" smtClean="0">
                                          <a:solidFill>
                                            <a:schemeClr val="accent5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sz="2800" b="0" i="1" dirty="0" smtClean="0">
                                          <a:solidFill>
                                            <a:schemeClr val="accent5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r>
                                        <a:rPr lang="en-US" altLang="zh-CN" sz="2800" b="0" i="1" dirty="0" smtClean="0">
                                          <a:solidFill>
                                            <a:schemeClr val="accent5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den>
                                  </m:f>
                                </m:e>
                              </m:nary>
                            </m:e>
                          </m:nary>
                          <m:r>
                            <a:rPr lang="en-US" altLang="zh-CN" sz="2800" b="0" i="1" dirty="0" smtClean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80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en-US" altLang="zh-CN" sz="280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80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func>
                            <m:funcPr>
                              <m:ctrlPr>
                                <a:rPr lang="en-US" altLang="zh-CN" sz="2800" i="1" dirty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800" dirty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altLang="zh-CN" sz="2800" i="1" dirty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func>
                          <m:r>
                            <a:rPr lang="en-US" altLang="zh-CN" sz="2800" i="1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mr>
                    </m:m>
                  </m:oMath>
                </a14:m>
                <a:endParaRPr lang="en-US" altLang="zh-CN" sz="2800" dirty="0">
                  <a:solidFill>
                    <a:schemeClr val="accent5">
                      <a:lumMod val="25000"/>
                    </a:schemeClr>
                  </a:solidFill>
                </a:endParaRPr>
              </a:p>
              <a:p>
                <a:endParaRPr lang="en-US" altLang="zh-CN" sz="2800" dirty="0">
                  <a:solidFill>
                    <a:schemeClr val="accent5">
                      <a:lumMod val="25000"/>
                    </a:schemeClr>
                  </a:solidFill>
                </a:endParaRPr>
              </a:p>
              <a:p>
                <a:r>
                  <a:rPr lang="zh-CN" altLang="en-US" sz="2800" dirty="0"/>
                  <a:t>另一个</a:t>
                </a:r>
                <a:r>
                  <a:rPr lang="en-US" altLang="zh-CN" sz="2800" dirty="0"/>
                  <a:t>(Less clever</a:t>
                </a:r>
                <a:r>
                  <a:rPr lang="zh-CN" altLang="en-US" sz="2800" dirty="0"/>
                  <a:t>的）分析</a:t>
                </a:r>
                <a:r>
                  <a:rPr lang="en-US" altLang="zh-CN" sz="2800" dirty="0">
                    <a:solidFill>
                      <a:schemeClr val="accent5">
                        <a:lumMod val="25000"/>
                      </a:schemeClr>
                    </a:solidFill>
                  </a:rPr>
                  <a:t>E[X]</a:t>
                </a:r>
                <a:r>
                  <a:rPr lang="zh-CN" altLang="en-US" sz="2800" dirty="0"/>
                  <a:t>的方法</a:t>
                </a:r>
                <a:r>
                  <a:rPr lang="en-US" altLang="zh-CN" sz="2800" dirty="0"/>
                  <a:t>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𝑡</m:t>
                    </m:r>
                    <m:d>
                      <m:dPr>
                        <m:ctrlPr>
                          <a:rPr lang="en-US" altLang="zh-CN" sz="2400" b="0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2400" b="0" i="1" dirty="0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400" b="0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400" b="0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zh-CN" sz="2400" b="0" i="1" dirty="0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zh-CN" sz="2400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400" b="0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i="1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400" i="1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400" i="1" dirty="0" smtClean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dirty="0" smtClean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d>
                              <m:dPr>
                                <m:ctrlPr>
                                  <a:rPr lang="en-US" altLang="zh-CN" sz="2400" i="1" dirty="0">
                                    <a:solidFill>
                                      <a:schemeClr val="accent5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i="1" dirty="0">
                                    <a:solidFill>
                                      <a:schemeClr val="accent5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sz="2400" b="0" i="1" dirty="0" smtClean="0">
                                    <a:solidFill>
                                      <a:schemeClr val="accent5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2400" i="1" dirty="0">
                                    <a:solidFill>
                                      <a:schemeClr val="accent5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altLang="zh-CN" sz="2400" i="1" dirty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2400" b="0" i="1" dirty="0" smtClean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sz="2400" i="1" dirty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2400" i="1" dirty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2400" i="1" dirty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400" i="1" dirty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2400" i="1" dirty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</m:nary>
                  </m:oMath>
                </a14:m>
                <a:endParaRPr lang="en-US" altLang="zh-CN" sz="2400" dirty="0">
                  <a:solidFill>
                    <a:schemeClr val="accent5">
                      <a:lumMod val="25000"/>
                    </a:schemeClr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𝑡</m:t>
                    </m:r>
                    <m:d>
                      <m:dPr>
                        <m:ctrlPr>
                          <a:rPr lang="en-US" altLang="zh-CN" sz="2400" b="0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2400" b="0" i="1" dirty="0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400" b="0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400" b="0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zh-CN" sz="2400" b="0" i="1" dirty="0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altLang="zh-CN" sz="2400" b="0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zh-CN" sz="2400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400" b="0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i="1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400" i="1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400" b="0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r>
                          <a:rPr lang="en-US" altLang="zh-CN" sz="2400" b="0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d>
                          <m:dPr>
                            <m:ctrlPr>
                              <a:rPr lang="en-US" altLang="zh-CN" sz="2400" b="0" i="1" dirty="0" smtClean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dirty="0" smtClean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nary>
                  </m:oMath>
                </a14:m>
                <a:endParaRPr lang="en-US" altLang="zh-CN" sz="2400" dirty="0">
                  <a:solidFill>
                    <a:schemeClr val="accent5">
                      <a:lumMod val="25000"/>
                    </a:schemeClr>
                  </a:solidFill>
                </a:endParaRPr>
              </a:p>
              <a:p>
                <a:r>
                  <a:rPr lang="zh-CN" altLang="en-US" sz="2800" dirty="0"/>
                  <a:t>解此递推式即可。解法参见 </a:t>
                </a:r>
                <a:r>
                  <a:rPr lang="en-US" altLang="zh-CN" sz="2400" dirty="0">
                    <a:solidFill>
                      <a:srgbClr val="FF99CC"/>
                    </a:solidFill>
                    <a:hlinkClick r:id="rId2"/>
                  </a:rPr>
                  <a:t>www.cs.toronto.edu/</a:t>
                </a:r>
                <a:br>
                  <a:rPr lang="en-US" altLang="zh-CN" sz="2400" dirty="0">
                    <a:solidFill>
                      <a:srgbClr val="FF99CC"/>
                    </a:solidFill>
                    <a:hlinkClick r:id="rId2"/>
                  </a:rPr>
                </a:br>
                <a:r>
                  <a:rPr lang="en-US" altLang="zh-CN" sz="2400" dirty="0">
                    <a:solidFill>
                      <a:srgbClr val="FF99CC"/>
                    </a:solidFill>
                    <a:hlinkClick r:id="rId2"/>
                  </a:rPr>
                  <a:t> ~</a:t>
                </a:r>
                <a:r>
                  <a:rPr lang="en-US" altLang="zh-CN" sz="2400" dirty="0" err="1">
                    <a:solidFill>
                      <a:srgbClr val="FF99CC"/>
                    </a:solidFill>
                    <a:hlinkClick r:id="rId2"/>
                  </a:rPr>
                  <a:t>toni</a:t>
                </a:r>
                <a:r>
                  <a:rPr lang="en-US" altLang="zh-CN" sz="2400" dirty="0">
                    <a:solidFill>
                      <a:srgbClr val="FF99CC"/>
                    </a:solidFill>
                    <a:hlinkClick r:id="rId2"/>
                  </a:rPr>
                  <a:t>/Courses/263-2015/lectures/lecture-quicksort.pdf</a:t>
                </a:r>
                <a:r>
                  <a:rPr lang="en-US" altLang="zh-CN" sz="2400" dirty="0">
                    <a:solidFill>
                      <a:srgbClr val="FF99CC"/>
                    </a:solidFill>
                  </a:rPr>
                  <a:t> </a:t>
                </a:r>
                <a:endParaRPr lang="en-US" altLang="zh-CN" sz="2400" dirty="0"/>
              </a:p>
              <a:p>
                <a:endParaRPr lang="zh-CN" altLang="en-US" sz="28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83CBA84-958B-4767-93FB-CBC5A2E966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8658" y="2103012"/>
                <a:ext cx="8218258" cy="4352652"/>
              </a:xfrm>
              <a:blipFill>
                <a:blip r:embed="rId3"/>
                <a:stretch>
                  <a:fillRect l="-668"/>
                </a:stretch>
              </a:blipFill>
            </p:spPr>
            <p:txBody>
              <a:bodyPr/>
              <a:lstStyle/>
              <a:p>
                <a:r>
                  <a:rPr lang="zh-Hans-HK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4083156"/>
      </p:ext>
    </p:extLst>
  </p:cSld>
  <p:clrMapOvr>
    <a:masterClrMapping/>
  </p:clrMapOvr>
  <p:transition>
    <p:strips dir="rd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56605254"/>
      </p:ext>
    </p:extLst>
  </p:cSld>
  <p:clrMapOvr>
    <a:masterClrMapping/>
  </p:clrMapOvr>
  <p:transition>
    <p:strips dir="rd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2887DF-BF41-4AF3-AA4A-E36B204A8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FF"/>
                </a:solidFill>
              </a:rPr>
              <a:t>Selection </a:t>
            </a:r>
            <a:r>
              <a:rPr lang="zh-CN" altLang="en-US" dirty="0">
                <a:solidFill>
                  <a:srgbClr val="FF00FF"/>
                </a:solidFill>
              </a:rPr>
              <a:t>问题</a:t>
            </a:r>
            <a:endParaRPr lang="zh-Hans-HK" altLang="en-US" dirty="0">
              <a:solidFill>
                <a:srgbClr val="FF00FF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1C4A1E-EFF1-4A56-83BD-9E4E35C51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251" y="2057400"/>
            <a:ext cx="7644911" cy="4038600"/>
          </a:xfrm>
        </p:spPr>
        <p:txBody>
          <a:bodyPr>
            <a:normAutofit/>
          </a:bodyPr>
          <a:lstStyle/>
          <a:p>
            <a:pPr marL="205740" lvl="1" indent="0">
              <a:buNone/>
            </a:pPr>
            <a:r>
              <a:rPr lang="en-US" altLang="zh-CN" sz="2600" dirty="0"/>
              <a:t>【</a:t>
            </a:r>
            <a:r>
              <a:rPr lang="zh-CN" altLang="en-US" sz="2600" dirty="0"/>
              <a:t>问题描述</a:t>
            </a:r>
            <a:r>
              <a:rPr lang="en-US" altLang="zh-CN" sz="2600" dirty="0"/>
              <a:t>】</a:t>
            </a:r>
          </a:p>
          <a:p>
            <a:pPr lvl="2"/>
            <a:r>
              <a:rPr lang="zh-CN" altLang="en-US" sz="2400" dirty="0"/>
              <a:t>计算</a:t>
            </a:r>
            <a:r>
              <a:rPr lang="en-US" altLang="zh-CN" sz="2400" dirty="0">
                <a:solidFill>
                  <a:srgbClr val="006600"/>
                </a:solidFill>
              </a:rPr>
              <a:t>a[1],…,a[n]</a:t>
            </a:r>
            <a:r>
              <a:rPr lang="zh-CN" altLang="en-US" sz="2400" dirty="0"/>
              <a:t>的</a:t>
            </a:r>
            <a:r>
              <a:rPr lang="zh-CN" altLang="en-US" sz="2400" dirty="0">
                <a:solidFill>
                  <a:srgbClr val="00B0F0"/>
                </a:solidFill>
              </a:rPr>
              <a:t>第</a:t>
            </a:r>
            <a:r>
              <a:rPr lang="en-US" altLang="zh-CN" sz="2400" dirty="0">
                <a:solidFill>
                  <a:srgbClr val="006600"/>
                </a:solidFill>
              </a:rPr>
              <a:t>k</a:t>
            </a:r>
            <a:r>
              <a:rPr lang="zh-CN" altLang="en-US" sz="2400" dirty="0">
                <a:solidFill>
                  <a:srgbClr val="00B0F0"/>
                </a:solidFill>
              </a:rPr>
              <a:t>小的数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r>
              <a:rPr lang="zh-CN" altLang="en-US" sz="2800" dirty="0"/>
              <a:t>算法思路（</a:t>
            </a:r>
            <a:r>
              <a:rPr lang="zh-CN" altLang="en-US" sz="2800" dirty="0">
                <a:solidFill>
                  <a:srgbClr val="00B0F0"/>
                </a:solidFill>
              </a:rPr>
              <a:t>一个随机算法</a:t>
            </a:r>
            <a:r>
              <a:rPr lang="zh-CN" altLang="en-US" sz="2800" dirty="0"/>
              <a:t>）</a:t>
            </a:r>
            <a:endParaRPr lang="en-US" altLang="zh-CN" sz="2800" dirty="0"/>
          </a:p>
          <a:p>
            <a:pPr lvl="1"/>
            <a:r>
              <a:rPr lang="zh-CN" altLang="en-US" sz="2600" dirty="0">
                <a:solidFill>
                  <a:srgbClr val="00B0F0"/>
                </a:solidFill>
              </a:rPr>
              <a:t>随机</a:t>
            </a:r>
            <a:r>
              <a:rPr lang="zh-CN" altLang="en-US" sz="2600" dirty="0"/>
              <a:t>选</a:t>
            </a:r>
            <a:r>
              <a:rPr lang="en-US" altLang="zh-CN" sz="2600" dirty="0">
                <a:solidFill>
                  <a:srgbClr val="006600"/>
                </a:solidFill>
              </a:rPr>
              <a:t>x</a:t>
            </a:r>
            <a:r>
              <a:rPr lang="en-US" altLang="zh-CN" sz="2600" dirty="0">
                <a:solidFill>
                  <a:srgbClr val="00B0F0"/>
                </a:solidFill>
              </a:rPr>
              <a:t> </a:t>
            </a:r>
            <a:r>
              <a:rPr lang="en-US" altLang="zh-CN" sz="2600" dirty="0">
                <a:solidFill>
                  <a:srgbClr val="006600"/>
                </a:solidFill>
              </a:rPr>
              <a:t>(1</a:t>
            </a:r>
            <a:r>
              <a:rPr lang="en-US" altLang="zh-CN" sz="26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≤x≤n)</a:t>
            </a:r>
            <a:r>
              <a:rPr lang="zh-CN" altLang="en-US" sz="2600" dirty="0"/>
              <a:t>。将</a:t>
            </a:r>
            <a:r>
              <a:rPr lang="zh-CN" altLang="en-US" sz="2600" dirty="0">
                <a:solidFill>
                  <a:srgbClr val="006600"/>
                </a:solidFill>
              </a:rPr>
              <a:t>不超过</a:t>
            </a:r>
            <a:r>
              <a:rPr lang="en-US" altLang="zh-CN" sz="2600" dirty="0">
                <a:solidFill>
                  <a:srgbClr val="006600"/>
                </a:solidFill>
              </a:rPr>
              <a:t>a[x]</a:t>
            </a:r>
            <a:r>
              <a:rPr lang="zh-CN" altLang="en-US" sz="2600" dirty="0"/>
              <a:t>的数找出来放入集合</a:t>
            </a:r>
            <a:r>
              <a:rPr lang="en-US" altLang="zh-CN" sz="2600" dirty="0">
                <a:solidFill>
                  <a:srgbClr val="006600"/>
                </a:solidFill>
              </a:rPr>
              <a:t>L</a:t>
            </a:r>
            <a:r>
              <a:rPr lang="zh-CN" altLang="en-US" sz="2600" dirty="0"/>
              <a:t>中、</a:t>
            </a:r>
            <a:r>
              <a:rPr lang="zh-CN" altLang="en-US" sz="2600" dirty="0">
                <a:solidFill>
                  <a:srgbClr val="006600"/>
                </a:solidFill>
              </a:rPr>
              <a:t>大于</a:t>
            </a:r>
            <a:r>
              <a:rPr lang="en-US" altLang="zh-CN" sz="2600" dirty="0">
                <a:solidFill>
                  <a:srgbClr val="006600"/>
                </a:solidFill>
              </a:rPr>
              <a:t>a[x]</a:t>
            </a:r>
            <a:r>
              <a:rPr lang="zh-CN" altLang="en-US" sz="2600" dirty="0"/>
              <a:t>的数放入集合</a:t>
            </a:r>
            <a:r>
              <a:rPr lang="en-US" altLang="zh-CN" sz="2600" dirty="0">
                <a:solidFill>
                  <a:srgbClr val="006600"/>
                </a:solidFill>
              </a:rPr>
              <a:t>R</a:t>
            </a:r>
            <a:r>
              <a:rPr lang="zh-CN" altLang="en-US" sz="2600" dirty="0"/>
              <a:t>中。</a:t>
            </a:r>
            <a:endParaRPr lang="en-US" altLang="zh-CN" sz="2400" dirty="0"/>
          </a:p>
          <a:p>
            <a:pPr lvl="1"/>
            <a:r>
              <a:rPr lang="en-US" altLang="zh-CN" sz="2800" dirty="0">
                <a:solidFill>
                  <a:srgbClr val="006600"/>
                </a:solidFill>
              </a:rPr>
              <a:t>a[x]</a:t>
            </a:r>
            <a:r>
              <a:rPr lang="zh-CN" altLang="en-US" sz="2800" dirty="0"/>
              <a:t>称作</a:t>
            </a:r>
            <a:r>
              <a:rPr lang="en-US" altLang="zh-CN" sz="2800" dirty="0">
                <a:solidFill>
                  <a:srgbClr val="00B0F0"/>
                </a:solidFill>
              </a:rPr>
              <a:t>pivot point</a:t>
            </a:r>
            <a:r>
              <a:rPr lang="zh-CN" altLang="en-US" sz="2800" dirty="0">
                <a:solidFill>
                  <a:srgbClr val="00B0F0"/>
                </a:solidFill>
              </a:rPr>
              <a:t>。</a:t>
            </a:r>
            <a:r>
              <a:rPr lang="zh-CN" altLang="en-US" sz="2800" dirty="0"/>
              <a:t>不同的</a:t>
            </a:r>
            <a:r>
              <a:rPr lang="en-US" altLang="zh-CN" sz="2800" dirty="0"/>
              <a:t>x</a:t>
            </a:r>
            <a:r>
              <a:rPr lang="zh-CN" altLang="en-US" sz="2800" dirty="0"/>
              <a:t>会导致</a:t>
            </a:r>
            <a:r>
              <a:rPr lang="zh-CN" altLang="en-US" sz="2600" dirty="0"/>
              <a:t>三种情况：</a:t>
            </a:r>
            <a:endParaRPr lang="en-US" altLang="zh-CN" sz="2600" dirty="0"/>
          </a:p>
          <a:p>
            <a:pPr lvl="2"/>
            <a:r>
              <a:rPr lang="en-US" altLang="zh-CN" sz="2400" dirty="0">
                <a:solidFill>
                  <a:srgbClr val="006600"/>
                </a:solidFill>
              </a:rPr>
              <a:t>|L|&gt;k</a:t>
            </a:r>
            <a:r>
              <a:rPr lang="zh-CN" altLang="en-US" sz="2400" dirty="0"/>
              <a:t>，此时可转化为求</a:t>
            </a:r>
            <a:r>
              <a:rPr lang="en-US" altLang="zh-CN" sz="2400" dirty="0">
                <a:solidFill>
                  <a:srgbClr val="006600"/>
                </a:solidFill>
              </a:rPr>
              <a:t>L\{a[x]}</a:t>
            </a:r>
            <a:r>
              <a:rPr lang="zh-CN" altLang="en-US" sz="2400" dirty="0"/>
              <a:t>中第</a:t>
            </a:r>
            <a:r>
              <a:rPr lang="en-US" altLang="zh-CN" sz="2400" dirty="0">
                <a:solidFill>
                  <a:srgbClr val="006600"/>
                </a:solidFill>
              </a:rPr>
              <a:t>k</a:t>
            </a:r>
            <a:r>
              <a:rPr lang="zh-CN" altLang="en-US" sz="2400" dirty="0"/>
              <a:t>小的数。</a:t>
            </a:r>
            <a:endParaRPr lang="en-US" altLang="zh-CN" sz="2400" dirty="0"/>
          </a:p>
          <a:p>
            <a:pPr lvl="2"/>
            <a:r>
              <a:rPr lang="en-US" altLang="zh-CN" sz="2400" dirty="0">
                <a:solidFill>
                  <a:srgbClr val="006600"/>
                </a:solidFill>
              </a:rPr>
              <a:t>|L|&lt;k</a:t>
            </a:r>
            <a:r>
              <a:rPr lang="zh-CN" altLang="en-US" sz="2400" dirty="0"/>
              <a:t>，此时可转化为求</a:t>
            </a:r>
            <a:r>
              <a:rPr lang="en-US" altLang="zh-CN" sz="2400" dirty="0">
                <a:solidFill>
                  <a:srgbClr val="006600"/>
                </a:solidFill>
              </a:rPr>
              <a:t>R</a:t>
            </a:r>
            <a:r>
              <a:rPr lang="zh-CN" altLang="en-US" sz="2400" dirty="0"/>
              <a:t>中第</a:t>
            </a:r>
            <a:r>
              <a:rPr lang="en-US" altLang="zh-CN" sz="2400" dirty="0">
                <a:solidFill>
                  <a:srgbClr val="006600"/>
                </a:solidFill>
              </a:rPr>
              <a:t>k-|L|</a:t>
            </a:r>
            <a:r>
              <a:rPr lang="zh-CN" altLang="en-US" sz="2400" dirty="0"/>
              <a:t>小的数。</a:t>
            </a:r>
            <a:endParaRPr lang="en-US" altLang="zh-CN" sz="2400" dirty="0"/>
          </a:p>
          <a:p>
            <a:pPr lvl="2"/>
            <a:r>
              <a:rPr lang="en-US" altLang="zh-CN" sz="2400" dirty="0">
                <a:solidFill>
                  <a:srgbClr val="006600"/>
                </a:solidFill>
              </a:rPr>
              <a:t>|L|=k</a:t>
            </a:r>
            <a:r>
              <a:rPr lang="zh-CN" altLang="en-US" sz="2400" dirty="0"/>
              <a:t>，此时</a:t>
            </a:r>
            <a:r>
              <a:rPr lang="en-US" altLang="zh-CN" sz="2400" dirty="0">
                <a:solidFill>
                  <a:srgbClr val="006600"/>
                </a:solidFill>
              </a:rPr>
              <a:t>a[x]</a:t>
            </a:r>
            <a:r>
              <a:rPr lang="zh-CN" altLang="en-US" sz="2400" dirty="0"/>
              <a:t>即为所求</a:t>
            </a:r>
            <a:r>
              <a:rPr lang="en-US" altLang="zh-CN" sz="2400" dirty="0"/>
              <a:t>(</a:t>
            </a:r>
            <a:r>
              <a:rPr lang="en-US" altLang="zh-CN" sz="2400" dirty="0">
                <a:solidFill>
                  <a:srgbClr val="00B0F0"/>
                </a:solidFill>
              </a:rPr>
              <a:t>LUCKY indeed </a:t>
            </a:r>
            <a:r>
              <a:rPr lang="en-US" altLang="zh-CN" sz="2400" dirty="0">
                <a:solidFill>
                  <a:srgbClr val="00B0F0"/>
                </a:solidFill>
                <a:sym typeface="Wingdings" panose="05000000000000000000" pitchFamily="2" charset="2"/>
              </a:rPr>
              <a:t></a:t>
            </a:r>
            <a:r>
              <a:rPr lang="en-US" altLang="zh-CN" sz="2400" dirty="0"/>
              <a:t>)</a:t>
            </a:r>
            <a:r>
              <a:rPr lang="zh-CN" altLang="en-US" sz="2400" dirty="0"/>
              <a:t>。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334190257"/>
      </p:ext>
    </p:extLst>
  </p:cSld>
  <p:clrMapOvr>
    <a:masterClrMapping/>
  </p:clrMapOvr>
  <p:transition>
    <p:strips dir="rd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>
            <a:extLst>
              <a:ext uri="{FF2B5EF4-FFF2-40B4-BE49-F238E27FC236}">
                <a16:creationId xmlns:a16="http://schemas.microsoft.com/office/drawing/2014/main" id="{198DB3A5-8738-46AB-AFE7-D628835057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251" y="1234440"/>
            <a:ext cx="7404653" cy="5096022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1. </a:t>
            </a:r>
            <a:r>
              <a:rPr lang="zh-CN" altLang="en-US" sz="2800" dirty="0"/>
              <a:t>以上是个</a:t>
            </a:r>
            <a:r>
              <a:rPr lang="zh-CN" altLang="en-US" sz="2800" dirty="0">
                <a:solidFill>
                  <a:srgbClr val="00B0F0"/>
                </a:solidFill>
              </a:rPr>
              <a:t>随机算法</a:t>
            </a:r>
            <a:r>
              <a:rPr lang="en-US" altLang="zh-CN" sz="2800" dirty="0">
                <a:solidFill>
                  <a:srgbClr val="00B0F0"/>
                </a:solidFill>
              </a:rPr>
              <a:t>(randomized algorithm )</a:t>
            </a:r>
          </a:p>
          <a:p>
            <a:pPr lvl="1"/>
            <a:r>
              <a:rPr lang="zh-CN" altLang="en-US" sz="2400" dirty="0"/>
              <a:t>运行时间</a:t>
            </a:r>
            <a:r>
              <a:rPr lang="zh-CN" altLang="en-US" sz="2400" b="1" dirty="0">
                <a:solidFill>
                  <a:srgbClr val="006600"/>
                </a:solidFill>
              </a:rPr>
              <a:t>取决于</a:t>
            </a:r>
            <a:r>
              <a:rPr lang="en-US" altLang="zh-CN" sz="2400" b="1" dirty="0">
                <a:solidFill>
                  <a:srgbClr val="006600"/>
                </a:solidFill>
              </a:rPr>
              <a:t>x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 lvl="1"/>
            <a:r>
              <a:rPr lang="zh-CN" altLang="en-US" sz="2400" dirty="0"/>
              <a:t>最坏情况下复杂度将达到</a:t>
            </a:r>
            <a:r>
              <a:rPr lang="en-US" altLang="zh-CN" sz="2400" dirty="0">
                <a:solidFill>
                  <a:srgbClr val="00B0F0"/>
                </a:solidFill>
              </a:rPr>
              <a:t>O(n</a:t>
            </a:r>
            <a:r>
              <a:rPr lang="en-US" altLang="zh-CN" sz="2400" baseline="30000" dirty="0">
                <a:solidFill>
                  <a:srgbClr val="00B0F0"/>
                </a:solidFill>
              </a:rPr>
              <a:t>2</a:t>
            </a:r>
            <a:r>
              <a:rPr lang="en-US" altLang="zh-CN" sz="2400" dirty="0">
                <a:solidFill>
                  <a:srgbClr val="00B0F0"/>
                </a:solidFill>
              </a:rPr>
              <a:t>)</a:t>
            </a:r>
            <a:r>
              <a:rPr lang="zh-CN" altLang="en-US" sz="2400" dirty="0"/>
              <a:t>。</a:t>
            </a:r>
            <a:r>
              <a:rPr lang="en-US" altLang="zh-CN" sz="2400" dirty="0"/>
              <a:t>WHY?</a:t>
            </a:r>
          </a:p>
          <a:p>
            <a:pPr lvl="2"/>
            <a:r>
              <a:rPr lang="zh-CN" altLang="en-US" sz="2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每次运气都很差：</a:t>
            </a:r>
            <a:r>
              <a:rPr lang="en-US" altLang="zh-CN" sz="2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a[x]</a:t>
            </a:r>
            <a:r>
              <a:rPr lang="zh-CN" altLang="en-US" sz="2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都是</a:t>
            </a:r>
            <a:r>
              <a:rPr lang="en-US" altLang="zh-CN" sz="2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a[s]…a[t]</a:t>
            </a:r>
            <a:r>
              <a:rPr lang="zh-CN" altLang="en-US" sz="2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中最大的数</a:t>
            </a:r>
            <a:r>
              <a:rPr lang="zh-CN" altLang="en-US" sz="2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</a:t>
            </a:r>
            <a:endParaRPr lang="en-US" altLang="zh-CN" sz="20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Wingdings" panose="05000000000000000000" pitchFamily="2" charset="2"/>
            </a:endParaRPr>
          </a:p>
          <a:p>
            <a:pPr marL="411480" lvl="2" indent="0">
              <a:buNone/>
            </a:pPr>
            <a:endParaRPr lang="en-US" altLang="zh-CN" sz="2000" dirty="0">
              <a:solidFill>
                <a:srgbClr val="FFC000"/>
              </a:solidFill>
              <a:sym typeface="Wingdings" panose="05000000000000000000" pitchFamily="2" charset="2"/>
            </a:endParaRPr>
          </a:p>
          <a:p>
            <a:r>
              <a:rPr lang="en-US" altLang="zh-CN" sz="2800" dirty="0"/>
              <a:t>2. </a:t>
            </a:r>
            <a:r>
              <a:rPr lang="zh-CN" altLang="en-US" sz="2800" dirty="0"/>
              <a:t>但是可以证明平均复杂度为</a:t>
            </a:r>
            <a:r>
              <a:rPr lang="en-US" altLang="zh-CN" sz="2800" dirty="0">
                <a:solidFill>
                  <a:srgbClr val="00B0F0"/>
                </a:solidFill>
              </a:rPr>
              <a:t>O(n)</a:t>
            </a:r>
            <a:r>
              <a:rPr lang="zh-CN" altLang="en-US" sz="2800" dirty="0">
                <a:solidFill>
                  <a:srgbClr val="00B0F0"/>
                </a:solidFill>
              </a:rPr>
              <a:t> </a:t>
            </a:r>
            <a:r>
              <a:rPr lang="en-US" altLang="zh-CN" sz="2800" dirty="0">
                <a:solidFill>
                  <a:srgbClr val="00B0F0"/>
                </a:solidFill>
                <a:sym typeface="Wingdings" panose="05000000000000000000" pitchFamily="2" charset="2"/>
              </a:rPr>
              <a:t></a:t>
            </a:r>
            <a:endParaRPr lang="en-US" altLang="zh-CN" sz="2800" dirty="0"/>
          </a:p>
          <a:p>
            <a:pPr lvl="1"/>
            <a:r>
              <a:rPr lang="zh-CN" altLang="en-US" sz="2400" dirty="0"/>
              <a:t>直观分析：</a:t>
            </a:r>
            <a:r>
              <a:rPr lang="zh-CN" altLang="en-US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较少步数内规模大概率缩小一定比例</a:t>
            </a:r>
            <a:r>
              <a:rPr lang="en-US" altLang="zh-CN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!</a:t>
            </a:r>
          </a:p>
          <a:p>
            <a:endParaRPr lang="en-US" altLang="zh-CN" sz="2800" dirty="0">
              <a:solidFill>
                <a:srgbClr val="00B0F0"/>
              </a:solidFill>
            </a:endParaRPr>
          </a:p>
          <a:p>
            <a:r>
              <a:rPr lang="en-US" altLang="zh-CN" sz="2800" dirty="0">
                <a:solidFill>
                  <a:srgbClr val="00B0F0"/>
                </a:solidFill>
              </a:rPr>
              <a:t>3. </a:t>
            </a:r>
            <a:r>
              <a:rPr lang="zh-CN" altLang="en-US" sz="2800" dirty="0">
                <a:solidFill>
                  <a:srgbClr val="00B0F0"/>
                </a:solidFill>
              </a:rPr>
              <a:t>存在最坏复杂度为</a:t>
            </a:r>
            <a:r>
              <a:rPr lang="en-US" altLang="zh-CN" sz="2800" dirty="0">
                <a:solidFill>
                  <a:srgbClr val="00B0F0"/>
                </a:solidFill>
              </a:rPr>
              <a:t>O(n)</a:t>
            </a:r>
            <a:r>
              <a:rPr lang="zh-CN" altLang="en-US" sz="2800" dirty="0">
                <a:solidFill>
                  <a:srgbClr val="00B0F0"/>
                </a:solidFill>
              </a:rPr>
              <a:t>时间的中位数算法</a:t>
            </a:r>
            <a:r>
              <a:rPr lang="zh-CN" altLang="en-US" sz="2800" dirty="0"/>
              <a:t>。</a:t>
            </a:r>
            <a:endParaRPr lang="en-US" altLang="zh-CN" sz="2800" dirty="0"/>
          </a:p>
          <a:p>
            <a:pPr lvl="1"/>
            <a:r>
              <a:rPr lang="zh-CN" altLang="en-US" sz="2400" dirty="0"/>
              <a:t>选择</a:t>
            </a:r>
            <a:r>
              <a:rPr lang="en-US" altLang="zh-CN" sz="2400" dirty="0"/>
              <a:t>x</a:t>
            </a:r>
            <a:r>
              <a:rPr lang="zh-CN" altLang="en-US" sz="2400" dirty="0"/>
              <a:t>时用到了非常聪明的方法。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</a:rPr>
              <a:t>不会讲授）</a:t>
            </a:r>
            <a:endParaRPr lang="en-US" altLang="zh-CN" sz="2400" dirty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</a:rPr>
              <a:t>google: median of median algorithm.</a:t>
            </a:r>
            <a:br>
              <a:rPr lang="en-US" altLang="zh-CN" sz="24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sv-SE" altLang="zh-CN" sz="2400" dirty="0"/>
              <a:t>Blum  Floyd Pratt  Rivest Tarjan</a:t>
            </a:r>
            <a:endParaRPr lang="zh-CN" alt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2336872"/>
      </p:ext>
    </p:extLst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>
            <a:extLst>
              <a:ext uri="{FF2B5EF4-FFF2-40B4-BE49-F238E27FC236}">
                <a16:creationId xmlns:a16="http://schemas.microsoft.com/office/drawing/2014/main" id="{C0278EC1-8A39-4953-8D35-8AACF5A08D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8113" y="921305"/>
            <a:ext cx="7252010" cy="2706201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</a:t>
            </a: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Randomized-Selection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(KEY a[], int </a:t>
            </a:r>
            <a:r>
              <a:rPr lang="en-US" altLang="zh-CN" sz="24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int </a:t>
            </a:r>
            <a:r>
              <a:rPr lang="en-US" altLang="zh-CN" sz="24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r,</a:t>
            </a:r>
            <a:r>
              <a:rPr lang="zh-CN" altLang="en-US" sz="24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zh-CN" altLang="en-US" sz="24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){</a:t>
            </a:r>
          </a:p>
          <a:p>
            <a:pPr marL="457200" lvl="1" indent="0">
              <a:buNone/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sz="2400" i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Randomized-Partition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(a,</a:t>
            </a:r>
            <a:r>
              <a:rPr lang="zh-CN" alt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 </a:t>
            </a:r>
            <a:endParaRPr lang="en-US" altLang="zh-CN" sz="2400" dirty="0">
              <a:solidFill>
                <a:srgbClr val="96969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(j==k) </a:t>
            </a: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a[k];</a:t>
            </a:r>
          </a:p>
          <a:p>
            <a:pPr marL="457200" lvl="1" indent="0">
              <a:buNone/>
            </a:pP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zh-CN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j&gt;k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Randomized-Selection(a, </a:t>
            </a:r>
            <a:r>
              <a:rPr lang="en-US" altLang="zh-CN" sz="2400" i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-1, k);</a:t>
            </a:r>
          </a:p>
          <a:p>
            <a:pPr marL="457200" lvl="1" indent="0">
              <a:buNone/>
            </a:pP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zh-CN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j&lt;k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Randomized-Selection(a, </a:t>
            </a:r>
            <a:r>
              <a:rPr lang="en-US" altLang="zh-CN" sz="2400" i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+1, </a:t>
            </a:r>
            <a:r>
              <a:rPr lang="en-US" altLang="zh-CN" sz="2400" i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r, k</a:t>
            </a:r>
            <a:r>
              <a:rPr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en-US" sz="24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D0D9352F-2C1A-4284-A57F-F7091F77F2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3817928"/>
              </p:ext>
            </p:extLst>
          </p:nvPr>
        </p:nvGraphicFramePr>
        <p:xfrm>
          <a:off x="2683914" y="3620667"/>
          <a:ext cx="3195680" cy="3732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9460">
                  <a:extLst>
                    <a:ext uri="{9D8B030D-6E8A-4147-A177-3AD203B41FA5}">
                      <a16:colId xmlns:a16="http://schemas.microsoft.com/office/drawing/2014/main" val="3675568178"/>
                    </a:ext>
                  </a:extLst>
                </a:gridCol>
                <a:gridCol w="399460">
                  <a:extLst>
                    <a:ext uri="{9D8B030D-6E8A-4147-A177-3AD203B41FA5}">
                      <a16:colId xmlns:a16="http://schemas.microsoft.com/office/drawing/2014/main" val="867948579"/>
                    </a:ext>
                  </a:extLst>
                </a:gridCol>
                <a:gridCol w="399460">
                  <a:extLst>
                    <a:ext uri="{9D8B030D-6E8A-4147-A177-3AD203B41FA5}">
                      <a16:colId xmlns:a16="http://schemas.microsoft.com/office/drawing/2014/main" val="3681087126"/>
                    </a:ext>
                  </a:extLst>
                </a:gridCol>
                <a:gridCol w="399460">
                  <a:extLst>
                    <a:ext uri="{9D8B030D-6E8A-4147-A177-3AD203B41FA5}">
                      <a16:colId xmlns:a16="http://schemas.microsoft.com/office/drawing/2014/main" val="4049971883"/>
                    </a:ext>
                  </a:extLst>
                </a:gridCol>
                <a:gridCol w="399460">
                  <a:extLst>
                    <a:ext uri="{9D8B030D-6E8A-4147-A177-3AD203B41FA5}">
                      <a16:colId xmlns:a16="http://schemas.microsoft.com/office/drawing/2014/main" val="1378958454"/>
                    </a:ext>
                  </a:extLst>
                </a:gridCol>
                <a:gridCol w="399460">
                  <a:extLst>
                    <a:ext uri="{9D8B030D-6E8A-4147-A177-3AD203B41FA5}">
                      <a16:colId xmlns:a16="http://schemas.microsoft.com/office/drawing/2014/main" val="158752627"/>
                    </a:ext>
                  </a:extLst>
                </a:gridCol>
                <a:gridCol w="399460">
                  <a:extLst>
                    <a:ext uri="{9D8B030D-6E8A-4147-A177-3AD203B41FA5}">
                      <a16:colId xmlns:a16="http://schemas.microsoft.com/office/drawing/2014/main" val="1083152406"/>
                    </a:ext>
                  </a:extLst>
                </a:gridCol>
                <a:gridCol w="399460">
                  <a:extLst>
                    <a:ext uri="{9D8B030D-6E8A-4147-A177-3AD203B41FA5}">
                      <a16:colId xmlns:a16="http://schemas.microsoft.com/office/drawing/2014/main" val="256471559"/>
                    </a:ext>
                  </a:extLst>
                </a:gridCol>
              </a:tblGrid>
              <a:tr h="37323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rgbClr val="002060"/>
                          </a:solidFill>
                        </a:rPr>
                        <a:t>13</a:t>
                      </a:r>
                      <a:endParaRPr lang="zh-CN" alt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rgbClr val="002060"/>
                          </a:solidFill>
                        </a:rPr>
                        <a:t>9</a:t>
                      </a:r>
                      <a:endParaRPr lang="zh-CN" alt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rgbClr val="002060"/>
                          </a:solidFill>
                        </a:rPr>
                        <a:t>6</a:t>
                      </a:r>
                      <a:endParaRPr lang="zh-CN" alt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rgbClr val="002060"/>
                          </a:solidFill>
                        </a:rPr>
                        <a:t>12</a:t>
                      </a:r>
                      <a:endParaRPr lang="zh-CN" alt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zh-CN" alt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CN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rgbClr val="002060"/>
                          </a:solidFill>
                        </a:rPr>
                        <a:t>7</a:t>
                      </a:r>
                      <a:endParaRPr lang="zh-CN" alt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rgbClr val="002060"/>
                          </a:solidFill>
                        </a:rPr>
                        <a:t>5</a:t>
                      </a:r>
                      <a:endParaRPr lang="zh-CN" alt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0444831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17357DC8-6F39-42D9-B02A-AF6B67F8475D}"/>
              </a:ext>
            </a:extLst>
          </p:cNvPr>
          <p:cNvSpPr txBox="1"/>
          <p:nvPr/>
        </p:nvSpPr>
        <p:spPr>
          <a:xfrm>
            <a:off x="1709936" y="3576452"/>
            <a:ext cx="21528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k=4</a:t>
            </a: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07422132-8386-45B1-8763-1E7C3204B0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7024863"/>
              </p:ext>
            </p:extLst>
          </p:nvPr>
        </p:nvGraphicFramePr>
        <p:xfrm>
          <a:off x="2683914" y="4247550"/>
          <a:ext cx="3195680" cy="3732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9460">
                  <a:extLst>
                    <a:ext uri="{9D8B030D-6E8A-4147-A177-3AD203B41FA5}">
                      <a16:colId xmlns:a16="http://schemas.microsoft.com/office/drawing/2014/main" val="3675568178"/>
                    </a:ext>
                  </a:extLst>
                </a:gridCol>
                <a:gridCol w="399460">
                  <a:extLst>
                    <a:ext uri="{9D8B030D-6E8A-4147-A177-3AD203B41FA5}">
                      <a16:colId xmlns:a16="http://schemas.microsoft.com/office/drawing/2014/main" val="867948579"/>
                    </a:ext>
                  </a:extLst>
                </a:gridCol>
                <a:gridCol w="399460">
                  <a:extLst>
                    <a:ext uri="{9D8B030D-6E8A-4147-A177-3AD203B41FA5}">
                      <a16:colId xmlns:a16="http://schemas.microsoft.com/office/drawing/2014/main" val="3681087126"/>
                    </a:ext>
                  </a:extLst>
                </a:gridCol>
                <a:gridCol w="399460">
                  <a:extLst>
                    <a:ext uri="{9D8B030D-6E8A-4147-A177-3AD203B41FA5}">
                      <a16:colId xmlns:a16="http://schemas.microsoft.com/office/drawing/2014/main" val="4049971883"/>
                    </a:ext>
                  </a:extLst>
                </a:gridCol>
                <a:gridCol w="399460">
                  <a:extLst>
                    <a:ext uri="{9D8B030D-6E8A-4147-A177-3AD203B41FA5}">
                      <a16:colId xmlns:a16="http://schemas.microsoft.com/office/drawing/2014/main" val="1378958454"/>
                    </a:ext>
                  </a:extLst>
                </a:gridCol>
                <a:gridCol w="399460">
                  <a:extLst>
                    <a:ext uri="{9D8B030D-6E8A-4147-A177-3AD203B41FA5}">
                      <a16:colId xmlns:a16="http://schemas.microsoft.com/office/drawing/2014/main" val="158752627"/>
                    </a:ext>
                  </a:extLst>
                </a:gridCol>
                <a:gridCol w="399460">
                  <a:extLst>
                    <a:ext uri="{9D8B030D-6E8A-4147-A177-3AD203B41FA5}">
                      <a16:colId xmlns:a16="http://schemas.microsoft.com/office/drawing/2014/main" val="1083152406"/>
                    </a:ext>
                  </a:extLst>
                </a:gridCol>
                <a:gridCol w="399460">
                  <a:extLst>
                    <a:ext uri="{9D8B030D-6E8A-4147-A177-3AD203B41FA5}">
                      <a16:colId xmlns:a16="http://schemas.microsoft.com/office/drawing/2014/main" val="256471559"/>
                    </a:ext>
                  </a:extLst>
                </a:gridCol>
              </a:tblGrid>
              <a:tr h="37323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zh-CN" alt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rgbClr val="002060"/>
                          </a:solidFill>
                        </a:rPr>
                        <a:t>2</a:t>
                      </a:r>
                      <a:endParaRPr lang="zh-CN" alt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rgbClr val="002060"/>
                          </a:solidFill>
                        </a:rPr>
                        <a:t>6</a:t>
                      </a:r>
                      <a:endParaRPr lang="zh-CN" alt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rgbClr val="002060"/>
                          </a:solidFill>
                        </a:rPr>
                        <a:t>12</a:t>
                      </a:r>
                      <a:endParaRPr lang="zh-CN" alt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rgbClr val="002060"/>
                          </a:solidFill>
                        </a:rPr>
                        <a:t>13</a:t>
                      </a:r>
                      <a:endParaRPr lang="zh-CN" alt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rgbClr val="002060"/>
                          </a:solidFill>
                        </a:rPr>
                        <a:t>5</a:t>
                      </a:r>
                      <a:endParaRPr lang="zh-CN" alt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zh-CN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rgbClr val="002060"/>
                          </a:solidFill>
                        </a:rPr>
                        <a:t>9</a:t>
                      </a:r>
                      <a:endParaRPr lang="zh-CN" alt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0444831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6F9E966F-9186-4ECC-9C8D-3B5432EDA5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3647633"/>
              </p:ext>
            </p:extLst>
          </p:nvPr>
        </p:nvGraphicFramePr>
        <p:xfrm>
          <a:off x="2683914" y="4874433"/>
          <a:ext cx="3195680" cy="3732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9460">
                  <a:extLst>
                    <a:ext uri="{9D8B030D-6E8A-4147-A177-3AD203B41FA5}">
                      <a16:colId xmlns:a16="http://schemas.microsoft.com/office/drawing/2014/main" val="3675568178"/>
                    </a:ext>
                  </a:extLst>
                </a:gridCol>
                <a:gridCol w="399460">
                  <a:extLst>
                    <a:ext uri="{9D8B030D-6E8A-4147-A177-3AD203B41FA5}">
                      <a16:colId xmlns:a16="http://schemas.microsoft.com/office/drawing/2014/main" val="867948579"/>
                    </a:ext>
                  </a:extLst>
                </a:gridCol>
                <a:gridCol w="399460">
                  <a:extLst>
                    <a:ext uri="{9D8B030D-6E8A-4147-A177-3AD203B41FA5}">
                      <a16:colId xmlns:a16="http://schemas.microsoft.com/office/drawing/2014/main" val="3681087126"/>
                    </a:ext>
                  </a:extLst>
                </a:gridCol>
                <a:gridCol w="399460">
                  <a:extLst>
                    <a:ext uri="{9D8B030D-6E8A-4147-A177-3AD203B41FA5}">
                      <a16:colId xmlns:a16="http://schemas.microsoft.com/office/drawing/2014/main" val="4049971883"/>
                    </a:ext>
                  </a:extLst>
                </a:gridCol>
                <a:gridCol w="399460">
                  <a:extLst>
                    <a:ext uri="{9D8B030D-6E8A-4147-A177-3AD203B41FA5}">
                      <a16:colId xmlns:a16="http://schemas.microsoft.com/office/drawing/2014/main" val="1378958454"/>
                    </a:ext>
                  </a:extLst>
                </a:gridCol>
                <a:gridCol w="399460">
                  <a:extLst>
                    <a:ext uri="{9D8B030D-6E8A-4147-A177-3AD203B41FA5}">
                      <a16:colId xmlns:a16="http://schemas.microsoft.com/office/drawing/2014/main" val="158752627"/>
                    </a:ext>
                  </a:extLst>
                </a:gridCol>
                <a:gridCol w="399460">
                  <a:extLst>
                    <a:ext uri="{9D8B030D-6E8A-4147-A177-3AD203B41FA5}">
                      <a16:colId xmlns:a16="http://schemas.microsoft.com/office/drawing/2014/main" val="1083152406"/>
                    </a:ext>
                  </a:extLst>
                </a:gridCol>
                <a:gridCol w="399460">
                  <a:extLst>
                    <a:ext uri="{9D8B030D-6E8A-4147-A177-3AD203B41FA5}">
                      <a16:colId xmlns:a16="http://schemas.microsoft.com/office/drawing/2014/main" val="256471559"/>
                    </a:ext>
                  </a:extLst>
                </a:gridCol>
              </a:tblGrid>
              <a:tr h="37323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zh-CN" alt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rgbClr val="002060"/>
                          </a:solidFill>
                        </a:rPr>
                        <a:t>2</a:t>
                      </a:r>
                      <a:endParaRPr lang="zh-CN" alt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zh-CN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rgbClr val="002060"/>
                          </a:solidFill>
                        </a:rPr>
                        <a:t>5</a:t>
                      </a:r>
                      <a:endParaRPr lang="zh-CN" alt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rgbClr val="002060"/>
                          </a:solidFill>
                        </a:rPr>
                        <a:t>7</a:t>
                      </a:r>
                      <a:endParaRPr lang="zh-CN" alt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rgbClr val="002060"/>
                          </a:solidFill>
                        </a:rPr>
                        <a:t>12</a:t>
                      </a:r>
                      <a:endParaRPr lang="zh-CN" alt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rgbClr val="002060"/>
                          </a:solidFill>
                        </a:rPr>
                        <a:t>9</a:t>
                      </a:r>
                      <a:endParaRPr lang="zh-CN" alt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rgbClr val="002060"/>
                          </a:solidFill>
                        </a:rPr>
                        <a:t>13</a:t>
                      </a:r>
                      <a:endParaRPr lang="zh-CN" alt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0444831"/>
                  </a:ext>
                </a:extLst>
              </a:tr>
            </a:tbl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4B2D7FA6-495A-481B-A60C-45343E35DD1E}"/>
              </a:ext>
            </a:extLst>
          </p:cNvPr>
          <p:cNvSpPr txBox="1"/>
          <p:nvPr/>
        </p:nvSpPr>
        <p:spPr>
          <a:xfrm>
            <a:off x="6022700" y="4159122"/>
            <a:ext cx="6451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j=2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3BE4098-4E74-414D-9F26-5CD064F7E8E8}"/>
              </a:ext>
            </a:extLst>
          </p:cNvPr>
          <p:cNvSpPr txBox="1"/>
          <p:nvPr/>
        </p:nvSpPr>
        <p:spPr>
          <a:xfrm>
            <a:off x="6022700" y="4830218"/>
            <a:ext cx="6451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j=5</a:t>
            </a:r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146A844F-F717-41CD-9B6F-3B8233E9B0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0406456"/>
              </p:ext>
            </p:extLst>
          </p:nvPr>
        </p:nvGraphicFramePr>
        <p:xfrm>
          <a:off x="2683914" y="5543736"/>
          <a:ext cx="3195680" cy="3732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9460">
                  <a:extLst>
                    <a:ext uri="{9D8B030D-6E8A-4147-A177-3AD203B41FA5}">
                      <a16:colId xmlns:a16="http://schemas.microsoft.com/office/drawing/2014/main" val="3675568178"/>
                    </a:ext>
                  </a:extLst>
                </a:gridCol>
                <a:gridCol w="399460">
                  <a:extLst>
                    <a:ext uri="{9D8B030D-6E8A-4147-A177-3AD203B41FA5}">
                      <a16:colId xmlns:a16="http://schemas.microsoft.com/office/drawing/2014/main" val="867948579"/>
                    </a:ext>
                  </a:extLst>
                </a:gridCol>
                <a:gridCol w="399460">
                  <a:extLst>
                    <a:ext uri="{9D8B030D-6E8A-4147-A177-3AD203B41FA5}">
                      <a16:colId xmlns:a16="http://schemas.microsoft.com/office/drawing/2014/main" val="3681087126"/>
                    </a:ext>
                  </a:extLst>
                </a:gridCol>
                <a:gridCol w="399460">
                  <a:extLst>
                    <a:ext uri="{9D8B030D-6E8A-4147-A177-3AD203B41FA5}">
                      <a16:colId xmlns:a16="http://schemas.microsoft.com/office/drawing/2014/main" val="4049971883"/>
                    </a:ext>
                  </a:extLst>
                </a:gridCol>
                <a:gridCol w="399460">
                  <a:extLst>
                    <a:ext uri="{9D8B030D-6E8A-4147-A177-3AD203B41FA5}">
                      <a16:colId xmlns:a16="http://schemas.microsoft.com/office/drawing/2014/main" val="1378958454"/>
                    </a:ext>
                  </a:extLst>
                </a:gridCol>
                <a:gridCol w="399460">
                  <a:extLst>
                    <a:ext uri="{9D8B030D-6E8A-4147-A177-3AD203B41FA5}">
                      <a16:colId xmlns:a16="http://schemas.microsoft.com/office/drawing/2014/main" val="158752627"/>
                    </a:ext>
                  </a:extLst>
                </a:gridCol>
                <a:gridCol w="399460">
                  <a:extLst>
                    <a:ext uri="{9D8B030D-6E8A-4147-A177-3AD203B41FA5}">
                      <a16:colId xmlns:a16="http://schemas.microsoft.com/office/drawing/2014/main" val="1083152406"/>
                    </a:ext>
                  </a:extLst>
                </a:gridCol>
                <a:gridCol w="399460">
                  <a:extLst>
                    <a:ext uri="{9D8B030D-6E8A-4147-A177-3AD203B41FA5}">
                      <a16:colId xmlns:a16="http://schemas.microsoft.com/office/drawing/2014/main" val="256471559"/>
                    </a:ext>
                  </a:extLst>
                </a:gridCol>
              </a:tblGrid>
              <a:tr h="37323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zh-CN" alt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rgbClr val="002060"/>
                          </a:solidFill>
                        </a:rPr>
                        <a:t>2</a:t>
                      </a:r>
                      <a:endParaRPr lang="zh-CN" alt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rgbClr val="002060"/>
                          </a:solidFill>
                        </a:rPr>
                        <a:t>5</a:t>
                      </a:r>
                      <a:endParaRPr lang="zh-CN" alt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rgbClr val="002060"/>
                          </a:solidFill>
                        </a:rPr>
                        <a:t>6</a:t>
                      </a:r>
                      <a:endParaRPr lang="zh-CN" alt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rgbClr val="002060"/>
                          </a:solidFill>
                        </a:rPr>
                        <a:t>7</a:t>
                      </a:r>
                      <a:endParaRPr lang="zh-CN" alt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rgbClr val="002060"/>
                          </a:solidFill>
                        </a:rPr>
                        <a:t>12</a:t>
                      </a:r>
                      <a:endParaRPr lang="zh-CN" alt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rgbClr val="002060"/>
                          </a:solidFill>
                        </a:rPr>
                        <a:t>9</a:t>
                      </a:r>
                      <a:endParaRPr lang="zh-CN" alt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rgbClr val="002060"/>
                          </a:solidFill>
                        </a:rPr>
                        <a:t>13</a:t>
                      </a:r>
                      <a:endParaRPr lang="zh-CN" alt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0444831"/>
                  </a:ext>
                </a:extLst>
              </a:tr>
            </a:tbl>
          </a:graphicData>
        </a:graphic>
      </p:graphicFrame>
      <p:sp>
        <p:nvSpPr>
          <p:cNvPr id="12" name="文本框 11">
            <a:extLst>
              <a:ext uri="{FF2B5EF4-FFF2-40B4-BE49-F238E27FC236}">
                <a16:creationId xmlns:a16="http://schemas.microsoft.com/office/drawing/2014/main" id="{D62977C6-FB4E-4C93-A3BC-CE245A614141}"/>
              </a:ext>
            </a:extLst>
          </p:cNvPr>
          <p:cNvSpPr txBox="1"/>
          <p:nvPr/>
        </p:nvSpPr>
        <p:spPr>
          <a:xfrm>
            <a:off x="6022700" y="5469655"/>
            <a:ext cx="7111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j=4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DECA993-DF08-4457-B752-B1D71D9E0749}"/>
              </a:ext>
            </a:extLst>
          </p:cNvPr>
          <p:cNvSpPr txBox="1"/>
          <p:nvPr/>
        </p:nvSpPr>
        <p:spPr>
          <a:xfrm>
            <a:off x="6877708" y="5455308"/>
            <a:ext cx="15259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答案是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769082415"/>
      </p:ext>
    </p:extLst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0" grpId="0"/>
      <p:bldP spid="12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3306CD-F028-42B1-8102-BA77BD0AE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FF"/>
                </a:solidFill>
              </a:rPr>
              <a:t>如何分析它的平均复杂度？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5C4D718-16C6-4AEC-AAFD-D0695F331D3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42938" y="2067112"/>
                <a:ext cx="7963734" cy="1913175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对任何给定的输入</a:t>
                </a:r>
                <a:r>
                  <a:rPr lang="en-US" altLang="zh-CN" sz="2800" dirty="0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I=(a</a:t>
                </a:r>
                <a:r>
                  <a:rPr lang="en-US" altLang="zh-CN" sz="2800" baseline="-25000" dirty="0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CN" sz="2800" dirty="0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,…,</a:t>
                </a:r>
                <a:r>
                  <a:rPr lang="en-US" altLang="zh-CN" sz="2800" dirty="0" err="1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zh-CN" sz="2800" baseline="-25000" dirty="0" err="1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zh-CN" sz="2800" dirty="0" err="1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,k</a:t>
                </a:r>
                <a:r>
                  <a:rPr lang="en-US" altLang="zh-CN" sz="2800" dirty="0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，我们将证明</a:t>
                </a: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Randomized-selection</a:t>
                </a:r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平均只会运行</a:t>
                </a:r>
                <a:r>
                  <a:rPr lang="en-US" altLang="zh-CN" sz="2800" dirty="0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O(n)</a:t>
                </a:r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步。</a:t>
                </a:r>
                <a:endParaRPr lang="en-US" altLang="zh-CN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spcBef>
                    <a:spcPts val="1800"/>
                  </a:spcBef>
                </a:pPr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当区间长度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𝑟</m:t>
                    </m:r>
                    <m:r>
                      <a:rPr lang="en-US" altLang="zh-CN" sz="2800" i="1" dirty="0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altLang="zh-CN" sz="2800" i="1" dirty="0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𝑙</m:t>
                    </m:r>
                    <m:r>
                      <a:rPr lang="en-US" altLang="zh-CN" sz="2800" i="1" dirty="0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+1∈(</m:t>
                    </m:r>
                    <m:r>
                      <a:rPr lang="en-US" altLang="zh-CN" sz="2800" i="1" dirty="0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altLang="zh-CN" sz="2800" i="1" dirty="0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zh-CN" sz="2800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800" i="1" dirty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800" i="1" dirty="0">
                                    <a:solidFill>
                                      <a:schemeClr val="accent5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800" i="1" dirty="0">
                                    <a:solidFill>
                                      <a:schemeClr val="accent5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n-US" altLang="zh-CN" sz="2800" i="1" dirty="0">
                                    <a:solidFill>
                                      <a:schemeClr val="accent5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4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CN" sz="2800" b="0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zh-CN" sz="2800" b="0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</m:sup>
                    </m:sSup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 </m:t>
                    </m:r>
                    <m:r>
                      <a:rPr lang="en-US" altLang="zh-CN" sz="2800" i="1" dirty="0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sSup>
                      <m:sSupPr>
                        <m:ctrlPr>
                          <a:rPr lang="en-US" altLang="zh-CN" sz="2800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800" i="1" dirty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800" i="1" dirty="0">
                                    <a:solidFill>
                                      <a:schemeClr val="accent5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800" i="1" dirty="0">
                                    <a:solidFill>
                                      <a:schemeClr val="accent5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n-US" altLang="zh-CN" sz="2800" i="1" dirty="0">
                                    <a:solidFill>
                                      <a:schemeClr val="accent5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4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CN" sz="2800" b="0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p>
                    </m:sSup>
                    <m:r>
                      <a:rPr lang="en-US" altLang="zh-CN" sz="28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b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</a:t>
                </a:r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我们说算法当前处在</a:t>
                </a:r>
                <a:r>
                  <a:rPr lang="zh-CN" altLang="en-US" sz="2800" dirty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第</a:t>
                </a:r>
                <a:r>
                  <a:rPr lang="en-US" altLang="zh-CN" sz="2800" dirty="0" err="1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zh-CN" altLang="en-US" sz="2800" dirty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个阶段</a:t>
                </a:r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。</a:t>
                </a:r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5C4D718-16C6-4AEC-AAFD-D0695F331D3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2938" y="2067112"/>
                <a:ext cx="7963734" cy="1913175"/>
              </a:xfrm>
              <a:blipFill>
                <a:blip r:embed="rId3"/>
                <a:stretch>
                  <a:fillRect l="-459" t="-7006" b="-3822"/>
                </a:stretch>
              </a:blipFill>
            </p:spPr>
            <p:txBody>
              <a:bodyPr/>
              <a:lstStyle/>
              <a:p>
                <a:r>
                  <a:rPr lang="zh-Hans-HK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组合 3">
            <a:extLst>
              <a:ext uri="{FF2B5EF4-FFF2-40B4-BE49-F238E27FC236}">
                <a16:creationId xmlns:a16="http://schemas.microsoft.com/office/drawing/2014/main" id="{3F77FBF2-868C-4EBE-B67F-08F66CF6FEC0}"/>
              </a:ext>
            </a:extLst>
          </p:cNvPr>
          <p:cNvGrpSpPr/>
          <p:nvPr/>
        </p:nvGrpSpPr>
        <p:grpSpPr>
          <a:xfrm>
            <a:off x="484084" y="4555135"/>
            <a:ext cx="4270342" cy="1390485"/>
            <a:chOff x="1885361" y="4638673"/>
            <a:chExt cx="4911364" cy="1399710"/>
          </a:xfrm>
        </p:grpSpPr>
        <p:cxnSp>
          <p:nvCxnSpPr>
            <p:cNvPr id="5" name="直接连接符 4">
              <a:extLst>
                <a:ext uri="{FF2B5EF4-FFF2-40B4-BE49-F238E27FC236}">
                  <a16:creationId xmlns:a16="http://schemas.microsoft.com/office/drawing/2014/main" id="{331EDA92-B4AC-43A4-8729-0AEB83E1C526}"/>
                </a:ext>
              </a:extLst>
            </p:cNvPr>
            <p:cNvCxnSpPr/>
            <p:nvPr/>
          </p:nvCxnSpPr>
          <p:spPr bwMode="auto">
            <a:xfrm>
              <a:off x="1989056" y="5175315"/>
              <a:ext cx="4473018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文本框 8">
                  <a:extLst>
                    <a:ext uri="{FF2B5EF4-FFF2-40B4-BE49-F238E27FC236}">
                      <a16:creationId xmlns:a16="http://schemas.microsoft.com/office/drawing/2014/main" id="{9A023B9C-3C6A-4745-820F-B3BAA823E180}"/>
                    </a:ext>
                  </a:extLst>
                </p:cNvPr>
                <p:cNvSpPr txBox="1"/>
                <p:nvPr/>
              </p:nvSpPr>
              <p:spPr>
                <a:xfrm>
                  <a:off x="3899750" y="5260156"/>
                  <a:ext cx="1102936" cy="76880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800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CN" sz="1800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altLang="zh-CN" sz="1800" i="1" dirty="0" smtClean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1800" i="1" dirty="0">
                                    <a:solidFill>
                                      <a:schemeClr val="accent5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zh-CN" sz="1800" i="1" dirty="0">
                                        <a:solidFill>
                                          <a:schemeClr val="accent5">
                                            <a:lumMod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800" i="1" dirty="0">
                                        <a:solidFill>
                                          <a:schemeClr val="accent5">
                                            <a:lumMod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altLang="zh-CN" sz="1800" i="1" dirty="0">
                                        <a:solidFill>
                                          <a:schemeClr val="accent5">
                                            <a:lumMod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altLang="zh-CN" sz="1800" b="0" i="1" dirty="0" smtClean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9" name="文本框 8">
                  <a:extLst>
                    <a:ext uri="{FF2B5EF4-FFF2-40B4-BE49-F238E27FC236}">
                      <a16:creationId xmlns:a16="http://schemas.microsoft.com/office/drawing/2014/main" id="{9A023B9C-3C6A-4745-820F-B3BAA823E18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99750" y="5260156"/>
                  <a:ext cx="1102936" cy="76880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841ECDE2-97F6-4A56-B2EA-DD56071C3920}"/>
                    </a:ext>
                  </a:extLst>
                </p:cNvPr>
                <p:cNvSpPr txBox="1"/>
                <p:nvPr/>
              </p:nvSpPr>
              <p:spPr>
                <a:xfrm>
                  <a:off x="5026843" y="5207794"/>
                  <a:ext cx="1102936" cy="76880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800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CN" sz="1800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altLang="zh-CN" sz="1800" i="1" dirty="0" smtClean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1800" i="1" dirty="0">
                                    <a:solidFill>
                                      <a:schemeClr val="accent5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zh-CN" sz="1800" i="1" dirty="0">
                                        <a:solidFill>
                                          <a:schemeClr val="accent5">
                                            <a:lumMod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800" i="1" dirty="0">
                                        <a:solidFill>
                                          <a:schemeClr val="accent5">
                                            <a:lumMod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altLang="zh-CN" sz="1800" i="1" dirty="0">
                                        <a:solidFill>
                                          <a:schemeClr val="accent5">
                                            <a:lumMod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altLang="zh-CN" sz="1800" b="0" i="1" dirty="0" smtClean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841ECDE2-97F6-4A56-B2EA-DD56071C392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26843" y="5207794"/>
                  <a:ext cx="1102936" cy="76880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0090DA5A-C471-4558-8EAC-602872F8A723}"/>
                </a:ext>
              </a:extLst>
            </p:cNvPr>
            <p:cNvSpPr/>
            <p:nvPr/>
          </p:nvSpPr>
          <p:spPr bwMode="auto">
            <a:xfrm>
              <a:off x="1885361" y="5081048"/>
              <a:ext cx="179108" cy="179108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184E30FF-FE05-47F6-BB47-9967D899819C}"/>
                </a:ext>
              </a:extLst>
            </p:cNvPr>
            <p:cNvSpPr/>
            <p:nvPr/>
          </p:nvSpPr>
          <p:spPr bwMode="auto">
            <a:xfrm>
              <a:off x="6386661" y="5081048"/>
              <a:ext cx="179108" cy="179108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624F04A5-9027-4D8B-A3E0-4142A4C66626}"/>
                    </a:ext>
                  </a:extLst>
                </p:cNvPr>
                <p:cNvSpPr txBox="1"/>
                <p:nvPr/>
              </p:nvSpPr>
              <p:spPr>
                <a:xfrm>
                  <a:off x="6245257" y="5207794"/>
                  <a:ext cx="551468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800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624F04A5-9027-4D8B-A3E0-4142A4C666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5257" y="5207794"/>
                  <a:ext cx="551468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8FF9A99E-F66A-411A-A3FF-F81940385F62}"/>
                </a:ext>
              </a:extLst>
            </p:cNvPr>
            <p:cNvSpPr/>
            <p:nvPr/>
          </p:nvSpPr>
          <p:spPr bwMode="auto">
            <a:xfrm>
              <a:off x="5302578" y="5081048"/>
              <a:ext cx="179108" cy="179108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B4B1187D-19CD-4991-BED8-52798F277FE5}"/>
                </a:ext>
              </a:extLst>
            </p:cNvPr>
            <p:cNvSpPr/>
            <p:nvPr/>
          </p:nvSpPr>
          <p:spPr bwMode="auto">
            <a:xfrm>
              <a:off x="4397603" y="5081048"/>
              <a:ext cx="179108" cy="179108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BDF3400D-4929-42D9-BBC9-8E47B6C9C9D9}"/>
                </a:ext>
              </a:extLst>
            </p:cNvPr>
            <p:cNvSpPr/>
            <p:nvPr/>
          </p:nvSpPr>
          <p:spPr bwMode="auto">
            <a:xfrm>
              <a:off x="3696484" y="5081048"/>
              <a:ext cx="179108" cy="179108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文本框 16">
                  <a:extLst>
                    <a:ext uri="{FF2B5EF4-FFF2-40B4-BE49-F238E27FC236}">
                      <a16:creationId xmlns:a16="http://schemas.microsoft.com/office/drawing/2014/main" id="{8924AC00-D73E-4556-8E6A-1933F0E0142E}"/>
                    </a:ext>
                  </a:extLst>
                </p:cNvPr>
                <p:cNvSpPr txBox="1"/>
                <p:nvPr/>
              </p:nvSpPr>
              <p:spPr>
                <a:xfrm>
                  <a:off x="3015481" y="5269583"/>
                  <a:ext cx="1102936" cy="76880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800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CN" sz="1800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altLang="zh-CN" sz="1800" i="1" dirty="0" smtClean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1800" i="1" dirty="0">
                                    <a:solidFill>
                                      <a:schemeClr val="accent5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zh-CN" sz="1800" i="1" dirty="0">
                                        <a:solidFill>
                                          <a:schemeClr val="accent5">
                                            <a:lumMod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800" i="1" dirty="0">
                                        <a:solidFill>
                                          <a:schemeClr val="accent5">
                                            <a:lumMod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altLang="zh-CN" sz="1800" i="1" dirty="0">
                                        <a:solidFill>
                                          <a:schemeClr val="accent5">
                                            <a:lumMod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altLang="zh-CN" b="0" i="1" dirty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7" name="文本框 16">
                  <a:extLst>
                    <a:ext uri="{FF2B5EF4-FFF2-40B4-BE49-F238E27FC236}">
                      <a16:creationId xmlns:a16="http://schemas.microsoft.com/office/drawing/2014/main" id="{8924AC00-D73E-4556-8E6A-1933F0E0142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15481" y="5269583"/>
                  <a:ext cx="1102936" cy="76880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ECECEA60-483F-4A61-BF08-E5C2B324F3F4}"/>
                </a:ext>
              </a:extLst>
            </p:cNvPr>
            <p:cNvSpPr txBox="1"/>
            <p:nvPr/>
          </p:nvSpPr>
          <p:spPr>
            <a:xfrm>
              <a:off x="5564171" y="4690917"/>
              <a:ext cx="90026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800" dirty="0">
                  <a:solidFill>
                    <a:srgbClr val="00B0F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阶段</a:t>
              </a:r>
              <a:r>
                <a:rPr lang="en-US" altLang="zh-CN" sz="1800" dirty="0">
                  <a:solidFill>
                    <a:srgbClr val="00B0F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dirty="0"/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8A9D2306-F807-4A82-ADF4-FF1D86ADF606}"/>
                </a:ext>
              </a:extLst>
            </p:cNvPr>
            <p:cNvSpPr txBox="1"/>
            <p:nvPr/>
          </p:nvSpPr>
          <p:spPr>
            <a:xfrm>
              <a:off x="4576711" y="4701189"/>
              <a:ext cx="90026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800" dirty="0">
                  <a:solidFill>
                    <a:srgbClr val="00B0F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阶段</a:t>
              </a:r>
              <a:r>
                <a:rPr lang="en-US" altLang="zh-CN" sz="1800" dirty="0">
                  <a:solidFill>
                    <a:srgbClr val="00B0F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dirty="0"/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09D9A434-4004-4BCC-8DA4-D0BBF3D37CEE}"/>
                </a:ext>
              </a:extLst>
            </p:cNvPr>
            <p:cNvSpPr txBox="1"/>
            <p:nvPr/>
          </p:nvSpPr>
          <p:spPr>
            <a:xfrm>
              <a:off x="3786038" y="4700344"/>
              <a:ext cx="90026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800" dirty="0">
                  <a:solidFill>
                    <a:srgbClr val="00B0F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阶段</a:t>
              </a:r>
              <a:r>
                <a:rPr lang="en-US" altLang="zh-CN" sz="1800" dirty="0">
                  <a:solidFill>
                    <a:srgbClr val="00B0F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dirty="0"/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AF203064-2636-43C2-832F-E87B25F0415A}"/>
                </a:ext>
              </a:extLst>
            </p:cNvPr>
            <p:cNvSpPr txBox="1"/>
            <p:nvPr/>
          </p:nvSpPr>
          <p:spPr>
            <a:xfrm>
              <a:off x="2812718" y="4638673"/>
              <a:ext cx="90026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solidFill>
                    <a:srgbClr val="00B0F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……</a:t>
              </a:r>
              <a:endParaRPr lang="zh-CN" altLang="en-US" dirty="0"/>
            </a:p>
          </p:txBody>
        </p:sp>
      </p:grpSp>
      <p:sp>
        <p:nvSpPr>
          <p:cNvPr id="6" name="矩形 5">
            <a:extLst>
              <a:ext uri="{FF2B5EF4-FFF2-40B4-BE49-F238E27FC236}">
                <a16:creationId xmlns:a16="http://schemas.microsoft.com/office/drawing/2014/main" id="{996D6D23-6B73-4D15-B478-8A888FDE59DA}"/>
              </a:ext>
            </a:extLst>
          </p:cNvPr>
          <p:cNvSpPr/>
          <p:nvPr/>
        </p:nvSpPr>
        <p:spPr bwMode="auto">
          <a:xfrm>
            <a:off x="4776968" y="4176301"/>
            <a:ext cx="3572759" cy="17320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A486D19D-60C9-4E78-9A04-2081F2FE1898}"/>
              </a:ext>
            </a:extLst>
          </p:cNvPr>
          <p:cNvSpPr/>
          <p:nvPr/>
        </p:nvSpPr>
        <p:spPr bwMode="auto">
          <a:xfrm>
            <a:off x="5455698" y="4521178"/>
            <a:ext cx="2894029" cy="15709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95145580-012B-43B6-9C5B-F6C3E6D7F175}"/>
              </a:ext>
            </a:extLst>
          </p:cNvPr>
          <p:cNvSpPr/>
          <p:nvPr/>
        </p:nvSpPr>
        <p:spPr bwMode="auto">
          <a:xfrm>
            <a:off x="5463539" y="4845844"/>
            <a:ext cx="2631664" cy="17711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771AED28-A637-46CD-BC08-7F9C6B684EFA}"/>
              </a:ext>
            </a:extLst>
          </p:cNvPr>
          <p:cNvSpPr/>
          <p:nvPr/>
        </p:nvSpPr>
        <p:spPr bwMode="auto">
          <a:xfrm>
            <a:off x="6176847" y="5196046"/>
            <a:ext cx="1918356" cy="17711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508E6AF8-CDF8-4BA5-A729-68444AB35097}"/>
              </a:ext>
            </a:extLst>
          </p:cNvPr>
          <p:cNvSpPr/>
          <p:nvPr/>
        </p:nvSpPr>
        <p:spPr bwMode="auto">
          <a:xfrm>
            <a:off x="6176847" y="5544838"/>
            <a:ext cx="1113570" cy="17711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3E644617-6DEE-4997-94A1-A3BAD78E874D}"/>
              </a:ext>
            </a:extLst>
          </p:cNvPr>
          <p:cNvSpPr/>
          <p:nvPr/>
        </p:nvSpPr>
        <p:spPr bwMode="auto">
          <a:xfrm>
            <a:off x="6865005" y="5911663"/>
            <a:ext cx="425412" cy="17711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DBB4C1FB-01B1-4CBA-9A6A-FE2E5A812B10}"/>
              </a:ext>
            </a:extLst>
          </p:cNvPr>
          <p:cNvSpPr/>
          <p:nvPr/>
        </p:nvSpPr>
        <p:spPr bwMode="auto">
          <a:xfrm>
            <a:off x="6865005" y="6189930"/>
            <a:ext cx="207390" cy="17711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57D51E59-4D17-46B1-BB44-929DE40F99A0}"/>
              </a:ext>
            </a:extLst>
          </p:cNvPr>
          <p:cNvSpPr txBox="1"/>
          <p:nvPr/>
        </p:nvSpPr>
        <p:spPr>
          <a:xfrm>
            <a:off x="8465645" y="4042243"/>
            <a:ext cx="3270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939EDBB9-0DA3-40BE-88F3-19C3F4915DB7}"/>
              </a:ext>
            </a:extLst>
          </p:cNvPr>
          <p:cNvSpPr txBox="1"/>
          <p:nvPr/>
        </p:nvSpPr>
        <p:spPr>
          <a:xfrm>
            <a:off x="8465645" y="4427707"/>
            <a:ext cx="3270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F19947A3-FE24-4EA0-BF86-D32FFF1DB80B}"/>
              </a:ext>
            </a:extLst>
          </p:cNvPr>
          <p:cNvSpPr txBox="1"/>
          <p:nvPr/>
        </p:nvSpPr>
        <p:spPr>
          <a:xfrm>
            <a:off x="8465645" y="4749735"/>
            <a:ext cx="3270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A29F1D66-3B83-4AC6-A632-05A9D17E3AB2}"/>
              </a:ext>
            </a:extLst>
          </p:cNvPr>
          <p:cNvSpPr txBox="1"/>
          <p:nvPr/>
        </p:nvSpPr>
        <p:spPr>
          <a:xfrm>
            <a:off x="8463595" y="5103921"/>
            <a:ext cx="3270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FCA74ED5-A2B8-4AE3-B112-7BF51C7D8DA5}"/>
              </a:ext>
            </a:extLst>
          </p:cNvPr>
          <p:cNvSpPr txBox="1"/>
          <p:nvPr/>
        </p:nvSpPr>
        <p:spPr>
          <a:xfrm>
            <a:off x="8464108" y="5437250"/>
            <a:ext cx="3270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99F4B18C-C18E-4EF7-8509-4F98FD9CCAE8}"/>
              </a:ext>
            </a:extLst>
          </p:cNvPr>
          <p:cNvSpPr txBox="1"/>
          <p:nvPr/>
        </p:nvSpPr>
        <p:spPr>
          <a:xfrm>
            <a:off x="8463595" y="5787607"/>
            <a:ext cx="3270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CN" altLang="en-US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CE1D2EF8-05F6-4B47-800B-4A30C8FB4C3E}"/>
              </a:ext>
            </a:extLst>
          </p:cNvPr>
          <p:cNvSpPr txBox="1"/>
          <p:nvPr/>
        </p:nvSpPr>
        <p:spPr>
          <a:xfrm>
            <a:off x="8463595" y="6121161"/>
            <a:ext cx="5035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85195187"/>
      </p:ext>
    </p:extLst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/>
      <p:bldP spid="31" grpId="0"/>
      <p:bldP spid="32" grpId="0"/>
      <p:bldP spid="33" grpId="0"/>
      <p:bldP spid="34" grpId="0"/>
      <p:bldP spid="36" grpId="0"/>
      <p:bldP spid="37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2E383BB-BA68-4BC3-92D6-B3591A0FF29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03574" y="817778"/>
                <a:ext cx="7798765" cy="123019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设在阶段</a:t>
                </a:r>
                <a:r>
                  <a:rPr lang="en-US" altLang="zh-CN" sz="2800" dirty="0" err="1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呆了</a:t>
                </a:r>
                <a:r>
                  <a:rPr lang="en-US" altLang="zh-CN" sz="2800" dirty="0" err="1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altLang="zh-CN" sz="2800" baseline="-25000" dirty="0" err="1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次（随机变量）</a:t>
                </a: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即有</a:t>
                </a:r>
                <a:r>
                  <a:rPr lang="en-US" altLang="zh-CN" sz="2800" dirty="0" err="1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altLang="zh-CN" sz="2800" baseline="-25000" dirty="0" err="1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次调用</a:t>
                </a: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Randomized-Selection</a:t>
                </a:r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时长度在</a:t>
                </a:r>
                <a14:m>
                  <m:oMath xmlns:m="http://schemas.openxmlformats.org/officeDocument/2006/math">
                    <m:d>
                      <m:dPr>
                        <m:endChr m:val="]"/>
                        <m:ctrlPr>
                          <a:rPr lang="en-US" altLang="zh-CN" sz="2000" b="0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000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CN" sz="2000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altLang="zh-CN" sz="2000" i="1" dirty="0" smtClean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000" i="1" dirty="0">
                                    <a:solidFill>
                                      <a:schemeClr val="accent5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zh-CN" sz="2000" i="1" dirty="0">
                                        <a:solidFill>
                                          <a:schemeClr val="accent5">
                                            <a:lumMod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000" i="1" dirty="0">
                                        <a:solidFill>
                                          <a:schemeClr val="accent5">
                                            <a:lumMod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altLang="zh-CN" sz="2000" i="1" dirty="0">
                                        <a:solidFill>
                                          <a:schemeClr val="accent5">
                                            <a:lumMod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zh-CN" sz="2000" b="0" i="1" dirty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i</m:t>
                            </m:r>
                            <m:r>
                              <a:rPr lang="en-US" altLang="zh-CN" sz="2000" b="0" i="1" dirty="0" smtClean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+1</m:t>
                            </m:r>
                          </m:sup>
                        </m:sSup>
                        <m:r>
                          <a:rPr lang="en-US" altLang="zh-CN" sz="20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  </m:t>
                        </m:r>
                        <m:r>
                          <a:rPr lang="en-US" altLang="zh-CN" sz="2000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sSup>
                          <m:sSupPr>
                            <m:ctrlPr>
                              <a:rPr lang="en-US" altLang="zh-CN" sz="2000" i="1" dirty="0" smtClean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000" i="1" dirty="0">
                                    <a:solidFill>
                                      <a:schemeClr val="accent5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zh-CN" sz="2000" i="1" dirty="0">
                                        <a:solidFill>
                                          <a:schemeClr val="accent5">
                                            <a:lumMod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000" i="1" dirty="0">
                                        <a:solidFill>
                                          <a:schemeClr val="accent5">
                                            <a:lumMod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altLang="zh-CN" sz="2000" i="1" dirty="0">
                                        <a:solidFill>
                                          <a:schemeClr val="accent5">
                                            <a:lumMod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altLang="zh-CN" sz="2000" b="0" i="1" dirty="0" smtClean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p>
                        </m:sSup>
                      </m:e>
                    </m:d>
                    <m:r>
                      <a:rPr lang="en-US" altLang="zh-CN" sz="20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en-US" altLang="zh-CN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2E383BB-BA68-4BC3-92D6-B3591A0FF2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03574" y="817778"/>
                <a:ext cx="7798765" cy="1230198"/>
              </a:xfrm>
              <a:blipFill>
                <a:blip r:embed="rId2"/>
                <a:stretch>
                  <a:fillRect l="-1563" t="-64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组合 22">
            <a:extLst>
              <a:ext uri="{FF2B5EF4-FFF2-40B4-BE49-F238E27FC236}">
                <a16:creationId xmlns:a16="http://schemas.microsoft.com/office/drawing/2014/main" id="{9059DFF5-9466-4B25-98E9-62E338087301}"/>
              </a:ext>
            </a:extLst>
          </p:cNvPr>
          <p:cNvGrpSpPr/>
          <p:nvPr/>
        </p:nvGrpSpPr>
        <p:grpSpPr>
          <a:xfrm>
            <a:off x="1249053" y="2047976"/>
            <a:ext cx="7037855" cy="2448250"/>
            <a:chOff x="1187779" y="2618795"/>
            <a:chExt cx="7037855" cy="2448250"/>
          </a:xfrm>
        </p:grpSpPr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8368E672-48C5-464E-97F1-FE8E68692837}"/>
                </a:ext>
              </a:extLst>
            </p:cNvPr>
            <p:cNvGrpSpPr/>
            <p:nvPr/>
          </p:nvGrpSpPr>
          <p:grpSpPr>
            <a:xfrm>
              <a:off x="1187779" y="2618795"/>
              <a:ext cx="4190213" cy="2448250"/>
              <a:chOff x="1187779" y="2618795"/>
              <a:chExt cx="4190213" cy="2448250"/>
            </a:xfrm>
          </p:grpSpPr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73EA0C3F-4A94-42E2-9FD0-AC54FA556C90}"/>
                  </a:ext>
                </a:extLst>
              </p:cNvPr>
              <p:cNvSpPr/>
              <p:nvPr/>
            </p:nvSpPr>
            <p:spPr bwMode="auto">
              <a:xfrm>
                <a:off x="1187779" y="2752853"/>
                <a:ext cx="3572759" cy="173207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21BDC851-A5C7-4867-A768-D66771A7ECE5}"/>
                  </a:ext>
                </a:extLst>
              </p:cNvPr>
              <p:cNvSpPr/>
              <p:nvPr/>
            </p:nvSpPr>
            <p:spPr bwMode="auto">
              <a:xfrm>
                <a:off x="1866509" y="3097730"/>
                <a:ext cx="2894029" cy="157091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F3DB5F12-50B6-4CA8-A8C3-64514D6C3B1D}"/>
                  </a:ext>
                </a:extLst>
              </p:cNvPr>
              <p:cNvSpPr/>
              <p:nvPr/>
            </p:nvSpPr>
            <p:spPr bwMode="auto">
              <a:xfrm>
                <a:off x="1874350" y="3422396"/>
                <a:ext cx="2631664" cy="177115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AEA3BF9A-C1CD-4E49-B72F-9598F2EAB3EE}"/>
                  </a:ext>
                </a:extLst>
              </p:cNvPr>
              <p:cNvSpPr/>
              <p:nvPr/>
            </p:nvSpPr>
            <p:spPr bwMode="auto">
              <a:xfrm>
                <a:off x="2587658" y="3772598"/>
                <a:ext cx="1918356" cy="177115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090355EF-414C-40E3-8509-DE4194B0E19B}"/>
                  </a:ext>
                </a:extLst>
              </p:cNvPr>
              <p:cNvSpPr/>
              <p:nvPr/>
            </p:nvSpPr>
            <p:spPr bwMode="auto">
              <a:xfrm>
                <a:off x="2587658" y="4121390"/>
                <a:ext cx="1113570" cy="177115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5D9D7DF0-94A1-4DD5-A1D0-6B6AA6FF26A1}"/>
                  </a:ext>
                </a:extLst>
              </p:cNvPr>
              <p:cNvSpPr/>
              <p:nvPr/>
            </p:nvSpPr>
            <p:spPr bwMode="auto">
              <a:xfrm>
                <a:off x="3275816" y="4488215"/>
                <a:ext cx="425412" cy="177115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6DF164AD-A589-46F0-9A85-941E0A836342}"/>
                  </a:ext>
                </a:extLst>
              </p:cNvPr>
              <p:cNvSpPr/>
              <p:nvPr/>
            </p:nvSpPr>
            <p:spPr bwMode="auto">
              <a:xfrm>
                <a:off x="3275816" y="4766482"/>
                <a:ext cx="207390" cy="177115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5DE7603B-9F37-44FE-B1B3-43B0E8925A42}"/>
                  </a:ext>
                </a:extLst>
              </p:cNvPr>
              <p:cNvSpPr txBox="1"/>
              <p:nvPr/>
            </p:nvSpPr>
            <p:spPr>
              <a:xfrm>
                <a:off x="4876456" y="2618795"/>
                <a:ext cx="32706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800" dirty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zh-CN" altLang="en-US" dirty="0"/>
              </a:p>
            </p:txBody>
          </p:sp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93E79ECC-4A9E-4806-BCCF-7551F2BBECAB}"/>
                  </a:ext>
                </a:extLst>
              </p:cNvPr>
              <p:cNvSpPr txBox="1"/>
              <p:nvPr/>
            </p:nvSpPr>
            <p:spPr>
              <a:xfrm>
                <a:off x="4876456" y="3004259"/>
                <a:ext cx="32706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800" dirty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zh-CN" altLang="en-US" dirty="0"/>
              </a:p>
            </p:txBody>
          </p:sp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03A93398-C6C6-42EA-BE4A-24B38E8D3146}"/>
                  </a:ext>
                </a:extLst>
              </p:cNvPr>
              <p:cNvSpPr txBox="1"/>
              <p:nvPr/>
            </p:nvSpPr>
            <p:spPr>
              <a:xfrm>
                <a:off x="4876456" y="3326287"/>
                <a:ext cx="32706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800" dirty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zh-CN" altLang="en-US" dirty="0"/>
              </a:p>
            </p:txBody>
          </p:sp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672E8379-06B2-4ED0-9F26-3E5A5B48710F}"/>
                  </a:ext>
                </a:extLst>
              </p:cNvPr>
              <p:cNvSpPr txBox="1"/>
              <p:nvPr/>
            </p:nvSpPr>
            <p:spPr>
              <a:xfrm>
                <a:off x="4874406" y="3680473"/>
                <a:ext cx="32706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800" dirty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zh-CN" altLang="en-US" dirty="0"/>
              </a:p>
            </p:txBody>
          </p:sp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BDE095FB-E1DB-45C1-BEA0-0E853254B8D5}"/>
                  </a:ext>
                </a:extLst>
              </p:cNvPr>
              <p:cNvSpPr txBox="1"/>
              <p:nvPr/>
            </p:nvSpPr>
            <p:spPr>
              <a:xfrm>
                <a:off x="4874919" y="4013802"/>
                <a:ext cx="32706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800" dirty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endParaRPr lang="zh-CN" altLang="en-US" dirty="0"/>
              </a:p>
            </p:txBody>
          </p:sp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003BD3B5-610A-486C-BAA9-DA88712BE6F6}"/>
                  </a:ext>
                </a:extLst>
              </p:cNvPr>
              <p:cNvSpPr txBox="1"/>
              <p:nvPr/>
            </p:nvSpPr>
            <p:spPr>
              <a:xfrm>
                <a:off x="4874406" y="4364159"/>
                <a:ext cx="32706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800" dirty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8</a:t>
                </a:r>
                <a:endParaRPr lang="zh-CN" altLang="en-US" dirty="0"/>
              </a:p>
            </p:txBody>
          </p:sp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8B3F5A5C-3A9A-4472-8210-73DC02733A43}"/>
                  </a:ext>
                </a:extLst>
              </p:cNvPr>
              <p:cNvSpPr txBox="1"/>
              <p:nvPr/>
            </p:nvSpPr>
            <p:spPr>
              <a:xfrm>
                <a:off x="4874406" y="4697713"/>
                <a:ext cx="50358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800" dirty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10</a:t>
                </a:r>
                <a:endParaRPr lang="zh-CN" altLang="en-US" dirty="0"/>
              </a:p>
            </p:txBody>
          </p:sp>
        </p:grpSp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24BE0543-E5DC-4448-A8CA-D607FDE05B63}"/>
                </a:ext>
              </a:extLst>
            </p:cNvPr>
            <p:cNvSpPr txBox="1"/>
            <p:nvPr/>
          </p:nvSpPr>
          <p:spPr>
            <a:xfrm>
              <a:off x="5897214" y="2970298"/>
              <a:ext cx="2328420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chemeClr val="accent5">
                      <a:lumMod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altLang="zh-CN" sz="2400" baseline="-25000" dirty="0">
                  <a:solidFill>
                    <a:schemeClr val="accent5">
                      <a:lumMod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r>
                <a:rPr lang="en-US" altLang="zh-CN" sz="2400" dirty="0">
                  <a:solidFill>
                    <a:schemeClr val="accent5">
                      <a:lumMod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= 2</a:t>
              </a:r>
            </a:p>
            <a:p>
              <a:r>
                <a:rPr lang="en-US" altLang="zh-CN" sz="2400" dirty="0">
                  <a:solidFill>
                    <a:schemeClr val="accent5">
                      <a:lumMod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altLang="zh-CN" sz="2400" baseline="-25000" dirty="0">
                  <a:solidFill>
                    <a:schemeClr val="accent5">
                      <a:lumMod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altLang="zh-CN" sz="2400" dirty="0">
                  <a:solidFill>
                    <a:schemeClr val="accent5">
                      <a:lumMod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= 2</a:t>
              </a:r>
            </a:p>
            <a:p>
              <a:r>
                <a:rPr lang="en-US" altLang="zh-CN" sz="2400" dirty="0">
                  <a:solidFill>
                    <a:schemeClr val="accent5">
                      <a:lumMod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altLang="zh-CN" sz="2400" baseline="-25000" dirty="0">
                  <a:solidFill>
                    <a:schemeClr val="accent5">
                      <a:lumMod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r>
                <a:rPr lang="en-US" altLang="zh-CN" sz="2400" dirty="0">
                  <a:solidFill>
                    <a:schemeClr val="accent5">
                      <a:lumMod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= 1</a:t>
              </a:r>
            </a:p>
            <a:p>
              <a:r>
                <a:rPr lang="en-US" altLang="zh-CN" sz="2400" dirty="0">
                  <a:solidFill>
                    <a:schemeClr val="accent5">
                      <a:lumMod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altLang="zh-CN" sz="2400" baseline="-25000" dirty="0">
                  <a:solidFill>
                    <a:schemeClr val="accent5">
                      <a:lumMod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r>
                <a:rPr lang="en-US" altLang="zh-CN" sz="2400" dirty="0">
                  <a:solidFill>
                    <a:schemeClr val="accent5">
                      <a:lumMod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= 1</a:t>
              </a:r>
            </a:p>
            <a:p>
              <a:r>
                <a:rPr lang="en-US" altLang="zh-CN" sz="2400" dirty="0">
                  <a:solidFill>
                    <a:schemeClr val="accent5">
                      <a:lumMod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altLang="zh-CN" sz="2400" baseline="-25000" dirty="0">
                  <a:solidFill>
                    <a:schemeClr val="accent5">
                      <a:lumMod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10</a:t>
              </a:r>
              <a:r>
                <a:rPr lang="en-US" altLang="zh-CN" sz="2400" dirty="0">
                  <a:solidFill>
                    <a:schemeClr val="accent5">
                      <a:lumMod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= 1</a:t>
              </a:r>
            </a:p>
          </p:txBody>
        </p:sp>
      </p:grpSp>
      <p:sp>
        <p:nvSpPr>
          <p:cNvPr id="21" name="内容占位符 2">
            <a:extLst>
              <a:ext uri="{FF2B5EF4-FFF2-40B4-BE49-F238E27FC236}">
                <a16:creationId xmlns:a16="http://schemas.microsoft.com/office/drawing/2014/main" id="{4F3EE973-8CDB-4293-98C8-F99A4BFDCEDF}"/>
              </a:ext>
            </a:extLst>
          </p:cNvPr>
          <p:cNvSpPr txBox="1">
            <a:spLocks/>
          </p:cNvSpPr>
          <p:nvPr/>
        </p:nvSpPr>
        <p:spPr bwMode="auto">
          <a:xfrm>
            <a:off x="997841" y="2536429"/>
            <a:ext cx="7610229" cy="575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§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v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l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800" b="1" dirty="0"/>
              <a:t>引理</a:t>
            </a:r>
            <a:r>
              <a:rPr lang="en-US" altLang="zh-CN" sz="2800" b="1" dirty="0"/>
              <a:t>. 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E(</a:t>
            </a:r>
            <a:r>
              <a:rPr lang="en-US" altLang="zh-CN" sz="2800" dirty="0" err="1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800" baseline="-25000" dirty="0" err="1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)≤2</a:t>
            </a:r>
            <a:r>
              <a:rPr lang="en-US" altLang="zh-CN" sz="2800" dirty="0"/>
              <a:t>.   </a:t>
            </a:r>
            <a:r>
              <a:rPr lang="zh-CN" altLang="en-US" sz="2800" dirty="0"/>
              <a:t>（这个引理我们下页再证明）</a:t>
            </a:r>
          </a:p>
        </p:txBody>
      </p:sp>
      <p:sp>
        <p:nvSpPr>
          <p:cNvPr id="24" name="内容占位符 2">
            <a:extLst>
              <a:ext uri="{FF2B5EF4-FFF2-40B4-BE49-F238E27FC236}">
                <a16:creationId xmlns:a16="http://schemas.microsoft.com/office/drawing/2014/main" id="{B2BAD272-B1CE-4AAC-A2E3-381F1DD9646E}"/>
              </a:ext>
            </a:extLst>
          </p:cNvPr>
          <p:cNvSpPr txBox="1">
            <a:spLocks/>
          </p:cNvSpPr>
          <p:nvPr/>
        </p:nvSpPr>
        <p:spPr bwMode="auto">
          <a:xfrm>
            <a:off x="903574" y="3429000"/>
            <a:ext cx="7610229" cy="575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§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v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l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800" b="1" dirty="0"/>
              <a:t>推论</a:t>
            </a:r>
            <a:r>
              <a:rPr lang="en-US" altLang="zh-CN" sz="2800" b="1" dirty="0"/>
              <a:t>. </a:t>
            </a:r>
            <a:r>
              <a:rPr lang="zh-CN" altLang="en-US" sz="2800" dirty="0"/>
              <a:t>运行时间的期望值为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O(n)</a:t>
            </a:r>
            <a:r>
              <a:rPr lang="en-US" altLang="zh-CN" sz="2800" dirty="0"/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8725B991-2B44-4EC1-84E1-1C60617FF16F}"/>
                  </a:ext>
                </a:extLst>
              </p:cNvPr>
              <p:cNvSpPr txBox="1"/>
              <p:nvPr/>
            </p:nvSpPr>
            <p:spPr>
              <a:xfrm>
                <a:off x="1098221" y="4161932"/>
                <a:ext cx="7604117" cy="193020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:r>
                  <a:rPr lang="zh-CN" altLang="en-US" sz="24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证明：阶段</a:t>
                </a:r>
                <a:r>
                  <a:rPr lang="en-US" altLang="zh-CN" sz="2400" dirty="0" err="1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zh-CN" altLang="en-US" sz="24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中用</a:t>
                </a:r>
                <a:r>
                  <a:rPr lang="en-US" altLang="zh-CN" sz="24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zh-CN" altLang="en-US" sz="24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次</a:t>
                </a:r>
                <a:r>
                  <a:rPr lang="en-US" altLang="zh-CN" sz="24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Randomized-Selection</a:t>
                </a:r>
                <a:r>
                  <a:rPr lang="zh-CN" altLang="en-US" sz="24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：</a:t>
                </a: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O(n (3/4)</a:t>
                </a:r>
                <a:r>
                  <a:rPr lang="en-US" altLang="zh-CN" sz="2400" baseline="30000" dirty="0" err="1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altLang="zh-CN" sz="24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0" indent="0">
                  <a:buNone/>
                </a:pPr>
                <a:r>
                  <a:rPr lang="zh-CN" altLang="en-US" sz="24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因此，</a:t>
                </a:r>
                <a14:m>
                  <m:oMath xmlns:m="http://schemas.openxmlformats.org/officeDocument/2006/math">
                    <m:r>
                      <a:rPr lang="zh-CN" altLang="en-US" sz="2400" i="1" dirty="0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总时间</m:t>
                    </m:r>
                    <m:r>
                      <a:rPr lang="en-US" altLang="zh-CN" sz="2400" i="1" dirty="0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≤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zh-CN" sz="2400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400" b="0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b="0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≥0</m:t>
                        </m:r>
                      </m:sub>
                      <m:sup/>
                      <m:e>
                        <m:r>
                          <a:rPr lang="en-US" altLang="zh-CN" sz="2400" b="0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altLang="zh-CN" sz="2400" b="0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sz="2400" b="0" i="1" dirty="0" smtClean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dirty="0" smtClean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CN" sz="2400" b="0" i="1" dirty="0" smtClean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dirty="0" smtClean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d>
                              <m:dPr>
                                <m:ctrlPr>
                                  <a:rPr lang="en-US" altLang="zh-CN" sz="2400" i="1" dirty="0">
                                    <a:solidFill>
                                      <a:schemeClr val="accent5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zh-CN" sz="2400" i="1" dirty="0">
                                        <a:solidFill>
                                          <a:schemeClr val="accent5">
                                            <a:lumMod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400" i="1" dirty="0">
                                        <a:solidFill>
                                          <a:schemeClr val="accent5">
                                            <a:lumMod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altLang="zh-CN" sz="2400" i="1" dirty="0">
                                        <a:solidFill>
                                          <a:schemeClr val="accent5">
                                            <a:lumMod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altLang="zh-CN" sz="2400" b="0" i="1" dirty="0" smtClean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US" altLang="zh-CN" sz="2400" b="0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altLang="zh-CN" sz="24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r>
                  <a:rPr lang="zh-CN" altLang="en-US" sz="24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因此，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ctrlPr>
                          <a:rPr lang="en-US" altLang="zh-CN" sz="2400" b="0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i="1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总时间</m:t>
                        </m:r>
                      </m:e>
                    </m:d>
                    <m:r>
                      <a:rPr lang="en-US" altLang="zh-CN" sz="2400" i="1" dirty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400" b="0" i="0" dirty="0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sz="2400" i="1" dirty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zh-CN" sz="2400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400" b="0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b="0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≥0</m:t>
                        </m:r>
                      </m:sub>
                      <m:sup/>
                      <m:e>
                        <m:r>
                          <a:rPr lang="en-US" altLang="zh-CN" sz="2400" b="0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  <m:d>
                          <m:dPr>
                            <m:ctrlPr>
                              <a:rPr lang="en-US" altLang="zh-CN" sz="2400" b="0" i="1" dirty="0" smtClean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2400" b="0" i="1" dirty="0" smtClean="0">
                                    <a:solidFill>
                                      <a:schemeClr val="accent5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zh-CN" sz="2400" i="1" dirty="0">
                                        <a:solidFill>
                                          <a:schemeClr val="accent5">
                                            <a:lumMod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altLang="zh-CN" sz="2400" i="1" dirty="0">
                                            <a:solidFill>
                                              <a:schemeClr val="accent5">
                                                <a:lumMod val="2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zh-CN" sz="2400" i="1" dirty="0">
                                            <a:solidFill>
                                              <a:schemeClr val="accent5">
                                                <a:lumMod val="2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num>
                                      <m:den>
                                        <m:r>
                                          <a:rPr lang="en-US" altLang="zh-CN" sz="2400" i="1" dirty="0">
                                            <a:solidFill>
                                              <a:schemeClr val="accent5">
                                                <a:lumMod val="2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  <m:sup>
                                <m:r>
                                  <a:rPr lang="en-US" altLang="zh-CN" sz="2400" b="0" i="1" dirty="0" smtClean="0">
                                    <a:solidFill>
                                      <a:schemeClr val="accent5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e>
                        </m:d>
                        <m:r>
                          <a:rPr lang="en-US" altLang="zh-CN" sz="2400" b="0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nary>
                    <m:r>
                      <a:rPr lang="en-US" altLang="zh-CN" sz="2400" i="1" dirty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sz="2400" i="1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altLang="zh-CN" sz="24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zh-CN" altLang="en-US" sz="2400" dirty="0">
                  <a:solidFill>
                    <a:srgbClr val="99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8725B991-2B44-4EC1-84E1-1C60617FF1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221" y="4161932"/>
                <a:ext cx="7604117" cy="1930208"/>
              </a:xfrm>
              <a:prstGeom prst="rect">
                <a:avLst/>
              </a:prstGeom>
              <a:blipFill>
                <a:blip r:embed="rId3"/>
                <a:stretch>
                  <a:fillRect l="-1202" t="-34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9569020"/>
      </p:ext>
    </p:extLst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4" grpId="0"/>
      <p:bldP spid="25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1671FB-1709-4E27-BB6F-AF00EA39EB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2541" y="700236"/>
            <a:ext cx="7633797" cy="1061744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800" b="1" dirty="0"/>
              <a:t>小引理</a:t>
            </a:r>
            <a:r>
              <a:rPr lang="en-US" altLang="zh-CN" sz="2800" dirty="0"/>
              <a:t>. </a:t>
            </a:r>
            <a:r>
              <a:rPr lang="zh-CN" altLang="en-US" sz="2800" dirty="0"/>
              <a:t>如果某个实验成功概率是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p</a:t>
            </a:r>
            <a:r>
              <a:rPr lang="en-US" altLang="zh-CN" sz="2800" dirty="0"/>
              <a:t>&gt;0</a:t>
            </a:r>
            <a:r>
              <a:rPr lang="zh-CN" altLang="en-US" sz="2800" dirty="0"/>
              <a:t>，不断重复该实验直到成功，所需的实验数的期望是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1/p</a:t>
            </a:r>
            <a:r>
              <a:rPr lang="en-US" altLang="zh-CN" sz="2800" dirty="0"/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2">
                <a:extLst>
                  <a:ext uri="{FF2B5EF4-FFF2-40B4-BE49-F238E27FC236}">
                    <a16:creationId xmlns:a16="http://schemas.microsoft.com/office/drawing/2014/main" id="{B6A0C151-00D2-4D95-A94B-EDE995EED003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343180" y="1611984"/>
                <a:ext cx="6832517" cy="13660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§"/>
                  <a:defRPr kumimoji="1"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zh-CN" altLang="en-US" sz="2400" dirty="0">
                    <a:solidFill>
                      <a:srgbClr val="9933FF"/>
                    </a:solidFill>
                  </a:rPr>
                  <a:t>证明</a:t>
                </a:r>
                <a:r>
                  <a:rPr lang="en-US" altLang="zh-CN" sz="2400" dirty="0">
                    <a:solidFill>
                      <a:srgbClr val="9933FF"/>
                    </a:solidFill>
                  </a:rPr>
                  <a:t>.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zh-CN" sz="2400" i="1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zh-CN" sz="2400" b="0" i="1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b="0" i="1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≥1</m:t>
                        </m:r>
                      </m:sub>
                      <m:sup/>
                      <m:e>
                        <m:r>
                          <a:rPr lang="en-US" altLang="zh-CN" sz="2400" b="0" i="1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sSup>
                          <m:sSupPr>
                            <m:ctrlPr>
                              <a:rPr lang="en-US" altLang="zh-CN" sz="2400" i="1" smtClean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(1−</m:t>
                            </m:r>
                            <m:r>
                              <a:rPr lang="en-US" altLang="zh-CN" sz="2400" b="0" i="1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zh-CN" sz="2400" b="0" i="1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2400" b="0" i="1" smtClean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altLang="zh-CN" sz="2400" b="0" i="1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nary>
                    <m:r>
                      <a:rPr lang="en-US" altLang="zh-CN" sz="2400" b="0" i="1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𝑝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zh-CN" sz="2400" i="1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zh-CN" sz="2400" b="0" i="1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b="0" i="1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≥1</m:t>
                        </m:r>
                      </m:sub>
                      <m:sup/>
                      <m:e>
                        <m:r>
                          <a:rPr lang="en-US" altLang="zh-CN" sz="2400" b="0" i="1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sSup>
                          <m:sSupPr>
                            <m:ctrlPr>
                              <a:rPr lang="en-US" altLang="zh-CN" sz="2400" i="1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(1−</m:t>
                            </m:r>
                            <m:r>
                              <a:rPr lang="en-US" altLang="zh-CN" sz="2400" b="0" i="1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zh-CN" sz="2400" b="0" i="1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2400" b="0" i="1" smtClean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e>
                    </m:nary>
                  </m:oMath>
                </a14:m>
                <a:endParaRPr lang="en-US" altLang="zh-CN" sz="2400" dirty="0">
                  <a:solidFill>
                    <a:schemeClr val="accent5">
                      <a:lumMod val="25000"/>
                    </a:schemeClr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chemeClr val="accent5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solidFill>
                            <a:schemeClr val="accent5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sSup>
                        <m:sSupPr>
                          <m:ctrlPr>
                            <a:rPr lang="en-US" altLang="zh-CN" sz="2400" i="1" smtClean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limLoc m:val="subSup"/>
                                  <m:supHide m:val="on"/>
                                  <m:ctrlPr>
                                    <a:rPr lang="en-US" altLang="zh-CN" sz="2400" i="1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9"/>
                                    </m:rPr>
                                    <a:rPr lang="en-US" altLang="zh-CN" sz="2400" b="0" i="1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sz="2400" b="0" i="1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≥1</m:t>
                                  </m:r>
                                </m:sub>
                                <m:sup/>
                                <m:e>
                                  <m:sSup>
                                    <m:sSupPr>
                                      <m:ctrlPr>
                                        <a:rPr lang="en-US" altLang="zh-CN" sz="2400" i="1">
                                          <a:solidFill>
                                            <a:schemeClr val="accent5">
                                              <a:lumMod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400" b="0" i="1">
                                          <a:solidFill>
                                            <a:schemeClr val="accent5">
                                              <a:lumMod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(1−</m:t>
                                      </m:r>
                                      <m:r>
                                        <a:rPr lang="en-US" altLang="zh-CN" sz="2400" b="0" i="1">
                                          <a:solidFill>
                                            <a:schemeClr val="accent5">
                                              <a:lumMod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r>
                                        <a:rPr lang="en-US" altLang="zh-CN" sz="2400" b="0" i="1">
                                          <a:solidFill>
                                            <a:schemeClr val="accent5">
                                              <a:lumMod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altLang="zh-CN" sz="2400" b="0" i="1" smtClean="0">
                                          <a:solidFill>
                                            <a:schemeClr val="accent5">
                                              <a:lumMod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zh-CN" sz="2400" b="0" i="1">
                                          <a:solidFill>
                                            <a:schemeClr val="accent5">
                                              <a:lumMod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d>
                        </m:e>
                        <m:sup>
                          <m:r>
                            <a:rPr lang="en-US" altLang="zh-CN" sz="2400" b="0" i="1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400" b="0" i="1" smtClean="0">
                          <a:solidFill>
                            <a:schemeClr val="accent5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solidFill>
                            <a:schemeClr val="accent5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2400" b="0" i="1" smtClean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b="0" i="1" smtClean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2400" b="0" i="1" smtClean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zh-CN" sz="2400" i="1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400" b="0" i="1" smtClean="0">
                          <a:solidFill>
                            <a:schemeClr val="accent5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b="0" i="1" smtClean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</m:oMath>
                  </m:oMathPara>
                </a14:m>
                <a:endParaRPr lang="en-US" altLang="zh-CN" sz="2400" dirty="0">
                  <a:solidFill>
                    <a:srgbClr val="9933FF"/>
                  </a:solidFill>
                </a:endParaRPr>
              </a:p>
              <a:p>
                <a:pPr marL="0" indent="0">
                  <a:buNone/>
                </a:pPr>
                <a:r>
                  <a:rPr lang="en-US" altLang="zh-CN" sz="2400" dirty="0">
                    <a:solidFill>
                      <a:srgbClr val="9933FF"/>
                    </a:solidFill>
                  </a:rPr>
                  <a:t>   </a:t>
                </a:r>
              </a:p>
            </p:txBody>
          </p:sp>
        </mc:Choice>
        <mc:Fallback xmlns="">
          <p:sp>
            <p:nvSpPr>
              <p:cNvPr id="4" name="内容占位符 2">
                <a:extLst>
                  <a:ext uri="{FF2B5EF4-FFF2-40B4-BE49-F238E27FC236}">
                    <a16:creationId xmlns:a16="http://schemas.microsoft.com/office/drawing/2014/main" id="{B6A0C151-00D2-4D95-A94B-EDE995EED0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43180" y="1611984"/>
                <a:ext cx="6832517" cy="1366051"/>
              </a:xfrm>
              <a:prstGeom prst="rect">
                <a:avLst/>
              </a:prstGeom>
              <a:blipFill>
                <a:blip r:embed="rId2"/>
                <a:stretch>
                  <a:fillRect l="-1338" t="-400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6E2E6210-840F-4DF9-A0AD-8915251554A7}"/>
                  </a:ext>
                </a:extLst>
              </p:cNvPr>
              <p:cNvSpPr txBox="1"/>
              <p:nvPr/>
            </p:nvSpPr>
            <p:spPr>
              <a:xfrm>
                <a:off x="942541" y="3310703"/>
                <a:ext cx="7881905" cy="284706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sz="2400" dirty="0">
                    <a:latin typeface="Cambria" panose="02040503050406030204" pitchFamily="18" charset="0"/>
                  </a:rPr>
                  <a:t>证明</a:t>
                </a:r>
                <a:r>
                  <a:rPr lang="en-US" altLang="zh-CN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E(</a:t>
                </a:r>
                <a:r>
                  <a:rPr lang="en-US" altLang="zh-CN" sz="2400" dirty="0" err="1">
                    <a:latin typeface="Cambria" panose="02040503050406030204" pitchFamily="18" charset="0"/>
                    <a:ea typeface="Cambria" panose="02040503050406030204" pitchFamily="18" charset="0"/>
                  </a:rPr>
                  <a:t>t</a:t>
                </a:r>
                <a:r>
                  <a:rPr lang="en-US" altLang="zh-CN" sz="2400" baseline="-25000" dirty="0" err="1">
                    <a:latin typeface="Cambria" panose="02040503050406030204" pitchFamily="18" charset="0"/>
                    <a:ea typeface="Cambria" panose="02040503050406030204" pitchFamily="18" charset="0"/>
                  </a:rPr>
                  <a:t>i</a:t>
                </a:r>
                <a:r>
                  <a:rPr lang="en-US" altLang="zh-CN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)≤2</a:t>
                </a:r>
                <a:r>
                  <a:rPr lang="en-US" altLang="zh-CN" sz="2400" dirty="0"/>
                  <a:t>.   </a:t>
                </a:r>
                <a:r>
                  <a:rPr lang="zh-CN" altLang="en-US" sz="2400" dirty="0">
                    <a:solidFill>
                      <a:srgbClr val="9933FF"/>
                    </a:solidFill>
                  </a:rPr>
                  <a:t>若当前在阶段</a:t>
                </a:r>
                <a:r>
                  <a:rPr lang="en-US" altLang="zh-CN" sz="2400" dirty="0" err="1">
                    <a:solidFill>
                      <a:schemeClr val="accent5">
                        <a:lumMod val="25000"/>
                      </a:schemeClr>
                    </a:solidFill>
                  </a:rPr>
                  <a:t>i</a:t>
                </a:r>
                <a:r>
                  <a:rPr lang="zh-CN" altLang="en-US" sz="2400" dirty="0">
                    <a:solidFill>
                      <a:srgbClr val="9933FF"/>
                    </a:solidFill>
                  </a:rPr>
                  <a:t>。区间长度</a:t>
                </a: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</a:rPr>
                  <a:t>L</a:t>
                </a:r>
                <a:r>
                  <a:rPr lang="zh-CN" altLang="en-US" sz="2400" dirty="0">
                    <a:solidFill>
                      <a:srgbClr val="9933FF"/>
                    </a:solidFill>
                  </a:rPr>
                  <a:t>至多为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sSup>
                      <m:sSupPr>
                        <m:ctrlPr>
                          <a:rPr lang="en-US" altLang="zh-CN" sz="2400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i="1" dirty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400" i="1" dirty="0">
                                    <a:solidFill>
                                      <a:schemeClr val="accent5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i="1" dirty="0">
                                    <a:solidFill>
                                      <a:schemeClr val="accent5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n-US" altLang="zh-CN" sz="2400" i="1" dirty="0">
                                    <a:solidFill>
                                      <a:schemeClr val="accent5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4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CN" sz="2400" b="0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zh-CN" altLang="en-US" sz="2400" dirty="0"/>
                  <a:t>。</a:t>
                </a:r>
                <a:br>
                  <a:rPr lang="en-US" altLang="zh-CN" sz="2400" dirty="0"/>
                </a:br>
                <a:r>
                  <a:rPr lang="en-US" altLang="zh-CN" sz="2400" dirty="0"/>
                  <a:t>     </a:t>
                </a:r>
                <a:r>
                  <a:rPr lang="en-US" altLang="zh-CN" sz="2400" dirty="0">
                    <a:solidFill>
                      <a:srgbClr val="9933FF"/>
                    </a:solidFill>
                  </a:rPr>
                  <a:t>1. </a:t>
                </a:r>
                <a:r>
                  <a:rPr lang="zh-CN" altLang="en-US" sz="2400" dirty="0">
                    <a:solidFill>
                      <a:srgbClr val="9933FF"/>
                    </a:solidFill>
                  </a:rPr>
                  <a:t>有</a:t>
                </a: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</a:rPr>
                  <a:t>p=1/2</a:t>
                </a:r>
                <a:r>
                  <a:rPr lang="zh-CN" altLang="en-US" sz="2400" dirty="0">
                    <a:solidFill>
                      <a:srgbClr val="9933FF"/>
                    </a:solidFill>
                  </a:rPr>
                  <a:t>概率，</a:t>
                </a:r>
                <a:r>
                  <a:rPr lang="en-US" altLang="zh-CN" sz="2400" dirty="0">
                    <a:solidFill>
                      <a:srgbClr val="9933FF"/>
                    </a:solidFill>
                  </a:rPr>
                  <a:t> pivot</a:t>
                </a:r>
                <a:r>
                  <a:rPr lang="zh-CN" altLang="en-US" sz="2400" dirty="0">
                    <a:solidFill>
                      <a:srgbClr val="9933FF"/>
                    </a:solidFill>
                  </a:rPr>
                  <a:t>取在</a:t>
                </a: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</a:rPr>
                  <a:t>[1/4,3/4]</a:t>
                </a:r>
                <a:r>
                  <a:rPr lang="zh-CN" altLang="en-US" sz="2400" dirty="0">
                    <a:solidFill>
                      <a:srgbClr val="9933FF"/>
                    </a:solidFill>
                  </a:rPr>
                  <a:t>范围内。</a:t>
                </a:r>
                <a:endParaRPr lang="en-US" altLang="zh-CN" sz="2400" dirty="0">
                  <a:solidFill>
                    <a:srgbClr val="9933FF"/>
                  </a:solidFill>
                </a:endParaRPr>
              </a:p>
              <a:p>
                <a:r>
                  <a:rPr lang="en-US" altLang="zh-CN" sz="2400" dirty="0">
                    <a:solidFill>
                      <a:srgbClr val="9933FF"/>
                    </a:solidFill>
                  </a:rPr>
                  <a:t>     2. </a:t>
                </a:r>
                <a:r>
                  <a:rPr lang="zh-CN" altLang="en-US" sz="2400" dirty="0">
                    <a:solidFill>
                      <a:srgbClr val="9933FF"/>
                    </a:solidFill>
                  </a:rPr>
                  <a:t>一点</a:t>
                </a:r>
                <a:r>
                  <a:rPr lang="en-US" altLang="zh-CN" sz="2400" dirty="0">
                    <a:solidFill>
                      <a:srgbClr val="9933FF"/>
                    </a:solidFill>
                  </a:rPr>
                  <a:t>pivot </a:t>
                </a:r>
                <a:r>
                  <a:rPr lang="zh-CN" altLang="en-US" sz="2400" dirty="0">
                    <a:solidFill>
                      <a:srgbClr val="9933FF"/>
                    </a:solidFill>
                  </a:rPr>
                  <a:t>在</a:t>
                </a: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</a:rPr>
                  <a:t>[1/4,3/4]</a:t>
                </a:r>
                <a:r>
                  <a:rPr lang="zh-CN" altLang="en-US" sz="2400" dirty="0">
                    <a:solidFill>
                      <a:srgbClr val="9933FF"/>
                    </a:solidFill>
                  </a:rPr>
                  <a:t>范围内，下轮长度减少至少</a:t>
                </a: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</a:rPr>
                  <a:t>1/4</a:t>
                </a:r>
              </a:p>
              <a:p>
                <a:r>
                  <a:rPr lang="en-US" altLang="zh-CN" sz="2400" dirty="0">
                    <a:solidFill>
                      <a:srgbClr val="9933FF"/>
                    </a:solidFill>
                  </a:rPr>
                  <a:t>	 </a:t>
                </a:r>
                <a:r>
                  <a:rPr lang="zh-CN" altLang="en-US" sz="2400" dirty="0">
                    <a:solidFill>
                      <a:srgbClr val="9933FF"/>
                    </a:solidFill>
                  </a:rPr>
                  <a:t>若接下来往左找，</a:t>
                </a:r>
                <a:r>
                  <a:rPr lang="en-US" altLang="zh-CN" sz="2400" dirty="0">
                    <a:solidFill>
                      <a:srgbClr val="9933FF"/>
                    </a:solidFill>
                  </a:rPr>
                  <a:t>pivot</a:t>
                </a:r>
                <a:r>
                  <a:rPr lang="zh-CN" altLang="en-US" sz="2400" dirty="0">
                    <a:solidFill>
                      <a:srgbClr val="9933FF"/>
                    </a:solidFill>
                  </a:rPr>
                  <a:t>右边的</a:t>
                </a:r>
                <a:r>
                  <a:rPr lang="en-US" altLang="zh-CN" sz="2400" dirty="0">
                    <a:solidFill>
                      <a:srgbClr val="9933FF"/>
                    </a:solidFill>
                  </a:rPr>
                  <a:t>1/4</a:t>
                </a:r>
                <a:r>
                  <a:rPr lang="zh-CN" altLang="en-US" sz="2400" dirty="0">
                    <a:solidFill>
                      <a:srgbClr val="9933FF"/>
                    </a:solidFill>
                  </a:rPr>
                  <a:t>将被砍掉。</a:t>
                </a:r>
                <a:br>
                  <a:rPr lang="en-US" altLang="zh-CN" sz="2400" dirty="0">
                    <a:solidFill>
                      <a:srgbClr val="9933FF"/>
                    </a:solidFill>
                  </a:rPr>
                </a:br>
                <a:r>
                  <a:rPr lang="en-US" altLang="zh-CN" sz="2400" dirty="0">
                    <a:solidFill>
                      <a:srgbClr val="9933FF"/>
                    </a:solidFill>
                  </a:rPr>
                  <a:t>            </a:t>
                </a:r>
                <a:r>
                  <a:rPr lang="zh-CN" altLang="en-US" sz="2400" dirty="0">
                    <a:solidFill>
                      <a:srgbClr val="9933FF"/>
                    </a:solidFill>
                  </a:rPr>
                  <a:t>若接下来往右找，</a:t>
                </a:r>
                <a:r>
                  <a:rPr lang="en-US" altLang="zh-CN" sz="2400" dirty="0">
                    <a:solidFill>
                      <a:srgbClr val="9933FF"/>
                    </a:solidFill>
                  </a:rPr>
                  <a:t>pivot</a:t>
                </a:r>
                <a:r>
                  <a:rPr lang="zh-CN" altLang="en-US" sz="2400" dirty="0">
                    <a:solidFill>
                      <a:srgbClr val="9933FF"/>
                    </a:solidFill>
                  </a:rPr>
                  <a:t>左边的</a:t>
                </a:r>
                <a:r>
                  <a:rPr lang="en-US" altLang="zh-CN" sz="2400" dirty="0">
                    <a:solidFill>
                      <a:srgbClr val="9933FF"/>
                    </a:solidFill>
                  </a:rPr>
                  <a:t>1/4</a:t>
                </a:r>
                <a:r>
                  <a:rPr lang="zh-CN" altLang="en-US" sz="2400" dirty="0">
                    <a:solidFill>
                      <a:srgbClr val="9933FF"/>
                    </a:solidFill>
                  </a:rPr>
                  <a:t>将被砍掉。</a:t>
                </a:r>
                <a:r>
                  <a:rPr lang="en-US" altLang="zh-CN" sz="2400" dirty="0">
                    <a:solidFill>
                      <a:srgbClr val="9933FF"/>
                    </a:solidFill>
                  </a:rPr>
                  <a:t>       </a:t>
                </a:r>
                <a:endParaRPr lang="en-US" altLang="zh-CN" sz="2400" dirty="0"/>
              </a:p>
              <a:p>
                <a:r>
                  <a:rPr lang="zh-CN" altLang="en-US" sz="2400" dirty="0">
                    <a:solidFill>
                      <a:srgbClr val="9933FF"/>
                    </a:solidFill>
                  </a:rPr>
                  <a:t>    因此有</a:t>
                </a: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</a:rPr>
                  <a:t>p=1/2</a:t>
                </a:r>
                <a:r>
                  <a:rPr lang="zh-CN" altLang="en-US" sz="2400" dirty="0">
                    <a:solidFill>
                      <a:srgbClr val="9933FF"/>
                    </a:solidFill>
                  </a:rPr>
                  <a:t>的概率下轮区间长度</a:t>
                </a:r>
                <a:r>
                  <a:rPr lang="en-US" altLang="zh-CN" sz="2400" dirty="0">
                    <a:solidFill>
                      <a:srgbClr val="9933FF"/>
                    </a:solidFill>
                  </a:rPr>
                  <a:t>&lt;</a:t>
                </a:r>
                <a:r>
                  <a:rPr lang="en-US" altLang="zh-CN" sz="2400" dirty="0">
                    <a:solidFill>
                      <a:srgbClr val="9933FF"/>
                    </a:solidFill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sSup>
                      <m:sSupPr>
                        <m:ctrlPr>
                          <a:rPr lang="en-US" altLang="zh-CN" sz="2400" i="1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i="1" dirty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400" i="1" dirty="0">
                                    <a:solidFill>
                                      <a:schemeClr val="accent5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i="1" dirty="0">
                                    <a:solidFill>
                                      <a:schemeClr val="accent5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n-US" altLang="zh-CN" sz="2400" i="1" dirty="0">
                                    <a:solidFill>
                                      <a:schemeClr val="accent5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4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CN" sz="2400" b="0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zh-CN" sz="2400" i="1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2400" b="0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zh-CN" altLang="en-US" sz="2400" dirty="0">
                    <a:solidFill>
                      <a:srgbClr val="9933FF"/>
                    </a:solidFill>
                  </a:rPr>
                  <a:t>，跳出阶段</a:t>
                </a:r>
                <a:r>
                  <a:rPr lang="en-US" altLang="zh-CN" sz="2400" dirty="0" err="1">
                    <a:solidFill>
                      <a:schemeClr val="accent5">
                        <a:lumMod val="25000"/>
                      </a:schemeClr>
                    </a:solidFill>
                  </a:rPr>
                  <a:t>i</a:t>
                </a:r>
                <a:r>
                  <a:rPr lang="zh-CN" altLang="en-US" sz="2400" dirty="0">
                    <a:solidFill>
                      <a:srgbClr val="9933FF"/>
                    </a:solidFill>
                  </a:rPr>
                  <a:t>。</a:t>
                </a: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6E2E6210-840F-4DF9-A0AD-8915251554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541" y="3310703"/>
                <a:ext cx="7881905" cy="2847061"/>
              </a:xfrm>
              <a:prstGeom prst="rect">
                <a:avLst/>
              </a:prstGeom>
              <a:blipFill>
                <a:blip r:embed="rId3"/>
                <a:stretch>
                  <a:fillRect l="-1237" r="-4950" b="-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0482018"/>
      </p:ext>
    </p:extLst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2887DF-BF41-4AF3-AA4A-E36B204A8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7250" y="609600"/>
            <a:ext cx="7406640" cy="790575"/>
          </a:xfrm>
        </p:spPr>
        <p:txBody>
          <a:bodyPr/>
          <a:lstStyle/>
          <a:p>
            <a:r>
              <a:rPr lang="zh-CN" altLang="en-US" dirty="0">
                <a:solidFill>
                  <a:srgbClr val="FF00FF"/>
                </a:solidFill>
              </a:rPr>
              <a:t>递归算法应用举例</a:t>
            </a:r>
            <a:r>
              <a:rPr lang="en-US" altLang="zh-CN" dirty="0">
                <a:solidFill>
                  <a:srgbClr val="FF00FF"/>
                </a:solidFill>
              </a:rPr>
              <a:t>1</a:t>
            </a:r>
            <a:endParaRPr lang="zh-Hans-HK" altLang="en-US" dirty="0">
              <a:solidFill>
                <a:srgbClr val="FF00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C1C4A1E-EFF1-4A56-83BD-9E4E35C5150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57251" y="1628775"/>
                <a:ext cx="7404653" cy="4833571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zh-CN" altLang="en-US" sz="3200" dirty="0">
                    <a:solidFill>
                      <a:srgbClr val="FF00FF"/>
                    </a:solidFill>
                  </a:rPr>
                  <a:t>矩阵的幂的应用</a:t>
                </a:r>
                <a:r>
                  <a:rPr lang="en-US" altLang="zh-CN" sz="2800" dirty="0"/>
                  <a:t>:</a:t>
                </a:r>
              </a:p>
              <a:p>
                <a:pPr lvl="1"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zh-CN" altLang="en-US" sz="2600" dirty="0"/>
                  <a:t>假定 </a:t>
                </a:r>
                <a:r>
                  <a:rPr lang="en-US" altLang="zh-CN" sz="2600" dirty="0">
                    <a:solidFill>
                      <a:srgbClr val="006600"/>
                    </a:solidFill>
                  </a:rPr>
                  <a:t>f[k]=3 f[k-1]+4 f[k-2]+5 f[k-4]</a:t>
                </a:r>
                <a:r>
                  <a:rPr lang="en-US" altLang="zh-CN" sz="2600" dirty="0">
                    <a:solidFill>
                      <a:schemeClr val="tx1"/>
                    </a:solidFill>
                  </a:rPr>
                  <a:t>   (k&gt;=4)</a:t>
                </a:r>
              </a:p>
              <a:p>
                <a:pPr lvl="1"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zh-CN" altLang="en-US" sz="2600" dirty="0"/>
                  <a:t>假定 </a:t>
                </a:r>
                <a:r>
                  <a:rPr lang="en-US" altLang="zh-CN" sz="2600" dirty="0">
                    <a:solidFill>
                      <a:srgbClr val="006600"/>
                    </a:solidFill>
                  </a:rPr>
                  <a:t>f[1]=a, f[2]=b, f[3]=c, f[4]=d</a:t>
                </a:r>
                <a:r>
                  <a:rPr lang="en-US" altLang="zh-CN" sz="2600" dirty="0"/>
                  <a:t> </a:t>
                </a:r>
                <a:r>
                  <a:rPr lang="zh-CN" altLang="en-US" sz="2600" dirty="0"/>
                  <a:t>已知。</a:t>
                </a:r>
                <a:endParaRPr lang="en-US" altLang="zh-CN" sz="2600" dirty="0"/>
              </a:p>
              <a:p>
                <a:pPr lvl="1"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zh-CN" altLang="en-US" sz="2600" dirty="0"/>
                  <a:t>给定</a:t>
                </a:r>
                <a:r>
                  <a:rPr lang="en-US" altLang="zh-CN" sz="2600" dirty="0">
                    <a:solidFill>
                      <a:srgbClr val="006600"/>
                    </a:solidFill>
                  </a:rPr>
                  <a:t>m&gt;4</a:t>
                </a:r>
                <a:r>
                  <a:rPr lang="zh-CN" altLang="en-US" sz="2600" dirty="0"/>
                  <a:t>，求</a:t>
                </a:r>
                <a:r>
                  <a:rPr lang="en-US" altLang="zh-CN" sz="2600" dirty="0">
                    <a:solidFill>
                      <a:srgbClr val="006600"/>
                    </a:solidFill>
                  </a:rPr>
                  <a:t>f[m] </a:t>
                </a:r>
                <a:r>
                  <a:rPr lang="zh-CN" altLang="en-US" sz="2600" dirty="0"/>
                  <a:t>。</a:t>
                </a:r>
                <a:endParaRPr lang="en-US" altLang="zh-CN" sz="2600" dirty="0"/>
              </a:p>
              <a:p>
                <a:pPr lvl="2">
                  <a:spcBef>
                    <a:spcPts val="1200"/>
                  </a:spcBef>
                  <a:spcAft>
                    <a:spcPts val="1200"/>
                  </a:spcAft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altLang="zh-Hans-HK" sz="20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Hans-HK" sz="2000" i="1" dirty="0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Hans-HK" sz="2000" i="1" dirty="0" smtClean="0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Hans-HK" sz="2000" b="0" i="1" dirty="0" smtClean="0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r>
                                      <a:rPr lang="en-US" altLang="zh-Hans-HK" sz="2000" b="0" i="1" dirty="0" smtClean="0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[</m:t>
                                    </m:r>
                                    <m:r>
                                      <a:rPr lang="en-US" altLang="zh-Hans-HK" sz="2000" b="0" i="1" dirty="0" smtClean="0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altLang="zh-Hans-HK" sz="2000" b="0" i="1" dirty="0" smtClean="0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]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Hans-HK" sz="2000" b="0" i="1" dirty="0" smtClean="0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r>
                                      <a:rPr lang="en-US" altLang="zh-Hans-HK" sz="2000" b="0" i="1" dirty="0" smtClean="0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[</m:t>
                                    </m:r>
                                    <m:r>
                                      <a:rPr lang="en-US" altLang="zh-Hans-HK" sz="2000" b="0" i="1" dirty="0" smtClean="0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altLang="zh-Hans-HK" sz="2000" b="0" i="1" dirty="0" smtClean="0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−1]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Hans-HK" sz="2000" i="1" dirty="0" smtClean="0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Hans-HK" sz="2000" b="0" i="1" dirty="0" smtClean="0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r>
                                      <a:rPr lang="en-US" altLang="zh-Hans-HK" sz="2000" b="0" i="1" dirty="0" smtClean="0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[</m:t>
                                    </m:r>
                                    <m:r>
                                      <a:rPr lang="en-US" altLang="zh-Hans-HK" sz="2000" b="0" i="1" dirty="0" smtClean="0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altLang="zh-Hans-HK" sz="2000" b="0" i="1" dirty="0" smtClean="0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−2]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Hans-HK" sz="2000" b="0" i="1" dirty="0" smtClean="0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r>
                                      <a:rPr lang="en-US" altLang="zh-Hans-HK" sz="2000" b="0" i="1" dirty="0" smtClean="0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[</m:t>
                                    </m:r>
                                    <m:r>
                                      <a:rPr lang="en-US" altLang="zh-Hans-HK" sz="2000" b="0" i="1" dirty="0" smtClean="0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altLang="zh-Hans-HK" sz="2000" b="0" i="1" dirty="0" smtClean="0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−3]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  <m:r>
                      <a:rPr lang="en-US" altLang="zh-Hans-HK" sz="2000" i="1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Hans-HK" sz="20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Hans-HK" sz="200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Hans-HK" sz="2000" i="1" dirty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Hans-HK" sz="2000" b="0" i="1" dirty="0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  <m:e>
                                    <m:r>
                                      <a:rPr lang="en-US" altLang="zh-Hans-HK" sz="2000" b="0" i="1" dirty="0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Hans-HK" sz="2000" b="0" i="1" dirty="0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altLang="zh-Hans-HK" sz="2000" b="0" i="1" dirty="0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Hans-HK" sz="2000" i="1" dirty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Hans-HK" sz="2000" b="0" i="1" dirty="0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Hans-HK" sz="2000" b="0" i="1" dirty="0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Hans-HK" sz="2000" b="0" i="1" dirty="0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Hans-HK" sz="2000" b="0" i="1" dirty="0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Hans-HK" sz="2000" i="1" dirty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Hans-HK" sz="2000" b="0" i="1" dirty="0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Hans-HK" sz="2000" b="0" i="1" dirty="0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Hans-HK" sz="2000" b="0" i="1" dirty="0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Hans-HK" sz="2000" b="0" i="1" dirty="0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Hans-HK" sz="2000" i="1" dirty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Hans-HK" sz="2000" b="0" i="1" dirty="0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Hans-HK" sz="2000" b="0" i="1" dirty="0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Hans-HK" sz="2000" b="0" i="1" dirty="0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altLang="zh-Hans-HK" sz="2000" b="0" i="1" dirty="0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  <m:d>
                      <m:dPr>
                        <m:ctrlPr>
                          <a:rPr lang="en-US" altLang="zh-Hans-HK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Hans-HK" sz="2000" i="1" dirty="0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Hans-HK" sz="2000" i="1" dirty="0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Hans-HK" sz="2000" i="1" dirty="0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r>
                                      <a:rPr lang="en-US" altLang="zh-Hans-HK" sz="2000" i="1" dirty="0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[</m:t>
                                    </m:r>
                                    <m:r>
                                      <a:rPr lang="en-US" altLang="zh-Hans-HK" sz="2000" i="1" dirty="0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altLang="zh-Hans-HK" sz="2000" b="0" i="1" dirty="0" smtClean="0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  <m:r>
                                      <a:rPr lang="en-US" altLang="zh-Hans-HK" sz="2000" i="1" dirty="0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]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Hans-HK" sz="2000" i="1" dirty="0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r>
                                      <a:rPr lang="en-US" altLang="zh-Hans-HK" sz="2000" i="1" dirty="0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[</m:t>
                                    </m:r>
                                    <m:r>
                                      <a:rPr lang="en-US" altLang="zh-Hans-HK" sz="2000" i="1" dirty="0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altLang="zh-Hans-HK" sz="2000" i="1" dirty="0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−2]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Hans-HK" sz="2000" i="1" dirty="0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Hans-HK" sz="2000" i="1" dirty="0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r>
                                      <a:rPr lang="en-US" altLang="zh-Hans-HK" sz="2000" i="1" dirty="0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[</m:t>
                                    </m:r>
                                    <m:r>
                                      <a:rPr lang="en-US" altLang="zh-Hans-HK" sz="2000" i="1" dirty="0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altLang="zh-Hans-HK" sz="2000" i="1" dirty="0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−3]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Hans-HK" sz="2000" i="1" dirty="0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r>
                                      <a:rPr lang="en-US" altLang="zh-Hans-HK" sz="2000" i="1" dirty="0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[</m:t>
                                    </m:r>
                                    <m:r>
                                      <a:rPr lang="en-US" altLang="zh-Hans-HK" sz="2000" i="1" dirty="0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altLang="zh-Hans-HK" sz="2000" i="1" dirty="0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−4]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  <m:r>
                      <a:rPr lang="en-US" altLang="zh-Hans-HK" sz="2000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Hans-HK" sz="20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Hans-HK" sz="20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Hans-HK" sz="20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Hans-HK" sz="20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−4</m:t>
                        </m:r>
                      </m:sup>
                    </m:sSup>
                    <m:d>
                      <m:dPr>
                        <m:ctrlPr>
                          <a:rPr lang="en-US" altLang="zh-Hans-HK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Hans-HK" sz="2000" i="1" dirty="0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Hans-HK" sz="2000" i="1" dirty="0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Hans-HK" sz="2000" i="1" dirty="0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r>
                                      <a:rPr lang="en-US" altLang="zh-Hans-HK" sz="2000" i="1" dirty="0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[</m:t>
                                    </m:r>
                                    <m:r>
                                      <a:rPr lang="en-US" altLang="zh-Hans-HK" sz="2000" b="0" i="1" dirty="0" smtClean="0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  <m:r>
                                      <a:rPr lang="en-US" altLang="zh-Hans-HK" sz="2000" i="1" dirty="0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]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Hans-HK" sz="2000" i="1" dirty="0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r>
                                      <a:rPr lang="en-US" altLang="zh-Hans-HK" sz="2000" i="1" dirty="0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[3]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Hans-HK" sz="2000" i="1" dirty="0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Hans-HK" sz="2000" i="1" dirty="0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r>
                                      <a:rPr lang="en-US" altLang="zh-Hans-HK" sz="2000" i="1" dirty="0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[</m:t>
                                    </m:r>
                                    <m:r>
                                      <a:rPr lang="en-US" altLang="zh-Hans-HK" sz="2000" b="0" i="1" dirty="0" smtClean="0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zh-Hans-HK" sz="2000" i="1" dirty="0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]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Hans-HK" sz="2000" i="1" dirty="0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r>
                                      <a:rPr lang="en-US" altLang="zh-Hans-HK" sz="2000" i="1" dirty="0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[1]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en-US" altLang="zh-Hans-HK" sz="2000" dirty="0"/>
              </a:p>
              <a:p>
                <a:pPr lvl="1"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zh-CN" altLang="en-US" sz="2400" dirty="0"/>
                  <a:t>通过计算矩阵的幂</a:t>
                </a:r>
                <a:r>
                  <a:rPr lang="en-US" altLang="zh-CN" sz="2400" dirty="0"/>
                  <a:t>(</a:t>
                </a:r>
                <a:r>
                  <a:rPr lang="zh-CN" altLang="en-US" sz="2400" dirty="0"/>
                  <a:t>如</a:t>
                </a:r>
                <a:r>
                  <a:rPr lang="en-US" altLang="zh-CN" sz="2400" i="1" dirty="0">
                    <a:solidFill>
                      <a:srgbClr val="002060"/>
                    </a:solidFill>
                  </a:rPr>
                  <a:t>A</a:t>
                </a:r>
                <a:r>
                  <a:rPr lang="en-US" altLang="zh-CN" sz="2400" i="1" baseline="30000" dirty="0">
                    <a:solidFill>
                      <a:srgbClr val="002060"/>
                    </a:solidFill>
                  </a:rPr>
                  <a:t>m-4</a:t>
                </a:r>
                <a:r>
                  <a:rPr lang="en-US" altLang="zh-CN" sz="2400" dirty="0"/>
                  <a:t>)</a:t>
                </a:r>
                <a:r>
                  <a:rPr lang="zh-CN" altLang="en-US" sz="2400" dirty="0"/>
                  <a:t>可以快速解递推式。</a:t>
                </a:r>
                <a:endParaRPr lang="en-US" altLang="zh-CN" sz="2400" dirty="0"/>
              </a:p>
              <a:p>
                <a:pPr lvl="1"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zh-CN" altLang="en-US" sz="2400" b="1" dirty="0">
                    <a:solidFill>
                      <a:srgbClr val="FFC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复杂度从</a:t>
                </a:r>
                <a:r>
                  <a:rPr lang="en-US" altLang="zh-CN" sz="2400" b="1" dirty="0">
                    <a:solidFill>
                      <a:srgbClr val="FFC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O(m)</a:t>
                </a:r>
                <a:r>
                  <a:rPr lang="zh-CN" altLang="en-US" sz="2400" b="1" dirty="0">
                    <a:solidFill>
                      <a:srgbClr val="FFC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优化为</a:t>
                </a:r>
                <a:r>
                  <a:rPr lang="en-US" altLang="zh-CN" sz="2400" b="1" dirty="0">
                    <a:solidFill>
                      <a:srgbClr val="FFC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O(log(m))</a:t>
                </a:r>
                <a:r>
                  <a:rPr lang="zh-CN" altLang="en-US" sz="2400" b="1" dirty="0">
                    <a:solidFill>
                      <a:srgbClr val="FFC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。</a:t>
                </a:r>
                <a:endParaRPr lang="en-US" altLang="zh-Hans-HK" sz="2200" b="1" dirty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C1C4A1E-EFF1-4A56-83BD-9E4E35C515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57251" y="1628775"/>
                <a:ext cx="7404653" cy="4833571"/>
              </a:xfrm>
              <a:blipFill>
                <a:blip r:embed="rId2"/>
                <a:stretch>
                  <a:fillRect l="-988" t="-3405" b="-3026"/>
                </a:stretch>
              </a:blipFill>
            </p:spPr>
            <p:txBody>
              <a:bodyPr/>
              <a:lstStyle/>
              <a:p>
                <a:r>
                  <a:rPr lang="zh-Hans-HK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1115366"/>
      </p:ext>
    </p:extLst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2887DF-BF41-4AF3-AA4A-E36B204A8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489858"/>
            <a:ext cx="7406640" cy="903514"/>
          </a:xfrm>
        </p:spPr>
        <p:txBody>
          <a:bodyPr/>
          <a:lstStyle/>
          <a:p>
            <a:r>
              <a:rPr lang="zh-CN" altLang="en-US" dirty="0">
                <a:solidFill>
                  <a:srgbClr val="FF00FF"/>
                </a:solidFill>
              </a:rPr>
              <a:t>递归算法应用举例</a:t>
            </a:r>
            <a:r>
              <a:rPr lang="en-US" altLang="zh-CN" dirty="0">
                <a:solidFill>
                  <a:srgbClr val="FF00FF"/>
                </a:solidFill>
              </a:rPr>
              <a:t>2</a:t>
            </a:r>
            <a:endParaRPr lang="zh-Hans-HK" altLang="en-US" dirty="0">
              <a:solidFill>
                <a:srgbClr val="FF00FF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C1C4A1E-EFF1-4A56-83BD-9E4E35C5150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68680" y="1504181"/>
                <a:ext cx="7927796" cy="1841441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800" dirty="0">
                    <a:solidFill>
                      <a:srgbClr val="FF00FF"/>
                    </a:solidFill>
                  </a:rPr>
                  <a:t>矩阵的前</a:t>
                </a:r>
                <a:r>
                  <a:rPr lang="en-US" altLang="zh-CN" sz="2800" dirty="0">
                    <a:solidFill>
                      <a:srgbClr val="FF00FF"/>
                    </a:solidFill>
                  </a:rPr>
                  <a:t>m</a:t>
                </a:r>
                <a:r>
                  <a:rPr lang="zh-CN" altLang="en-US" sz="2800" dirty="0">
                    <a:solidFill>
                      <a:srgbClr val="FF00FF"/>
                    </a:solidFill>
                  </a:rPr>
                  <a:t>次和</a:t>
                </a:r>
                <a:endParaRPr lang="en-US" altLang="zh-CN" sz="2800" dirty="0">
                  <a:solidFill>
                    <a:srgbClr val="FF00FF"/>
                  </a:solidFill>
                </a:endParaRPr>
              </a:p>
              <a:p>
                <a:pPr lvl="1"/>
                <a:r>
                  <a:rPr lang="en-US" altLang="zh-CN" sz="2400" dirty="0"/>
                  <a:t>【</a:t>
                </a:r>
                <a:r>
                  <a:rPr lang="zh-CN" altLang="en-US" sz="2400" dirty="0"/>
                  <a:t>问题描述</a:t>
                </a:r>
                <a:r>
                  <a:rPr lang="en-US" altLang="zh-CN" sz="2400" dirty="0"/>
                  <a:t>】</a:t>
                </a:r>
                <a:r>
                  <a:rPr lang="zh-CN" altLang="en-US" sz="2400" dirty="0"/>
                  <a:t>计算</a:t>
                </a:r>
                <a:r>
                  <a:rPr lang="en-US" altLang="zh-Hans-HK" sz="2400" dirty="0">
                    <a:solidFill>
                      <a:srgbClr val="006600"/>
                    </a:solidFill>
                  </a:rPr>
                  <a:t> </a:t>
                </a:r>
                <a:r>
                  <a:rPr lang="en-US" altLang="zh-Hans-HK" sz="2400" dirty="0" err="1">
                    <a:solidFill>
                      <a:srgbClr val="006600"/>
                    </a:solidFill>
                  </a:rPr>
                  <a:t>B</a:t>
                </a:r>
                <a:r>
                  <a:rPr lang="en-US" altLang="zh-Hans-HK" sz="2400" baseline="-25000" dirty="0" err="1">
                    <a:solidFill>
                      <a:srgbClr val="006600"/>
                    </a:solidFill>
                  </a:rPr>
                  <a:t>m</a:t>
                </a:r>
                <a:r>
                  <a:rPr lang="en-US" altLang="zh-Hans-HK" sz="2400" dirty="0">
                    <a:solidFill>
                      <a:srgbClr val="006600"/>
                    </a:solidFill>
                  </a:rPr>
                  <a:t>=A</a:t>
                </a:r>
                <a:r>
                  <a:rPr lang="en-US" altLang="zh-Hans-HK" sz="2400" baseline="30000" dirty="0">
                    <a:solidFill>
                      <a:srgbClr val="006600"/>
                    </a:solidFill>
                  </a:rPr>
                  <a:t>1</a:t>
                </a:r>
                <a:r>
                  <a:rPr lang="en-US" altLang="zh-Hans-HK" sz="2400" dirty="0">
                    <a:solidFill>
                      <a:srgbClr val="006600"/>
                    </a:solidFill>
                  </a:rPr>
                  <a:t>+....+A</a:t>
                </a:r>
                <a:r>
                  <a:rPr lang="en-US" altLang="zh-Hans-HK" sz="2400" baseline="30000" dirty="0">
                    <a:solidFill>
                      <a:srgbClr val="006600"/>
                    </a:solidFill>
                  </a:rPr>
                  <a:t>m</a:t>
                </a:r>
                <a:r>
                  <a:rPr lang="zh-CN" altLang="en-US" sz="2400" dirty="0"/>
                  <a:t>，</a:t>
                </a:r>
                <a:r>
                  <a:rPr lang="en-US" altLang="zh-CN" sz="2400" dirty="0">
                    <a:solidFill>
                      <a:srgbClr val="006600"/>
                    </a:solidFill>
                  </a:rPr>
                  <a:t>A</a:t>
                </a:r>
                <a:r>
                  <a:rPr lang="zh-CN" altLang="en-US" sz="2400" dirty="0"/>
                  <a:t>是</a:t>
                </a:r>
                <a:r>
                  <a:rPr lang="en-US" altLang="zh-CN" sz="2400" dirty="0">
                    <a:solidFill>
                      <a:srgbClr val="006600"/>
                    </a:solidFill>
                  </a:rPr>
                  <a:t>n*n</a:t>
                </a:r>
                <a:r>
                  <a:rPr lang="zh-CN" altLang="en-US" sz="2400" dirty="0"/>
                  <a:t>矩阵。</a:t>
                </a:r>
                <a:endParaRPr lang="en-US" altLang="zh-CN" sz="2400" dirty="0"/>
              </a:p>
              <a:p>
                <a:pPr lvl="1"/>
                <a:r>
                  <a:rPr lang="zh-CN" altLang="en-US" sz="2600" dirty="0">
                    <a:solidFill>
                      <a:schemeClr val="accent1"/>
                    </a:solidFill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sz="2600" i="1" dirty="0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sz="2600" b="0" i="1" dirty="0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600" b="0" i="1" dirty="0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 </m:t>
                    </m:r>
                    <m:r>
                      <a:rPr lang="en-US" altLang="zh-CN" sz="2600" i="1" dirty="0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600" i="1" dirty="0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600" dirty="0">
                    <a:solidFill>
                      <a:schemeClr val="accent1"/>
                    </a:solidFill>
                  </a:rPr>
                  <a:t>时，</a:t>
                </a:r>
                <a:r>
                  <a:rPr lang="en-US" altLang="zh-CN" sz="2600" dirty="0" err="1">
                    <a:solidFill>
                      <a:srgbClr val="006600"/>
                    </a:solidFill>
                  </a:rPr>
                  <a:t>B</a:t>
                </a:r>
                <a:r>
                  <a:rPr lang="en-US" altLang="zh-CN" sz="2600" baseline="-25000" dirty="0" err="1">
                    <a:solidFill>
                      <a:srgbClr val="006600"/>
                    </a:solidFill>
                  </a:rPr>
                  <a:t>m</a:t>
                </a:r>
                <a:r>
                  <a:rPr lang="en-US" altLang="zh-CN" sz="2600" dirty="0">
                    <a:solidFill>
                      <a:schemeClr val="accent1"/>
                    </a:solidFill>
                  </a:rPr>
                  <a:t>= </a:t>
                </a:r>
                <a:r>
                  <a:rPr lang="en-US" altLang="zh-CN" sz="2600" dirty="0" err="1">
                    <a:solidFill>
                      <a:srgbClr val="006600"/>
                    </a:solidFill>
                  </a:rPr>
                  <a:t>B</a:t>
                </a:r>
                <a:r>
                  <a:rPr lang="en-US" altLang="zh-CN" sz="2600" baseline="-25000" dirty="0" err="1">
                    <a:solidFill>
                      <a:srgbClr val="006600"/>
                    </a:solidFill>
                  </a:rPr>
                  <a:t>m</a:t>
                </a:r>
                <a:r>
                  <a:rPr lang="en-US" altLang="zh-CN" sz="2600" baseline="-25000" dirty="0">
                    <a:solidFill>
                      <a:srgbClr val="006600"/>
                    </a:solidFill>
                  </a:rPr>
                  <a:t>/2</a:t>
                </a:r>
                <a:r>
                  <a:rPr lang="en-US" altLang="zh-CN" sz="2600" dirty="0">
                    <a:solidFill>
                      <a:srgbClr val="006600"/>
                    </a:solidFill>
                  </a:rPr>
                  <a:t> + </a:t>
                </a:r>
                <a:r>
                  <a:rPr lang="en-US" altLang="zh-CN" sz="2600" dirty="0">
                    <a:solidFill>
                      <a:srgbClr val="00B050"/>
                    </a:solidFill>
                  </a:rPr>
                  <a:t>A</a:t>
                </a:r>
                <a:r>
                  <a:rPr lang="en-US" altLang="zh-CN" sz="2600" baseline="30000" dirty="0">
                    <a:solidFill>
                      <a:srgbClr val="00B050"/>
                    </a:solidFill>
                  </a:rPr>
                  <a:t>m/2</a:t>
                </a:r>
                <a:r>
                  <a:rPr lang="zh-CN" altLang="en-US" sz="2600" dirty="0">
                    <a:solidFill>
                      <a:srgbClr val="006600"/>
                    </a:solidFill>
                  </a:rPr>
                  <a:t>*</a:t>
                </a:r>
                <a:r>
                  <a:rPr lang="en-US" altLang="zh-CN" sz="2600" dirty="0" err="1">
                    <a:solidFill>
                      <a:srgbClr val="006600"/>
                    </a:solidFill>
                  </a:rPr>
                  <a:t>B</a:t>
                </a:r>
                <a:r>
                  <a:rPr lang="en-US" altLang="zh-CN" sz="2600" baseline="-25000" dirty="0" err="1">
                    <a:solidFill>
                      <a:srgbClr val="006600"/>
                    </a:solidFill>
                  </a:rPr>
                  <a:t>m</a:t>
                </a:r>
                <a:r>
                  <a:rPr lang="en-US" altLang="zh-CN" sz="2600" baseline="-25000" dirty="0">
                    <a:solidFill>
                      <a:srgbClr val="006600"/>
                    </a:solidFill>
                  </a:rPr>
                  <a:t>/2</a:t>
                </a:r>
                <a:r>
                  <a:rPr lang="en-US" altLang="zh-CN" sz="2600" baseline="-25000" dirty="0">
                    <a:solidFill>
                      <a:schemeClr val="accent1"/>
                    </a:solidFill>
                  </a:rPr>
                  <a:t> </a:t>
                </a:r>
                <a:r>
                  <a:rPr lang="en-US" altLang="zh-CN" sz="2600" dirty="0">
                    <a:solidFill>
                      <a:srgbClr val="C00000"/>
                    </a:solidFill>
                  </a:rPr>
                  <a:t>(</a:t>
                </a:r>
                <a:r>
                  <a:rPr lang="zh-CN" altLang="en-US" sz="2600" dirty="0">
                    <a:solidFill>
                      <a:srgbClr val="C00000"/>
                    </a:solidFill>
                  </a:rPr>
                  <a:t>规约到</a:t>
                </a:r>
                <a:r>
                  <a:rPr lang="en-US" altLang="zh-CN" sz="2600" dirty="0">
                    <a:solidFill>
                      <a:srgbClr val="006600"/>
                    </a:solidFill>
                  </a:rPr>
                  <a:t>m/2</a:t>
                </a:r>
                <a:r>
                  <a:rPr lang="en-US" altLang="zh-CN" sz="2600" dirty="0">
                    <a:solidFill>
                      <a:srgbClr val="C00000"/>
                    </a:solidFill>
                  </a:rPr>
                  <a:t>)</a:t>
                </a:r>
              </a:p>
              <a:p>
                <a:pPr lvl="1"/>
                <a:r>
                  <a:rPr lang="zh-CN" altLang="en-US" sz="2600" dirty="0">
                    <a:solidFill>
                      <a:schemeClr val="accent1"/>
                    </a:solidFill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sz="2600" i="1" dirty="0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sz="2600" i="1" dirty="0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∤</m:t>
                    </m:r>
                    <m:r>
                      <a:rPr lang="en-US" altLang="zh-CN" sz="2600" i="1" dirty="0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sz="2600" dirty="0">
                    <a:solidFill>
                      <a:schemeClr val="accent1"/>
                    </a:solidFill>
                  </a:rPr>
                  <a:t>时，</a:t>
                </a:r>
                <a:r>
                  <a:rPr lang="en-US" altLang="zh-CN" sz="2600" dirty="0" err="1">
                    <a:solidFill>
                      <a:srgbClr val="006600"/>
                    </a:solidFill>
                  </a:rPr>
                  <a:t>B</a:t>
                </a:r>
                <a:r>
                  <a:rPr lang="en-US" altLang="zh-CN" sz="2600" baseline="-25000" dirty="0" err="1">
                    <a:solidFill>
                      <a:srgbClr val="006600"/>
                    </a:solidFill>
                  </a:rPr>
                  <a:t>m</a:t>
                </a:r>
                <a:r>
                  <a:rPr lang="en-US" altLang="zh-CN" sz="2600" dirty="0">
                    <a:solidFill>
                      <a:schemeClr val="accent1"/>
                    </a:solidFill>
                  </a:rPr>
                  <a:t>=</a:t>
                </a:r>
                <a:r>
                  <a:rPr lang="en-US" altLang="zh-CN" sz="2600" dirty="0">
                    <a:solidFill>
                      <a:srgbClr val="006600"/>
                    </a:solidFill>
                  </a:rPr>
                  <a:t>B</a:t>
                </a:r>
                <a:r>
                  <a:rPr lang="en-US" altLang="zh-CN" sz="2600" baseline="-25000" dirty="0">
                    <a:solidFill>
                      <a:srgbClr val="006600"/>
                    </a:solidFill>
                  </a:rPr>
                  <a:t>m-1</a:t>
                </a:r>
                <a:r>
                  <a:rPr lang="en-US" altLang="zh-CN" sz="2600" dirty="0">
                    <a:solidFill>
                      <a:srgbClr val="006600"/>
                    </a:solidFill>
                  </a:rPr>
                  <a:t>*A + A</a:t>
                </a:r>
                <a:r>
                  <a:rPr lang="en-US" altLang="zh-CN" sz="2600" dirty="0">
                    <a:solidFill>
                      <a:schemeClr val="accent1"/>
                    </a:solidFill>
                  </a:rPr>
                  <a:t> </a:t>
                </a:r>
                <a:r>
                  <a:rPr lang="en-US" altLang="zh-CN" sz="2600" dirty="0">
                    <a:solidFill>
                      <a:srgbClr val="C00000"/>
                    </a:solidFill>
                  </a:rPr>
                  <a:t>(</a:t>
                </a:r>
                <a:r>
                  <a:rPr lang="zh-CN" altLang="en-US" sz="2600" dirty="0">
                    <a:solidFill>
                      <a:srgbClr val="C00000"/>
                    </a:solidFill>
                  </a:rPr>
                  <a:t>规约到</a:t>
                </a:r>
                <a:r>
                  <a:rPr lang="en-US" altLang="zh-CN" sz="2600" dirty="0">
                    <a:solidFill>
                      <a:srgbClr val="006600"/>
                    </a:solidFill>
                  </a:rPr>
                  <a:t>m-1</a:t>
                </a:r>
                <a:r>
                  <a:rPr lang="en-US" altLang="zh-CN" sz="2600" dirty="0">
                    <a:solidFill>
                      <a:srgbClr val="C00000"/>
                    </a:solidFill>
                  </a:rPr>
                  <a:t>)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C1C4A1E-EFF1-4A56-83BD-9E4E35C515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68680" y="1504181"/>
                <a:ext cx="7927796" cy="1841441"/>
              </a:xfrm>
              <a:blipFill>
                <a:blip r:embed="rId3"/>
                <a:stretch>
                  <a:fillRect l="-692" t="-6623"/>
                </a:stretch>
              </a:blipFill>
            </p:spPr>
            <p:txBody>
              <a:bodyPr/>
              <a:lstStyle/>
              <a:p>
                <a:r>
                  <a:rPr lang="zh-Hans-HK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>
            <a:extLst>
              <a:ext uri="{FF2B5EF4-FFF2-40B4-BE49-F238E27FC236}">
                <a16:creationId xmlns:a16="http://schemas.microsoft.com/office/drawing/2014/main" id="{2452107E-8AB6-42CF-8310-B9DD4F7BA4B2}"/>
              </a:ext>
            </a:extLst>
          </p:cNvPr>
          <p:cNvSpPr txBox="1"/>
          <p:nvPr/>
        </p:nvSpPr>
        <p:spPr>
          <a:xfrm>
            <a:off x="982954" y="3345622"/>
            <a:ext cx="764438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7313" lvl="1"/>
            <a:r>
              <a:rPr lang="en-US" altLang="zh-Hans-HK" sz="2000" b="1" dirty="0">
                <a:solidFill>
                  <a:srgbClr val="0070C0"/>
                </a:solidFill>
                <a:latin typeface="Courier" pitchFamily="2" charset="0"/>
              </a:rPr>
              <a:t>void calc</a:t>
            </a:r>
            <a:r>
              <a:rPr lang="zh-CN" altLang="en-US" sz="2000" b="1" dirty="0">
                <a:solidFill>
                  <a:srgbClr val="0070C0"/>
                </a:solidFill>
                <a:latin typeface="Courier" pitchFamily="2" charset="0"/>
              </a:rPr>
              <a:t> </a:t>
            </a:r>
            <a:r>
              <a:rPr lang="en-US" altLang="zh-Hans-HK" sz="2000" dirty="0">
                <a:solidFill>
                  <a:srgbClr val="0070C0"/>
                </a:solidFill>
                <a:latin typeface="Courier" pitchFamily="2" charset="0"/>
              </a:rPr>
              <a:t>(m, int A1[n][n], int B1[n][n]){</a:t>
            </a:r>
          </a:p>
          <a:p>
            <a:pPr marL="87313" lvl="1"/>
            <a:endParaRPr lang="en-US" altLang="zh-Hans-HK" sz="2000" dirty="0">
              <a:solidFill>
                <a:srgbClr val="0070C0"/>
              </a:solidFill>
              <a:latin typeface="Courier" pitchFamily="2" charset="0"/>
            </a:endParaRPr>
          </a:p>
          <a:p>
            <a:pPr marL="87313" lvl="2"/>
            <a:r>
              <a:rPr lang="en-US" altLang="zh-Hans-HK" sz="2000" dirty="0">
                <a:solidFill>
                  <a:srgbClr val="0070C0"/>
                </a:solidFill>
                <a:latin typeface="Courier" pitchFamily="2" charset="0"/>
              </a:rPr>
              <a:t>  </a:t>
            </a:r>
            <a:r>
              <a:rPr lang="en-US" altLang="zh-Hans-HK" sz="2000" b="1" dirty="0">
                <a:solidFill>
                  <a:srgbClr val="0070C0"/>
                </a:solidFill>
                <a:latin typeface="Courier" pitchFamily="2" charset="0"/>
              </a:rPr>
              <a:t>int</a:t>
            </a:r>
            <a:r>
              <a:rPr lang="en-US" altLang="zh-Hans-HK" sz="2000" dirty="0">
                <a:solidFill>
                  <a:srgbClr val="0070C0"/>
                </a:solidFill>
                <a:latin typeface="Courier" pitchFamily="2" charset="0"/>
              </a:rPr>
              <a:t> </a:t>
            </a:r>
            <a:r>
              <a:rPr lang="zh-CN" altLang="en-US" sz="2000" dirty="0">
                <a:solidFill>
                  <a:srgbClr val="0070C0"/>
                </a:solidFill>
                <a:latin typeface="Courier" pitchFamily="2" charset="0"/>
              </a:rPr>
              <a:t> </a:t>
            </a:r>
            <a:r>
              <a:rPr lang="en-US" altLang="zh-Hans-HK" sz="2000" dirty="0">
                <a:solidFill>
                  <a:srgbClr val="0070C0"/>
                </a:solidFill>
                <a:latin typeface="Courier" pitchFamily="2" charset="0"/>
              </a:rPr>
              <a:t>A2[n][n], B2[n][n];</a:t>
            </a:r>
          </a:p>
          <a:p>
            <a:pPr marL="87313" lvl="2"/>
            <a:r>
              <a:rPr lang="en-US" altLang="zh-Hans-HK" sz="2000" dirty="0">
                <a:solidFill>
                  <a:srgbClr val="0070C0"/>
                </a:solidFill>
                <a:latin typeface="Courier" pitchFamily="2" charset="0"/>
              </a:rPr>
              <a:t>  </a:t>
            </a:r>
            <a:r>
              <a:rPr lang="en-US" altLang="zh-CN" sz="2000" b="1" dirty="0">
                <a:solidFill>
                  <a:srgbClr val="0070C0"/>
                </a:solidFill>
                <a:latin typeface="Courier" pitchFamily="2" charset="0"/>
              </a:rPr>
              <a:t>i</a:t>
            </a:r>
            <a:r>
              <a:rPr lang="en-US" altLang="zh-Hans-HK" sz="2000" b="1" dirty="0">
                <a:solidFill>
                  <a:srgbClr val="0070C0"/>
                </a:solidFill>
                <a:latin typeface="Courier" pitchFamily="2" charset="0"/>
              </a:rPr>
              <a:t>f</a:t>
            </a:r>
            <a:r>
              <a:rPr lang="zh-CN" altLang="en-US" sz="2000" b="1" dirty="0">
                <a:solidFill>
                  <a:srgbClr val="0070C0"/>
                </a:solidFill>
                <a:latin typeface="Courier" pitchFamily="2" charset="0"/>
              </a:rPr>
              <a:t> </a:t>
            </a:r>
            <a:r>
              <a:rPr lang="en-US" altLang="zh-Hans-HK" sz="2000" b="1" dirty="0">
                <a:solidFill>
                  <a:schemeClr val="accent4"/>
                </a:solidFill>
                <a:latin typeface="Courier" pitchFamily="2" charset="0"/>
              </a:rPr>
              <a:t>(m==1) </a:t>
            </a:r>
            <a:r>
              <a:rPr lang="en-US" altLang="zh-Hans-HK" sz="2000" dirty="0">
                <a:solidFill>
                  <a:srgbClr val="0070C0"/>
                </a:solidFill>
                <a:latin typeface="Courier" pitchFamily="2" charset="0"/>
              </a:rPr>
              <a:t>{A1</a:t>
            </a:r>
            <a:r>
              <a:rPr lang="en-US" altLang="zh-Hans-HK" sz="2000" dirty="0">
                <a:solidFill>
                  <a:srgbClr val="0070C0"/>
                </a:solidFill>
                <a:latin typeface="Courier" pitchFamily="2" charset="0"/>
                <a:sym typeface="Wingdings" panose="05000000000000000000" pitchFamily="2" charset="2"/>
              </a:rPr>
              <a:t>A, B1A; return;}</a:t>
            </a:r>
          </a:p>
          <a:p>
            <a:pPr marL="87313" lvl="2"/>
            <a:r>
              <a:rPr lang="en-US" altLang="zh-Hans-HK" sz="2000" dirty="0">
                <a:solidFill>
                  <a:srgbClr val="0070C0"/>
                </a:solidFill>
                <a:latin typeface="Courier" pitchFamily="2" charset="0"/>
                <a:sym typeface="Wingdings" panose="05000000000000000000" pitchFamily="2" charset="2"/>
              </a:rPr>
              <a:t>  </a:t>
            </a:r>
            <a:r>
              <a:rPr lang="en-US" altLang="zh-Hans-HK" sz="2000" b="1" dirty="0">
                <a:solidFill>
                  <a:srgbClr val="0070C0"/>
                </a:solidFill>
                <a:latin typeface="Courier" pitchFamily="2" charset="0"/>
                <a:sym typeface="Wingdings" panose="05000000000000000000" pitchFamily="2" charset="2"/>
              </a:rPr>
              <a:t>if</a:t>
            </a:r>
            <a:r>
              <a:rPr lang="en-US" altLang="zh-Hans-HK" sz="2000" dirty="0">
                <a:solidFill>
                  <a:srgbClr val="0070C0"/>
                </a:solidFill>
                <a:latin typeface="Courier" pitchFamily="2" charset="0"/>
                <a:sym typeface="Wingdings" panose="05000000000000000000" pitchFamily="2" charset="2"/>
              </a:rPr>
              <a:t> </a:t>
            </a:r>
            <a:r>
              <a:rPr lang="en-US" altLang="zh-Hans-HK" sz="2000" b="1" dirty="0">
                <a:solidFill>
                  <a:schemeClr val="accent4"/>
                </a:solidFill>
                <a:latin typeface="Courier" pitchFamily="2" charset="0"/>
                <a:sym typeface="Wingdings" panose="05000000000000000000" pitchFamily="2" charset="2"/>
              </a:rPr>
              <a:t>(m&amp;1)</a:t>
            </a:r>
            <a:r>
              <a:rPr lang="en-US" altLang="zh-Hans-HK" sz="2000" dirty="0">
                <a:solidFill>
                  <a:srgbClr val="0070C0"/>
                </a:solidFill>
                <a:latin typeface="Courier" pitchFamily="2" charset="0"/>
                <a:sym typeface="Wingdings" panose="05000000000000000000" pitchFamily="2" charset="2"/>
              </a:rPr>
              <a:t>	</a:t>
            </a:r>
          </a:p>
          <a:p>
            <a:pPr marL="87313" lvl="2"/>
            <a:r>
              <a:rPr lang="en-US" altLang="zh-Hans-HK" sz="2000" dirty="0">
                <a:solidFill>
                  <a:srgbClr val="0070C0"/>
                </a:solidFill>
                <a:latin typeface="Courier" pitchFamily="2" charset="0"/>
                <a:sym typeface="Wingdings" panose="05000000000000000000" pitchFamily="2" charset="2"/>
              </a:rPr>
              <a:t>     {</a:t>
            </a:r>
            <a:r>
              <a:rPr lang="en-US" altLang="zh-Hans-HK" sz="2000" b="1" dirty="0">
                <a:solidFill>
                  <a:srgbClr val="0070C0"/>
                </a:solidFill>
                <a:latin typeface="Courier" pitchFamily="2" charset="0"/>
                <a:sym typeface="Wingdings" panose="05000000000000000000" pitchFamily="2" charset="2"/>
              </a:rPr>
              <a:t>calc</a:t>
            </a:r>
            <a:r>
              <a:rPr lang="en-US" altLang="zh-Hans-HK" sz="2000" dirty="0">
                <a:solidFill>
                  <a:srgbClr val="0070C0"/>
                </a:solidFill>
                <a:latin typeface="Courier" pitchFamily="2" charset="0"/>
                <a:sym typeface="Wingdings" panose="05000000000000000000" pitchFamily="2" charset="2"/>
              </a:rPr>
              <a:t>(</a:t>
            </a:r>
            <a:r>
              <a:rPr lang="en-US" altLang="zh-Hans-HK" sz="2000" b="1" dirty="0">
                <a:solidFill>
                  <a:srgbClr val="0070C0"/>
                </a:solidFill>
                <a:latin typeface="Courier" pitchFamily="2" charset="0"/>
                <a:sym typeface="Wingdings" panose="05000000000000000000" pitchFamily="2" charset="2"/>
              </a:rPr>
              <a:t>m-1</a:t>
            </a:r>
            <a:r>
              <a:rPr lang="en-US" altLang="zh-Hans-HK" sz="2000" dirty="0">
                <a:solidFill>
                  <a:srgbClr val="0070C0"/>
                </a:solidFill>
                <a:latin typeface="Courier" pitchFamily="2" charset="0"/>
                <a:sym typeface="Wingdings" panose="05000000000000000000" pitchFamily="2" charset="2"/>
              </a:rPr>
              <a:t>,A2,B2), A1A2*A; B1B2*A+A;}</a:t>
            </a:r>
          </a:p>
          <a:p>
            <a:pPr marL="87313" lvl="2"/>
            <a:r>
              <a:rPr lang="en-US" altLang="zh-Hans-HK" sz="2000" dirty="0">
                <a:solidFill>
                  <a:srgbClr val="0070C0"/>
                </a:solidFill>
                <a:latin typeface="Courier" pitchFamily="2" charset="0"/>
                <a:sym typeface="Wingdings" panose="05000000000000000000" pitchFamily="2" charset="2"/>
              </a:rPr>
              <a:t>  </a:t>
            </a:r>
            <a:r>
              <a:rPr lang="en-US" altLang="zh-Hans-HK" sz="2000" b="1" dirty="0">
                <a:solidFill>
                  <a:srgbClr val="0070C0"/>
                </a:solidFill>
                <a:latin typeface="Courier" pitchFamily="2" charset="0"/>
                <a:sym typeface="Wingdings" panose="05000000000000000000" pitchFamily="2" charset="2"/>
              </a:rPr>
              <a:t>else</a:t>
            </a:r>
            <a:r>
              <a:rPr lang="en-US" altLang="zh-Hans-HK" sz="2000" dirty="0">
                <a:solidFill>
                  <a:srgbClr val="0070C0"/>
                </a:solidFill>
                <a:latin typeface="Courier" pitchFamily="2" charset="0"/>
                <a:sym typeface="Wingdings" panose="05000000000000000000" pitchFamily="2" charset="2"/>
              </a:rPr>
              <a:t> </a:t>
            </a:r>
          </a:p>
          <a:p>
            <a:pPr marL="87313" lvl="2"/>
            <a:r>
              <a:rPr lang="en-US" altLang="zh-Hans-HK" sz="2000" dirty="0">
                <a:solidFill>
                  <a:srgbClr val="0070C0"/>
                </a:solidFill>
                <a:latin typeface="Courier" pitchFamily="2" charset="0"/>
                <a:sym typeface="Wingdings" panose="05000000000000000000" pitchFamily="2" charset="2"/>
              </a:rPr>
              <a:t>     {</a:t>
            </a:r>
            <a:r>
              <a:rPr lang="en-US" altLang="zh-Hans-HK" sz="2000" b="1" dirty="0">
                <a:solidFill>
                  <a:srgbClr val="0070C0"/>
                </a:solidFill>
                <a:latin typeface="Courier" pitchFamily="2" charset="0"/>
                <a:sym typeface="Wingdings" panose="05000000000000000000" pitchFamily="2" charset="2"/>
              </a:rPr>
              <a:t>calc</a:t>
            </a:r>
            <a:r>
              <a:rPr lang="en-US" altLang="zh-Hans-HK" sz="2000" dirty="0">
                <a:solidFill>
                  <a:srgbClr val="0070C0"/>
                </a:solidFill>
                <a:latin typeface="Courier" pitchFamily="2" charset="0"/>
                <a:sym typeface="Wingdings" panose="05000000000000000000" pitchFamily="2" charset="2"/>
              </a:rPr>
              <a:t>(</a:t>
            </a:r>
            <a:r>
              <a:rPr lang="en-US" altLang="zh-Hans-HK" sz="2000" b="1" dirty="0">
                <a:solidFill>
                  <a:srgbClr val="0070C0"/>
                </a:solidFill>
                <a:latin typeface="Courier" pitchFamily="2" charset="0"/>
                <a:sym typeface="Wingdings" panose="05000000000000000000" pitchFamily="2" charset="2"/>
              </a:rPr>
              <a:t>m/2</a:t>
            </a:r>
            <a:r>
              <a:rPr lang="en-US" altLang="zh-Hans-HK" sz="2000" dirty="0">
                <a:solidFill>
                  <a:srgbClr val="0070C0"/>
                </a:solidFill>
                <a:latin typeface="Courier" pitchFamily="2" charset="0"/>
                <a:sym typeface="Wingdings" panose="05000000000000000000" pitchFamily="2" charset="2"/>
              </a:rPr>
              <a:t>,A2,B2); A1A2*A2; B1B2+A2*B2;}</a:t>
            </a:r>
            <a:endParaRPr lang="en-US" altLang="zh-Hans-HK" sz="2000" dirty="0">
              <a:solidFill>
                <a:srgbClr val="0070C0"/>
              </a:solidFill>
              <a:latin typeface="Courier" pitchFamily="2" charset="0"/>
            </a:endParaRPr>
          </a:p>
          <a:p>
            <a:pPr marL="87313" lvl="1"/>
            <a:r>
              <a:rPr lang="en-US" altLang="zh-Hans-HK" sz="2000" dirty="0">
                <a:solidFill>
                  <a:srgbClr val="0070C0"/>
                </a:solidFill>
                <a:latin typeface="Courier" pitchFamily="2" charset="0"/>
              </a:rPr>
              <a:t>}   // </a:t>
            </a:r>
            <a:r>
              <a:rPr lang="zh-CN" altLang="en-US" sz="2000" b="1" dirty="0">
                <a:solidFill>
                  <a:srgbClr val="FFC000"/>
                </a:solidFill>
                <a:latin typeface="Courier" pitchFamily="2" charset="0"/>
              </a:rPr>
              <a:t>复杂度为</a:t>
            </a:r>
            <a:r>
              <a:rPr lang="en-US" altLang="zh-CN" sz="2000" b="1" dirty="0">
                <a:solidFill>
                  <a:srgbClr val="FFC000"/>
                </a:solidFill>
                <a:latin typeface="Courier" pitchFamily="2" charset="0"/>
              </a:rPr>
              <a:t>O(log(m) n</a:t>
            </a:r>
            <a:r>
              <a:rPr lang="en-US" altLang="zh-CN" sz="2000" b="1" baseline="30000" dirty="0">
                <a:solidFill>
                  <a:srgbClr val="FFC000"/>
                </a:solidFill>
                <a:latin typeface="Courier" pitchFamily="2" charset="0"/>
              </a:rPr>
              <a:t>3</a:t>
            </a:r>
            <a:r>
              <a:rPr lang="en-US" altLang="zh-CN" sz="2000" b="1" dirty="0">
                <a:solidFill>
                  <a:srgbClr val="FFC000"/>
                </a:solidFill>
                <a:latin typeface="Courier" pitchFamily="2" charset="0"/>
              </a:rPr>
              <a:t>)</a:t>
            </a:r>
            <a:endParaRPr lang="zh-Hans-HK" altLang="en-US" sz="2000" b="1" dirty="0">
              <a:solidFill>
                <a:srgbClr val="FFC000"/>
              </a:solidFill>
              <a:latin typeface="Courier" pitchFamily="2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B40E5BE-1138-4ED6-9250-5BDC2F250BF7}"/>
              </a:ext>
            </a:extLst>
          </p:cNvPr>
          <p:cNvSpPr txBox="1"/>
          <p:nvPr/>
        </p:nvSpPr>
        <p:spPr>
          <a:xfrm>
            <a:off x="3524986" y="3613666"/>
            <a:ext cx="1609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返回时它存</a:t>
            </a:r>
            <a:r>
              <a:rPr lang="en-US" altLang="zh-CN" dirty="0">
                <a:solidFill>
                  <a:srgbClr val="006600"/>
                </a:solidFill>
              </a:rPr>
              <a:t>A</a:t>
            </a:r>
            <a:r>
              <a:rPr lang="en-US" altLang="zh-CN" baseline="30000" dirty="0">
                <a:solidFill>
                  <a:srgbClr val="006600"/>
                </a:solidFill>
              </a:rPr>
              <a:t>m</a:t>
            </a:r>
            <a:endParaRPr lang="zh-Hans-HK" altLang="en-US" baseline="30000" dirty="0">
              <a:solidFill>
                <a:srgbClr val="006600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64E1AAA-1973-4BD2-A418-7E2DE3DA16CF}"/>
              </a:ext>
            </a:extLst>
          </p:cNvPr>
          <p:cNvSpPr txBox="1"/>
          <p:nvPr/>
        </p:nvSpPr>
        <p:spPr>
          <a:xfrm>
            <a:off x="5596128" y="3622810"/>
            <a:ext cx="1609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返回时存</a:t>
            </a:r>
            <a:r>
              <a:rPr lang="en-US" altLang="zh-CN" dirty="0" err="1">
                <a:solidFill>
                  <a:srgbClr val="006600"/>
                </a:solidFill>
              </a:rPr>
              <a:t>B</a:t>
            </a:r>
            <a:r>
              <a:rPr lang="en-US" altLang="zh-CN" baseline="-25000" dirty="0" err="1">
                <a:solidFill>
                  <a:srgbClr val="006600"/>
                </a:solidFill>
              </a:rPr>
              <a:t>m</a:t>
            </a:r>
            <a:endParaRPr lang="zh-Hans-HK" altLang="en-US" baseline="-25000" dirty="0">
              <a:solidFill>
                <a:srgbClr val="00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1727629"/>
      </p:ext>
    </p:extLst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36BCD9-962E-F146-914B-C0D49384A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分治法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68C765-FE65-0E47-BFEA-549DD57A67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800" dirty="0">
                <a:solidFill>
                  <a:srgbClr val="C00000"/>
                </a:solidFill>
              </a:rPr>
              <a:t>（</a:t>
            </a:r>
            <a:r>
              <a:rPr kumimoji="1" lang="en-US" altLang="zh-CN" sz="2800" dirty="0">
                <a:solidFill>
                  <a:srgbClr val="C00000"/>
                </a:solidFill>
              </a:rPr>
              <a:t>1</a:t>
            </a:r>
            <a:r>
              <a:rPr kumimoji="1" lang="zh-CN" altLang="en-US" sz="2800" dirty="0">
                <a:solidFill>
                  <a:srgbClr val="C00000"/>
                </a:solidFill>
              </a:rPr>
              <a:t>）基本思想 与 应用举例</a:t>
            </a:r>
            <a:endParaRPr kumimoji="1" lang="en-US" altLang="zh-CN" sz="2800" dirty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r>
              <a:rPr kumimoji="1" lang="zh-CN" altLang="en-US" sz="2400" dirty="0">
                <a:solidFill>
                  <a:srgbClr val="C00000"/>
                </a:solidFill>
              </a:rPr>
              <a:t>归并排序</a:t>
            </a:r>
            <a:endParaRPr kumimoji="1" lang="en-US" altLang="zh-CN" sz="2400" dirty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r>
              <a:rPr kumimoji="1" lang="zh-CN" altLang="en-US" sz="2400" dirty="0">
                <a:solidFill>
                  <a:srgbClr val="C00000"/>
                </a:solidFill>
              </a:rPr>
              <a:t>逆序对记数</a:t>
            </a:r>
            <a:endParaRPr kumimoji="1" lang="en-US" altLang="zh-CN" sz="2400" dirty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zh-CN" alt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（</a:t>
            </a:r>
            <a:r>
              <a:rPr kumimoji="1" lang="en-US" altLang="zh-CN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kumimoji="1" lang="zh-CN" alt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）快速排序</a:t>
            </a:r>
            <a:endParaRPr kumimoji="1" lang="en-US" altLang="zh-CN" sz="2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kumimoji="1" lang="zh-CN" altLang="en-US" sz="2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基本思想</a:t>
            </a:r>
            <a:endParaRPr kumimoji="1" lang="en-US" altLang="zh-CN" sz="2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kumimoji="1" lang="zh-CN" altLang="en-US" sz="2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伪代码</a:t>
            </a:r>
            <a:endParaRPr kumimoji="1" lang="en-US" altLang="zh-CN" sz="2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kumimoji="1" lang="zh-CN" altLang="en-US" sz="2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算法性能</a:t>
            </a:r>
            <a:endParaRPr kumimoji="1" lang="en-US" altLang="zh-CN" sz="2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zh-CN" alt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（</a:t>
            </a:r>
            <a:r>
              <a:rPr kumimoji="1" lang="en-US" altLang="zh-CN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r>
              <a:rPr kumimoji="1" lang="zh-CN" alt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）随机快速排序 </a:t>
            </a:r>
            <a:r>
              <a:rPr kumimoji="1" lang="en-US" altLang="zh-CN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*</a:t>
            </a:r>
            <a:endParaRPr kumimoji="1" lang="zh-CN" altLang="en-US" sz="2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2988785"/>
      </p:ext>
    </p:extLst>
  </p:cSld>
  <p:clrMapOvr>
    <a:masterClrMapping/>
  </p:clrMapOvr>
  <p:transition>
    <p:strips dir="r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634EA22A-1BDC-4702-99F2-3A40A333E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7250" y="609600"/>
            <a:ext cx="7893558" cy="1356360"/>
          </a:xfrm>
        </p:spPr>
        <p:txBody>
          <a:bodyPr/>
          <a:lstStyle/>
          <a:p>
            <a:r>
              <a:rPr lang="zh-CN" altLang="en-US" dirty="0">
                <a:solidFill>
                  <a:srgbClr val="FF00FF"/>
                </a:solidFill>
              </a:rPr>
              <a:t>分治算法</a:t>
            </a:r>
            <a:r>
              <a:rPr lang="en-US" altLang="zh-CN" dirty="0">
                <a:solidFill>
                  <a:srgbClr val="FF00FF"/>
                </a:solidFill>
              </a:rPr>
              <a:t>(divide &amp; conquer)</a:t>
            </a:r>
            <a:r>
              <a:rPr lang="zh-CN" altLang="en-US" dirty="0">
                <a:solidFill>
                  <a:srgbClr val="FF00FF"/>
                </a:solidFill>
              </a:rPr>
              <a:t>的思想</a:t>
            </a:r>
            <a:endParaRPr lang="zh-Hans-HK" altLang="en-US" dirty="0">
              <a:solidFill>
                <a:srgbClr val="FF00FF"/>
              </a:solidFill>
            </a:endParaRP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51FEB49-A3C2-4AF4-8E56-9C24D95C37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" indent="0">
              <a:buNone/>
            </a:pPr>
            <a:r>
              <a:rPr lang="en-US" altLang="zh-CN" sz="2800" dirty="0"/>
              <a:t>1. </a:t>
            </a:r>
            <a:r>
              <a:rPr lang="zh-CN" altLang="en-US" sz="2800" dirty="0"/>
              <a:t>将问题要处理的对象</a:t>
            </a:r>
            <a:r>
              <a:rPr lang="en-US" altLang="zh-CN" sz="2800" dirty="0">
                <a:solidFill>
                  <a:srgbClr val="006600"/>
                </a:solidFill>
              </a:rPr>
              <a:t>Q</a:t>
            </a:r>
            <a:r>
              <a:rPr lang="zh-CN" altLang="en-US" sz="2800" dirty="0"/>
              <a:t>进行</a:t>
            </a:r>
            <a:r>
              <a:rPr lang="zh-CN" altLang="en-US" sz="2800" b="1" dirty="0">
                <a:solidFill>
                  <a:srgbClr val="00B0F0"/>
                </a:solidFill>
              </a:rPr>
              <a:t>切割</a:t>
            </a:r>
            <a:r>
              <a:rPr lang="en-US" altLang="zh-CN" sz="2800" b="1" dirty="0">
                <a:solidFill>
                  <a:srgbClr val="00B0F0"/>
                </a:solidFill>
              </a:rPr>
              <a:t>(divide)</a:t>
            </a:r>
            <a:r>
              <a:rPr lang="zh-CN" altLang="en-US" sz="2800" dirty="0"/>
              <a:t>。分成两部分</a:t>
            </a:r>
            <a:r>
              <a:rPr lang="en-US" altLang="zh-CN" sz="2800" dirty="0">
                <a:solidFill>
                  <a:srgbClr val="006600"/>
                </a:solidFill>
              </a:rPr>
              <a:t>Q</a:t>
            </a:r>
            <a:r>
              <a:rPr lang="en-US" altLang="zh-CN" sz="2800" baseline="-25000" dirty="0">
                <a:solidFill>
                  <a:srgbClr val="006600"/>
                </a:solidFill>
              </a:rPr>
              <a:t>1</a:t>
            </a:r>
            <a:r>
              <a:rPr lang="zh-CN" altLang="en-US" sz="2800" dirty="0"/>
              <a:t>和</a:t>
            </a:r>
            <a:r>
              <a:rPr lang="en-US" altLang="zh-CN" sz="2800" dirty="0">
                <a:solidFill>
                  <a:srgbClr val="006600"/>
                </a:solidFill>
              </a:rPr>
              <a:t>Q</a:t>
            </a:r>
            <a:r>
              <a:rPr lang="en-US" altLang="zh-CN" sz="2800" baseline="-25000" dirty="0">
                <a:solidFill>
                  <a:srgbClr val="006600"/>
                </a:solidFill>
              </a:rPr>
              <a:t>2</a:t>
            </a:r>
            <a:r>
              <a:rPr lang="zh-CN" altLang="en-US" sz="2800" dirty="0"/>
              <a:t>（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</a:rPr>
              <a:t>可分成</a:t>
            </a: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</a:rPr>
              <a:t>k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</a:rPr>
              <a:t>部分，但一般来说</a:t>
            </a: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</a:rPr>
              <a:t>k=2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</a:rPr>
              <a:t>）</a:t>
            </a:r>
            <a:r>
              <a:rPr lang="zh-CN" altLang="en-US" sz="2800" dirty="0"/>
              <a:t>，</a:t>
            </a:r>
            <a:r>
              <a:rPr lang="en-US" altLang="zh-CN" sz="2800" dirty="0">
                <a:solidFill>
                  <a:srgbClr val="006600"/>
                </a:solidFill>
              </a:rPr>
              <a:t>Q</a:t>
            </a:r>
            <a:r>
              <a:rPr lang="en-US" altLang="zh-CN" sz="2800" baseline="-25000" dirty="0">
                <a:solidFill>
                  <a:srgbClr val="006600"/>
                </a:solidFill>
              </a:rPr>
              <a:t>1</a:t>
            </a:r>
            <a:r>
              <a:rPr lang="zh-CN" altLang="en-US" sz="2800" dirty="0"/>
              <a:t>和</a:t>
            </a:r>
            <a:r>
              <a:rPr lang="en-US" altLang="zh-CN" sz="2800" dirty="0">
                <a:solidFill>
                  <a:srgbClr val="006600"/>
                </a:solidFill>
              </a:rPr>
              <a:t>Q</a:t>
            </a:r>
            <a:r>
              <a:rPr lang="en-US" altLang="zh-CN" sz="2800" baseline="-25000" dirty="0">
                <a:solidFill>
                  <a:srgbClr val="006600"/>
                </a:solidFill>
              </a:rPr>
              <a:t>2</a:t>
            </a:r>
            <a:r>
              <a:rPr lang="zh-CN" altLang="en-US" sz="2800" dirty="0"/>
              <a:t>的问题规模</a:t>
            </a:r>
            <a:r>
              <a:rPr lang="zh-CN" altLang="en-US" sz="2800" dirty="0">
                <a:solidFill>
                  <a:srgbClr val="9933FF"/>
                </a:solidFill>
              </a:rPr>
              <a:t>大约为原来的一半</a:t>
            </a:r>
            <a:r>
              <a:rPr lang="zh-CN" altLang="en-US" sz="2800" dirty="0"/>
              <a:t>。</a:t>
            </a:r>
            <a:endParaRPr lang="en-US" altLang="zh-CN" sz="2800" dirty="0"/>
          </a:p>
          <a:p>
            <a:pPr marL="34290" indent="0">
              <a:buNone/>
            </a:pPr>
            <a:r>
              <a:rPr lang="en-US" altLang="zh-CN" sz="2800" dirty="0"/>
              <a:t>2. </a:t>
            </a:r>
            <a:r>
              <a:rPr lang="zh-CN" altLang="en-US" sz="2800" dirty="0"/>
              <a:t>解决该问题在输入为</a:t>
            </a:r>
            <a:r>
              <a:rPr lang="en-US" altLang="zh-CN" sz="2800" dirty="0">
                <a:solidFill>
                  <a:srgbClr val="006600"/>
                </a:solidFill>
              </a:rPr>
              <a:t>Q</a:t>
            </a:r>
            <a:r>
              <a:rPr lang="en-US" altLang="zh-CN" sz="2800" baseline="-25000" dirty="0">
                <a:solidFill>
                  <a:srgbClr val="006600"/>
                </a:solidFill>
              </a:rPr>
              <a:t>1</a:t>
            </a:r>
            <a:r>
              <a:rPr lang="zh-CN" altLang="en-US" sz="2800" dirty="0"/>
              <a:t>和</a:t>
            </a:r>
            <a:r>
              <a:rPr lang="en-US" altLang="zh-CN" sz="2800" dirty="0">
                <a:solidFill>
                  <a:srgbClr val="006600"/>
                </a:solidFill>
              </a:rPr>
              <a:t>Q</a:t>
            </a:r>
            <a:r>
              <a:rPr lang="en-US" altLang="zh-CN" sz="2800" baseline="-25000" dirty="0">
                <a:solidFill>
                  <a:srgbClr val="006600"/>
                </a:solidFill>
              </a:rPr>
              <a:t>2</a:t>
            </a:r>
            <a:r>
              <a:rPr lang="zh-CN" altLang="en-US" sz="2800" dirty="0"/>
              <a:t>时的解</a:t>
            </a:r>
            <a:r>
              <a:rPr lang="en-US" altLang="zh-CN" sz="2800" dirty="0"/>
              <a:t>(</a:t>
            </a:r>
            <a:r>
              <a:rPr lang="zh-CN" altLang="en-US" sz="2800" dirty="0"/>
              <a:t>这一步称为</a:t>
            </a:r>
            <a:r>
              <a:rPr lang="en-US" altLang="zh-CN" sz="2800" dirty="0">
                <a:solidFill>
                  <a:srgbClr val="00B0F0"/>
                </a:solidFill>
              </a:rPr>
              <a:t>conquer</a:t>
            </a:r>
            <a:r>
              <a:rPr lang="en-US" altLang="zh-CN" sz="2800" dirty="0"/>
              <a:t>)</a:t>
            </a:r>
            <a:r>
              <a:rPr lang="zh-CN" altLang="en-US" sz="2800" dirty="0"/>
              <a:t>。解决这一步</a:t>
            </a:r>
            <a:r>
              <a:rPr lang="zh-CN" altLang="en-US" sz="2800" dirty="0">
                <a:solidFill>
                  <a:srgbClr val="9933FF"/>
                </a:solidFill>
              </a:rPr>
              <a:t>一般用到递归思想</a:t>
            </a:r>
            <a:r>
              <a:rPr lang="zh-CN" altLang="en-US" sz="2800" dirty="0"/>
              <a:t>。</a:t>
            </a:r>
            <a:endParaRPr lang="en-US" altLang="zh-CN" sz="2800" dirty="0"/>
          </a:p>
          <a:p>
            <a:pPr marL="34290" indent="0">
              <a:buNone/>
            </a:pPr>
            <a:r>
              <a:rPr lang="en-US" altLang="zh-CN" sz="2800" dirty="0"/>
              <a:t>3. </a:t>
            </a:r>
            <a:r>
              <a:rPr lang="zh-CN" altLang="en-US" sz="2800" dirty="0"/>
              <a:t>根据问题输入为</a:t>
            </a:r>
            <a:r>
              <a:rPr lang="en-US" altLang="zh-CN" sz="2800" dirty="0">
                <a:solidFill>
                  <a:srgbClr val="006600"/>
                </a:solidFill>
              </a:rPr>
              <a:t>Q</a:t>
            </a:r>
            <a:r>
              <a:rPr lang="en-US" altLang="zh-CN" sz="2800" baseline="-25000" dirty="0">
                <a:solidFill>
                  <a:srgbClr val="006600"/>
                </a:solidFill>
              </a:rPr>
              <a:t>1</a:t>
            </a:r>
            <a:r>
              <a:rPr lang="zh-CN" altLang="en-US" sz="2800" dirty="0"/>
              <a:t>和</a:t>
            </a:r>
            <a:r>
              <a:rPr lang="en-US" altLang="zh-CN" sz="2800" dirty="0">
                <a:solidFill>
                  <a:srgbClr val="006600"/>
                </a:solidFill>
              </a:rPr>
              <a:t>Q</a:t>
            </a:r>
            <a:r>
              <a:rPr lang="en-US" altLang="zh-CN" sz="2800" baseline="-25000" dirty="0">
                <a:solidFill>
                  <a:srgbClr val="006600"/>
                </a:solidFill>
              </a:rPr>
              <a:t>2</a:t>
            </a:r>
            <a:r>
              <a:rPr lang="zh-CN" altLang="en-US" sz="2800" dirty="0"/>
              <a:t>时的解计算出问题输入为</a:t>
            </a:r>
            <a:r>
              <a:rPr lang="en-US" altLang="zh-CN" sz="2800" dirty="0">
                <a:solidFill>
                  <a:srgbClr val="006600"/>
                </a:solidFill>
              </a:rPr>
              <a:t>Q</a:t>
            </a:r>
            <a:r>
              <a:rPr lang="zh-CN" altLang="en-US" sz="2800" dirty="0"/>
              <a:t>时的解</a:t>
            </a:r>
            <a:r>
              <a:rPr lang="en-US" altLang="zh-CN" sz="2800" dirty="0"/>
              <a:t>(</a:t>
            </a:r>
            <a:r>
              <a:rPr lang="zh-CN" altLang="en-US" sz="2800" dirty="0"/>
              <a:t>此步通常叫作</a:t>
            </a:r>
            <a:r>
              <a:rPr lang="zh-CN" altLang="en-US" sz="2800" dirty="0">
                <a:solidFill>
                  <a:srgbClr val="00B0F0"/>
                </a:solidFill>
              </a:rPr>
              <a:t>合并</a:t>
            </a:r>
            <a:r>
              <a:rPr lang="en-US" altLang="zh-CN" sz="2800" dirty="0">
                <a:solidFill>
                  <a:srgbClr val="00B0F0"/>
                </a:solidFill>
              </a:rPr>
              <a:t>(merge)</a:t>
            </a:r>
            <a:r>
              <a:rPr lang="zh-CN" altLang="en-US" sz="2800" dirty="0"/>
              <a:t>）。</a:t>
            </a:r>
            <a:endParaRPr lang="en-US" altLang="zh-CN" sz="2800" dirty="0"/>
          </a:p>
          <a:p>
            <a:pPr>
              <a:spcBef>
                <a:spcPts val="1800"/>
              </a:spcBef>
            </a:pPr>
            <a:r>
              <a:rPr lang="zh-CN" altLang="en-US" sz="2800" dirty="0"/>
              <a:t>例：</a:t>
            </a:r>
            <a:r>
              <a:rPr lang="zh-CN" altLang="en-US" sz="2800" dirty="0">
                <a:solidFill>
                  <a:srgbClr val="FF00FF"/>
                </a:solidFill>
              </a:rPr>
              <a:t>归并排序</a:t>
            </a:r>
            <a:r>
              <a:rPr lang="en-US" altLang="zh-CN" sz="2800" dirty="0"/>
              <a:t>; </a:t>
            </a:r>
            <a:r>
              <a:rPr lang="zh-CN" altLang="en-US" sz="2800" dirty="0">
                <a:solidFill>
                  <a:srgbClr val="FF00FF"/>
                </a:solidFill>
              </a:rPr>
              <a:t>求凸包的分治算法</a:t>
            </a:r>
            <a:r>
              <a:rPr lang="en-US" altLang="zh-CN" sz="2800" dirty="0">
                <a:solidFill>
                  <a:srgbClr val="FF00FF"/>
                </a:solidFill>
              </a:rPr>
              <a:t>*</a:t>
            </a:r>
            <a:r>
              <a:rPr lang="en-US" altLang="zh-CN" sz="2800" dirty="0"/>
              <a:t>; </a:t>
            </a:r>
            <a:r>
              <a:rPr lang="zh-CN" altLang="en-US" sz="2800" dirty="0">
                <a:solidFill>
                  <a:srgbClr val="FF00FF"/>
                </a:solidFill>
              </a:rPr>
              <a:t>曹冲称象</a:t>
            </a:r>
            <a:endParaRPr lang="zh-Hans-HK" altLang="en-US" sz="2800" dirty="0">
              <a:solidFill>
                <a:srgbClr val="FF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2450525"/>
      </p:ext>
    </p:extLst>
  </p:cSld>
  <p:clrMapOvr>
    <a:masterClrMapping/>
  </p:clrMapOvr>
  <p:transition>
    <p:strips dir="r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9C7469-8BFE-4CED-8CFE-B48C4EEB0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FF"/>
                </a:solidFill>
              </a:rPr>
              <a:t>分治算法应用举例</a:t>
            </a:r>
            <a:r>
              <a:rPr lang="en-US" altLang="zh-CN" dirty="0">
                <a:solidFill>
                  <a:srgbClr val="FF00FF"/>
                </a:solidFill>
              </a:rPr>
              <a:t>1</a:t>
            </a:r>
            <a:endParaRPr lang="zh-Hans-HK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E360FD-9BAB-4E39-B67A-E0623330AF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251" y="1965960"/>
            <a:ext cx="7404653" cy="4130040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solidFill>
                  <a:srgbClr val="FF00FF"/>
                </a:solidFill>
              </a:rPr>
              <a:t>排序</a:t>
            </a:r>
            <a:endParaRPr lang="en-US" altLang="zh-CN" sz="2800" dirty="0">
              <a:solidFill>
                <a:srgbClr val="FF00FF"/>
              </a:solidFill>
            </a:endParaRPr>
          </a:p>
          <a:p>
            <a:pPr lvl="1"/>
            <a:r>
              <a:rPr lang="en-US" altLang="zh-CN" sz="2400" dirty="0"/>
              <a:t>【</a:t>
            </a:r>
            <a:r>
              <a:rPr lang="zh-CN" altLang="en-US" sz="2400" dirty="0"/>
              <a:t>问题描述</a:t>
            </a:r>
            <a:r>
              <a:rPr lang="en-US" altLang="zh-CN" sz="2400" dirty="0"/>
              <a:t>】</a:t>
            </a:r>
            <a:r>
              <a:rPr lang="zh-CN" altLang="en-US" sz="2400" dirty="0"/>
              <a:t>输入</a:t>
            </a:r>
            <a:r>
              <a:rPr lang="en-US" altLang="zh-CN" sz="2400" dirty="0">
                <a:solidFill>
                  <a:srgbClr val="006600"/>
                </a:solidFill>
              </a:rPr>
              <a:t>a[1],…,a[n]</a:t>
            </a:r>
            <a:r>
              <a:rPr lang="zh-CN" altLang="en-US" sz="2400" dirty="0"/>
              <a:t>。要将它们</a:t>
            </a:r>
            <a:r>
              <a:rPr lang="zh-CN" altLang="en-US" sz="2400" b="1" dirty="0"/>
              <a:t>排序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zh-CN" altLang="en-US" sz="2600" b="1" dirty="0"/>
              <a:t>算法思路</a:t>
            </a:r>
            <a:r>
              <a:rPr lang="zh-CN" altLang="en-US" sz="2600" dirty="0"/>
              <a:t>（基于</a:t>
            </a:r>
            <a:r>
              <a:rPr lang="zh-CN" altLang="en-US" sz="2600" dirty="0">
                <a:solidFill>
                  <a:srgbClr val="FF0000"/>
                </a:solidFill>
              </a:rPr>
              <a:t>分治</a:t>
            </a:r>
            <a:r>
              <a:rPr lang="zh-CN" altLang="en-US" sz="2600" dirty="0"/>
              <a:t>来排序）</a:t>
            </a:r>
            <a:endParaRPr lang="en-US" altLang="zh-CN" sz="2600" dirty="0"/>
          </a:p>
          <a:p>
            <a:pPr lvl="1">
              <a:spcBef>
                <a:spcPts val="1200"/>
              </a:spcBef>
              <a:spcAft>
                <a:spcPts val="1200"/>
              </a:spcAft>
            </a:pPr>
            <a:r>
              <a:rPr lang="zh-CN" altLang="en-US" sz="2400" dirty="0"/>
              <a:t>令</a:t>
            </a:r>
            <a:r>
              <a:rPr lang="en-US" altLang="zh-CN" sz="2400" dirty="0">
                <a:solidFill>
                  <a:srgbClr val="006600"/>
                </a:solidFill>
              </a:rPr>
              <a:t>m=[(n+1)/2]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 lvl="1">
              <a:spcBef>
                <a:spcPts val="1200"/>
              </a:spcBef>
              <a:spcAft>
                <a:spcPts val="1200"/>
              </a:spcAft>
            </a:pPr>
            <a:r>
              <a:rPr lang="en-US" altLang="zh-CN" sz="2400" dirty="0"/>
              <a:t>1. </a:t>
            </a:r>
            <a:r>
              <a:rPr lang="zh-CN" altLang="en-US" sz="2400" dirty="0"/>
              <a:t>将</a:t>
            </a:r>
            <a:r>
              <a:rPr lang="en-US" altLang="zh-CN" sz="2400" dirty="0">
                <a:solidFill>
                  <a:srgbClr val="006600"/>
                </a:solidFill>
              </a:rPr>
              <a:t>a[1],…,a[m]</a:t>
            </a:r>
            <a:r>
              <a:rPr lang="zh-CN" altLang="en-US" sz="2400" dirty="0"/>
              <a:t>排好序。</a:t>
            </a:r>
            <a:endParaRPr lang="en-US" altLang="zh-CN" sz="2400" dirty="0"/>
          </a:p>
          <a:p>
            <a:pPr lvl="1">
              <a:spcBef>
                <a:spcPts val="1200"/>
              </a:spcBef>
              <a:spcAft>
                <a:spcPts val="1200"/>
              </a:spcAft>
            </a:pPr>
            <a:r>
              <a:rPr lang="en-US" altLang="zh-CN" sz="2400" dirty="0"/>
              <a:t>2. </a:t>
            </a:r>
            <a:r>
              <a:rPr lang="zh-CN" altLang="en-US" sz="2400" dirty="0"/>
              <a:t>将</a:t>
            </a:r>
            <a:r>
              <a:rPr lang="en-US" altLang="zh-CN" sz="2400" dirty="0">
                <a:solidFill>
                  <a:srgbClr val="006600"/>
                </a:solidFill>
              </a:rPr>
              <a:t>a[m+1],…,a[n]</a:t>
            </a:r>
            <a:r>
              <a:rPr lang="zh-CN" altLang="en-US" sz="2400" dirty="0"/>
              <a:t>排好序。</a:t>
            </a:r>
            <a:endParaRPr lang="en-US" altLang="zh-CN" sz="2400" dirty="0"/>
          </a:p>
          <a:p>
            <a:pPr lvl="1">
              <a:spcBef>
                <a:spcPts val="1200"/>
              </a:spcBef>
              <a:spcAft>
                <a:spcPts val="1200"/>
              </a:spcAft>
            </a:pPr>
            <a:r>
              <a:rPr lang="en-US" altLang="zh-CN" sz="2400" dirty="0"/>
              <a:t>3. </a:t>
            </a:r>
            <a:r>
              <a:rPr lang="zh-CN" altLang="en-US" sz="2400" dirty="0"/>
              <a:t>调用</a:t>
            </a:r>
            <a:r>
              <a:rPr lang="en-US" altLang="zh-CN" sz="2400" dirty="0"/>
              <a:t>merge</a:t>
            </a:r>
            <a:r>
              <a:rPr lang="zh-CN" altLang="en-US" sz="2400" dirty="0"/>
              <a:t>过程合并</a:t>
            </a:r>
            <a:r>
              <a:rPr lang="en-US" altLang="zh-CN" sz="2400" dirty="0"/>
              <a:t> </a:t>
            </a:r>
            <a:r>
              <a:rPr lang="zh-CN" altLang="en-US" sz="2400" dirty="0"/>
              <a:t>两个有序序列（</a:t>
            </a:r>
            <a:r>
              <a:rPr lang="en-US" altLang="zh-CN" sz="2400" dirty="0">
                <a:solidFill>
                  <a:srgbClr val="006600"/>
                </a:solidFill>
              </a:rPr>
              <a:t>O(n)</a:t>
            </a:r>
            <a:r>
              <a:rPr lang="zh-CN" altLang="en-US" sz="2400" dirty="0"/>
              <a:t>时间）</a:t>
            </a:r>
            <a:endParaRPr lang="en-US" altLang="zh-Hans-HK" sz="2400" dirty="0"/>
          </a:p>
        </p:txBody>
      </p:sp>
    </p:spTree>
    <p:extLst>
      <p:ext uri="{BB962C8B-B14F-4D97-AF65-F5344CB8AC3E}">
        <p14:creationId xmlns:p14="http://schemas.microsoft.com/office/powerpoint/2010/main" val="2827029689"/>
      </p:ext>
    </p:extLst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基础">
  <a:themeElements>
    <a:clrScheme name="紫罗兰色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Franklin Gothic">
      <a:majorFont>
        <a:latin typeface="Franklin Gothic Medium" panose="020B0603020102020204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基础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D9D01AC2-EE7D-4E49-99EE-8E62E4E7E8A7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TM03457444[[fn=基础]]</Template>
  <TotalTime>1914</TotalTime>
  <Words>5726</Words>
  <Application>Microsoft Office PowerPoint</Application>
  <PresentationFormat>全屏显示(4:3)</PresentationFormat>
  <Paragraphs>784</Paragraphs>
  <Slides>47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47</vt:i4>
      </vt:variant>
    </vt:vector>
  </HeadingPairs>
  <TitlesOfParts>
    <vt:vector size="62" baseType="lpstr">
      <vt:lpstr>Courier</vt:lpstr>
      <vt:lpstr>等线</vt:lpstr>
      <vt:lpstr>华文楷体</vt:lpstr>
      <vt:lpstr>楷体_GB2312</vt:lpstr>
      <vt:lpstr>隶书</vt:lpstr>
      <vt:lpstr>宋体</vt:lpstr>
      <vt:lpstr>Calibri</vt:lpstr>
      <vt:lpstr>Cambria</vt:lpstr>
      <vt:lpstr>Cambria Math</vt:lpstr>
      <vt:lpstr>Corbel</vt:lpstr>
      <vt:lpstr>Franklin Gothic Book</vt:lpstr>
      <vt:lpstr>Franklin Gothic Medium</vt:lpstr>
      <vt:lpstr>Times New Roman</vt:lpstr>
      <vt:lpstr>Wingdings</vt:lpstr>
      <vt:lpstr>基础</vt:lpstr>
      <vt:lpstr>算法设计常用思想</vt:lpstr>
      <vt:lpstr>递归算法的思想</vt:lpstr>
      <vt:lpstr>递归算法应用举例1</vt:lpstr>
      <vt:lpstr>递归算法应用举例1</vt:lpstr>
      <vt:lpstr>递归算法应用举例1</vt:lpstr>
      <vt:lpstr>递归算法应用举例2</vt:lpstr>
      <vt:lpstr>分治法</vt:lpstr>
      <vt:lpstr>分治算法(divide &amp; conquer)的思想</vt:lpstr>
      <vt:lpstr>分治算法应用举例1</vt:lpstr>
      <vt:lpstr>PowerPoint 演示文稿</vt:lpstr>
      <vt:lpstr>T(n)= 2 T(n/2) + O(n). T(n)=?</vt:lpstr>
      <vt:lpstr>分治算法应用举例2</vt:lpstr>
      <vt:lpstr>分治算法应用举例2(continue)</vt:lpstr>
      <vt:lpstr>分治算法应用举例2(continue)</vt:lpstr>
      <vt:lpstr>分治法</vt:lpstr>
      <vt:lpstr>快速排序 (quick sort)</vt:lpstr>
      <vt:lpstr>PowerPoint 演示文稿</vt:lpstr>
      <vt:lpstr>递归的伪代码说明</vt:lpstr>
      <vt:lpstr>partition过程</vt:lpstr>
      <vt:lpstr>PowerPoint 演示文稿</vt:lpstr>
      <vt:lpstr>按上述partition方法进行递归演示</vt:lpstr>
      <vt:lpstr>对比归并排序</vt:lpstr>
      <vt:lpstr>预备知识</vt:lpstr>
      <vt:lpstr>Qsort的最坏复杂度是多少？</vt:lpstr>
      <vt:lpstr>另一方面，有I使得T(I)达到 n2 量级？</vt:lpstr>
      <vt:lpstr>最坏复杂度vs 平均复杂度</vt:lpstr>
      <vt:lpstr>如何分析平均复杂度Taverage(n)?</vt:lpstr>
      <vt:lpstr>例子</vt:lpstr>
      <vt:lpstr>如何分析E[X]?</vt:lpstr>
      <vt:lpstr>PowerPoint 演示文稿</vt:lpstr>
      <vt:lpstr>PowerPoint 演示文稿</vt:lpstr>
      <vt:lpstr>PowerPoint 演示文稿</vt:lpstr>
      <vt:lpstr>回到问题：值p和值q被比较的概率？</vt:lpstr>
      <vt:lpstr>回到问题: XI的期望值是多少？</vt:lpstr>
      <vt:lpstr>分治法</vt:lpstr>
      <vt:lpstr>Randomized-Quicksort  背景</vt:lpstr>
      <vt:lpstr>Randomized-Quicksort  描述</vt:lpstr>
      <vt:lpstr>Expected running time分析</vt:lpstr>
      <vt:lpstr>PowerPoint 演示文稿</vt:lpstr>
      <vt:lpstr>总结及另一个证明方法。</vt:lpstr>
      <vt:lpstr>PowerPoint 演示文稿</vt:lpstr>
      <vt:lpstr>Selection 问题</vt:lpstr>
      <vt:lpstr>PowerPoint 演示文稿</vt:lpstr>
      <vt:lpstr>PowerPoint 演示文稿</vt:lpstr>
      <vt:lpstr>如何分析它的平均复杂度？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knight davion</dc:creator>
  <cp:lastModifiedBy>金 恺</cp:lastModifiedBy>
  <cp:revision>1107</cp:revision>
  <dcterms:created xsi:type="dcterms:W3CDTF">2020-08-23T08:00:58Z</dcterms:created>
  <dcterms:modified xsi:type="dcterms:W3CDTF">2021-04-12T12:17:55Z</dcterms:modified>
</cp:coreProperties>
</file>