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88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 Light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Task 1   </a:t>
            </a:r>
            <a:r>
              <a:rPr lang="zh-CN" altLang="en-US">
                <a:sym typeface="+mn-ea"/>
              </a:rPr>
              <a:t>串的模式匹配</a:t>
            </a:r>
            <a:r>
              <a:rPr lang="en-US" altLang="zh-CN">
                <a:sym typeface="+mn-ea"/>
              </a:rPr>
              <a:t>(BF)</a:t>
            </a:r>
            <a:endParaRPr lang="x-none" altLang="en-US" dirty="0"/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9pPr>
          </a:lstStyle>
          <a:p>
            <a:r>
              <a:rPr lang="zh-CN" altLang="en-US" sz="2800" b="1" dirty="0" smtClean="0">
                <a:sym typeface="+mn-ea"/>
              </a:rPr>
              <a:t>输入格式：</a:t>
            </a:r>
            <a:r>
              <a:rPr lang="zh-CN" altLang="en-US" sz="2800" dirty="0" smtClean="0">
                <a:sym typeface="+mn-ea"/>
              </a:rPr>
              <a:t>从键盘输入两个字符串</a:t>
            </a:r>
            <a:r>
              <a:rPr lang="en-US" altLang="zh-CN" sz="2800" dirty="0" smtClean="0">
                <a:sym typeface="+mn-ea"/>
              </a:rPr>
              <a:t>S,T.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第一行输入</a:t>
            </a:r>
            <a:r>
              <a:rPr lang="zh-CN" altLang="en-US" sz="2800" dirty="0" smtClean="0">
                <a:ea typeface="宋体" charset="0"/>
                <a:sym typeface="+mn-ea"/>
              </a:rPr>
              <a:t>串</a:t>
            </a:r>
            <a:r>
              <a:rPr lang="en-US" altLang="zh-CN" sz="2800" dirty="0" smtClean="0">
                <a:ea typeface="宋体" charset="0"/>
                <a:sym typeface="+mn-ea"/>
              </a:rPr>
              <a:t>S</a:t>
            </a:r>
            <a:r>
              <a:rPr lang="zh-CN" altLang="en-US" sz="2800" dirty="0" smtClean="0">
                <a:ea typeface="宋体" charset="0"/>
                <a:sym typeface="+mn-ea"/>
              </a:rPr>
              <a:t>的长度</a:t>
            </a:r>
            <a:r>
              <a:rPr lang="en-US" altLang="zh-CN" sz="2800" dirty="0" smtClean="0">
                <a:ea typeface="宋体" charset="0"/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第二行输入字符串</a:t>
            </a:r>
            <a:r>
              <a:rPr lang="en-US" altLang="zh-CN" sz="2800" dirty="0" smtClean="0">
                <a:sym typeface="+mn-ea"/>
              </a:rPr>
              <a:t>S,</a:t>
            </a:r>
            <a:r>
              <a:rPr lang="zh-CN" altLang="en-US" sz="2800" dirty="0" smtClean="0">
                <a:sym typeface="+mn-ea"/>
              </a:rPr>
              <a:t>第三行输入</a:t>
            </a:r>
            <a:r>
              <a:rPr lang="zh-CN" altLang="en-US" sz="2800" dirty="0" smtClean="0">
                <a:ea typeface="宋体" charset="0"/>
                <a:sym typeface="+mn-ea"/>
              </a:rPr>
              <a:t>串</a:t>
            </a:r>
            <a:r>
              <a:rPr lang="en-US" altLang="zh-CN" sz="2800" dirty="0" smtClean="0">
                <a:ea typeface="宋体" charset="0"/>
                <a:sym typeface="+mn-ea"/>
              </a:rPr>
              <a:t>T</a:t>
            </a:r>
            <a:r>
              <a:rPr lang="zh-CN" altLang="en-US" sz="2800" dirty="0" smtClean="0">
                <a:ea typeface="宋体" charset="0"/>
                <a:sym typeface="+mn-ea"/>
              </a:rPr>
              <a:t>的长度</a:t>
            </a:r>
            <a:r>
              <a:rPr lang="en-US" altLang="zh-CN" sz="2800" dirty="0" smtClean="0">
                <a:ea typeface="宋体" charset="0"/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第四行输入字符串</a:t>
            </a:r>
            <a:r>
              <a:rPr lang="en-US" altLang="zh-CN" sz="2800" dirty="0" smtClean="0">
                <a:sym typeface="+mn-ea"/>
              </a:rPr>
              <a:t>T.</a:t>
            </a:r>
          </a:p>
          <a:p>
            <a:pPr lvl="1"/>
            <a:r>
              <a:rPr lang="zh-CN" altLang="en-US" sz="2800" dirty="0" smtClean="0">
                <a:ea typeface="宋体" charset="0"/>
                <a:sym typeface="+mn-ea"/>
              </a:rPr>
              <a:t>第五行输入</a:t>
            </a:r>
            <a:r>
              <a:rPr lang="zh-CN" altLang="en-US" sz="2800" dirty="0" smtClean="0">
                <a:sym typeface="+mn-ea"/>
              </a:rPr>
              <a:t>起始位置</a:t>
            </a:r>
            <a:r>
              <a:rPr lang="en-US" altLang="zh-CN" sz="2800" dirty="0" smtClean="0">
                <a:sym typeface="+mn-ea"/>
              </a:rPr>
              <a:t>pos.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输出格式：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串</a:t>
            </a:r>
            <a:r>
              <a:rPr kumimoji="1" lang="en-US" altLang="zh-CN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T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在串</a:t>
            </a:r>
            <a:r>
              <a:rPr kumimoji="1" lang="en-US" altLang="zh-CN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S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中第</a:t>
            </a:r>
            <a:r>
              <a:rPr kumimoji="1" lang="en-US" altLang="zh-CN" sz="28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pos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个字符之后的</a:t>
            </a:r>
            <a:r>
              <a:rPr kumimoji="1"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itchFamily="2" charset="-122"/>
                <a:cs typeface="+mn-cs"/>
                <a:sym typeface="+mn-ea"/>
              </a:rPr>
              <a:t>第一次出现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itchFamily="2" charset="-122"/>
                <a:cs typeface="+mn-cs"/>
                <a:sym typeface="+mn-ea"/>
              </a:rPr>
              <a:t>的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位置</a:t>
            </a:r>
            <a:r>
              <a:rPr kumimoji="1" lang="en-US" altLang="zh-CN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.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数据范围：</a:t>
            </a:r>
            <a:r>
              <a:rPr lang="zh-CN" altLang="en-US" sz="2800" dirty="0" smtClean="0">
                <a:sym typeface="+mn-ea"/>
              </a:rPr>
              <a:t>（长度：</a:t>
            </a:r>
            <a:r>
              <a:rPr lang="en-US" altLang="zh-CN" sz="2800" smtClean="0">
                <a:sym typeface="+mn-ea"/>
              </a:rPr>
              <a:t>1-500000</a:t>
            </a:r>
            <a:r>
              <a:rPr lang="zh-CN" altLang="en-US" sz="2800" dirty="0" smtClean="0">
                <a:sym typeface="+mn-ea"/>
              </a:rPr>
              <a:t>）   </a:t>
            </a:r>
            <a:r>
              <a:rPr lang="en-US" altLang="zh-CN" sz="2800" dirty="0" smtClean="0">
                <a:sym typeface="+mn-ea"/>
              </a:rPr>
              <a:t>1&lt;=</a:t>
            </a:r>
            <a:r>
              <a:rPr lang="en-US" altLang="zh-CN" sz="2800" dirty="0" err="1" smtClean="0">
                <a:sym typeface="+mn-ea"/>
              </a:rPr>
              <a:t>pos</a:t>
            </a:r>
            <a:r>
              <a:rPr lang="en-US" altLang="zh-CN" sz="2800" dirty="0" smtClean="0">
                <a:sym typeface="+mn-ea"/>
              </a:rPr>
              <a:t> &lt;= |S|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样例输入：</a:t>
            </a:r>
            <a:endParaRPr lang="zh-CN" altLang="en-US" sz="2800" dirty="0" smtClean="0"/>
          </a:p>
          <a:p>
            <a:pPr lvl="1"/>
            <a:r>
              <a:rPr lang="en-US" altLang="zh-CN" sz="2800" dirty="0" smtClean="0">
                <a:sym typeface="+mn-ea"/>
              </a:rPr>
              <a:t>13</a:t>
            </a:r>
            <a:endParaRPr lang="en-US" altLang="zh-CN" sz="2800" dirty="0" smtClean="0"/>
          </a:p>
          <a:p>
            <a:pPr lvl="1"/>
            <a:r>
              <a:rPr kumimoji="1" lang="en-US" altLang="zh-CN" sz="2800" b="1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ababcabcacbab</a:t>
            </a:r>
            <a:endParaRPr kumimoji="1"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  <a:p>
            <a:pPr lvl="1"/>
            <a:r>
              <a:rPr kumimoji="1"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5</a:t>
            </a:r>
            <a:endParaRPr lang="en-US" altLang="zh-CN" sz="2800" dirty="0" smtClean="0"/>
          </a:p>
          <a:p>
            <a:pPr lvl="1"/>
            <a:r>
              <a:rPr kumimoji="1" lang="en-US" altLang="zh-CN" sz="2800" b="1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abcac</a:t>
            </a:r>
            <a:endParaRPr kumimoji="1"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  <a:p>
            <a:pPr lvl="1"/>
            <a:r>
              <a:rPr kumimoji="1"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2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样例输出：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sym typeface="+mn-ea"/>
              </a:rPr>
              <a:t>6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 Light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Task 2   </a:t>
            </a:r>
            <a:r>
              <a:rPr lang="zh-CN" altLang="en-US">
                <a:sym typeface="+mn-ea"/>
              </a:rPr>
              <a:t>串的模式匹配</a:t>
            </a:r>
            <a:r>
              <a:rPr lang="en-US" altLang="zh-CN">
                <a:sym typeface="+mn-ea"/>
              </a:rPr>
              <a:t>(KMP)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charset="0"/>
                <a:ea typeface="+mn-ea"/>
                <a:cs typeface="+mn-ea"/>
              </a:defRPr>
            </a:lvl9pPr>
          </a:lstStyle>
          <a:p>
            <a:r>
              <a:rPr lang="zh-CN" altLang="en-US" sz="2800" b="1" dirty="0" smtClean="0">
                <a:sym typeface="+mn-ea"/>
              </a:rPr>
              <a:t>输入格式：</a:t>
            </a:r>
            <a:r>
              <a:rPr lang="zh-CN" altLang="en-US" sz="2800" dirty="0" smtClean="0">
                <a:sym typeface="+mn-ea"/>
              </a:rPr>
              <a:t>从键盘输入两个字符串</a:t>
            </a:r>
            <a:r>
              <a:rPr lang="en-US" altLang="zh-CN" sz="2800" dirty="0" smtClean="0">
                <a:sym typeface="+mn-ea"/>
              </a:rPr>
              <a:t>S,T.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第一行输入</a:t>
            </a:r>
            <a:r>
              <a:rPr lang="zh-CN" altLang="en-US" sz="2800" dirty="0" smtClean="0">
                <a:ea typeface="宋体" charset="0"/>
                <a:sym typeface="+mn-ea"/>
              </a:rPr>
              <a:t>串</a:t>
            </a:r>
            <a:r>
              <a:rPr lang="en-US" altLang="zh-CN" sz="2800" dirty="0" smtClean="0">
                <a:ea typeface="宋体" charset="0"/>
                <a:sym typeface="+mn-ea"/>
              </a:rPr>
              <a:t>S</a:t>
            </a:r>
            <a:r>
              <a:rPr lang="zh-CN" altLang="en-US" sz="2800" dirty="0" smtClean="0">
                <a:ea typeface="宋体" charset="0"/>
                <a:sym typeface="+mn-ea"/>
              </a:rPr>
              <a:t>的长度</a:t>
            </a:r>
            <a:r>
              <a:rPr lang="en-US" altLang="zh-CN" sz="2800" dirty="0" smtClean="0">
                <a:ea typeface="宋体" charset="0"/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第二行输入字符串</a:t>
            </a:r>
            <a:r>
              <a:rPr lang="en-US" altLang="zh-CN" sz="2800" dirty="0" smtClean="0">
                <a:sym typeface="+mn-ea"/>
              </a:rPr>
              <a:t>S,</a:t>
            </a:r>
            <a:r>
              <a:rPr lang="zh-CN" altLang="en-US" sz="2800" dirty="0" smtClean="0">
                <a:sym typeface="+mn-ea"/>
              </a:rPr>
              <a:t>第三行输入</a:t>
            </a:r>
            <a:r>
              <a:rPr lang="zh-CN" altLang="en-US" sz="2800" dirty="0" smtClean="0">
                <a:ea typeface="宋体" charset="0"/>
                <a:sym typeface="+mn-ea"/>
              </a:rPr>
              <a:t>串</a:t>
            </a:r>
            <a:r>
              <a:rPr lang="en-US" altLang="zh-CN" sz="2800" dirty="0" smtClean="0">
                <a:ea typeface="宋体" charset="0"/>
                <a:sym typeface="+mn-ea"/>
              </a:rPr>
              <a:t>T</a:t>
            </a:r>
            <a:r>
              <a:rPr lang="zh-CN" altLang="en-US" sz="2800" dirty="0" smtClean="0">
                <a:ea typeface="宋体" charset="0"/>
                <a:sym typeface="+mn-ea"/>
              </a:rPr>
              <a:t>的长度</a:t>
            </a:r>
            <a:r>
              <a:rPr lang="en-US" altLang="zh-CN" sz="2800" dirty="0" smtClean="0">
                <a:ea typeface="宋体" charset="0"/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第四行输入字符串</a:t>
            </a:r>
            <a:r>
              <a:rPr lang="en-US" altLang="zh-CN" sz="2800" dirty="0" smtClean="0">
                <a:sym typeface="+mn-ea"/>
              </a:rPr>
              <a:t>T.</a:t>
            </a:r>
          </a:p>
          <a:p>
            <a:pPr lvl="1"/>
            <a:r>
              <a:rPr lang="zh-CN" altLang="en-US" sz="2800" dirty="0" smtClean="0">
                <a:ea typeface="宋体" charset="0"/>
                <a:sym typeface="+mn-ea"/>
              </a:rPr>
              <a:t>第五行输入</a:t>
            </a:r>
            <a:r>
              <a:rPr lang="zh-CN" altLang="en-US" sz="2800" dirty="0" smtClean="0">
                <a:sym typeface="+mn-ea"/>
              </a:rPr>
              <a:t>起始位置</a:t>
            </a:r>
            <a:r>
              <a:rPr lang="en-US" altLang="zh-CN" sz="2800" dirty="0" smtClean="0">
                <a:sym typeface="+mn-ea"/>
              </a:rPr>
              <a:t>pos.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输出格式：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串</a:t>
            </a:r>
            <a:r>
              <a:rPr kumimoji="1" lang="en-US" altLang="zh-CN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T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在串</a:t>
            </a:r>
            <a:r>
              <a:rPr kumimoji="1" lang="en-US" altLang="zh-CN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S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中第</a:t>
            </a:r>
            <a:r>
              <a:rPr kumimoji="1" lang="en-US" altLang="zh-CN" sz="28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pos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个字符之后的</a:t>
            </a:r>
            <a:r>
              <a:rPr kumimoji="1"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itchFamily="2" charset="-122"/>
                <a:cs typeface="+mn-cs"/>
                <a:sym typeface="+mn-ea"/>
              </a:rPr>
              <a:t>第一次出现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itchFamily="2" charset="-122"/>
                <a:cs typeface="+mn-cs"/>
                <a:sym typeface="+mn-ea"/>
              </a:rPr>
              <a:t>的</a:t>
            </a:r>
            <a:r>
              <a:rPr kumimoji="1" lang="zh-CN" altLang="en-US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位置</a:t>
            </a:r>
            <a:r>
              <a:rPr kumimoji="1" lang="en-US" altLang="zh-CN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.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数据范围：</a:t>
            </a:r>
            <a:r>
              <a:rPr lang="zh-CN" altLang="en-US" sz="2800" dirty="0" smtClean="0">
                <a:sym typeface="+mn-ea"/>
              </a:rPr>
              <a:t>（长度：</a:t>
            </a:r>
            <a:r>
              <a:rPr lang="en-US" altLang="zh-CN" sz="2800" dirty="0" smtClean="0">
                <a:sym typeface="+mn-ea"/>
              </a:rPr>
              <a:t>1-500000</a:t>
            </a:r>
            <a:r>
              <a:rPr lang="zh-CN" altLang="en-US" sz="2800" dirty="0" smtClean="0">
                <a:sym typeface="+mn-ea"/>
              </a:rPr>
              <a:t>）   </a:t>
            </a:r>
            <a:r>
              <a:rPr lang="en-US" altLang="zh-CN" sz="2800" dirty="0" smtClean="0">
                <a:sym typeface="+mn-ea"/>
              </a:rPr>
              <a:t>1&lt;=</a:t>
            </a:r>
            <a:r>
              <a:rPr lang="en-US" altLang="zh-CN" sz="2800" dirty="0" err="1" smtClean="0">
                <a:sym typeface="+mn-ea"/>
              </a:rPr>
              <a:t>pos</a:t>
            </a:r>
            <a:r>
              <a:rPr lang="en-US" altLang="zh-CN" sz="2800" dirty="0" smtClean="0">
                <a:sym typeface="+mn-ea"/>
              </a:rPr>
              <a:t> &lt;= |S|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样例输入：</a:t>
            </a:r>
            <a:endParaRPr lang="zh-CN" altLang="en-US" sz="2800" dirty="0" smtClean="0"/>
          </a:p>
          <a:p>
            <a:pPr lvl="1"/>
            <a:r>
              <a:rPr lang="en-US" altLang="zh-CN" sz="2800" dirty="0" smtClean="0">
                <a:sym typeface="+mn-ea"/>
              </a:rPr>
              <a:t>13</a:t>
            </a:r>
            <a:endParaRPr lang="en-US" altLang="zh-CN" sz="2800" dirty="0" smtClean="0"/>
          </a:p>
          <a:p>
            <a:pPr lvl="1"/>
            <a:r>
              <a:rPr kumimoji="1" lang="en-US" altLang="zh-CN" sz="2800" b="1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ababcabcacbab</a:t>
            </a:r>
            <a:endParaRPr kumimoji="1"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  <a:p>
            <a:pPr lvl="1"/>
            <a:r>
              <a:rPr kumimoji="1"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5</a:t>
            </a:r>
            <a:endParaRPr lang="en-US" altLang="zh-CN" sz="2800" dirty="0" smtClean="0"/>
          </a:p>
          <a:p>
            <a:pPr lvl="1"/>
            <a:r>
              <a:rPr kumimoji="1" lang="en-US" altLang="zh-CN" sz="2800" b="1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abcac</a:t>
            </a:r>
            <a:endParaRPr kumimoji="1"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  <a:p>
            <a:pPr lvl="1"/>
            <a:r>
              <a:rPr kumimoji="1"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2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样例输出：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sym typeface="+mn-ea"/>
              </a:rPr>
              <a:t>6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黑体</vt:lpstr>
      <vt:lpstr>宋体</vt:lpstr>
      <vt:lpstr>Arial</vt:lpstr>
      <vt:lpstr>Arial Black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lvqj</dc:creator>
  <cp:lastModifiedBy>teacher</cp:lastModifiedBy>
  <cp:revision>18</cp:revision>
  <dcterms:created xsi:type="dcterms:W3CDTF">2021-03-29T02:52:19Z</dcterms:created>
  <dcterms:modified xsi:type="dcterms:W3CDTF">2021-03-29T12:08:48Z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