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81" r:id="rId3"/>
    <p:sldId id="439" r:id="rId4"/>
    <p:sldId id="438" r:id="rId5"/>
    <p:sldId id="441" r:id="rId6"/>
    <p:sldId id="442" r:id="rId7"/>
    <p:sldId id="440" r:id="rId8"/>
    <p:sldId id="435" r:id="rId9"/>
    <p:sldId id="377" r:id="rId10"/>
    <p:sldId id="378" r:id="rId11"/>
    <p:sldId id="379" r:id="rId12"/>
    <p:sldId id="434" r:id="rId13"/>
    <p:sldId id="437" r:id="rId14"/>
  </p:sldIdLst>
  <p:sldSz cx="12192000" cy="6858000"/>
  <p:notesSz cx="6858000" cy="9144000"/>
  <p:defaultTextStyle>
    <a:defPPr>
      <a:defRPr lang="zh-Hans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674" autoAdjust="0"/>
  </p:normalViewPr>
  <p:slideViewPr>
    <p:cSldViewPr snapToGrid="0">
      <p:cViewPr varScale="1">
        <p:scale>
          <a:sx n="80" d="100"/>
          <a:sy n="80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9BA122-56C2-4DF3-B100-90BA3DCA2A93}" type="datetimeFigureOut">
              <a:rPr lang="zh-Hans-HK" altLang="en-US" smtClean="0"/>
              <a:t>15/3/2021</a:t>
            </a:fld>
            <a:endParaRPr lang="zh-Hans-HK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ans-HK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ans-HK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540C9-408F-4E31-8BE7-DE1EDD03D16A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894983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9FDF8-87CC-4A05-A3B0-A90A4EE7C04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313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39A2D-616B-4A74-9B26-9C6103004C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85142B-AC6E-46F2-A29F-BF5200737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756531-4773-46E5-9CD2-2DA245AC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8F92-3943-4520-9C63-BADDFF50E1C7}" type="datetimeFigureOut">
              <a:rPr lang="zh-Hans-HK" altLang="en-US" smtClean="0"/>
              <a:t>15/3/2021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6DE4E9-AD26-4FAD-BFBD-A9014E9B6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967DCA-2A02-4086-8746-84F88721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D9A4-8ECC-47E5-8941-8BD1C66B736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991083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0284F8-AB9B-47A8-9386-B6A5BD91A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868E54-E1F2-416B-8F5E-F612BAA0BF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CCD555-6422-4DE7-9FB8-2EC73C452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8F92-3943-4520-9C63-BADDFF50E1C7}" type="datetimeFigureOut">
              <a:rPr lang="zh-Hans-HK" altLang="en-US" smtClean="0"/>
              <a:t>15/3/2021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34C36-CA71-49F8-B5C0-F66FF2E3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75AF1C-1EE3-4E47-90FE-3C6CD5BB3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D9A4-8ECC-47E5-8941-8BD1C66B736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340321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2021DC-0897-491D-ABC1-52F83068A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F2F4E8-FE5A-4C24-8D19-89E5F21D3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02E5CD-22EC-4DB5-BC73-1869B514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8F92-3943-4520-9C63-BADDFF50E1C7}" type="datetimeFigureOut">
              <a:rPr lang="zh-Hans-HK" altLang="en-US" smtClean="0"/>
              <a:t>15/3/2021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131B3F-4B29-4303-A7CA-1C5C97C7C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D9FBA8-E2B2-4C50-A8F0-9ECB133B3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D9A4-8ECC-47E5-8941-8BD1C66B736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3660977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07EE185-ABCB-4A93-A08D-D62A3C5BE0E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HK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C203B72-5C59-4F18-9DF6-52070497C4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F61FA-5CC2-4616-8BF4-BDDA92527B49}" type="datetimeFigureOut">
              <a:rPr lang="zh-CN" altLang="en-US"/>
              <a:pPr>
                <a:defRPr/>
              </a:pPr>
              <a:t>2021/3/15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9299BF-ABA0-4BCF-9594-9BE497141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5B08C72-BACB-403E-AA1C-579688045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98ABD0CE-B7D0-42C7-AF8A-D49D8FEFA786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8953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6E66F0-AB40-480D-B5EB-5428B1A5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4C4007-0AE6-40B1-A425-1B7DB1271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C00863-DA8A-43FD-898E-AEBEC009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8F92-3943-4520-9C63-BADDFF50E1C7}" type="datetimeFigureOut">
              <a:rPr lang="zh-Hans-HK" altLang="en-US" smtClean="0"/>
              <a:t>15/3/2021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8241AD-E69B-47C7-91DB-2A730E84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C9C7FE-B7C6-4E4A-9E4C-02A3EFA5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D9A4-8ECC-47E5-8941-8BD1C66B736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51228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CE4B2-94C3-4609-B439-3FEDC3399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3FED3B-0416-430E-8989-414D257E0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0699B4-CA87-452F-B419-663ECA0D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8F92-3943-4520-9C63-BADDFF50E1C7}" type="datetimeFigureOut">
              <a:rPr lang="zh-Hans-HK" altLang="en-US" smtClean="0"/>
              <a:t>15/3/2021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56EF62-522B-4743-AB6E-FF5B66300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21D1FF-7042-4E9B-B195-8D6D8B4F2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D9A4-8ECC-47E5-8941-8BD1C66B736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63454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334C50-028B-4EB3-BC8B-1431732E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174315-4591-46CB-AEAA-5C1CC2346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A7C0417-563A-47DE-986B-5D49176D2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D485A2-5903-420F-AE4F-7ED27604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8F92-3943-4520-9C63-BADDFF50E1C7}" type="datetimeFigureOut">
              <a:rPr lang="zh-Hans-HK" altLang="en-US" smtClean="0"/>
              <a:t>15/3/2021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3EB3FD-E083-4ECF-86A1-FCE4F1DAC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739EF9-69D9-4593-B8E4-262BAF34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D9A4-8ECC-47E5-8941-8BD1C66B736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006865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4F226-3777-4B20-B585-C037B6F4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227C80-A1FB-41E8-899B-7B540B43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61FA43-AF45-4BF9-B1DA-8F602452A4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9FC6EE-158B-44A3-9C80-EEF09A7F4A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56F1CC5-CD92-456C-95A4-B73C03E7B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300972A-860A-472E-AB3F-F78F7F9B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8F92-3943-4520-9C63-BADDFF50E1C7}" type="datetimeFigureOut">
              <a:rPr lang="zh-Hans-HK" altLang="en-US" smtClean="0"/>
              <a:t>15/3/2021</a:t>
            </a:fld>
            <a:endParaRPr lang="zh-Hans-HK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3832B1-3502-46C4-9707-9BC1FBFC2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E37E3F9-CF60-4F75-A57A-DB49BA768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D9A4-8ECC-47E5-8941-8BD1C66B736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27017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BB189-1047-4AAE-B104-F1C9DD0F3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CAB462-A15E-40BB-9946-64C07B06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8F92-3943-4520-9C63-BADDFF50E1C7}" type="datetimeFigureOut">
              <a:rPr lang="zh-Hans-HK" altLang="en-US" smtClean="0"/>
              <a:t>15/3/2021</a:t>
            </a:fld>
            <a:endParaRPr lang="zh-Hans-HK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8492E6-AFFD-4993-827A-FBDAA01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284567-0F05-4267-A2B5-83DB43F49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D9A4-8ECC-47E5-8941-8BD1C66B736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569543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5FF710A-0ED0-4C75-9220-9BCE52189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8F92-3943-4520-9C63-BADDFF50E1C7}" type="datetimeFigureOut">
              <a:rPr lang="zh-Hans-HK" altLang="en-US" smtClean="0"/>
              <a:t>15/3/2021</a:t>
            </a:fld>
            <a:endParaRPr lang="zh-Hans-HK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EFFC839-E7A7-41EB-B86F-B8735FEE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0AF6A3-EA8F-4538-ABB6-8F4A1A6DE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D9A4-8ECC-47E5-8941-8BD1C66B736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610598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028BEA-32F5-4EF5-91D9-BEF5B2C42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FF2968-D44E-4199-8465-B787BAC78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9D6EFF-E243-45A1-BA6A-4D125B3FD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ED3A2A-9F82-48F0-8E2D-519FD1F59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8F92-3943-4520-9C63-BADDFF50E1C7}" type="datetimeFigureOut">
              <a:rPr lang="zh-Hans-HK" altLang="en-US" smtClean="0"/>
              <a:t>15/3/2021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63EF25-AC7A-4170-BFEA-0371AD32C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64C5CE-C62F-42A2-AA57-5154AE30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D9A4-8ECC-47E5-8941-8BD1C66B736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98946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C9FF0-DB46-4525-9EFC-BC6849B22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C79C39-5F34-4903-BE51-83045DED47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HK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BFE4E2-A53C-4937-A6B9-53DC078E1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EFCC86-705C-4A91-AA9D-96CA8FC7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18F92-3943-4520-9C63-BADDFF50E1C7}" type="datetimeFigureOut">
              <a:rPr lang="zh-Hans-HK" altLang="en-US" smtClean="0"/>
              <a:t>15/3/2021</a:t>
            </a:fld>
            <a:endParaRPr lang="zh-Hans-HK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23996C-EB81-401E-A535-681BD8DE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HK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8F250F-D909-4E96-9CBC-6E6835418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3D9A4-8ECC-47E5-8941-8BD1C66B736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319633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701384-CE24-4936-82CC-10E78811A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ans-HK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689074-462D-471C-9D0C-B538E5CE3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Hans-HK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828EBF-A454-4AB4-8BCF-C5836B5B0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E18F92-3943-4520-9C63-BADDFF50E1C7}" type="datetimeFigureOut">
              <a:rPr lang="zh-Hans-HK" altLang="en-US" smtClean="0"/>
              <a:t>15/3/2021</a:t>
            </a:fld>
            <a:endParaRPr lang="zh-Hans-HK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A9678-ACD9-4B78-BB4D-35906840A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HK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6D489A-FB8D-4B20-ABBC-D5770845E2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3D9A4-8ECC-47E5-8941-8BD1C66B7364}" type="slidenum">
              <a:rPr lang="zh-Hans-HK" altLang="en-US" smtClean="0"/>
              <a:t>‹#›</a:t>
            </a:fld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293047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2974AE-D21C-4CDD-B2EF-3DC0716E4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实验课</a:t>
            </a:r>
            <a:r>
              <a:rPr lang="en-US" altLang="zh-CN" dirty="0"/>
              <a:t>3</a:t>
            </a:r>
            <a:r>
              <a:rPr lang="zh-CN" altLang="en-US" dirty="0"/>
              <a:t>：栈与递归</a:t>
            </a:r>
            <a:endParaRPr lang="zh-Hans-HK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6A3E420-C24E-4685-8F7C-144C01E09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中山大学智工学院 数据结构与算法 </a:t>
            </a:r>
            <a:r>
              <a:rPr lang="en-US" altLang="zh-CN" dirty="0"/>
              <a:t>2021</a:t>
            </a:r>
            <a:r>
              <a:rPr lang="zh-CN" altLang="en-US" dirty="0"/>
              <a:t>春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3815148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标题 1">
            <a:extLst>
              <a:ext uri="{FF2B5EF4-FFF2-40B4-BE49-F238E27FC236}">
                <a16:creationId xmlns:a16="http://schemas.microsoft.com/office/drawing/2014/main" id="{97E12867-4F0F-4D1F-BF99-48C601A5C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lang="en-US" altLang="zh-Hans-HK" sz="4000" dirty="0"/>
              <a:t>Graham-scan convex hull algorithm</a:t>
            </a:r>
            <a:endParaRPr lang="zh-Hans-HK" altLang="en-US" sz="4000" dirty="0"/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B63BB48D-12F5-43A8-A907-A9FE2E4BE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7932" y="2043487"/>
            <a:ext cx="8501062" cy="251084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dirty="0"/>
              <a:t>算法思路：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选最低点。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按角度排序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扫描</a:t>
            </a:r>
            <a:r>
              <a:rPr lang="en-US" altLang="zh-CN" dirty="0"/>
              <a:t>(scan)</a:t>
            </a:r>
          </a:p>
          <a:p>
            <a:pPr marL="0" indent="0">
              <a:buNone/>
            </a:pPr>
            <a:r>
              <a:rPr lang="en-US" altLang="zh-Hans-HK" dirty="0"/>
              <a:t>	</a:t>
            </a:r>
            <a:r>
              <a:rPr lang="zh-CN" altLang="en-US" dirty="0"/>
              <a:t>利用一个栈。</a:t>
            </a:r>
            <a:endParaRPr lang="zh-Hans-HK" altLang="en-US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27A9CCC6-F643-4760-A65B-94C1D90D5BDB}"/>
              </a:ext>
            </a:extLst>
          </p:cNvPr>
          <p:cNvSpPr/>
          <p:nvPr/>
        </p:nvSpPr>
        <p:spPr bwMode="auto">
          <a:xfrm>
            <a:off x="7833897" y="286618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735FA12A-C86E-42B7-ABCB-44A54079997F}"/>
              </a:ext>
            </a:extLst>
          </p:cNvPr>
          <p:cNvSpPr/>
          <p:nvPr/>
        </p:nvSpPr>
        <p:spPr bwMode="auto">
          <a:xfrm>
            <a:off x="8076609" y="351530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7816DD43-4517-4130-8171-7B5B6D3D5FA3}"/>
              </a:ext>
            </a:extLst>
          </p:cNvPr>
          <p:cNvSpPr/>
          <p:nvPr/>
        </p:nvSpPr>
        <p:spPr bwMode="auto">
          <a:xfrm>
            <a:off x="6759511" y="357739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B4CFB500-8036-4962-808D-D7AF9EBDB0D9}"/>
              </a:ext>
            </a:extLst>
          </p:cNvPr>
          <p:cNvSpPr/>
          <p:nvPr/>
        </p:nvSpPr>
        <p:spPr bwMode="auto">
          <a:xfrm>
            <a:off x="7771809" y="394234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F11C0A0F-2141-4E6B-A2F4-EE6DB05EB55A}"/>
              </a:ext>
            </a:extLst>
          </p:cNvPr>
          <p:cNvSpPr/>
          <p:nvPr/>
        </p:nvSpPr>
        <p:spPr bwMode="auto">
          <a:xfrm>
            <a:off x="7963723" y="448050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3560ED0B-CE11-407C-9F74-71E80D933B30}"/>
              </a:ext>
            </a:extLst>
          </p:cNvPr>
          <p:cNvSpPr/>
          <p:nvPr/>
        </p:nvSpPr>
        <p:spPr bwMode="auto">
          <a:xfrm>
            <a:off x="7361615" y="376171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59DE66B-B8A8-43EA-91EC-1B0D6AF32E0B}"/>
              </a:ext>
            </a:extLst>
          </p:cNvPr>
          <p:cNvSpPr/>
          <p:nvPr/>
        </p:nvSpPr>
        <p:spPr bwMode="auto">
          <a:xfrm>
            <a:off x="7213009" y="332339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262A959B-5945-4A74-A6CF-65C4A8A07857}"/>
              </a:ext>
            </a:extLst>
          </p:cNvPr>
          <p:cNvSpPr txBox="1"/>
          <p:nvPr/>
        </p:nvSpPr>
        <p:spPr>
          <a:xfrm>
            <a:off x="7040007" y="305455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01D4024-3632-45EA-B989-29575EC8E00B}"/>
              </a:ext>
            </a:extLst>
          </p:cNvPr>
          <p:cNvSpPr txBox="1"/>
          <p:nvPr/>
        </p:nvSpPr>
        <p:spPr>
          <a:xfrm>
            <a:off x="7119030" y="3699364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F01A1802-0F7C-43F0-A175-A4C4E79FDA4C}"/>
              </a:ext>
            </a:extLst>
          </p:cNvPr>
          <p:cNvSpPr txBox="1"/>
          <p:nvPr/>
        </p:nvSpPr>
        <p:spPr>
          <a:xfrm>
            <a:off x="7674632" y="3637538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E6033B8-E6F1-4D7C-8FB1-E04D62FFC9C5}"/>
              </a:ext>
            </a:extLst>
          </p:cNvPr>
          <p:cNvSpPr txBox="1"/>
          <p:nvPr/>
        </p:nvSpPr>
        <p:spPr>
          <a:xfrm>
            <a:off x="8035880" y="444784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33DCD76-DF30-458A-87F0-A9CF1187928F}"/>
              </a:ext>
            </a:extLst>
          </p:cNvPr>
          <p:cNvSpPr txBox="1"/>
          <p:nvPr/>
        </p:nvSpPr>
        <p:spPr>
          <a:xfrm>
            <a:off x="6489282" y="352215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7483F18-3355-43C0-9160-970BC4E38A9A}"/>
              </a:ext>
            </a:extLst>
          </p:cNvPr>
          <p:cNvSpPr txBox="1"/>
          <p:nvPr/>
        </p:nvSpPr>
        <p:spPr>
          <a:xfrm>
            <a:off x="8123986" y="340674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D3BCF10-C267-4C17-933C-C9C79087CFB7}"/>
              </a:ext>
            </a:extLst>
          </p:cNvPr>
          <p:cNvSpPr txBox="1"/>
          <p:nvPr/>
        </p:nvSpPr>
        <p:spPr>
          <a:xfrm>
            <a:off x="7648861" y="2590925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5565BF2-BB31-49DC-BB41-1CCE0B8F3D4C}"/>
              </a:ext>
            </a:extLst>
          </p:cNvPr>
          <p:cNvCxnSpPr>
            <a:stCxn id="38" idx="0"/>
            <a:endCxn id="35" idx="4"/>
          </p:cNvCxnSpPr>
          <p:nvPr/>
        </p:nvCxnSpPr>
        <p:spPr bwMode="auto">
          <a:xfrm flipV="1">
            <a:off x="8025812" y="3639481"/>
            <a:ext cx="112886" cy="8410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7F8087DB-C981-422B-AB0A-7012FD5AE4F5}"/>
              </a:ext>
            </a:extLst>
          </p:cNvPr>
          <p:cNvCxnSpPr>
            <a:stCxn id="38" idx="1"/>
            <a:endCxn id="33" idx="4"/>
          </p:cNvCxnSpPr>
          <p:nvPr/>
        </p:nvCxnSpPr>
        <p:spPr bwMode="auto">
          <a:xfrm flipH="1" flipV="1">
            <a:off x="7895986" y="2990366"/>
            <a:ext cx="85922" cy="15083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0BC3E58-C3DE-4C0A-97E2-40F2BD6F53C4}"/>
              </a:ext>
            </a:extLst>
          </p:cNvPr>
          <p:cNvCxnSpPr>
            <a:stCxn id="38" idx="1"/>
            <a:endCxn id="37" idx="5"/>
          </p:cNvCxnSpPr>
          <p:nvPr/>
        </p:nvCxnSpPr>
        <p:spPr bwMode="auto">
          <a:xfrm flipH="1" flipV="1">
            <a:off x="7877802" y="4048334"/>
            <a:ext cx="104106" cy="45035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33F645DB-26DE-4655-8AB8-7E8609C359A4}"/>
              </a:ext>
            </a:extLst>
          </p:cNvPr>
          <p:cNvCxnSpPr>
            <a:stCxn id="38" idx="1"/>
            <a:endCxn id="41" idx="5"/>
          </p:cNvCxnSpPr>
          <p:nvPr/>
        </p:nvCxnSpPr>
        <p:spPr bwMode="auto">
          <a:xfrm flipH="1" flipV="1">
            <a:off x="7319002" y="3429383"/>
            <a:ext cx="662906" cy="106930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A4FF87C7-BFBE-4B0F-8292-CC6581177A84}"/>
              </a:ext>
            </a:extLst>
          </p:cNvPr>
          <p:cNvCxnSpPr>
            <a:stCxn id="38" idx="1"/>
            <a:endCxn id="40" idx="5"/>
          </p:cNvCxnSpPr>
          <p:nvPr/>
        </p:nvCxnSpPr>
        <p:spPr bwMode="auto">
          <a:xfrm flipH="1" flipV="1">
            <a:off x="7467608" y="3867708"/>
            <a:ext cx="514300" cy="63098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F91B751A-684A-4AF5-AAF8-8BA601A936CD}"/>
              </a:ext>
            </a:extLst>
          </p:cNvPr>
          <p:cNvCxnSpPr>
            <a:stCxn id="38" idx="2"/>
            <a:endCxn id="36" idx="5"/>
          </p:cNvCxnSpPr>
          <p:nvPr/>
        </p:nvCxnSpPr>
        <p:spPr bwMode="auto">
          <a:xfrm flipH="1" flipV="1">
            <a:off x="6865504" y="3683385"/>
            <a:ext cx="1098219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618083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椭圆 104">
            <a:extLst>
              <a:ext uri="{FF2B5EF4-FFF2-40B4-BE49-F238E27FC236}">
                <a16:creationId xmlns:a16="http://schemas.microsoft.com/office/drawing/2014/main" id="{F7658D06-D278-422C-B858-EFF92EF9A05C}"/>
              </a:ext>
            </a:extLst>
          </p:cNvPr>
          <p:cNvSpPr/>
          <p:nvPr/>
        </p:nvSpPr>
        <p:spPr bwMode="auto">
          <a:xfrm>
            <a:off x="1921177" y="1271703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7" name="椭圆 106">
            <a:extLst>
              <a:ext uri="{FF2B5EF4-FFF2-40B4-BE49-F238E27FC236}">
                <a16:creationId xmlns:a16="http://schemas.microsoft.com/office/drawing/2014/main" id="{F73EEFAE-B890-4F48-B392-1AD076F1C7DE}"/>
              </a:ext>
            </a:extLst>
          </p:cNvPr>
          <p:cNvSpPr/>
          <p:nvPr/>
        </p:nvSpPr>
        <p:spPr bwMode="auto">
          <a:xfrm>
            <a:off x="2163889" y="1920818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0" name="椭圆 109">
            <a:extLst>
              <a:ext uri="{FF2B5EF4-FFF2-40B4-BE49-F238E27FC236}">
                <a16:creationId xmlns:a16="http://schemas.microsoft.com/office/drawing/2014/main" id="{F1B2677F-71D8-4BE7-8E1C-24920F50B981}"/>
              </a:ext>
            </a:extLst>
          </p:cNvPr>
          <p:cNvSpPr/>
          <p:nvPr/>
        </p:nvSpPr>
        <p:spPr bwMode="auto">
          <a:xfrm>
            <a:off x="846791" y="1982907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A246A8FB-08CB-45F0-987D-D66A108EC728}"/>
              </a:ext>
            </a:extLst>
          </p:cNvPr>
          <p:cNvSpPr/>
          <p:nvPr/>
        </p:nvSpPr>
        <p:spPr bwMode="auto">
          <a:xfrm>
            <a:off x="1859089" y="2347856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2" name="椭圆 121">
            <a:extLst>
              <a:ext uri="{FF2B5EF4-FFF2-40B4-BE49-F238E27FC236}">
                <a16:creationId xmlns:a16="http://schemas.microsoft.com/office/drawing/2014/main" id="{5A18B0A4-AD6D-46F2-B234-E4B474A37D4A}"/>
              </a:ext>
            </a:extLst>
          </p:cNvPr>
          <p:cNvSpPr/>
          <p:nvPr/>
        </p:nvSpPr>
        <p:spPr bwMode="auto">
          <a:xfrm>
            <a:off x="2051003" y="2886019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3" name="椭圆 122">
            <a:extLst>
              <a:ext uri="{FF2B5EF4-FFF2-40B4-BE49-F238E27FC236}">
                <a16:creationId xmlns:a16="http://schemas.microsoft.com/office/drawing/2014/main" id="{1E1AF840-03C3-4640-A421-151C64B07938}"/>
              </a:ext>
            </a:extLst>
          </p:cNvPr>
          <p:cNvSpPr/>
          <p:nvPr/>
        </p:nvSpPr>
        <p:spPr bwMode="auto">
          <a:xfrm>
            <a:off x="1448895" y="2167230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5" name="椭圆 124">
            <a:extLst>
              <a:ext uri="{FF2B5EF4-FFF2-40B4-BE49-F238E27FC236}">
                <a16:creationId xmlns:a16="http://schemas.microsoft.com/office/drawing/2014/main" id="{76BB61DD-F10B-48F9-BCF3-BADE40F2466E}"/>
              </a:ext>
            </a:extLst>
          </p:cNvPr>
          <p:cNvSpPr/>
          <p:nvPr/>
        </p:nvSpPr>
        <p:spPr bwMode="auto">
          <a:xfrm>
            <a:off x="1300289" y="1728905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46EA8A4-9B27-432B-BCBB-396A1AE01AFA}"/>
              </a:ext>
            </a:extLst>
          </p:cNvPr>
          <p:cNvSpPr txBox="1"/>
          <p:nvPr/>
        </p:nvSpPr>
        <p:spPr>
          <a:xfrm>
            <a:off x="5616896" y="119149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6E5809EB-3A36-4BCA-ACEF-C479E8CC4970}"/>
              </a:ext>
            </a:extLst>
          </p:cNvPr>
          <p:cNvSpPr txBox="1"/>
          <p:nvPr/>
        </p:nvSpPr>
        <p:spPr>
          <a:xfrm>
            <a:off x="3826435" y="230308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38" name="文本框 137">
            <a:extLst>
              <a:ext uri="{FF2B5EF4-FFF2-40B4-BE49-F238E27FC236}">
                <a16:creationId xmlns:a16="http://schemas.microsoft.com/office/drawing/2014/main" id="{F2F02E35-3A1C-40C0-97FF-BFBCCB119559}"/>
              </a:ext>
            </a:extLst>
          </p:cNvPr>
          <p:cNvSpPr txBox="1"/>
          <p:nvPr/>
        </p:nvSpPr>
        <p:spPr>
          <a:xfrm>
            <a:off x="2156996" y="280186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C054359C-7AEF-4C78-AE4D-EBA3E6542ADD}"/>
              </a:ext>
            </a:extLst>
          </p:cNvPr>
          <p:cNvSpPr txBox="1"/>
          <p:nvPr/>
        </p:nvSpPr>
        <p:spPr>
          <a:xfrm>
            <a:off x="7076100" y="466405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6A8AB8AD-9AA3-4F54-95D9-0F651EFA989B}"/>
              </a:ext>
            </a:extLst>
          </p:cNvPr>
          <p:cNvSpPr txBox="1"/>
          <p:nvPr/>
        </p:nvSpPr>
        <p:spPr>
          <a:xfrm>
            <a:off x="2242659" y="183176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92F605FF-F3D1-47B3-9509-4779188E7A24}"/>
              </a:ext>
            </a:extLst>
          </p:cNvPr>
          <p:cNvSpPr txBox="1"/>
          <p:nvPr/>
        </p:nvSpPr>
        <p:spPr>
          <a:xfrm>
            <a:off x="1725412" y="981044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cxnSp>
        <p:nvCxnSpPr>
          <p:cNvPr id="142" name="直接连接符 141">
            <a:extLst>
              <a:ext uri="{FF2B5EF4-FFF2-40B4-BE49-F238E27FC236}">
                <a16:creationId xmlns:a16="http://schemas.microsoft.com/office/drawing/2014/main" id="{611C4708-0DDC-4FF7-997D-B3C254F05FAD}"/>
              </a:ext>
            </a:extLst>
          </p:cNvPr>
          <p:cNvCxnSpPr>
            <a:stCxn id="122" idx="7"/>
            <a:endCxn id="107" idx="4"/>
          </p:cNvCxnSpPr>
          <p:nvPr/>
        </p:nvCxnSpPr>
        <p:spPr bwMode="auto">
          <a:xfrm flipV="1">
            <a:off x="2156996" y="2044996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3" name="直接连接符 142">
            <a:extLst>
              <a:ext uri="{FF2B5EF4-FFF2-40B4-BE49-F238E27FC236}">
                <a16:creationId xmlns:a16="http://schemas.microsoft.com/office/drawing/2014/main" id="{3BFC3EA4-45AD-4114-827F-D21F18A08EDB}"/>
              </a:ext>
            </a:extLst>
          </p:cNvPr>
          <p:cNvCxnSpPr>
            <a:stCxn id="107" idx="0"/>
            <a:endCxn id="105" idx="5"/>
          </p:cNvCxnSpPr>
          <p:nvPr/>
        </p:nvCxnSpPr>
        <p:spPr bwMode="auto">
          <a:xfrm flipH="1" flipV="1">
            <a:off x="2027170" y="1377696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4" name="椭圆 143">
            <a:extLst>
              <a:ext uri="{FF2B5EF4-FFF2-40B4-BE49-F238E27FC236}">
                <a16:creationId xmlns:a16="http://schemas.microsoft.com/office/drawing/2014/main" id="{84835E74-6F1D-4889-BD64-1D6BB74F2CC7}"/>
              </a:ext>
            </a:extLst>
          </p:cNvPr>
          <p:cNvSpPr/>
          <p:nvPr/>
        </p:nvSpPr>
        <p:spPr bwMode="auto">
          <a:xfrm>
            <a:off x="4116745" y="120961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6" name="椭圆 145">
            <a:extLst>
              <a:ext uri="{FF2B5EF4-FFF2-40B4-BE49-F238E27FC236}">
                <a16:creationId xmlns:a16="http://schemas.microsoft.com/office/drawing/2014/main" id="{705E3768-9363-4FFD-AD45-AA2513D25671}"/>
              </a:ext>
            </a:extLst>
          </p:cNvPr>
          <p:cNvSpPr/>
          <p:nvPr/>
        </p:nvSpPr>
        <p:spPr bwMode="auto">
          <a:xfrm>
            <a:off x="4359457" y="185872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8" name="椭圆 147">
            <a:extLst>
              <a:ext uri="{FF2B5EF4-FFF2-40B4-BE49-F238E27FC236}">
                <a16:creationId xmlns:a16="http://schemas.microsoft.com/office/drawing/2014/main" id="{DB05024A-D37D-4CBC-9287-F4B435DE276F}"/>
              </a:ext>
            </a:extLst>
          </p:cNvPr>
          <p:cNvSpPr/>
          <p:nvPr/>
        </p:nvSpPr>
        <p:spPr bwMode="auto">
          <a:xfrm>
            <a:off x="3042359" y="192081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9" name="椭圆 148">
            <a:extLst>
              <a:ext uri="{FF2B5EF4-FFF2-40B4-BE49-F238E27FC236}">
                <a16:creationId xmlns:a16="http://schemas.microsoft.com/office/drawing/2014/main" id="{DE7162DD-815D-452A-A0EF-E939C3324381}"/>
              </a:ext>
            </a:extLst>
          </p:cNvPr>
          <p:cNvSpPr/>
          <p:nvPr/>
        </p:nvSpPr>
        <p:spPr bwMode="auto">
          <a:xfrm>
            <a:off x="4054657" y="228576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50" name="椭圆 149">
            <a:extLst>
              <a:ext uri="{FF2B5EF4-FFF2-40B4-BE49-F238E27FC236}">
                <a16:creationId xmlns:a16="http://schemas.microsoft.com/office/drawing/2014/main" id="{8A6C3101-2297-4CF2-B119-466F8E0CD0A3}"/>
              </a:ext>
            </a:extLst>
          </p:cNvPr>
          <p:cNvSpPr/>
          <p:nvPr/>
        </p:nvSpPr>
        <p:spPr bwMode="auto">
          <a:xfrm>
            <a:off x="4246571" y="282393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51" name="椭圆 150">
            <a:extLst>
              <a:ext uri="{FF2B5EF4-FFF2-40B4-BE49-F238E27FC236}">
                <a16:creationId xmlns:a16="http://schemas.microsoft.com/office/drawing/2014/main" id="{2BFB4547-0343-495A-A825-D34AFB70B583}"/>
              </a:ext>
            </a:extLst>
          </p:cNvPr>
          <p:cNvSpPr/>
          <p:nvPr/>
        </p:nvSpPr>
        <p:spPr bwMode="auto">
          <a:xfrm>
            <a:off x="3644463" y="210514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469ECB84-13A2-4029-8630-79EF04EB6626}"/>
              </a:ext>
            </a:extLst>
          </p:cNvPr>
          <p:cNvSpPr/>
          <p:nvPr/>
        </p:nvSpPr>
        <p:spPr bwMode="auto">
          <a:xfrm>
            <a:off x="3495857" y="166681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53" name="直接连接符 152">
            <a:extLst>
              <a:ext uri="{FF2B5EF4-FFF2-40B4-BE49-F238E27FC236}">
                <a16:creationId xmlns:a16="http://schemas.microsoft.com/office/drawing/2014/main" id="{7CB8A0A3-49EA-4572-ACF4-7875EECBEC5D}"/>
              </a:ext>
            </a:extLst>
          </p:cNvPr>
          <p:cNvCxnSpPr>
            <a:stCxn id="150" idx="7"/>
            <a:endCxn id="146" idx="4"/>
          </p:cNvCxnSpPr>
          <p:nvPr/>
        </p:nvCxnSpPr>
        <p:spPr bwMode="auto">
          <a:xfrm flipV="1">
            <a:off x="4352564" y="198290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4" name="直接连接符 153">
            <a:extLst>
              <a:ext uri="{FF2B5EF4-FFF2-40B4-BE49-F238E27FC236}">
                <a16:creationId xmlns:a16="http://schemas.microsoft.com/office/drawing/2014/main" id="{F9752240-5F3C-4AEC-941C-88592792DDF2}"/>
              </a:ext>
            </a:extLst>
          </p:cNvPr>
          <p:cNvCxnSpPr>
            <a:stCxn id="146" idx="0"/>
            <a:endCxn id="144" idx="5"/>
          </p:cNvCxnSpPr>
          <p:nvPr/>
        </p:nvCxnSpPr>
        <p:spPr bwMode="auto">
          <a:xfrm flipH="1" flipV="1">
            <a:off x="4222738" y="1315607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5" name="直接连接符 154">
            <a:extLst>
              <a:ext uri="{FF2B5EF4-FFF2-40B4-BE49-F238E27FC236}">
                <a16:creationId xmlns:a16="http://schemas.microsoft.com/office/drawing/2014/main" id="{D0F93D15-8077-45C8-8323-7D6AB075F3A9}"/>
              </a:ext>
            </a:extLst>
          </p:cNvPr>
          <p:cNvCxnSpPr>
            <a:stCxn id="149" idx="0"/>
            <a:endCxn id="144" idx="3"/>
          </p:cNvCxnSpPr>
          <p:nvPr/>
        </p:nvCxnSpPr>
        <p:spPr bwMode="auto">
          <a:xfrm flipV="1">
            <a:off x="4116746" y="1315607"/>
            <a:ext cx="18184" cy="9701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6" name="椭圆 155">
            <a:extLst>
              <a:ext uri="{FF2B5EF4-FFF2-40B4-BE49-F238E27FC236}">
                <a16:creationId xmlns:a16="http://schemas.microsoft.com/office/drawing/2014/main" id="{27E23B9D-BF9C-406B-A347-C57BF21059EF}"/>
              </a:ext>
            </a:extLst>
          </p:cNvPr>
          <p:cNvSpPr/>
          <p:nvPr/>
        </p:nvSpPr>
        <p:spPr bwMode="auto">
          <a:xfrm>
            <a:off x="6287236" y="120961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09E22A93-D2DD-4AA5-8B37-2DB0FE3A7783}"/>
              </a:ext>
            </a:extLst>
          </p:cNvPr>
          <p:cNvSpPr/>
          <p:nvPr/>
        </p:nvSpPr>
        <p:spPr bwMode="auto">
          <a:xfrm>
            <a:off x="6529948" y="185872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58" name="椭圆 157">
            <a:extLst>
              <a:ext uri="{FF2B5EF4-FFF2-40B4-BE49-F238E27FC236}">
                <a16:creationId xmlns:a16="http://schemas.microsoft.com/office/drawing/2014/main" id="{763767BE-CC2F-44A2-8343-91C10A585BDA}"/>
              </a:ext>
            </a:extLst>
          </p:cNvPr>
          <p:cNvSpPr/>
          <p:nvPr/>
        </p:nvSpPr>
        <p:spPr bwMode="auto">
          <a:xfrm>
            <a:off x="5212850" y="192081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59" name="椭圆 158">
            <a:extLst>
              <a:ext uri="{FF2B5EF4-FFF2-40B4-BE49-F238E27FC236}">
                <a16:creationId xmlns:a16="http://schemas.microsoft.com/office/drawing/2014/main" id="{8F89E99A-8FFB-41C6-91DC-A5DA8F3630F3}"/>
              </a:ext>
            </a:extLst>
          </p:cNvPr>
          <p:cNvSpPr/>
          <p:nvPr/>
        </p:nvSpPr>
        <p:spPr bwMode="auto">
          <a:xfrm>
            <a:off x="6225148" y="228576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60" name="椭圆 159">
            <a:extLst>
              <a:ext uri="{FF2B5EF4-FFF2-40B4-BE49-F238E27FC236}">
                <a16:creationId xmlns:a16="http://schemas.microsoft.com/office/drawing/2014/main" id="{C4885DFE-0C35-4BFC-8515-6D5DB38E8122}"/>
              </a:ext>
            </a:extLst>
          </p:cNvPr>
          <p:cNvSpPr/>
          <p:nvPr/>
        </p:nvSpPr>
        <p:spPr bwMode="auto">
          <a:xfrm>
            <a:off x="6417062" y="282393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61" name="椭圆 160">
            <a:extLst>
              <a:ext uri="{FF2B5EF4-FFF2-40B4-BE49-F238E27FC236}">
                <a16:creationId xmlns:a16="http://schemas.microsoft.com/office/drawing/2014/main" id="{293DB598-9576-4C4D-9091-736CD7C0F3E5}"/>
              </a:ext>
            </a:extLst>
          </p:cNvPr>
          <p:cNvSpPr/>
          <p:nvPr/>
        </p:nvSpPr>
        <p:spPr bwMode="auto">
          <a:xfrm>
            <a:off x="5814954" y="210514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62" name="椭圆 161">
            <a:extLst>
              <a:ext uri="{FF2B5EF4-FFF2-40B4-BE49-F238E27FC236}">
                <a16:creationId xmlns:a16="http://schemas.microsoft.com/office/drawing/2014/main" id="{A116A0C3-D500-470B-BE5C-BBCA261EBB18}"/>
              </a:ext>
            </a:extLst>
          </p:cNvPr>
          <p:cNvSpPr/>
          <p:nvPr/>
        </p:nvSpPr>
        <p:spPr bwMode="auto">
          <a:xfrm>
            <a:off x="5666348" y="166681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63" name="直接连接符 162">
            <a:extLst>
              <a:ext uri="{FF2B5EF4-FFF2-40B4-BE49-F238E27FC236}">
                <a16:creationId xmlns:a16="http://schemas.microsoft.com/office/drawing/2014/main" id="{C175C6D3-75AB-435F-A585-DE8EAB74E73A}"/>
              </a:ext>
            </a:extLst>
          </p:cNvPr>
          <p:cNvCxnSpPr>
            <a:stCxn id="160" idx="7"/>
            <a:endCxn id="157" idx="4"/>
          </p:cNvCxnSpPr>
          <p:nvPr/>
        </p:nvCxnSpPr>
        <p:spPr bwMode="auto">
          <a:xfrm flipV="1">
            <a:off x="6523055" y="198290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4" name="直接连接符 163">
            <a:extLst>
              <a:ext uri="{FF2B5EF4-FFF2-40B4-BE49-F238E27FC236}">
                <a16:creationId xmlns:a16="http://schemas.microsoft.com/office/drawing/2014/main" id="{9360CE00-3EE0-4DCA-BD8F-37E1DBFB2469}"/>
              </a:ext>
            </a:extLst>
          </p:cNvPr>
          <p:cNvCxnSpPr>
            <a:stCxn id="157" idx="0"/>
            <a:endCxn id="156" idx="5"/>
          </p:cNvCxnSpPr>
          <p:nvPr/>
        </p:nvCxnSpPr>
        <p:spPr bwMode="auto">
          <a:xfrm flipH="1" flipV="1">
            <a:off x="6393229" y="1315607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5" name="直接连接符 164">
            <a:extLst>
              <a:ext uri="{FF2B5EF4-FFF2-40B4-BE49-F238E27FC236}">
                <a16:creationId xmlns:a16="http://schemas.microsoft.com/office/drawing/2014/main" id="{FE35D4BB-6146-4780-9C76-76D63C626381}"/>
              </a:ext>
            </a:extLst>
          </p:cNvPr>
          <p:cNvCxnSpPr>
            <a:stCxn id="159" idx="0"/>
            <a:endCxn id="156" idx="3"/>
          </p:cNvCxnSpPr>
          <p:nvPr/>
        </p:nvCxnSpPr>
        <p:spPr bwMode="auto">
          <a:xfrm flipV="1">
            <a:off x="6287237" y="1315607"/>
            <a:ext cx="18184" cy="9701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6" name="椭圆 165">
            <a:extLst>
              <a:ext uri="{FF2B5EF4-FFF2-40B4-BE49-F238E27FC236}">
                <a16:creationId xmlns:a16="http://schemas.microsoft.com/office/drawing/2014/main" id="{2B38D4BD-FEF1-4F48-8E24-95E425210488}"/>
              </a:ext>
            </a:extLst>
          </p:cNvPr>
          <p:cNvSpPr/>
          <p:nvPr/>
        </p:nvSpPr>
        <p:spPr bwMode="auto">
          <a:xfrm>
            <a:off x="8372439" y="123288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67" name="椭圆 166">
            <a:extLst>
              <a:ext uri="{FF2B5EF4-FFF2-40B4-BE49-F238E27FC236}">
                <a16:creationId xmlns:a16="http://schemas.microsoft.com/office/drawing/2014/main" id="{4419C4A3-0267-47BB-A140-609FC5162C97}"/>
              </a:ext>
            </a:extLst>
          </p:cNvPr>
          <p:cNvSpPr/>
          <p:nvPr/>
        </p:nvSpPr>
        <p:spPr bwMode="auto">
          <a:xfrm>
            <a:off x="8615151" y="188200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68" name="椭圆 167">
            <a:extLst>
              <a:ext uri="{FF2B5EF4-FFF2-40B4-BE49-F238E27FC236}">
                <a16:creationId xmlns:a16="http://schemas.microsoft.com/office/drawing/2014/main" id="{C9A281A9-ABC8-462D-B6D2-CED3360FD220}"/>
              </a:ext>
            </a:extLst>
          </p:cNvPr>
          <p:cNvSpPr/>
          <p:nvPr/>
        </p:nvSpPr>
        <p:spPr bwMode="auto">
          <a:xfrm>
            <a:off x="7298053" y="194409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69" name="椭圆 168">
            <a:extLst>
              <a:ext uri="{FF2B5EF4-FFF2-40B4-BE49-F238E27FC236}">
                <a16:creationId xmlns:a16="http://schemas.microsoft.com/office/drawing/2014/main" id="{27A58D08-8C36-4B60-B121-DFAFFD4DCC87}"/>
              </a:ext>
            </a:extLst>
          </p:cNvPr>
          <p:cNvSpPr/>
          <p:nvPr/>
        </p:nvSpPr>
        <p:spPr bwMode="auto">
          <a:xfrm>
            <a:off x="8310351" y="230904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70" name="椭圆 169">
            <a:extLst>
              <a:ext uri="{FF2B5EF4-FFF2-40B4-BE49-F238E27FC236}">
                <a16:creationId xmlns:a16="http://schemas.microsoft.com/office/drawing/2014/main" id="{5DAD6892-47DE-4494-B5EA-385733698DF2}"/>
              </a:ext>
            </a:extLst>
          </p:cNvPr>
          <p:cNvSpPr/>
          <p:nvPr/>
        </p:nvSpPr>
        <p:spPr bwMode="auto">
          <a:xfrm>
            <a:off x="8502265" y="284720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71" name="椭圆 170">
            <a:extLst>
              <a:ext uri="{FF2B5EF4-FFF2-40B4-BE49-F238E27FC236}">
                <a16:creationId xmlns:a16="http://schemas.microsoft.com/office/drawing/2014/main" id="{660DEEEB-4703-427C-AC86-5E41A7620EB3}"/>
              </a:ext>
            </a:extLst>
          </p:cNvPr>
          <p:cNvSpPr/>
          <p:nvPr/>
        </p:nvSpPr>
        <p:spPr bwMode="auto">
          <a:xfrm>
            <a:off x="7900157" y="212841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72" name="椭圆 171">
            <a:extLst>
              <a:ext uri="{FF2B5EF4-FFF2-40B4-BE49-F238E27FC236}">
                <a16:creationId xmlns:a16="http://schemas.microsoft.com/office/drawing/2014/main" id="{5F3EAAE2-4DB2-402E-B00E-C63FBBEDF043}"/>
              </a:ext>
            </a:extLst>
          </p:cNvPr>
          <p:cNvSpPr/>
          <p:nvPr/>
        </p:nvSpPr>
        <p:spPr bwMode="auto">
          <a:xfrm>
            <a:off x="7751551" y="169009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73" name="直接连接符 172">
            <a:extLst>
              <a:ext uri="{FF2B5EF4-FFF2-40B4-BE49-F238E27FC236}">
                <a16:creationId xmlns:a16="http://schemas.microsoft.com/office/drawing/2014/main" id="{53070B9F-C663-479E-B046-F64A91C5F2FC}"/>
              </a:ext>
            </a:extLst>
          </p:cNvPr>
          <p:cNvCxnSpPr>
            <a:stCxn id="170" idx="7"/>
            <a:endCxn id="167" idx="4"/>
          </p:cNvCxnSpPr>
          <p:nvPr/>
        </p:nvCxnSpPr>
        <p:spPr bwMode="auto">
          <a:xfrm flipV="1">
            <a:off x="8608258" y="2006181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4" name="直接连接符 173">
            <a:extLst>
              <a:ext uri="{FF2B5EF4-FFF2-40B4-BE49-F238E27FC236}">
                <a16:creationId xmlns:a16="http://schemas.microsoft.com/office/drawing/2014/main" id="{3AFD8E3E-2073-4DD1-B82B-79B01ACE2CD2}"/>
              </a:ext>
            </a:extLst>
          </p:cNvPr>
          <p:cNvCxnSpPr>
            <a:stCxn id="167" idx="0"/>
            <a:endCxn id="166" idx="5"/>
          </p:cNvCxnSpPr>
          <p:nvPr/>
        </p:nvCxnSpPr>
        <p:spPr bwMode="auto">
          <a:xfrm flipH="1" flipV="1">
            <a:off x="8478432" y="1338881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5" name="直接连接符 174">
            <a:extLst>
              <a:ext uri="{FF2B5EF4-FFF2-40B4-BE49-F238E27FC236}">
                <a16:creationId xmlns:a16="http://schemas.microsoft.com/office/drawing/2014/main" id="{7535559F-2872-4AE8-B02B-DAD1BC47A868}"/>
              </a:ext>
            </a:extLst>
          </p:cNvPr>
          <p:cNvCxnSpPr>
            <a:stCxn id="172" idx="7"/>
            <a:endCxn id="166" idx="2"/>
          </p:cNvCxnSpPr>
          <p:nvPr/>
        </p:nvCxnSpPr>
        <p:spPr bwMode="auto">
          <a:xfrm flipV="1">
            <a:off x="7857544" y="1294977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6" name="直接连接符 175">
            <a:extLst>
              <a:ext uri="{FF2B5EF4-FFF2-40B4-BE49-F238E27FC236}">
                <a16:creationId xmlns:a16="http://schemas.microsoft.com/office/drawing/2014/main" id="{1A56B251-B8A1-485B-831C-90D64C81B4D4}"/>
              </a:ext>
            </a:extLst>
          </p:cNvPr>
          <p:cNvCxnSpPr>
            <a:stCxn id="159" idx="1"/>
            <a:endCxn id="162" idx="6"/>
          </p:cNvCxnSpPr>
          <p:nvPr/>
        </p:nvCxnSpPr>
        <p:spPr bwMode="auto">
          <a:xfrm flipH="1" flipV="1">
            <a:off x="5790526" y="1728905"/>
            <a:ext cx="452807" cy="57504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7" name="椭圆 176">
            <a:extLst>
              <a:ext uri="{FF2B5EF4-FFF2-40B4-BE49-F238E27FC236}">
                <a16:creationId xmlns:a16="http://schemas.microsoft.com/office/drawing/2014/main" id="{8A7ACACC-A24E-44FF-96A4-E8F8FAD16CFF}"/>
              </a:ext>
            </a:extLst>
          </p:cNvPr>
          <p:cNvSpPr/>
          <p:nvPr/>
        </p:nvSpPr>
        <p:spPr bwMode="auto">
          <a:xfrm>
            <a:off x="2105798" y="3997095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78" name="椭圆 177">
            <a:extLst>
              <a:ext uri="{FF2B5EF4-FFF2-40B4-BE49-F238E27FC236}">
                <a16:creationId xmlns:a16="http://schemas.microsoft.com/office/drawing/2014/main" id="{25424302-8677-480F-B905-0344C004C0E3}"/>
              </a:ext>
            </a:extLst>
          </p:cNvPr>
          <p:cNvSpPr/>
          <p:nvPr/>
        </p:nvSpPr>
        <p:spPr bwMode="auto">
          <a:xfrm>
            <a:off x="2348510" y="4646210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79" name="椭圆 178">
            <a:extLst>
              <a:ext uri="{FF2B5EF4-FFF2-40B4-BE49-F238E27FC236}">
                <a16:creationId xmlns:a16="http://schemas.microsoft.com/office/drawing/2014/main" id="{20811FC8-9D74-49C5-B8FA-1CD82CA32F9A}"/>
              </a:ext>
            </a:extLst>
          </p:cNvPr>
          <p:cNvSpPr/>
          <p:nvPr/>
        </p:nvSpPr>
        <p:spPr bwMode="auto">
          <a:xfrm>
            <a:off x="1031412" y="4708299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80" name="椭圆 179">
            <a:extLst>
              <a:ext uri="{FF2B5EF4-FFF2-40B4-BE49-F238E27FC236}">
                <a16:creationId xmlns:a16="http://schemas.microsoft.com/office/drawing/2014/main" id="{B532D3D9-93D7-4AEE-BD56-0AAFF6CB1FE7}"/>
              </a:ext>
            </a:extLst>
          </p:cNvPr>
          <p:cNvSpPr/>
          <p:nvPr/>
        </p:nvSpPr>
        <p:spPr bwMode="auto">
          <a:xfrm>
            <a:off x="2043710" y="5073248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81" name="椭圆 180">
            <a:extLst>
              <a:ext uri="{FF2B5EF4-FFF2-40B4-BE49-F238E27FC236}">
                <a16:creationId xmlns:a16="http://schemas.microsoft.com/office/drawing/2014/main" id="{FCA3BAE5-51CA-4698-8B65-F1250524F2A6}"/>
              </a:ext>
            </a:extLst>
          </p:cNvPr>
          <p:cNvSpPr/>
          <p:nvPr/>
        </p:nvSpPr>
        <p:spPr bwMode="auto">
          <a:xfrm>
            <a:off x="2235624" y="5611411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82" name="椭圆 181">
            <a:extLst>
              <a:ext uri="{FF2B5EF4-FFF2-40B4-BE49-F238E27FC236}">
                <a16:creationId xmlns:a16="http://schemas.microsoft.com/office/drawing/2014/main" id="{AEF90A7A-03A8-4804-B9F2-4DE1748C8967}"/>
              </a:ext>
            </a:extLst>
          </p:cNvPr>
          <p:cNvSpPr/>
          <p:nvPr/>
        </p:nvSpPr>
        <p:spPr bwMode="auto">
          <a:xfrm>
            <a:off x="1633516" y="4892622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83" name="椭圆 182">
            <a:extLst>
              <a:ext uri="{FF2B5EF4-FFF2-40B4-BE49-F238E27FC236}">
                <a16:creationId xmlns:a16="http://schemas.microsoft.com/office/drawing/2014/main" id="{D249017C-F3BD-4CB5-8B09-D78F49C8DD3E}"/>
              </a:ext>
            </a:extLst>
          </p:cNvPr>
          <p:cNvSpPr/>
          <p:nvPr/>
        </p:nvSpPr>
        <p:spPr bwMode="auto">
          <a:xfrm>
            <a:off x="1484910" y="4454297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84" name="直接连接符 183">
            <a:extLst>
              <a:ext uri="{FF2B5EF4-FFF2-40B4-BE49-F238E27FC236}">
                <a16:creationId xmlns:a16="http://schemas.microsoft.com/office/drawing/2014/main" id="{F4F08B80-5771-48EC-A447-31B1BC0A9CB9}"/>
              </a:ext>
            </a:extLst>
          </p:cNvPr>
          <p:cNvCxnSpPr>
            <a:stCxn id="181" idx="7"/>
            <a:endCxn id="178" idx="4"/>
          </p:cNvCxnSpPr>
          <p:nvPr/>
        </p:nvCxnSpPr>
        <p:spPr bwMode="auto">
          <a:xfrm flipV="1">
            <a:off x="2341617" y="4770388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1A588A89-5C1C-410C-82C2-EAF806319B56}"/>
              </a:ext>
            </a:extLst>
          </p:cNvPr>
          <p:cNvCxnSpPr>
            <a:stCxn id="178" idx="0"/>
            <a:endCxn id="177" idx="5"/>
          </p:cNvCxnSpPr>
          <p:nvPr/>
        </p:nvCxnSpPr>
        <p:spPr bwMode="auto">
          <a:xfrm flipH="1" flipV="1">
            <a:off x="2211791" y="4103088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6" name="直接连接符 185">
            <a:extLst>
              <a:ext uri="{FF2B5EF4-FFF2-40B4-BE49-F238E27FC236}">
                <a16:creationId xmlns:a16="http://schemas.microsoft.com/office/drawing/2014/main" id="{FD48B467-4490-4B9A-BDEB-CDF9FA73C062}"/>
              </a:ext>
            </a:extLst>
          </p:cNvPr>
          <p:cNvCxnSpPr>
            <a:stCxn id="183" idx="7"/>
            <a:endCxn id="177" idx="2"/>
          </p:cNvCxnSpPr>
          <p:nvPr/>
        </p:nvCxnSpPr>
        <p:spPr bwMode="auto">
          <a:xfrm flipV="1">
            <a:off x="1590903" y="4059184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7" name="直接连接符 186">
            <a:extLst>
              <a:ext uri="{FF2B5EF4-FFF2-40B4-BE49-F238E27FC236}">
                <a16:creationId xmlns:a16="http://schemas.microsoft.com/office/drawing/2014/main" id="{C4D7D5BC-C605-4A32-A7AC-ECA2901D9A0A}"/>
              </a:ext>
            </a:extLst>
          </p:cNvPr>
          <p:cNvCxnSpPr>
            <a:stCxn id="183" idx="4"/>
            <a:endCxn id="182" idx="1"/>
          </p:cNvCxnSpPr>
          <p:nvPr/>
        </p:nvCxnSpPr>
        <p:spPr bwMode="auto">
          <a:xfrm>
            <a:off x="1546999" y="4578475"/>
            <a:ext cx="104702" cy="3323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8" name="椭圆 187">
            <a:extLst>
              <a:ext uri="{FF2B5EF4-FFF2-40B4-BE49-F238E27FC236}">
                <a16:creationId xmlns:a16="http://schemas.microsoft.com/office/drawing/2014/main" id="{ACCCB0AE-D71B-4571-B6B7-1A1F0085D783}"/>
              </a:ext>
            </a:extLst>
          </p:cNvPr>
          <p:cNvSpPr/>
          <p:nvPr/>
        </p:nvSpPr>
        <p:spPr bwMode="auto">
          <a:xfrm>
            <a:off x="4223899" y="409758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89" name="椭圆 188">
            <a:extLst>
              <a:ext uri="{FF2B5EF4-FFF2-40B4-BE49-F238E27FC236}">
                <a16:creationId xmlns:a16="http://schemas.microsoft.com/office/drawing/2014/main" id="{8CCBE4A9-D2E8-477F-B5F4-0A9AAC53B7E0}"/>
              </a:ext>
            </a:extLst>
          </p:cNvPr>
          <p:cNvSpPr/>
          <p:nvPr/>
        </p:nvSpPr>
        <p:spPr bwMode="auto">
          <a:xfrm>
            <a:off x="4466611" y="474670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0" name="椭圆 189">
            <a:extLst>
              <a:ext uri="{FF2B5EF4-FFF2-40B4-BE49-F238E27FC236}">
                <a16:creationId xmlns:a16="http://schemas.microsoft.com/office/drawing/2014/main" id="{53895315-5A75-46A1-A744-5267DCE9634C}"/>
              </a:ext>
            </a:extLst>
          </p:cNvPr>
          <p:cNvSpPr/>
          <p:nvPr/>
        </p:nvSpPr>
        <p:spPr bwMode="auto">
          <a:xfrm>
            <a:off x="3149513" y="480879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1" name="椭圆 190">
            <a:extLst>
              <a:ext uri="{FF2B5EF4-FFF2-40B4-BE49-F238E27FC236}">
                <a16:creationId xmlns:a16="http://schemas.microsoft.com/office/drawing/2014/main" id="{47BC7AD5-F205-489A-BBBC-2B1F53BFA695}"/>
              </a:ext>
            </a:extLst>
          </p:cNvPr>
          <p:cNvSpPr/>
          <p:nvPr/>
        </p:nvSpPr>
        <p:spPr bwMode="auto">
          <a:xfrm>
            <a:off x="4161811" y="517374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2" name="椭圆 191">
            <a:extLst>
              <a:ext uri="{FF2B5EF4-FFF2-40B4-BE49-F238E27FC236}">
                <a16:creationId xmlns:a16="http://schemas.microsoft.com/office/drawing/2014/main" id="{4A934B2B-51A7-41A7-AE89-FF204DC89F32}"/>
              </a:ext>
            </a:extLst>
          </p:cNvPr>
          <p:cNvSpPr/>
          <p:nvPr/>
        </p:nvSpPr>
        <p:spPr bwMode="auto">
          <a:xfrm>
            <a:off x="4353725" y="571190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3" name="椭圆 192">
            <a:extLst>
              <a:ext uri="{FF2B5EF4-FFF2-40B4-BE49-F238E27FC236}">
                <a16:creationId xmlns:a16="http://schemas.microsoft.com/office/drawing/2014/main" id="{ADFE16CA-82A9-4B14-A7C2-1177F81B9B85}"/>
              </a:ext>
            </a:extLst>
          </p:cNvPr>
          <p:cNvSpPr/>
          <p:nvPr/>
        </p:nvSpPr>
        <p:spPr bwMode="auto">
          <a:xfrm>
            <a:off x="3751617" y="499311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4" name="椭圆 193">
            <a:extLst>
              <a:ext uri="{FF2B5EF4-FFF2-40B4-BE49-F238E27FC236}">
                <a16:creationId xmlns:a16="http://schemas.microsoft.com/office/drawing/2014/main" id="{216FDF65-E1AD-4CE5-81BD-037465FAA09C}"/>
              </a:ext>
            </a:extLst>
          </p:cNvPr>
          <p:cNvSpPr/>
          <p:nvPr/>
        </p:nvSpPr>
        <p:spPr bwMode="auto">
          <a:xfrm>
            <a:off x="3603011" y="455479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95" name="直接连接符 194">
            <a:extLst>
              <a:ext uri="{FF2B5EF4-FFF2-40B4-BE49-F238E27FC236}">
                <a16:creationId xmlns:a16="http://schemas.microsoft.com/office/drawing/2014/main" id="{2DD2AEB8-49C0-4650-AF30-7E02DD5BAF0F}"/>
              </a:ext>
            </a:extLst>
          </p:cNvPr>
          <p:cNvCxnSpPr>
            <a:stCxn id="192" idx="7"/>
            <a:endCxn id="189" idx="4"/>
          </p:cNvCxnSpPr>
          <p:nvPr/>
        </p:nvCxnSpPr>
        <p:spPr bwMode="auto">
          <a:xfrm flipV="1">
            <a:off x="4459718" y="4870881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6" name="直接连接符 195">
            <a:extLst>
              <a:ext uri="{FF2B5EF4-FFF2-40B4-BE49-F238E27FC236}">
                <a16:creationId xmlns:a16="http://schemas.microsoft.com/office/drawing/2014/main" id="{8AEA4798-3A65-41D9-8E25-F82E2958DBE6}"/>
              </a:ext>
            </a:extLst>
          </p:cNvPr>
          <p:cNvCxnSpPr>
            <a:stCxn id="189" idx="0"/>
            <a:endCxn id="188" idx="5"/>
          </p:cNvCxnSpPr>
          <p:nvPr/>
        </p:nvCxnSpPr>
        <p:spPr bwMode="auto">
          <a:xfrm flipH="1" flipV="1">
            <a:off x="4329892" y="4203581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直接连接符 196">
            <a:extLst>
              <a:ext uri="{FF2B5EF4-FFF2-40B4-BE49-F238E27FC236}">
                <a16:creationId xmlns:a16="http://schemas.microsoft.com/office/drawing/2014/main" id="{7B0851BD-BE90-41E0-A89B-0FA8FF92DFBE}"/>
              </a:ext>
            </a:extLst>
          </p:cNvPr>
          <p:cNvCxnSpPr>
            <a:stCxn id="194" idx="7"/>
            <a:endCxn id="188" idx="2"/>
          </p:cNvCxnSpPr>
          <p:nvPr/>
        </p:nvCxnSpPr>
        <p:spPr bwMode="auto">
          <a:xfrm flipV="1">
            <a:off x="3709004" y="4159677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直接连接符 197">
            <a:extLst>
              <a:ext uri="{FF2B5EF4-FFF2-40B4-BE49-F238E27FC236}">
                <a16:creationId xmlns:a16="http://schemas.microsoft.com/office/drawing/2014/main" id="{383A2188-DC60-4B90-92B8-193C302F8E75}"/>
              </a:ext>
            </a:extLst>
          </p:cNvPr>
          <p:cNvCxnSpPr>
            <a:stCxn id="194" idx="4"/>
            <a:endCxn id="193" idx="1"/>
          </p:cNvCxnSpPr>
          <p:nvPr/>
        </p:nvCxnSpPr>
        <p:spPr bwMode="auto">
          <a:xfrm>
            <a:off x="3665100" y="4678968"/>
            <a:ext cx="104702" cy="3323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9" name="文本框 198">
            <a:extLst>
              <a:ext uri="{FF2B5EF4-FFF2-40B4-BE49-F238E27FC236}">
                <a16:creationId xmlns:a16="http://schemas.microsoft.com/office/drawing/2014/main" id="{EBC92CFD-698B-4921-9F4D-895C8F34A099}"/>
              </a:ext>
            </a:extLst>
          </p:cNvPr>
          <p:cNvSpPr txBox="1"/>
          <p:nvPr/>
        </p:nvSpPr>
        <p:spPr>
          <a:xfrm>
            <a:off x="7550224" y="135706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00" name="文本框 199">
            <a:extLst>
              <a:ext uri="{FF2B5EF4-FFF2-40B4-BE49-F238E27FC236}">
                <a16:creationId xmlns:a16="http://schemas.microsoft.com/office/drawing/2014/main" id="{62682264-B549-4ACF-A7AB-B2E068BFFA0C}"/>
              </a:ext>
            </a:extLst>
          </p:cNvPr>
          <p:cNvSpPr txBox="1"/>
          <p:nvPr/>
        </p:nvSpPr>
        <p:spPr>
          <a:xfrm>
            <a:off x="1404414" y="505331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cxnSp>
        <p:nvCxnSpPr>
          <p:cNvPr id="201" name="直接连接符 200">
            <a:extLst>
              <a:ext uri="{FF2B5EF4-FFF2-40B4-BE49-F238E27FC236}">
                <a16:creationId xmlns:a16="http://schemas.microsoft.com/office/drawing/2014/main" id="{E07A904B-96D9-41D7-A777-C212DEFA34D8}"/>
              </a:ext>
            </a:extLst>
          </p:cNvPr>
          <p:cNvCxnSpPr>
            <a:stCxn id="190" idx="6"/>
            <a:endCxn id="193" idx="2"/>
          </p:cNvCxnSpPr>
          <p:nvPr/>
        </p:nvCxnSpPr>
        <p:spPr bwMode="auto">
          <a:xfrm>
            <a:off x="3273691" y="4870881"/>
            <a:ext cx="477926" cy="1843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2" name="椭圆 201">
            <a:extLst>
              <a:ext uri="{FF2B5EF4-FFF2-40B4-BE49-F238E27FC236}">
                <a16:creationId xmlns:a16="http://schemas.microsoft.com/office/drawing/2014/main" id="{692807B9-95DD-4953-A9C2-619B72432425}"/>
              </a:ext>
            </a:extLst>
          </p:cNvPr>
          <p:cNvSpPr/>
          <p:nvPr/>
        </p:nvSpPr>
        <p:spPr bwMode="auto">
          <a:xfrm>
            <a:off x="6333088" y="413751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3" name="椭圆 202">
            <a:extLst>
              <a:ext uri="{FF2B5EF4-FFF2-40B4-BE49-F238E27FC236}">
                <a16:creationId xmlns:a16="http://schemas.microsoft.com/office/drawing/2014/main" id="{4FA0397A-DFAF-4FD0-8B78-68A1E990D347}"/>
              </a:ext>
            </a:extLst>
          </p:cNvPr>
          <p:cNvSpPr/>
          <p:nvPr/>
        </p:nvSpPr>
        <p:spPr bwMode="auto">
          <a:xfrm>
            <a:off x="6575800" y="478662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4" name="椭圆 203">
            <a:extLst>
              <a:ext uri="{FF2B5EF4-FFF2-40B4-BE49-F238E27FC236}">
                <a16:creationId xmlns:a16="http://schemas.microsoft.com/office/drawing/2014/main" id="{70010739-0239-4248-8F0D-29458309A94C}"/>
              </a:ext>
            </a:extLst>
          </p:cNvPr>
          <p:cNvSpPr/>
          <p:nvPr/>
        </p:nvSpPr>
        <p:spPr bwMode="auto">
          <a:xfrm>
            <a:off x="5258702" y="484871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5" name="椭圆 204">
            <a:extLst>
              <a:ext uri="{FF2B5EF4-FFF2-40B4-BE49-F238E27FC236}">
                <a16:creationId xmlns:a16="http://schemas.microsoft.com/office/drawing/2014/main" id="{0154D810-94BB-4A65-9232-CA15C5861216}"/>
              </a:ext>
            </a:extLst>
          </p:cNvPr>
          <p:cNvSpPr/>
          <p:nvPr/>
        </p:nvSpPr>
        <p:spPr bwMode="auto">
          <a:xfrm>
            <a:off x="6271000" y="521366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6" name="椭圆 205">
            <a:extLst>
              <a:ext uri="{FF2B5EF4-FFF2-40B4-BE49-F238E27FC236}">
                <a16:creationId xmlns:a16="http://schemas.microsoft.com/office/drawing/2014/main" id="{06C9DE39-9352-4A57-ABD6-9ACCCF74DCA9}"/>
              </a:ext>
            </a:extLst>
          </p:cNvPr>
          <p:cNvSpPr/>
          <p:nvPr/>
        </p:nvSpPr>
        <p:spPr bwMode="auto">
          <a:xfrm>
            <a:off x="6462914" y="575183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7" name="椭圆 206">
            <a:extLst>
              <a:ext uri="{FF2B5EF4-FFF2-40B4-BE49-F238E27FC236}">
                <a16:creationId xmlns:a16="http://schemas.microsoft.com/office/drawing/2014/main" id="{4804056B-3E99-4FBE-92FB-3847E402DCC4}"/>
              </a:ext>
            </a:extLst>
          </p:cNvPr>
          <p:cNvSpPr/>
          <p:nvPr/>
        </p:nvSpPr>
        <p:spPr bwMode="auto">
          <a:xfrm>
            <a:off x="5860806" y="503304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4BDD555E-9BA0-4D96-AC97-90A8FB39EBF3}"/>
              </a:ext>
            </a:extLst>
          </p:cNvPr>
          <p:cNvSpPr/>
          <p:nvPr/>
        </p:nvSpPr>
        <p:spPr bwMode="auto">
          <a:xfrm>
            <a:off x="5712200" y="459471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209" name="直接连接符 208">
            <a:extLst>
              <a:ext uri="{FF2B5EF4-FFF2-40B4-BE49-F238E27FC236}">
                <a16:creationId xmlns:a16="http://schemas.microsoft.com/office/drawing/2014/main" id="{83A96B03-5E87-4AEC-A984-800B5F923EE7}"/>
              </a:ext>
            </a:extLst>
          </p:cNvPr>
          <p:cNvCxnSpPr>
            <a:stCxn id="206" idx="7"/>
            <a:endCxn id="203" idx="4"/>
          </p:cNvCxnSpPr>
          <p:nvPr/>
        </p:nvCxnSpPr>
        <p:spPr bwMode="auto">
          <a:xfrm flipV="1">
            <a:off x="6568907" y="491080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0" name="直接连接符 209">
            <a:extLst>
              <a:ext uri="{FF2B5EF4-FFF2-40B4-BE49-F238E27FC236}">
                <a16:creationId xmlns:a16="http://schemas.microsoft.com/office/drawing/2014/main" id="{B78A5E81-96E3-4D5A-8094-4FC0CB239900}"/>
              </a:ext>
            </a:extLst>
          </p:cNvPr>
          <p:cNvCxnSpPr>
            <a:stCxn id="203" idx="0"/>
            <a:endCxn id="202" idx="5"/>
          </p:cNvCxnSpPr>
          <p:nvPr/>
        </p:nvCxnSpPr>
        <p:spPr bwMode="auto">
          <a:xfrm flipH="1" flipV="1">
            <a:off x="6439081" y="4243507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1" name="直接连接符 210">
            <a:extLst>
              <a:ext uri="{FF2B5EF4-FFF2-40B4-BE49-F238E27FC236}">
                <a16:creationId xmlns:a16="http://schemas.microsoft.com/office/drawing/2014/main" id="{CF3CDB9B-389D-4FF9-ABED-877EB300D850}"/>
              </a:ext>
            </a:extLst>
          </p:cNvPr>
          <p:cNvCxnSpPr>
            <a:stCxn id="208" idx="7"/>
            <a:endCxn id="202" idx="2"/>
          </p:cNvCxnSpPr>
          <p:nvPr/>
        </p:nvCxnSpPr>
        <p:spPr bwMode="auto">
          <a:xfrm flipV="1">
            <a:off x="5818193" y="4199603"/>
            <a:ext cx="514895" cy="41329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2" name="直接连接符 211">
            <a:extLst>
              <a:ext uri="{FF2B5EF4-FFF2-40B4-BE49-F238E27FC236}">
                <a16:creationId xmlns:a16="http://schemas.microsoft.com/office/drawing/2014/main" id="{9AD79BB6-93CA-4A81-A39C-536CA3083C70}"/>
              </a:ext>
            </a:extLst>
          </p:cNvPr>
          <p:cNvCxnSpPr>
            <a:stCxn id="204" idx="7"/>
            <a:endCxn id="208" idx="3"/>
          </p:cNvCxnSpPr>
          <p:nvPr/>
        </p:nvCxnSpPr>
        <p:spPr bwMode="auto">
          <a:xfrm flipV="1">
            <a:off x="5364695" y="4700709"/>
            <a:ext cx="365690" cy="16619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3" name="椭圆 212">
            <a:extLst>
              <a:ext uri="{FF2B5EF4-FFF2-40B4-BE49-F238E27FC236}">
                <a16:creationId xmlns:a16="http://schemas.microsoft.com/office/drawing/2014/main" id="{E2E2DBE7-78EF-4767-875E-CE3C0E637D39}"/>
              </a:ext>
            </a:extLst>
          </p:cNvPr>
          <p:cNvSpPr/>
          <p:nvPr/>
        </p:nvSpPr>
        <p:spPr bwMode="auto">
          <a:xfrm>
            <a:off x="8336284" y="4244412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4" name="椭圆 213">
            <a:extLst>
              <a:ext uri="{FF2B5EF4-FFF2-40B4-BE49-F238E27FC236}">
                <a16:creationId xmlns:a16="http://schemas.microsoft.com/office/drawing/2014/main" id="{1609F2AA-7558-440A-A3B5-13258592434C}"/>
              </a:ext>
            </a:extLst>
          </p:cNvPr>
          <p:cNvSpPr/>
          <p:nvPr/>
        </p:nvSpPr>
        <p:spPr bwMode="auto">
          <a:xfrm>
            <a:off x="8578996" y="4893527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5" name="椭圆 214">
            <a:extLst>
              <a:ext uri="{FF2B5EF4-FFF2-40B4-BE49-F238E27FC236}">
                <a16:creationId xmlns:a16="http://schemas.microsoft.com/office/drawing/2014/main" id="{6A1F4CFC-D3F5-4046-B576-DC13E21363F7}"/>
              </a:ext>
            </a:extLst>
          </p:cNvPr>
          <p:cNvSpPr/>
          <p:nvPr/>
        </p:nvSpPr>
        <p:spPr bwMode="auto">
          <a:xfrm>
            <a:off x="7261898" y="4955616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6" name="椭圆 215">
            <a:extLst>
              <a:ext uri="{FF2B5EF4-FFF2-40B4-BE49-F238E27FC236}">
                <a16:creationId xmlns:a16="http://schemas.microsoft.com/office/drawing/2014/main" id="{17C3D114-E8CF-4E8D-965D-AF8EF3E0ACF4}"/>
              </a:ext>
            </a:extLst>
          </p:cNvPr>
          <p:cNvSpPr/>
          <p:nvPr/>
        </p:nvSpPr>
        <p:spPr bwMode="auto">
          <a:xfrm>
            <a:off x="8274196" y="5320565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7" name="椭圆 216">
            <a:extLst>
              <a:ext uri="{FF2B5EF4-FFF2-40B4-BE49-F238E27FC236}">
                <a16:creationId xmlns:a16="http://schemas.microsoft.com/office/drawing/2014/main" id="{8CCB820D-19D4-4864-98B0-8488437ACC92}"/>
              </a:ext>
            </a:extLst>
          </p:cNvPr>
          <p:cNvSpPr/>
          <p:nvPr/>
        </p:nvSpPr>
        <p:spPr bwMode="auto">
          <a:xfrm>
            <a:off x="8466110" y="5858728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8" name="椭圆 217">
            <a:extLst>
              <a:ext uri="{FF2B5EF4-FFF2-40B4-BE49-F238E27FC236}">
                <a16:creationId xmlns:a16="http://schemas.microsoft.com/office/drawing/2014/main" id="{5D8E21D7-F288-4D4B-A8AE-4B906FA9FB05}"/>
              </a:ext>
            </a:extLst>
          </p:cNvPr>
          <p:cNvSpPr/>
          <p:nvPr/>
        </p:nvSpPr>
        <p:spPr bwMode="auto">
          <a:xfrm>
            <a:off x="7864002" y="5139939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9" name="椭圆 218">
            <a:extLst>
              <a:ext uri="{FF2B5EF4-FFF2-40B4-BE49-F238E27FC236}">
                <a16:creationId xmlns:a16="http://schemas.microsoft.com/office/drawing/2014/main" id="{36E120D6-9637-4C23-A711-E159642F1D07}"/>
              </a:ext>
            </a:extLst>
          </p:cNvPr>
          <p:cNvSpPr/>
          <p:nvPr/>
        </p:nvSpPr>
        <p:spPr bwMode="auto">
          <a:xfrm>
            <a:off x="7715396" y="4701614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220" name="直接连接符 219">
            <a:extLst>
              <a:ext uri="{FF2B5EF4-FFF2-40B4-BE49-F238E27FC236}">
                <a16:creationId xmlns:a16="http://schemas.microsoft.com/office/drawing/2014/main" id="{27B85EEA-16E2-4E1A-AABF-905FA62A7D59}"/>
              </a:ext>
            </a:extLst>
          </p:cNvPr>
          <p:cNvCxnSpPr>
            <a:stCxn id="217" idx="7"/>
            <a:endCxn id="214" idx="4"/>
          </p:cNvCxnSpPr>
          <p:nvPr/>
        </p:nvCxnSpPr>
        <p:spPr bwMode="auto">
          <a:xfrm flipV="1">
            <a:off x="8572103" y="5017705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1" name="直接连接符 220">
            <a:extLst>
              <a:ext uri="{FF2B5EF4-FFF2-40B4-BE49-F238E27FC236}">
                <a16:creationId xmlns:a16="http://schemas.microsoft.com/office/drawing/2014/main" id="{BF027AE9-9B52-4B80-AE4A-5539F7165FF2}"/>
              </a:ext>
            </a:extLst>
          </p:cNvPr>
          <p:cNvCxnSpPr>
            <a:stCxn id="214" idx="0"/>
            <a:endCxn id="213" idx="5"/>
          </p:cNvCxnSpPr>
          <p:nvPr/>
        </p:nvCxnSpPr>
        <p:spPr bwMode="auto">
          <a:xfrm flipH="1" flipV="1">
            <a:off x="8442277" y="4350405"/>
            <a:ext cx="198808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2" name="直接连接符 221">
            <a:extLst>
              <a:ext uri="{FF2B5EF4-FFF2-40B4-BE49-F238E27FC236}">
                <a16:creationId xmlns:a16="http://schemas.microsoft.com/office/drawing/2014/main" id="{FAC76001-F9D8-4682-84C6-9FB8528BD370}"/>
              </a:ext>
            </a:extLst>
          </p:cNvPr>
          <p:cNvCxnSpPr>
            <a:stCxn id="215" idx="7"/>
            <a:endCxn id="213" idx="2"/>
          </p:cNvCxnSpPr>
          <p:nvPr/>
        </p:nvCxnSpPr>
        <p:spPr bwMode="auto">
          <a:xfrm flipV="1">
            <a:off x="7367891" y="4306501"/>
            <a:ext cx="968393" cy="6673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3" name="文本框 222">
            <a:extLst>
              <a:ext uri="{FF2B5EF4-FFF2-40B4-BE49-F238E27FC236}">
                <a16:creationId xmlns:a16="http://schemas.microsoft.com/office/drawing/2014/main" id="{F71AB4FE-37DF-41F0-835E-6607B6301C7D}"/>
              </a:ext>
            </a:extLst>
          </p:cNvPr>
          <p:cNvSpPr txBox="1"/>
          <p:nvPr/>
        </p:nvSpPr>
        <p:spPr>
          <a:xfrm>
            <a:off x="5107137" y="452329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224" name="文本框 223">
            <a:extLst>
              <a:ext uri="{FF2B5EF4-FFF2-40B4-BE49-F238E27FC236}">
                <a16:creationId xmlns:a16="http://schemas.microsoft.com/office/drawing/2014/main" id="{DE827573-C88D-40A6-AE84-E64B8137E60D}"/>
              </a:ext>
            </a:extLst>
          </p:cNvPr>
          <p:cNvSpPr txBox="1"/>
          <p:nvPr/>
        </p:nvSpPr>
        <p:spPr>
          <a:xfrm>
            <a:off x="2877122" y="4756947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3891393E-654B-4AD2-9973-46D90D4FF063}"/>
              </a:ext>
            </a:extLst>
          </p:cNvPr>
          <p:cNvSpPr/>
          <p:nvPr/>
        </p:nvSpPr>
        <p:spPr>
          <a:xfrm>
            <a:off x="9303015" y="2386361"/>
            <a:ext cx="22954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kern="0" dirty="0">
                <a:solidFill>
                  <a:srgbClr val="00B0F0"/>
                </a:solidFill>
              </a:rPr>
              <a:t>证明前第</a:t>
            </a:r>
            <a:r>
              <a:rPr lang="en-US" altLang="zh-CN" kern="0" dirty="0">
                <a:solidFill>
                  <a:srgbClr val="00B0F0"/>
                </a:solidFill>
              </a:rPr>
              <a:t>k</a:t>
            </a:r>
            <a:r>
              <a:rPr lang="zh-CN" altLang="en-US" kern="0" dirty="0">
                <a:solidFill>
                  <a:srgbClr val="00B0F0"/>
                </a:solidFill>
              </a:rPr>
              <a:t>步找到了那个</a:t>
            </a:r>
            <a:r>
              <a:rPr lang="en-US" altLang="zh-CN" kern="0" dirty="0">
                <a:solidFill>
                  <a:srgbClr val="00B0F0"/>
                </a:solidFill>
              </a:rPr>
              <a:t>path </a:t>
            </a:r>
            <a:r>
              <a:rPr lang="zh-CN" altLang="en-US" kern="0" dirty="0">
                <a:solidFill>
                  <a:srgbClr val="00B0F0"/>
                </a:solidFill>
              </a:rPr>
              <a:t>是    </a:t>
            </a:r>
            <a:r>
              <a:rPr lang="en-US" altLang="zh-CN" kern="0" dirty="0">
                <a:solidFill>
                  <a:srgbClr val="00B0F0"/>
                </a:solidFill>
              </a:rPr>
              <a:t>p[0]...p[k+1] </a:t>
            </a:r>
            <a:r>
              <a:rPr lang="zh-CN" altLang="en-US" kern="0" dirty="0">
                <a:solidFill>
                  <a:srgbClr val="00B0F0"/>
                </a:solidFill>
              </a:rPr>
              <a:t>这</a:t>
            </a:r>
            <a:r>
              <a:rPr lang="en-US" altLang="zh-CN" kern="0" dirty="0">
                <a:solidFill>
                  <a:srgbClr val="00B0F0"/>
                </a:solidFill>
              </a:rPr>
              <a:t>k+2</a:t>
            </a:r>
            <a:r>
              <a:rPr lang="zh-CN" altLang="en-US" kern="0" dirty="0">
                <a:solidFill>
                  <a:srgbClr val="00B0F0"/>
                </a:solidFill>
              </a:rPr>
              <a:t>个点的凸包。</a:t>
            </a:r>
            <a:endParaRPr lang="zh-Hans-HK" altLang="en-US" dirty="0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5AE0AC26-7A90-4EF4-9A7F-265531C4F929}"/>
              </a:ext>
            </a:extLst>
          </p:cNvPr>
          <p:cNvSpPr/>
          <p:nvPr/>
        </p:nvSpPr>
        <p:spPr>
          <a:xfrm>
            <a:off x="8764017" y="5645272"/>
            <a:ext cx="36519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推荐阅读：</a:t>
            </a:r>
            <a:r>
              <a:rPr lang="en-US" altLang="zh-Hans-HK" dirty="0"/>
              <a:t>https://blog.csdn.net/</a:t>
            </a:r>
            <a:br>
              <a:rPr lang="en-US" altLang="zh-Hans-HK" dirty="0"/>
            </a:br>
            <a:r>
              <a:rPr lang="en-US" altLang="zh-Hans-HK" dirty="0"/>
              <a:t>   weixin_43804251/</a:t>
            </a:r>
            <a:br>
              <a:rPr lang="en-US" altLang="zh-Hans-HK" dirty="0"/>
            </a:br>
            <a:r>
              <a:rPr lang="en-US" altLang="zh-Hans-HK" dirty="0"/>
              <a:t>  article/details/104159575</a:t>
            </a:r>
          </a:p>
        </p:txBody>
      </p:sp>
    </p:spTree>
    <p:extLst>
      <p:ext uri="{BB962C8B-B14F-4D97-AF65-F5344CB8AC3E}">
        <p14:creationId xmlns:p14="http://schemas.microsoft.com/office/powerpoint/2010/main" val="168511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3D57B63-154F-459C-A5A7-05918A52F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拓展知识</a:t>
            </a:r>
            <a:r>
              <a:rPr lang="en-US" altLang="zh-CN" dirty="0">
                <a:solidFill>
                  <a:schemeClr val="tx2"/>
                </a:solidFill>
              </a:rPr>
              <a:t>I- </a:t>
            </a:r>
            <a:r>
              <a:rPr lang="zh-CN" altLang="en-US" dirty="0">
                <a:solidFill>
                  <a:schemeClr val="tx2"/>
                </a:solidFill>
              </a:rPr>
              <a:t>关于</a:t>
            </a:r>
            <a:r>
              <a:rPr lang="en-US" altLang="zh-CN" dirty="0">
                <a:solidFill>
                  <a:schemeClr val="tx2"/>
                </a:solidFill>
              </a:rPr>
              <a:t>FILO</a:t>
            </a:r>
            <a:r>
              <a:rPr lang="zh-CN" altLang="en-US" dirty="0">
                <a:solidFill>
                  <a:schemeClr val="tx2"/>
                </a:solidFill>
              </a:rPr>
              <a:t>的</a:t>
            </a:r>
            <a:r>
              <a:rPr lang="en-US" altLang="zh-CN" dirty="0">
                <a:solidFill>
                  <a:schemeClr val="tx2"/>
                </a:solidFill>
              </a:rPr>
              <a:t>forbidden pattern (**)</a:t>
            </a:r>
            <a:endParaRPr lang="zh-Hans-HK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32B782-40A1-4E1B-9AD6-279C67E69F17}"/>
              </a:ext>
            </a:extLst>
          </p:cNvPr>
          <p:cNvSpPr txBox="1"/>
          <p:nvPr/>
        </p:nvSpPr>
        <p:spPr>
          <a:xfrm>
            <a:off x="2346960" y="1437364"/>
            <a:ext cx="2585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B0F0"/>
                </a:solidFill>
              </a:rPr>
              <a:t>(a</a:t>
            </a:r>
            <a:r>
              <a:rPr lang="en-US" altLang="zh-Hans-HK" sz="2400" baseline="-25000" dirty="0">
                <a:solidFill>
                  <a:srgbClr val="00B0F0"/>
                </a:solidFill>
              </a:rPr>
              <a:t>n</a:t>
            </a:r>
            <a:r>
              <a:rPr lang="en-US" altLang="zh-Hans-HK" sz="2400" dirty="0">
                <a:solidFill>
                  <a:srgbClr val="00B0F0"/>
                </a:solidFill>
              </a:rPr>
              <a:t>,a</a:t>
            </a:r>
            <a:r>
              <a:rPr lang="en-US" altLang="zh-Hans-HK" sz="2400" baseline="-25000" dirty="0">
                <a:solidFill>
                  <a:srgbClr val="00B0F0"/>
                </a:solidFill>
              </a:rPr>
              <a:t>n-1</a:t>
            </a:r>
            <a:r>
              <a:rPr lang="en-US" altLang="zh-Hans-HK" sz="2400" dirty="0">
                <a:solidFill>
                  <a:srgbClr val="00B0F0"/>
                </a:solidFill>
              </a:rPr>
              <a:t>,…,a</a:t>
            </a:r>
            <a:r>
              <a:rPr lang="en-US" altLang="zh-Hans-HK" sz="2400" baseline="-25000" dirty="0">
                <a:solidFill>
                  <a:srgbClr val="00B0F0"/>
                </a:solidFill>
              </a:rPr>
              <a:t>2</a:t>
            </a:r>
            <a:r>
              <a:rPr lang="en-US" altLang="zh-Hans-HK" sz="2400" dirty="0">
                <a:solidFill>
                  <a:srgbClr val="00B0F0"/>
                </a:solidFill>
              </a:rPr>
              <a:t>,a</a:t>
            </a:r>
            <a:r>
              <a:rPr lang="en-US" altLang="zh-Hans-HK" sz="2400" baseline="-25000" dirty="0">
                <a:solidFill>
                  <a:srgbClr val="00B0F0"/>
                </a:solidFill>
              </a:rPr>
              <a:t>1</a:t>
            </a:r>
            <a:r>
              <a:rPr lang="en-US" altLang="zh-Hans-HK" sz="2400" dirty="0">
                <a:solidFill>
                  <a:srgbClr val="00B0F0"/>
                </a:solidFill>
              </a:rPr>
              <a:t>)</a:t>
            </a:r>
            <a:endParaRPr lang="zh-Hans-HK" altLang="en-US" sz="2400" dirty="0">
              <a:solidFill>
                <a:srgbClr val="00B0F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D05EC4DA-81ED-4750-8400-4BF45A674818}"/>
              </a:ext>
            </a:extLst>
          </p:cNvPr>
          <p:cNvCxnSpPr/>
          <p:nvPr/>
        </p:nvCxnSpPr>
        <p:spPr bwMode="auto">
          <a:xfrm>
            <a:off x="4450080" y="1838960"/>
            <a:ext cx="660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F1FA777-9543-4BDA-BE35-B739ECC02283}"/>
              </a:ext>
            </a:extLst>
          </p:cNvPr>
          <p:cNvCxnSpPr/>
          <p:nvPr/>
        </p:nvCxnSpPr>
        <p:spPr bwMode="auto">
          <a:xfrm>
            <a:off x="5374640" y="1838960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6CE5693-E747-48C7-B39D-FE3F44F0614D}"/>
              </a:ext>
            </a:extLst>
          </p:cNvPr>
          <p:cNvCxnSpPr/>
          <p:nvPr/>
        </p:nvCxnSpPr>
        <p:spPr bwMode="auto">
          <a:xfrm>
            <a:off x="5110480" y="3312160"/>
            <a:ext cx="294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5B0C192-4761-4AA2-B1D2-FA3A6E54A9B2}"/>
              </a:ext>
            </a:extLst>
          </p:cNvPr>
          <p:cNvCxnSpPr/>
          <p:nvPr/>
        </p:nvCxnSpPr>
        <p:spPr bwMode="auto">
          <a:xfrm>
            <a:off x="5110480" y="1838960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BBED03F-7821-492F-A976-124AE1FCC374}"/>
              </a:ext>
            </a:extLst>
          </p:cNvPr>
          <p:cNvCxnSpPr/>
          <p:nvPr/>
        </p:nvCxnSpPr>
        <p:spPr bwMode="auto">
          <a:xfrm>
            <a:off x="4450080" y="1554480"/>
            <a:ext cx="17576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47FBA923-D2C5-4CE5-AE88-1497B306A0E7}"/>
              </a:ext>
            </a:extLst>
          </p:cNvPr>
          <p:cNvCxnSpPr/>
          <p:nvPr/>
        </p:nvCxnSpPr>
        <p:spPr bwMode="auto">
          <a:xfrm>
            <a:off x="5374640" y="1838960"/>
            <a:ext cx="833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D23D731-B4F7-4C79-AF81-671F170CD9C1}"/>
              </a:ext>
            </a:extLst>
          </p:cNvPr>
          <p:cNvCxnSpPr/>
          <p:nvPr/>
        </p:nvCxnSpPr>
        <p:spPr bwMode="auto">
          <a:xfrm>
            <a:off x="6822440" y="1827569"/>
            <a:ext cx="660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18FEB3E9-5184-4112-B0B1-BF88684BB34F}"/>
              </a:ext>
            </a:extLst>
          </p:cNvPr>
          <p:cNvCxnSpPr/>
          <p:nvPr/>
        </p:nvCxnSpPr>
        <p:spPr bwMode="auto">
          <a:xfrm>
            <a:off x="7747000" y="1827569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7C82E17-7D19-4B9E-B379-6CA07306501B}"/>
              </a:ext>
            </a:extLst>
          </p:cNvPr>
          <p:cNvCxnSpPr/>
          <p:nvPr/>
        </p:nvCxnSpPr>
        <p:spPr bwMode="auto">
          <a:xfrm>
            <a:off x="7482840" y="3300769"/>
            <a:ext cx="2946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103C68C8-424C-4041-9AFB-6B36A7C4A2C3}"/>
              </a:ext>
            </a:extLst>
          </p:cNvPr>
          <p:cNvCxnSpPr/>
          <p:nvPr/>
        </p:nvCxnSpPr>
        <p:spPr bwMode="auto">
          <a:xfrm>
            <a:off x="7482840" y="1827569"/>
            <a:ext cx="0" cy="1473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81BF1CEA-A48A-4F5F-A877-72CCAF4F812E}"/>
              </a:ext>
            </a:extLst>
          </p:cNvPr>
          <p:cNvCxnSpPr/>
          <p:nvPr/>
        </p:nvCxnSpPr>
        <p:spPr bwMode="auto">
          <a:xfrm>
            <a:off x="6822440" y="1543089"/>
            <a:ext cx="17576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3E9FBD73-3F2F-4D16-A0E1-DA169A0A33F1}"/>
              </a:ext>
            </a:extLst>
          </p:cNvPr>
          <p:cNvCxnSpPr/>
          <p:nvPr/>
        </p:nvCxnSpPr>
        <p:spPr bwMode="auto">
          <a:xfrm>
            <a:off x="7747000" y="1827569"/>
            <a:ext cx="833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B145E74-31C0-4C04-88A1-2BAC7C9DB6C0}"/>
              </a:ext>
            </a:extLst>
          </p:cNvPr>
          <p:cNvSpPr txBox="1"/>
          <p:nvPr/>
        </p:nvSpPr>
        <p:spPr>
          <a:xfrm>
            <a:off x="8229602" y="1428989"/>
            <a:ext cx="2092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rgbClr val="00B0F0"/>
                </a:solidFill>
              </a:rPr>
              <a:t>(</a:t>
            </a:r>
            <a:r>
              <a:rPr lang="en-US" altLang="zh-CN" sz="2400" dirty="0">
                <a:solidFill>
                  <a:srgbClr val="00B0F0"/>
                </a:solidFill>
              </a:rPr>
              <a:t>n</a:t>
            </a:r>
            <a:r>
              <a:rPr lang="en-US" altLang="zh-Hans-HK" sz="2400" dirty="0">
                <a:solidFill>
                  <a:srgbClr val="00B0F0"/>
                </a:solidFill>
              </a:rPr>
              <a:t>,n-1,…,2,1)</a:t>
            </a:r>
            <a:endParaRPr lang="zh-Hans-HK" altLang="en-US" sz="2400" dirty="0">
              <a:solidFill>
                <a:srgbClr val="00B0F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CBA40C3-C899-4569-97CD-A9A3B9B70771}"/>
              </a:ext>
            </a:extLst>
          </p:cNvPr>
          <p:cNvSpPr txBox="1"/>
          <p:nvPr/>
        </p:nvSpPr>
        <p:spPr>
          <a:xfrm>
            <a:off x="3103886" y="3312161"/>
            <a:ext cx="68783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假设</a:t>
            </a:r>
            <a:r>
              <a:rPr lang="en-US" altLang="zh-CN" sz="2800" dirty="0"/>
              <a:t>a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,…,a</a:t>
            </a:r>
            <a:r>
              <a:rPr lang="en-US" altLang="zh-CN" sz="2800" baseline="-25000" dirty="0"/>
              <a:t>n</a:t>
            </a:r>
            <a:r>
              <a:rPr lang="zh-CN" altLang="en-US" sz="2800" dirty="0"/>
              <a:t>是</a:t>
            </a:r>
            <a:r>
              <a:rPr lang="en-US" altLang="zh-CN" sz="2800" dirty="0"/>
              <a:t>1..n</a:t>
            </a:r>
            <a:r>
              <a:rPr lang="zh-CN" altLang="en-US" sz="2800" dirty="0"/>
              <a:t>的一个排列。问</a:t>
            </a:r>
            <a:endParaRPr lang="en-US" altLang="zh-CN" sz="2800" dirty="0"/>
          </a:p>
          <a:p>
            <a:r>
              <a:rPr lang="en-US" altLang="zh-CN" sz="2800" dirty="0"/>
              <a:t>       </a:t>
            </a:r>
            <a:r>
              <a:rPr lang="zh-CN" altLang="en-US" sz="2800" dirty="0"/>
              <a:t>利用一个栈，能否将之排列为</a:t>
            </a:r>
            <a:r>
              <a:rPr lang="en-US" altLang="zh-CN" sz="2800" dirty="0"/>
              <a:t>(1,…n)?</a:t>
            </a:r>
            <a:endParaRPr lang="zh-Hans-HK" altLang="en-US" sz="28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DF0398B-A483-4710-9649-6BFB78AA5A8A}"/>
              </a:ext>
            </a:extLst>
          </p:cNvPr>
          <p:cNvSpPr txBox="1"/>
          <p:nvPr/>
        </p:nvSpPr>
        <p:spPr>
          <a:xfrm>
            <a:off x="1838960" y="4683760"/>
            <a:ext cx="46177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定义  </a:t>
            </a:r>
            <a:r>
              <a:rPr lang="en-US" altLang="zh-CN" sz="2400" dirty="0"/>
              <a:t>(a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,…,a</a:t>
            </a:r>
            <a:r>
              <a:rPr lang="en-US" altLang="zh-CN" sz="2400" baseline="-25000" dirty="0"/>
              <a:t>n</a:t>
            </a:r>
            <a:r>
              <a:rPr lang="en-US" altLang="zh-CN" sz="2400" dirty="0"/>
              <a:t>)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rgbClr val="00B0F0"/>
                </a:solidFill>
              </a:rPr>
              <a:t>231-avoid</a:t>
            </a:r>
            <a:r>
              <a:rPr lang="zh-CN" altLang="en-US" sz="2400" dirty="0"/>
              <a:t>的</a:t>
            </a:r>
            <a:br>
              <a:rPr lang="en-US" altLang="zh-CN" sz="2400" dirty="0"/>
            </a:br>
            <a:r>
              <a:rPr lang="en-US" altLang="zh-CN" sz="2400" dirty="0"/>
              <a:t> </a:t>
            </a:r>
            <a:r>
              <a:rPr lang="zh-CN" altLang="en-US" sz="2400" dirty="0"/>
              <a:t>如果</a:t>
            </a:r>
            <a:r>
              <a:rPr lang="zh-CN" altLang="en-US" sz="2400" dirty="0">
                <a:solidFill>
                  <a:srgbClr val="00B0F0"/>
                </a:solidFill>
              </a:rPr>
              <a:t>不存在</a:t>
            </a:r>
            <a:r>
              <a:rPr lang="en-US" altLang="zh-CN" sz="2400" dirty="0" err="1">
                <a:solidFill>
                  <a:srgbClr val="00B0F0"/>
                </a:solidFill>
              </a:rPr>
              <a:t>i</a:t>
            </a:r>
            <a:r>
              <a:rPr lang="en-US" altLang="zh-CN" sz="2400" dirty="0">
                <a:solidFill>
                  <a:srgbClr val="00B0F0"/>
                </a:solidFill>
              </a:rPr>
              <a:t>&lt;j&lt;k  </a:t>
            </a:r>
            <a:r>
              <a:rPr lang="zh-CN" altLang="en-US" sz="2400" dirty="0">
                <a:solidFill>
                  <a:srgbClr val="00B0F0"/>
                </a:solidFill>
              </a:rPr>
              <a:t>使得 </a:t>
            </a:r>
            <a:r>
              <a:rPr lang="en-US" altLang="zh-CN" sz="2400" dirty="0" err="1">
                <a:solidFill>
                  <a:srgbClr val="00B0F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00B0F0"/>
                </a:solidFill>
              </a:rPr>
              <a:t>k</a:t>
            </a:r>
            <a:r>
              <a:rPr lang="en-US" altLang="zh-CN" sz="2400" dirty="0">
                <a:solidFill>
                  <a:srgbClr val="00B0F0"/>
                </a:solidFill>
              </a:rPr>
              <a:t>&lt;a</a:t>
            </a:r>
            <a:r>
              <a:rPr lang="en-US" altLang="zh-CN" sz="2400" baseline="-25000" dirty="0">
                <a:solidFill>
                  <a:srgbClr val="00B0F0"/>
                </a:solidFill>
              </a:rPr>
              <a:t>i</a:t>
            </a:r>
            <a:r>
              <a:rPr lang="en-US" altLang="zh-CN" sz="2400" dirty="0">
                <a:solidFill>
                  <a:srgbClr val="00B0F0"/>
                </a:solidFill>
              </a:rPr>
              <a:t>&lt;</a:t>
            </a:r>
            <a:r>
              <a:rPr lang="en-US" altLang="zh-CN" sz="2400" dirty="0" err="1">
                <a:solidFill>
                  <a:srgbClr val="00B0F0"/>
                </a:solidFill>
              </a:rPr>
              <a:t>a</a:t>
            </a:r>
            <a:r>
              <a:rPr lang="en-US" altLang="zh-CN" sz="2400" baseline="-25000" dirty="0" err="1">
                <a:solidFill>
                  <a:srgbClr val="00B0F0"/>
                </a:solidFill>
              </a:rPr>
              <a:t>j</a:t>
            </a:r>
            <a:r>
              <a:rPr lang="zh-CN" altLang="en-US" sz="2400" dirty="0">
                <a:solidFill>
                  <a:srgbClr val="00B0F0"/>
                </a:solidFill>
              </a:rPr>
              <a:t>。</a:t>
            </a:r>
            <a:endParaRPr lang="en-US" altLang="zh-CN" sz="2400" dirty="0">
              <a:solidFill>
                <a:srgbClr val="00B0F0"/>
              </a:solidFill>
            </a:endParaRPr>
          </a:p>
          <a:p>
            <a:r>
              <a:rPr lang="zh-CN" altLang="en-US" sz="2400" dirty="0"/>
              <a:t>例： </a:t>
            </a:r>
            <a:r>
              <a:rPr lang="en-US" altLang="zh-CN" sz="2400" dirty="0"/>
              <a:t>231</a:t>
            </a:r>
            <a:r>
              <a:rPr lang="zh-CN" altLang="en-US" sz="2400" dirty="0"/>
              <a:t>不是 </a:t>
            </a:r>
            <a:r>
              <a:rPr lang="en-US" altLang="zh-CN" sz="2400" dirty="0"/>
              <a:t>231-avoid</a:t>
            </a:r>
            <a:r>
              <a:rPr lang="zh-CN" altLang="en-US" sz="2400" dirty="0"/>
              <a:t>的。</a:t>
            </a:r>
            <a:endParaRPr lang="en-US" altLang="zh-CN" sz="2400" dirty="0"/>
          </a:p>
          <a:p>
            <a:r>
              <a:rPr lang="en-US" altLang="zh-Hans-HK" sz="2400" dirty="0"/>
              <a:t>  </a:t>
            </a:r>
            <a:r>
              <a:rPr lang="en-US" altLang="zh-CN" sz="2400" dirty="0"/>
              <a:t>5</a:t>
            </a:r>
            <a:r>
              <a:rPr lang="en-US" altLang="zh-CN" sz="2400" u="sng" dirty="0"/>
              <a:t>3</a:t>
            </a:r>
            <a:r>
              <a:rPr lang="en-US" altLang="zh-CN" sz="2400" dirty="0"/>
              <a:t>2</a:t>
            </a:r>
            <a:r>
              <a:rPr lang="en-US" altLang="zh-CN" sz="2400" u="sng" dirty="0"/>
              <a:t>41</a:t>
            </a:r>
            <a:r>
              <a:rPr lang="zh-CN" altLang="en-US" sz="2400" dirty="0"/>
              <a:t>也不是</a:t>
            </a:r>
            <a:r>
              <a:rPr lang="en-US" altLang="zh-CN" sz="2400" dirty="0"/>
              <a:t>231-avoid</a:t>
            </a:r>
            <a:r>
              <a:rPr lang="zh-CN" altLang="en-US" sz="2400" dirty="0"/>
              <a:t>的。</a:t>
            </a:r>
            <a:endParaRPr lang="en-US" altLang="zh-CN" sz="2400" dirty="0"/>
          </a:p>
          <a:p>
            <a:r>
              <a:rPr lang="en-US" altLang="zh-Hans-HK" sz="2400" dirty="0"/>
              <a:t>     </a:t>
            </a:r>
            <a:r>
              <a:rPr lang="en-US" altLang="zh-Hans-HK" sz="2400" dirty="0" err="1"/>
              <a:t>i</a:t>
            </a:r>
            <a:r>
              <a:rPr lang="en-US" altLang="zh-Hans-HK" sz="2400" dirty="0"/>
              <a:t>   j k</a:t>
            </a:r>
            <a:endParaRPr lang="zh-Hans-HK" altLang="en-US" sz="2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4E83979-940E-4919-9B98-171CB1205304}"/>
              </a:ext>
            </a:extLst>
          </p:cNvPr>
          <p:cNvSpPr txBox="1"/>
          <p:nvPr/>
        </p:nvSpPr>
        <p:spPr>
          <a:xfrm>
            <a:off x="6797041" y="4729201"/>
            <a:ext cx="31886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定理 </a:t>
            </a:r>
            <a:r>
              <a:rPr lang="en-US" altLang="zh-CN" sz="2400" dirty="0"/>
              <a:t>(Knuth)</a:t>
            </a:r>
          </a:p>
          <a:p>
            <a:r>
              <a:rPr lang="en-US" altLang="zh-Hans-HK" sz="2400" i="1" dirty="0"/>
              <a:t>(a</a:t>
            </a:r>
            <a:r>
              <a:rPr lang="en-US" altLang="zh-Hans-HK" sz="2400" i="1" baseline="-25000" dirty="0"/>
              <a:t>1</a:t>
            </a:r>
            <a:r>
              <a:rPr lang="en-US" altLang="zh-Hans-HK" sz="2400" i="1" dirty="0"/>
              <a:t>,…a</a:t>
            </a:r>
            <a:r>
              <a:rPr lang="en-US" altLang="zh-Hans-HK" sz="2400" i="1" baseline="-25000" dirty="0"/>
              <a:t>n</a:t>
            </a:r>
            <a:r>
              <a:rPr lang="en-US" altLang="zh-Hans-HK" sz="2400" i="1" dirty="0"/>
              <a:t>)</a:t>
            </a:r>
            <a:r>
              <a:rPr lang="zh-CN" altLang="en-US" sz="2400" i="1" dirty="0"/>
              <a:t>可以通过</a:t>
            </a:r>
            <a:r>
              <a:rPr lang="en-US" altLang="zh-CN" sz="2400" i="1" dirty="0"/>
              <a:t>1</a:t>
            </a:r>
            <a:r>
              <a:rPr lang="zh-CN" altLang="en-US" sz="2400" i="1" dirty="0"/>
              <a:t>个栈</a:t>
            </a:r>
            <a:endParaRPr lang="en-US" altLang="zh-CN" sz="2400" i="1" dirty="0"/>
          </a:p>
          <a:p>
            <a:r>
              <a:rPr lang="en-US" altLang="zh-CN" sz="2400" i="1" dirty="0"/>
              <a:t>   </a:t>
            </a:r>
            <a:r>
              <a:rPr lang="zh-CN" altLang="en-US" sz="2400" i="1" dirty="0"/>
              <a:t>排列为</a:t>
            </a:r>
            <a:r>
              <a:rPr lang="en-US" altLang="zh-CN" sz="2400" i="1" dirty="0"/>
              <a:t>(1,…,n)</a:t>
            </a:r>
          </a:p>
          <a:p>
            <a:pPr marL="342900" indent="-342900">
              <a:buFont typeface="Wingdings" panose="05000000000000000000" pitchFamily="2" charset="2"/>
              <a:buChar char="ó"/>
            </a:pPr>
            <a:r>
              <a:rPr lang="zh-CN" altLang="en-US" sz="2400" i="1" dirty="0"/>
              <a:t>它是</a:t>
            </a:r>
            <a:r>
              <a:rPr lang="en-US" altLang="zh-CN" sz="2400" i="1" dirty="0"/>
              <a:t>231-avoid</a:t>
            </a:r>
            <a:r>
              <a:rPr lang="zh-CN" altLang="en-US" sz="2400" i="1" dirty="0"/>
              <a:t>的。</a:t>
            </a:r>
            <a:endParaRPr lang="en-US" altLang="zh-CN" sz="2400" i="1" dirty="0"/>
          </a:p>
          <a:p>
            <a:r>
              <a:rPr lang="zh-CN" altLang="en-US" sz="2400" i="1" dirty="0">
                <a:solidFill>
                  <a:srgbClr val="FFC000"/>
                </a:solidFill>
              </a:rPr>
              <a:t>提示：归纳法</a:t>
            </a:r>
            <a:endParaRPr lang="zh-Hans-HK" altLang="en-US" sz="2400" i="1" dirty="0">
              <a:solidFill>
                <a:srgbClr val="FFC000"/>
              </a:solidFill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FF6F0746-EDE1-4A85-A178-6ECF13CC3147}"/>
              </a:ext>
            </a:extLst>
          </p:cNvPr>
          <p:cNvCxnSpPr/>
          <p:nvPr/>
        </p:nvCxnSpPr>
        <p:spPr bwMode="auto">
          <a:xfrm>
            <a:off x="4705808" y="1680140"/>
            <a:ext cx="279398" cy="8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DC432051-FB31-4079-98E0-EB4926155762}"/>
              </a:ext>
            </a:extLst>
          </p:cNvPr>
          <p:cNvCxnSpPr/>
          <p:nvPr/>
        </p:nvCxnSpPr>
        <p:spPr bwMode="auto">
          <a:xfrm>
            <a:off x="7957822" y="1677570"/>
            <a:ext cx="279398" cy="83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cxnSp>
    </p:spTree>
    <p:extLst>
      <p:ext uri="{BB962C8B-B14F-4D97-AF65-F5344CB8AC3E}">
        <p14:creationId xmlns:p14="http://schemas.microsoft.com/office/powerpoint/2010/main" val="3171822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C6E31A7-4977-431C-9166-45D64580A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拓展知识</a:t>
            </a:r>
            <a:r>
              <a:rPr lang="en-US" altLang="zh-CN" dirty="0">
                <a:solidFill>
                  <a:schemeClr val="tx2"/>
                </a:solidFill>
              </a:rPr>
              <a:t>II</a:t>
            </a:r>
            <a:r>
              <a:rPr lang="zh-CN" altLang="en-US" dirty="0">
                <a:solidFill>
                  <a:schemeClr val="tx2"/>
                </a:solidFill>
              </a:rPr>
              <a:t> </a:t>
            </a:r>
            <a:r>
              <a:rPr lang="en-US" altLang="zh-CN" dirty="0">
                <a:solidFill>
                  <a:schemeClr val="tx2"/>
                </a:solidFill>
              </a:rPr>
              <a:t>- </a:t>
            </a:r>
            <a:r>
              <a:rPr lang="zh-CN" altLang="en-US" dirty="0">
                <a:solidFill>
                  <a:schemeClr val="tx2"/>
                </a:solidFill>
              </a:rPr>
              <a:t>关于括号匹配的一个结论 </a:t>
            </a:r>
            <a:r>
              <a:rPr lang="en-US" altLang="zh-CN" dirty="0">
                <a:solidFill>
                  <a:schemeClr val="tx2"/>
                </a:solidFill>
              </a:rPr>
              <a:t>(**</a:t>
            </a:r>
            <a:r>
              <a:rPr lang="zh-CN" altLang="en-US" dirty="0">
                <a:solidFill>
                  <a:schemeClr val="tx2"/>
                </a:solidFill>
              </a:rPr>
              <a:t>）</a:t>
            </a:r>
            <a:endParaRPr lang="zh-Hans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0C3860F-76C2-4E92-9DE1-AB0E1F9F77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n</a:t>
                </a:r>
                <a:r>
                  <a:rPr lang="zh-CN" altLang="en-US" dirty="0"/>
                  <a:t>个左括号</a:t>
                </a:r>
                <a:r>
                  <a:rPr lang="en-US" altLang="zh-CN" dirty="0"/>
                  <a:t> n</a:t>
                </a:r>
                <a:r>
                  <a:rPr lang="zh-CN" altLang="en-US" dirty="0"/>
                  <a:t>个右括号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的嵌套括号有多少种？</a:t>
                </a:r>
                <a:endParaRPr lang="en-US" altLang="zh-Hans-HK" dirty="0"/>
              </a:p>
              <a:p>
                <a:pPr marL="0" indent="0">
                  <a:buNone/>
                </a:pPr>
                <a:r>
                  <a:rPr lang="en-US" altLang="zh-Hans-HK" dirty="0"/>
                  <a:t>  (())   ()()    2</a:t>
                </a:r>
              </a:p>
              <a:p>
                <a:pPr marL="0" indent="0">
                  <a:buNone/>
                </a:pPr>
                <a:r>
                  <a:rPr lang="en-US" altLang="zh-Hans-HK" dirty="0"/>
                  <a:t>  ((()))   (()())   (())()   ()(())</a:t>
                </a:r>
                <a:r>
                  <a:rPr lang="zh-CN" altLang="en-US" dirty="0"/>
                  <a:t>    </a:t>
                </a:r>
                <a:r>
                  <a:rPr lang="en-US" altLang="zh-CN" dirty="0"/>
                  <a:t>()()()</a:t>
                </a:r>
                <a:r>
                  <a:rPr lang="zh-CN" altLang="en-US" dirty="0"/>
                  <a:t>    </a:t>
                </a:r>
                <a:r>
                  <a:rPr lang="en-US" altLang="zh-CN" dirty="0"/>
                  <a:t>5</a:t>
                </a:r>
              </a:p>
              <a:p>
                <a:pPr marL="0" indent="0">
                  <a:buNone/>
                </a:pPr>
                <a:endParaRPr lang="en-US" altLang="zh-Hans-HK" dirty="0"/>
              </a:p>
              <a:p>
                <a:pPr marL="0" indent="0">
                  <a:buNone/>
                </a:pPr>
                <a:r>
                  <a:rPr lang="zh-CN" altLang="en-US" dirty="0"/>
                  <a:t>提示： </a:t>
                </a:r>
                <a:r>
                  <a:rPr lang="en-US" altLang="zh-CN" dirty="0" err="1"/>
                  <a:t>D</a:t>
                </a:r>
                <a:r>
                  <a:rPr lang="en-US" altLang="zh-CN" baseline="-25000" dirty="0" err="1"/>
                  <a:t>n</a:t>
                </a:r>
                <a:r>
                  <a:rPr lang="en-US" altLang="zh-CN" dirty="0"/>
                  <a:t>  =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dirty="0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/(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zh-Hans-HK" dirty="0"/>
              </a:p>
              <a:p>
                <a:pPr marL="0" indent="0">
                  <a:buNone/>
                </a:pPr>
                <a:r>
                  <a:rPr lang="zh-CN" altLang="en-US" dirty="0"/>
                  <a:t>阅读：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Catalan</a:t>
                </a:r>
                <a:r>
                  <a:rPr lang="zh-CN" altLang="en-US" dirty="0">
                    <a:solidFill>
                      <a:srgbClr val="00B0F0"/>
                    </a:solidFill>
                  </a:rPr>
                  <a:t>数 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(Wikipedia)</a:t>
                </a:r>
              </a:p>
              <a:p>
                <a:pPr marL="0" indent="0">
                  <a:buNone/>
                </a:pPr>
                <a:endParaRPr lang="en-US" altLang="zh-CN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r>
                  <a:rPr lang="zh-CN" altLang="en-US" dirty="0"/>
                  <a:t>关于括号还有许多有趣的结论。</a:t>
                </a:r>
                <a:endParaRPr lang="en-US" altLang="zh-CN" dirty="0">
                  <a:solidFill>
                    <a:srgbClr val="00B0F0"/>
                  </a:solidFill>
                </a:endParaRPr>
              </a:p>
              <a:p>
                <a:pPr marL="0" indent="0">
                  <a:buNone/>
                </a:pPr>
                <a:endParaRPr lang="en-US" altLang="zh-Hans-HK" dirty="0"/>
              </a:p>
            </p:txBody>
          </p:sp>
        </mc:Choice>
        <mc:Fallback xmlns="">
          <p:sp>
            <p:nvSpPr>
              <p:cNvPr id="2" name="内容占位符 1">
                <a:extLst>
                  <a:ext uri="{FF2B5EF4-FFF2-40B4-BE49-F238E27FC236}">
                    <a16:creationId xmlns:a16="http://schemas.microsoft.com/office/drawing/2014/main" id="{10C3860F-76C2-4E92-9DE1-AB0E1F9F77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b="-2801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3657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97EF62-F95D-4276-BD84-3783B075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Outline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D15CC-B86E-44A7-8EE7-7E99B47C3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Hans-HK" b="1" dirty="0"/>
              <a:t>Task 1</a:t>
            </a:r>
            <a:r>
              <a:rPr lang="en-US" altLang="zh-Hans-HK" dirty="0"/>
              <a:t>.  </a:t>
            </a:r>
            <a:r>
              <a:rPr lang="en-US" altLang="zh-CN" i="1" dirty="0"/>
              <a:t>Hanoi</a:t>
            </a:r>
            <a:r>
              <a:rPr lang="zh-CN" altLang="en-US" i="1" dirty="0"/>
              <a:t>塔的练习</a:t>
            </a:r>
            <a:r>
              <a:rPr lang="zh-CN" altLang="en-US" dirty="0"/>
              <a:t>（不提交）  </a:t>
            </a:r>
            <a:r>
              <a:rPr lang="en-US" altLang="zh-CN" dirty="0"/>
              <a:t>			(17+3min)</a:t>
            </a:r>
          </a:p>
          <a:p>
            <a:r>
              <a:rPr lang="en-US" altLang="zh-Hans-HK" b="1" dirty="0"/>
              <a:t>Task 2</a:t>
            </a:r>
            <a:r>
              <a:rPr lang="en-US" altLang="zh-Hans-HK" dirty="0"/>
              <a:t>.  </a:t>
            </a:r>
            <a:r>
              <a:rPr lang="en-US" altLang="zh-Hans-HK" i="1" dirty="0"/>
              <a:t>FILO</a:t>
            </a:r>
            <a:r>
              <a:rPr lang="zh-CN" altLang="en-US" i="1" dirty="0"/>
              <a:t>序列的判定  </a:t>
            </a:r>
            <a:r>
              <a:rPr lang="en-US" altLang="zh-CN" dirty="0"/>
              <a:t>					(35 min)</a:t>
            </a:r>
            <a:endParaRPr lang="en-US" altLang="zh-Hans-HK" dirty="0"/>
          </a:p>
          <a:p>
            <a:endParaRPr lang="en-US" altLang="zh-Hans-HK" dirty="0"/>
          </a:p>
          <a:p>
            <a:r>
              <a:rPr lang="zh-CN" altLang="en-US" b="1" dirty="0"/>
              <a:t>代码讲解</a:t>
            </a:r>
            <a:r>
              <a:rPr lang="en-US" altLang="zh-CN" b="1" dirty="0"/>
              <a:t>1</a:t>
            </a:r>
            <a:r>
              <a:rPr lang="en-US" altLang="zh-CN" dirty="0"/>
              <a:t>.   Gray code</a:t>
            </a:r>
            <a:r>
              <a:rPr lang="zh-CN" altLang="en-US" dirty="0"/>
              <a:t>的生成   </a:t>
            </a:r>
            <a:r>
              <a:rPr lang="en-US" altLang="zh-CN" dirty="0"/>
              <a:t>				(5 min)</a:t>
            </a:r>
          </a:p>
          <a:p>
            <a:r>
              <a:rPr lang="zh-CN" altLang="en-US" b="1" dirty="0"/>
              <a:t>代码讲解</a:t>
            </a:r>
            <a:r>
              <a:rPr lang="en-US" altLang="zh-CN" b="1" dirty="0"/>
              <a:t>2</a:t>
            </a:r>
            <a:r>
              <a:rPr lang="en-US" altLang="zh-CN" dirty="0"/>
              <a:t>.   </a:t>
            </a:r>
            <a:r>
              <a:rPr lang="zh-CN" altLang="en-US" dirty="0"/>
              <a:t>生成</a:t>
            </a:r>
            <a:r>
              <a:rPr lang="en-US" altLang="zh-CN" dirty="0"/>
              <a:t>n!</a:t>
            </a:r>
            <a:r>
              <a:rPr lang="zh-CN" altLang="en-US" dirty="0"/>
              <a:t>的各个排列  （课后练习）</a:t>
            </a:r>
            <a:r>
              <a:rPr lang="en-US" altLang="zh-CN" dirty="0"/>
              <a:t>		(10 min)</a:t>
            </a:r>
          </a:p>
          <a:p>
            <a:endParaRPr lang="en-US" altLang="zh-Hans-HK" dirty="0"/>
          </a:p>
          <a:p>
            <a:r>
              <a:rPr lang="zh-CN" altLang="en-US" b="1" dirty="0"/>
              <a:t>算法讲解</a:t>
            </a:r>
            <a:r>
              <a:rPr lang="zh-CN" altLang="en-US" dirty="0"/>
              <a:t>：</a:t>
            </a:r>
            <a:r>
              <a:rPr lang="en-US" altLang="zh-CN" dirty="0"/>
              <a:t> Graham Scan</a:t>
            </a:r>
            <a:r>
              <a:rPr lang="zh-CN" altLang="en-US" dirty="0"/>
              <a:t>（栈的经典应用）</a:t>
            </a:r>
            <a:r>
              <a:rPr lang="en-US" altLang="zh-CN" dirty="0"/>
              <a:t>(*)		</a:t>
            </a:r>
            <a:r>
              <a:rPr lang="en-US" altLang="zh-CN"/>
              <a:t>(10 min</a:t>
            </a:r>
            <a:r>
              <a:rPr lang="en-US" altLang="zh-CN" dirty="0"/>
              <a:t>)</a:t>
            </a:r>
          </a:p>
          <a:p>
            <a:r>
              <a:rPr lang="zh-CN" altLang="en-US" b="1" dirty="0"/>
              <a:t>拓展知识点</a:t>
            </a:r>
            <a:r>
              <a:rPr lang="en-US" altLang="zh-CN" dirty="0"/>
              <a:t>*2</a:t>
            </a:r>
            <a:r>
              <a:rPr lang="zh-CN" altLang="en-US" dirty="0"/>
              <a:t>（作为课后思考题）</a:t>
            </a:r>
            <a:r>
              <a:rPr lang="en-US" altLang="zh-CN" dirty="0"/>
              <a:t>(**)</a:t>
            </a:r>
            <a:r>
              <a:rPr lang="zh-CN" altLang="en-US" dirty="0"/>
              <a:t> </a:t>
            </a:r>
            <a:r>
              <a:rPr lang="en-US" altLang="zh-CN" dirty="0"/>
              <a:t>			(10 min)</a:t>
            </a:r>
          </a:p>
        </p:txBody>
      </p:sp>
    </p:spTree>
    <p:extLst>
      <p:ext uri="{BB962C8B-B14F-4D97-AF65-F5344CB8AC3E}">
        <p14:creationId xmlns:p14="http://schemas.microsoft.com/office/powerpoint/2010/main" val="2849558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E56E8-B668-4679-8C32-3D43B41B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Task 1  Hanoi</a:t>
            </a:r>
            <a:r>
              <a:rPr lang="zh-CN" altLang="en-US" dirty="0"/>
              <a:t>塔练习 （不提交）</a:t>
            </a:r>
            <a:endParaRPr lang="zh-Hans-HK" alt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6A03A26E-B1A0-47FE-A83E-EF0A0973387F}"/>
              </a:ext>
            </a:extLst>
          </p:cNvPr>
          <p:cNvSpPr txBox="1">
            <a:spLocks noGrp="1" noChangeArrowheads="1"/>
          </p:cNvSpPr>
          <p:nvPr>
            <p:ph idx="1"/>
          </p:nvPr>
        </p:nvSpPr>
        <p:spPr bwMode="auto">
          <a:xfrm>
            <a:off x="838200" y="1693740"/>
            <a:ext cx="108204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hanoi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(int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char A, char B, char C)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if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n==1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(“Step %d, move %d from tower-%c to tower-%c \n”, ++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1, A, C);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else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hanoi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A, C, B);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(“Step %d: move %d from tower-%c to tower-%c \n”, ++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n, A, C);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hanoi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n-1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B, A, C);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990F8697-1BE9-45E8-840B-4267B5152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784" y="4956437"/>
            <a:ext cx="10515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Char char="§"/>
              <a:defRPr kumimoji="1" sz="3200" kern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调用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hanoi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(4, ‘x’, ‘y’, ‘z’)  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hanoi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(5, ‘x’, ‘y’, ‘z’)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hanoi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(7, ‘x’, ‘y’, ‘z’);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观察： 各用了多少步移动？  编号为</a:t>
            </a:r>
            <a:r>
              <a:rPr lang="en-US" altLang="zh-CN" sz="24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的圆盘被移动了几次？ 有无规律？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955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3524074-0A3A-48AD-931D-6BBE14934AB5}"/>
              </a:ext>
            </a:extLst>
          </p:cNvPr>
          <p:cNvSpPr txBox="1"/>
          <p:nvPr/>
        </p:nvSpPr>
        <p:spPr>
          <a:xfrm>
            <a:off x="2256375" y="1717923"/>
            <a:ext cx="74980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问题：</a:t>
            </a:r>
            <a:r>
              <a:rPr lang="en-US" altLang="zh-CN" sz="2800" dirty="0"/>
              <a:t>A…H</a:t>
            </a:r>
            <a:r>
              <a:rPr lang="zh-CN" altLang="en-US" sz="2800" dirty="0"/>
              <a:t>可以通过一个栈变</a:t>
            </a:r>
            <a:r>
              <a:rPr lang="en-US" altLang="zh-CN" sz="2800" dirty="0">
                <a:highlight>
                  <a:srgbClr val="FFFF00"/>
                </a:highlight>
              </a:rPr>
              <a:t>EDHGFCBA</a:t>
            </a:r>
            <a:r>
              <a:rPr lang="zh-CN" altLang="en-US" sz="2800" dirty="0"/>
              <a:t>吗？</a:t>
            </a:r>
            <a:endParaRPr lang="en-US" altLang="zh-CN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4C7165-015E-4798-BB5B-C357FFF2C2D2}"/>
              </a:ext>
            </a:extLst>
          </p:cNvPr>
          <p:cNvSpPr txBox="1"/>
          <p:nvPr/>
        </p:nvSpPr>
        <p:spPr>
          <a:xfrm>
            <a:off x="2212023" y="2397366"/>
            <a:ext cx="20178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/>
              <a:t>HGFEDCBA</a:t>
            </a:r>
            <a:endParaRPr lang="zh-Hans-HK" altLang="en-US" sz="2400" dirty="0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8AD5B212-3B64-4F8C-AA59-435F28026D2C}"/>
              </a:ext>
            </a:extLst>
          </p:cNvPr>
          <p:cNvGrpSpPr/>
          <p:nvPr/>
        </p:nvGrpSpPr>
        <p:grpSpPr>
          <a:xfrm>
            <a:off x="4939508" y="2356727"/>
            <a:ext cx="1798320" cy="1849265"/>
            <a:chOff x="3187382" y="2554663"/>
            <a:chExt cx="1798320" cy="1849265"/>
          </a:xfrm>
        </p:grpSpPr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75AB1D8-E914-4921-B4A9-2F0296347700}"/>
                </a:ext>
              </a:extLst>
            </p:cNvPr>
            <p:cNvSpPr txBox="1"/>
            <p:nvPr/>
          </p:nvSpPr>
          <p:spPr>
            <a:xfrm>
              <a:off x="3187382" y="2554663"/>
              <a:ext cx="179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/>
                <a:t>HGF</a:t>
              </a:r>
              <a:endParaRPr lang="zh-Hans-HK" altLang="en-US" sz="2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67BB95A-8CEE-4D5A-8BFA-AE5193BB8E20}"/>
                </a:ext>
              </a:extLst>
            </p:cNvPr>
            <p:cNvSpPr txBox="1"/>
            <p:nvPr/>
          </p:nvSpPr>
          <p:spPr>
            <a:xfrm>
              <a:off x="3777773" y="2834268"/>
              <a:ext cx="3940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B0F0"/>
                  </a:solidFill>
                </a:rPr>
                <a:t>D</a:t>
              </a:r>
            </a:p>
            <a:p>
              <a:r>
                <a:rPr lang="en-US" altLang="zh-Hans-HK" sz="2400" dirty="0">
                  <a:solidFill>
                    <a:srgbClr val="00B0F0"/>
                  </a:solidFill>
                </a:rPr>
                <a:t>C</a:t>
              </a:r>
            </a:p>
            <a:p>
              <a:r>
                <a:rPr lang="en-US" altLang="zh-Hans-HK" sz="2400" dirty="0">
                  <a:solidFill>
                    <a:srgbClr val="00B0F0"/>
                  </a:solidFill>
                </a:rPr>
                <a:t>B</a:t>
              </a:r>
            </a:p>
            <a:p>
              <a:r>
                <a:rPr lang="en-US" altLang="zh-Hans-HK" sz="2400" dirty="0">
                  <a:solidFill>
                    <a:srgbClr val="00B0F0"/>
                  </a:solidFill>
                </a:rPr>
                <a:t>A</a:t>
              </a:r>
              <a:endParaRPr lang="zh-Hans-HK" altLang="en-US" sz="2400" dirty="0">
                <a:solidFill>
                  <a:srgbClr val="00B0F0"/>
                </a:solidFill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3B4E38F5-4EC4-4DCF-9D2A-31166942605F}"/>
                </a:ext>
              </a:extLst>
            </p:cNvPr>
            <p:cNvSpPr txBox="1"/>
            <p:nvPr/>
          </p:nvSpPr>
          <p:spPr>
            <a:xfrm>
              <a:off x="4171791" y="2554663"/>
              <a:ext cx="48148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chemeClr val="accent1">
                      <a:lumMod val="75000"/>
                    </a:schemeClr>
                  </a:solidFill>
                </a:rPr>
                <a:t>E</a:t>
              </a:r>
              <a:endParaRPr lang="zh-Hans-HK" altLang="en-US" sz="24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8965CA6-4ED0-46DB-A5A7-57D7CB750B9F}"/>
              </a:ext>
            </a:extLst>
          </p:cNvPr>
          <p:cNvGrpSpPr/>
          <p:nvPr/>
        </p:nvGrpSpPr>
        <p:grpSpPr>
          <a:xfrm>
            <a:off x="8036560" y="2356727"/>
            <a:ext cx="1798320" cy="1849265"/>
            <a:chOff x="3187382" y="2554663"/>
            <a:chExt cx="1798320" cy="1849265"/>
          </a:xfrm>
        </p:grpSpPr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EBCDBE6-98FF-4FF1-9B98-5962B96788BA}"/>
                </a:ext>
              </a:extLst>
            </p:cNvPr>
            <p:cNvSpPr txBox="1"/>
            <p:nvPr/>
          </p:nvSpPr>
          <p:spPr>
            <a:xfrm>
              <a:off x="3187382" y="2554663"/>
              <a:ext cx="179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/>
                <a:t>HGF</a:t>
              </a:r>
              <a:endParaRPr lang="zh-Hans-HK" altLang="en-US" sz="24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7C31611E-DEE9-4FC5-83F8-7BF9BDF77AD7}"/>
                </a:ext>
              </a:extLst>
            </p:cNvPr>
            <p:cNvSpPr txBox="1"/>
            <p:nvPr/>
          </p:nvSpPr>
          <p:spPr>
            <a:xfrm>
              <a:off x="3777773" y="2834268"/>
              <a:ext cx="39401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zh-Hans-HK" sz="2400" dirty="0"/>
            </a:p>
            <a:p>
              <a:r>
                <a:rPr lang="en-US" altLang="zh-Hans-HK" sz="2400" dirty="0"/>
                <a:t>C</a:t>
              </a:r>
            </a:p>
            <a:p>
              <a:r>
                <a:rPr lang="en-US" altLang="zh-Hans-HK" sz="2400" dirty="0"/>
                <a:t>B</a:t>
              </a:r>
            </a:p>
            <a:p>
              <a:r>
                <a:rPr lang="en-US" altLang="zh-Hans-HK" sz="2400" dirty="0"/>
                <a:t>A</a:t>
              </a:r>
              <a:endParaRPr lang="zh-Hans-HK" altLang="en-US" sz="2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DE7D96E9-9FD3-4F69-9F90-0325287496D3}"/>
                </a:ext>
              </a:extLst>
            </p:cNvPr>
            <p:cNvSpPr txBox="1"/>
            <p:nvPr/>
          </p:nvSpPr>
          <p:spPr>
            <a:xfrm>
              <a:off x="4171791" y="2554663"/>
              <a:ext cx="8139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chemeClr val="accent1">
                      <a:lumMod val="75000"/>
                    </a:schemeClr>
                  </a:solidFill>
                </a:rPr>
                <a:t>D</a:t>
              </a:r>
              <a:r>
                <a:rPr lang="en-US" altLang="zh-Hans-HK" sz="2400" dirty="0"/>
                <a:t>E</a:t>
              </a:r>
              <a:endParaRPr lang="zh-Hans-HK" altLang="en-US" sz="2400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EA8C9243-0FD5-4519-8959-5F409F8DEAF8}"/>
              </a:ext>
            </a:extLst>
          </p:cNvPr>
          <p:cNvGrpSpPr/>
          <p:nvPr/>
        </p:nvGrpSpPr>
        <p:grpSpPr>
          <a:xfrm>
            <a:off x="2828206" y="4116124"/>
            <a:ext cx="3492345" cy="2254196"/>
            <a:chOff x="1493357" y="2554663"/>
            <a:chExt cx="3492345" cy="2254196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1C8B81E3-C4CE-440F-8474-7A3B58C601DB}"/>
                </a:ext>
              </a:extLst>
            </p:cNvPr>
            <p:cNvSpPr txBox="1"/>
            <p:nvPr/>
          </p:nvSpPr>
          <p:spPr>
            <a:xfrm>
              <a:off x="3187382" y="2554663"/>
              <a:ext cx="17983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Hans-HK" altLang="en-US" sz="2400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51F1DE99-6754-4C62-AFB2-6DD112D8AF10}"/>
                </a:ext>
              </a:extLst>
            </p:cNvPr>
            <p:cNvSpPr txBox="1"/>
            <p:nvPr/>
          </p:nvSpPr>
          <p:spPr>
            <a:xfrm>
              <a:off x="1493357" y="2869867"/>
              <a:ext cx="39401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rgbClr val="00B0F0"/>
                  </a:solidFill>
                </a:rPr>
                <a:t>G</a:t>
              </a:r>
            </a:p>
            <a:p>
              <a:r>
                <a:rPr lang="en-US" altLang="zh-Hans-HK" sz="2400" dirty="0">
                  <a:solidFill>
                    <a:srgbClr val="00B0F0"/>
                  </a:solidFill>
                </a:rPr>
                <a:t>F</a:t>
              </a:r>
            </a:p>
            <a:p>
              <a:r>
                <a:rPr lang="en-US" altLang="zh-Hans-HK" sz="2400" dirty="0"/>
                <a:t>C</a:t>
              </a:r>
            </a:p>
            <a:p>
              <a:r>
                <a:rPr lang="en-US" altLang="zh-Hans-HK" sz="2400" dirty="0"/>
                <a:t>B</a:t>
              </a:r>
            </a:p>
            <a:p>
              <a:r>
                <a:rPr lang="en-US" altLang="zh-Hans-HK" sz="2400" dirty="0"/>
                <a:t>A</a:t>
              </a:r>
              <a:endParaRPr lang="zh-Hans-HK" altLang="en-US" sz="2400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A3926BC-9206-49E7-B066-8BDC0E8429F9}"/>
                </a:ext>
              </a:extLst>
            </p:cNvPr>
            <p:cNvSpPr txBox="1"/>
            <p:nvPr/>
          </p:nvSpPr>
          <p:spPr>
            <a:xfrm>
              <a:off x="1887375" y="2590262"/>
              <a:ext cx="13152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sz="2400" dirty="0">
                  <a:solidFill>
                    <a:schemeClr val="accent1">
                      <a:lumMod val="75000"/>
                    </a:schemeClr>
                  </a:solidFill>
                </a:rPr>
                <a:t>H</a:t>
              </a:r>
              <a:r>
                <a:rPr lang="en-US" altLang="zh-Hans-HK" sz="2400" dirty="0"/>
                <a:t>DE</a:t>
              </a:r>
              <a:endParaRPr lang="zh-Hans-HK" altLang="en-US" sz="2400" dirty="0"/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B5ADF73E-BC4C-4262-B85E-F6FA4B12A1AC}"/>
              </a:ext>
            </a:extLst>
          </p:cNvPr>
          <p:cNvSpPr txBox="1"/>
          <p:nvPr/>
        </p:nvSpPr>
        <p:spPr>
          <a:xfrm>
            <a:off x="4863308" y="4643879"/>
            <a:ext cx="1903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HK" sz="2400" dirty="0">
                <a:solidFill>
                  <a:schemeClr val="accent1">
                    <a:lumMod val="75000"/>
                  </a:schemeClr>
                </a:solidFill>
              </a:rPr>
              <a:t>ABCFG</a:t>
            </a:r>
            <a:r>
              <a:rPr lang="en-US" altLang="zh-Hans-HK" sz="2400" dirty="0"/>
              <a:t>HDE</a:t>
            </a:r>
            <a:endParaRPr lang="zh-Hans-HK" altLang="en-US" sz="2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1523D92-304F-4908-8211-88DDBCC5EBB3}"/>
              </a:ext>
            </a:extLst>
          </p:cNvPr>
          <p:cNvSpPr txBox="1"/>
          <p:nvPr/>
        </p:nvSpPr>
        <p:spPr>
          <a:xfrm>
            <a:off x="7030720" y="5299402"/>
            <a:ext cx="3586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C000"/>
                </a:solidFill>
              </a:rPr>
              <a:t>输入</a:t>
            </a:r>
            <a:r>
              <a:rPr lang="en-US" altLang="zh-CN" sz="2400" dirty="0">
                <a:solidFill>
                  <a:srgbClr val="FFC000"/>
                </a:solidFill>
              </a:rPr>
              <a:t>A~H</a:t>
            </a:r>
            <a:r>
              <a:rPr lang="zh-CN" altLang="en-US" sz="2400" dirty="0">
                <a:solidFill>
                  <a:srgbClr val="FFC000"/>
                </a:solidFill>
              </a:rPr>
              <a:t>的一个排列，</a:t>
            </a:r>
            <a:endParaRPr lang="en-US" altLang="zh-CN" sz="2400" dirty="0">
              <a:solidFill>
                <a:srgbClr val="FFC000"/>
              </a:solidFill>
            </a:endParaRPr>
          </a:p>
          <a:p>
            <a:r>
              <a:rPr lang="zh-CN" altLang="en-US" sz="2400" dirty="0">
                <a:solidFill>
                  <a:srgbClr val="FFC000"/>
                </a:solidFill>
              </a:rPr>
              <a:t>判断它是否是</a:t>
            </a:r>
            <a:r>
              <a:rPr lang="en-US" altLang="zh-CN" sz="2400" dirty="0">
                <a:solidFill>
                  <a:srgbClr val="FFC000"/>
                </a:solidFill>
              </a:rPr>
              <a:t>FILO</a:t>
            </a:r>
            <a:r>
              <a:rPr lang="zh-CN" altLang="en-US" sz="2400" dirty="0">
                <a:solidFill>
                  <a:srgbClr val="FFC000"/>
                </a:solidFill>
              </a:rPr>
              <a:t>序列。</a:t>
            </a:r>
            <a:endParaRPr lang="zh-Hans-HK" altLang="en-US" sz="2400" dirty="0">
              <a:solidFill>
                <a:srgbClr val="FFC000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31C76D0-D132-4803-9565-D1499F462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HK" dirty="0"/>
              <a:t>Task 2	</a:t>
            </a:r>
            <a:r>
              <a:rPr lang="en-US" altLang="zh-CN" dirty="0"/>
              <a:t>FILO</a:t>
            </a:r>
            <a:r>
              <a:rPr lang="zh-CN" altLang="en-US" dirty="0"/>
              <a:t>序列的判定。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353273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3297ED-9302-4C54-B744-94129F33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格式说明           </a:t>
            </a:r>
            <a:r>
              <a:rPr lang="en-US" altLang="zh-CN" dirty="0"/>
              <a:t>filo.cpp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660C8-FC79-4BF2-8224-361D15C53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8364"/>
          </a:xfrm>
        </p:spPr>
        <p:txBody>
          <a:bodyPr>
            <a:normAutofit lnSpcReduction="10000"/>
          </a:bodyPr>
          <a:lstStyle/>
          <a:p>
            <a:r>
              <a:rPr lang="zh-CN" altLang="zh-Hans-HK" dirty="0"/>
              <a:t>输入</a:t>
            </a:r>
            <a:r>
              <a:rPr lang="en-US" altLang="zh-Hans-HK" dirty="0"/>
              <a:t>A~H</a:t>
            </a:r>
            <a:r>
              <a:rPr lang="zh-CN" altLang="zh-Hans-HK" dirty="0"/>
              <a:t>的一个排列</a:t>
            </a:r>
            <a:r>
              <a:rPr lang="en-US" altLang="zh-Hans-HK" dirty="0">
                <a:solidFill>
                  <a:srgbClr val="00B050"/>
                </a:solidFill>
              </a:rPr>
              <a:t>S</a:t>
            </a:r>
            <a:r>
              <a:rPr lang="zh-CN" altLang="zh-Hans-HK" dirty="0"/>
              <a:t>，判断它是否是</a:t>
            </a:r>
            <a:r>
              <a:rPr lang="en-US" altLang="zh-Hans-HK" dirty="0"/>
              <a:t>FILO</a:t>
            </a:r>
            <a:r>
              <a:rPr lang="zh-CN" altLang="zh-Hans-HK" dirty="0"/>
              <a:t>序列。具体来说，假如</a:t>
            </a:r>
            <a:r>
              <a:rPr lang="en-US" altLang="zh-Hans-HK" dirty="0"/>
              <a:t>A</a:t>
            </a:r>
            <a:r>
              <a:rPr lang="zh-CN" altLang="zh-Hans-HK" dirty="0"/>
              <a:t>、</a:t>
            </a:r>
            <a:r>
              <a:rPr lang="en-US" altLang="zh-Hans-HK" dirty="0"/>
              <a:t>B</a:t>
            </a:r>
            <a:r>
              <a:rPr lang="zh-CN" altLang="zh-Hans-HK" dirty="0"/>
              <a:t>、</a:t>
            </a:r>
            <a:r>
              <a:rPr lang="en-US" altLang="zh-Hans-HK" dirty="0"/>
              <a:t>…</a:t>
            </a:r>
            <a:r>
              <a:rPr lang="zh-CN" altLang="zh-Hans-HK" dirty="0"/>
              <a:t>、</a:t>
            </a:r>
            <a:r>
              <a:rPr lang="en-US" altLang="zh-Hans-HK" dirty="0"/>
              <a:t>H</a:t>
            </a:r>
            <a:r>
              <a:rPr lang="zh-CN" altLang="zh-Hans-HK" dirty="0"/>
              <a:t>依次入栈，它们出占的顺序是否可能与</a:t>
            </a:r>
            <a:r>
              <a:rPr lang="en-US" altLang="zh-Hans-HK" dirty="0">
                <a:solidFill>
                  <a:srgbClr val="00B050"/>
                </a:solidFill>
              </a:rPr>
              <a:t>S</a:t>
            </a:r>
            <a:r>
              <a:rPr lang="zh-CN" altLang="zh-Hans-HK" dirty="0"/>
              <a:t>一样？</a:t>
            </a:r>
            <a:br>
              <a:rPr lang="en-US" altLang="zh-CN" dirty="0"/>
            </a:br>
            <a:r>
              <a:rPr lang="zh-CN" altLang="en-US" dirty="0"/>
              <a:t>如果</a:t>
            </a:r>
            <a:r>
              <a:rPr lang="en-US" altLang="zh-CN" dirty="0"/>
              <a:t>S</a:t>
            </a:r>
            <a:r>
              <a:rPr lang="zh-CN" altLang="en-US" dirty="0"/>
              <a:t>是</a:t>
            </a:r>
            <a:r>
              <a:rPr lang="en-US" altLang="zh-CN" dirty="0"/>
              <a:t>FILO</a:t>
            </a:r>
            <a:r>
              <a:rPr lang="zh-CN" altLang="en-US" dirty="0"/>
              <a:t>序列</a:t>
            </a:r>
            <a:r>
              <a:rPr lang="en-US" altLang="zh-CN" dirty="0"/>
              <a:t>, </a:t>
            </a:r>
            <a:r>
              <a:rPr lang="zh-CN" altLang="en-US" dirty="0"/>
              <a:t>请你输出</a:t>
            </a:r>
            <a:r>
              <a:rPr lang="en-US" altLang="zh-CN" dirty="0"/>
              <a:t>1. </a:t>
            </a:r>
            <a:r>
              <a:rPr lang="zh-CN" altLang="en-US" dirty="0"/>
              <a:t>否则输出</a:t>
            </a:r>
            <a:r>
              <a:rPr lang="en-US" altLang="zh-CN" dirty="0"/>
              <a:t>0.</a:t>
            </a:r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7B8E536-8500-468C-B8E5-BE94D82639F2}"/>
              </a:ext>
            </a:extLst>
          </p:cNvPr>
          <p:cNvSpPr/>
          <p:nvPr/>
        </p:nvSpPr>
        <p:spPr>
          <a:xfrm>
            <a:off x="1195137" y="3544727"/>
            <a:ext cx="279934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输入样例</a:t>
            </a:r>
            <a:r>
              <a:rPr lang="en-US" altLang="zh-CN" sz="3200" dirty="0"/>
              <a:t>1:</a:t>
            </a:r>
          </a:p>
          <a:p>
            <a:r>
              <a:rPr lang="en-US" altLang="zh-CN" sz="3200" dirty="0"/>
              <a:t>EDHGFCBA</a:t>
            </a:r>
          </a:p>
          <a:p>
            <a:r>
              <a:rPr lang="zh-CN" altLang="en-US" sz="3200" dirty="0"/>
              <a:t>输出样例</a:t>
            </a:r>
            <a:r>
              <a:rPr lang="en-US" altLang="zh-CN" sz="3200" dirty="0"/>
              <a:t>1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r>
              <a:rPr lang="en-US" altLang="zh-Hans-HK" sz="3200" dirty="0"/>
              <a:t>1</a:t>
            </a:r>
            <a:endParaRPr lang="zh-Hans-HK" altLang="en-US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23194DE-318A-4125-918E-57CF7A00A81A}"/>
              </a:ext>
            </a:extLst>
          </p:cNvPr>
          <p:cNvSpPr/>
          <p:nvPr/>
        </p:nvSpPr>
        <p:spPr>
          <a:xfrm>
            <a:off x="4491790" y="3544726"/>
            <a:ext cx="279934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输入样例</a:t>
            </a:r>
            <a:r>
              <a:rPr lang="en-US" altLang="zh-CN" sz="3200" dirty="0"/>
              <a:t>2:</a:t>
            </a:r>
          </a:p>
          <a:p>
            <a:r>
              <a:rPr lang="en-US" altLang="zh-CN" sz="3200" dirty="0"/>
              <a:t>HGFEDCBA</a:t>
            </a:r>
          </a:p>
          <a:p>
            <a:r>
              <a:rPr lang="zh-CN" altLang="en-US" sz="3200" dirty="0"/>
              <a:t>输出样例</a:t>
            </a:r>
            <a:r>
              <a:rPr lang="en-US" altLang="zh-CN" sz="3200" dirty="0"/>
              <a:t>2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r>
              <a:rPr lang="en-US" altLang="zh-Hans-HK" sz="3200" dirty="0"/>
              <a:t>1</a:t>
            </a:r>
            <a:endParaRPr lang="zh-Hans-HK" altLang="en-US" sz="32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854861-839F-49C7-AA69-4D1BD3D1FEFC}"/>
              </a:ext>
            </a:extLst>
          </p:cNvPr>
          <p:cNvSpPr/>
          <p:nvPr/>
        </p:nvSpPr>
        <p:spPr>
          <a:xfrm>
            <a:off x="7992979" y="3544726"/>
            <a:ext cx="279934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输入样例</a:t>
            </a:r>
            <a:r>
              <a:rPr lang="en-US" altLang="zh-CN" sz="3200" dirty="0"/>
              <a:t>3:</a:t>
            </a:r>
          </a:p>
          <a:p>
            <a:r>
              <a:rPr lang="en-US" altLang="zh-CN" sz="3200" dirty="0"/>
              <a:t>HGFEDCAB</a:t>
            </a:r>
          </a:p>
          <a:p>
            <a:r>
              <a:rPr lang="zh-CN" altLang="en-US" sz="3200" dirty="0"/>
              <a:t>输出样例</a:t>
            </a:r>
            <a:r>
              <a:rPr lang="en-US" altLang="zh-CN" sz="3200" dirty="0"/>
              <a:t>3</a:t>
            </a:r>
            <a:r>
              <a:rPr lang="zh-CN" altLang="en-US" sz="3200" dirty="0"/>
              <a:t>：</a:t>
            </a:r>
            <a:endParaRPr lang="en-US" altLang="zh-CN" sz="3200" dirty="0"/>
          </a:p>
          <a:p>
            <a:r>
              <a:rPr lang="en-US" altLang="zh-Hans-HK" sz="3200" dirty="0"/>
              <a:t>0</a:t>
            </a:r>
            <a:endParaRPr lang="zh-Hans-HK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46907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411251-AF2B-4452-BD49-4C91B3700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解题思路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80E123-9283-4739-93FE-EDE62A3B9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不妨设</a:t>
            </a:r>
            <a:r>
              <a:rPr lang="en-US" altLang="zh-CN" dirty="0"/>
              <a:t> x = ‘A’</a:t>
            </a:r>
            <a:r>
              <a:rPr lang="zh-CN" altLang="en-US" dirty="0"/>
              <a:t>。 （</a:t>
            </a:r>
            <a:r>
              <a:rPr lang="en-US" altLang="zh-CN" dirty="0"/>
              <a:t>x</a:t>
            </a:r>
            <a:r>
              <a:rPr lang="zh-CN" altLang="en-US" dirty="0"/>
              <a:t>是下一个可入栈的元素）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建立一个栈</a:t>
            </a:r>
            <a:r>
              <a:rPr lang="en-US" altLang="zh-CN" dirty="0"/>
              <a:t>Q</a:t>
            </a:r>
            <a:r>
              <a:rPr lang="zh-CN" altLang="en-US" dirty="0"/>
              <a:t>，</a:t>
            </a:r>
            <a:r>
              <a:rPr lang="en-US" altLang="zh-CN" dirty="0"/>
              <a:t>Q</a:t>
            </a:r>
            <a:r>
              <a:rPr lang="zh-CN" altLang="en-US" dirty="0"/>
              <a:t>初始化为空。 </a:t>
            </a:r>
            <a:r>
              <a:rPr lang="en-US" altLang="zh-CN" dirty="0" err="1"/>
              <a:t>i</a:t>
            </a:r>
            <a:r>
              <a:rPr lang="en-US" altLang="zh-CN" dirty="0"/>
              <a:t>=0.</a:t>
            </a:r>
          </a:p>
          <a:p>
            <a:r>
              <a:rPr lang="en-US" altLang="zh-CN" dirty="0"/>
              <a:t>while (</a:t>
            </a:r>
            <a:r>
              <a:rPr lang="en-US" altLang="zh-CN" dirty="0" err="1"/>
              <a:t>i</a:t>
            </a:r>
            <a:r>
              <a:rPr lang="en-US" altLang="zh-CN" dirty="0"/>
              <a:t>&lt;8){</a:t>
            </a:r>
          </a:p>
          <a:p>
            <a:pPr lvl="1"/>
            <a:r>
              <a:rPr lang="zh-CN" altLang="en-US" dirty="0"/>
              <a:t>如果</a:t>
            </a:r>
            <a:r>
              <a:rPr lang="en-US" altLang="zh-CN" dirty="0"/>
              <a:t>Q</a:t>
            </a:r>
            <a:r>
              <a:rPr lang="zh-CN" altLang="en-US" dirty="0"/>
              <a:t>的栈顶元素为 带测序列</a:t>
            </a:r>
            <a:r>
              <a:rPr lang="en-US" altLang="zh-CN" dirty="0"/>
              <a:t>S</a:t>
            </a:r>
            <a:r>
              <a:rPr lang="zh-CN" altLang="en-US" dirty="0"/>
              <a:t>中的下一个元素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</a:t>
            </a:r>
          </a:p>
          <a:p>
            <a:pPr lvl="2"/>
            <a:r>
              <a:rPr lang="zh-CN" altLang="en-US" dirty="0"/>
              <a:t>那么将栈顶元素出栈。  </a:t>
            </a:r>
            <a:r>
              <a:rPr lang="en-US" altLang="zh-CN" dirty="0" err="1"/>
              <a:t>i</a:t>
            </a:r>
            <a:r>
              <a:rPr lang="en-US" altLang="zh-CN" dirty="0"/>
              <a:t>++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否则</a:t>
            </a:r>
            <a:endParaRPr lang="en-US" altLang="zh-CN" dirty="0"/>
          </a:p>
          <a:p>
            <a:pPr lvl="2"/>
            <a:r>
              <a:rPr lang="zh-CN" altLang="en-US" dirty="0"/>
              <a:t>如果</a:t>
            </a:r>
            <a:r>
              <a:rPr lang="en-US" altLang="zh-CN" dirty="0"/>
              <a:t>x &lt;= ‘H’</a:t>
            </a:r>
            <a:r>
              <a:rPr lang="zh-CN" altLang="en-US" dirty="0"/>
              <a:t> </a:t>
            </a:r>
            <a:r>
              <a:rPr lang="en-US" altLang="zh-CN" dirty="0"/>
              <a:t>{ push(Q, x); x++;}</a:t>
            </a:r>
          </a:p>
          <a:p>
            <a:pPr lvl="2"/>
            <a:r>
              <a:rPr lang="zh-CN" altLang="en-US" dirty="0"/>
              <a:t>否则 </a:t>
            </a:r>
            <a:r>
              <a:rPr lang="en-US" altLang="zh-CN" dirty="0"/>
              <a:t>{</a:t>
            </a:r>
            <a:r>
              <a:rPr lang="zh-CN" altLang="en-US" dirty="0"/>
              <a:t>输出</a:t>
            </a:r>
            <a:r>
              <a:rPr lang="en-US" altLang="zh-CN" dirty="0"/>
              <a:t>0</a:t>
            </a:r>
            <a:r>
              <a:rPr lang="zh-CN" altLang="en-US" dirty="0"/>
              <a:t>；结束</a:t>
            </a:r>
            <a:r>
              <a:rPr lang="en-US" altLang="zh-CN" dirty="0"/>
              <a:t>}</a:t>
            </a:r>
          </a:p>
          <a:p>
            <a:r>
              <a:rPr lang="en-US" altLang="zh-CN" dirty="0"/>
              <a:t>}</a:t>
            </a:r>
          </a:p>
          <a:p>
            <a:r>
              <a:rPr lang="zh-CN" altLang="en-US" dirty="0"/>
              <a:t>输出</a:t>
            </a:r>
            <a:r>
              <a:rPr lang="en-US" altLang="zh-CN" dirty="0"/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340808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632CA2C-60F6-431B-986B-9E7D1CCE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代码讲解</a:t>
            </a:r>
            <a:r>
              <a:rPr lang="en-US" altLang="zh-CN" dirty="0">
                <a:solidFill>
                  <a:schemeClr val="tx2"/>
                </a:solidFill>
              </a:rPr>
              <a:t>1</a:t>
            </a:r>
            <a:r>
              <a:rPr lang="zh-CN" altLang="en-US" dirty="0">
                <a:solidFill>
                  <a:schemeClr val="tx2"/>
                </a:solidFill>
              </a:rPr>
              <a:t>：</a:t>
            </a:r>
            <a:r>
              <a:rPr lang="en-US" altLang="zh-CN" dirty="0">
                <a:solidFill>
                  <a:schemeClr val="tx2"/>
                </a:solidFill>
              </a:rPr>
              <a:t>Gray</a:t>
            </a:r>
            <a:r>
              <a:rPr lang="zh-CN" altLang="en-US" dirty="0">
                <a:solidFill>
                  <a:schemeClr val="tx2"/>
                </a:solidFill>
              </a:rPr>
              <a:t>码构造</a:t>
            </a:r>
            <a:endParaRPr lang="zh-Hans-HK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04F233-5817-462F-B4D8-15E23A4D0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Hans-HK" altLang="en-US" dirty="0">
                <a:solidFill>
                  <a:srgbClr val="0070C0"/>
                </a:solidFill>
              </a:rPr>
              <a:t> </a:t>
            </a:r>
            <a:r>
              <a:rPr lang="en-US" altLang="zh-Hans-HK" dirty="0">
                <a:solidFill>
                  <a:srgbClr val="0070C0"/>
                </a:solidFill>
              </a:rPr>
              <a:t>void</a:t>
            </a:r>
            <a:r>
              <a:rPr lang="zh-Hans-HK" altLang="en-US" dirty="0">
                <a:solidFill>
                  <a:srgbClr val="0070C0"/>
                </a:solidFill>
              </a:rPr>
              <a:t> </a:t>
            </a:r>
            <a:r>
              <a:rPr lang="en-US" altLang="zh-Hans-HK" dirty="0" err="1">
                <a:solidFill>
                  <a:srgbClr val="0070C0"/>
                </a:solidFill>
              </a:rPr>
              <a:t>graycode</a:t>
            </a:r>
            <a:r>
              <a:rPr lang="en-US" altLang="zh-Hans-HK" dirty="0">
                <a:solidFill>
                  <a:srgbClr val="0070C0"/>
                </a:solidFill>
              </a:rPr>
              <a:t>(int</a:t>
            </a:r>
            <a:r>
              <a:rPr lang="zh-Hans-HK" altLang="en-US" dirty="0">
                <a:solidFill>
                  <a:srgbClr val="0070C0"/>
                </a:solidFill>
              </a:rPr>
              <a:t> </a:t>
            </a:r>
            <a:r>
              <a:rPr lang="en-US" altLang="zh-Hans-HK" dirty="0">
                <a:solidFill>
                  <a:srgbClr val="0070C0"/>
                </a:solidFill>
              </a:rPr>
              <a:t>n, int</a:t>
            </a:r>
            <a:r>
              <a:rPr lang="zh-Hans-HK" altLang="en-US" dirty="0">
                <a:solidFill>
                  <a:srgbClr val="0070C0"/>
                </a:solidFill>
              </a:rPr>
              <a:t> </a:t>
            </a:r>
            <a:r>
              <a:rPr lang="en-US" altLang="zh-Hans-HK" dirty="0">
                <a:solidFill>
                  <a:srgbClr val="0070C0"/>
                </a:solidFill>
              </a:rPr>
              <a:t>a[]){</a:t>
            </a:r>
            <a:endParaRPr lang="zh-Hans-HK" altLang="en-US" dirty="0">
              <a:solidFill>
                <a:srgbClr val="0070C0"/>
              </a:solidFill>
            </a:endParaRPr>
          </a:p>
          <a:p>
            <a:r>
              <a:rPr lang="zh-Hans-HK" altLang="en-US" dirty="0">
                <a:solidFill>
                  <a:srgbClr val="0070C0"/>
                </a:solidFill>
              </a:rPr>
              <a:t> 	</a:t>
            </a:r>
            <a:r>
              <a:rPr lang="en-US" altLang="zh-Hans-HK" dirty="0">
                <a:solidFill>
                  <a:srgbClr val="0070C0"/>
                </a:solidFill>
              </a:rPr>
              <a:t>if(n==1){</a:t>
            </a:r>
            <a:endParaRPr lang="zh-Hans-HK" altLang="en-US" dirty="0">
              <a:solidFill>
                <a:srgbClr val="0070C0"/>
              </a:solidFill>
            </a:endParaRPr>
          </a:p>
          <a:p>
            <a:r>
              <a:rPr lang="zh-Hans-HK" altLang="en-US" dirty="0">
                <a:solidFill>
                  <a:srgbClr val="0070C0"/>
                </a:solidFill>
              </a:rPr>
              <a:t> 		</a:t>
            </a:r>
            <a:r>
              <a:rPr lang="pt-BR" altLang="zh-Hans-HK" dirty="0">
                <a:solidFill>
                  <a:srgbClr val="0070C0"/>
                </a:solidFill>
              </a:rPr>
              <a:t>a[0]=0; a[1]=1;</a:t>
            </a:r>
            <a:endParaRPr lang="zh-Hans-HK" altLang="en-US" dirty="0">
              <a:solidFill>
                <a:srgbClr val="0070C0"/>
              </a:solidFill>
            </a:endParaRPr>
          </a:p>
          <a:p>
            <a:r>
              <a:rPr lang="zh-Hans-HK" altLang="en-US" dirty="0">
                <a:solidFill>
                  <a:srgbClr val="0070C0"/>
                </a:solidFill>
              </a:rPr>
              <a:t> 		</a:t>
            </a:r>
            <a:r>
              <a:rPr lang="en-US" altLang="zh-Hans-HK" dirty="0">
                <a:solidFill>
                  <a:srgbClr val="0070C0"/>
                </a:solidFill>
              </a:rPr>
              <a:t>return;</a:t>
            </a:r>
            <a:endParaRPr lang="zh-Hans-HK" altLang="en-US" dirty="0">
              <a:solidFill>
                <a:srgbClr val="0070C0"/>
              </a:solidFill>
            </a:endParaRPr>
          </a:p>
          <a:p>
            <a:r>
              <a:rPr lang="zh-Hans-HK" altLang="en-US" dirty="0">
                <a:solidFill>
                  <a:srgbClr val="0070C0"/>
                </a:solidFill>
              </a:rPr>
              <a:t>	 </a:t>
            </a:r>
            <a:r>
              <a:rPr lang="en-US" altLang="zh-Hans-HK" dirty="0">
                <a:solidFill>
                  <a:srgbClr val="0070C0"/>
                </a:solidFill>
              </a:rPr>
              <a:t>}</a:t>
            </a:r>
            <a:endParaRPr lang="zh-Hans-HK" altLang="en-US" dirty="0">
              <a:solidFill>
                <a:srgbClr val="0070C0"/>
              </a:solidFill>
            </a:endParaRPr>
          </a:p>
          <a:p>
            <a:r>
              <a:rPr lang="zh-Hans-HK" altLang="en-US" dirty="0">
                <a:solidFill>
                  <a:srgbClr val="0070C0"/>
                </a:solidFill>
              </a:rPr>
              <a:t>	 </a:t>
            </a:r>
            <a:r>
              <a:rPr lang="en-US" altLang="zh-Hans-HK" dirty="0" err="1">
                <a:solidFill>
                  <a:srgbClr val="0070C0"/>
                </a:solidFill>
              </a:rPr>
              <a:t>graycode</a:t>
            </a:r>
            <a:r>
              <a:rPr lang="en-US" altLang="zh-Hans-HK" dirty="0">
                <a:solidFill>
                  <a:srgbClr val="0070C0"/>
                </a:solidFill>
              </a:rPr>
              <a:t>(n-1,a);</a:t>
            </a:r>
            <a:endParaRPr lang="zh-Hans-HK" altLang="en-US" dirty="0">
              <a:solidFill>
                <a:srgbClr val="0070C0"/>
              </a:solidFill>
            </a:endParaRPr>
          </a:p>
          <a:p>
            <a:r>
              <a:rPr lang="zh-Hans-HK" altLang="en-US" dirty="0">
                <a:solidFill>
                  <a:srgbClr val="0070C0"/>
                </a:solidFill>
              </a:rPr>
              <a:t>	 </a:t>
            </a:r>
            <a:r>
              <a:rPr lang="en-US" altLang="zh-Hans-HK" dirty="0">
                <a:solidFill>
                  <a:srgbClr val="0070C0"/>
                </a:solidFill>
              </a:rPr>
              <a:t>int</a:t>
            </a:r>
            <a:r>
              <a:rPr lang="zh-Hans-HK" altLang="en-US" dirty="0">
                <a:solidFill>
                  <a:srgbClr val="0070C0"/>
                </a:solidFill>
              </a:rPr>
              <a:t> </a:t>
            </a:r>
            <a:r>
              <a:rPr lang="en-US" altLang="zh-Hans-HK" dirty="0">
                <a:solidFill>
                  <a:srgbClr val="0070C0"/>
                </a:solidFill>
              </a:rPr>
              <a:t>L = 1&lt;&lt;(n-1);   </a:t>
            </a:r>
            <a:r>
              <a:rPr lang="en-US" altLang="zh-Hans-HK" dirty="0">
                <a:solidFill>
                  <a:srgbClr val="7030A0"/>
                </a:solidFill>
              </a:rPr>
              <a:t>// </a:t>
            </a:r>
            <a:r>
              <a:rPr lang="zh-CN" altLang="en-US" dirty="0">
                <a:solidFill>
                  <a:srgbClr val="7030A0"/>
                </a:solidFill>
              </a:rPr>
              <a:t>得到</a:t>
            </a:r>
            <a:r>
              <a:rPr lang="en-US" altLang="zh-CN" dirty="0">
                <a:solidFill>
                  <a:srgbClr val="7030A0"/>
                </a:solidFill>
              </a:rPr>
              <a:t>2</a:t>
            </a:r>
            <a:r>
              <a:rPr lang="en-US" altLang="zh-Hans-HK" dirty="0">
                <a:solidFill>
                  <a:srgbClr val="7030A0"/>
                </a:solidFill>
              </a:rPr>
              <a:t>^(n-1)</a:t>
            </a:r>
            <a:endParaRPr lang="zh-Hans-HK" altLang="en-US" dirty="0">
              <a:solidFill>
                <a:srgbClr val="7030A0"/>
              </a:solidFill>
            </a:endParaRPr>
          </a:p>
          <a:p>
            <a:r>
              <a:rPr lang="zh-Hans-HK" altLang="en-US" dirty="0">
                <a:solidFill>
                  <a:srgbClr val="0070C0"/>
                </a:solidFill>
              </a:rPr>
              <a:t>	 </a:t>
            </a:r>
            <a:r>
              <a:rPr lang="en-US" altLang="zh-Hans-HK" dirty="0">
                <a:solidFill>
                  <a:srgbClr val="0070C0"/>
                </a:solidFill>
              </a:rPr>
              <a:t>for</a:t>
            </a:r>
            <a:r>
              <a:rPr lang="zh-Hans-HK" altLang="en-US" dirty="0">
                <a:solidFill>
                  <a:srgbClr val="0070C0"/>
                </a:solidFill>
              </a:rPr>
              <a:t> </a:t>
            </a:r>
            <a:r>
              <a:rPr lang="en-US" altLang="zh-Hans-HK" dirty="0">
                <a:solidFill>
                  <a:srgbClr val="0070C0"/>
                </a:solidFill>
              </a:rPr>
              <a:t>(int</a:t>
            </a:r>
            <a:r>
              <a:rPr lang="zh-Hans-HK" altLang="en-US" dirty="0">
                <a:solidFill>
                  <a:srgbClr val="0070C0"/>
                </a:solidFill>
              </a:rPr>
              <a:t> </a:t>
            </a:r>
            <a:r>
              <a:rPr lang="nn-NO" altLang="zh-Hans-HK" dirty="0">
                <a:solidFill>
                  <a:srgbClr val="0070C0"/>
                </a:solidFill>
              </a:rPr>
              <a:t>i = 0; i &lt; L; i++) </a:t>
            </a:r>
            <a:r>
              <a:rPr lang="zh-Hans-HK" altLang="en-US" dirty="0">
                <a:solidFill>
                  <a:srgbClr val="0070C0"/>
                </a:solidFill>
              </a:rPr>
              <a:t> </a:t>
            </a:r>
            <a:r>
              <a:rPr lang="en-US" altLang="zh-Hans-HK" dirty="0">
                <a:solidFill>
                  <a:srgbClr val="0070C0"/>
                </a:solidFill>
              </a:rPr>
              <a:t>a[L + L - </a:t>
            </a:r>
            <a:r>
              <a:rPr lang="en-US" altLang="zh-Hans-HK" dirty="0" err="1">
                <a:solidFill>
                  <a:srgbClr val="0070C0"/>
                </a:solidFill>
              </a:rPr>
              <a:t>i</a:t>
            </a:r>
            <a:r>
              <a:rPr lang="en-US" altLang="zh-Hans-HK" dirty="0">
                <a:solidFill>
                  <a:srgbClr val="0070C0"/>
                </a:solidFill>
              </a:rPr>
              <a:t> - 1] = a[</a:t>
            </a:r>
            <a:r>
              <a:rPr lang="en-US" altLang="zh-Hans-HK" dirty="0" err="1">
                <a:solidFill>
                  <a:srgbClr val="0070C0"/>
                </a:solidFill>
              </a:rPr>
              <a:t>i</a:t>
            </a:r>
            <a:r>
              <a:rPr lang="en-US" altLang="zh-Hans-HK" dirty="0">
                <a:solidFill>
                  <a:srgbClr val="0070C0"/>
                </a:solidFill>
              </a:rPr>
              <a:t>] + L;</a:t>
            </a:r>
            <a:endParaRPr lang="zh-Hans-HK" altLang="en-US" dirty="0">
              <a:solidFill>
                <a:srgbClr val="0070C0"/>
              </a:solidFill>
            </a:endParaRPr>
          </a:p>
          <a:p>
            <a:r>
              <a:rPr lang="zh-Hans-HK" altLang="en-US" dirty="0">
                <a:solidFill>
                  <a:srgbClr val="0070C0"/>
                </a:solidFill>
              </a:rPr>
              <a:t> </a:t>
            </a:r>
            <a:r>
              <a:rPr lang="en-US" altLang="zh-Hans-HK" dirty="0">
                <a:solidFill>
                  <a:srgbClr val="0070C0"/>
                </a:solidFill>
              </a:rPr>
              <a:t>}</a:t>
            </a:r>
            <a:endParaRPr lang="zh-Hans-HK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8575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67B0E2B-7B00-41F3-BB7C-1C1C8EF63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2"/>
                </a:solidFill>
              </a:rPr>
              <a:t>代码讲解</a:t>
            </a:r>
            <a:r>
              <a:rPr lang="en-US" altLang="zh-CN" dirty="0">
                <a:solidFill>
                  <a:schemeClr val="tx2"/>
                </a:solidFill>
              </a:rPr>
              <a:t>2</a:t>
            </a:r>
            <a:r>
              <a:rPr lang="zh-CN" altLang="en-US" dirty="0">
                <a:solidFill>
                  <a:schemeClr val="tx2"/>
                </a:solidFill>
              </a:rPr>
              <a:t>：递归输出</a:t>
            </a:r>
            <a:r>
              <a:rPr lang="en-US" altLang="zh-CN" dirty="0">
                <a:solidFill>
                  <a:schemeClr val="tx2"/>
                </a:solidFill>
              </a:rPr>
              <a:t>1..n </a:t>
            </a:r>
            <a:r>
              <a:rPr lang="zh-CN" altLang="en-US" dirty="0">
                <a:solidFill>
                  <a:schemeClr val="tx2"/>
                </a:solidFill>
              </a:rPr>
              <a:t>的所有排列</a:t>
            </a:r>
            <a:endParaRPr lang="zh-Hans-HK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53546AF-D262-42CE-B522-6E6B56999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Hans-HK" sz="2400" dirty="0">
                <a:solidFill>
                  <a:srgbClr val="0070C0"/>
                </a:solidFill>
              </a:rPr>
              <a:t>int a[MAXN+1];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bool mark[MAXN+1]; </a:t>
            </a:r>
            <a:r>
              <a:rPr lang="en-US" altLang="zh-Hans-HK" sz="2400" dirty="0"/>
              <a:t> </a:t>
            </a:r>
            <a:r>
              <a:rPr lang="en-US" altLang="zh-Hans-HK" sz="2400" dirty="0">
                <a:solidFill>
                  <a:srgbClr val="7030A0"/>
                </a:solidFill>
              </a:rPr>
              <a:t>// all equal to false initially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void </a:t>
            </a:r>
            <a:r>
              <a:rPr lang="en-US" altLang="zh-Hans-HK" sz="2400" dirty="0" err="1">
                <a:solidFill>
                  <a:srgbClr val="0070C0"/>
                </a:solidFill>
              </a:rPr>
              <a:t>searchPermutation</a:t>
            </a:r>
            <a:r>
              <a:rPr lang="en-US" altLang="zh-Hans-HK" sz="2400" dirty="0">
                <a:solidFill>
                  <a:srgbClr val="0070C0"/>
                </a:solidFill>
              </a:rPr>
              <a:t>(int </a:t>
            </a:r>
            <a:r>
              <a:rPr lang="en-US" altLang="zh-Hans-HK" sz="2400" dirty="0" err="1">
                <a:solidFill>
                  <a:srgbClr val="0070C0"/>
                </a:solidFill>
              </a:rPr>
              <a:t>i</a:t>
            </a:r>
            <a:r>
              <a:rPr lang="en-US" altLang="zh-Hans-HK" sz="2400" dirty="0">
                <a:solidFill>
                  <a:srgbClr val="0070C0"/>
                </a:solidFill>
              </a:rPr>
              <a:t>){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 if (</a:t>
            </a:r>
            <a:r>
              <a:rPr lang="en-US" altLang="zh-Hans-HK" sz="2400" dirty="0" err="1">
                <a:solidFill>
                  <a:srgbClr val="0070C0"/>
                </a:solidFill>
              </a:rPr>
              <a:t>i</a:t>
            </a:r>
            <a:r>
              <a:rPr lang="en-US" altLang="zh-Hans-HK" sz="2400" dirty="0">
                <a:solidFill>
                  <a:srgbClr val="0070C0"/>
                </a:solidFill>
              </a:rPr>
              <a:t> == 0) </a:t>
            </a:r>
            <a:r>
              <a:rPr lang="en-US" altLang="zh-Hans-HK" sz="2400" dirty="0" err="1">
                <a:solidFill>
                  <a:srgbClr val="00B0F0"/>
                </a:solidFill>
              </a:rPr>
              <a:t>PrintList</a:t>
            </a:r>
            <a:r>
              <a:rPr lang="en-US" altLang="zh-Hans-HK" sz="2400" dirty="0">
                <a:solidFill>
                  <a:srgbClr val="0070C0"/>
                </a:solidFill>
              </a:rPr>
              <a:t>(a);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 else  for (int j = 1; j &lt;= n; </a:t>
            </a:r>
            <a:r>
              <a:rPr lang="en-US" altLang="zh-Hans-HK" sz="2400" dirty="0" err="1">
                <a:solidFill>
                  <a:srgbClr val="0070C0"/>
                </a:solidFill>
              </a:rPr>
              <a:t>j++</a:t>
            </a:r>
            <a:r>
              <a:rPr lang="en-US" altLang="zh-Hans-HK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             if (!mark[j]){</a:t>
            </a:r>
          </a:p>
          <a:p>
            <a:pPr lvl="1"/>
            <a:r>
              <a:rPr lang="en-US" altLang="zh-Hans-HK" dirty="0">
                <a:solidFill>
                  <a:srgbClr val="0070C0"/>
                </a:solidFill>
              </a:rPr>
              <a:t>               mark[j] = true; a[</a:t>
            </a:r>
            <a:r>
              <a:rPr lang="en-US" altLang="zh-Hans-HK" dirty="0" err="1">
                <a:solidFill>
                  <a:srgbClr val="0070C0"/>
                </a:solidFill>
              </a:rPr>
              <a:t>i</a:t>
            </a:r>
            <a:r>
              <a:rPr lang="en-US" altLang="zh-Hans-HK" dirty="0">
                <a:solidFill>
                  <a:srgbClr val="0070C0"/>
                </a:solidFill>
              </a:rPr>
              <a:t>] = j;</a:t>
            </a:r>
          </a:p>
          <a:p>
            <a:pPr lvl="1"/>
            <a:r>
              <a:rPr lang="en-US" altLang="zh-Hans-HK" dirty="0">
                <a:solidFill>
                  <a:srgbClr val="0070C0"/>
                </a:solidFill>
              </a:rPr>
              <a:t>               </a:t>
            </a:r>
            <a:r>
              <a:rPr lang="en-US" altLang="zh-Hans-HK" dirty="0" err="1">
                <a:solidFill>
                  <a:srgbClr val="00B0F0"/>
                </a:solidFill>
              </a:rPr>
              <a:t>searchPermutation</a:t>
            </a:r>
            <a:r>
              <a:rPr lang="en-US" altLang="zh-Hans-HK" dirty="0">
                <a:solidFill>
                  <a:srgbClr val="00B0F0"/>
                </a:solidFill>
              </a:rPr>
              <a:t>(</a:t>
            </a:r>
            <a:r>
              <a:rPr lang="en-US" altLang="zh-Hans-HK" dirty="0" err="1">
                <a:solidFill>
                  <a:srgbClr val="00B0F0"/>
                </a:solidFill>
              </a:rPr>
              <a:t>i</a:t>
            </a:r>
            <a:r>
              <a:rPr lang="en-US" altLang="zh-Hans-HK" dirty="0">
                <a:solidFill>
                  <a:srgbClr val="00B0F0"/>
                </a:solidFill>
              </a:rPr>
              <a:t> - 1);</a:t>
            </a:r>
          </a:p>
          <a:p>
            <a:pPr lvl="1"/>
            <a:r>
              <a:rPr lang="en-US" altLang="zh-Hans-HK" dirty="0">
                <a:solidFill>
                  <a:srgbClr val="0070C0"/>
                </a:solidFill>
              </a:rPr>
              <a:t>               mark[j] = false;</a:t>
            </a:r>
          </a:p>
          <a:p>
            <a:pPr lvl="1"/>
            <a:r>
              <a:rPr lang="en-US" altLang="zh-Hans-HK" dirty="0">
                <a:solidFill>
                  <a:srgbClr val="0070C0"/>
                </a:solidFill>
              </a:rPr>
              <a:t>       }</a:t>
            </a:r>
          </a:p>
          <a:p>
            <a:r>
              <a:rPr lang="en-US" altLang="zh-Hans-HK" sz="2400" dirty="0">
                <a:solidFill>
                  <a:srgbClr val="0070C0"/>
                </a:solidFill>
              </a:rPr>
              <a:t>}</a:t>
            </a:r>
          </a:p>
          <a:p>
            <a:r>
              <a:rPr lang="en-US" altLang="zh-Hans-HK" sz="2400" dirty="0" err="1">
                <a:solidFill>
                  <a:srgbClr val="0070C0"/>
                </a:solidFill>
              </a:rPr>
              <a:t>searchPermutation</a:t>
            </a:r>
            <a:r>
              <a:rPr lang="en-US" altLang="zh-Hans-HK" sz="2400" dirty="0">
                <a:solidFill>
                  <a:srgbClr val="0070C0"/>
                </a:solidFill>
              </a:rPr>
              <a:t>(n); </a:t>
            </a:r>
            <a:r>
              <a:rPr lang="zh-CN" altLang="en-US" sz="2400" dirty="0">
                <a:solidFill>
                  <a:srgbClr val="7030A0"/>
                </a:solidFill>
              </a:rPr>
              <a:t>（主程序中使用）</a:t>
            </a:r>
            <a:endParaRPr lang="zh-Hans-HK" altLang="en-US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921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 1">
            <a:extLst>
              <a:ext uri="{FF2B5EF4-FFF2-40B4-BE49-F238E27FC236}">
                <a16:creationId xmlns:a16="http://schemas.microsoft.com/office/drawing/2014/main" id="{FE484568-EBCB-47E0-A164-EA0E5ECF1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7" y="522288"/>
            <a:ext cx="9759699" cy="825500"/>
          </a:xfrm>
        </p:spPr>
        <p:txBody>
          <a:bodyPr>
            <a:normAutofit/>
          </a:bodyPr>
          <a:lstStyle/>
          <a:p>
            <a:r>
              <a:rPr lang="zh-CN" altLang="en-US" dirty="0"/>
              <a:t>栈的应用：计算凸包的</a:t>
            </a:r>
            <a:r>
              <a:rPr lang="en-US" altLang="zh-CN" dirty="0"/>
              <a:t>gram-scan</a:t>
            </a:r>
            <a:r>
              <a:rPr lang="zh-CN" altLang="en-US" dirty="0"/>
              <a:t>算法</a:t>
            </a:r>
            <a:endParaRPr lang="zh-Hans-HK" altLang="en-US" dirty="0"/>
          </a:p>
        </p:txBody>
      </p:sp>
      <p:sp>
        <p:nvSpPr>
          <p:cNvPr id="85" name="内容占位符 2">
            <a:extLst>
              <a:ext uri="{FF2B5EF4-FFF2-40B4-BE49-F238E27FC236}">
                <a16:creationId xmlns:a16="http://schemas.microsoft.com/office/drawing/2014/main" id="{1438226F-151E-4624-96D4-020D3F50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0310" y="1716965"/>
            <a:ext cx="9629689" cy="279205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输入</a:t>
            </a:r>
            <a:r>
              <a:rPr lang="en-US" altLang="zh-CN" dirty="0"/>
              <a:t>:  p[0],…,p[n-1] </a:t>
            </a:r>
            <a:r>
              <a:rPr lang="zh-CN" altLang="en-US" dirty="0"/>
              <a:t>是平面上</a:t>
            </a:r>
            <a:r>
              <a:rPr lang="en-US" altLang="zh-CN" dirty="0"/>
              <a:t>n</a:t>
            </a:r>
            <a:r>
              <a:rPr lang="zh-CN" altLang="en-US" dirty="0"/>
              <a:t>个点</a:t>
            </a:r>
            <a:endParaRPr lang="en-US" altLang="zh-CN" dirty="0"/>
          </a:p>
          <a:p>
            <a:pPr marL="0" indent="0">
              <a:buNone/>
            </a:pPr>
            <a:r>
              <a:rPr lang="en-US" altLang="zh-Hans-HK" sz="2800" dirty="0"/>
              <a:t>   </a:t>
            </a:r>
            <a:r>
              <a:rPr lang="zh-CN" altLang="en-US" sz="2800" dirty="0"/>
              <a:t>（假定点不重合，任意三点不共线）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输出： 这些点的凸包。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具体来说，输出</a:t>
            </a:r>
            <a:r>
              <a:rPr lang="en-US" altLang="zh-CN" dirty="0"/>
              <a:t>h——</a:t>
            </a:r>
            <a:r>
              <a:rPr lang="zh-CN" altLang="en-US" dirty="0"/>
              <a:t>表示凸包的顶点数，以及</a:t>
            </a:r>
            <a:r>
              <a:rPr lang="en-US" altLang="zh-CN" dirty="0"/>
              <a:t>a[1],…a[h] 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zh-CN" altLang="en-US" dirty="0"/>
              <a:t>表示</a:t>
            </a:r>
            <a:r>
              <a:rPr lang="en-US" altLang="zh-CN" dirty="0"/>
              <a:t>p[a[1]]…p[a[h]]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3FCDFF"/>
                </a:solidFill>
              </a:rPr>
              <a:t>凸包</a:t>
            </a:r>
            <a:r>
              <a:rPr lang="zh-CN" altLang="en-US" dirty="0"/>
              <a:t>上按逆时针排列的点。</a:t>
            </a:r>
            <a:endParaRPr lang="zh-Hans-HK" altLang="en-US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C88C7A0-4738-4C81-8131-F081210B77BA}"/>
              </a:ext>
            </a:extLst>
          </p:cNvPr>
          <p:cNvSpPr/>
          <p:nvPr/>
        </p:nvSpPr>
        <p:spPr bwMode="auto">
          <a:xfrm>
            <a:off x="3845502" y="4597218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429E7CD0-E927-4D84-8447-B20E63E77ED3}"/>
              </a:ext>
            </a:extLst>
          </p:cNvPr>
          <p:cNvSpPr/>
          <p:nvPr/>
        </p:nvSpPr>
        <p:spPr bwMode="auto">
          <a:xfrm>
            <a:off x="4167237" y="5246333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F037459B-B9FF-40FD-B114-C5FC34D31C61}"/>
              </a:ext>
            </a:extLst>
          </p:cNvPr>
          <p:cNvSpPr/>
          <p:nvPr/>
        </p:nvSpPr>
        <p:spPr bwMode="auto">
          <a:xfrm>
            <a:off x="2850139" y="5308422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D5F93D31-34AE-46F4-922B-CD3E506B02EF}"/>
              </a:ext>
            </a:extLst>
          </p:cNvPr>
          <p:cNvSpPr/>
          <p:nvPr/>
        </p:nvSpPr>
        <p:spPr bwMode="auto">
          <a:xfrm>
            <a:off x="3862437" y="5673371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0" name="椭圆 89">
            <a:extLst>
              <a:ext uri="{FF2B5EF4-FFF2-40B4-BE49-F238E27FC236}">
                <a16:creationId xmlns:a16="http://schemas.microsoft.com/office/drawing/2014/main" id="{2F6B19D2-4050-47D5-B00B-9C3788D93383}"/>
              </a:ext>
            </a:extLst>
          </p:cNvPr>
          <p:cNvSpPr/>
          <p:nvPr/>
        </p:nvSpPr>
        <p:spPr bwMode="auto">
          <a:xfrm>
            <a:off x="4054351" y="6211534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1" name="椭圆 90">
            <a:extLst>
              <a:ext uri="{FF2B5EF4-FFF2-40B4-BE49-F238E27FC236}">
                <a16:creationId xmlns:a16="http://schemas.microsoft.com/office/drawing/2014/main" id="{4C60ED46-A0A0-4B29-8A8D-DE9FB5B25F93}"/>
              </a:ext>
            </a:extLst>
          </p:cNvPr>
          <p:cNvSpPr/>
          <p:nvPr/>
        </p:nvSpPr>
        <p:spPr bwMode="auto">
          <a:xfrm>
            <a:off x="3452243" y="5492745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2" name="椭圆 91">
            <a:extLst>
              <a:ext uri="{FF2B5EF4-FFF2-40B4-BE49-F238E27FC236}">
                <a16:creationId xmlns:a16="http://schemas.microsoft.com/office/drawing/2014/main" id="{034BD464-952A-463A-BBE6-AE2D16FC0F09}"/>
              </a:ext>
            </a:extLst>
          </p:cNvPr>
          <p:cNvSpPr/>
          <p:nvPr/>
        </p:nvSpPr>
        <p:spPr bwMode="auto">
          <a:xfrm>
            <a:off x="3303637" y="5054420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3" name="椭圆 92">
            <a:extLst>
              <a:ext uri="{FF2B5EF4-FFF2-40B4-BE49-F238E27FC236}">
                <a16:creationId xmlns:a16="http://schemas.microsoft.com/office/drawing/2014/main" id="{CDDE5C4D-8ED4-400F-B6DD-BC42B6EAC847}"/>
              </a:ext>
            </a:extLst>
          </p:cNvPr>
          <p:cNvSpPr/>
          <p:nvPr/>
        </p:nvSpPr>
        <p:spPr bwMode="auto">
          <a:xfrm>
            <a:off x="7266032" y="4632144"/>
            <a:ext cx="124178" cy="124178"/>
          </a:xfrm>
          <a:prstGeom prst="ellipse">
            <a:avLst/>
          </a:prstGeom>
          <a:solidFill>
            <a:srgbClr val="FF0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A8896F08-91CC-43B1-8CFD-03302C6A2823}"/>
              </a:ext>
            </a:extLst>
          </p:cNvPr>
          <p:cNvSpPr/>
          <p:nvPr/>
        </p:nvSpPr>
        <p:spPr bwMode="auto">
          <a:xfrm>
            <a:off x="7587767" y="5281259"/>
            <a:ext cx="124178" cy="124178"/>
          </a:xfrm>
          <a:prstGeom prst="ellipse">
            <a:avLst/>
          </a:prstGeom>
          <a:solidFill>
            <a:srgbClr val="92D05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5" name="椭圆 94">
            <a:extLst>
              <a:ext uri="{FF2B5EF4-FFF2-40B4-BE49-F238E27FC236}">
                <a16:creationId xmlns:a16="http://schemas.microsoft.com/office/drawing/2014/main" id="{DC7E56D2-3090-402C-8180-24A2A3606CA3}"/>
              </a:ext>
            </a:extLst>
          </p:cNvPr>
          <p:cNvSpPr/>
          <p:nvPr/>
        </p:nvSpPr>
        <p:spPr bwMode="auto">
          <a:xfrm>
            <a:off x="6270669" y="5343348"/>
            <a:ext cx="124178" cy="124178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6" name="椭圆 95">
            <a:extLst>
              <a:ext uri="{FF2B5EF4-FFF2-40B4-BE49-F238E27FC236}">
                <a16:creationId xmlns:a16="http://schemas.microsoft.com/office/drawing/2014/main" id="{C591F686-5C70-46D1-9FC4-C7783C38E0DC}"/>
              </a:ext>
            </a:extLst>
          </p:cNvPr>
          <p:cNvSpPr/>
          <p:nvPr/>
        </p:nvSpPr>
        <p:spPr bwMode="auto">
          <a:xfrm>
            <a:off x="7282967" y="5708297"/>
            <a:ext cx="124178" cy="124178"/>
          </a:xfrm>
          <a:prstGeom prst="ellipse">
            <a:avLst/>
          </a:prstGeom>
          <a:solidFill>
            <a:srgbClr val="3FCD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7" name="椭圆 96">
            <a:extLst>
              <a:ext uri="{FF2B5EF4-FFF2-40B4-BE49-F238E27FC236}">
                <a16:creationId xmlns:a16="http://schemas.microsoft.com/office/drawing/2014/main" id="{3B0ACF5F-ED4C-4C98-9783-94F4BC8CAF4B}"/>
              </a:ext>
            </a:extLst>
          </p:cNvPr>
          <p:cNvSpPr/>
          <p:nvPr/>
        </p:nvSpPr>
        <p:spPr bwMode="auto">
          <a:xfrm>
            <a:off x="7474881" y="6246460"/>
            <a:ext cx="124178" cy="124178"/>
          </a:xfrm>
          <a:prstGeom prst="ellipse">
            <a:avLst/>
          </a:prstGeom>
          <a:solidFill>
            <a:srgbClr val="0000FF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8" name="椭圆 97">
            <a:extLst>
              <a:ext uri="{FF2B5EF4-FFF2-40B4-BE49-F238E27FC236}">
                <a16:creationId xmlns:a16="http://schemas.microsoft.com/office/drawing/2014/main" id="{755FD572-C8B0-407A-9E9C-5A015B01B1C4}"/>
              </a:ext>
            </a:extLst>
          </p:cNvPr>
          <p:cNvSpPr/>
          <p:nvPr/>
        </p:nvSpPr>
        <p:spPr bwMode="auto">
          <a:xfrm>
            <a:off x="6872773" y="5527671"/>
            <a:ext cx="124178" cy="124178"/>
          </a:xfrm>
          <a:prstGeom prst="ellipse">
            <a:avLst/>
          </a:prstGeom>
          <a:solidFill>
            <a:srgbClr val="FFFF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9" name="椭圆 98">
            <a:extLst>
              <a:ext uri="{FF2B5EF4-FFF2-40B4-BE49-F238E27FC236}">
                <a16:creationId xmlns:a16="http://schemas.microsoft.com/office/drawing/2014/main" id="{55AC3D68-3142-4E43-BFFD-C488E6C40E60}"/>
              </a:ext>
            </a:extLst>
          </p:cNvPr>
          <p:cNvSpPr/>
          <p:nvPr/>
        </p:nvSpPr>
        <p:spPr bwMode="auto">
          <a:xfrm>
            <a:off x="6724167" y="5089346"/>
            <a:ext cx="124178" cy="124178"/>
          </a:xfrm>
          <a:prstGeom prst="ellipse">
            <a:avLst/>
          </a:prstGeom>
          <a:solidFill>
            <a:srgbClr val="FFC000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Hans-HK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00" name="直接连接符 99">
            <a:extLst>
              <a:ext uri="{FF2B5EF4-FFF2-40B4-BE49-F238E27FC236}">
                <a16:creationId xmlns:a16="http://schemas.microsoft.com/office/drawing/2014/main" id="{03C8D99E-D894-4791-BD87-E1CAE15EF85B}"/>
              </a:ext>
            </a:extLst>
          </p:cNvPr>
          <p:cNvCxnSpPr>
            <a:stCxn id="93" idx="5"/>
            <a:endCxn id="94" idx="0"/>
          </p:cNvCxnSpPr>
          <p:nvPr/>
        </p:nvCxnSpPr>
        <p:spPr bwMode="auto">
          <a:xfrm>
            <a:off x="7372025" y="4738137"/>
            <a:ext cx="277831" cy="5431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直接连接符 100">
            <a:extLst>
              <a:ext uri="{FF2B5EF4-FFF2-40B4-BE49-F238E27FC236}">
                <a16:creationId xmlns:a16="http://schemas.microsoft.com/office/drawing/2014/main" id="{79322125-3AD5-4249-A0C1-1D304156CB1E}"/>
              </a:ext>
            </a:extLst>
          </p:cNvPr>
          <p:cNvCxnSpPr>
            <a:stCxn id="97" idx="7"/>
            <a:endCxn id="94" idx="4"/>
          </p:cNvCxnSpPr>
          <p:nvPr/>
        </p:nvCxnSpPr>
        <p:spPr bwMode="auto">
          <a:xfrm flipV="1">
            <a:off x="7580874" y="5405437"/>
            <a:ext cx="68982" cy="85920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直接连接符 101">
            <a:extLst>
              <a:ext uri="{FF2B5EF4-FFF2-40B4-BE49-F238E27FC236}">
                <a16:creationId xmlns:a16="http://schemas.microsoft.com/office/drawing/2014/main" id="{1DC0C51A-9CD3-4709-92F9-026FA5CD1432}"/>
              </a:ext>
            </a:extLst>
          </p:cNvPr>
          <p:cNvCxnSpPr>
            <a:stCxn id="97" idx="1"/>
            <a:endCxn id="95" idx="5"/>
          </p:cNvCxnSpPr>
          <p:nvPr/>
        </p:nvCxnSpPr>
        <p:spPr bwMode="auto">
          <a:xfrm flipH="1" flipV="1">
            <a:off x="6376662" y="5449341"/>
            <a:ext cx="1116404" cy="81530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直接连接符 102">
            <a:extLst>
              <a:ext uri="{FF2B5EF4-FFF2-40B4-BE49-F238E27FC236}">
                <a16:creationId xmlns:a16="http://schemas.microsoft.com/office/drawing/2014/main" id="{988E1B94-A056-4C69-85FB-D59A353C7041}"/>
              </a:ext>
            </a:extLst>
          </p:cNvPr>
          <p:cNvCxnSpPr>
            <a:stCxn id="93" idx="2"/>
            <a:endCxn id="95" idx="0"/>
          </p:cNvCxnSpPr>
          <p:nvPr/>
        </p:nvCxnSpPr>
        <p:spPr bwMode="auto">
          <a:xfrm flipH="1">
            <a:off x="6332758" y="4694233"/>
            <a:ext cx="933274" cy="64911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4" name="文本框 103">
            <a:extLst>
              <a:ext uri="{FF2B5EF4-FFF2-40B4-BE49-F238E27FC236}">
                <a16:creationId xmlns:a16="http://schemas.microsoft.com/office/drawing/2014/main" id="{B06DDE40-2B2E-4FAB-A579-3F1A0743A1F4}"/>
              </a:ext>
            </a:extLst>
          </p:cNvPr>
          <p:cNvSpPr txBox="1"/>
          <p:nvPr/>
        </p:nvSpPr>
        <p:spPr>
          <a:xfrm>
            <a:off x="3889439" y="4343408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90511775-9053-4111-A0D3-3BA841880A17}"/>
              </a:ext>
            </a:extLst>
          </p:cNvPr>
          <p:cNvSpPr txBox="1"/>
          <p:nvPr/>
        </p:nvSpPr>
        <p:spPr>
          <a:xfrm>
            <a:off x="3347324" y="497520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1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06" name="文本框 105">
            <a:extLst>
              <a:ext uri="{FF2B5EF4-FFF2-40B4-BE49-F238E27FC236}">
                <a16:creationId xmlns:a16="http://schemas.microsoft.com/office/drawing/2014/main" id="{83E49CDA-EBA3-4FDD-964F-E33C226C7185}"/>
              </a:ext>
            </a:extLst>
          </p:cNvPr>
          <p:cNvSpPr txBox="1"/>
          <p:nvPr/>
        </p:nvSpPr>
        <p:spPr>
          <a:xfrm>
            <a:off x="3199589" y="5460069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2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FCA1C53-657B-4412-8166-FA675093064D}"/>
              </a:ext>
            </a:extLst>
          </p:cNvPr>
          <p:cNvSpPr txBox="1"/>
          <p:nvPr/>
        </p:nvSpPr>
        <p:spPr>
          <a:xfrm>
            <a:off x="4326510" y="5127117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08" name="文本框 107">
            <a:extLst>
              <a:ext uri="{FF2B5EF4-FFF2-40B4-BE49-F238E27FC236}">
                <a16:creationId xmlns:a16="http://schemas.microsoft.com/office/drawing/2014/main" id="{DA816B1A-9340-4159-B17B-0D27825C91A5}"/>
              </a:ext>
            </a:extLst>
          </p:cNvPr>
          <p:cNvSpPr txBox="1"/>
          <p:nvPr/>
        </p:nvSpPr>
        <p:spPr>
          <a:xfrm>
            <a:off x="3924526" y="570304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4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09" name="文本框 108">
            <a:extLst>
              <a:ext uri="{FF2B5EF4-FFF2-40B4-BE49-F238E27FC236}">
                <a16:creationId xmlns:a16="http://schemas.microsoft.com/office/drawing/2014/main" id="{B9F837BF-5755-44E8-A1D4-0D2B0F1993F1}"/>
              </a:ext>
            </a:extLst>
          </p:cNvPr>
          <p:cNvSpPr txBox="1"/>
          <p:nvPr/>
        </p:nvSpPr>
        <p:spPr>
          <a:xfrm>
            <a:off x="4161595" y="6185972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79FF46E9-DA30-431E-9955-0D30E627F4A4}"/>
              </a:ext>
            </a:extLst>
          </p:cNvPr>
          <p:cNvSpPr txBox="1"/>
          <p:nvPr/>
        </p:nvSpPr>
        <p:spPr>
          <a:xfrm>
            <a:off x="2592419" y="5282860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881588F6-0E8E-44D0-ACB6-28A8ADBEA98A}"/>
              </a:ext>
            </a:extLst>
          </p:cNvPr>
          <p:cNvSpPr txBox="1"/>
          <p:nvPr/>
        </p:nvSpPr>
        <p:spPr>
          <a:xfrm>
            <a:off x="7302118" y="4373371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0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12" name="文本框 111">
            <a:extLst>
              <a:ext uri="{FF2B5EF4-FFF2-40B4-BE49-F238E27FC236}">
                <a16:creationId xmlns:a16="http://schemas.microsoft.com/office/drawing/2014/main" id="{CA0AADD8-0377-4341-971D-710D2A0583D9}"/>
              </a:ext>
            </a:extLst>
          </p:cNvPr>
          <p:cNvSpPr txBox="1"/>
          <p:nvPr/>
        </p:nvSpPr>
        <p:spPr>
          <a:xfrm>
            <a:off x="7682744" y="5089346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3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13" name="文本框 112">
            <a:extLst>
              <a:ext uri="{FF2B5EF4-FFF2-40B4-BE49-F238E27FC236}">
                <a16:creationId xmlns:a16="http://schemas.microsoft.com/office/drawing/2014/main" id="{61E05814-059C-46D0-8F0A-16E57394EEFE}"/>
              </a:ext>
            </a:extLst>
          </p:cNvPr>
          <p:cNvSpPr txBox="1"/>
          <p:nvPr/>
        </p:nvSpPr>
        <p:spPr>
          <a:xfrm>
            <a:off x="7574274" y="6182068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5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1A290A86-2F1A-41E8-8AA1-22A325F7D8D3}"/>
              </a:ext>
            </a:extLst>
          </p:cNvPr>
          <p:cNvSpPr txBox="1"/>
          <p:nvPr/>
        </p:nvSpPr>
        <p:spPr>
          <a:xfrm>
            <a:off x="5948653" y="5245089"/>
            <a:ext cx="544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</a:rPr>
              <a:t>6</a:t>
            </a:r>
            <a:endParaRPr lang="zh-Hans-HK" altLang="en-US" dirty="0">
              <a:solidFill>
                <a:srgbClr val="000000"/>
              </a:solidFill>
            </a:endParaRPr>
          </a:p>
        </p:txBody>
      </p:sp>
      <p:sp>
        <p:nvSpPr>
          <p:cNvPr id="115" name="文本框 114">
            <a:extLst>
              <a:ext uri="{FF2B5EF4-FFF2-40B4-BE49-F238E27FC236}">
                <a16:creationId xmlns:a16="http://schemas.microsoft.com/office/drawing/2014/main" id="{B785D874-E4AB-4502-8FA8-D6C7B355800C}"/>
              </a:ext>
            </a:extLst>
          </p:cNvPr>
          <p:cNvSpPr txBox="1"/>
          <p:nvPr/>
        </p:nvSpPr>
        <p:spPr>
          <a:xfrm>
            <a:off x="8227058" y="4975206"/>
            <a:ext cx="17605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  <a:endParaRPr lang="en-US" altLang="zh-CN" dirty="0"/>
          </a:p>
          <a:p>
            <a:r>
              <a:rPr lang="en-US" altLang="zh-CN" dirty="0"/>
              <a:t>h: 4</a:t>
            </a:r>
          </a:p>
          <a:p>
            <a:r>
              <a:rPr lang="en-US" altLang="zh-Hans-HK" dirty="0"/>
              <a:t>a: 0 6 5 3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1049669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1189</Words>
  <Application>Microsoft Office PowerPoint</Application>
  <PresentationFormat>宽屏</PresentationFormat>
  <Paragraphs>163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等线</vt:lpstr>
      <vt:lpstr>等线 Light</vt:lpstr>
      <vt:lpstr>隶书</vt:lpstr>
      <vt:lpstr>宋体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实验课3：栈与递归</vt:lpstr>
      <vt:lpstr>Outline</vt:lpstr>
      <vt:lpstr>Task 1  Hanoi塔练习 （不提交）</vt:lpstr>
      <vt:lpstr>Task 2 FILO序列的判定。</vt:lpstr>
      <vt:lpstr>格式说明           filo.cpp</vt:lpstr>
      <vt:lpstr>解题思路</vt:lpstr>
      <vt:lpstr>代码讲解1：Gray码构造</vt:lpstr>
      <vt:lpstr>代码讲解2：递归输出1..n 的所有排列</vt:lpstr>
      <vt:lpstr>栈的应用：计算凸包的gram-scan算法</vt:lpstr>
      <vt:lpstr>Graham-scan convex hull algorithm</vt:lpstr>
      <vt:lpstr>PowerPoint 演示文稿</vt:lpstr>
      <vt:lpstr>拓展知识I- 关于FILO的forbidden pattern (**)</vt:lpstr>
      <vt:lpstr>拓展知识II - 关于括号匹配的一个结论 (**）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金 恺</dc:creator>
  <cp:lastModifiedBy>金 恺</cp:lastModifiedBy>
  <cp:revision>72</cp:revision>
  <dcterms:created xsi:type="dcterms:W3CDTF">2021-02-28T12:48:53Z</dcterms:created>
  <dcterms:modified xsi:type="dcterms:W3CDTF">2021-03-15T13:29:02Z</dcterms:modified>
</cp:coreProperties>
</file>