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351" r:id="rId3"/>
    <p:sldId id="473" r:id="rId4"/>
    <p:sldId id="474" r:id="rId5"/>
    <p:sldId id="475" r:id="rId6"/>
    <p:sldId id="453" r:id="rId7"/>
    <p:sldId id="454" r:id="rId8"/>
    <p:sldId id="451" r:id="rId9"/>
    <p:sldId id="455" r:id="rId10"/>
    <p:sldId id="456" r:id="rId11"/>
    <p:sldId id="457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5A44A-8ADB-44ED-A165-B88FD7B40894}" type="datetimeFigureOut">
              <a:rPr lang="x-none" altLang="en-US" smtClean="0"/>
              <a:t>22/3/2021</a:t>
            </a:fld>
            <a:endParaRPr lang="x-none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x-none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x-none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DE4F9-9845-4C18-A22C-A8317E01EC94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719632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B4FFE-9F69-40C0-9459-C185974A9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E21B69-B1B5-4F8E-B060-98C2A4DF3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2361-00B1-4980-BE88-541642E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22/3/2021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6D25-6F74-449B-B8E9-7C23A12C5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95806-7AA6-4809-AAEE-C0C32310F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98968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C90E7-93E1-4BD3-8C3C-C0C891FC3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96118-A917-4BFF-8848-31DAA920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D0BD2D-D506-41D4-8176-4E5418B5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22/3/2021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60FA1D-74DA-48F9-AE12-FE98813F0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83A0EF-B81B-4B48-A612-CD6CB105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626646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8AF8DA-206C-4F03-B99A-68CEF9180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D7F5F9-A146-40AF-9809-5667ADC531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48231-AB95-4556-B3B7-8A9FF32F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22/3/2021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0465FA-7D10-4263-A4A7-CCE1FCF7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46E5D-EFD5-47E8-B260-66B83FA52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60245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39193-34F8-4064-A8A3-CFC74F8A2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DBAEB5-43DC-44AF-AAB0-1330D150F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34F7A-50F3-48FF-B4FD-98048F73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22/3/2021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811DA3-CBE2-40BD-A810-C1E1CF4D4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B0450-DC8D-4564-8E56-62871BDA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159869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972F42-A757-4010-B3FD-1C9A9875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C1FABC-253D-4EA8-87A3-85116786D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4255A-6744-4AA5-9953-2A7522F3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22/3/2021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67C7AE-28DA-4150-B55E-4393203B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E668E9-F0A1-44B6-872C-3523D368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090672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D82B0-6B55-4DF4-ABF4-0754D9E4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F0998-A5ED-4C0B-885C-2842D870B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6B144B1-1D29-423A-A1D4-3CDB9FCAE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2D41E6-2B3E-4CE4-9264-840D5A9F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22/3/2021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BEDAF0-DA9A-40A2-BA11-F6F691689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8669CF-7840-4E63-85EA-61C269A78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252526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18088-96B9-447B-9FA6-C6EC331F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04DB03-2EC1-4A9A-B4EF-53484DDAE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43F75-FEC1-4471-ADAE-29951F48E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2742B00-CA49-408C-8010-42843694D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10219-935F-4DD6-B689-C6633E73AE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89160E-C302-4623-A7A2-0569AA69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22/3/2021</a:t>
            </a:fld>
            <a:endParaRPr lang="x-none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E40DC-CAB6-4F18-840E-6EA60DDAA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124946-5297-4549-998F-53B2132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3627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0E821-C7BE-45C6-B14A-94FC66CD3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95F81B-9030-4B81-8CB1-54A04D464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22/3/2021</a:t>
            </a:fld>
            <a:endParaRPr lang="x-none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F156E0-E560-48C0-BDB2-E12F7E2C4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85A196-E759-4ABF-8481-2B581B56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33450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94E2C9-51EC-4313-9CE6-ABCB1D45D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22/3/2021</a:t>
            </a:fld>
            <a:endParaRPr lang="x-none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B2FF15-518D-467E-86A9-7E0EC191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E02977-62D0-4584-A220-5C75F64D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246497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62513-D6CF-4BCE-9EAF-987286C54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3EB10D-D7B5-4AF8-B180-75C29AF6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9AD1F7-15AA-457D-8037-C006A48CB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1A031-9A59-4C91-9DE3-D06A3EE5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22/3/2021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D85477-135B-4F84-A112-511444C7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A5B6FC-CFE3-4EFA-93FE-636ECA4E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157170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91024-1D6C-4F67-A245-AEDFBFD29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5516D5-77C6-4044-903C-B3FF223F0C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550990-DA89-402A-9FA8-40074A3AEF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E86806-5677-4862-9A6C-6A0AAB93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0290C-D43C-46B0-A62A-3EF8A603F56D}" type="datetimeFigureOut">
              <a:rPr lang="x-none" altLang="en-US" smtClean="0"/>
              <a:t>22/3/2021</a:t>
            </a:fld>
            <a:endParaRPr lang="x-none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4763F1-B2E3-4142-9E62-891B678C1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633DD-127D-482A-9C35-46ACFC8A9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408230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B0B6BB-DFBE-498E-A955-C9712A27F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x-none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967C98-D62F-4EDD-9A6D-7BECCDB6C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x-none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D3DB60-33E0-4856-B410-3B2A9FB5A6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0290C-D43C-46B0-A62A-3EF8A603F56D}" type="datetimeFigureOut">
              <a:rPr lang="x-none" altLang="en-US" smtClean="0"/>
              <a:t>22/3/2021</a:t>
            </a:fld>
            <a:endParaRPr lang="x-none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01674-5CC8-45C2-952E-B3D0364E2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4FE40-EB95-4974-99B7-8FD30132E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6113-163D-465D-972D-5F041E442473}" type="slidenum">
              <a:rPr lang="x-none" altLang="en-US" smtClean="0"/>
              <a:t>‹#›</a:t>
            </a:fld>
            <a:endParaRPr lang="x-none" altLang="en-US"/>
          </a:p>
        </p:txBody>
      </p:sp>
    </p:spTree>
    <p:extLst>
      <p:ext uri="{BB962C8B-B14F-4D97-AF65-F5344CB8AC3E}">
        <p14:creationId xmlns:p14="http://schemas.microsoft.com/office/powerpoint/2010/main" val="381112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A6B29-3A7B-435A-A98B-E78AB020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4</a:t>
            </a:r>
            <a:r>
              <a:rPr lang="zh-CN" altLang="en-US" dirty="0"/>
              <a:t>：循环队列与串</a:t>
            </a:r>
            <a:endParaRPr lang="x-none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1F7266-730B-436C-BAE6-E85292E46C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380900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EE1D8-4760-4287-8263-0B3C707D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LW </a:t>
            </a:r>
            <a:r>
              <a:rPr lang="zh-CN" altLang="en-US" dirty="0"/>
              <a:t>应用</a:t>
            </a:r>
            <a:r>
              <a:rPr lang="en-US" altLang="zh-CN" dirty="0"/>
              <a:t>1</a:t>
            </a:r>
            <a:r>
              <a:rPr lang="zh-CN" altLang="en-US" dirty="0"/>
              <a:t>：生成</a:t>
            </a:r>
            <a:r>
              <a:rPr lang="en-US" altLang="zh-CN" dirty="0"/>
              <a:t>de </a:t>
            </a:r>
            <a:r>
              <a:rPr lang="en-US" altLang="zh-CN" dirty="0" err="1"/>
              <a:t>Bruijn</a:t>
            </a:r>
            <a:r>
              <a:rPr lang="zh-CN" altLang="en-US" dirty="0"/>
              <a:t>序列</a:t>
            </a:r>
            <a:r>
              <a:rPr lang="en-US" altLang="zh-CN"/>
              <a:t>(**)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DBBA48-3E1C-4AF9-AAC1-18A7E137F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/>
              <a:t>If one concatenates together, in lexicographic order, all the Lyndon words that have length dividing a given number </a:t>
            </a:r>
            <a:r>
              <a:rPr lang="en-US" altLang="zh-Hans-HK" dirty="0">
                <a:solidFill>
                  <a:srgbClr val="00B0F0"/>
                </a:solidFill>
              </a:rPr>
              <a:t>n</a:t>
            </a:r>
            <a:r>
              <a:rPr lang="en-US" altLang="zh-Hans-HK" dirty="0"/>
              <a:t>, </a:t>
            </a:r>
            <a:br>
              <a:rPr lang="en-US" altLang="zh-Hans-HK" dirty="0"/>
            </a:br>
            <a:r>
              <a:rPr lang="en-US" altLang="zh-Hans-HK" dirty="0"/>
              <a:t>  the result is a </a:t>
            </a:r>
            <a:r>
              <a:rPr lang="en-US" altLang="zh-Hans-HK" dirty="0">
                <a:solidFill>
                  <a:srgbClr val="00B0F0"/>
                </a:solidFill>
              </a:rPr>
              <a:t>de Bruijn sequence</a:t>
            </a:r>
            <a:r>
              <a:rPr lang="en-US" altLang="zh-Hans-HK" dirty="0"/>
              <a:t>, a circular sequence of symbols such that each possible length-</a:t>
            </a:r>
            <a:r>
              <a:rPr lang="en-US" altLang="zh-Hans-HK" dirty="0">
                <a:solidFill>
                  <a:srgbClr val="00B0F0"/>
                </a:solidFill>
              </a:rPr>
              <a:t>n</a:t>
            </a:r>
            <a:r>
              <a:rPr lang="en-US" altLang="zh-Hans-HK" dirty="0"/>
              <a:t> sequence appears </a:t>
            </a:r>
            <a:r>
              <a:rPr lang="en-US" altLang="zh-Hans-HK" b="1" dirty="0"/>
              <a:t>exactly once</a:t>
            </a:r>
            <a:r>
              <a:rPr lang="en-US" altLang="zh-Hans-HK" dirty="0"/>
              <a:t> as one of its contiguous subsequences.  </a:t>
            </a:r>
            <a:r>
              <a:rPr lang="zh-CN" altLang="en-US"/>
              <a:t>举例如下：</a:t>
            </a:r>
            <a:endParaRPr lang="en-US" altLang="zh-Hans-HK" dirty="0"/>
          </a:p>
          <a:p>
            <a:pPr lvl="1"/>
            <a:r>
              <a:rPr lang="en-US" altLang="zh-Hans-HK" dirty="0">
                <a:solidFill>
                  <a:srgbClr val="92D050"/>
                </a:solidFill>
              </a:rPr>
              <a:t>0 0001 0011 01 0111 1    </a:t>
            </a:r>
            <a:r>
              <a:rPr lang="en-US" altLang="zh-Hans-HK" dirty="0">
                <a:solidFill>
                  <a:srgbClr val="7030A0"/>
                </a:solidFill>
              </a:rPr>
              <a:t>(A={</a:t>
            </a:r>
            <a:r>
              <a:rPr lang="en-US" altLang="zh-Hans-HK" dirty="0">
                <a:solidFill>
                  <a:srgbClr val="92D050"/>
                </a:solidFill>
              </a:rPr>
              <a:t>0,1</a:t>
            </a:r>
            <a:r>
              <a:rPr lang="en-US" altLang="zh-Hans-HK" dirty="0">
                <a:solidFill>
                  <a:srgbClr val="7030A0"/>
                </a:solidFill>
              </a:rPr>
              <a:t>},n=4)</a:t>
            </a:r>
          </a:p>
          <a:p>
            <a:pPr lvl="1"/>
            <a:r>
              <a:rPr lang="en-US" altLang="zh-Hans-HK" dirty="0">
                <a:solidFill>
                  <a:srgbClr val="FF0000"/>
                </a:solidFill>
              </a:rPr>
              <a:t>0 01 02 1 12 2   </a:t>
            </a:r>
            <a:r>
              <a:rPr lang="en-US" altLang="zh-Hans-HK" dirty="0">
                <a:solidFill>
                  <a:srgbClr val="7030A0"/>
                </a:solidFill>
              </a:rPr>
              <a:t>(A={</a:t>
            </a:r>
            <a:r>
              <a:rPr lang="en-US" altLang="zh-Hans-HK" dirty="0">
                <a:solidFill>
                  <a:srgbClr val="FF0000"/>
                </a:solidFill>
              </a:rPr>
              <a:t>0,1,2</a:t>
            </a:r>
            <a:r>
              <a:rPr lang="en-US" altLang="zh-Hans-HK" dirty="0">
                <a:solidFill>
                  <a:srgbClr val="7030A0"/>
                </a:solidFill>
              </a:rPr>
              <a:t>},n=2)</a:t>
            </a:r>
          </a:p>
          <a:p>
            <a:r>
              <a:rPr lang="en-US" altLang="zh-Hans-HK" dirty="0"/>
              <a:t>&lt;Combinatorics on Words&gt;</a:t>
            </a:r>
          </a:p>
          <a:p>
            <a:pPr lvl="1"/>
            <a:r>
              <a:rPr lang="zh-CN" altLang="en-US" dirty="0"/>
              <a:t>字符串有很多组合性质。其中许多与</a:t>
            </a:r>
            <a:r>
              <a:rPr lang="en-US" altLang="zh-CN" dirty="0"/>
              <a:t>Lyndon word</a:t>
            </a:r>
            <a:r>
              <a:rPr lang="zh-CN" altLang="en-US" dirty="0"/>
              <a:t>有关。</a:t>
            </a:r>
            <a:endParaRPr lang="en-US" altLang="zh-Hans-HK" dirty="0"/>
          </a:p>
          <a:p>
            <a:pPr lvl="1"/>
            <a:endParaRPr lang="en-US" altLang="zh-Hans-HK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304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BF743-80F0-4828-AB9C-136E46253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LW</a:t>
            </a:r>
            <a:r>
              <a:rPr lang="zh-CN" altLang="en-US" dirty="0"/>
              <a:t>应用</a:t>
            </a:r>
            <a:r>
              <a:rPr lang="en-US" altLang="zh-CN" dirty="0"/>
              <a:t>2:  </a:t>
            </a:r>
            <a:r>
              <a:rPr lang="zh-CN" altLang="en-US" dirty="0"/>
              <a:t>证明</a:t>
            </a:r>
            <a:r>
              <a:rPr lang="en-US" altLang="zh-CN" dirty="0"/>
              <a:t> </a:t>
            </a:r>
            <a:r>
              <a:rPr lang="en-US" altLang="zh-Hans-HK" dirty="0"/>
              <a:t>Runs Theorem (*****)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80584B-2E3B-4335-852F-5674DEC72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743808"/>
            <a:ext cx="7965831" cy="4938346"/>
          </a:xfrm>
        </p:spPr>
        <p:txBody>
          <a:bodyPr/>
          <a:lstStyle/>
          <a:p>
            <a:pPr algn="l"/>
            <a:r>
              <a:rPr lang="en-US" altLang="zh-Hans-HK" dirty="0">
                <a:latin typeface="CMR10"/>
              </a:rPr>
              <a:t>A </a:t>
            </a:r>
            <a:r>
              <a:rPr lang="en-US" altLang="zh-Hans-HK" dirty="0">
                <a:solidFill>
                  <a:srgbClr val="00B0F0"/>
                </a:solidFill>
                <a:latin typeface="CMR10"/>
              </a:rPr>
              <a:t>run</a:t>
            </a:r>
            <a:r>
              <a:rPr lang="en-US" altLang="zh-Hans-HK" dirty="0">
                <a:latin typeface="CMR10"/>
              </a:rPr>
              <a:t> is a maximal periodic subinterval of a string, that is at least as long as twice its smallest period.</a:t>
            </a:r>
          </a:p>
          <a:p>
            <a:pPr lvl="1"/>
            <a:r>
              <a:rPr lang="en-US" altLang="zh-Hans-HK" i="1" dirty="0">
                <a:latin typeface="CMMI10"/>
              </a:rPr>
              <a:t>w</a:t>
            </a:r>
            <a:r>
              <a:rPr lang="en-US" altLang="zh-Hans-HK" dirty="0">
                <a:latin typeface="CMR10"/>
              </a:rPr>
              <a:t>[1,</a:t>
            </a:r>
            <a:r>
              <a:rPr lang="en-US" altLang="zh-Hans-HK" i="1" dirty="0">
                <a:latin typeface="CMMI10"/>
              </a:rPr>
              <a:t> </a:t>
            </a:r>
            <a:r>
              <a:rPr lang="en-US" altLang="zh-Hans-HK" dirty="0">
                <a:latin typeface="CMR10"/>
              </a:rPr>
              <a:t>11] = </a:t>
            </a:r>
            <a:r>
              <a:rPr lang="en-US" altLang="zh-Hans-HK" dirty="0">
                <a:solidFill>
                  <a:srgbClr val="FF0000"/>
                </a:solidFill>
                <a:latin typeface="CMTT10"/>
              </a:rPr>
              <a:t>a  </a:t>
            </a:r>
            <a:r>
              <a:rPr lang="en-US" altLang="zh-Hans-HK" dirty="0" err="1">
                <a:solidFill>
                  <a:srgbClr val="FF0000"/>
                </a:solidFill>
                <a:latin typeface="CMTT10"/>
              </a:rPr>
              <a:t>a</a:t>
            </a:r>
            <a:r>
              <a:rPr lang="en-US" altLang="zh-Hans-HK" dirty="0">
                <a:solidFill>
                  <a:srgbClr val="FF0000"/>
                </a:solidFill>
                <a:latin typeface="CMTT10"/>
              </a:rPr>
              <a:t>  b  a  b  a  </a:t>
            </a:r>
            <a:r>
              <a:rPr lang="en-US" altLang="zh-Hans-HK" dirty="0" err="1">
                <a:solidFill>
                  <a:srgbClr val="FF0000"/>
                </a:solidFill>
                <a:latin typeface="CMTT10"/>
              </a:rPr>
              <a:t>a</a:t>
            </a:r>
            <a:r>
              <a:rPr lang="en-US" altLang="zh-Hans-HK" dirty="0">
                <a:solidFill>
                  <a:srgbClr val="FF0000"/>
                </a:solidFill>
                <a:latin typeface="CMTT10"/>
              </a:rPr>
              <a:t>  b  a  b  </a:t>
            </a:r>
            <a:r>
              <a:rPr lang="en-US" altLang="zh-Hans-HK" dirty="0" err="1">
                <a:solidFill>
                  <a:srgbClr val="FF0000"/>
                </a:solidFill>
                <a:latin typeface="CMTT10"/>
              </a:rPr>
              <a:t>b</a:t>
            </a:r>
            <a:r>
              <a:rPr lang="en-US" altLang="zh-Hans-HK" dirty="0">
                <a:latin typeface="CMR10"/>
              </a:rPr>
              <a:t>, </a:t>
            </a:r>
            <a:br>
              <a:rPr lang="en-US" altLang="zh-Hans-HK" dirty="0">
                <a:latin typeface="CMR10"/>
              </a:rPr>
            </a:br>
            <a:r>
              <a:rPr lang="en-US" altLang="zh-Hans-HK" dirty="0">
                <a:latin typeface="CMR10"/>
              </a:rPr>
              <a:t>                   </a:t>
            </a:r>
            <a:r>
              <a:rPr lang="en-US" altLang="zh-CN" dirty="0">
                <a:latin typeface="CMR10"/>
              </a:rPr>
              <a:t>1  2  3  4  5  6  7  8  9 10 11</a:t>
            </a:r>
            <a:endParaRPr lang="en-US" altLang="zh-Hans-HK" dirty="0">
              <a:latin typeface="CMR10"/>
            </a:endParaRPr>
          </a:p>
          <a:p>
            <a:pPr lvl="2"/>
            <a:r>
              <a:rPr lang="en-US" altLang="zh-Hans-HK" dirty="0">
                <a:latin typeface="CMR10"/>
              </a:rPr>
              <a:t>w[1</a:t>
            </a:r>
            <a:r>
              <a:rPr lang="en-US" altLang="zh-Hans-HK" i="1" dirty="0">
                <a:latin typeface="CMMI10"/>
              </a:rPr>
              <a:t>,</a:t>
            </a:r>
            <a:r>
              <a:rPr lang="en-US" altLang="zh-Hans-HK" dirty="0">
                <a:latin typeface="CMR10"/>
              </a:rPr>
              <a:t>2] = </a:t>
            </a:r>
            <a:r>
              <a:rPr lang="en-US" altLang="zh-Hans-HK" dirty="0">
                <a:solidFill>
                  <a:srgbClr val="FF0000"/>
                </a:solidFill>
                <a:latin typeface="CMTT10"/>
              </a:rPr>
              <a:t>a</a:t>
            </a:r>
            <a:r>
              <a:rPr lang="en-US" altLang="zh-Hans-HK" baseline="30000" dirty="0">
                <a:latin typeface="CMR7"/>
              </a:rPr>
              <a:t>2</a:t>
            </a:r>
            <a:r>
              <a:rPr lang="en-US" altLang="zh-Hans-HK" dirty="0">
                <a:latin typeface="CMR10"/>
              </a:rPr>
              <a:t>, w[6,7] = </a:t>
            </a:r>
            <a:r>
              <a:rPr lang="en-US" altLang="zh-Hans-HK" dirty="0">
                <a:solidFill>
                  <a:srgbClr val="FF0000"/>
                </a:solidFill>
                <a:latin typeface="CMTT10"/>
              </a:rPr>
              <a:t>a</a:t>
            </a:r>
            <a:r>
              <a:rPr lang="en-US" altLang="zh-Hans-HK" baseline="30000" dirty="0">
                <a:latin typeface="CMR7"/>
              </a:rPr>
              <a:t>2</a:t>
            </a:r>
            <a:r>
              <a:rPr lang="en-US" altLang="zh-Hans-HK" dirty="0">
                <a:latin typeface="CMR10"/>
              </a:rPr>
              <a:t>, w[10</a:t>
            </a:r>
            <a:r>
              <a:rPr lang="en-US" altLang="zh-Hans-HK" i="1" dirty="0">
                <a:latin typeface="CMMI10"/>
              </a:rPr>
              <a:t>,</a:t>
            </a:r>
            <a:r>
              <a:rPr lang="en-US" altLang="zh-Hans-HK" dirty="0">
                <a:latin typeface="CMR10"/>
              </a:rPr>
              <a:t>11] = </a:t>
            </a:r>
            <a:r>
              <a:rPr lang="en-US" altLang="zh-Hans-HK" dirty="0">
                <a:solidFill>
                  <a:srgbClr val="FF0000"/>
                </a:solidFill>
                <a:latin typeface="CMTT10"/>
              </a:rPr>
              <a:t>b</a:t>
            </a:r>
            <a:r>
              <a:rPr lang="en-US" altLang="zh-Hans-HK" baseline="30000" dirty="0">
                <a:latin typeface="CMR7"/>
              </a:rPr>
              <a:t>2</a:t>
            </a:r>
            <a:r>
              <a:rPr lang="en-US" altLang="zh-Hans-HK" dirty="0">
                <a:latin typeface="CMR7"/>
              </a:rPr>
              <a:t>   are </a:t>
            </a:r>
            <a:r>
              <a:rPr lang="en-US" altLang="zh-Hans-HK" dirty="0">
                <a:latin typeface="CMR10"/>
              </a:rPr>
              <a:t>runs with period </a:t>
            </a:r>
            <a:r>
              <a:rPr lang="en-US" altLang="zh-Hans-HK" dirty="0">
                <a:solidFill>
                  <a:srgbClr val="7030A0"/>
                </a:solidFill>
                <a:latin typeface="CMR10"/>
              </a:rPr>
              <a:t>1</a:t>
            </a:r>
            <a:r>
              <a:rPr lang="en-US" altLang="zh-Hans-HK" dirty="0">
                <a:latin typeface="CMR10"/>
              </a:rPr>
              <a:t>.</a:t>
            </a:r>
          </a:p>
          <a:p>
            <a:pPr lvl="2"/>
            <a:r>
              <a:rPr lang="en-US" altLang="zh-Hans-HK" dirty="0">
                <a:latin typeface="CMR10"/>
              </a:rPr>
              <a:t>w[2,6] = (</a:t>
            </a:r>
            <a:r>
              <a:rPr lang="en-US" altLang="zh-Hans-HK" dirty="0">
                <a:solidFill>
                  <a:srgbClr val="FF0000"/>
                </a:solidFill>
                <a:latin typeface="CMTT10"/>
              </a:rPr>
              <a:t>ab</a:t>
            </a:r>
            <a:r>
              <a:rPr lang="en-US" altLang="zh-Hans-HK" dirty="0">
                <a:latin typeface="CMR10"/>
              </a:rPr>
              <a:t>)</a:t>
            </a:r>
            <a:r>
              <a:rPr lang="en-US" altLang="zh-Hans-HK" baseline="30000" dirty="0">
                <a:latin typeface="CMR7"/>
              </a:rPr>
              <a:t>5</a:t>
            </a:r>
            <a:r>
              <a:rPr lang="en-US" altLang="zh-Hans-HK" i="1" baseline="30000" dirty="0">
                <a:latin typeface="CMMI7"/>
              </a:rPr>
              <a:t>/</a:t>
            </a:r>
            <a:r>
              <a:rPr lang="en-US" altLang="zh-Hans-HK" baseline="30000" dirty="0">
                <a:latin typeface="CMR7"/>
              </a:rPr>
              <a:t>2</a:t>
            </a:r>
            <a:r>
              <a:rPr lang="en-US" altLang="zh-Hans-HK" dirty="0">
                <a:latin typeface="CMR7"/>
              </a:rPr>
              <a:t> </a:t>
            </a:r>
            <a:r>
              <a:rPr lang="en-US" altLang="zh-Hans-HK" dirty="0">
                <a:latin typeface="CMR10"/>
              </a:rPr>
              <a:t>and w[7</a:t>
            </a:r>
            <a:r>
              <a:rPr lang="en-US" altLang="zh-Hans-HK" i="1" dirty="0">
                <a:latin typeface="CMMI10"/>
              </a:rPr>
              <a:t>,</a:t>
            </a:r>
            <a:r>
              <a:rPr lang="en-US" altLang="zh-Hans-HK" dirty="0">
                <a:latin typeface="CMR10"/>
              </a:rPr>
              <a:t>10] = (</a:t>
            </a:r>
            <a:r>
              <a:rPr lang="en-US" altLang="zh-Hans-HK" dirty="0">
                <a:solidFill>
                  <a:srgbClr val="FF0000"/>
                </a:solidFill>
                <a:latin typeface="CMTT10"/>
              </a:rPr>
              <a:t>ab</a:t>
            </a:r>
            <a:r>
              <a:rPr lang="en-US" altLang="zh-Hans-HK" dirty="0">
                <a:latin typeface="CMR10"/>
              </a:rPr>
              <a:t>)</a:t>
            </a:r>
            <a:r>
              <a:rPr lang="en-US" altLang="zh-Hans-HK" baseline="30000" dirty="0">
                <a:latin typeface="CMR7"/>
              </a:rPr>
              <a:t>2</a:t>
            </a:r>
            <a:r>
              <a:rPr lang="en-US" altLang="zh-Hans-HK" dirty="0">
                <a:latin typeface="CMR7"/>
              </a:rPr>
              <a:t> </a:t>
            </a:r>
            <a:r>
              <a:rPr lang="en-US" altLang="zh-Hans-HK" dirty="0">
                <a:latin typeface="CMR10"/>
              </a:rPr>
              <a:t>are runs with period </a:t>
            </a:r>
            <a:r>
              <a:rPr lang="en-US" altLang="zh-Hans-HK" dirty="0">
                <a:solidFill>
                  <a:srgbClr val="7030A0"/>
                </a:solidFill>
                <a:latin typeface="CMR10"/>
              </a:rPr>
              <a:t>2</a:t>
            </a:r>
            <a:r>
              <a:rPr lang="en-US" altLang="zh-Hans-HK" dirty="0">
                <a:latin typeface="CMR10"/>
              </a:rPr>
              <a:t>.</a:t>
            </a:r>
          </a:p>
          <a:p>
            <a:pPr lvl="2"/>
            <a:r>
              <a:rPr lang="en-US" altLang="zh-Hans-HK" dirty="0">
                <a:latin typeface="CMR10"/>
              </a:rPr>
              <a:t>w[4,9] = (</a:t>
            </a:r>
            <a:r>
              <a:rPr lang="en-US" altLang="zh-Hans-HK" dirty="0">
                <a:solidFill>
                  <a:srgbClr val="FF0000"/>
                </a:solidFill>
                <a:latin typeface="CMTT10"/>
              </a:rPr>
              <a:t>aba</a:t>
            </a:r>
            <a:r>
              <a:rPr lang="en-US" altLang="zh-Hans-HK" dirty="0">
                <a:latin typeface="CMR10"/>
              </a:rPr>
              <a:t>)</a:t>
            </a:r>
            <a:r>
              <a:rPr lang="en-US" altLang="zh-Hans-HK" baseline="30000" dirty="0">
                <a:latin typeface="CMR7"/>
              </a:rPr>
              <a:t>2</a:t>
            </a:r>
            <a:r>
              <a:rPr lang="en-US" altLang="zh-Hans-HK" dirty="0">
                <a:latin typeface="CMR7"/>
              </a:rPr>
              <a:t> </a:t>
            </a:r>
            <a:r>
              <a:rPr lang="en-US" altLang="zh-Hans-HK" dirty="0">
                <a:latin typeface="CMR10"/>
              </a:rPr>
              <a:t>is a run with period </a:t>
            </a:r>
            <a:r>
              <a:rPr lang="en-US" altLang="zh-Hans-HK" dirty="0">
                <a:solidFill>
                  <a:srgbClr val="7030A0"/>
                </a:solidFill>
                <a:latin typeface="CMR10"/>
              </a:rPr>
              <a:t>3</a:t>
            </a:r>
            <a:r>
              <a:rPr lang="en-US" altLang="zh-Hans-HK" dirty="0">
                <a:latin typeface="CMR10"/>
              </a:rPr>
              <a:t>.</a:t>
            </a:r>
          </a:p>
          <a:p>
            <a:pPr lvl="2"/>
            <a:r>
              <a:rPr lang="en-US" altLang="zh-Hans-HK" dirty="0">
                <a:latin typeface="CMR10"/>
              </a:rPr>
              <a:t>w[1</a:t>
            </a:r>
            <a:r>
              <a:rPr lang="en-US" altLang="zh-Hans-HK" i="1" dirty="0">
                <a:latin typeface="CMMI10"/>
              </a:rPr>
              <a:t>,</a:t>
            </a:r>
            <a:r>
              <a:rPr lang="en-US" altLang="zh-Hans-HK" dirty="0">
                <a:latin typeface="CMR10"/>
              </a:rPr>
              <a:t>10] = (</a:t>
            </a:r>
            <a:r>
              <a:rPr lang="en-US" altLang="zh-Hans-HK" dirty="0" err="1">
                <a:solidFill>
                  <a:srgbClr val="FF0000"/>
                </a:solidFill>
                <a:latin typeface="CMTT10"/>
              </a:rPr>
              <a:t>aabab</a:t>
            </a:r>
            <a:r>
              <a:rPr lang="en-US" altLang="zh-Hans-HK" dirty="0">
                <a:latin typeface="CMR10"/>
              </a:rPr>
              <a:t>)</a:t>
            </a:r>
            <a:r>
              <a:rPr lang="en-US" altLang="zh-Hans-HK" baseline="30000" dirty="0">
                <a:latin typeface="CMR7"/>
              </a:rPr>
              <a:t>2</a:t>
            </a:r>
            <a:r>
              <a:rPr lang="en-US" altLang="zh-Hans-HK" dirty="0">
                <a:latin typeface="CMR7"/>
              </a:rPr>
              <a:t> </a:t>
            </a:r>
            <a:r>
              <a:rPr lang="en-US" altLang="zh-Hans-HK" dirty="0">
                <a:latin typeface="CMR10"/>
              </a:rPr>
              <a:t>is a run with period </a:t>
            </a:r>
            <a:r>
              <a:rPr lang="en-US" altLang="zh-Hans-HK" dirty="0">
                <a:solidFill>
                  <a:srgbClr val="7030A0"/>
                </a:solidFill>
                <a:latin typeface="CMR10"/>
              </a:rPr>
              <a:t>5</a:t>
            </a:r>
            <a:r>
              <a:rPr lang="en-US" altLang="zh-Hans-HK" dirty="0">
                <a:latin typeface="CMR10"/>
              </a:rPr>
              <a:t>.</a:t>
            </a:r>
          </a:p>
          <a:p>
            <a:r>
              <a:rPr lang="en-US" altLang="zh-Hans-HK" sz="2400" dirty="0" err="1"/>
              <a:t>Kolpakov</a:t>
            </a:r>
            <a:r>
              <a:rPr lang="en-US" altLang="zh-Hans-HK" sz="2400" dirty="0"/>
              <a:t> and Kucherov proved: the maximum number of runs </a:t>
            </a:r>
            <a:r>
              <a:rPr lang="el-GR" altLang="zh-Hans-HK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altLang="zh-Hans-HK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in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length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O(n).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&lt;THE “RUNS” THEOREM, </a:t>
            </a:r>
            <a:r>
              <a:rPr lang="en-US" altLang="zh-CN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SICOMP’2017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&gt;: </a:t>
            </a:r>
            <a:r>
              <a:rPr lang="el-GR" altLang="zh-Hans-HK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altLang="zh-Hans-HK" sz="24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 &lt;n</a:t>
            </a:r>
          </a:p>
          <a:p>
            <a:pPr lvl="1"/>
            <a:r>
              <a:rPr lang="en-US" altLang="zh-Hans-HK" sz="20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Utilizing Lyndon words to understand the runs.</a:t>
            </a:r>
            <a:endParaRPr lang="zh-Hans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61994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1   </a:t>
            </a:r>
            <a:r>
              <a:rPr lang="zh-CN" altLang="en-US" dirty="0"/>
              <a:t>串连接   </a:t>
            </a:r>
            <a:r>
              <a:rPr lang="en-US" altLang="zh-CN" dirty="0"/>
              <a:t>(task1.cpp)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：从键盘读入</a:t>
            </a:r>
            <a:r>
              <a:rPr lang="en-US" altLang="zh-CN" dirty="0"/>
              <a:t>2</a:t>
            </a:r>
            <a:r>
              <a:rPr lang="zh-CN" altLang="en-US" dirty="0"/>
              <a:t>个字符串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：从屏幕输出连接后的结果字符串</a:t>
            </a:r>
            <a:endParaRPr lang="en-US" altLang="zh-CN" dirty="0"/>
          </a:p>
          <a:p>
            <a:r>
              <a:rPr lang="zh-CN" altLang="en-US" b="1" dirty="0"/>
              <a:t>数据范围</a:t>
            </a:r>
            <a:r>
              <a:rPr lang="zh-CN" altLang="en-US" dirty="0"/>
              <a:t>：（输入串长度</a:t>
            </a:r>
            <a:r>
              <a:rPr lang="en-US" altLang="zh-CN" dirty="0"/>
              <a:t>&lt;=20000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Xe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de</a:t>
            </a:r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Xede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2015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2	</a:t>
            </a:r>
            <a:r>
              <a:rPr lang="zh-CN" altLang="en-US" dirty="0"/>
              <a:t>串比较   </a:t>
            </a:r>
            <a:r>
              <a:rPr lang="en-US" altLang="zh-CN" dirty="0"/>
              <a:t>(task2.cpp)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：从键盘读入</a:t>
            </a:r>
            <a:r>
              <a:rPr lang="en-US" altLang="zh-CN" dirty="0"/>
              <a:t>2</a:t>
            </a:r>
            <a:r>
              <a:rPr lang="zh-CN" altLang="en-US" dirty="0"/>
              <a:t>个字符串</a:t>
            </a:r>
            <a:endParaRPr lang="en-US" altLang="zh-CN" dirty="0"/>
          </a:p>
          <a:p>
            <a:r>
              <a:rPr lang="zh-CN" altLang="en-US" b="1" dirty="0"/>
              <a:t>输出格式</a:t>
            </a:r>
            <a:r>
              <a:rPr lang="zh-CN" altLang="en-US" dirty="0"/>
              <a:t>：相等返回</a:t>
            </a:r>
            <a:r>
              <a:rPr lang="en-US" altLang="zh-CN" dirty="0"/>
              <a:t>0</a:t>
            </a:r>
            <a:r>
              <a:rPr lang="zh-CN" altLang="en-US" dirty="0"/>
              <a:t>，第一个串比较大返回</a:t>
            </a:r>
            <a:r>
              <a:rPr lang="en-US" altLang="zh-CN" dirty="0"/>
              <a:t>1</a:t>
            </a:r>
            <a:r>
              <a:rPr lang="zh-CN" altLang="en-US" dirty="0"/>
              <a:t>，反之返回</a:t>
            </a:r>
            <a:r>
              <a:rPr lang="en-US" altLang="zh-CN" dirty="0"/>
              <a:t>-1</a:t>
            </a:r>
          </a:p>
          <a:p>
            <a:r>
              <a:rPr lang="zh-CN" altLang="en-US" b="1" dirty="0"/>
              <a:t>数据范围</a:t>
            </a:r>
            <a:r>
              <a:rPr lang="zh-CN" altLang="en-US" dirty="0"/>
              <a:t>：（输入串长度</a:t>
            </a:r>
            <a:r>
              <a:rPr lang="en-US" altLang="zh-CN" dirty="0"/>
              <a:t>&lt;=20000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b="1" dirty="0"/>
              <a:t>样例输入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Xe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Xe</a:t>
            </a:r>
            <a:endParaRPr lang="en-US" altLang="zh-CN" dirty="0"/>
          </a:p>
          <a:p>
            <a:r>
              <a:rPr lang="zh-CN" altLang="en-US" b="1" dirty="0"/>
              <a:t>样例输出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78873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3   </a:t>
            </a:r>
            <a:r>
              <a:rPr lang="zh-CN" altLang="en-US" dirty="0"/>
              <a:t>求子串   </a:t>
            </a:r>
            <a:r>
              <a:rPr lang="en-US" altLang="zh-CN" dirty="0"/>
              <a:t>(task3.cpp)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3795"/>
          </a:xfrm>
        </p:spPr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：第一行输入</a:t>
            </a:r>
            <a:r>
              <a:rPr lang="en-US" altLang="zh-CN" dirty="0"/>
              <a:t>2</a:t>
            </a:r>
            <a:r>
              <a:rPr lang="zh-CN" altLang="en-US" dirty="0"/>
              <a:t>个数，分别是子串起始位置</a:t>
            </a:r>
            <a:r>
              <a:rPr lang="en-US" altLang="zh-CN" dirty="0"/>
              <a:t>pos</a:t>
            </a:r>
            <a:r>
              <a:rPr lang="zh-CN" altLang="en-US" dirty="0"/>
              <a:t>和子串长度</a:t>
            </a:r>
            <a:r>
              <a:rPr lang="en-US" altLang="zh-CN" dirty="0" err="1"/>
              <a:t>len</a:t>
            </a:r>
            <a:r>
              <a:rPr lang="zh-CN" altLang="en-US" dirty="0"/>
              <a:t>。第二行输入字符串</a:t>
            </a:r>
            <a:r>
              <a:rPr lang="en-US" altLang="zh-CN" dirty="0"/>
              <a:t>S</a:t>
            </a:r>
          </a:p>
          <a:p>
            <a:r>
              <a:rPr lang="zh-CN" altLang="en-US" b="1" dirty="0"/>
              <a:t>数据范围</a:t>
            </a:r>
            <a:r>
              <a:rPr lang="zh-CN" altLang="en-US" dirty="0"/>
              <a:t>：</a:t>
            </a:r>
            <a:r>
              <a:rPr lang="en-US" altLang="zh-CN" dirty="0"/>
              <a:t>0≤len≤StrLength(S)-pos+1,</a:t>
            </a:r>
            <a:r>
              <a:rPr lang="zh-CN" altLang="en-US" dirty="0"/>
              <a:t>字符串长度</a:t>
            </a:r>
            <a:r>
              <a:rPr lang="en-US" altLang="zh-CN" dirty="0"/>
              <a:t>20000</a:t>
            </a:r>
            <a:r>
              <a:rPr lang="zh-CN" altLang="en-US" dirty="0"/>
              <a:t>内</a:t>
            </a:r>
            <a:endParaRPr lang="en-US" altLang="zh-CN" dirty="0"/>
          </a:p>
          <a:p>
            <a:r>
              <a:rPr lang="zh-CN" altLang="en-US" b="1" dirty="0">
                <a:latin typeface="+mn-ea"/>
              </a:rPr>
              <a:t>输出格式</a:t>
            </a:r>
            <a:r>
              <a:rPr lang="zh-CN" altLang="en-US" dirty="0">
                <a:latin typeface="+mn-ea"/>
              </a:rPr>
              <a:t>：串 </a:t>
            </a:r>
            <a:r>
              <a:rPr lang="en-US" altLang="zh-CN" dirty="0">
                <a:latin typeface="+mn-ea"/>
              </a:rPr>
              <a:t>S </a:t>
            </a:r>
            <a:r>
              <a:rPr lang="zh-CN" altLang="en-US" dirty="0">
                <a:latin typeface="+mn-ea"/>
              </a:rPr>
              <a:t>的第 </a:t>
            </a:r>
            <a:r>
              <a:rPr lang="en-US" altLang="zh-CN" dirty="0">
                <a:latin typeface="+mn-ea"/>
              </a:rPr>
              <a:t>pos </a:t>
            </a:r>
            <a:r>
              <a:rPr lang="zh-CN" altLang="en-US" dirty="0">
                <a:latin typeface="+mn-ea"/>
              </a:rPr>
              <a:t>个字符起长度为 </a:t>
            </a:r>
            <a:r>
              <a:rPr lang="en-US" altLang="zh-CN" dirty="0" err="1">
                <a:latin typeface="+mn-ea"/>
              </a:rPr>
              <a:t>len</a:t>
            </a:r>
            <a:r>
              <a:rPr lang="en-US" altLang="zh-CN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的子串。</a:t>
            </a:r>
            <a:endParaRPr lang="en-US" altLang="zh-CN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样例输入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+mn-ea"/>
              </a:rPr>
              <a:t>2 3</a:t>
            </a: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dshkhdka</a:t>
            </a:r>
            <a:endParaRPr lang="en-US" altLang="zh-CN" dirty="0">
              <a:latin typeface="+mn-ea"/>
            </a:endParaRPr>
          </a:p>
          <a:p>
            <a:r>
              <a:rPr lang="zh-CN" altLang="en-US" b="1" dirty="0">
                <a:latin typeface="+mn-ea"/>
              </a:rPr>
              <a:t>样例输出</a:t>
            </a:r>
            <a:r>
              <a:rPr lang="zh-CN" altLang="en-US" dirty="0">
                <a:latin typeface="+mn-ea"/>
              </a:rPr>
              <a:t>：</a:t>
            </a:r>
            <a:endParaRPr lang="en-US" altLang="zh-CN" dirty="0">
              <a:latin typeface="+mn-ea"/>
            </a:endParaRPr>
          </a:p>
          <a:p>
            <a:pPr marL="0" indent="0">
              <a:buNone/>
            </a:pPr>
            <a:r>
              <a:rPr lang="en-US" altLang="zh-CN" dirty="0" err="1">
                <a:latin typeface="+mn-ea"/>
              </a:rPr>
              <a:t>shk</a:t>
            </a:r>
            <a:endParaRPr lang="en-US" altLang="zh-CN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305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29CDF5C-4832-4667-BFA7-4FA0486E7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Task 4   </a:t>
            </a:r>
            <a:r>
              <a:rPr lang="zh-CN" altLang="en-US" dirty="0"/>
              <a:t>循环队列入队出队 </a:t>
            </a:r>
            <a:r>
              <a:rPr lang="en-US" altLang="zh-CN" dirty="0"/>
              <a:t>(task4.cpp)</a:t>
            </a:r>
            <a:endParaRPr lang="x-none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C0F38F3-E19C-48D3-AD6F-367661EB6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0962" cy="4381744"/>
          </a:xfrm>
        </p:spPr>
        <p:txBody>
          <a:bodyPr>
            <a:normAutofit/>
          </a:bodyPr>
          <a:lstStyle/>
          <a:p>
            <a:r>
              <a:rPr lang="zh-CN" altLang="en-US" b="1" dirty="0"/>
              <a:t>输入格式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第一行有</a:t>
            </a:r>
            <a:r>
              <a:rPr lang="en-US" altLang="zh-CN" dirty="0"/>
              <a:t>2</a:t>
            </a:r>
            <a:r>
              <a:rPr lang="zh-CN" altLang="en-US" dirty="0"/>
              <a:t>个整数</a:t>
            </a:r>
            <a:r>
              <a:rPr lang="en-US" altLang="zh-CN" dirty="0"/>
              <a:t>m </a:t>
            </a:r>
            <a:r>
              <a:rPr lang="zh-CN" altLang="en-US" dirty="0"/>
              <a:t>和</a:t>
            </a:r>
            <a:r>
              <a:rPr lang="en-US" altLang="zh-CN" dirty="0"/>
              <a:t> n</a:t>
            </a:r>
            <a:r>
              <a:rPr lang="zh-CN" altLang="en-US" dirty="0"/>
              <a:t>  （</a:t>
            </a:r>
            <a:r>
              <a:rPr lang="en-US" altLang="zh-CN" dirty="0"/>
              <a:t>2&lt;=m&lt;=20</a:t>
            </a:r>
            <a:r>
              <a:rPr lang="zh-CN" altLang="en-US" dirty="0"/>
              <a:t>表示循环队列的定长。</a:t>
            </a:r>
            <a:r>
              <a:rPr lang="en-US" altLang="zh-CN" dirty="0"/>
              <a:t>n&lt;=100 </a:t>
            </a:r>
            <a:r>
              <a:rPr lang="zh-CN" altLang="en-US" dirty="0"/>
              <a:t>表示命令的个数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以下</a:t>
            </a:r>
            <a:r>
              <a:rPr lang="en-US" altLang="zh-CN" dirty="0"/>
              <a:t>n</a:t>
            </a:r>
            <a:r>
              <a:rPr lang="zh-CN" altLang="en-US"/>
              <a:t>行</a:t>
            </a:r>
            <a:r>
              <a:rPr lang="zh-CN" altLang="en-US" dirty="0"/>
              <a:t>每行描述一个入队</a:t>
            </a:r>
            <a:r>
              <a:rPr lang="en-US" altLang="zh-CN" dirty="0"/>
              <a:t>/</a:t>
            </a:r>
            <a:r>
              <a:rPr lang="zh-CN" altLang="en-US" dirty="0"/>
              <a:t>出队命令</a:t>
            </a:r>
            <a:endParaRPr lang="en-US" altLang="zh-CN" dirty="0"/>
          </a:p>
          <a:p>
            <a:pPr lvl="2"/>
            <a:r>
              <a:rPr lang="en-US" altLang="zh-CN" dirty="0">
                <a:solidFill>
                  <a:srgbClr val="00B050"/>
                </a:solidFill>
              </a:rPr>
              <a:t>1 x     </a:t>
            </a:r>
            <a:r>
              <a:rPr lang="zh-CN" altLang="en-US" dirty="0"/>
              <a:t>表示</a:t>
            </a:r>
            <a:r>
              <a:rPr lang="zh-CN" altLang="en-US" b="1" dirty="0">
                <a:solidFill>
                  <a:srgbClr val="FFC000"/>
                </a:solidFill>
              </a:rPr>
              <a:t>字符</a:t>
            </a:r>
            <a:r>
              <a:rPr lang="en-US" altLang="zh-CN" dirty="0">
                <a:solidFill>
                  <a:srgbClr val="FFC000"/>
                </a:solidFill>
              </a:rPr>
              <a:t>x</a:t>
            </a:r>
            <a:r>
              <a:rPr lang="zh-CN" altLang="en-US" dirty="0">
                <a:solidFill>
                  <a:srgbClr val="FFC000"/>
                </a:solidFill>
              </a:rPr>
              <a:t>入队，</a:t>
            </a:r>
            <a:r>
              <a:rPr lang="zh-CN" altLang="en-US" dirty="0"/>
              <a:t>。 输出当前</a:t>
            </a:r>
            <a:r>
              <a:rPr lang="en-US" altLang="zh-CN" dirty="0"/>
              <a:t>front</a:t>
            </a:r>
            <a:r>
              <a:rPr lang="zh-CN" altLang="en-US" dirty="0"/>
              <a:t>、</a:t>
            </a:r>
            <a:r>
              <a:rPr lang="en-US" altLang="zh-CN" dirty="0"/>
              <a:t>rear</a:t>
            </a:r>
            <a:r>
              <a:rPr lang="zh-CN" altLang="en-US" dirty="0"/>
              <a:t>的值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（空格分开、加回车）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 dirty="0">
                <a:solidFill>
                  <a:srgbClr val="00B050"/>
                </a:solidFill>
              </a:rPr>
              <a:t>2        </a:t>
            </a:r>
            <a:r>
              <a:rPr lang="zh-CN" altLang="en-US" dirty="0"/>
              <a:t>表示</a:t>
            </a:r>
            <a:r>
              <a:rPr lang="zh-CN" altLang="en-US" dirty="0">
                <a:solidFill>
                  <a:srgbClr val="FFC000"/>
                </a:solidFill>
              </a:rPr>
              <a:t>队头出队</a:t>
            </a:r>
            <a:r>
              <a:rPr lang="zh-CN" altLang="en-US" dirty="0"/>
              <a:t>。 输出当前</a:t>
            </a:r>
            <a:r>
              <a:rPr lang="en-US" altLang="zh-CN" dirty="0"/>
              <a:t>front</a:t>
            </a:r>
            <a:r>
              <a:rPr lang="zh-CN" altLang="en-US" dirty="0"/>
              <a:t>、</a:t>
            </a:r>
            <a:r>
              <a:rPr lang="en-US" altLang="zh-CN" dirty="0"/>
              <a:t>rear</a:t>
            </a:r>
            <a:r>
              <a:rPr lang="zh-CN" altLang="en-US" dirty="0"/>
              <a:t>的值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（空格分开、加回车）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>
                <a:latin typeface="+mn-ea"/>
              </a:rPr>
              <a:t>除以上操作输出之外，执行完所有操作后输出队列所有元素</a:t>
            </a:r>
            <a:r>
              <a:rPr lang="en-US" altLang="zh-CN" dirty="0">
                <a:latin typeface="+mn-ea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队头开始，不要空格</a:t>
            </a:r>
            <a:r>
              <a:rPr lang="zh-CN" altLang="en-US" dirty="0">
                <a:latin typeface="+mn-ea"/>
              </a:rPr>
              <a:t>）。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1" dirty="0"/>
              <a:t>数据保证任何时候队列中元素</a:t>
            </a:r>
            <a:r>
              <a:rPr lang="en-US" altLang="zh-CN" b="1" dirty="0"/>
              <a:t>&lt;=m-1</a:t>
            </a:r>
            <a:r>
              <a:rPr lang="zh-CN" altLang="en-US" b="1" dirty="0"/>
              <a:t>。</a:t>
            </a:r>
            <a:endParaRPr lang="en-US" altLang="zh-CN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E6260E6-C875-4E6E-9AC3-1CA0882C510D}"/>
              </a:ext>
            </a:extLst>
          </p:cNvPr>
          <p:cNvSpPr txBox="1"/>
          <p:nvPr/>
        </p:nvSpPr>
        <p:spPr>
          <a:xfrm>
            <a:off x="9026768" y="4387940"/>
            <a:ext cx="18097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样例输出：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0 1 </a:t>
            </a:r>
          </a:p>
          <a:p>
            <a:r>
              <a:rPr lang="en-US" altLang="zh-CN" dirty="0">
                <a:latin typeface="+mn-ea"/>
              </a:rPr>
              <a:t>0 2</a:t>
            </a:r>
          </a:p>
          <a:p>
            <a:r>
              <a:rPr lang="en-US" altLang="zh-CN" dirty="0">
                <a:latin typeface="+mn-ea"/>
              </a:rPr>
              <a:t>0 3</a:t>
            </a:r>
          </a:p>
          <a:p>
            <a:r>
              <a:rPr lang="en-US" altLang="zh-CN" dirty="0">
                <a:latin typeface="+mn-ea"/>
              </a:rPr>
              <a:t>1 3</a:t>
            </a:r>
          </a:p>
          <a:p>
            <a:r>
              <a:rPr lang="en-US" altLang="zh-CN" dirty="0">
                <a:latin typeface="+mn-ea"/>
              </a:rPr>
              <a:t>1 0</a:t>
            </a:r>
          </a:p>
          <a:p>
            <a:r>
              <a:rPr lang="en-US" altLang="zh-CN" dirty="0">
                <a:latin typeface="+mn-ea"/>
              </a:rPr>
              <a:t>bad</a:t>
            </a:r>
          </a:p>
          <a:p>
            <a:endParaRPr lang="en-US" altLang="zh-CN" dirty="0">
              <a:latin typeface="+mn-ea"/>
            </a:endParaRPr>
          </a:p>
          <a:p>
            <a:endParaRPr lang="zh-CN" altLang="en-US" sz="14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E03A627-79F5-40AB-86BC-748377322571}"/>
              </a:ext>
            </a:extLst>
          </p:cNvPr>
          <p:cNvSpPr/>
          <p:nvPr/>
        </p:nvSpPr>
        <p:spPr>
          <a:xfrm>
            <a:off x="9026768" y="2014017"/>
            <a:ext cx="210429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+mn-ea"/>
              </a:rPr>
              <a:t>样例输入：    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4 5</a:t>
            </a:r>
          </a:p>
          <a:p>
            <a:r>
              <a:rPr lang="en-US" altLang="zh-CN" dirty="0">
                <a:latin typeface="+mn-ea"/>
              </a:rPr>
              <a:t>1 c</a:t>
            </a:r>
          </a:p>
          <a:p>
            <a:r>
              <a:rPr lang="en-US" altLang="zh-CN" dirty="0">
                <a:latin typeface="+mn-ea"/>
              </a:rPr>
              <a:t>1 b</a:t>
            </a:r>
          </a:p>
          <a:p>
            <a:r>
              <a:rPr lang="en-US" altLang="zh-CN" dirty="0">
                <a:latin typeface="+mn-ea"/>
              </a:rPr>
              <a:t>1 a</a:t>
            </a:r>
          </a:p>
          <a:p>
            <a:r>
              <a:rPr lang="en-US" altLang="zh-CN" dirty="0">
                <a:latin typeface="+mn-ea"/>
              </a:rPr>
              <a:t>2</a:t>
            </a:r>
          </a:p>
          <a:p>
            <a:r>
              <a:rPr lang="en-US" altLang="zh-CN" dirty="0">
                <a:latin typeface="+mn-ea"/>
              </a:rPr>
              <a:t>1 d</a:t>
            </a:r>
          </a:p>
        </p:txBody>
      </p:sp>
    </p:spTree>
    <p:extLst>
      <p:ext uri="{BB962C8B-B14F-4D97-AF65-F5344CB8AC3E}">
        <p14:creationId xmlns:p14="http://schemas.microsoft.com/office/powerpoint/2010/main" val="77928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5344A83-590F-4A6D-8B24-E44E66C3A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补充内容部分</a:t>
            </a:r>
            <a:endParaRPr lang="zh-Hans-HK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F5774A4-9D7D-4911-B7A4-FDEC8B054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2042744"/>
            <a:ext cx="7772400" cy="4114800"/>
          </a:xfrm>
        </p:spPr>
        <p:txBody>
          <a:bodyPr/>
          <a:lstStyle/>
          <a:p>
            <a:r>
              <a:rPr lang="zh-CN" altLang="en-US" dirty="0"/>
              <a:t>循环移动后的字符串</a:t>
            </a:r>
            <a:r>
              <a:rPr lang="en-US" altLang="zh-CN" dirty="0"/>
              <a:t>(</a:t>
            </a:r>
            <a:r>
              <a:rPr lang="en-US" altLang="zh-Hans-HK" dirty="0"/>
              <a:t>Rotation)</a:t>
            </a:r>
            <a:endParaRPr lang="en-US" altLang="zh-CN" dirty="0"/>
          </a:p>
          <a:p>
            <a:r>
              <a:rPr lang="en-US" altLang="zh-Hans-HK" dirty="0">
                <a:solidFill>
                  <a:srgbClr val="00B0F0"/>
                </a:solidFill>
              </a:rPr>
              <a:t>Lyndon Word (LW)</a:t>
            </a:r>
          </a:p>
          <a:p>
            <a:pPr lvl="1"/>
            <a:r>
              <a:rPr lang="en-US" altLang="zh-Hans-HK" dirty="0"/>
              <a:t>LW</a:t>
            </a:r>
            <a:r>
              <a:rPr lang="zh-CN" altLang="en-US" dirty="0"/>
              <a:t>的定义和基本性质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Lyndon factorization</a:t>
            </a:r>
            <a:r>
              <a:rPr lang="en-US" altLang="zh-CN" dirty="0"/>
              <a:t> </a:t>
            </a:r>
            <a:r>
              <a:rPr lang="en-US" altLang="zh-Hans-HK" dirty="0"/>
              <a:t>(*)</a:t>
            </a:r>
            <a:endParaRPr lang="en-US" altLang="zh-CN" dirty="0"/>
          </a:p>
          <a:p>
            <a:pPr lvl="1"/>
            <a:r>
              <a:rPr lang="en-US" altLang="zh-Hans-HK" dirty="0"/>
              <a:t>LW</a:t>
            </a:r>
            <a:r>
              <a:rPr lang="zh-CN" altLang="en-US" dirty="0"/>
              <a:t>应用</a:t>
            </a:r>
            <a:r>
              <a:rPr lang="en-US" altLang="zh-CN" dirty="0"/>
              <a:t>1: </a:t>
            </a:r>
            <a:r>
              <a:rPr lang="en-US" altLang="zh-CN" dirty="0">
                <a:solidFill>
                  <a:srgbClr val="00B0F0"/>
                </a:solidFill>
              </a:rPr>
              <a:t>de Bruijn</a:t>
            </a:r>
            <a:r>
              <a:rPr lang="zh-CN" altLang="en-US" dirty="0">
                <a:solidFill>
                  <a:srgbClr val="00B0F0"/>
                </a:solidFill>
              </a:rPr>
              <a:t>序列</a:t>
            </a:r>
            <a:r>
              <a:rPr lang="zh-CN" altLang="en-US" dirty="0"/>
              <a:t>的构造。 </a:t>
            </a:r>
            <a:r>
              <a:rPr lang="en-US" altLang="zh-Hans-HK" dirty="0"/>
              <a:t>(**)</a:t>
            </a:r>
            <a:endParaRPr lang="en-US" altLang="zh-CN" dirty="0"/>
          </a:p>
          <a:p>
            <a:pPr lvl="1"/>
            <a:r>
              <a:rPr lang="en-US" altLang="zh-Hans-HK" dirty="0"/>
              <a:t>LW</a:t>
            </a:r>
            <a:r>
              <a:rPr lang="zh-CN" altLang="en-US" dirty="0"/>
              <a:t>应用</a:t>
            </a:r>
            <a:r>
              <a:rPr lang="en-US" altLang="zh-CN" dirty="0"/>
              <a:t>2: </a:t>
            </a:r>
            <a:r>
              <a:rPr lang="en-US" altLang="zh-CN" dirty="0">
                <a:solidFill>
                  <a:srgbClr val="00B0F0"/>
                </a:solidFill>
              </a:rPr>
              <a:t>Run’s Theorem </a:t>
            </a:r>
            <a:r>
              <a:rPr lang="en-US" altLang="zh-CN" dirty="0"/>
              <a:t>(SICOMP’17)</a:t>
            </a:r>
            <a:r>
              <a:rPr lang="en-US" altLang="zh-Hans-HK" dirty="0"/>
              <a:t> (***)</a:t>
            </a:r>
          </a:p>
        </p:txBody>
      </p:sp>
    </p:spTree>
    <p:extLst>
      <p:ext uri="{BB962C8B-B14F-4D97-AF65-F5344CB8AC3E}">
        <p14:creationId xmlns:p14="http://schemas.microsoft.com/office/powerpoint/2010/main" val="222154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676154-6AE8-4C1D-A2F7-34474D142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57200"/>
            <a:ext cx="7965831" cy="1143000"/>
          </a:xfrm>
        </p:spPr>
        <p:txBody>
          <a:bodyPr/>
          <a:lstStyle/>
          <a:p>
            <a:r>
              <a:rPr lang="en-US" altLang="zh-Hans-HK" dirty="0"/>
              <a:t>Rotation</a:t>
            </a:r>
            <a:r>
              <a:rPr lang="zh-CN" altLang="en-US" dirty="0"/>
              <a:t>与</a:t>
            </a:r>
            <a:r>
              <a:rPr lang="en-US" altLang="zh-CN" dirty="0"/>
              <a:t>Lyndon Word</a:t>
            </a:r>
            <a:r>
              <a:rPr lang="zh-CN" altLang="en-US" dirty="0"/>
              <a:t>的定义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504F30-FAD0-442C-9538-F0CEA81CE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81200"/>
            <a:ext cx="7772400" cy="4252546"/>
          </a:xfrm>
        </p:spPr>
        <p:txBody>
          <a:bodyPr/>
          <a:lstStyle/>
          <a:p>
            <a:r>
              <a:rPr lang="zh-CN" altLang="en-US" dirty="0"/>
              <a:t>假设一个字符串</a:t>
            </a:r>
            <a:r>
              <a:rPr lang="en-US" altLang="zh-CN" dirty="0"/>
              <a:t>S=</a:t>
            </a:r>
            <a:r>
              <a:rPr lang="en-US" altLang="zh-CN" dirty="0">
                <a:solidFill>
                  <a:srgbClr val="92D050"/>
                </a:solidFill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</a:rPr>
              <a:t>1</a:t>
            </a:r>
            <a:r>
              <a:rPr lang="en-US" altLang="zh-CN" dirty="0">
                <a:solidFill>
                  <a:srgbClr val="92D050"/>
                </a:solidFill>
              </a:rPr>
              <a:t>s</a:t>
            </a:r>
            <a:r>
              <a:rPr lang="en-US" altLang="zh-CN" baseline="-25000" dirty="0">
                <a:solidFill>
                  <a:srgbClr val="92D050"/>
                </a:solidFill>
              </a:rPr>
              <a:t>2</a:t>
            </a:r>
            <a:r>
              <a:rPr lang="en-US" altLang="zh-CN" dirty="0">
                <a:solidFill>
                  <a:srgbClr val="92D050"/>
                </a:solidFill>
              </a:rPr>
              <a:t>…</a:t>
            </a:r>
            <a:r>
              <a:rPr lang="en-US" altLang="zh-CN" dirty="0" err="1">
                <a:solidFill>
                  <a:srgbClr val="92D050"/>
                </a:solidFill>
              </a:rPr>
              <a:t>s</a:t>
            </a:r>
            <a:r>
              <a:rPr lang="en-US" altLang="zh-CN" baseline="-25000" dirty="0" err="1">
                <a:solidFill>
                  <a:srgbClr val="92D050"/>
                </a:solidFill>
              </a:rPr>
              <a:t>n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把</a:t>
            </a:r>
            <a:r>
              <a:rPr lang="en-US" altLang="zh-CN" dirty="0" err="1">
                <a:solidFill>
                  <a:srgbClr val="92D050"/>
                </a:solidFill>
              </a:rPr>
              <a:t>s</a:t>
            </a:r>
            <a:r>
              <a:rPr lang="en-US" altLang="zh-CN" baseline="-25000" dirty="0" err="1">
                <a:solidFill>
                  <a:srgbClr val="92D050"/>
                </a:solidFill>
              </a:rPr>
              <a:t>i</a:t>
            </a:r>
            <a:r>
              <a:rPr lang="en-US" altLang="zh-CN" dirty="0">
                <a:solidFill>
                  <a:srgbClr val="92D050"/>
                </a:solidFill>
              </a:rPr>
              <a:t>…s</a:t>
            </a:r>
            <a:r>
              <a:rPr lang="en-US" altLang="zh-CN" i="1" baseline="-25000" dirty="0">
                <a:solidFill>
                  <a:srgbClr val="92D050"/>
                </a:solidFill>
              </a:rPr>
              <a:t>n</a:t>
            </a:r>
            <a:r>
              <a:rPr lang="en-US" altLang="zh-CN" dirty="0">
                <a:solidFill>
                  <a:srgbClr val="FFFF00"/>
                </a:solidFill>
              </a:rPr>
              <a:t>s</a:t>
            </a:r>
            <a:r>
              <a:rPr lang="en-US" altLang="zh-CN" baseline="-25000" dirty="0">
                <a:solidFill>
                  <a:srgbClr val="FFFF00"/>
                </a:solidFill>
              </a:rPr>
              <a:t>1</a:t>
            </a:r>
            <a:r>
              <a:rPr lang="en-US" altLang="zh-CN" dirty="0">
                <a:solidFill>
                  <a:srgbClr val="FFFF00"/>
                </a:solidFill>
              </a:rPr>
              <a:t>…s</a:t>
            </a:r>
            <a:r>
              <a:rPr lang="en-US" altLang="zh-CN" baseline="-25000" dirty="0">
                <a:solidFill>
                  <a:srgbClr val="FFFF00"/>
                </a:solidFill>
              </a:rPr>
              <a:t>i-1</a:t>
            </a:r>
            <a:r>
              <a:rPr lang="zh-CN" altLang="en-US" dirty="0"/>
              <a:t>叫做</a:t>
            </a:r>
            <a:r>
              <a:rPr lang="en-US" altLang="zh-CN" dirty="0"/>
              <a:t>S</a:t>
            </a:r>
            <a:r>
              <a:rPr lang="zh-CN" altLang="en-US" dirty="0"/>
              <a:t>的一个</a:t>
            </a:r>
            <a:r>
              <a:rPr lang="en-US" altLang="zh-CN" dirty="0">
                <a:solidFill>
                  <a:srgbClr val="00B0F0"/>
                </a:solidFill>
              </a:rPr>
              <a:t>rotation</a:t>
            </a:r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:'vivid'</a:t>
            </a:r>
            <a:r>
              <a:rPr lang="zh-CN" altLang="en-US" dirty="0"/>
              <a:t>的</a:t>
            </a:r>
            <a:r>
              <a:rPr lang="en-US" altLang="zh-CN" dirty="0"/>
              <a:t>5</a:t>
            </a:r>
            <a:r>
              <a:rPr lang="zh-CN" altLang="en-US" dirty="0"/>
              <a:t>个</a:t>
            </a:r>
            <a:r>
              <a:rPr lang="en-US" altLang="zh-CN" dirty="0"/>
              <a:t>Rotation</a:t>
            </a:r>
            <a:r>
              <a:rPr lang="zh-CN" altLang="en-US" dirty="0"/>
              <a:t>为：</a:t>
            </a:r>
            <a:endParaRPr lang="en-US" altLang="zh-CN" dirty="0"/>
          </a:p>
          <a:p>
            <a:pPr lvl="2"/>
            <a:r>
              <a:rPr lang="en-US" altLang="zh-CN" dirty="0"/>
              <a:t>'</a:t>
            </a:r>
            <a:r>
              <a:rPr lang="en-US" altLang="zh-Hans-HK" dirty="0">
                <a:solidFill>
                  <a:srgbClr val="92D050"/>
                </a:solidFill>
              </a:rPr>
              <a:t>vivid</a:t>
            </a:r>
            <a:r>
              <a:rPr lang="en-US" altLang="zh-CN" dirty="0"/>
              <a:t>'</a:t>
            </a:r>
            <a:r>
              <a:rPr lang="en-US" altLang="zh-Hans-HK" dirty="0"/>
              <a:t>, 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ivid</a:t>
            </a:r>
            <a:r>
              <a:rPr lang="en-US" altLang="zh-Hans-HK" dirty="0" err="1">
                <a:solidFill>
                  <a:srgbClr val="FFFF00"/>
                </a:solidFill>
              </a:rPr>
              <a:t>v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vid</a:t>
            </a:r>
            <a:r>
              <a:rPr lang="en-US" altLang="zh-Hans-HK" dirty="0" err="1">
                <a:solidFill>
                  <a:srgbClr val="FFFF00"/>
                </a:solidFill>
              </a:rPr>
              <a:t>vi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id</a:t>
            </a:r>
            <a:r>
              <a:rPr lang="en-US" altLang="zh-Hans-HK" dirty="0" err="1">
                <a:solidFill>
                  <a:srgbClr val="FFFF00"/>
                </a:solidFill>
              </a:rPr>
              <a:t>viv</a:t>
            </a:r>
            <a:r>
              <a:rPr lang="en-US" altLang="zh-CN" dirty="0"/>
              <a:t>'</a:t>
            </a:r>
            <a:r>
              <a:rPr lang="en-US" altLang="zh-Hans-HK" dirty="0"/>
              <a:t>, </a:t>
            </a:r>
            <a:r>
              <a:rPr lang="en-US" altLang="zh-CN" dirty="0"/>
              <a:t>'</a:t>
            </a:r>
            <a:r>
              <a:rPr lang="en-US" altLang="zh-Hans-HK" dirty="0" err="1">
                <a:solidFill>
                  <a:srgbClr val="92D050"/>
                </a:solidFill>
              </a:rPr>
              <a:t>d</a:t>
            </a:r>
            <a:r>
              <a:rPr lang="en-US" altLang="zh-Hans-HK" dirty="0" err="1">
                <a:solidFill>
                  <a:srgbClr val="FFFF00"/>
                </a:solidFill>
              </a:rPr>
              <a:t>vivi</a:t>
            </a:r>
            <a:r>
              <a:rPr lang="en-US" altLang="zh-CN" dirty="0"/>
              <a:t>’</a:t>
            </a:r>
          </a:p>
          <a:p>
            <a:pPr lvl="1"/>
            <a:r>
              <a:rPr lang="en-US" altLang="zh-Hans-HK" dirty="0"/>
              <a:t>'car' </a:t>
            </a:r>
            <a:r>
              <a:rPr lang="zh-CN" altLang="en-US" dirty="0"/>
              <a:t>与</a:t>
            </a:r>
            <a:r>
              <a:rPr lang="en-US" altLang="zh-CN" dirty="0"/>
              <a:t>'arc'</a:t>
            </a:r>
            <a:r>
              <a:rPr lang="zh-CN" altLang="en-US" dirty="0"/>
              <a:t>是</a:t>
            </a:r>
            <a:r>
              <a:rPr lang="en-US" altLang="zh-CN" dirty="0"/>
              <a:t>rotation</a:t>
            </a:r>
            <a:r>
              <a:rPr lang="zh-CN" altLang="en-US" dirty="0"/>
              <a:t>。  </a:t>
            </a:r>
            <a:r>
              <a:rPr lang="en-US" altLang="zh-CN" dirty="0"/>
              <a:t>'dog'</a:t>
            </a:r>
            <a:r>
              <a:rPr lang="zh-CN" altLang="en-US" dirty="0"/>
              <a:t>与</a:t>
            </a:r>
            <a:r>
              <a:rPr lang="en-US" altLang="zh-CN" dirty="0"/>
              <a:t>'god'</a:t>
            </a:r>
            <a:r>
              <a:rPr lang="zh-CN" altLang="en-US" dirty="0"/>
              <a:t>不是</a:t>
            </a:r>
            <a:r>
              <a:rPr lang="en-US" altLang="zh-CN" dirty="0"/>
              <a:t>!</a:t>
            </a:r>
            <a:endParaRPr lang="en-US" altLang="zh-Hans-HK" dirty="0"/>
          </a:p>
          <a:p>
            <a:r>
              <a:rPr lang="en-US" altLang="zh-CN" dirty="0"/>
              <a:t>S</a:t>
            </a:r>
            <a:r>
              <a:rPr lang="zh-CN" altLang="en-US" dirty="0"/>
              <a:t>叫做</a:t>
            </a:r>
            <a:r>
              <a:rPr lang="en-US" altLang="zh-CN" dirty="0">
                <a:solidFill>
                  <a:srgbClr val="00B0F0"/>
                </a:solidFill>
              </a:rPr>
              <a:t>Lyndon Word (LW)</a:t>
            </a:r>
            <a:r>
              <a:rPr lang="zh-CN" altLang="en-US" dirty="0">
                <a:solidFill>
                  <a:srgbClr val="00B0F0"/>
                </a:solidFill>
              </a:rPr>
              <a:t>，</a:t>
            </a:r>
            <a:r>
              <a:rPr lang="zh-CN" altLang="en-US" dirty="0"/>
              <a:t>如果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在</a:t>
            </a:r>
            <a:r>
              <a:rPr lang="en-US" altLang="zh-CN" dirty="0">
                <a:solidFill>
                  <a:srgbClr val="00B0F0"/>
                </a:solidFill>
              </a:rPr>
              <a:t>S</a:t>
            </a:r>
            <a:r>
              <a:rPr lang="zh-CN" altLang="en-US" dirty="0">
                <a:solidFill>
                  <a:srgbClr val="00B0F0"/>
                </a:solidFill>
              </a:rPr>
              <a:t>的</a:t>
            </a:r>
            <a:r>
              <a:rPr lang="en-US" altLang="zh-CN" i="1" dirty="0">
                <a:solidFill>
                  <a:srgbClr val="00B0F0"/>
                </a:solidFill>
              </a:rPr>
              <a:t>n</a:t>
            </a:r>
            <a:r>
              <a:rPr lang="zh-CN" altLang="en-US" dirty="0">
                <a:solidFill>
                  <a:srgbClr val="00B0F0"/>
                </a:solidFill>
              </a:rPr>
              <a:t>个</a:t>
            </a:r>
            <a:r>
              <a:rPr lang="en-US" altLang="zh-CN" dirty="0">
                <a:solidFill>
                  <a:srgbClr val="00B0F0"/>
                </a:solidFill>
              </a:rPr>
              <a:t>rotation</a:t>
            </a:r>
            <a:r>
              <a:rPr lang="zh-CN" altLang="en-US" dirty="0">
                <a:solidFill>
                  <a:srgbClr val="00B0F0"/>
                </a:solidFill>
              </a:rPr>
              <a:t>中字典序最小且是唯一最小的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例如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00B050"/>
                </a:solidFill>
              </a:rPr>
              <a:t>o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apple</a:t>
            </a:r>
            <a:r>
              <a:rPr lang="en-US" altLang="zh-CN" dirty="0"/>
              <a:t>'</a:t>
            </a:r>
            <a:r>
              <a:rPr lang="zh-CN" altLang="en-US" dirty="0"/>
              <a:t>，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00B050"/>
                </a:solidFill>
              </a:rPr>
              <a:t>and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egg</a:t>
            </a:r>
            <a:r>
              <a:rPr lang="en-US" altLang="zh-CN" dirty="0"/>
              <a:t>',  '</a:t>
            </a:r>
            <a:r>
              <a:rPr lang="en-US" altLang="zh-CN" dirty="0">
                <a:solidFill>
                  <a:srgbClr val="00B050"/>
                </a:solidFill>
              </a:rPr>
              <a:t>again</a:t>
            </a:r>
            <a:r>
              <a:rPr lang="en-US" altLang="zh-CN" dirty="0"/>
              <a:t>' </a:t>
            </a:r>
            <a:r>
              <a:rPr lang="zh-CN" altLang="en-US" dirty="0"/>
              <a:t>都是</a:t>
            </a:r>
            <a:r>
              <a:rPr lang="en-US" altLang="zh-CN" dirty="0"/>
              <a:t>LW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'</a:t>
            </a:r>
            <a:r>
              <a:rPr lang="en-US" altLang="zh-Hans-HK" dirty="0">
                <a:solidFill>
                  <a:srgbClr val="FF0000"/>
                </a:solidFill>
              </a:rPr>
              <a:t>vivid</a:t>
            </a:r>
            <a:r>
              <a:rPr lang="en-US" altLang="zh-CN" dirty="0"/>
              <a:t>' </a:t>
            </a:r>
            <a:r>
              <a:rPr lang="zh-CN" altLang="en-US" dirty="0"/>
              <a:t>不是因为</a:t>
            </a:r>
            <a:r>
              <a:rPr lang="en-US" altLang="zh-CN" dirty="0"/>
              <a:t>'</a:t>
            </a:r>
            <a:r>
              <a:rPr lang="en-US" altLang="zh-CN" dirty="0" err="1"/>
              <a:t>dvivi</a:t>
            </a:r>
            <a:r>
              <a:rPr lang="en-US" altLang="zh-CN" dirty="0"/>
              <a:t>' &lt;  'vivid'</a:t>
            </a:r>
            <a:r>
              <a:rPr lang="zh-CN" altLang="en-US" dirty="0"/>
              <a:t>。</a:t>
            </a:r>
            <a:r>
              <a:rPr lang="en-US" altLang="zh-CN" dirty="0"/>
              <a:t>'</a:t>
            </a:r>
            <a:r>
              <a:rPr lang="en-US" altLang="zh-CN" dirty="0" err="1">
                <a:solidFill>
                  <a:srgbClr val="FF0000"/>
                </a:solidFill>
              </a:rPr>
              <a:t>gigi</a:t>
            </a:r>
            <a:r>
              <a:rPr lang="en-US" altLang="zh-CN" dirty="0"/>
              <a:t>'</a:t>
            </a:r>
            <a:r>
              <a:rPr lang="zh-CN" altLang="en-US" dirty="0"/>
              <a:t>也不是</a:t>
            </a:r>
            <a:r>
              <a:rPr lang="en-US" altLang="zh-CN" dirty="0"/>
              <a:t>LW</a:t>
            </a:r>
            <a:r>
              <a:rPr lang="zh-CN" altLang="en-US" dirty="0"/>
              <a:t>。</a:t>
            </a:r>
            <a:endParaRPr lang="en-US" altLang="zh-Hans-HK" dirty="0"/>
          </a:p>
        </p:txBody>
      </p:sp>
    </p:spTree>
    <p:extLst>
      <p:ext uri="{BB962C8B-B14F-4D97-AF65-F5344CB8AC3E}">
        <p14:creationId xmlns:p14="http://schemas.microsoft.com/office/powerpoint/2010/main" val="1021063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2BEA4-79CB-42B0-9419-F350A32AC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LW</a:t>
            </a:r>
            <a:r>
              <a:rPr lang="zh-CN" altLang="en-US" dirty="0"/>
              <a:t>的基本性质 </a:t>
            </a:r>
            <a:r>
              <a:rPr lang="en-US" altLang="zh-CN" dirty="0"/>
              <a:t>(**)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0CEC01-0C0A-4569-B9ED-6B4027B01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i="1" dirty="0">
                <a:solidFill>
                  <a:srgbClr val="202122"/>
                </a:solidFill>
                <a:latin typeface="+mj-lt"/>
              </a:rPr>
              <a:t>w</a:t>
            </a:r>
            <a:r>
              <a:rPr lang="en-US" altLang="zh-Hans-HK" dirty="0">
                <a:solidFill>
                  <a:srgbClr val="202122"/>
                </a:solidFill>
                <a:latin typeface="+mj-lt"/>
              </a:rPr>
              <a:t> is </a:t>
            </a:r>
            <a:r>
              <a:rPr lang="en-US" altLang="zh-CN" dirty="0">
                <a:solidFill>
                  <a:srgbClr val="202122"/>
                </a:solidFill>
                <a:latin typeface="+mj-lt"/>
              </a:rPr>
              <a:t>LW </a:t>
            </a:r>
            <a:r>
              <a:rPr lang="en-US" altLang="zh-CN" dirty="0">
                <a:solidFill>
                  <a:srgbClr val="202122"/>
                </a:solidFill>
                <a:latin typeface="+mj-lt"/>
                <a:sym typeface="Wingdings" panose="05000000000000000000" pitchFamily="2" charset="2"/>
              </a:rPr>
              <a:t> </a:t>
            </a:r>
            <a:r>
              <a:rPr lang="en-US" altLang="zh-Hans-HK" dirty="0">
                <a:solidFill>
                  <a:srgbClr val="202122"/>
                </a:solidFill>
                <a:latin typeface="+mj-lt"/>
              </a:rPr>
              <a:t>w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≠</a:t>
            </a:r>
            <a:r>
              <a:rPr lang="el-GR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dirty="0">
                <a:solidFill>
                  <a:srgbClr val="202122"/>
                </a:solidFill>
                <a:latin typeface="+mj-lt"/>
              </a:rPr>
              <a:t> and w is lexicographically   </a:t>
            </a:r>
            <a:br>
              <a:rPr lang="en-US" altLang="zh-Hans-HK" dirty="0">
                <a:solidFill>
                  <a:srgbClr val="202122"/>
                </a:solidFill>
                <a:latin typeface="+mj-lt"/>
              </a:rPr>
            </a:br>
            <a:r>
              <a:rPr lang="en-US" altLang="zh-Hans-HK" dirty="0">
                <a:solidFill>
                  <a:srgbClr val="202122"/>
                </a:solidFill>
                <a:latin typeface="+mj-lt"/>
              </a:rPr>
              <a:t>    smaller than any of its proper suffixes</a:t>
            </a:r>
          </a:p>
          <a:p>
            <a:r>
              <a:rPr lang="en-US" altLang="zh-Hans-HK" dirty="0">
                <a:latin typeface="+mj-lt"/>
              </a:rPr>
              <a:t>w is LW </a:t>
            </a:r>
            <a:r>
              <a:rPr lang="en-US" altLang="zh-Hans-HK" dirty="0">
                <a:latin typeface="+mj-lt"/>
                <a:sym typeface="Wingdings" panose="05000000000000000000" pitchFamily="2" charset="2"/>
              </a:rPr>
              <a:t> for any </a:t>
            </a:r>
            <a:r>
              <a:rPr lang="en-US" altLang="zh-Hans-HK" dirty="0">
                <a:latin typeface="+mj-lt"/>
              </a:rPr>
              <a:t>factorization of w into </a:t>
            </a:r>
            <a:br>
              <a:rPr lang="en-US" altLang="zh-Hans-HK" dirty="0">
                <a:latin typeface="+mj-lt"/>
              </a:rPr>
            </a:br>
            <a:r>
              <a:rPr lang="en-US" altLang="zh-Hans-HK" dirty="0">
                <a:latin typeface="+mj-lt"/>
              </a:rPr>
              <a:t>    nonempty </a:t>
            </a:r>
            <a:r>
              <a:rPr lang="en-US" altLang="zh-Hans-HK" dirty="0" err="1">
                <a:latin typeface="+mj-lt"/>
              </a:rPr>
              <a:t>u,v</a:t>
            </a:r>
            <a:r>
              <a:rPr lang="en-US" altLang="zh-Hans-HK" dirty="0">
                <a:latin typeface="+mj-lt"/>
              </a:rPr>
              <a:t>  (i.e. w = </a:t>
            </a:r>
            <a:r>
              <a:rPr lang="en-US" altLang="zh-Hans-HK" dirty="0" err="1">
                <a:latin typeface="+mj-lt"/>
              </a:rPr>
              <a:t>uv</a:t>
            </a:r>
            <a:r>
              <a:rPr lang="en-US" altLang="zh-Hans-HK" dirty="0">
                <a:latin typeface="+mj-lt"/>
              </a:rPr>
              <a:t>, u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 ≠ </a:t>
            </a:r>
            <a:r>
              <a:rPr lang="el-GR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, v </a:t>
            </a:r>
            <a:r>
              <a:rPr lang="en-US" altLang="zh-Hans-HK" dirty="0">
                <a:solidFill>
                  <a:srgbClr val="202122"/>
                </a:solidFill>
                <a:latin typeface="+mj-lt"/>
                <a:cs typeface="Calibri" panose="020F0502020204030204" pitchFamily="34" charset="0"/>
              </a:rPr>
              <a:t>≠ </a:t>
            </a:r>
            <a:r>
              <a:rPr lang="el-GR" altLang="zh-Hans-HK" dirty="0">
                <a:solidFill>
                  <a:srgbClr val="202122"/>
                </a:solidFill>
                <a:latin typeface="+mj-lt"/>
                <a:cs typeface="Times New Roman" panose="02020603050405020304" pitchFamily="18" charset="0"/>
              </a:rPr>
              <a:t>ε</a:t>
            </a:r>
            <a:r>
              <a:rPr lang="en-US" altLang="zh-Hans-HK" dirty="0">
                <a:latin typeface="+mj-lt"/>
              </a:rPr>
              <a:t>), u &lt; v.</a:t>
            </a:r>
          </a:p>
          <a:p>
            <a:endParaRPr lang="en-US" altLang="zh-Hans-HK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是</a:t>
            </a:r>
            <a:r>
              <a:rPr lang="en-US" altLang="zh-CN" dirty="0">
                <a:latin typeface="+mj-lt"/>
              </a:rPr>
              <a:t>LW</a:t>
            </a:r>
            <a:r>
              <a:rPr lang="zh-CN" altLang="en-US" dirty="0">
                <a:latin typeface="+mj-lt"/>
              </a:rPr>
              <a:t>而</a:t>
            </a:r>
            <a:r>
              <a:rPr lang="en-US" altLang="zh-CN" dirty="0">
                <a:latin typeface="+mj-lt"/>
              </a:rPr>
              <a:t>v</a:t>
            </a:r>
            <a:r>
              <a:rPr lang="zh-CN" altLang="en-US" dirty="0">
                <a:latin typeface="+mj-lt"/>
              </a:rPr>
              <a:t>为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的最长的</a:t>
            </a:r>
            <a:r>
              <a:rPr lang="en-US" altLang="zh-CN" dirty="0">
                <a:latin typeface="+mj-lt"/>
              </a:rPr>
              <a:t>LW</a:t>
            </a:r>
            <a:r>
              <a:rPr lang="zh-CN" altLang="en-US" dirty="0">
                <a:latin typeface="+mj-lt"/>
              </a:rPr>
              <a:t>真后缀。那么</a:t>
            </a:r>
            <a:endParaRPr lang="en-US" altLang="zh-CN" dirty="0">
              <a:latin typeface="+mj-lt"/>
            </a:endParaRPr>
          </a:p>
          <a:p>
            <a:pPr lvl="1"/>
            <a:r>
              <a:rPr lang="en-US" altLang="zh-CN" i="1" dirty="0">
                <a:latin typeface="+mj-lt"/>
              </a:rPr>
              <a:t>1. v</a:t>
            </a:r>
            <a:r>
              <a:rPr lang="zh-CN" altLang="en-US" i="1" dirty="0">
                <a:latin typeface="+mj-lt"/>
              </a:rPr>
              <a:t>也是</a:t>
            </a:r>
            <a:r>
              <a:rPr lang="en-US" altLang="zh-CN" i="1" dirty="0">
                <a:latin typeface="+mj-lt"/>
              </a:rPr>
              <a:t>w</a:t>
            </a:r>
            <a:r>
              <a:rPr lang="zh-CN" altLang="en-US" i="1" dirty="0">
                <a:latin typeface="+mj-lt"/>
              </a:rPr>
              <a:t>的最小真后缀。</a:t>
            </a:r>
            <a:endParaRPr lang="en-US" altLang="zh-CN" i="1" dirty="0">
              <a:latin typeface="+mj-lt"/>
            </a:endParaRPr>
          </a:p>
          <a:p>
            <a:pPr lvl="1"/>
            <a:r>
              <a:rPr lang="en-US" altLang="zh-CN" i="1" dirty="0">
                <a:latin typeface="+mj-lt"/>
              </a:rPr>
              <a:t>2.</a:t>
            </a:r>
            <a:r>
              <a:rPr lang="en-US" altLang="zh-CN" dirty="0">
                <a:latin typeface="+mj-lt"/>
              </a:rPr>
              <a:t> </a:t>
            </a:r>
            <a:r>
              <a:rPr lang="zh-CN" altLang="en-US" dirty="0">
                <a:latin typeface="+mj-lt"/>
              </a:rPr>
              <a:t>设</a:t>
            </a:r>
            <a:r>
              <a:rPr lang="en-US" altLang="zh-CN" dirty="0">
                <a:latin typeface="+mj-lt"/>
              </a:rPr>
              <a:t>w=</a:t>
            </a:r>
            <a:r>
              <a:rPr lang="en-US" altLang="zh-CN" dirty="0" err="1">
                <a:latin typeface="+mj-lt"/>
              </a:rPr>
              <a:t>uv</a:t>
            </a:r>
            <a:r>
              <a:rPr lang="zh-CN" altLang="en-US" dirty="0">
                <a:latin typeface="+mj-lt"/>
              </a:rPr>
              <a:t>，则</a:t>
            </a:r>
            <a:r>
              <a:rPr lang="en-US" altLang="zh-CN" dirty="0">
                <a:latin typeface="+mj-lt"/>
              </a:rPr>
              <a:t>u</a:t>
            </a:r>
            <a:r>
              <a:rPr lang="zh-CN" altLang="en-US" dirty="0">
                <a:latin typeface="+mj-lt"/>
              </a:rPr>
              <a:t>也是</a:t>
            </a:r>
            <a:r>
              <a:rPr lang="en-US" altLang="zh-CN" dirty="0">
                <a:latin typeface="+mj-lt"/>
              </a:rPr>
              <a:t>LW</a:t>
            </a:r>
            <a:r>
              <a:rPr lang="zh-CN" altLang="en-US" dirty="0">
                <a:latin typeface="+mj-lt"/>
              </a:rPr>
              <a:t>，并且</a:t>
            </a:r>
            <a:r>
              <a:rPr lang="en-US" altLang="zh-CN" dirty="0">
                <a:latin typeface="+mj-lt"/>
              </a:rPr>
              <a:t>u&lt;</a:t>
            </a:r>
            <a:r>
              <a:rPr lang="en-US" altLang="zh-CN" dirty="0" err="1">
                <a:latin typeface="+mj-lt"/>
              </a:rPr>
              <a:t>uv</a:t>
            </a:r>
            <a:r>
              <a:rPr lang="en-US" altLang="zh-CN" dirty="0">
                <a:latin typeface="+mj-lt"/>
              </a:rPr>
              <a:t>&lt;v</a:t>
            </a:r>
            <a:r>
              <a:rPr lang="zh-CN" altLang="en-US" dirty="0">
                <a:latin typeface="+mj-lt"/>
              </a:rPr>
              <a:t>。</a:t>
            </a:r>
            <a:br>
              <a:rPr lang="en-US" altLang="zh-CN" dirty="0">
                <a:latin typeface="+mj-lt"/>
              </a:rPr>
            </a:br>
            <a:r>
              <a:rPr lang="en-US" altLang="zh-CN" dirty="0">
                <a:latin typeface="+mj-lt"/>
              </a:rPr>
              <a:t>	</a:t>
            </a:r>
            <a:r>
              <a:rPr lang="zh-CN" altLang="en-US" dirty="0">
                <a:latin typeface="+mj-lt"/>
              </a:rPr>
              <a:t>这种分解被称作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的</a:t>
            </a:r>
            <a:r>
              <a:rPr lang="en-US" altLang="zh-CN" dirty="0">
                <a:solidFill>
                  <a:srgbClr val="00B0F0"/>
                </a:solidFill>
                <a:latin typeface="+mj-lt"/>
              </a:rPr>
              <a:t>standard factorization</a:t>
            </a:r>
            <a:r>
              <a:rPr lang="en-US" altLang="zh-CN" dirty="0">
                <a:latin typeface="+mj-lt"/>
              </a:rPr>
              <a:t>.</a:t>
            </a:r>
            <a:endParaRPr lang="en-US" altLang="zh-Hans-HK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9950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0EB95-F05F-4E27-8D81-DFF097879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Chen–Fox–Lyndon Theorem (***)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B766FD-AEC6-46EF-B62B-EA23DFD96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HK" dirty="0">
                <a:latin typeface="+mj-lt"/>
              </a:rPr>
              <a:t>[</a:t>
            </a:r>
            <a:r>
              <a:rPr lang="en-US" altLang="zh-Hans-HK" dirty="0">
                <a:solidFill>
                  <a:srgbClr val="00B0F0"/>
                </a:solidFill>
                <a:latin typeface="+mj-lt"/>
              </a:rPr>
              <a:t>Chen–Fox–Lyndon Theorem</a:t>
            </a:r>
            <a:r>
              <a:rPr lang="en-US" altLang="zh-Hans-HK" dirty="0">
                <a:latin typeface="+mj-lt"/>
              </a:rPr>
              <a:t>] Any word 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dirty="0">
                <a:latin typeface="+mj-lt"/>
              </a:rPr>
              <a:t> can be uniquely factorized </a:t>
            </a:r>
            <a:r>
              <a:rPr lang="en-US" altLang="zh-CN" dirty="0">
                <a:latin typeface="+mj-lt"/>
              </a:rPr>
              <a:t>into </a:t>
            </a:r>
            <a:r>
              <a:rPr lang="en-US" altLang="zh-Hans-HK" dirty="0">
                <a:latin typeface="+mj-lt"/>
              </a:rPr>
              <a:t>w = 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1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2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... </a:t>
            </a:r>
            <a:r>
              <a:rPr lang="en-US" altLang="zh-Hans-HK" dirty="0" err="1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 err="1">
                <a:solidFill>
                  <a:srgbClr val="92D050"/>
                </a:solidFill>
                <a:latin typeface="+mj-lt"/>
              </a:rPr>
              <a:t>m</a:t>
            </a:r>
            <a:r>
              <a:rPr lang="en-US" altLang="zh-Hans-HK" dirty="0">
                <a:latin typeface="+mj-lt"/>
              </a:rPr>
              <a:t>, such that each </a:t>
            </a:r>
            <a:r>
              <a:rPr lang="en-US" altLang="zh-Hans-HK" dirty="0" err="1">
                <a:latin typeface="+mj-lt"/>
              </a:rPr>
              <a:t>w</a:t>
            </a:r>
            <a:r>
              <a:rPr lang="en-US" altLang="zh-Hans-HK" baseline="-25000" dirty="0" err="1">
                <a:latin typeface="+mj-lt"/>
              </a:rPr>
              <a:t>i</a:t>
            </a:r>
            <a:r>
              <a:rPr lang="en-US" altLang="zh-Hans-HK" dirty="0">
                <a:latin typeface="+mj-lt"/>
              </a:rPr>
              <a:t> is a LW, and 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1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≥ w</a:t>
            </a:r>
            <a:r>
              <a:rPr lang="en-US" altLang="zh-Hans-HK" baseline="-25000" dirty="0">
                <a:solidFill>
                  <a:srgbClr val="92D050"/>
                </a:solidFill>
                <a:latin typeface="+mj-lt"/>
              </a:rPr>
              <a:t>2</a:t>
            </a:r>
            <a:r>
              <a:rPr lang="en-US" altLang="zh-Hans-HK" dirty="0">
                <a:solidFill>
                  <a:srgbClr val="92D050"/>
                </a:solidFill>
                <a:latin typeface="+mj-lt"/>
              </a:rPr>
              <a:t> ≥ ... ≥ </a:t>
            </a:r>
            <a:r>
              <a:rPr lang="en-US" altLang="zh-Hans-HK" dirty="0" err="1">
                <a:solidFill>
                  <a:srgbClr val="92D050"/>
                </a:solidFill>
                <a:latin typeface="+mj-lt"/>
              </a:rPr>
              <a:t>w</a:t>
            </a:r>
            <a:r>
              <a:rPr lang="en-US" altLang="zh-Hans-HK" baseline="-25000" dirty="0" err="1">
                <a:solidFill>
                  <a:srgbClr val="92D050"/>
                </a:solidFill>
                <a:latin typeface="+mj-lt"/>
              </a:rPr>
              <a:t>m</a:t>
            </a:r>
            <a:endParaRPr lang="en-US" altLang="zh-Hans-HK" baseline="-25000" dirty="0">
              <a:solidFill>
                <a:srgbClr val="92D050"/>
              </a:solidFill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举例：</a:t>
            </a:r>
            <a:r>
              <a:rPr lang="en-US" altLang="zh-CN" dirty="0">
                <a:latin typeface="+mj-lt"/>
              </a:rPr>
              <a:t> </a:t>
            </a:r>
            <a:r>
              <a:rPr lang="en-US" altLang="zh-CN" dirty="0" err="1">
                <a:solidFill>
                  <a:srgbClr val="FFFF00"/>
                </a:solidFill>
                <a:latin typeface="+mj-lt"/>
              </a:rPr>
              <a:t>abacabab</a:t>
            </a:r>
            <a:r>
              <a:rPr lang="en-US" altLang="zh-CN" dirty="0">
                <a:latin typeface="+mj-lt"/>
              </a:rPr>
              <a:t> = (</a:t>
            </a:r>
            <a:r>
              <a:rPr lang="en-US" altLang="zh-CN" dirty="0" err="1">
                <a:solidFill>
                  <a:srgbClr val="FFFF00"/>
                </a:solidFill>
                <a:latin typeface="+mj-lt"/>
              </a:rPr>
              <a:t>abac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FFFF00"/>
                </a:solidFill>
                <a:latin typeface="+mj-lt"/>
              </a:rPr>
              <a:t>ab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FFFF00"/>
                </a:solidFill>
                <a:latin typeface="+mj-lt"/>
              </a:rPr>
              <a:t>ab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举例： </a:t>
            </a:r>
            <a:r>
              <a:rPr lang="en-US" altLang="zh-CN" dirty="0" err="1">
                <a:solidFill>
                  <a:srgbClr val="FFFF00"/>
                </a:solidFill>
                <a:latin typeface="+mj-lt"/>
              </a:rPr>
              <a:t>aaabbbbaaa</a:t>
            </a:r>
            <a:r>
              <a:rPr lang="en-US" altLang="zh-CN" dirty="0">
                <a:latin typeface="+mj-lt"/>
              </a:rPr>
              <a:t>=(</a:t>
            </a:r>
            <a:r>
              <a:rPr lang="en-US" altLang="zh-CN" dirty="0" err="1">
                <a:solidFill>
                  <a:srgbClr val="FFFF00"/>
                </a:solidFill>
                <a:latin typeface="+mj-lt"/>
              </a:rPr>
              <a:t>aaabbbb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FFFF0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FFFF0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)(</a:t>
            </a:r>
            <a:r>
              <a:rPr lang="en-US" altLang="zh-CN" dirty="0">
                <a:solidFill>
                  <a:srgbClr val="FFFF00"/>
                </a:solidFill>
                <a:latin typeface="+mj-lt"/>
              </a:rPr>
              <a:t>a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这种分解被称作</a:t>
            </a:r>
            <a:r>
              <a:rPr lang="en-US" altLang="zh-CN" dirty="0">
                <a:solidFill>
                  <a:srgbClr val="00B0F0"/>
                </a:solidFill>
                <a:latin typeface="+mj-lt"/>
              </a:rPr>
              <a:t>Lyndon factorization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此分解可以在</a:t>
            </a:r>
            <a:r>
              <a:rPr lang="en-US" altLang="zh-CN" dirty="0">
                <a:latin typeface="+mj-lt"/>
              </a:rPr>
              <a:t>O(|w|)</a:t>
            </a:r>
            <a:r>
              <a:rPr lang="zh-CN" altLang="en-US" dirty="0">
                <a:latin typeface="+mj-lt"/>
              </a:rPr>
              <a:t>时间内计算。</a:t>
            </a:r>
            <a:r>
              <a:rPr lang="en-US" altLang="zh-CN" dirty="0">
                <a:latin typeface="+mj-lt"/>
              </a:rPr>
              <a:t>(Duval’s </a:t>
            </a:r>
            <a:r>
              <a:rPr lang="en-US" altLang="zh-CN" dirty="0" err="1">
                <a:latin typeface="+mj-lt"/>
              </a:rPr>
              <a:t>alg</a:t>
            </a:r>
            <a:r>
              <a:rPr lang="en-US" altLang="zh-CN" dirty="0">
                <a:latin typeface="+mj-lt"/>
              </a:rPr>
              <a:t>)</a:t>
            </a:r>
          </a:p>
          <a:p>
            <a:pPr lvl="1"/>
            <a:r>
              <a:rPr lang="zh-CN" altLang="en-US" dirty="0">
                <a:latin typeface="+mj-lt"/>
              </a:rPr>
              <a:t>有许多应用：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例如：给定字符串</a:t>
            </a:r>
            <a:r>
              <a:rPr lang="en-US" altLang="zh-CN" dirty="0">
                <a:latin typeface="+mj-lt"/>
              </a:rPr>
              <a:t>w</a:t>
            </a:r>
            <a:r>
              <a:rPr lang="zh-CN" altLang="en-US" dirty="0">
                <a:latin typeface="+mj-lt"/>
              </a:rPr>
              <a:t>，找到它的最小的</a:t>
            </a:r>
            <a:r>
              <a:rPr lang="en-US" altLang="zh-CN" dirty="0">
                <a:latin typeface="+mj-lt"/>
              </a:rPr>
              <a:t>rotation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lvl="2"/>
            <a:r>
              <a:rPr lang="zh-CN" altLang="en-US" dirty="0">
                <a:latin typeface="+mj-lt"/>
              </a:rPr>
              <a:t>更多参见：</a:t>
            </a:r>
            <a:r>
              <a:rPr lang="en-US" altLang="zh-CN" dirty="0">
                <a:latin typeface="+mj-lt"/>
              </a:rPr>
              <a:t>&lt;</a:t>
            </a:r>
            <a:r>
              <a:rPr lang="en-US" altLang="zh-Hans-HK" sz="1800" dirty="0">
                <a:latin typeface="Arial" panose="020B0604020202020204" pitchFamily="34" charset="0"/>
              </a:rPr>
              <a:t> Factorizing Words over an Ordered Alphabet &gt;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93503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1094</Words>
  <Application>Microsoft Office PowerPoint</Application>
  <PresentationFormat>宽屏</PresentationFormat>
  <Paragraphs>99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CMMI10</vt:lpstr>
      <vt:lpstr>CMMI7</vt:lpstr>
      <vt:lpstr>CMR10</vt:lpstr>
      <vt:lpstr>CMR7</vt:lpstr>
      <vt:lpstr>CMTT10</vt:lpstr>
      <vt:lpstr>等线</vt:lpstr>
      <vt:lpstr>等线 Light</vt:lpstr>
      <vt:lpstr>Arial</vt:lpstr>
      <vt:lpstr>Calibri</vt:lpstr>
      <vt:lpstr>Calibri Light</vt:lpstr>
      <vt:lpstr>Times New Roman</vt:lpstr>
      <vt:lpstr>Wingdings</vt:lpstr>
      <vt:lpstr>Office 主题​​</vt:lpstr>
      <vt:lpstr>实验课4：循环队列与串</vt:lpstr>
      <vt:lpstr>Task 1   串连接   (task1.cpp)</vt:lpstr>
      <vt:lpstr>Task 2 串比较   (task2.cpp)</vt:lpstr>
      <vt:lpstr>Task 3   求子串   (task3.cpp)</vt:lpstr>
      <vt:lpstr>Task 4   循环队列入队出队 (task4.cpp)</vt:lpstr>
      <vt:lpstr>补充内容部分</vt:lpstr>
      <vt:lpstr>Rotation与Lyndon Word的定义</vt:lpstr>
      <vt:lpstr>LW的基本性质 (**)</vt:lpstr>
      <vt:lpstr>Chen–Fox–Lyndon Theorem (***)</vt:lpstr>
      <vt:lpstr>LW 应用1：生成de Bruijn序列(**)</vt:lpstr>
      <vt:lpstr>LW应用2:  证明 Runs Theorem (*****)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金 恺</cp:lastModifiedBy>
  <cp:revision>126</cp:revision>
  <dcterms:created xsi:type="dcterms:W3CDTF">2021-02-28T12:08:06Z</dcterms:created>
  <dcterms:modified xsi:type="dcterms:W3CDTF">2021-03-22T13:46:24Z</dcterms:modified>
</cp:coreProperties>
</file>