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78" r:id="rId15"/>
    <p:sldId id="381" r:id="rId16"/>
    <p:sldId id="382" r:id="rId17"/>
    <p:sldId id="383" r:id="rId18"/>
    <p:sldId id="372" r:id="rId19"/>
    <p:sldId id="373" r:id="rId20"/>
    <p:sldId id="374" r:id="rId21"/>
    <p:sldId id="375" r:id="rId22"/>
    <p:sldId id="376" r:id="rId23"/>
    <p:sldId id="377" r:id="rId24"/>
    <p:sldId id="379" r:id="rId25"/>
    <p:sldId id="384" r:id="rId26"/>
    <p:sldId id="385" r:id="rId27"/>
    <p:sldId id="386" r:id="rId28"/>
    <p:sldId id="395" r:id="rId29"/>
    <p:sldId id="396" r:id="rId30"/>
    <p:sldId id="397" r:id="rId31"/>
    <p:sldId id="388" r:id="rId32"/>
    <p:sldId id="398" r:id="rId33"/>
    <p:sldId id="399" r:id="rId34"/>
    <p:sldId id="400" r:id="rId35"/>
    <p:sldId id="401" r:id="rId36"/>
    <p:sldId id="389" r:id="rId37"/>
    <p:sldId id="402" r:id="rId38"/>
    <p:sldId id="390" r:id="rId39"/>
    <p:sldId id="391" r:id="rId40"/>
    <p:sldId id="403" r:id="rId41"/>
    <p:sldId id="392" r:id="rId42"/>
    <p:sldId id="387" r:id="rId43"/>
    <p:sldId id="393" r:id="rId44"/>
    <p:sldId id="404" r:id="rId45"/>
    <p:sldId id="3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11" autoAdjust="0"/>
  </p:normalViewPr>
  <p:slideViewPr>
    <p:cSldViewPr snapToGrid="0">
      <p:cViewPr varScale="1">
        <p:scale>
          <a:sx n="76" d="100"/>
          <a:sy n="76" d="100"/>
        </p:scale>
        <p:origin x="15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oronoi_diagram#Illust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en.wikipedia.org/wiki/Fortune%27s_algorith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esian_tree" TargetMode="External"/><Relationship Id="rId2" Type="http://schemas.openxmlformats.org/officeDocument/2006/relationships/hyperlink" Target="https://en.wikipedia.org/wiki/Trea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平衡二叉树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Treap(***)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0A4CF6-2FF9-4212-8935-D35EF58178B7}"/>
              </a:ext>
            </a:extLst>
          </p:cNvPr>
          <p:cNvSpPr txBox="1"/>
          <p:nvPr/>
        </p:nvSpPr>
        <p:spPr>
          <a:xfrm>
            <a:off x="3043101" y="206790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3AD0055-A659-4EA6-8555-71479795E79C}"/>
              </a:ext>
            </a:extLst>
          </p:cNvPr>
          <p:cNvSpPr/>
          <p:nvPr/>
        </p:nvSpPr>
        <p:spPr bwMode="auto">
          <a:xfrm>
            <a:off x="4492093" y="3616488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2EB2419-9568-4F9D-AE84-D838A12EDFD1}"/>
              </a:ext>
            </a:extLst>
          </p:cNvPr>
          <p:cNvGrpSpPr/>
          <p:nvPr/>
        </p:nvGrpSpPr>
        <p:grpSpPr>
          <a:xfrm>
            <a:off x="5833128" y="2158441"/>
            <a:ext cx="2281263" cy="3491872"/>
            <a:chOff x="5833128" y="2158441"/>
            <a:chExt cx="2281263" cy="3491872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E9446C34-B7C7-45BE-9AD5-73953444A6A6}"/>
                </a:ext>
              </a:extLst>
            </p:cNvPr>
            <p:cNvSpPr/>
            <p:nvPr/>
          </p:nvSpPr>
          <p:spPr bwMode="auto">
            <a:xfrm>
              <a:off x="5833128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4DAB800E-2CF8-4BBA-A338-3ED9E83661C5}"/>
                </a:ext>
              </a:extLst>
            </p:cNvPr>
            <p:cNvSpPr/>
            <p:nvPr/>
          </p:nvSpPr>
          <p:spPr bwMode="auto">
            <a:xfrm>
              <a:off x="6681105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788A68E-B901-400D-BC4C-F07E87472693}"/>
                </a:ext>
              </a:extLst>
            </p:cNvPr>
            <p:cNvSpPr/>
            <p:nvPr/>
          </p:nvSpPr>
          <p:spPr bwMode="auto">
            <a:xfrm>
              <a:off x="7666716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C05BFD-D98C-477B-B640-88D79BDC8741}"/>
                </a:ext>
              </a:extLst>
            </p:cNvPr>
            <p:cNvSpPr/>
            <p:nvPr/>
          </p:nvSpPr>
          <p:spPr bwMode="auto">
            <a:xfrm>
              <a:off x="6656996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204D7CC-C0AF-4FFD-AFC8-DDFA90E61FB0}"/>
                </a:ext>
              </a:extLst>
            </p:cNvPr>
            <p:cNvCxnSpPr>
              <a:stCxn id="30" idx="0"/>
              <a:endCxn id="28" idx="3"/>
            </p:cNvCxnSpPr>
            <p:nvPr/>
          </p:nvCxnSpPr>
          <p:spPr bwMode="auto">
            <a:xfrm flipH="1" flipV="1">
              <a:off x="6904943" y="4923323"/>
              <a:ext cx="9518" cy="192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18B7255-A3F2-47E1-88E6-D9C9CBFDBCAF}"/>
                </a:ext>
              </a:extLst>
            </p:cNvPr>
            <p:cNvSpPr/>
            <p:nvPr/>
          </p:nvSpPr>
          <p:spPr bwMode="auto">
            <a:xfrm>
              <a:off x="6904942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8B9B60-0C61-4945-BEF1-86DCE6F2A0D2}"/>
                </a:ext>
              </a:extLst>
            </p:cNvPr>
            <p:cNvSpPr/>
            <p:nvPr/>
          </p:nvSpPr>
          <p:spPr bwMode="auto">
            <a:xfrm>
              <a:off x="6217476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F611C6-78D7-43D7-BC06-29608B3E7A8B}"/>
                </a:ext>
              </a:extLst>
            </p:cNvPr>
            <p:cNvCxnSpPr>
              <a:stCxn id="27" idx="0"/>
              <a:endCxn id="33" idx="3"/>
            </p:cNvCxnSpPr>
            <p:nvPr/>
          </p:nvCxnSpPr>
          <p:spPr bwMode="auto">
            <a:xfrm flipV="1">
              <a:off x="6056966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A85FDC-DB37-4E03-94E7-FF62F8F752D5}"/>
                </a:ext>
              </a:extLst>
            </p:cNvPr>
            <p:cNvCxnSpPr>
              <a:stCxn id="28" idx="0"/>
              <a:endCxn id="33" idx="5"/>
            </p:cNvCxnSpPr>
            <p:nvPr/>
          </p:nvCxnSpPr>
          <p:spPr bwMode="auto">
            <a:xfrm flipH="1" flipV="1">
              <a:off x="6656996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59F27AB-DDC5-480F-9783-90FC78FC6BC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474941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78D649C-C542-4003-A49F-586047D8E613}"/>
                </a:ext>
              </a:extLst>
            </p:cNvPr>
            <p:cNvCxnSpPr>
              <a:stCxn id="29" idx="0"/>
              <a:endCxn id="32" idx="5"/>
            </p:cNvCxnSpPr>
            <p:nvPr/>
          </p:nvCxnSpPr>
          <p:spPr bwMode="auto">
            <a:xfrm flipH="1" flipV="1">
              <a:off x="7344462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6BFF878-D80D-4032-8B31-E26C2E78D3C4}"/>
              </a:ext>
            </a:extLst>
          </p:cNvPr>
          <p:cNvSpPr txBox="1"/>
          <p:nvPr/>
        </p:nvSpPr>
        <p:spPr>
          <a:xfrm>
            <a:off x="990057" y="5702065"/>
            <a:ext cx="77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对这一种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，不能按照刚才那种方式进行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按这种简单方式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BF(y)=-2</a:t>
            </a:r>
            <a:r>
              <a:rPr lang="zh-CN" altLang="en-US" sz="2400" dirty="0">
                <a:solidFill>
                  <a:srgbClr val="FF0000"/>
                </a:solidFill>
              </a:rPr>
              <a:t>。应该怎么做？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6B70B34-40E0-4D65-85FA-02F4ED51AE0B}"/>
              </a:ext>
            </a:extLst>
          </p:cNvPr>
          <p:cNvGrpSpPr/>
          <p:nvPr/>
        </p:nvGrpSpPr>
        <p:grpSpPr>
          <a:xfrm>
            <a:off x="589459" y="1865548"/>
            <a:ext cx="3476998" cy="3784765"/>
            <a:chOff x="589459" y="1865548"/>
            <a:chExt cx="3476998" cy="37847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2104353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stCxn id="10" idx="0"/>
              <a:endCxn id="8" idx="3"/>
            </p:cNvCxnSpPr>
            <p:nvPr/>
          </p:nvCxnSpPr>
          <p:spPr bwMode="auto">
            <a:xfrm flipV="1">
              <a:off x="2361818" y="4887481"/>
              <a:ext cx="1" cy="2282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</a:t>
              </a:r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B9023F0-C949-484A-A839-D3AD20A02C2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29BB93A4-FF95-4FF5-B516-E542D4B14A8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9D112E90-A6CC-43E2-8347-6B82303C2E1A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24C527-ACE1-4E8A-BC44-88F3A36D5C82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5461D9-046F-46CA-95A6-F5A934777012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7E9C3E-403B-4A75-8809-08FAFBC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19" y="4333185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8E5A68F-AC9A-4778-B148-724E5B40BFFD}"/>
              </a:ext>
            </a:extLst>
          </p:cNvPr>
          <p:cNvGrpSpPr/>
          <p:nvPr/>
        </p:nvGrpSpPr>
        <p:grpSpPr>
          <a:xfrm>
            <a:off x="589459" y="1865548"/>
            <a:ext cx="3476998" cy="3722577"/>
            <a:chOff x="589459" y="1865548"/>
            <a:chExt cx="3476998" cy="372257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321DF85D-3828-4B22-85DD-E94EAC0081E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E34466B9-F086-473C-9355-2EAB60BF1968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CAF459-5A1B-4609-BC42-0DF069AA53EE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2BD4CB3-C72D-414C-BC56-FE18428A433F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5DA63CD-E753-4C7B-B73C-00AB94858D0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214DCB7B-3E47-485C-A860-E98975629F26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03EED52-00CB-4D5A-B163-EA00E53B57CB}"/>
                </a:ext>
              </a:extLst>
            </p:cNvPr>
            <p:cNvCxnSpPr>
              <a:stCxn id="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FC55B97-E4C9-4D45-9DB6-7ABD76C49A76}"/>
                </a:ext>
              </a:extLst>
            </p:cNvPr>
            <p:cNvCxnSpPr>
              <a:stCxn id="55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8A7FFDF-F2EF-4A45-8699-2D4A8233A8AC}"/>
                </a:ext>
              </a:extLst>
            </p:cNvPr>
            <p:cNvCxnSpPr>
              <a:stCxn id="51" idx="0"/>
              <a:endCxn id="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7CAC834-8E9F-4BE7-865E-3B02091C16B6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1D870EB-0494-4897-9AD7-40041B3C77C6}"/>
                </a:ext>
              </a:extLst>
            </p:cNvPr>
            <p:cNvCxnSpPr>
              <a:cxnSpLocks/>
              <a:stCxn id="68" idx="0"/>
              <a:endCxn id="55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箭头: 右 73">
            <a:extLst>
              <a:ext uri="{FF2B5EF4-FFF2-40B4-BE49-F238E27FC236}">
                <a16:creationId xmlns:a16="http://schemas.microsoft.com/office/drawing/2014/main" id="{69A7EA2C-3F6D-4124-9C26-099A7064A650}"/>
              </a:ext>
            </a:extLst>
          </p:cNvPr>
          <p:cNvSpPr/>
          <p:nvPr/>
        </p:nvSpPr>
        <p:spPr bwMode="auto">
          <a:xfrm>
            <a:off x="4351292" y="337441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49D9545-3CEE-4776-B9C5-A35D1F2B939E}"/>
              </a:ext>
            </a:extLst>
          </p:cNvPr>
          <p:cNvGrpSpPr/>
          <p:nvPr/>
        </p:nvGrpSpPr>
        <p:grpSpPr>
          <a:xfrm>
            <a:off x="5245977" y="1969685"/>
            <a:ext cx="3778154" cy="3075861"/>
            <a:chOff x="5245977" y="1969685"/>
            <a:chExt cx="3778154" cy="307586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6DFDB2D-A1D8-4260-8D79-AD8F68D0CFE1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6CD3CCE2-49F7-4821-8D6C-AC815E0F4CDE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93C07-E4DB-46C6-97D2-C81E288DA275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C8B8C755-9579-4C51-8D92-78C544E8D0B8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CCDC573-6BD9-4C3F-A670-9AE6485B9E02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185400F-C224-4C15-B9B7-81BBAD12E21A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5AA8E73-9F6E-4DCB-90EA-5DFAEA114C26}"/>
                </a:ext>
              </a:extLst>
            </p:cNvPr>
            <p:cNvCxnSpPr>
              <a:cxnSpLocks/>
              <a:stCxn id="80" idx="0"/>
              <a:endCxn id="78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0CF7686E-946C-4B6D-9541-6DF8CD809852}"/>
                </a:ext>
              </a:extLst>
            </p:cNvPr>
            <p:cNvSpPr/>
            <p:nvPr/>
          </p:nvSpPr>
          <p:spPr bwMode="auto">
            <a:xfrm>
              <a:off x="8501377" y="371114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8" name="左大括号 87">
              <a:extLst>
                <a:ext uri="{FF2B5EF4-FFF2-40B4-BE49-F238E27FC236}">
                  <a16:creationId xmlns:a16="http://schemas.microsoft.com/office/drawing/2014/main" id="{3F86B245-3C21-4E69-B5DC-1D253E0CD0CA}"/>
                </a:ext>
              </a:extLst>
            </p:cNvPr>
            <p:cNvSpPr/>
            <p:nvPr/>
          </p:nvSpPr>
          <p:spPr bwMode="auto">
            <a:xfrm>
              <a:off x="5578646" y="3643792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D986BA-B83E-4176-B156-E4C8B428F56F}"/>
                </a:ext>
              </a:extLst>
            </p:cNvPr>
            <p:cNvSpPr txBox="1"/>
            <p:nvPr/>
          </p:nvSpPr>
          <p:spPr>
            <a:xfrm>
              <a:off x="8622196" y="4094396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3A5A662-33D6-4C77-AA6E-02A11CD9CA42}"/>
                </a:ext>
              </a:extLst>
            </p:cNvPr>
            <p:cNvSpPr txBox="1"/>
            <p:nvPr/>
          </p:nvSpPr>
          <p:spPr>
            <a:xfrm>
              <a:off x="5245977" y="4074945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C739923-AB70-4EE8-A2EA-2F6A994FE930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13EE515B-BBA6-4B7D-A942-2244BB975BF4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AE8C469-0FE0-4F1F-ADCD-B8257E275C1D}"/>
                </a:ext>
              </a:extLst>
            </p:cNvPr>
            <p:cNvCxnSpPr>
              <a:stCxn id="75" idx="0"/>
              <a:endCxn id="91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3A7C7F0-2F52-4A39-B769-B799E0A15261}"/>
                </a:ext>
              </a:extLst>
            </p:cNvPr>
            <p:cNvCxnSpPr>
              <a:stCxn id="77" idx="0"/>
              <a:endCxn id="91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807925C-D49F-4781-A244-E16DA901F1F1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C5DFAB0-541B-49A7-8C97-2253DBB0FE2B}"/>
                </a:ext>
              </a:extLst>
            </p:cNvPr>
            <p:cNvCxnSpPr>
              <a:cxnSpLocks/>
              <a:stCxn id="96" idx="0"/>
              <a:endCxn id="92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222CBB3A-F9BA-45EA-BD52-7534AAF48D19}"/>
                </a:ext>
              </a:extLst>
            </p:cNvPr>
            <p:cNvCxnSpPr>
              <a:stCxn id="76" idx="0"/>
              <a:endCxn id="75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FACA72FD-7A6A-4293-8D91-0201E5B9A52C}"/>
                </a:ext>
              </a:extLst>
            </p:cNvPr>
            <p:cNvCxnSpPr>
              <a:stCxn id="78" idx="0"/>
              <a:endCxn id="75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E4EB68F-2E7F-42E5-8432-47AF889DDC1A}"/>
                </a:ext>
              </a:extLst>
            </p:cNvPr>
            <p:cNvCxnSpPr>
              <a:stCxn id="92" idx="0"/>
              <a:endCxn id="77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E72C689-B009-4DC7-BF00-0D7BF8D1D56E}"/>
                </a:ext>
              </a:extLst>
            </p:cNvPr>
            <p:cNvCxnSpPr>
              <a:stCxn id="79" idx="0"/>
              <a:endCxn id="77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0B7AE1B-DA63-4566-AD27-EB961E14998F}"/>
                </a:ext>
              </a:extLst>
            </p:cNvPr>
            <p:cNvSpPr txBox="1"/>
            <p:nvPr/>
          </p:nvSpPr>
          <p:spPr>
            <a:xfrm>
              <a:off x="7163387" y="1969685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1EF0CFA-26CD-4901-865B-05E82068F6D2}"/>
              </a:ext>
            </a:extLst>
          </p:cNvPr>
          <p:cNvSpPr txBox="1"/>
          <p:nvPr/>
        </p:nvSpPr>
        <p:spPr>
          <a:xfrm>
            <a:off x="6270231" y="5167501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42D871-6821-4A6E-AF60-369620748601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28688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94E7A5-D9AE-476E-B499-55D5223ACC99}"/>
              </a:ext>
            </a:extLst>
          </p:cNvPr>
          <p:cNvGrpSpPr/>
          <p:nvPr/>
        </p:nvGrpSpPr>
        <p:grpSpPr>
          <a:xfrm>
            <a:off x="2919131" y="504782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A6483E8-1406-44AB-AAEA-F758F37641CE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40DF8AD-63D7-4619-9CB6-679E4A2C81D0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8CABB-5BA7-48E3-AB95-8C0201D8C418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E6A1750-AB06-42ED-AB95-EDF7C0EF27F7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DE39400-F6F7-4DC2-97E0-A907ABEFD640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D216BC-9F79-4D8D-BC52-2B0044ADA342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6003F7-76D4-40C7-BA78-5A38BBF58F8F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6E710F6-4ED0-4E81-AF7D-2917FCB137C2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B30EFA-4E74-49D1-88ED-9271E513677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2A2897-9A84-4B97-B92E-A35C007C664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DA57E6-F035-4F9E-8BAC-01C19F6ACCC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5247F9-7CA0-42A4-A27C-28A10B1266E4}"/>
              </a:ext>
            </a:extLst>
          </p:cNvPr>
          <p:cNvGrpSpPr/>
          <p:nvPr/>
        </p:nvGrpSpPr>
        <p:grpSpPr>
          <a:xfrm>
            <a:off x="5877187" y="504782"/>
            <a:ext cx="1602651" cy="1848897"/>
            <a:chOff x="6280281" y="2158441"/>
            <a:chExt cx="2314382" cy="2782728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3F44CE9-0AB8-4A39-AFC7-FB41479BD59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66EC28A-4E59-41FB-A09E-B35D7963D099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075D47F-5CC7-4760-91E3-AC5E8C6A837E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E35EDD-A40C-42E3-AC4A-3DDD12D58685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7273AC-DDC9-4E6C-95F8-4F31B0F32FEF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5D4569-437F-492F-A9A8-5062D862AC98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F43D082-D713-4062-A1BA-E90CD655DC1E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1AA3BA-5322-4FE8-9AEB-EAC0B4F391E4}"/>
                </a:ext>
              </a:extLst>
            </p:cNvPr>
            <p:cNvCxnSpPr>
              <a:stCxn id="23" idx="0"/>
              <a:endCxn id="29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1592AF4-DE76-43B7-8CD8-1699FFC99C2B}"/>
                </a:ext>
              </a:extLst>
            </p:cNvPr>
            <p:cNvCxnSpPr>
              <a:stCxn id="24" idx="0"/>
              <a:endCxn id="29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DFB4E4-A27A-47A7-8312-95573C3AD51B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08A35C1-68B4-433D-BE3F-66C7B78C2C9E}"/>
                </a:ext>
              </a:extLst>
            </p:cNvPr>
            <p:cNvCxnSpPr>
              <a:stCxn id="25" idx="0"/>
              <a:endCxn id="2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10DAA-21BB-4CC9-8B12-231FAAB824F2}"/>
              </a:ext>
            </a:extLst>
          </p:cNvPr>
          <p:cNvGrpSpPr/>
          <p:nvPr/>
        </p:nvGrpSpPr>
        <p:grpSpPr>
          <a:xfrm>
            <a:off x="2984797" y="3265101"/>
            <a:ext cx="1587203" cy="2330760"/>
            <a:chOff x="1120953" y="2080156"/>
            <a:chExt cx="2292074" cy="3507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598227-FCFE-4843-B985-3AA2F5E31DA6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18FC984-37CA-44F3-8BB1-50B9B18FB5F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867AF2D-3DFE-4376-A1B5-7D039D52AADF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D0E3A77-0798-4A75-B705-29607A167A90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0ACE053E-082F-4C0C-BA24-E8A6A7ECCD8B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A631E06-0C51-4944-9277-BBD83082BC83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748324-4F9E-40BD-A78F-534273A73849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7E779E3-AA0E-44F9-B8AC-C1647F6B4EFD}"/>
                </a:ext>
              </a:extLst>
            </p:cNvPr>
            <p:cNvCxnSpPr>
              <a:stCxn id="36" idx="0"/>
              <a:endCxn id="3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E686518-66CC-4239-8FB8-EB6144CEECEA}"/>
                </a:ext>
              </a:extLst>
            </p:cNvPr>
            <p:cNvCxnSpPr>
              <a:stCxn id="37" idx="0"/>
              <a:endCxn id="3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0170EF-C338-47DE-A1C6-D0D3591EB259}"/>
                </a:ext>
              </a:extLst>
            </p:cNvPr>
            <p:cNvCxnSpPr>
              <a:stCxn id="37" idx="5"/>
              <a:endCxn id="3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17883D4-431F-4337-AE77-12CF35DBB43F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6A74564-128C-47C8-AEB0-56643EC342E3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4A08C19-C79A-4AD6-8ACD-C7C8770488DA}"/>
                </a:ext>
              </a:extLst>
            </p:cNvPr>
            <p:cNvCxnSpPr>
              <a:stCxn id="3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EEB612D-982D-4F04-BBDA-99548B38C4F4}"/>
                </a:ext>
              </a:extLst>
            </p:cNvPr>
            <p:cNvCxnSpPr>
              <a:stCxn id="52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787CD0-2B9D-4AEF-A2B5-BCDF526FBE23}"/>
                </a:ext>
              </a:extLst>
            </p:cNvPr>
            <p:cNvCxnSpPr>
              <a:stCxn id="51" idx="0"/>
              <a:endCxn id="3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3D9C26-A72B-48F0-AFB2-4874F3E7059F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BD3D5A-6FE1-456F-BC23-5B4E4A0E1CB9}"/>
                </a:ext>
              </a:extLst>
            </p:cNvPr>
            <p:cNvCxnSpPr>
              <a:cxnSpLocks/>
              <a:stCxn id="56" idx="0"/>
              <a:endCxn id="52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B6E1119-DB01-49F4-96E6-F2C82FCF83A9}"/>
              </a:ext>
            </a:extLst>
          </p:cNvPr>
          <p:cNvGrpSpPr/>
          <p:nvPr/>
        </p:nvGrpSpPr>
        <p:grpSpPr>
          <a:xfrm>
            <a:off x="5773736" y="3495705"/>
            <a:ext cx="1795747" cy="1830973"/>
            <a:chOff x="5777471" y="2289795"/>
            <a:chExt cx="2593230" cy="275575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6B92651-BC83-4918-8A81-B97F9D2A9367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E0A860CB-448F-4D58-9D79-B314C4E5B5CA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609B7C2-FDB1-4CB9-B30B-010A3FA32BAE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3F8108DB-CEB2-473C-B2B0-6EB135C05E47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BC4A7BA-1722-4E98-AA27-9C1EECEF1668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385B6F-DEFF-41D4-AF8E-49F42A2A42DB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80FA27A-1047-46BD-A5D4-17B33350F89F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6263C8-D89A-4939-BD71-C37FE189F026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68B71351-A851-4299-BBD0-00A632AFA39E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0A5EA6-4ACD-4927-B2C5-464D2465DF8C}"/>
                </a:ext>
              </a:extLst>
            </p:cNvPr>
            <p:cNvCxnSpPr>
              <a:stCxn id="59" idx="0"/>
              <a:endCxn id="7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CAC9073-BD8E-4FEE-8906-3AF9BAFBB717}"/>
                </a:ext>
              </a:extLst>
            </p:cNvPr>
            <p:cNvCxnSpPr>
              <a:stCxn id="61" idx="0"/>
              <a:endCxn id="7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2DC1C87-7B9D-46A1-B646-91380DEEB26A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A742C4D-84FE-4BB8-B742-7C515DCA5B0D}"/>
                </a:ext>
              </a:extLst>
            </p:cNvPr>
            <p:cNvCxnSpPr>
              <a:cxnSpLocks/>
              <a:stCxn id="74" idx="0"/>
              <a:endCxn id="7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807B9F7-9BD7-4BAA-B546-58600E8B0E56}"/>
                </a:ext>
              </a:extLst>
            </p:cNvPr>
            <p:cNvCxnSpPr>
              <a:stCxn id="60" idx="0"/>
              <a:endCxn id="59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B1FE4F0-E487-4094-B980-DEB2712E754F}"/>
                </a:ext>
              </a:extLst>
            </p:cNvPr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F41E20A-BC46-456B-A8F4-34D40738A77E}"/>
                </a:ext>
              </a:extLst>
            </p:cNvPr>
            <p:cNvCxnSpPr>
              <a:stCxn id="71" idx="0"/>
              <a:endCxn id="61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873AB9D-D41D-471B-9668-7A65B1C6A9F6}"/>
                </a:ext>
              </a:extLst>
            </p:cNvPr>
            <p:cNvCxnSpPr>
              <a:stCxn id="63" idx="0"/>
              <a:endCxn id="61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BB47E5D-26F8-43B6-BDA8-85910618567D}"/>
              </a:ext>
            </a:extLst>
          </p:cNvPr>
          <p:cNvSpPr/>
          <p:nvPr/>
        </p:nvSpPr>
        <p:spPr bwMode="auto">
          <a:xfrm>
            <a:off x="4941088" y="1267334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B3800D97-5049-4308-8304-9ABD44E694B6}"/>
              </a:ext>
            </a:extLst>
          </p:cNvPr>
          <p:cNvSpPr/>
          <p:nvPr/>
        </p:nvSpPr>
        <p:spPr bwMode="auto">
          <a:xfrm>
            <a:off x="4942403" y="4215181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6D55576-2565-4B99-AF93-825AA872FD01}"/>
              </a:ext>
            </a:extLst>
          </p:cNvPr>
          <p:cNvSpPr txBox="1"/>
          <p:nvPr/>
        </p:nvSpPr>
        <p:spPr>
          <a:xfrm>
            <a:off x="1341677" y="3297576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CE87A2-0FD7-4E3D-9BA2-C51544E3177F}"/>
              </a:ext>
            </a:extLst>
          </p:cNvPr>
          <p:cNvSpPr txBox="1"/>
          <p:nvPr/>
        </p:nvSpPr>
        <p:spPr>
          <a:xfrm>
            <a:off x="1347872" y="577109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endParaRPr lang="zh-CN" altLang="en-US" sz="2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935E76C-FAA6-4FAC-B6CE-776A58FAD676}"/>
              </a:ext>
            </a:extLst>
          </p:cNvPr>
          <p:cNvSpPr txBox="1"/>
          <p:nvPr/>
        </p:nvSpPr>
        <p:spPr>
          <a:xfrm>
            <a:off x="990057" y="5702065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“Everything happens in Vegas stays in Vegas.”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315C-9D48-4B3F-ADAE-7D8D7DE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例子：依次插入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1,2,3,5,4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24DAC9-5E24-42B9-9A17-A01D2B454CCD}"/>
              </a:ext>
            </a:extLst>
          </p:cNvPr>
          <p:cNvSpPr/>
          <p:nvPr/>
        </p:nvSpPr>
        <p:spPr bwMode="auto">
          <a:xfrm>
            <a:off x="1228318" y="172765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7943E-0C53-4364-8680-E3BC8DAD3BB5}"/>
              </a:ext>
            </a:extLst>
          </p:cNvPr>
          <p:cNvGrpSpPr/>
          <p:nvPr/>
        </p:nvGrpSpPr>
        <p:grpSpPr>
          <a:xfrm>
            <a:off x="2626088" y="1713160"/>
            <a:ext cx="1203242" cy="1338432"/>
            <a:chOff x="2626088" y="1713160"/>
            <a:chExt cx="1203242" cy="13384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EE8ED8-289D-433A-8533-027E93DB085C}"/>
                </a:ext>
              </a:extLst>
            </p:cNvPr>
            <p:cNvSpPr/>
            <p:nvPr/>
          </p:nvSpPr>
          <p:spPr bwMode="auto">
            <a:xfrm>
              <a:off x="2626088" y="17131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4CF87C-4962-436C-B4CF-DE1CDA2E080A}"/>
                </a:ext>
              </a:extLst>
            </p:cNvPr>
            <p:cNvSpPr/>
            <p:nvPr/>
          </p:nvSpPr>
          <p:spPr bwMode="auto">
            <a:xfrm>
              <a:off x="331440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CE787-7E73-4A3D-BD3A-7F444932FD9E}"/>
                </a:ext>
              </a:extLst>
            </p:cNvPr>
            <p:cNvCxnSpPr>
              <a:stCxn id="5" idx="5"/>
              <a:endCxn id="6" idx="0"/>
            </p:cNvCxnSpPr>
            <p:nvPr/>
          </p:nvCxnSpPr>
          <p:spPr bwMode="auto">
            <a:xfrm>
              <a:off x="3065608" y="2169439"/>
              <a:ext cx="506257" cy="3475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2D7A8-44A2-4013-AD88-0705F4462D1C}"/>
              </a:ext>
            </a:extLst>
          </p:cNvPr>
          <p:cNvGrpSpPr/>
          <p:nvPr/>
        </p:nvGrpSpPr>
        <p:grpSpPr>
          <a:xfrm>
            <a:off x="4480024" y="1703120"/>
            <a:ext cx="1846336" cy="2076119"/>
            <a:chOff x="4480024" y="1703120"/>
            <a:chExt cx="1846336" cy="207611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485CC5-8C54-43D1-8A9F-C4F280937B65}"/>
                </a:ext>
              </a:extLst>
            </p:cNvPr>
            <p:cNvSpPr/>
            <p:nvPr/>
          </p:nvSpPr>
          <p:spPr bwMode="auto">
            <a:xfrm>
              <a:off x="4480024" y="17031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E3154E7-29D7-40AE-A095-CEED3195559A}"/>
                </a:ext>
              </a:extLst>
            </p:cNvPr>
            <p:cNvSpPr/>
            <p:nvPr/>
          </p:nvSpPr>
          <p:spPr bwMode="auto">
            <a:xfrm>
              <a:off x="5168336" y="25069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15C8E4-CF9D-4D77-810F-47D5918BDB8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 bwMode="auto">
            <a:xfrm>
              <a:off x="4919544" y="2159399"/>
              <a:ext cx="324202" cy="42587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A18C26-6139-4BE1-A71F-3A354B383CA5}"/>
                </a:ext>
              </a:extLst>
            </p:cNvPr>
            <p:cNvSpPr/>
            <p:nvPr/>
          </p:nvSpPr>
          <p:spPr bwMode="auto">
            <a:xfrm>
              <a:off x="5811430" y="32446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0FE230-10B8-4218-AFB1-475B67075483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 bwMode="auto">
            <a:xfrm>
              <a:off x="5607856" y="2963267"/>
              <a:ext cx="278984" cy="3596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89F239-7A96-4249-8E74-DF4A1E8F8361}"/>
              </a:ext>
            </a:extLst>
          </p:cNvPr>
          <p:cNvGrpSpPr/>
          <p:nvPr/>
        </p:nvGrpSpPr>
        <p:grpSpPr>
          <a:xfrm>
            <a:off x="6774971" y="1789981"/>
            <a:ext cx="1871499" cy="1261611"/>
            <a:chOff x="6774971" y="1789981"/>
            <a:chExt cx="1871499" cy="126161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08B70A-F3D3-42AC-B5F7-4C471EEA8387}"/>
                </a:ext>
              </a:extLst>
            </p:cNvPr>
            <p:cNvSpPr/>
            <p:nvPr/>
          </p:nvSpPr>
          <p:spPr bwMode="auto">
            <a:xfrm>
              <a:off x="7435601" y="178998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4BB14F5-6706-4BA5-8B2B-6627043A5A97}"/>
                </a:ext>
              </a:extLst>
            </p:cNvPr>
            <p:cNvSpPr/>
            <p:nvPr/>
          </p:nvSpPr>
          <p:spPr bwMode="auto">
            <a:xfrm>
              <a:off x="6774971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7BE496-2CF9-435B-AC47-D261CCEDE8EE}"/>
                </a:ext>
              </a:extLst>
            </p:cNvPr>
            <p:cNvSpPr/>
            <p:nvPr/>
          </p:nvSpPr>
          <p:spPr bwMode="auto">
            <a:xfrm>
              <a:off x="813154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FE69A86-C0F2-49E9-91E4-8C5134C6215E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 bwMode="auto">
            <a:xfrm flipH="1">
              <a:off x="7214491" y="224626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B78B23-49DF-4FBE-8CD1-5E1B80A234F9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 bwMode="auto">
            <a:xfrm>
              <a:off x="7875121" y="224626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5B4321-334A-49FC-A99E-43CF1A627020}"/>
              </a:ext>
            </a:extLst>
          </p:cNvPr>
          <p:cNvGrpSpPr/>
          <p:nvPr/>
        </p:nvGrpSpPr>
        <p:grpSpPr>
          <a:xfrm>
            <a:off x="881613" y="3980521"/>
            <a:ext cx="2581279" cy="2025286"/>
            <a:chOff x="881613" y="3980521"/>
            <a:chExt cx="2581279" cy="202528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22F5E9-00AB-4719-B172-35539607E993}"/>
                </a:ext>
              </a:extLst>
            </p:cNvPr>
            <p:cNvSpPr/>
            <p:nvPr/>
          </p:nvSpPr>
          <p:spPr bwMode="auto">
            <a:xfrm>
              <a:off x="1542243" y="398052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AACF398-1F13-433F-A06D-EE53D074355F}"/>
                </a:ext>
              </a:extLst>
            </p:cNvPr>
            <p:cNvSpPr/>
            <p:nvPr/>
          </p:nvSpPr>
          <p:spPr bwMode="auto">
            <a:xfrm>
              <a:off x="881613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3625EF-B2AC-48DE-B69B-86997A364A25}"/>
                </a:ext>
              </a:extLst>
            </p:cNvPr>
            <p:cNvSpPr/>
            <p:nvPr/>
          </p:nvSpPr>
          <p:spPr bwMode="auto">
            <a:xfrm>
              <a:off x="2238182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3D781B-16D0-4499-B4B5-A95B9FA1C41A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 bwMode="auto">
            <a:xfrm flipH="1">
              <a:off x="1321133" y="443680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0F889D8-E02C-4091-93FE-0D3257B6BEB9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 bwMode="auto">
            <a:xfrm>
              <a:off x="1981763" y="443680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883F28C-3129-47C2-9C22-A5A1A891C215}"/>
                </a:ext>
              </a:extLst>
            </p:cNvPr>
            <p:cNvSpPr/>
            <p:nvPr/>
          </p:nvSpPr>
          <p:spPr bwMode="auto">
            <a:xfrm>
              <a:off x="2947962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A3357D-16D7-41D8-95CE-1B9450CD5C68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 bwMode="auto">
            <a:xfrm>
              <a:off x="2677702" y="5163847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790314-7B1F-4656-9F39-F8C5767E9BFF}"/>
              </a:ext>
            </a:extLst>
          </p:cNvPr>
          <p:cNvGrpSpPr/>
          <p:nvPr/>
        </p:nvGrpSpPr>
        <p:grpSpPr>
          <a:xfrm>
            <a:off x="3494687" y="3764553"/>
            <a:ext cx="2581279" cy="2775818"/>
            <a:chOff x="3494687" y="3764553"/>
            <a:chExt cx="2581279" cy="277581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53BA5B6-056A-4518-B43E-82A6266845AA}"/>
                </a:ext>
              </a:extLst>
            </p:cNvPr>
            <p:cNvSpPr/>
            <p:nvPr/>
          </p:nvSpPr>
          <p:spPr bwMode="auto">
            <a:xfrm>
              <a:off x="4155317" y="37645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A2AD0C3-0529-46CB-862C-7E35A3159B13}"/>
                </a:ext>
              </a:extLst>
            </p:cNvPr>
            <p:cNvSpPr/>
            <p:nvPr/>
          </p:nvSpPr>
          <p:spPr bwMode="auto">
            <a:xfrm>
              <a:off x="3494687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E0AACE-FE4B-4E2D-8E83-03C9D0E9F876}"/>
                </a:ext>
              </a:extLst>
            </p:cNvPr>
            <p:cNvSpPr/>
            <p:nvPr/>
          </p:nvSpPr>
          <p:spPr bwMode="auto">
            <a:xfrm>
              <a:off x="4851256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6308F96-DF4C-496C-9FB0-34672D2FC075}"/>
                </a:ext>
              </a:extLst>
            </p:cNvPr>
            <p:cNvCxnSpPr>
              <a:stCxn id="49" idx="3"/>
              <a:endCxn id="50" idx="7"/>
            </p:cNvCxnSpPr>
            <p:nvPr/>
          </p:nvCxnSpPr>
          <p:spPr bwMode="auto">
            <a:xfrm flipH="1">
              <a:off x="3934207" y="4220832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2AA507-20FE-4508-A028-FBEBAD2BA56E}"/>
                </a:ext>
              </a:extLst>
            </p:cNvPr>
            <p:cNvCxnSpPr>
              <a:stCxn id="49" idx="5"/>
              <a:endCxn id="51" idx="1"/>
            </p:cNvCxnSpPr>
            <p:nvPr/>
          </p:nvCxnSpPr>
          <p:spPr bwMode="auto">
            <a:xfrm>
              <a:off x="4594837" y="4220832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4D1BAC-FE02-4711-9E3E-1336BE882E44}"/>
                </a:ext>
              </a:extLst>
            </p:cNvPr>
            <p:cNvSpPr/>
            <p:nvPr/>
          </p:nvSpPr>
          <p:spPr bwMode="auto">
            <a:xfrm>
              <a:off x="5561036" y="52552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F21731-0738-4822-A672-EA2611FC711C}"/>
                </a:ext>
              </a:extLst>
            </p:cNvPr>
            <p:cNvCxnSpPr>
              <a:stCxn id="51" idx="5"/>
              <a:endCxn id="54" idx="1"/>
            </p:cNvCxnSpPr>
            <p:nvPr/>
          </p:nvCxnSpPr>
          <p:spPr bwMode="auto">
            <a:xfrm>
              <a:off x="5290776" y="4947879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B3B1572-958E-4854-97C7-51002C67FCF1}"/>
                </a:ext>
              </a:extLst>
            </p:cNvPr>
            <p:cNvSpPr/>
            <p:nvPr/>
          </p:nvSpPr>
          <p:spPr bwMode="auto">
            <a:xfrm>
              <a:off x="5094331" y="600580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99C5F9-3BA5-4E37-AEE8-3EDE7E57530D}"/>
                </a:ext>
              </a:extLst>
            </p:cNvPr>
            <p:cNvCxnSpPr>
              <a:stCxn id="54" idx="3"/>
              <a:endCxn id="57" idx="0"/>
            </p:cNvCxnSpPr>
            <p:nvPr/>
          </p:nvCxnSpPr>
          <p:spPr bwMode="auto">
            <a:xfrm flipH="1">
              <a:off x="5351796" y="5711554"/>
              <a:ext cx="284650" cy="2942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4DE9F-99F7-4F10-942E-E63120CA366A}"/>
              </a:ext>
            </a:extLst>
          </p:cNvPr>
          <p:cNvGrpSpPr/>
          <p:nvPr/>
        </p:nvGrpSpPr>
        <p:grpSpPr>
          <a:xfrm>
            <a:off x="6390888" y="3993664"/>
            <a:ext cx="2556158" cy="2063457"/>
            <a:chOff x="6390888" y="3993664"/>
            <a:chExt cx="2556158" cy="20634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3FBECD-D094-42DE-A667-242C4AD5EA65}"/>
                </a:ext>
              </a:extLst>
            </p:cNvPr>
            <p:cNvSpPr/>
            <p:nvPr/>
          </p:nvSpPr>
          <p:spPr bwMode="auto">
            <a:xfrm>
              <a:off x="7051518" y="399366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A39A819-C3D8-4F33-8381-0C4CE318B485}"/>
                </a:ext>
              </a:extLst>
            </p:cNvPr>
            <p:cNvSpPr/>
            <p:nvPr/>
          </p:nvSpPr>
          <p:spPr bwMode="auto">
            <a:xfrm>
              <a:off x="6390888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D9818A0-0B35-487B-B7F3-5ECB669A22E2}"/>
                </a:ext>
              </a:extLst>
            </p:cNvPr>
            <p:cNvSpPr/>
            <p:nvPr/>
          </p:nvSpPr>
          <p:spPr bwMode="auto">
            <a:xfrm>
              <a:off x="7747457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95B2FB3-5DBB-4428-937A-D5DF71A20A5A}"/>
                </a:ext>
              </a:extLst>
            </p:cNvPr>
            <p:cNvCxnSpPr>
              <a:stCxn id="62" idx="3"/>
              <a:endCxn id="63" idx="7"/>
            </p:cNvCxnSpPr>
            <p:nvPr/>
          </p:nvCxnSpPr>
          <p:spPr bwMode="auto">
            <a:xfrm flipH="1">
              <a:off x="6830408" y="4449943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9B1B7BE-F879-45E5-B069-C643A40C2155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 bwMode="auto">
            <a:xfrm>
              <a:off x="7491038" y="4449943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9E08CE-690B-4E53-A209-728639655E18}"/>
                </a:ext>
              </a:extLst>
            </p:cNvPr>
            <p:cNvSpPr/>
            <p:nvPr/>
          </p:nvSpPr>
          <p:spPr bwMode="auto">
            <a:xfrm>
              <a:off x="8432116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917F93-A4D0-4F8B-803E-E044ABCF406A}"/>
                </a:ext>
              </a:extLst>
            </p:cNvPr>
            <p:cNvSpPr/>
            <p:nvPr/>
          </p:nvSpPr>
          <p:spPr bwMode="auto">
            <a:xfrm>
              <a:off x="7307937" y="552255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AC348-BB45-4322-8A62-13186063665C}"/>
                </a:ext>
              </a:extLst>
            </p:cNvPr>
            <p:cNvCxnSpPr>
              <a:stCxn id="67" idx="1"/>
              <a:endCxn id="64" idx="5"/>
            </p:cNvCxnSpPr>
            <p:nvPr/>
          </p:nvCxnSpPr>
          <p:spPr bwMode="auto">
            <a:xfrm flipH="1" flipV="1">
              <a:off x="8186977" y="5176990"/>
              <a:ext cx="320549" cy="3725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FCC6242-BB6F-4633-9030-906DE4D8B1F6}"/>
                </a:ext>
              </a:extLst>
            </p:cNvPr>
            <p:cNvCxnSpPr>
              <a:stCxn id="68" idx="0"/>
              <a:endCxn id="64" idx="3"/>
            </p:cNvCxnSpPr>
            <p:nvPr/>
          </p:nvCxnSpPr>
          <p:spPr bwMode="auto">
            <a:xfrm flipV="1">
              <a:off x="7565402" y="5176990"/>
              <a:ext cx="257465" cy="3455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39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CCF2-88A7-490D-BC38-711AF1D2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535E-63F0-40D2-8E9A-AEC910B3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</a:rPr>
              <a:t> rebalance(node </a:t>
            </a:r>
            <a:r>
              <a:rPr lang="en-US" altLang="zh-CN" sz="2400" dirty="0">
                <a:solidFill>
                  <a:srgbClr val="00B0F0"/>
                </a:solidFill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</a:rPr>
              <a:t>x){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height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 </a:t>
            </a:r>
            <a:r>
              <a:rPr lang="en-US" altLang="zh-CN" sz="2400" dirty="0"/>
              <a:t>//</a:t>
            </a:r>
            <a:r>
              <a:rPr lang="zh-CN" altLang="en-US" sz="2400" dirty="0"/>
              <a:t>根据左右子树的</a:t>
            </a:r>
            <a:r>
              <a:rPr lang="en-US" altLang="zh-CN" sz="2400" dirty="0"/>
              <a:t>height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&lt;= 1 &amp;&amp; x.BF &gt;= -1) return;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无需再平衡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==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 	</a:t>
            </a:r>
            <a:r>
              <a:rPr lang="en-US" altLang="zh-CN" sz="2400" dirty="0">
                <a:sym typeface="Wingdings" panose="05000000000000000000" pitchFamily="2" charset="2"/>
              </a:rPr>
              <a:t>// 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else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}; 	</a:t>
            </a:r>
            <a:r>
              <a:rPr lang="en-US" altLang="zh-CN" sz="2400" dirty="0">
                <a:sym typeface="Wingdings" panose="05000000000000000000" pitchFamily="2" charset="2"/>
              </a:rPr>
              <a:t>// rebalance_R_2;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else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-1)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		</a:t>
            </a:r>
            <a:r>
              <a:rPr lang="en-US" altLang="zh-CN" sz="2400" dirty="0">
                <a:sym typeface="Wingdings" panose="05000000000000000000" pitchFamily="2" charset="2"/>
              </a:rPr>
              <a:t>// rebalance_L_1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else 	{……}; 	</a:t>
            </a:r>
            <a:r>
              <a:rPr lang="en-US" altLang="zh-CN" sz="2400" dirty="0">
                <a:sym typeface="Wingdings" panose="05000000000000000000" pitchFamily="2" charset="2"/>
              </a:rPr>
              <a:t>// rebalance_L_2;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29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//</a:t>
            </a:r>
            <a:r>
              <a:rPr lang="zh-CN" altLang="en-US" sz="2400" dirty="0">
                <a:sym typeface="Wingdings" panose="05000000000000000000" pitchFamily="2" charset="2"/>
              </a:rPr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B504AE-FE74-4160-8579-565E4E13B079}"/>
              </a:ext>
            </a:extLst>
          </p:cNvPr>
          <p:cNvGrpSpPr/>
          <p:nvPr/>
        </p:nvGrpSpPr>
        <p:grpSpPr>
          <a:xfrm>
            <a:off x="4642544" y="1606699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780C34-F20A-43F9-BDFA-CE8D2A858150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2BB969C-4692-498F-B867-DC10FEA7F1D7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3D261E-EACC-475E-9615-71EBEB33741B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EC329D3-169B-4451-9760-2546492E505F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CFE19F35-880C-48FD-845D-0E60E3BE2AF5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0FDED8-25FE-4503-A0CE-BDE88D04B8CE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CE3FAD-42D5-4AF0-90C5-28D25581DAB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68EF92-3F00-4737-B0AE-92215BB0FE0D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143CD-150E-4A2D-96FC-3AC2869B9055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95D6292-0C7E-4A59-BE86-643280C02F5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EBCFDC-F61E-4111-8AB5-04F4223E8E4F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E933FF-1ECF-42E3-8ED4-D7BA55EEB050}"/>
              </a:ext>
            </a:extLst>
          </p:cNvPr>
          <p:cNvGrpSpPr/>
          <p:nvPr/>
        </p:nvGrpSpPr>
        <p:grpSpPr>
          <a:xfrm>
            <a:off x="7326189" y="1606699"/>
            <a:ext cx="1602651" cy="1848897"/>
            <a:chOff x="6280281" y="2158441"/>
            <a:chExt cx="2314382" cy="278272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E8CC3CAB-414A-484F-A360-46A24304612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D06851A-0AE2-4D5D-8A27-B230CC582511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5ED87D7-5D0C-4D06-B563-ED886B6B93BD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A715599-6931-4926-AFA8-C6FBB06E74A7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B61BC1D-452F-4E85-AC84-C8117491AFA7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EF80D8C-75EC-49CB-ABC3-4C4ABA2D323E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26F2C3-808A-4985-A503-E72B8C0C2D42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1CF9D27-678A-4B36-9DB1-825C3F316594}"/>
                </a:ext>
              </a:extLst>
            </p:cNvPr>
            <p:cNvCxnSpPr>
              <a:stCxn id="17" idx="0"/>
              <a:endCxn id="23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99EA79-E9E9-4173-911C-A7640E53183D}"/>
                </a:ext>
              </a:extLst>
            </p:cNvPr>
            <p:cNvCxnSpPr>
              <a:stCxn id="18" idx="0"/>
              <a:endCxn id="23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9B5BC57-D696-4932-B716-5D0F84AF0540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E3DC5F-BD11-4B0D-8B28-40C7C4266B4B}"/>
                </a:ext>
              </a:extLst>
            </p:cNvPr>
            <p:cNvCxnSpPr>
              <a:stCxn id="19" idx="0"/>
              <a:endCxn id="22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30662E-84FD-4AED-AEA6-78AF2502897C}"/>
              </a:ext>
            </a:extLst>
          </p:cNvPr>
          <p:cNvSpPr/>
          <p:nvPr/>
        </p:nvSpPr>
        <p:spPr bwMode="auto">
          <a:xfrm>
            <a:off x="6491769" y="2440599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566D96-F683-40AD-A471-EC7465AD2626}"/>
              </a:ext>
            </a:extLst>
          </p:cNvPr>
          <p:cNvGrpSpPr/>
          <p:nvPr/>
        </p:nvGrpSpPr>
        <p:grpSpPr>
          <a:xfrm flipH="1">
            <a:off x="4602093" y="4401486"/>
            <a:ext cx="1677849" cy="2345321"/>
            <a:chOff x="1120953" y="2080156"/>
            <a:chExt cx="2325701" cy="352988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EB04181-8B17-4C0E-9BD8-D048A8092A89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5AD438A-B51E-4365-9A58-228E944F6BFA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C3CC021-0198-477D-A2DB-23C4B390EF2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A4D4D96D-22D1-4E52-9272-185BC40EB28A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2E053E76-D921-4F30-BB61-AF1787DB696A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A4F14E6-42D7-4CBF-B7EB-ACD85C4F1124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666E91-6A8B-4160-B207-9708D0E4D224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A722756-AF2A-49A3-B9A0-E95D5AD8CE48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A618461-F3B8-48CB-96FC-B9CA26983230}"/>
                </a:ext>
              </a:extLst>
            </p:cNvPr>
            <p:cNvCxnSpPr>
              <a:stCxn id="32" idx="0"/>
              <a:endCxn id="30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E57FFF-31DB-40DD-8008-E3C6D52A584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30E6853-DAD0-4799-8590-B5ACC81FE45E}"/>
                </a:ext>
              </a:extLst>
            </p:cNvPr>
            <p:cNvCxnSpPr>
              <a:stCxn id="32" idx="5"/>
              <a:endCxn id="34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9D721A9-9607-46FA-B3A0-D7AE9BA3039F}"/>
              </a:ext>
            </a:extLst>
          </p:cNvPr>
          <p:cNvGrpSpPr/>
          <p:nvPr/>
        </p:nvGrpSpPr>
        <p:grpSpPr>
          <a:xfrm flipH="1">
            <a:off x="7185868" y="4472546"/>
            <a:ext cx="1765049" cy="1848897"/>
            <a:chOff x="6280281" y="2158441"/>
            <a:chExt cx="2314382" cy="2782728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47762ACC-48E7-4A10-A34F-2245DD6E3863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99EE1E9E-9DAD-4E09-A274-CB9D3629ECDF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E76B154C-42DE-495C-A125-7775711A011F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7B481BB-A84B-45D0-83C3-30514A2BC26D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83DFEA0-BD1B-44B4-85AD-EF024D03956B}"/>
                </a:ext>
              </a:extLst>
            </p:cNvPr>
            <p:cNvCxnSpPr>
              <a:stCxn id="45" idx="0"/>
              <a:endCxn id="44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FE9DA5F-FF72-454B-920B-C5AF6BB490D2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6741B6E-65D9-49F6-8308-6FF108D5FBC3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107E16C-EF4F-487D-B954-7558F8865661}"/>
                </a:ext>
              </a:extLst>
            </p:cNvPr>
            <p:cNvCxnSpPr>
              <a:stCxn id="42" idx="0"/>
              <a:endCxn id="48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CF80F20-038F-45C2-AE49-97C50A9F25E5}"/>
                </a:ext>
              </a:extLst>
            </p:cNvPr>
            <p:cNvCxnSpPr>
              <a:stCxn id="43" idx="0"/>
              <a:endCxn id="48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45F6D6E-0D77-4C73-9ACA-567E1C71A746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7CEEF93-BB4B-439E-828A-AD1978C4CC06}"/>
                </a:ext>
              </a:extLst>
            </p:cNvPr>
            <p:cNvCxnSpPr>
              <a:stCxn id="44" idx="0"/>
              <a:endCxn id="47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CC1E5A94-C678-4BFA-A2B6-F0B42FF843F0}"/>
              </a:ext>
            </a:extLst>
          </p:cNvPr>
          <p:cNvSpPr/>
          <p:nvPr/>
        </p:nvSpPr>
        <p:spPr bwMode="auto">
          <a:xfrm>
            <a:off x="6477403" y="5235386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x.rchild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>
            <a:off x="4749792" y="2600999"/>
            <a:ext cx="1587203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>
            <a:off x="7253669" y="2904159"/>
            <a:ext cx="1795747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29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 flipH="1">
            <a:off x="4502546" y="2567402"/>
            <a:ext cx="1594610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 flipH="1">
            <a:off x="7244797" y="2650411"/>
            <a:ext cx="1802804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E4E6-C143-44F9-873A-412F07D3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272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设最靠下方的不平衡的节点为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减少了</a:t>
            </a:r>
            <a:r>
              <a:rPr lang="en-US" altLang="zh-CN" sz="2800" dirty="0"/>
              <a:t>1</a:t>
            </a:r>
            <a:r>
              <a:rPr lang="zh-CN" altLang="en-US" sz="2800" dirty="0"/>
              <a:t>）。仍设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的右子树。分三种情况。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76902" y="2908007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435194" y="3729371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825801" y="362852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452222" y="4391357"/>
            <a:ext cx="50867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79593" y="4391357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413188" y="511133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661460" y="4857933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302462" y="3493041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452222" y="2693399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661460" y="3364286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516422" y="3364286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706559" y="4084804"/>
            <a:ext cx="194652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65321" y="4084804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830735" y="4438924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236369" y="3707292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913849" y="5060457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903700" y="4138445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224034" y="2809612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CAB015-EAB4-4F15-B31D-06CF1834188E}"/>
              </a:ext>
            </a:extLst>
          </p:cNvPr>
          <p:cNvGrpSpPr/>
          <p:nvPr/>
        </p:nvGrpSpPr>
        <p:grpSpPr>
          <a:xfrm>
            <a:off x="5237885" y="2829392"/>
            <a:ext cx="3702525" cy="3321573"/>
            <a:chOff x="5237885" y="2829392"/>
            <a:chExt cx="3702525" cy="332157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92247" y="37072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69058" y="4438924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939001" y="29982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810372" y="4398666"/>
              <a:ext cx="508674" cy="1752299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654898" y="3866805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132546" y="349747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428811" y="282939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86329" y="4163571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549712" y="3454479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731767" y="4163571"/>
              <a:ext cx="332942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78521" y="3454479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87565" y="3903378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68924" y="4413235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93706" y="4497921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237885" y="4880497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68803" y="4204912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236370" y="6287943"/>
            <a:ext cx="7085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updated!</a:t>
            </a:r>
            <a:endParaRPr lang="zh-CN" altLang="en-US" sz="2400" dirty="0"/>
          </a:p>
        </p:txBody>
      </p:sp>
      <p:sp>
        <p:nvSpPr>
          <p:cNvPr id="87" name="乘号 86">
            <a:extLst>
              <a:ext uri="{FF2B5EF4-FFF2-40B4-BE49-F238E27FC236}">
                <a16:creationId xmlns:a16="http://schemas.microsoft.com/office/drawing/2014/main" id="{6DC15EF2-2C71-4A29-8EFE-6407712AB7FA}"/>
              </a:ext>
            </a:extLst>
          </p:cNvPr>
          <p:cNvSpPr/>
          <p:nvPr/>
        </p:nvSpPr>
        <p:spPr bwMode="auto">
          <a:xfrm>
            <a:off x="1334833" y="506667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8030" cy="1254537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79" y="3225748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20923" y="2919195"/>
            <a:ext cx="214974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765421" y="3273315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848535" y="389484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4A35C4-02D5-4137-9D23-6DCCCA5F655D}"/>
              </a:ext>
            </a:extLst>
          </p:cNvPr>
          <p:cNvGrpSpPr/>
          <p:nvPr/>
        </p:nvGrpSpPr>
        <p:grpSpPr>
          <a:xfrm>
            <a:off x="5172571" y="1663783"/>
            <a:ext cx="3702525" cy="2789713"/>
            <a:chOff x="5172571" y="1663783"/>
            <a:chExt cx="3702525" cy="278971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8"/>
              <a:ext cx="491871" cy="1220438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24541" cy="2350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22251" y="2737769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03610" y="3247626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28392" y="3332312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172571" y="3714888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277886" y="302780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436395" y="5309869"/>
            <a:ext cx="659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注意这个子树的高度减少了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  所以仍然可能有其他非平衡节点。接下来，应该去找到下一个最深的非平衡节点，对其进行同样操作。</a:t>
            </a:r>
            <a:endParaRPr lang="zh-CN" altLang="en-US" sz="2400" dirty="0"/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BA823778-7DF2-4DD7-AD1F-1FF077A901B7}"/>
              </a:ext>
            </a:extLst>
          </p:cNvPr>
          <p:cNvSpPr/>
          <p:nvPr/>
        </p:nvSpPr>
        <p:spPr bwMode="auto">
          <a:xfrm>
            <a:off x="1274116" y="3897706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4BA1C-B5D8-4706-8DD2-7C63A794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821F8-3801-47DB-A7B2-F77A36E0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893" y="1903506"/>
            <a:ext cx="4543425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660066"/>
                </a:solidFill>
                <a:latin typeface="+mj-ea"/>
                <a:ea typeface="+mj-ea"/>
              </a:rPr>
              <a:t>依次插入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E9DD1A6-BEBC-438B-ACF8-63EFEE69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47136"/>
            <a:ext cx="4411107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依次插入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4E7F53-2E9E-4B5B-818B-D434BBEC5FFA}"/>
              </a:ext>
            </a:extLst>
          </p:cNvPr>
          <p:cNvGrpSpPr/>
          <p:nvPr/>
        </p:nvGrpSpPr>
        <p:grpSpPr>
          <a:xfrm>
            <a:off x="5843587" y="3081103"/>
            <a:ext cx="2438400" cy="2286000"/>
            <a:chOff x="6362700" y="884912"/>
            <a:chExt cx="2438400" cy="22860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0B4C7FA-5015-41E5-89F6-0D7C82A5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13421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65B5803-77A7-4147-A83F-44947B5B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884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D4E9EFE-1155-46E6-8CB8-A4773DBB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7993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C2C5963-E380-43FD-AB8B-321D5CF5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2565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C68ADD8-7DDE-4763-AFFB-8C7D0D6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2789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29FA2F3-18DD-4922-A9C6-59D8025D9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1897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A275308-F857-48D3-A50D-8DB49F0C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6469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C70446F-DF05-4177-9A52-6EE85FCA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21041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300DCE6-A9BE-445E-AEAD-6A097765F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500" y="25613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75449-F0EF-4698-AD35-28B97D78B3ED}"/>
              </a:ext>
            </a:extLst>
          </p:cNvPr>
          <p:cNvGrpSpPr/>
          <p:nvPr/>
        </p:nvGrpSpPr>
        <p:grpSpPr>
          <a:xfrm>
            <a:off x="6067425" y="1035388"/>
            <a:ext cx="2209800" cy="1905000"/>
            <a:chOff x="6629400" y="3810000"/>
            <a:chExt cx="2209800" cy="1905000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CA2F8E6-0F4F-4843-8F72-F55CD085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C855ED9-9468-4C90-9709-A9FC27E6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1857BD1-E7E9-419D-905C-67395DAD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CB7A68E-E787-473B-9E71-545FB89D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1F01FD41-ED15-4930-8907-15FD1EFD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E9A280-E3B7-4DC0-9295-6AF79176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E998142-FEDC-45AB-AB0B-AE3D9BF3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5EEA54D-1CFF-403F-B5B0-DBB2D309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AF6FFDE-C6B0-49DA-A6D4-75C3A1E84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F6579A-129B-4157-8C26-5B8791B388FA}"/>
              </a:ext>
            </a:extLst>
          </p:cNvPr>
          <p:cNvSpPr txBox="1"/>
          <p:nvPr/>
        </p:nvSpPr>
        <p:spPr>
          <a:xfrm>
            <a:off x="1303893" y="4633443"/>
            <a:ext cx="63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在最坏情况下：</a:t>
            </a:r>
            <a:endParaRPr lang="en-US" altLang="zh-CN" sz="3200" dirty="0"/>
          </a:p>
          <a:p>
            <a:r>
              <a:rPr lang="zh-CN" altLang="en-US" sz="3200" dirty="0"/>
              <a:t>树深</a:t>
            </a:r>
            <a:r>
              <a:rPr lang="en-US" altLang="zh-CN" sz="3200" dirty="0"/>
              <a:t>h = 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11A712-CDB3-4CE5-AE61-65C877A68DE7}"/>
              </a:ext>
            </a:extLst>
          </p:cNvPr>
          <p:cNvSpPr txBox="1"/>
          <p:nvPr/>
        </p:nvSpPr>
        <p:spPr>
          <a:xfrm>
            <a:off x="1333499" y="5891401"/>
            <a:ext cx="6363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能否让最坏情况下</a:t>
            </a:r>
            <a:r>
              <a:rPr lang="en-US" altLang="zh-CN" sz="2800" dirty="0">
                <a:solidFill>
                  <a:srgbClr val="FF0000"/>
                </a:solidFill>
              </a:rPr>
              <a:t>h=O(log n) 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044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80" y="3225748"/>
            <a:ext cx="463500" cy="1254537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17130" y="2919195"/>
            <a:ext cx="218767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6023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068A33-A0EF-4693-8FF4-0E4A44433AF6}"/>
              </a:ext>
            </a:extLst>
          </p:cNvPr>
          <p:cNvGrpSpPr/>
          <p:nvPr/>
        </p:nvGrpSpPr>
        <p:grpSpPr>
          <a:xfrm>
            <a:off x="5803744" y="1663783"/>
            <a:ext cx="2198911" cy="3274005"/>
            <a:chOff x="5803744" y="1663783"/>
            <a:chExt cx="2198911" cy="32740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7"/>
              <a:ext cx="464699" cy="1704731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13071" cy="124452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10955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482913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03489" y="303930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166047" y="5313057"/>
            <a:ext cx="723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r>
              <a:rPr lang="zh-CN" altLang="en-US" sz="2400" dirty="0">
                <a:solidFill>
                  <a:srgbClr val="FF0000"/>
                </a:solidFill>
              </a:rPr>
              <a:t>时，我们不能用简单的调整方法。</a:t>
            </a:r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AA8F86C3-FBCA-4152-B7E6-04780DD4D788}"/>
              </a:ext>
            </a:extLst>
          </p:cNvPr>
          <p:cNvSpPr/>
          <p:nvPr/>
        </p:nvSpPr>
        <p:spPr bwMode="auto">
          <a:xfrm>
            <a:off x="1274116" y="388271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A49CBDA-B06B-46BC-87BE-8B938E6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63" y="4088187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64132" y="3295135"/>
            <a:ext cx="452965" cy="109174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33" idx="0"/>
          </p:cNvCxnSpPr>
          <p:nvPr/>
        </p:nvCxnSpPr>
        <p:spPr bwMode="auto">
          <a:xfrm flipH="1">
            <a:off x="2577828" y="2919195"/>
            <a:ext cx="258069" cy="2860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90608" cy="3759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512943" y="3162617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059057" y="5582817"/>
            <a:ext cx="756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en-US" altLang="zh-CN" sz="2400" dirty="0"/>
              <a:t>z</a:t>
            </a:r>
            <a:r>
              <a:rPr lang="zh-CN" altLang="en-US" sz="2400" dirty="0"/>
              <a:t>的左右子树有一个高度为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，另一个为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在图片中，我们假设两个子树高度都为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不重要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BE23BB-EF6C-484B-AE61-2E4A7E355206}"/>
              </a:ext>
            </a:extLst>
          </p:cNvPr>
          <p:cNvSpPr/>
          <p:nvPr/>
        </p:nvSpPr>
        <p:spPr bwMode="auto">
          <a:xfrm>
            <a:off x="2320363" y="320528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z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947128A-3E39-40DC-887B-89747ABE4F43}"/>
              </a:ext>
            </a:extLst>
          </p:cNvPr>
          <p:cNvSpPr/>
          <p:nvPr/>
        </p:nvSpPr>
        <p:spPr bwMode="auto">
          <a:xfrm>
            <a:off x="2018442" y="3891012"/>
            <a:ext cx="447780" cy="1126486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D25140C-B433-4ED2-A639-628C450AC77C}"/>
              </a:ext>
            </a:extLst>
          </p:cNvPr>
          <p:cNvSpPr/>
          <p:nvPr/>
        </p:nvSpPr>
        <p:spPr bwMode="auto">
          <a:xfrm>
            <a:off x="2649310" y="3891012"/>
            <a:ext cx="447780" cy="1126486"/>
          </a:xfrm>
          <a:prstGeom prst="triangl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E4D6662-F680-4F6D-8515-0AFFD0462E23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AB0797D-495A-4AF0-9E14-AD2653B94A94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55253B5A-6929-4A48-9B7A-5BA1B06EACA5}"/>
              </a:ext>
            </a:extLst>
          </p:cNvPr>
          <p:cNvSpPr/>
          <p:nvPr/>
        </p:nvSpPr>
        <p:spPr bwMode="auto">
          <a:xfrm>
            <a:off x="3780991" y="3273315"/>
            <a:ext cx="111182" cy="111356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EDCBCE8-28A0-4A18-9902-F311E4A7E090}"/>
              </a:ext>
            </a:extLst>
          </p:cNvPr>
          <p:cNvSpPr txBox="1"/>
          <p:nvPr/>
        </p:nvSpPr>
        <p:spPr>
          <a:xfrm>
            <a:off x="3829042" y="364830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9350CD-F5A2-4037-981B-B647851FF3CF}"/>
              </a:ext>
            </a:extLst>
          </p:cNvPr>
          <p:cNvGrpSpPr/>
          <p:nvPr/>
        </p:nvGrpSpPr>
        <p:grpSpPr>
          <a:xfrm>
            <a:off x="5828653" y="1660562"/>
            <a:ext cx="2979164" cy="2805040"/>
            <a:chOff x="5828653" y="1660562"/>
            <a:chExt cx="2979164" cy="28050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28653" y="331375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7010235" y="180084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525165" y="166056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45924" y="2997962"/>
              <a:ext cx="256419" cy="3157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57123"/>
              <a:ext cx="601247" cy="284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48" idx="0"/>
            </p:cNvCxnSpPr>
            <p:nvPr/>
          </p:nvCxnSpPr>
          <p:spPr bwMode="auto">
            <a:xfrm>
              <a:off x="6666453" y="2997962"/>
              <a:ext cx="228855" cy="3298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CFF29DDB-6730-4858-9142-6332D85168E3}"/>
                </a:ext>
              </a:extLst>
            </p:cNvPr>
            <p:cNvSpPr/>
            <p:nvPr/>
          </p:nvSpPr>
          <p:spPr bwMode="auto">
            <a:xfrm>
              <a:off x="6671418" y="3327769"/>
              <a:ext cx="447780" cy="112648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62B966BC-7AC9-4951-BD55-19616F0AF5EF}"/>
                </a:ext>
              </a:extLst>
            </p:cNvPr>
            <p:cNvSpPr/>
            <p:nvPr/>
          </p:nvSpPr>
          <p:spPr bwMode="auto">
            <a:xfrm>
              <a:off x="7525165" y="3327769"/>
              <a:ext cx="447780" cy="112648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CAE97D4-BC33-4C1C-A687-98F44DF0D137}"/>
                </a:ext>
              </a:extLst>
            </p:cNvPr>
            <p:cNvSpPr/>
            <p:nvPr/>
          </p:nvSpPr>
          <p:spPr bwMode="auto">
            <a:xfrm>
              <a:off x="7892225" y="253222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65327BD-0A91-4E95-A6DE-1438B6F1A479}"/>
                </a:ext>
              </a:extLst>
            </p:cNvPr>
            <p:cNvSpPr/>
            <p:nvPr/>
          </p:nvSpPr>
          <p:spPr bwMode="auto">
            <a:xfrm>
              <a:off x="8354852" y="3343805"/>
              <a:ext cx="452965" cy="109174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DC462A1-FF4A-46F4-87EB-498151A0C245}"/>
                </a:ext>
              </a:extLst>
            </p:cNvPr>
            <p:cNvCxnSpPr>
              <a:cxnSpLocks/>
              <a:stCxn id="50" idx="5"/>
              <a:endCxn id="51" idx="0"/>
            </p:cNvCxnSpPr>
            <p:nvPr/>
          </p:nvCxnSpPr>
          <p:spPr bwMode="auto">
            <a:xfrm>
              <a:off x="8331745" y="2988502"/>
              <a:ext cx="249590" cy="3553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4B7E4B1-E2B7-4ABC-A2AD-650018EDDC30}"/>
                </a:ext>
              </a:extLst>
            </p:cNvPr>
            <p:cNvCxnSpPr>
              <a:cxnSpLocks/>
              <a:stCxn id="50" idx="3"/>
              <a:endCxn id="49" idx="0"/>
            </p:cNvCxnSpPr>
            <p:nvPr/>
          </p:nvCxnSpPr>
          <p:spPr bwMode="auto">
            <a:xfrm flipH="1">
              <a:off x="7749055" y="2988502"/>
              <a:ext cx="218580" cy="3392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5B5A61E-68D0-4469-A8B4-B23CF091A308}"/>
                </a:ext>
              </a:extLst>
            </p:cNvPr>
            <p:cNvCxnSpPr>
              <a:cxnSpLocks/>
              <a:stCxn id="30" idx="5"/>
              <a:endCxn id="50" idx="0"/>
            </p:cNvCxnSpPr>
            <p:nvPr/>
          </p:nvCxnSpPr>
          <p:spPr bwMode="auto">
            <a:xfrm>
              <a:off x="7449755" y="2257123"/>
              <a:ext cx="699935" cy="2751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CA190DC-75E2-4FD0-A114-CD8B63158FA4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flipH="1">
            <a:off x="2242332" y="3661560"/>
            <a:ext cx="153441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55B877F-99A5-4538-B856-97303849A8AB}"/>
              </a:ext>
            </a:extLst>
          </p:cNvPr>
          <p:cNvCxnSpPr>
            <a:cxnSpLocks/>
            <a:stCxn id="33" idx="5"/>
            <a:endCxn id="42" idx="0"/>
          </p:cNvCxnSpPr>
          <p:nvPr/>
        </p:nvCxnSpPr>
        <p:spPr bwMode="auto">
          <a:xfrm>
            <a:off x="2759883" y="3661560"/>
            <a:ext cx="113317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2936F93-9C66-4B02-B2D2-D7E663371A93}"/>
              </a:ext>
            </a:extLst>
          </p:cNvPr>
          <p:cNvSpPr txBox="1"/>
          <p:nvPr/>
        </p:nvSpPr>
        <p:spPr>
          <a:xfrm>
            <a:off x="3542653" y="4615231"/>
            <a:ext cx="50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！接下来应找到下一个最深的非平衡节点对其进行同样操作</a:t>
            </a:r>
            <a:endParaRPr lang="zh-CN" altLang="en-US" sz="2400" dirty="0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D7F241D4-16B5-464E-9982-3555ABE7B486}"/>
              </a:ext>
            </a:extLst>
          </p:cNvPr>
          <p:cNvSpPr/>
          <p:nvPr/>
        </p:nvSpPr>
        <p:spPr bwMode="auto">
          <a:xfrm>
            <a:off x="1284656" y="3879140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1748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回顾删除的另外两种</a:t>
            </a:r>
            <a:r>
              <a:rPr lang="en-US" altLang="zh-CN" sz="2800" dirty="0">
                <a:latin typeface="Cambria" panose="02040503050406030204" pitchFamily="18" charset="0"/>
              </a:rPr>
              <a:t>case: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只有左子树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或者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</a:rPr>
              <a:t>）处理方式：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94DE55-D3EE-43F1-91FB-7D82FD543714}"/>
              </a:ext>
            </a:extLst>
          </p:cNvPr>
          <p:cNvGrpSpPr/>
          <p:nvPr/>
        </p:nvGrpSpPr>
        <p:grpSpPr>
          <a:xfrm>
            <a:off x="1642252" y="3690445"/>
            <a:ext cx="3107989" cy="1617019"/>
            <a:chOff x="1232840" y="3946505"/>
            <a:chExt cx="3822481" cy="21117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37DF70-267C-4E93-86AC-0A989E9D9660}"/>
                </a:ext>
              </a:extLst>
            </p:cNvPr>
            <p:cNvSpPr/>
            <p:nvPr/>
          </p:nvSpPr>
          <p:spPr bwMode="auto">
            <a:xfrm>
              <a:off x="2554199" y="39465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F49230-07F4-4A3D-8896-4953803A14CA}"/>
                </a:ext>
              </a:extLst>
            </p:cNvPr>
            <p:cNvSpPr/>
            <p:nvPr/>
          </p:nvSpPr>
          <p:spPr bwMode="auto">
            <a:xfrm>
              <a:off x="1880958" y="463129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DB40F4-ACE2-4558-90D8-E5A3C2F88D5B}"/>
                </a:ext>
              </a:extLst>
            </p:cNvPr>
            <p:cNvSpPr/>
            <p:nvPr/>
          </p:nvSpPr>
          <p:spPr bwMode="auto">
            <a:xfrm>
              <a:off x="1232840" y="5334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8565B1A2-7571-4E8B-97FD-E5AA62DBCF8F}"/>
                </a:ext>
              </a:extLst>
            </p:cNvPr>
            <p:cNvSpPr/>
            <p:nvPr/>
          </p:nvSpPr>
          <p:spPr bwMode="auto">
            <a:xfrm>
              <a:off x="1731055" y="4491213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CD02CF-8821-4514-A6D4-70C69200B117}"/>
                </a:ext>
              </a:extLst>
            </p:cNvPr>
            <p:cNvCxnSpPr>
              <a:stCxn id="4" idx="3"/>
              <a:endCxn id="5" idx="7"/>
            </p:cNvCxnSpPr>
            <p:nvPr/>
          </p:nvCxnSpPr>
          <p:spPr bwMode="auto">
            <a:xfrm flipH="1">
              <a:off x="2320478" y="4402784"/>
              <a:ext cx="309131" cy="306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314487-F971-47AA-9597-38E38508B624}"/>
                </a:ext>
              </a:extLst>
            </p:cNvPr>
            <p:cNvCxnSpPr>
              <a:stCxn id="5" idx="3"/>
              <a:endCxn id="6" idx="7"/>
            </p:cNvCxnSpPr>
            <p:nvPr/>
          </p:nvCxnSpPr>
          <p:spPr bwMode="auto">
            <a:xfrm flipH="1">
              <a:off x="1672360" y="5087578"/>
              <a:ext cx="284008" cy="3253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89B6239-5593-4E5E-AF4F-6B5232DB7174}"/>
                </a:ext>
              </a:extLst>
            </p:cNvPr>
            <p:cNvSpPr/>
            <p:nvPr/>
          </p:nvSpPr>
          <p:spPr bwMode="auto">
            <a:xfrm>
              <a:off x="4540391" y="41355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2B66957-0341-4494-B2A7-579300DAD02B}"/>
                </a:ext>
              </a:extLst>
            </p:cNvPr>
            <p:cNvSpPr/>
            <p:nvPr/>
          </p:nvSpPr>
          <p:spPr bwMode="auto">
            <a:xfrm>
              <a:off x="3219032" y="55236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AB751C-97FE-4BEC-98EF-97DAE394E821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 bwMode="auto">
            <a:xfrm flipH="1">
              <a:off x="3658552" y="4591781"/>
              <a:ext cx="957249" cy="10101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FA00C4EF-1091-4F79-A66A-56FAC8268D8B}"/>
                </a:ext>
              </a:extLst>
            </p:cNvPr>
            <p:cNvSpPr/>
            <p:nvPr/>
          </p:nvSpPr>
          <p:spPr bwMode="auto">
            <a:xfrm>
              <a:off x="2749795" y="4680115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49307C-66CB-40B9-94CF-2E4BC8AAB525}"/>
              </a:ext>
            </a:extLst>
          </p:cNvPr>
          <p:cNvGrpSpPr/>
          <p:nvPr/>
        </p:nvGrpSpPr>
        <p:grpSpPr>
          <a:xfrm>
            <a:off x="5592295" y="3833107"/>
            <a:ext cx="2458304" cy="1529526"/>
            <a:chOff x="5644744" y="4022188"/>
            <a:chExt cx="3023441" cy="199747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0B4AB4-506A-462E-9CEF-6A1F31A95E81}"/>
                </a:ext>
              </a:extLst>
            </p:cNvPr>
            <p:cNvSpPr/>
            <p:nvPr/>
          </p:nvSpPr>
          <p:spPr bwMode="auto">
            <a:xfrm>
              <a:off x="6533972" y="40221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9EAE89-31EF-4E7C-82C3-43BF9DD84B3F}"/>
                </a:ext>
              </a:extLst>
            </p:cNvPr>
            <p:cNvSpPr/>
            <p:nvPr/>
          </p:nvSpPr>
          <p:spPr bwMode="auto">
            <a:xfrm>
              <a:off x="5794647" y="47345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6DCE3F-CEFF-4C5F-8D2A-856DB722820E}"/>
                </a:ext>
              </a:extLst>
            </p:cNvPr>
            <p:cNvSpPr/>
            <p:nvPr/>
          </p:nvSpPr>
          <p:spPr bwMode="auto">
            <a:xfrm>
              <a:off x="6225358" y="54636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B2A86533-76A3-40FB-B841-65F2C2E53922}"/>
                </a:ext>
              </a:extLst>
            </p:cNvPr>
            <p:cNvSpPr/>
            <p:nvPr/>
          </p:nvSpPr>
          <p:spPr bwMode="auto">
            <a:xfrm>
              <a:off x="5644744" y="4577249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C7465F8-4E3D-4A0D-AD85-D26010CEE9E3}"/>
                </a:ext>
              </a:extLst>
            </p:cNvPr>
            <p:cNvCxnSpPr>
              <a:stCxn id="30" idx="3"/>
              <a:endCxn id="31" idx="7"/>
            </p:cNvCxnSpPr>
            <p:nvPr/>
          </p:nvCxnSpPr>
          <p:spPr bwMode="auto">
            <a:xfrm flipH="1">
              <a:off x="6234167" y="4478467"/>
              <a:ext cx="375215" cy="334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1120FF0-AB60-4BDD-8027-CF0670B2AEF4}"/>
                </a:ext>
              </a:extLst>
            </p:cNvPr>
            <p:cNvCxnSpPr>
              <a:stCxn id="31" idx="5"/>
              <a:endCxn id="32" idx="0"/>
            </p:cNvCxnSpPr>
            <p:nvPr/>
          </p:nvCxnSpPr>
          <p:spPr bwMode="auto">
            <a:xfrm>
              <a:off x="6234167" y="5190861"/>
              <a:ext cx="248656" cy="27276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5766682-BBDE-44BD-B87E-CB624D679D97}"/>
                </a:ext>
              </a:extLst>
            </p:cNvPr>
            <p:cNvSpPr/>
            <p:nvPr/>
          </p:nvSpPr>
          <p:spPr bwMode="auto">
            <a:xfrm>
              <a:off x="8153255" y="405721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D340EAD-A78D-4B19-B4A2-8CF08DC4EC8C}"/>
                </a:ext>
              </a:extLst>
            </p:cNvPr>
            <p:cNvSpPr/>
            <p:nvPr/>
          </p:nvSpPr>
          <p:spPr bwMode="auto">
            <a:xfrm>
              <a:off x="7638325" y="54851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59D2BD-A9E0-469B-B20E-C62162F38C00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 bwMode="auto">
            <a:xfrm flipH="1">
              <a:off x="7895790" y="4591781"/>
              <a:ext cx="514930" cy="8933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D21A1865-9A4D-4358-929C-DFED059A191D}"/>
                </a:ext>
              </a:extLst>
            </p:cNvPr>
            <p:cNvSpPr/>
            <p:nvPr/>
          </p:nvSpPr>
          <p:spPr bwMode="auto">
            <a:xfrm>
              <a:off x="6865220" y="4718236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2EF1887-6A98-402E-ADEF-21EE7E41F2C4}"/>
              </a:ext>
            </a:extLst>
          </p:cNvPr>
          <p:cNvSpPr txBox="1"/>
          <p:nvPr/>
        </p:nvSpPr>
        <p:spPr>
          <a:xfrm>
            <a:off x="731838" y="554780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被删除节点的祖先有可能不再平衡；要将他们再平衡！</a:t>
            </a:r>
            <a:br>
              <a:rPr lang="en-US" altLang="zh-CN" sz="2400" dirty="0"/>
            </a:br>
            <a:r>
              <a:rPr lang="zh-CN" altLang="en-US" sz="2400" dirty="0"/>
              <a:t>（再平衡方式与删除叶子节点时的方法完全一致）</a:t>
            </a:r>
          </a:p>
        </p:txBody>
      </p:sp>
    </p:spTree>
    <p:extLst>
      <p:ext uri="{BB962C8B-B14F-4D97-AF65-F5344CB8AC3E}">
        <p14:creationId xmlns:p14="http://schemas.microsoft.com/office/powerpoint/2010/main" val="12694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520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D5ABDEE-1BEB-478C-B1C6-6E1E3A600DB9}"/>
              </a:ext>
            </a:extLst>
          </p:cNvPr>
          <p:cNvGrpSpPr/>
          <p:nvPr/>
        </p:nvGrpSpPr>
        <p:grpSpPr>
          <a:xfrm>
            <a:off x="1818774" y="2342010"/>
            <a:ext cx="2044175" cy="2768552"/>
            <a:chOff x="891200" y="2342010"/>
            <a:chExt cx="2971749" cy="402482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1DAC67-1233-4064-AFAF-7ACF14CF31B6}"/>
                </a:ext>
              </a:extLst>
            </p:cNvPr>
            <p:cNvSpPr/>
            <p:nvPr/>
          </p:nvSpPr>
          <p:spPr bwMode="auto">
            <a:xfrm>
              <a:off x="3348019" y="234201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ADF8734-BC03-4772-984F-F0D1BB3983D6}"/>
                </a:ext>
              </a:extLst>
            </p:cNvPr>
            <p:cNvSpPr/>
            <p:nvPr/>
          </p:nvSpPr>
          <p:spPr bwMode="auto">
            <a:xfrm>
              <a:off x="2096999" y="311399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2BCAC4E-36D5-40E6-9E4E-00B6DC79B8D3}"/>
                </a:ext>
              </a:extLst>
            </p:cNvPr>
            <p:cNvSpPr/>
            <p:nvPr/>
          </p:nvSpPr>
          <p:spPr bwMode="auto">
            <a:xfrm>
              <a:off x="891200" y="388269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33C6F3F-EF74-4C94-9211-6C0BCA1F46B2}"/>
                </a:ext>
              </a:extLst>
            </p:cNvPr>
            <p:cNvSpPr/>
            <p:nvPr/>
          </p:nvSpPr>
          <p:spPr bwMode="auto">
            <a:xfrm>
              <a:off x="2719996" y="38900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F512F4-271B-4677-8ECA-11819E7451B0}"/>
                </a:ext>
              </a:extLst>
            </p:cNvPr>
            <p:cNvSpPr/>
            <p:nvPr/>
          </p:nvSpPr>
          <p:spPr bwMode="auto">
            <a:xfrm>
              <a:off x="1908456" y="51867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7F6231-6A93-44A5-A3D1-F5D59E26A071}"/>
                </a:ext>
              </a:extLst>
            </p:cNvPr>
            <p:cNvSpPr txBox="1"/>
            <p:nvPr/>
          </p:nvSpPr>
          <p:spPr>
            <a:xfrm>
              <a:off x="2172409" y="55802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前驱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00EA9E-92BD-4FFD-8BDD-C0C8F3879F81}"/>
                </a:ext>
              </a:extLst>
            </p:cNvPr>
            <p:cNvSpPr/>
            <p:nvPr/>
          </p:nvSpPr>
          <p:spPr bwMode="auto">
            <a:xfrm>
              <a:off x="1274955" y="45022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35D26D-2747-4F5C-BFA4-1AA3AA178501}"/>
                </a:ext>
              </a:extLst>
            </p:cNvPr>
            <p:cNvCxnSpPr>
              <a:stCxn id="28" idx="3"/>
              <a:endCxn id="36" idx="7"/>
            </p:cNvCxnSpPr>
            <p:nvPr/>
          </p:nvCxnSpPr>
          <p:spPr bwMode="auto">
            <a:xfrm flipH="1">
              <a:off x="2536519" y="279828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89AD93-9C30-46C4-94B0-DADE58F7FD81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 bwMode="auto">
            <a:xfrm flipH="1">
              <a:off x="1330720" y="357027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EFEC338-478D-44CD-B6E9-150FBC65636C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 bwMode="auto">
            <a:xfrm>
              <a:off x="2536519" y="357027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870BA4-E957-4893-BFC0-398AD670002B}"/>
                </a:ext>
              </a:extLst>
            </p:cNvPr>
            <p:cNvCxnSpPr>
              <a:stCxn id="40" idx="0"/>
            </p:cNvCxnSpPr>
            <p:nvPr/>
          </p:nvCxnSpPr>
          <p:spPr bwMode="auto">
            <a:xfrm flipH="1" flipV="1">
              <a:off x="1345422" y="4338976"/>
              <a:ext cx="186998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4C51E6B-BDA7-4D61-BCDF-8756454565AA}"/>
                </a:ext>
              </a:extLst>
            </p:cNvPr>
            <p:cNvCxnSpPr>
              <a:stCxn id="39" idx="0"/>
              <a:endCxn id="40" idx="5"/>
            </p:cNvCxnSpPr>
            <p:nvPr/>
          </p:nvCxnSpPr>
          <p:spPr bwMode="auto">
            <a:xfrm flipH="1" flipV="1">
              <a:off x="1714475" y="4958527"/>
              <a:ext cx="451446" cy="2282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乘号 48">
              <a:extLst>
                <a:ext uri="{FF2B5EF4-FFF2-40B4-BE49-F238E27FC236}">
                  <a16:creationId xmlns:a16="http://schemas.microsoft.com/office/drawing/2014/main" id="{9E1E9B85-A140-47B7-A642-996609898F77}"/>
                </a:ext>
              </a:extLst>
            </p:cNvPr>
            <p:cNvSpPr/>
            <p:nvPr/>
          </p:nvSpPr>
          <p:spPr bwMode="auto">
            <a:xfrm>
              <a:off x="1801804" y="2764511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55E543-860E-4ED1-8328-0C9AB2A2DB0E}"/>
                </a:ext>
              </a:extLst>
            </p:cNvPr>
            <p:cNvSpPr/>
            <p:nvPr/>
          </p:nvSpPr>
          <p:spPr bwMode="auto">
            <a:xfrm>
              <a:off x="1582610" y="58322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0655F10-361C-4676-9A06-0E2D0BD06C40}"/>
                </a:ext>
              </a:extLst>
            </p:cNvPr>
            <p:cNvCxnSpPr>
              <a:stCxn id="39" idx="3"/>
              <a:endCxn id="65" idx="0"/>
            </p:cNvCxnSpPr>
            <p:nvPr/>
          </p:nvCxnSpPr>
          <p:spPr bwMode="auto">
            <a:xfrm flipH="1">
              <a:off x="1840075" y="5643054"/>
              <a:ext cx="143791" cy="1892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38A2FCF-C3E8-4283-985C-38C68242B29E}"/>
              </a:ext>
            </a:extLst>
          </p:cNvPr>
          <p:cNvGrpSpPr/>
          <p:nvPr/>
        </p:nvGrpSpPr>
        <p:grpSpPr>
          <a:xfrm>
            <a:off x="5819394" y="2310890"/>
            <a:ext cx="2044175" cy="2768552"/>
            <a:chOff x="4891820" y="2310890"/>
            <a:chExt cx="2971749" cy="402482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CA680CE-C8FE-4F0D-A59A-E733D488177B}"/>
                </a:ext>
              </a:extLst>
            </p:cNvPr>
            <p:cNvSpPr/>
            <p:nvPr/>
          </p:nvSpPr>
          <p:spPr bwMode="auto">
            <a:xfrm>
              <a:off x="7348639" y="231089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0C3AC0-0C09-4F64-A064-8387AF19B388}"/>
                </a:ext>
              </a:extLst>
            </p:cNvPr>
            <p:cNvSpPr/>
            <p:nvPr/>
          </p:nvSpPr>
          <p:spPr bwMode="auto">
            <a:xfrm>
              <a:off x="6097619" y="30828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0CCCA15-D5F9-4712-AB9C-BB57F4F4A758}"/>
                </a:ext>
              </a:extLst>
            </p:cNvPr>
            <p:cNvSpPr/>
            <p:nvPr/>
          </p:nvSpPr>
          <p:spPr bwMode="auto">
            <a:xfrm>
              <a:off x="4891820" y="385157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63193EB-C25D-4EB0-AD9B-755CA1931104}"/>
                </a:ext>
              </a:extLst>
            </p:cNvPr>
            <p:cNvSpPr/>
            <p:nvPr/>
          </p:nvSpPr>
          <p:spPr bwMode="auto">
            <a:xfrm>
              <a:off x="6720616" y="3858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5D7B2B8-028E-4E62-8192-06879F307632}"/>
                </a:ext>
              </a:extLst>
            </p:cNvPr>
            <p:cNvSpPr/>
            <p:nvPr/>
          </p:nvSpPr>
          <p:spPr bwMode="auto">
            <a:xfrm>
              <a:off x="5275575" y="44711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7E4ED1E-0626-42AC-9479-E0837AF91B2E}"/>
                </a:ext>
              </a:extLst>
            </p:cNvPr>
            <p:cNvCxnSpPr>
              <a:stCxn id="68" idx="3"/>
              <a:endCxn id="69" idx="7"/>
            </p:cNvCxnSpPr>
            <p:nvPr/>
          </p:nvCxnSpPr>
          <p:spPr bwMode="auto">
            <a:xfrm flipH="1">
              <a:off x="6537139" y="276716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594A97E-06CE-44D6-A0B5-BC02607FA7B0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flipH="1">
              <a:off x="5331340" y="353915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EA019B4-6B3F-40D4-90A1-28CCF3A6F534}"/>
                </a:ext>
              </a:extLst>
            </p:cNvPr>
            <p:cNvCxnSpPr>
              <a:stCxn id="69" idx="5"/>
              <a:endCxn id="71" idx="0"/>
            </p:cNvCxnSpPr>
            <p:nvPr/>
          </p:nvCxnSpPr>
          <p:spPr bwMode="auto">
            <a:xfrm>
              <a:off x="6537139" y="353915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48E83CA-FCBA-4135-A8EF-48E6D5968A16}"/>
                </a:ext>
              </a:extLst>
            </p:cNvPr>
            <p:cNvCxnSpPr>
              <a:stCxn id="74" idx="0"/>
              <a:endCxn id="70" idx="5"/>
            </p:cNvCxnSpPr>
            <p:nvPr/>
          </p:nvCxnSpPr>
          <p:spPr bwMode="auto">
            <a:xfrm flipH="1" flipV="1">
              <a:off x="5331340" y="4307856"/>
              <a:ext cx="201700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乘号 79">
              <a:extLst>
                <a:ext uri="{FF2B5EF4-FFF2-40B4-BE49-F238E27FC236}">
                  <a16:creationId xmlns:a16="http://schemas.microsoft.com/office/drawing/2014/main" id="{4A852058-801F-4525-92DA-9996526CD18E}"/>
                </a:ext>
              </a:extLst>
            </p:cNvPr>
            <p:cNvSpPr/>
            <p:nvPr/>
          </p:nvSpPr>
          <p:spPr bwMode="auto">
            <a:xfrm>
              <a:off x="5519471" y="4769530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FDC3563-6FF9-466B-B425-65DCDDE3E9C8}"/>
                </a:ext>
              </a:extLst>
            </p:cNvPr>
            <p:cNvSpPr/>
            <p:nvPr/>
          </p:nvSpPr>
          <p:spPr bwMode="auto">
            <a:xfrm>
              <a:off x="5583230" y="58011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11AB213-D741-4B2D-B9F0-B0D8E604D4A4}"/>
                </a:ext>
              </a:extLst>
            </p:cNvPr>
            <p:cNvCxnSpPr>
              <a:cxnSpLocks/>
              <a:stCxn id="74" idx="4"/>
              <a:endCxn id="81" idx="0"/>
            </p:cNvCxnSpPr>
            <p:nvPr/>
          </p:nvCxnSpPr>
          <p:spPr bwMode="auto">
            <a:xfrm>
              <a:off x="5533040" y="5005692"/>
              <a:ext cx="307655" cy="79545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3EC547E-0D11-492F-B0DA-8D2EC92E1BCC}"/>
                </a:ext>
              </a:extLst>
            </p:cNvPr>
            <p:cNvSpPr/>
            <p:nvPr/>
          </p:nvSpPr>
          <p:spPr bwMode="auto">
            <a:xfrm>
              <a:off x="5854264" y="508195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4704EFBD-9B4A-4B14-A66F-21498B12BEEA}"/>
              </a:ext>
            </a:extLst>
          </p:cNvPr>
          <p:cNvSpPr txBox="1"/>
          <p:nvPr/>
        </p:nvSpPr>
        <p:spPr>
          <a:xfrm>
            <a:off x="731838" y="5427224"/>
            <a:ext cx="82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回顾：假设要删除的节点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有左右子树。找到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的前驱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的节点信息</a:t>
            </a:r>
            <a:r>
              <a:rPr lang="en-US" altLang="zh-CN" sz="2400" dirty="0"/>
              <a:t>copy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中然后删掉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 </a:t>
            </a:r>
            <a:r>
              <a:rPr lang="zh-CN" altLang="en-US" sz="2400" dirty="0">
                <a:solidFill>
                  <a:srgbClr val="FF0000"/>
                </a:solidFill>
              </a:rPr>
              <a:t>实际删除节点为</a:t>
            </a:r>
            <a:r>
              <a:rPr lang="en-US" altLang="zh-CN" sz="2400" dirty="0">
                <a:solidFill>
                  <a:srgbClr val="FF0000"/>
                </a:solidFill>
              </a:rPr>
              <a:t>a’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因此可以按情况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或情况</a:t>
            </a:r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</a:rPr>
              <a:t>的方式进行处理。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A93B-A6C7-401D-A5A5-5B6D7B6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C12C-9361-4B58-98CC-608316FB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77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不要求掌握！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ACEC7-952D-4B3E-942E-C6EE2863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3" y="2338527"/>
            <a:ext cx="3675322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5C0E1C-1602-4191-80E7-A99A734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67" y="2859454"/>
            <a:ext cx="5065537" cy="1362075"/>
          </a:xfrm>
        </p:spPr>
        <p:txBody>
          <a:bodyPr/>
          <a:lstStyle/>
          <a:p>
            <a:r>
              <a:rPr lang="zh-CN" altLang="en-US" dirty="0"/>
              <a:t>平衡二叉树的应用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354789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6682-AA4C-481D-B706-5C151A8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FA300-E05D-415C-BCD5-5E19C3B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34297" cy="4883149"/>
          </a:xfrm>
        </p:spPr>
        <p:txBody>
          <a:bodyPr/>
          <a:lstStyle/>
          <a:p>
            <a:r>
              <a:rPr lang="zh-CN" altLang="en-US" dirty="0"/>
              <a:t>支持多种操作在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dirty="0"/>
              <a:t>时间内完成：</a:t>
            </a:r>
            <a:endParaRPr lang="en-US" altLang="zh-CN" dirty="0"/>
          </a:p>
          <a:p>
            <a:pPr lvl="1"/>
            <a:r>
              <a:rPr lang="en-US" altLang="zh-CN" dirty="0"/>
              <a:t>Insert / delete</a:t>
            </a:r>
          </a:p>
          <a:p>
            <a:pPr lvl="1"/>
            <a:r>
              <a:rPr lang="en-US" altLang="zh-CN" dirty="0"/>
              <a:t>successor</a:t>
            </a:r>
            <a:r>
              <a:rPr lang="zh-CN" altLang="en-US" dirty="0"/>
              <a:t>。找到比某个值</a:t>
            </a:r>
            <a:r>
              <a:rPr lang="en-US" altLang="zh-CN" dirty="0"/>
              <a:t>s</a:t>
            </a:r>
            <a:r>
              <a:rPr lang="zh-CN" altLang="en-US" dirty="0"/>
              <a:t>大最小的</a:t>
            </a:r>
            <a:r>
              <a:rPr lang="en-US" altLang="zh-CN" dirty="0"/>
              <a:t>key</a:t>
            </a:r>
            <a:r>
              <a:rPr lang="zh-CN" altLang="en-US" dirty="0"/>
              <a:t>值。</a:t>
            </a:r>
            <a:endParaRPr lang="en-US" altLang="zh-CN" dirty="0"/>
          </a:p>
          <a:p>
            <a:pPr lvl="1"/>
            <a:r>
              <a:rPr lang="en-US" altLang="zh-CN" dirty="0"/>
              <a:t>min / max</a:t>
            </a:r>
          </a:p>
          <a:p>
            <a:pPr lvl="1"/>
            <a:r>
              <a:rPr lang="zh-CN" altLang="en-US" dirty="0"/>
              <a:t>查找第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大的元素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（需额外信息；见后文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dirty="0"/>
              <a:t>与二叉堆对比</a:t>
            </a:r>
            <a:endParaRPr lang="en-US" altLang="zh-CN" dirty="0"/>
          </a:p>
          <a:p>
            <a:pPr lvl="1"/>
            <a:r>
              <a:rPr lang="zh-CN" altLang="en-US" dirty="0"/>
              <a:t>二叉堆更简单、常数更小、但功能更少</a:t>
            </a:r>
            <a:endParaRPr lang="en-US" altLang="zh-CN" dirty="0"/>
          </a:p>
          <a:p>
            <a:pPr lvl="1"/>
            <a:r>
              <a:rPr lang="en-US" altLang="zh-CN" dirty="0"/>
              <a:t>Insert / delete / min  (or insert / delete / max)</a:t>
            </a:r>
          </a:p>
          <a:p>
            <a:pPr lvl="1"/>
            <a:r>
              <a:rPr lang="zh-CN" altLang="en-US" dirty="0"/>
              <a:t>都可用来排序。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856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CA0F-351D-489A-A545-E310C2DE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给过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算法。用</a:t>
                </a:r>
                <a:r>
                  <a:rPr lang="en-US" altLang="zh-CN" sz="2800" dirty="0"/>
                  <a:t>AVL</a:t>
                </a:r>
                <a:r>
                  <a:rPr lang="zh-CN" altLang="en-US" sz="2800" dirty="0"/>
                  <a:t>树可优化到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nlogn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问题描述：输入序列</a:t>
                </a: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要找最大的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400" dirty="0"/>
                  <a:t>以及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i1&lt;i2&lt;…&lt;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400" dirty="0"/>
                  <a:t>满足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i2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&lt;…&lt;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即，要找到序列的最长的递增子序列。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动态规划解法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状态描述：</a:t>
                </a:r>
                <a:endParaRPr lang="en-US" altLang="zh-CN" sz="2400" dirty="0"/>
              </a:p>
              <a:p>
                <a:pPr lvl="2"/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000" dirty="0"/>
                  <a:t>表示</a:t>
                </a:r>
                <a:r>
                  <a:rPr lang="zh-CN" altLang="en-US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以</a:t>
                </a:r>
                <a:r>
                  <a:rPr lang="en-US" altLang="zh-CN" sz="2000" dirty="0" err="1">
                    <a:solidFill>
                      <a:srgbClr val="9933FF"/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rgbClr val="9933FF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结束</a:t>
                </a:r>
                <a:r>
                  <a:rPr lang="zh-CN" altLang="en-US" sz="2000" dirty="0"/>
                  <a:t>的最长递增子序列的长度。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状态转移方程：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+ 1}</m:t>
                    </m:r>
                  </m:oMath>
                </a14:m>
                <a:endParaRPr lang="en-US" altLang="zh-CN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sz="2400" dirty="0"/>
                  <a:t>依据转移公式，容易在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O(j)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400" dirty="0"/>
                  <a:t>。从而可</a:t>
                </a:r>
                <a:br>
                  <a:rPr lang="en-US" altLang="zh-CN" sz="2400" dirty="0"/>
                </a:br>
                <a:r>
                  <a:rPr lang="zh-CN" altLang="en-US" sz="2400" dirty="0"/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400" dirty="0"/>
                  <a:t>。最终答案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max(F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  <a:blipFill>
                <a:blip r:embed="rId2"/>
                <a:stretch>
                  <a:fillRect l="-1434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DF42-3B51-4B6F-8D6B-BF0A5D08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</p:spPr>
            <p:txBody>
              <a:bodyPr/>
              <a:lstStyle/>
              <a:p>
                <a:r>
                  <a:rPr lang="zh-CN" altLang="en-US" dirty="0"/>
                  <a:t>可否更快速的计算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作为一个数据项插入到集合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计算公式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时，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中有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),…,(X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当计算出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后，将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加入到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中。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dirty="0"/>
                  <a:t>当作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的关键值；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用一棵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AVL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树维护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给定一个阈值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zh-CN" altLang="en-US" dirty="0"/>
                  <a:t>，需要计算的是：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u="sng" dirty="0"/>
                  <a:t>中关键值</a:t>
                </a:r>
                <a:br>
                  <a:rPr lang="en-US" altLang="zh-CN" u="sng" dirty="0"/>
                </a:br>
                <a:r>
                  <a:rPr lang="zh-CN" altLang="en-US" u="sng" dirty="0"/>
                  <a:t>比该阈值小的那些数据项中，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zh-CN" altLang="en-US" u="sng" dirty="0"/>
                  <a:t>的最大值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为快速计算这个值，在每个节点添加一个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额外</a:t>
                </a:r>
                <a:br>
                  <a:rPr lang="en-US" altLang="zh-CN" dirty="0">
                    <a:solidFill>
                      <a:srgbClr val="9933FF"/>
                    </a:solidFill>
                  </a:rPr>
                </a:br>
                <a:r>
                  <a:rPr lang="zh-CN" altLang="en-US" dirty="0">
                    <a:solidFill>
                      <a:srgbClr val="9933FF"/>
                    </a:solidFill>
                  </a:rPr>
                  <a:t>信息，储存以该节点为根的子树中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的最大值。</a:t>
                </a:r>
                <a:endParaRPr lang="en-US" altLang="zh-CN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  <a:blipFill>
                <a:blip r:embed="rId2"/>
                <a:stretch>
                  <a:fillRect l="-136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B9E6-6FF9-41DB-8A40-D912F6B2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5066-F780-4241-8C70-A3D37FC6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4632447" cy="133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例   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x=(</a:t>
            </a:r>
            <a:r>
              <a:rPr lang="en-US" altLang="zh-CN" sz="3200" dirty="0">
                <a:solidFill>
                  <a:srgbClr val="002060"/>
                </a:solidFill>
              </a:rPr>
              <a:t>3,1,4,2,6,7,5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F=(</a:t>
            </a:r>
            <a:r>
              <a:rPr lang="en-US" altLang="zh-CN" dirty="0">
                <a:solidFill>
                  <a:srgbClr val="7030A0"/>
                </a:solidFill>
              </a:rPr>
              <a:t>1,1,2,2,3,4,?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27BAD2-B76B-44FF-B34D-6959EDD6C40B}"/>
              </a:ext>
            </a:extLst>
          </p:cNvPr>
          <p:cNvSpPr/>
          <p:nvPr/>
        </p:nvSpPr>
        <p:spPr bwMode="auto">
          <a:xfrm>
            <a:off x="2498933" y="2993419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312199-6486-471C-A492-5947E3842218}"/>
              </a:ext>
            </a:extLst>
          </p:cNvPr>
          <p:cNvSpPr/>
          <p:nvPr/>
        </p:nvSpPr>
        <p:spPr bwMode="auto">
          <a:xfrm>
            <a:off x="1559412" y="3742002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C2116-B95A-4586-BC27-9810AB168BCA}"/>
              </a:ext>
            </a:extLst>
          </p:cNvPr>
          <p:cNvSpPr/>
          <p:nvPr/>
        </p:nvSpPr>
        <p:spPr bwMode="auto">
          <a:xfrm>
            <a:off x="876124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E6FD667-E8F7-4976-97D1-7D0CED1EC11E}"/>
              </a:ext>
            </a:extLst>
          </p:cNvPr>
          <p:cNvSpPr/>
          <p:nvPr/>
        </p:nvSpPr>
        <p:spPr bwMode="auto">
          <a:xfrm>
            <a:off x="3620988" y="3742002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6F5C01-37C8-431E-816B-AA82096C1148}"/>
              </a:ext>
            </a:extLst>
          </p:cNvPr>
          <p:cNvSpPr/>
          <p:nvPr/>
        </p:nvSpPr>
        <p:spPr bwMode="auto">
          <a:xfrm>
            <a:off x="3093534" y="4588527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4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0636CA-2AAA-42F2-955C-E5DE421AFC35}"/>
              </a:ext>
            </a:extLst>
          </p:cNvPr>
          <p:cNvSpPr/>
          <p:nvPr/>
        </p:nvSpPr>
        <p:spPr bwMode="auto">
          <a:xfrm>
            <a:off x="4726306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4B4382-78FA-4743-800F-3B98D0E92B0F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 flipH="1">
            <a:off x="2158843" y="3449698"/>
            <a:ext cx="515659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1F2BC3-73F0-4D37-828A-49A921572498}"/>
              </a:ext>
            </a:extLst>
          </p:cNvPr>
          <p:cNvCxnSpPr>
            <a:stCxn id="5" idx="3"/>
            <a:endCxn id="8" idx="0"/>
          </p:cNvCxnSpPr>
          <p:nvPr/>
        </p:nvCxnSpPr>
        <p:spPr bwMode="auto">
          <a:xfrm flipH="1">
            <a:off x="1475555" y="4198281"/>
            <a:ext cx="25942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95A660-ECFA-4973-B9A0-5879CBB0D8DA}"/>
              </a:ext>
            </a:extLst>
          </p:cNvPr>
          <p:cNvCxnSpPr>
            <a:stCxn id="4" idx="5"/>
            <a:endCxn id="9" idx="0"/>
          </p:cNvCxnSpPr>
          <p:nvPr/>
        </p:nvCxnSpPr>
        <p:spPr bwMode="auto">
          <a:xfrm>
            <a:off x="3522226" y="3449698"/>
            <a:ext cx="698193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9BEE02-ED11-4A2E-9B12-B4FBD982B40F}"/>
              </a:ext>
            </a:extLst>
          </p:cNvPr>
          <p:cNvCxnSpPr>
            <a:stCxn id="9" idx="5"/>
            <a:endCxn id="11" idx="0"/>
          </p:cNvCxnSpPr>
          <p:nvPr/>
        </p:nvCxnSpPr>
        <p:spPr bwMode="auto">
          <a:xfrm>
            <a:off x="4644281" y="4198281"/>
            <a:ext cx="68145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6237E1-04AA-4745-9AE6-7ED7C5300FE1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3692965" y="4198281"/>
            <a:ext cx="103592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40A16-0956-4B86-9F76-4D2280DBB2B0}"/>
              </a:ext>
            </a:extLst>
          </p:cNvPr>
          <p:cNvSpPr txBox="1"/>
          <p:nvPr/>
        </p:nvSpPr>
        <p:spPr>
          <a:xfrm>
            <a:off x="6173461" y="1733340"/>
            <a:ext cx="2748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往右</a:t>
            </a:r>
            <a:r>
              <a:rPr lang="en-US" altLang="zh-CN" sz="2400" dirty="0"/>
              <a:t>,&gt;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遇到</a:t>
            </a:r>
            <a:r>
              <a:rPr lang="en-US" altLang="zh-CN" sz="2400" dirty="0"/>
              <a:t>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节点</a:t>
            </a:r>
            <a:r>
              <a:rPr lang="en-US" altLang="zh-CN" sz="2400" dirty="0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表示该节点及其左子树中所有节点的最大</a:t>
            </a:r>
            <a:r>
              <a:rPr lang="en-US" altLang="zh-CN" sz="2400" dirty="0"/>
              <a:t>F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408F92-1A48-446B-8467-4DB5954EE333}"/>
              </a:ext>
            </a:extLst>
          </p:cNvPr>
          <p:cNvSpPr txBox="1"/>
          <p:nvPr/>
        </p:nvSpPr>
        <p:spPr>
          <a:xfrm>
            <a:off x="3387223" y="305607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A3BC0C-BA4B-4BDD-BC60-72DB302B0227}"/>
              </a:ext>
            </a:extLst>
          </p:cNvPr>
          <p:cNvSpPr txBox="1"/>
          <p:nvPr/>
        </p:nvSpPr>
        <p:spPr>
          <a:xfrm>
            <a:off x="3977898" y="463296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F4B7A6-503E-4E68-9268-3A331484C8DB}"/>
              </a:ext>
            </a:extLst>
          </p:cNvPr>
          <p:cNvSpPr txBox="1"/>
          <p:nvPr/>
        </p:nvSpPr>
        <p:spPr>
          <a:xfrm>
            <a:off x="789112" y="5782695"/>
            <a:ext cx="806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只需</a:t>
            </a:r>
            <a:r>
              <a:rPr lang="en-US" altLang="zh-CN" sz="2800" dirty="0">
                <a:solidFill>
                  <a:srgbClr val="FF0000"/>
                </a:solidFill>
              </a:rPr>
              <a:t>O(log n)</a:t>
            </a:r>
            <a:r>
              <a:rPr lang="zh-CN" altLang="en-US" sz="2800" dirty="0">
                <a:solidFill>
                  <a:srgbClr val="FF0000"/>
                </a:solidFill>
              </a:rPr>
              <a:t>算出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之前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是枚举了所有节点。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4BE5-4BE5-4950-99D3-B19CB48C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101C-95CE-4F20-B2C1-D5B3161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95438"/>
            <a:ext cx="5591175" cy="47402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Adelson-</a:t>
            </a:r>
            <a:r>
              <a:rPr lang="en-US" altLang="zh-CN" sz="2800" dirty="0" err="1"/>
              <a:t>Velsky</a:t>
            </a:r>
            <a:r>
              <a:rPr lang="zh-CN" altLang="en-US" sz="2800" dirty="0"/>
              <a:t>和</a:t>
            </a:r>
            <a:r>
              <a:rPr lang="en-US" altLang="zh-CN" sz="2800" dirty="0"/>
              <a:t>Landis</a:t>
            </a:r>
            <a:r>
              <a:rPr lang="zh-CN" altLang="en-US" sz="2800" dirty="0"/>
              <a:t>发明了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一种</a:t>
            </a:r>
            <a:r>
              <a:rPr lang="en-US" altLang="zh-CN" sz="2800" dirty="0">
                <a:solidFill>
                  <a:srgbClr val="9933FF"/>
                </a:solidFill>
              </a:rPr>
              <a:t>self-balancing</a:t>
            </a:r>
            <a:r>
              <a:rPr lang="en-US" altLang="zh-CN" sz="2800" dirty="0"/>
              <a:t> BST </a:t>
            </a:r>
            <a:br>
              <a:rPr lang="en-US" altLang="zh-CN" sz="2800" dirty="0"/>
            </a:b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（或</a:t>
            </a:r>
            <a:r>
              <a:rPr lang="en-US" altLang="zh-CN" sz="2800" dirty="0">
                <a:solidFill>
                  <a:srgbClr val="00B0F0"/>
                </a:solidFill>
              </a:rPr>
              <a:t>AVL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定义：平衡因子</a:t>
            </a:r>
            <a:r>
              <a:rPr lang="en-US" altLang="zh-CN" sz="2800" dirty="0"/>
              <a:t>(balance factor)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 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 –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的右子树的高度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的左子树的高度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BF(x)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 {-1,0,1}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	 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是</a:t>
            </a:r>
            <a:r>
              <a:rPr lang="zh-CN" altLang="en-US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平衡的</a:t>
            </a:r>
            <a:r>
              <a:rPr lang="en-US" altLang="zh-CN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(balanced)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C66F82D-2805-4C64-84DE-0FBCCE453864}"/>
              </a:ext>
            </a:extLst>
          </p:cNvPr>
          <p:cNvSpPr/>
          <p:nvPr/>
        </p:nvSpPr>
        <p:spPr bwMode="auto">
          <a:xfrm>
            <a:off x="7031383" y="3781426"/>
            <a:ext cx="409575" cy="42519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77272A8-0D71-4A2A-A00B-5A8169D4FD2C}"/>
              </a:ext>
            </a:extLst>
          </p:cNvPr>
          <p:cNvSpPr/>
          <p:nvPr/>
        </p:nvSpPr>
        <p:spPr bwMode="auto">
          <a:xfrm>
            <a:off x="7440958" y="4467550"/>
            <a:ext cx="447675" cy="13239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A89DE90-1202-47FF-BFD4-78BB6A3849BE}"/>
              </a:ext>
            </a:extLst>
          </p:cNvPr>
          <p:cNvSpPr/>
          <p:nvPr/>
        </p:nvSpPr>
        <p:spPr bwMode="auto">
          <a:xfrm>
            <a:off x="6532286" y="4467550"/>
            <a:ext cx="585788" cy="1743076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A0FF-3A17-49F3-B253-C30E865F13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 bwMode="auto">
          <a:xfrm flipV="1">
            <a:off x="6825180" y="4144350"/>
            <a:ext cx="266184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19BE26-AE0B-4D44-9294-D166999CA2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 bwMode="auto">
          <a:xfrm flipH="1" flipV="1">
            <a:off x="7380977" y="4144350"/>
            <a:ext cx="283819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9BB5D5-7343-4EF8-8A40-85D9A18EB5CE}"/>
              </a:ext>
            </a:extLst>
          </p:cNvPr>
          <p:cNvSpPr/>
          <p:nvPr/>
        </p:nvSpPr>
        <p:spPr bwMode="auto">
          <a:xfrm>
            <a:off x="7986441" y="4467550"/>
            <a:ext cx="128859" cy="132397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C5595B8-BBC5-46F2-A2C6-1D46DF5E0258}"/>
              </a:ext>
            </a:extLst>
          </p:cNvPr>
          <p:cNvSpPr/>
          <p:nvPr/>
        </p:nvSpPr>
        <p:spPr bwMode="auto">
          <a:xfrm>
            <a:off x="6374743" y="4515175"/>
            <a:ext cx="108639" cy="16954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891720-0136-4145-8D8B-077C5FABE63C}"/>
              </a:ext>
            </a:extLst>
          </p:cNvPr>
          <p:cNvSpPr txBox="1"/>
          <p:nvPr/>
        </p:nvSpPr>
        <p:spPr>
          <a:xfrm>
            <a:off x="8115300" y="4839680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5A20DE-05A3-4EFB-B332-97FA57191BE1}"/>
              </a:ext>
            </a:extLst>
          </p:cNvPr>
          <p:cNvSpPr txBox="1"/>
          <p:nvPr/>
        </p:nvSpPr>
        <p:spPr>
          <a:xfrm>
            <a:off x="5396552" y="5077478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82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5CF799A-2E78-4FD7-81FC-EF5392E04F3E}"/>
              </a:ext>
            </a:extLst>
          </p:cNvPr>
          <p:cNvSpPr/>
          <p:nvPr/>
        </p:nvSpPr>
        <p:spPr bwMode="auto">
          <a:xfrm>
            <a:off x="3531996" y="3125037"/>
            <a:ext cx="1477107" cy="1758462"/>
          </a:xfrm>
          <a:custGeom>
            <a:avLst/>
            <a:gdLst>
              <a:gd name="connsiteX0" fmla="*/ 231112 w 1477107"/>
              <a:gd name="connsiteY0" fmla="*/ 954594 h 1758462"/>
              <a:gd name="connsiteX1" fmla="*/ 0 w 1477107"/>
              <a:gd name="connsiteY1" fmla="*/ 1436915 h 1758462"/>
              <a:gd name="connsiteX2" fmla="*/ 160773 w 1477107"/>
              <a:gd name="connsiteY2" fmla="*/ 1758462 h 1758462"/>
              <a:gd name="connsiteX3" fmla="*/ 859134 w 1477107"/>
              <a:gd name="connsiteY3" fmla="*/ 1683099 h 1758462"/>
              <a:gd name="connsiteX4" fmla="*/ 1029956 w 1477107"/>
              <a:gd name="connsiteY4" fmla="*/ 1266093 h 1758462"/>
              <a:gd name="connsiteX5" fmla="*/ 1472083 w 1477107"/>
              <a:gd name="connsiteY5" fmla="*/ 643095 h 1758462"/>
              <a:gd name="connsiteX6" fmla="*/ 1477107 w 1477107"/>
              <a:gd name="connsiteY6" fmla="*/ 256233 h 1758462"/>
              <a:gd name="connsiteX7" fmla="*/ 934496 w 1477107"/>
              <a:gd name="connsiteY7" fmla="*/ 0 h 1758462"/>
              <a:gd name="connsiteX8" fmla="*/ 467248 w 1477107"/>
              <a:gd name="connsiteY8" fmla="*/ 266282 h 1758462"/>
              <a:gd name="connsiteX9" fmla="*/ 231112 w 1477107"/>
              <a:gd name="connsiteY9" fmla="*/ 954594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7107" h="1758462">
                <a:moveTo>
                  <a:pt x="231112" y="954594"/>
                </a:moveTo>
                <a:lnTo>
                  <a:pt x="0" y="1436915"/>
                </a:lnTo>
                <a:lnTo>
                  <a:pt x="160773" y="1758462"/>
                </a:lnTo>
                <a:lnTo>
                  <a:pt x="859134" y="1683099"/>
                </a:lnTo>
                <a:lnTo>
                  <a:pt x="1029956" y="1266093"/>
                </a:lnTo>
                <a:lnTo>
                  <a:pt x="1472083" y="643095"/>
                </a:lnTo>
                <a:cubicBezTo>
                  <a:pt x="1473758" y="514141"/>
                  <a:pt x="1475432" y="385187"/>
                  <a:pt x="1477107" y="256233"/>
                </a:cubicBezTo>
                <a:lnTo>
                  <a:pt x="934496" y="0"/>
                </a:lnTo>
                <a:lnTo>
                  <a:pt x="467248" y="266282"/>
                </a:lnTo>
                <a:lnTo>
                  <a:pt x="231112" y="954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0ED7E401-CE66-45C1-9D79-17970B9330D4}"/>
              </a:ext>
            </a:extLst>
          </p:cNvPr>
          <p:cNvSpPr/>
          <p:nvPr/>
        </p:nvSpPr>
        <p:spPr bwMode="auto">
          <a:xfrm>
            <a:off x="50242" y="1467059"/>
            <a:ext cx="4270549" cy="4225332"/>
          </a:xfrm>
          <a:custGeom>
            <a:avLst/>
            <a:gdLst>
              <a:gd name="connsiteX0" fmla="*/ 3150158 w 4270549"/>
              <a:gd name="connsiteY0" fmla="*/ 30145 h 4225332"/>
              <a:gd name="connsiteX1" fmla="*/ 3969099 w 4270549"/>
              <a:gd name="connsiteY1" fmla="*/ 0 h 4225332"/>
              <a:gd name="connsiteX2" fmla="*/ 4270549 w 4270549"/>
              <a:gd name="connsiteY2" fmla="*/ 462225 h 4225332"/>
              <a:gd name="connsiteX3" fmla="*/ 3471705 w 4270549"/>
              <a:gd name="connsiteY3" fmla="*/ 1386673 h 4225332"/>
              <a:gd name="connsiteX4" fmla="*/ 3582237 w 4270549"/>
              <a:gd name="connsiteY4" fmla="*/ 2371411 h 4225332"/>
              <a:gd name="connsiteX5" fmla="*/ 3064747 w 4270549"/>
              <a:gd name="connsiteY5" fmla="*/ 3426488 h 4225332"/>
              <a:gd name="connsiteX6" fmla="*/ 2155371 w 4270549"/>
              <a:gd name="connsiteY6" fmla="*/ 4134897 h 4225332"/>
              <a:gd name="connsiteX7" fmla="*/ 1105318 w 4270549"/>
              <a:gd name="connsiteY7" fmla="*/ 4225332 h 4225332"/>
              <a:gd name="connsiteX8" fmla="*/ 296426 w 4270549"/>
              <a:gd name="connsiteY8" fmla="*/ 3521948 h 4225332"/>
              <a:gd name="connsiteX9" fmla="*/ 0 w 4270549"/>
              <a:gd name="connsiteY9" fmla="*/ 3014506 h 4225332"/>
              <a:gd name="connsiteX10" fmla="*/ 165798 w 4270549"/>
              <a:gd name="connsiteY10" fmla="*/ 2361363 h 4225332"/>
              <a:gd name="connsiteX11" fmla="*/ 844061 w 4270549"/>
              <a:gd name="connsiteY11" fmla="*/ 1472084 h 4225332"/>
              <a:gd name="connsiteX12" fmla="*/ 3150158 w 4270549"/>
              <a:gd name="connsiteY12" fmla="*/ 30145 h 42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0549" h="4225332">
                <a:moveTo>
                  <a:pt x="3150158" y="30145"/>
                </a:moveTo>
                <a:lnTo>
                  <a:pt x="3969099" y="0"/>
                </a:lnTo>
                <a:lnTo>
                  <a:pt x="4270549" y="462225"/>
                </a:lnTo>
                <a:lnTo>
                  <a:pt x="3471705" y="1386673"/>
                </a:lnTo>
                <a:lnTo>
                  <a:pt x="3582237" y="2371411"/>
                </a:lnTo>
                <a:lnTo>
                  <a:pt x="3064747" y="3426488"/>
                </a:lnTo>
                <a:lnTo>
                  <a:pt x="2155371" y="4134897"/>
                </a:lnTo>
                <a:lnTo>
                  <a:pt x="1105318" y="4225332"/>
                </a:lnTo>
                <a:lnTo>
                  <a:pt x="296426" y="3521948"/>
                </a:lnTo>
                <a:lnTo>
                  <a:pt x="0" y="3014506"/>
                </a:lnTo>
                <a:lnTo>
                  <a:pt x="165798" y="2361363"/>
                </a:lnTo>
                <a:lnTo>
                  <a:pt x="844061" y="1472084"/>
                </a:lnTo>
                <a:lnTo>
                  <a:pt x="3150158" y="30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F66A7-1082-4D50-848D-69D5485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1C092-A681-4F06-98EA-F16DCED18E2C}"/>
              </a:ext>
            </a:extLst>
          </p:cNvPr>
          <p:cNvSpPr txBox="1"/>
          <p:nvPr/>
        </p:nvSpPr>
        <p:spPr>
          <a:xfrm>
            <a:off x="778747" y="6147801"/>
            <a:ext cx="788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课后思考：找更简单的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nlogn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算法。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DBC234-5EFF-4C44-A17E-C56652A9D2C5}"/>
              </a:ext>
            </a:extLst>
          </p:cNvPr>
          <p:cNvSpPr/>
          <p:nvPr/>
        </p:nvSpPr>
        <p:spPr bwMode="auto">
          <a:xfrm>
            <a:off x="3324452" y="1635638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4CC1A1-E75E-4A94-9562-4BFD33401B58}"/>
              </a:ext>
            </a:extLst>
          </p:cNvPr>
          <p:cNvSpPr txBox="1"/>
          <p:nvPr/>
        </p:nvSpPr>
        <p:spPr>
          <a:xfrm>
            <a:off x="6217893" y="1395811"/>
            <a:ext cx="267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往右</a:t>
            </a:r>
            <a:endParaRPr lang="en-US" altLang="zh-CN" sz="2400" dirty="0"/>
          </a:p>
          <a:p>
            <a:r>
              <a:rPr lang="en-US" altLang="zh-CN" sz="2400" dirty="0"/>
              <a:t>  &gt;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548905-B4FD-4C49-95B3-C6DF2127EAA6}"/>
              </a:ext>
            </a:extLst>
          </p:cNvPr>
          <p:cNvSpPr txBox="1"/>
          <p:nvPr/>
        </p:nvSpPr>
        <p:spPr>
          <a:xfrm>
            <a:off x="6527936" y="2867748"/>
            <a:ext cx="2527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令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A,LF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01A96E-B4BA-4F6B-A389-FC7FED601E30}"/>
              </a:ext>
            </a:extLst>
          </p:cNvPr>
          <p:cNvSpPr/>
          <p:nvPr/>
        </p:nvSpPr>
        <p:spPr bwMode="auto">
          <a:xfrm>
            <a:off x="1879041" y="2415624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BBD04-73F0-4228-8745-10851920183B}"/>
              </a:ext>
            </a:extLst>
          </p:cNvPr>
          <p:cNvSpPr/>
          <p:nvPr/>
        </p:nvSpPr>
        <p:spPr bwMode="auto">
          <a:xfrm>
            <a:off x="731838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8D5C832-4BCA-40C8-B2FB-8FCE38BD95BD}"/>
              </a:ext>
            </a:extLst>
          </p:cNvPr>
          <p:cNvSpPr/>
          <p:nvPr/>
        </p:nvSpPr>
        <p:spPr bwMode="auto">
          <a:xfrm>
            <a:off x="199413" y="416264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7736DF-5181-42F2-9C62-40EB11E1C51E}"/>
              </a:ext>
            </a:extLst>
          </p:cNvPr>
          <p:cNvSpPr/>
          <p:nvPr/>
        </p:nvSpPr>
        <p:spPr bwMode="auto">
          <a:xfrm>
            <a:off x="1092162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DA97A2C-2C08-4B53-B718-E45B7396881F}"/>
              </a:ext>
            </a:extLst>
          </p:cNvPr>
          <p:cNvSpPr/>
          <p:nvPr/>
        </p:nvSpPr>
        <p:spPr bwMode="auto">
          <a:xfrm>
            <a:off x="2776815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0405970-A659-4C5E-BFC4-D9B48F34012E}"/>
              </a:ext>
            </a:extLst>
          </p:cNvPr>
          <p:cNvSpPr/>
          <p:nvPr/>
        </p:nvSpPr>
        <p:spPr bwMode="auto">
          <a:xfrm>
            <a:off x="2426858" y="418528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F1B0FC-3AF1-4989-8735-02FACF3331EB}"/>
              </a:ext>
            </a:extLst>
          </p:cNvPr>
          <p:cNvSpPr/>
          <p:nvPr/>
        </p:nvSpPr>
        <p:spPr bwMode="auto">
          <a:xfrm>
            <a:off x="1361732" y="496527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2408313-E28F-4F29-8C59-B21CF3A66FD8}"/>
              </a:ext>
            </a:extLst>
          </p:cNvPr>
          <p:cNvSpPr/>
          <p:nvPr/>
        </p:nvSpPr>
        <p:spPr bwMode="auto">
          <a:xfrm>
            <a:off x="4963582" y="241974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80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86B6409-B875-4AF0-ADFA-AC6A6D4C301A}"/>
              </a:ext>
            </a:extLst>
          </p:cNvPr>
          <p:cNvSpPr/>
          <p:nvPr/>
        </p:nvSpPr>
        <p:spPr bwMode="auto">
          <a:xfrm>
            <a:off x="4158161" y="3331360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72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C1D660-79D6-4D0F-9083-8AE36CCA6FAD}"/>
              </a:ext>
            </a:extLst>
          </p:cNvPr>
          <p:cNvSpPr/>
          <p:nvPr/>
        </p:nvSpPr>
        <p:spPr bwMode="auto">
          <a:xfrm>
            <a:off x="5538073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2BB026-EB47-4682-8CB3-841214B8F4D6}"/>
              </a:ext>
            </a:extLst>
          </p:cNvPr>
          <p:cNvSpPr/>
          <p:nvPr/>
        </p:nvSpPr>
        <p:spPr bwMode="auto">
          <a:xfrm>
            <a:off x="4797687" y="418528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79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9CD866-A684-4BE2-BCFC-3D2A1D75BE39}"/>
              </a:ext>
            </a:extLst>
          </p:cNvPr>
          <p:cNvSpPr/>
          <p:nvPr/>
        </p:nvSpPr>
        <p:spPr bwMode="auto">
          <a:xfrm>
            <a:off x="4563385" y="4965272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FB053A-5F75-453B-9B8B-0A279B5843E3}"/>
              </a:ext>
            </a:extLst>
          </p:cNvPr>
          <p:cNvSpPr/>
          <p:nvPr/>
        </p:nvSpPr>
        <p:spPr bwMode="auto">
          <a:xfrm>
            <a:off x="3694384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C30E6C2-8AF3-4C41-A340-93FEAE156B63}"/>
              </a:ext>
            </a:extLst>
          </p:cNvPr>
          <p:cNvSpPr/>
          <p:nvPr/>
        </p:nvSpPr>
        <p:spPr bwMode="auto">
          <a:xfrm>
            <a:off x="5951230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7C10D03-6A6F-43D3-A7B6-9C19BCDC9CB3}"/>
              </a:ext>
            </a:extLst>
          </p:cNvPr>
          <p:cNvCxnSpPr>
            <a:stCxn id="5" idx="3"/>
            <a:endCxn id="35" idx="7"/>
          </p:cNvCxnSpPr>
          <p:nvPr/>
        </p:nvCxnSpPr>
        <p:spPr bwMode="auto">
          <a:xfrm flipH="1">
            <a:off x="2476455" y="2091917"/>
            <a:ext cx="950497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D99CFB-00D5-4253-89DB-1D769F62741B}"/>
              </a:ext>
            </a:extLst>
          </p:cNvPr>
          <p:cNvCxnSpPr>
            <a:stCxn id="5" idx="5"/>
            <a:endCxn id="44" idx="1"/>
          </p:cNvCxnSpPr>
          <p:nvPr/>
        </p:nvCxnSpPr>
        <p:spPr bwMode="auto">
          <a:xfrm>
            <a:off x="3921866" y="2091917"/>
            <a:ext cx="1144216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EDC1418-3A27-4CC1-AB84-F8C328ABF833}"/>
              </a:ext>
            </a:extLst>
          </p:cNvPr>
          <p:cNvCxnSpPr>
            <a:stCxn id="35" idx="3"/>
            <a:endCxn id="36" idx="0"/>
          </p:cNvCxnSpPr>
          <p:nvPr/>
        </p:nvCxnSpPr>
        <p:spPr bwMode="auto">
          <a:xfrm flipH="1">
            <a:off x="1081795" y="2871903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30C6A5-8725-4BBE-B105-DF7CD32DC0BE}"/>
              </a:ext>
            </a:extLst>
          </p:cNvPr>
          <p:cNvCxnSpPr>
            <a:stCxn id="36" idx="3"/>
            <a:endCxn id="37" idx="0"/>
          </p:cNvCxnSpPr>
          <p:nvPr/>
        </p:nvCxnSpPr>
        <p:spPr bwMode="auto">
          <a:xfrm flipH="1">
            <a:off x="549370" y="3787150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C9166D2-71F5-41D2-B5F4-029C5332A9D7}"/>
              </a:ext>
            </a:extLst>
          </p:cNvPr>
          <p:cNvCxnSpPr>
            <a:stCxn id="43" idx="0"/>
            <a:endCxn id="38" idx="4"/>
          </p:cNvCxnSpPr>
          <p:nvPr/>
        </p:nvCxnSpPr>
        <p:spPr bwMode="auto">
          <a:xfrm flipH="1" flipV="1">
            <a:off x="1442119" y="4713505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01A95E-602D-4A7F-AAB6-DF86C470113F}"/>
              </a:ext>
            </a:extLst>
          </p:cNvPr>
          <p:cNvCxnSpPr>
            <a:stCxn id="38" idx="0"/>
            <a:endCxn id="36" idx="5"/>
          </p:cNvCxnSpPr>
          <p:nvPr/>
        </p:nvCxnSpPr>
        <p:spPr bwMode="auto">
          <a:xfrm flipH="1" flipV="1">
            <a:off x="1329252" y="3787150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DB95640-04FC-4F14-A7BA-CCCCF70C149A}"/>
              </a:ext>
            </a:extLst>
          </p:cNvPr>
          <p:cNvCxnSpPr>
            <a:stCxn id="40" idx="0"/>
            <a:endCxn id="35" idx="5"/>
          </p:cNvCxnSpPr>
          <p:nvPr/>
        </p:nvCxnSpPr>
        <p:spPr bwMode="auto">
          <a:xfrm flipH="1" flipV="1">
            <a:off x="2476455" y="2871903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B3541ED-043B-4484-98AF-6F462C8335E1}"/>
              </a:ext>
            </a:extLst>
          </p:cNvPr>
          <p:cNvCxnSpPr>
            <a:stCxn id="42" idx="0"/>
            <a:endCxn id="40" idx="4"/>
          </p:cNvCxnSpPr>
          <p:nvPr/>
        </p:nvCxnSpPr>
        <p:spPr bwMode="auto">
          <a:xfrm flipV="1">
            <a:off x="2776815" y="3865435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16EAE6C-9D59-4110-B5D0-046D65C2CFCC}"/>
              </a:ext>
            </a:extLst>
          </p:cNvPr>
          <p:cNvCxnSpPr>
            <a:stCxn id="45" idx="0"/>
            <a:endCxn id="44" idx="3"/>
          </p:cNvCxnSpPr>
          <p:nvPr/>
        </p:nvCxnSpPr>
        <p:spPr bwMode="auto">
          <a:xfrm flipV="1">
            <a:off x="4508118" y="2876020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F3B73A6-1F9E-46FE-9899-DFCB4E182A17}"/>
              </a:ext>
            </a:extLst>
          </p:cNvPr>
          <p:cNvCxnSpPr>
            <a:stCxn id="53" idx="0"/>
            <a:endCxn id="45" idx="3"/>
          </p:cNvCxnSpPr>
          <p:nvPr/>
        </p:nvCxnSpPr>
        <p:spPr bwMode="auto">
          <a:xfrm flipV="1">
            <a:off x="4044341" y="3787639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648AC3B-AF66-49E6-A255-B8F1DCD61CF9}"/>
              </a:ext>
            </a:extLst>
          </p:cNvPr>
          <p:cNvCxnSpPr>
            <a:stCxn id="50" idx="0"/>
            <a:endCxn id="44" idx="5"/>
          </p:cNvCxnSpPr>
          <p:nvPr/>
        </p:nvCxnSpPr>
        <p:spPr bwMode="auto">
          <a:xfrm flipH="1" flipV="1">
            <a:off x="5560996" y="2876020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B3DCE4-C8DC-4BE7-950C-DF4159861D97}"/>
              </a:ext>
            </a:extLst>
          </p:cNvPr>
          <p:cNvCxnSpPr>
            <a:stCxn id="51" idx="0"/>
            <a:endCxn id="45" idx="5"/>
          </p:cNvCxnSpPr>
          <p:nvPr/>
        </p:nvCxnSpPr>
        <p:spPr bwMode="auto">
          <a:xfrm flipH="1" flipV="1">
            <a:off x="4755575" y="3787639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642006-0BA4-4DB3-8B7E-93F93CE499F2}"/>
              </a:ext>
            </a:extLst>
          </p:cNvPr>
          <p:cNvCxnSpPr>
            <a:stCxn id="52" idx="0"/>
            <a:endCxn id="51" idx="4"/>
          </p:cNvCxnSpPr>
          <p:nvPr/>
        </p:nvCxnSpPr>
        <p:spPr bwMode="auto">
          <a:xfrm flipV="1">
            <a:off x="4913342" y="4719850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684202-DE86-4661-91CA-E5392C05FB08}"/>
              </a:ext>
            </a:extLst>
          </p:cNvPr>
          <p:cNvCxnSpPr>
            <a:stCxn id="57" idx="0"/>
            <a:endCxn id="50" idx="5"/>
          </p:cNvCxnSpPr>
          <p:nvPr/>
        </p:nvCxnSpPr>
        <p:spPr bwMode="auto">
          <a:xfrm flipH="1" flipV="1">
            <a:off x="6135487" y="3787150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9BDB12C-2A5B-46B9-BB9D-210792AC7031}"/>
              </a:ext>
            </a:extLst>
          </p:cNvPr>
          <p:cNvSpPr txBox="1"/>
          <p:nvPr/>
        </p:nvSpPr>
        <p:spPr>
          <a:xfrm>
            <a:off x="1116963" y="1598053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en-US" altLang="zh-CN" sz="2400" dirty="0">
                <a:solidFill>
                  <a:srgbClr val="002060"/>
                </a:solidFill>
              </a:rPr>
              <a:t>=75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/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i="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最终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blipFill>
                <a:blip r:embed="rId2"/>
                <a:stretch>
                  <a:fillRect l="-2963" t="-12500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1" grpId="0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37DAE-283C-4C52-A585-F9F4C6FD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5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假设你需要支持两种操作：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中加入一个点，坐标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的凸包。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用</a:t>
            </a:r>
            <a:r>
              <a:rPr lang="en-US" altLang="zh-CN" dirty="0">
                <a:solidFill>
                  <a:srgbClr val="9933FF"/>
                </a:solidFill>
              </a:rPr>
              <a:t>AVL</a:t>
            </a:r>
            <a:r>
              <a:rPr lang="zh-CN" altLang="en-US" dirty="0">
                <a:solidFill>
                  <a:srgbClr val="9933FF"/>
                </a:solidFill>
              </a:rPr>
              <a:t>树维护凸包的下边界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上边界对称处理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由一系列顶点组成，从左到右，</a:t>
            </a:r>
            <a:r>
              <a:rPr lang="en-US" altLang="zh-CN" dirty="0"/>
              <a:t>x</a:t>
            </a:r>
            <a:r>
              <a:rPr lang="zh-CN" altLang="en-US" dirty="0"/>
              <a:t>坐标为关键值。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当加入一个新的点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2"/>
            <a:r>
              <a:rPr lang="zh-CN" altLang="en-US" dirty="0"/>
              <a:t>判断其是不是在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</a:t>
            </a:r>
            <a:endParaRPr lang="en-US" altLang="zh-CN" dirty="0"/>
          </a:p>
          <a:p>
            <a:pPr lvl="3"/>
            <a:r>
              <a:rPr lang="zh-CN" altLang="en-US" dirty="0"/>
              <a:t>若在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上方，则下边界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不需要更新。</a:t>
            </a:r>
            <a:endParaRPr lang="en-US" altLang="zh-CN" dirty="0"/>
          </a:p>
          <a:p>
            <a:pPr lvl="3"/>
            <a:r>
              <a:rPr lang="zh-CN" altLang="en-US" dirty="0"/>
              <a:t>否则，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要插入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中，并且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的某些顶点要删除。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0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87FD1-A2AF-49C2-8562-32699A69DBC6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B7336E3-35CB-4D48-B68C-26E773A6A4E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DE79045-6BB6-4B73-B9EA-87EF01D500C4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CB035D-3837-4208-A3AF-DE0DBA9EC16D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6DDB5E6-5F2A-43D7-BF99-44A6AA1D6A96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C0BDB92-4717-431E-A7E0-19649A3A713B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411ABC-95FC-429F-BD62-298B669FF170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21854C7-2016-45E0-B197-E3E00480DB31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4CBF0D-E715-4AAF-86CB-21D115E98BB0}"/>
              </a:ext>
            </a:extLst>
          </p:cNvPr>
          <p:cNvCxnSpPr>
            <a:stCxn id="49" idx="4"/>
            <a:endCxn id="50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B8DEFF-D63E-450B-86A8-AD437F1B811C}"/>
              </a:ext>
            </a:extLst>
          </p:cNvPr>
          <p:cNvCxnSpPr>
            <a:stCxn id="50" idx="5"/>
            <a:endCxn id="51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7592EF3-6FE9-492E-B86F-5676020813AC}"/>
              </a:ext>
            </a:extLst>
          </p:cNvPr>
          <p:cNvCxnSpPr>
            <a:stCxn id="51" idx="5"/>
            <a:endCxn id="52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DC25408-E381-406A-A4ED-9F2E76C29EF1}"/>
              </a:ext>
            </a:extLst>
          </p:cNvPr>
          <p:cNvCxnSpPr>
            <a:stCxn id="52" idx="6"/>
            <a:endCxn id="56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5D7275D-2F5C-458C-A359-3B6460A08831}"/>
              </a:ext>
            </a:extLst>
          </p:cNvPr>
          <p:cNvCxnSpPr>
            <a:stCxn id="56" idx="6"/>
            <a:endCxn id="55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2BD48E0-C4AE-4003-8594-E63F4BB87472}"/>
              </a:ext>
            </a:extLst>
          </p:cNvPr>
          <p:cNvCxnSpPr>
            <a:stCxn id="55" idx="6"/>
            <a:endCxn id="54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D1F1BB9-14E7-48A8-99F9-7482F6B6C85E}"/>
              </a:ext>
            </a:extLst>
          </p:cNvPr>
          <p:cNvCxnSpPr>
            <a:stCxn id="54" idx="7"/>
            <a:endCxn id="53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8988F2-9AF9-4D8F-8B0B-640B2F28A877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EC9BA4-605B-4E35-9D3D-313AA2587D78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C46464B-749A-41CE-9E52-6A5EE4AAA89C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0F90AD-AA5C-44AA-84E6-64F873AC8830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1A97CF-D8DD-4C4C-B6E0-7B45FA58AB40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4E3020-3C09-4ABE-8517-E4CE6E5E5231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B1B372D-8AB0-4C4C-B944-C5EAF28BFF5B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14259D6-2BB6-4B69-B546-9BE9F59D7FFC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2D5EF9-FFB0-4448-89EB-7A528FDD6DE2}"/>
              </a:ext>
            </a:extLst>
          </p:cNvPr>
          <p:cNvSpPr txBox="1"/>
          <p:nvPr/>
        </p:nvSpPr>
        <p:spPr>
          <a:xfrm>
            <a:off x="5781353" y="2670450"/>
            <a:ext cx="43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848140" y="2481072"/>
            <a:ext cx="3126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加入点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r>
              <a:rPr lang="zh-CN" altLang="en-US" sz="2400" dirty="0"/>
              <a:t>先判断它与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</a:t>
            </a:r>
            <a:br>
              <a:rPr lang="en-US" altLang="zh-CN" sz="2400" dirty="0"/>
            </a:br>
            <a:r>
              <a:rPr lang="en-US" altLang="zh-CN" sz="2400" dirty="0"/>
              <a:t>——</a:t>
            </a:r>
            <a:r>
              <a:rPr lang="zh-CN" altLang="en-US" sz="2400" dirty="0"/>
              <a:t>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中两个邻点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使得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的横坐标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在它们的横坐标之间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判断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的关系仅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需要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时间。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6753" y="4004902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983993" y="2923346"/>
            <a:ext cx="28167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下方</a:t>
            </a:r>
            <a:endParaRPr lang="en-US" altLang="zh-CN" sz="2400" dirty="0"/>
          </a:p>
          <a:p>
            <a:r>
              <a:rPr lang="zh-CN" altLang="en-US" sz="2400" dirty="0"/>
              <a:t>要将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插入</a:t>
            </a:r>
            <a:endParaRPr lang="en-US" altLang="zh-CN" sz="2400" dirty="0"/>
          </a:p>
          <a:p>
            <a:r>
              <a:rPr lang="zh-CN" altLang="en-US" sz="2400" dirty="0"/>
              <a:t>同时还要删除</a:t>
            </a:r>
            <a:r>
              <a:rPr lang="en-US" altLang="zh-CN" sz="2400" dirty="0"/>
              <a:t>b</a:t>
            </a:r>
            <a:r>
              <a:rPr lang="zh-CN" altLang="en-US" sz="2400" dirty="0"/>
              <a:t>中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原有的某些点。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如果在</a:t>
            </a:r>
            <a:r>
              <a:rPr lang="en-US" altLang="zh-CN" sz="2400" dirty="0"/>
              <a:t>b</a:t>
            </a:r>
            <a:r>
              <a:rPr lang="zh-CN" altLang="en-US" sz="2400" dirty="0"/>
              <a:t>左方</a:t>
            </a:r>
            <a:r>
              <a:rPr lang="en-US" altLang="zh-CN" sz="2400" dirty="0"/>
              <a:t>/</a:t>
            </a:r>
            <a:r>
              <a:rPr lang="zh-CN" altLang="en-US" sz="2400" dirty="0"/>
              <a:t>右方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也可以类似处理。</a:t>
            </a:r>
            <a:endParaRPr lang="en-US" altLang="zh-CN" sz="2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8626" y="4901716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52E3D9A-5B6C-41E3-A40A-CE1A55453A5D}"/>
              </a:ext>
            </a:extLst>
          </p:cNvPr>
          <p:cNvCxnSpPr>
            <a:stCxn id="8" idx="5"/>
            <a:endCxn id="30" idx="2"/>
          </p:cNvCxnSpPr>
          <p:nvPr/>
        </p:nvCxnSpPr>
        <p:spPr bwMode="auto">
          <a:xfrm>
            <a:off x="2090695" y="4239365"/>
            <a:ext cx="1177931" cy="74022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2C9CA5-738A-4545-BBD8-403DB4074D92}"/>
              </a:ext>
            </a:extLst>
          </p:cNvPr>
          <p:cNvCxnSpPr>
            <a:stCxn id="30" idx="6"/>
            <a:endCxn id="11" idx="4"/>
          </p:cNvCxnSpPr>
          <p:nvPr/>
        </p:nvCxnSpPr>
        <p:spPr bwMode="auto">
          <a:xfrm flipV="1">
            <a:off x="3424375" y="3804974"/>
            <a:ext cx="1565469" cy="11746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807D8BE-9232-4818-98CE-FA75387FBE41}"/>
              </a:ext>
            </a:extLst>
          </p:cNvPr>
          <p:cNvSpPr txBox="1"/>
          <p:nvPr/>
        </p:nvSpPr>
        <p:spPr>
          <a:xfrm>
            <a:off x="1024515" y="5822917"/>
            <a:ext cx="7479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插入</a:t>
            </a:r>
            <a:r>
              <a:rPr lang="en-US" altLang="zh-CN" sz="2000" dirty="0"/>
              <a:t>/</a:t>
            </a:r>
            <a:r>
              <a:rPr lang="zh-CN" altLang="en-US" sz="2000" dirty="0"/>
              <a:t>删除 一个点的复杂度为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000" dirty="0"/>
              <a:t>。（总共是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注意：加入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x,y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r>
              <a:rPr lang="zh-CN" altLang="en-US" sz="2000" dirty="0"/>
              <a:t>时可能许多点被删除；</a:t>
            </a:r>
            <a:r>
              <a:rPr lang="zh-CN" altLang="en-US" sz="2000" dirty="0">
                <a:solidFill>
                  <a:srgbClr val="FF0000"/>
                </a:solidFill>
              </a:rPr>
              <a:t>每步未必是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43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C336F-CF70-4110-85D1-630941EABFE5}"/>
              </a:ext>
            </a:extLst>
          </p:cNvPr>
          <p:cNvSpPr txBox="1"/>
          <p:nvPr/>
        </p:nvSpPr>
        <p:spPr>
          <a:xfrm>
            <a:off x="932935" y="1894114"/>
            <a:ext cx="79480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AVL</a:t>
            </a:r>
            <a:r>
              <a:rPr lang="zh-CN" altLang="en-US" sz="2800" dirty="0"/>
              <a:t>树的增量凸包算法。</a:t>
            </a:r>
            <a:endParaRPr lang="en-US" altLang="zh-CN" sz="28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                       </a:t>
            </a:r>
            <a:r>
              <a:rPr lang="en-US" altLang="zh-CN" sz="2800" dirty="0"/>
              <a:t>Graham Scan</a:t>
            </a:r>
            <a:r>
              <a:rPr lang="zh-CN" altLang="en-US" sz="2800" dirty="0"/>
              <a:t>以及分治求凸包算法。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优点：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新算法是一个在线算法。</a:t>
            </a:r>
            <a:endParaRPr lang="en-US" altLang="zh-CN" sz="2400" dirty="0"/>
          </a:p>
          <a:p>
            <a:r>
              <a:rPr lang="zh-CN" altLang="en-US" sz="2400" dirty="0"/>
              <a:t>  不需要拿到所有的点就可开始计算。</a:t>
            </a:r>
            <a:endParaRPr lang="en-US" altLang="zh-CN" sz="2400" dirty="0"/>
          </a:p>
          <a:p>
            <a:r>
              <a:rPr lang="zh-CN" altLang="en-US" sz="2400" dirty="0"/>
              <a:t>  每新增一个点，都能较快速度得到现有点集合的凸包。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编程难度稍微大一些。隐藏在</a:t>
            </a:r>
            <a:r>
              <a:rPr lang="en-US" altLang="zh-CN" sz="2400" dirty="0"/>
              <a:t>O</a:t>
            </a:r>
            <a:r>
              <a:rPr lang="zh-CN" altLang="en-US" sz="2400" dirty="0"/>
              <a:t>后面的常数更大。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52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92B92-678E-4DCB-938E-1A964BFA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58451" cy="51642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用一棵</a:t>
            </a:r>
            <a:r>
              <a:rPr lang="en-US" altLang="zh-CN" dirty="0"/>
              <a:t>AVL</a:t>
            </a:r>
            <a:r>
              <a:rPr lang="zh-CN" altLang="en-US" dirty="0"/>
              <a:t>树保存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中的元素</a:t>
            </a:r>
            <a:endParaRPr lang="en-US" altLang="zh-CN" dirty="0"/>
          </a:p>
          <a:p>
            <a:pPr lvl="1"/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，很容易找到第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小元素（见下页）</a:t>
            </a:r>
          </a:p>
        </p:txBody>
      </p:sp>
    </p:spTree>
    <p:extLst>
      <p:ext uri="{BB962C8B-B14F-4D97-AF65-F5344CB8AC3E}">
        <p14:creationId xmlns:p14="http://schemas.microsoft.com/office/powerpoint/2010/main" val="2144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8CADA-DEF2-409E-8960-2F196FDFD1B7}"/>
              </a:ext>
            </a:extLst>
          </p:cNvPr>
          <p:cNvSpPr/>
          <p:nvPr/>
        </p:nvSpPr>
        <p:spPr bwMode="auto">
          <a:xfrm>
            <a:off x="4268996" y="1881823"/>
            <a:ext cx="719889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89C17-EAB9-4CEA-8768-4535A5C5409B}"/>
              </a:ext>
            </a:extLst>
          </p:cNvPr>
          <p:cNvSpPr/>
          <p:nvPr/>
        </p:nvSpPr>
        <p:spPr bwMode="auto">
          <a:xfrm>
            <a:off x="2823586" y="266180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F2D6AE-8C92-44C2-833E-5B44F818049C}"/>
              </a:ext>
            </a:extLst>
          </p:cNvPr>
          <p:cNvSpPr/>
          <p:nvPr/>
        </p:nvSpPr>
        <p:spPr bwMode="auto">
          <a:xfrm>
            <a:off x="1676383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7E2DC5-BD83-44D1-9B50-1602212D0B16}"/>
              </a:ext>
            </a:extLst>
          </p:cNvPr>
          <p:cNvSpPr/>
          <p:nvPr/>
        </p:nvSpPr>
        <p:spPr bwMode="auto">
          <a:xfrm>
            <a:off x="1143958" y="440883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6BDE0C-E23C-4CBD-BCBF-80AC4778887E}"/>
              </a:ext>
            </a:extLst>
          </p:cNvPr>
          <p:cNvSpPr/>
          <p:nvPr/>
        </p:nvSpPr>
        <p:spPr bwMode="auto">
          <a:xfrm>
            <a:off x="2036707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0050-20DF-45A0-99A5-D619E6FC98B2}"/>
              </a:ext>
            </a:extLst>
          </p:cNvPr>
          <p:cNvSpPr/>
          <p:nvPr/>
        </p:nvSpPr>
        <p:spPr bwMode="auto">
          <a:xfrm>
            <a:off x="3721360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AC8F715-9932-4EAB-A3FB-25F6816222A4}"/>
              </a:ext>
            </a:extLst>
          </p:cNvPr>
          <p:cNvSpPr/>
          <p:nvPr/>
        </p:nvSpPr>
        <p:spPr bwMode="auto">
          <a:xfrm>
            <a:off x="3371403" y="44314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CEDC52-E4F5-4378-91DC-F84EDB3DAEDD}"/>
              </a:ext>
            </a:extLst>
          </p:cNvPr>
          <p:cNvSpPr/>
          <p:nvPr/>
        </p:nvSpPr>
        <p:spPr bwMode="auto">
          <a:xfrm>
            <a:off x="2306277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33A6E8-36AD-4F9F-B945-7CCFF7A5E802}"/>
              </a:ext>
            </a:extLst>
          </p:cNvPr>
          <p:cNvSpPr/>
          <p:nvPr/>
        </p:nvSpPr>
        <p:spPr bwMode="auto">
          <a:xfrm>
            <a:off x="5908127" y="266592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148FA4-F2E2-4FF4-B331-E5807C2F21B9}"/>
              </a:ext>
            </a:extLst>
          </p:cNvPr>
          <p:cNvSpPr/>
          <p:nvPr/>
        </p:nvSpPr>
        <p:spPr bwMode="auto">
          <a:xfrm>
            <a:off x="5102706" y="3577545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03DC192-A333-4FD0-9D1C-C87B64368607}"/>
              </a:ext>
            </a:extLst>
          </p:cNvPr>
          <p:cNvSpPr/>
          <p:nvPr/>
        </p:nvSpPr>
        <p:spPr bwMode="auto">
          <a:xfrm>
            <a:off x="6482618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F5F12F-7572-45D4-AA1C-09ACC4D867CC}"/>
              </a:ext>
            </a:extLst>
          </p:cNvPr>
          <p:cNvSpPr/>
          <p:nvPr/>
        </p:nvSpPr>
        <p:spPr bwMode="auto">
          <a:xfrm>
            <a:off x="5742232" y="443147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32AC65-D412-439A-8015-5E6D9B30F33F}"/>
              </a:ext>
            </a:extLst>
          </p:cNvPr>
          <p:cNvSpPr/>
          <p:nvPr/>
        </p:nvSpPr>
        <p:spPr bwMode="auto">
          <a:xfrm>
            <a:off x="5507930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5923190-62E9-4037-BB24-3C5AD91F4505}"/>
              </a:ext>
            </a:extLst>
          </p:cNvPr>
          <p:cNvSpPr/>
          <p:nvPr/>
        </p:nvSpPr>
        <p:spPr bwMode="auto">
          <a:xfrm>
            <a:off x="4638929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21C252-4758-480D-A9A1-4B5D52DECB3B}"/>
              </a:ext>
            </a:extLst>
          </p:cNvPr>
          <p:cNvSpPr/>
          <p:nvPr/>
        </p:nvSpPr>
        <p:spPr bwMode="auto">
          <a:xfrm>
            <a:off x="6895775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0CFC779-C1F0-4E64-A12A-52B047BEAEA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3421000" y="2338102"/>
            <a:ext cx="953421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7C4E5D-A765-4CA4-917F-C74E748148A3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 bwMode="auto">
          <a:xfrm>
            <a:off x="4883460" y="2338102"/>
            <a:ext cx="1127167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473C3B-71FC-4EF6-81AF-B39E6AD6A2B0}"/>
              </a:ext>
            </a:extLst>
          </p:cNvPr>
          <p:cNvCxnSpPr>
            <a:stCxn id="8" idx="3"/>
            <a:endCxn id="9" idx="0"/>
          </p:cNvCxnSpPr>
          <p:nvPr/>
        </p:nvCxnSpPr>
        <p:spPr bwMode="auto">
          <a:xfrm flipH="1">
            <a:off x="2026340" y="3118088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A06F9DA-F66B-4E8E-9931-9C0644C0153E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1493915" y="4033335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045BA8-A1F7-4696-B80B-DA3023A3E399}"/>
              </a:ext>
            </a:extLst>
          </p:cNvPr>
          <p:cNvCxnSpPr>
            <a:stCxn id="14" idx="0"/>
            <a:endCxn id="11" idx="4"/>
          </p:cNvCxnSpPr>
          <p:nvPr/>
        </p:nvCxnSpPr>
        <p:spPr bwMode="auto">
          <a:xfrm flipH="1" flipV="1">
            <a:off x="2386664" y="4959690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EAC8AB-FD20-484E-9C01-7ACDFCB0F886}"/>
              </a:ext>
            </a:extLst>
          </p:cNvPr>
          <p:cNvCxnSpPr>
            <a:stCxn id="11" idx="0"/>
            <a:endCxn id="9" idx="5"/>
          </p:cNvCxnSpPr>
          <p:nvPr/>
        </p:nvCxnSpPr>
        <p:spPr bwMode="auto">
          <a:xfrm flipH="1" flipV="1">
            <a:off x="2273797" y="4033335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DCC4A4-0BA6-47A5-9EA6-23A49746A666}"/>
              </a:ext>
            </a:extLst>
          </p:cNvPr>
          <p:cNvCxnSpPr>
            <a:stCxn id="12" idx="0"/>
            <a:endCxn id="8" idx="5"/>
          </p:cNvCxnSpPr>
          <p:nvPr/>
        </p:nvCxnSpPr>
        <p:spPr bwMode="auto">
          <a:xfrm flipH="1" flipV="1">
            <a:off x="3421000" y="3118088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4B6C3E-32F1-48DC-B07E-98E890EA1230}"/>
              </a:ext>
            </a:extLst>
          </p:cNvPr>
          <p:cNvCxnSpPr>
            <a:stCxn id="13" idx="0"/>
            <a:endCxn id="12" idx="4"/>
          </p:cNvCxnSpPr>
          <p:nvPr/>
        </p:nvCxnSpPr>
        <p:spPr bwMode="auto">
          <a:xfrm flipV="1">
            <a:off x="3721360" y="4111620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38FBA58-CEBC-41C0-8D3A-7C98561ACDE4}"/>
              </a:ext>
            </a:extLst>
          </p:cNvPr>
          <p:cNvCxnSpPr>
            <a:stCxn id="16" idx="0"/>
            <a:endCxn id="15" idx="3"/>
          </p:cNvCxnSpPr>
          <p:nvPr/>
        </p:nvCxnSpPr>
        <p:spPr bwMode="auto">
          <a:xfrm flipV="1">
            <a:off x="5452663" y="3122205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72FF7D-257D-474A-84CD-76EBB1BF83DE}"/>
              </a:ext>
            </a:extLst>
          </p:cNvPr>
          <p:cNvCxnSpPr>
            <a:stCxn id="20" idx="0"/>
            <a:endCxn id="16" idx="3"/>
          </p:cNvCxnSpPr>
          <p:nvPr/>
        </p:nvCxnSpPr>
        <p:spPr bwMode="auto">
          <a:xfrm flipV="1">
            <a:off x="4988886" y="4033824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C63DED-EE03-4A5A-BAF4-516B9B9CCDE0}"/>
              </a:ext>
            </a:extLst>
          </p:cNvPr>
          <p:cNvCxnSpPr>
            <a:stCxn id="17" idx="0"/>
            <a:endCxn id="15" idx="5"/>
          </p:cNvCxnSpPr>
          <p:nvPr/>
        </p:nvCxnSpPr>
        <p:spPr bwMode="auto">
          <a:xfrm flipH="1" flipV="1">
            <a:off x="6505541" y="3122205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11C365-831A-45BC-8A52-EAEDAC287B8C}"/>
              </a:ext>
            </a:extLst>
          </p:cNvPr>
          <p:cNvCxnSpPr>
            <a:stCxn id="18" idx="0"/>
            <a:endCxn id="16" idx="5"/>
          </p:cNvCxnSpPr>
          <p:nvPr/>
        </p:nvCxnSpPr>
        <p:spPr bwMode="auto">
          <a:xfrm flipH="1" flipV="1">
            <a:off x="5700120" y="4033824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BED64F5-D87E-48A4-BB52-8B129A7F7FCD}"/>
              </a:ext>
            </a:extLst>
          </p:cNvPr>
          <p:cNvCxnSpPr>
            <a:stCxn id="19" idx="0"/>
            <a:endCxn id="18" idx="4"/>
          </p:cNvCxnSpPr>
          <p:nvPr/>
        </p:nvCxnSpPr>
        <p:spPr bwMode="auto">
          <a:xfrm flipV="1">
            <a:off x="5857887" y="4966035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9989B5-F329-4BDA-86C4-221017500D9B}"/>
              </a:ext>
            </a:extLst>
          </p:cNvPr>
          <p:cNvCxnSpPr>
            <a:stCxn id="21" idx="0"/>
            <a:endCxn id="17" idx="5"/>
          </p:cNvCxnSpPr>
          <p:nvPr/>
        </p:nvCxnSpPr>
        <p:spPr bwMode="auto">
          <a:xfrm flipH="1" flipV="1">
            <a:off x="7080032" y="4033335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99446D-E6AB-46D1-8C08-F9730386F072}"/>
              </a:ext>
            </a:extLst>
          </p:cNvPr>
          <p:cNvSpPr txBox="1"/>
          <p:nvPr/>
        </p:nvSpPr>
        <p:spPr>
          <a:xfrm>
            <a:off x="3523500" y="158368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k=12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4F31C-12BE-4AC3-9F5A-CAE75A04F47C}"/>
              </a:ext>
            </a:extLst>
          </p:cNvPr>
          <p:cNvSpPr txBox="1"/>
          <p:nvPr/>
        </p:nvSpPr>
        <p:spPr>
          <a:xfrm>
            <a:off x="6557801" y="227604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A2114B-211B-4611-B361-A693BB24A0E6}"/>
              </a:ext>
            </a:extLst>
          </p:cNvPr>
          <p:cNvSpPr txBox="1"/>
          <p:nvPr/>
        </p:nvSpPr>
        <p:spPr>
          <a:xfrm>
            <a:off x="4618038" y="3284902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E0287A-B9CB-45E7-BAC1-9317287C29E9}"/>
              </a:ext>
            </a:extLst>
          </p:cNvPr>
          <p:cNvSpPr txBox="1"/>
          <p:nvPr/>
        </p:nvSpPr>
        <p:spPr>
          <a:xfrm>
            <a:off x="6034420" y="4184519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054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93649-657B-4E95-A2FD-D60B5516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：查询某个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rank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01B75-73E5-4BB2-86A0-8E48D585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12750" cy="4883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的元素的</a:t>
            </a:r>
            <a:r>
              <a:rPr lang="en-US" altLang="zh-CN" dirty="0"/>
              <a:t>rank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（即，</a:t>
            </a:r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中是第几小的元素？）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类似前一个应用的解决方法。</a:t>
            </a:r>
            <a:br>
              <a:rPr lang="en-US" altLang="zh-CN" dirty="0"/>
            </a:b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</a:p>
        </p:txBody>
      </p:sp>
    </p:spTree>
    <p:extLst>
      <p:ext uri="{BB962C8B-B14F-4D97-AF65-F5344CB8AC3E}">
        <p14:creationId xmlns:p14="http://schemas.microsoft.com/office/powerpoint/2010/main" val="32996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2" y="1452563"/>
            <a:ext cx="8501062" cy="52999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</a:t>
            </a:r>
            <a:r>
              <a:rPr lang="en-US" altLang="zh-CN" sz="2800" dirty="0">
                <a:solidFill>
                  <a:srgbClr val="00B0F0"/>
                </a:solidFill>
              </a:rPr>
              <a:t>Voronoi</a:t>
            </a:r>
            <a:r>
              <a:rPr lang="zh-CN" altLang="en-US" sz="2800" dirty="0">
                <a:solidFill>
                  <a:srgbClr val="00B0F0"/>
                </a:solidFill>
              </a:rPr>
              <a:t>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给定平面上的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b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400" dirty="0"/>
              <a:t>每一个叫做一个</a:t>
            </a:r>
            <a:r>
              <a:rPr lang="en-US" altLang="zh-CN" sz="2400" dirty="0"/>
              <a:t>site</a:t>
            </a:r>
            <a:r>
              <a:rPr lang="zh-CN" altLang="en-US" sz="2400" dirty="0"/>
              <a:t>（站点）</a:t>
            </a:r>
            <a:endParaRPr lang="en-US" altLang="zh-CN" sz="2400" baseline="-25000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VoronoiDiagram(p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is a partition of a plane into </a:t>
            </a:r>
            <a:br>
              <a:rPr lang="en-US" altLang="zh-CN" sz="2400" dirty="0"/>
            </a:br>
            <a:r>
              <a:rPr lang="en-US" altLang="zh-CN" sz="2400" dirty="0"/>
              <a:t>regions close to each site.</a:t>
            </a:r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每个点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对应一个区域</a:t>
            </a:r>
            <a:r>
              <a:rPr lang="en-US" altLang="zh-CN" sz="2000" dirty="0" err="1">
                <a:solidFill>
                  <a:srgbClr val="00B050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——</a:t>
            </a:r>
            <a:br>
              <a:rPr lang="en-US" altLang="zh-CN" sz="2000" dirty="0"/>
            </a:br>
            <a:r>
              <a:rPr lang="zh-CN" altLang="en-US" sz="2000" dirty="0"/>
              <a:t>该区域的点的最近的</a:t>
            </a:r>
            <a:r>
              <a:rPr lang="en-US" altLang="zh-CN" sz="2000" dirty="0"/>
              <a:t>site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可以把</a:t>
            </a:r>
            <a:r>
              <a:rPr lang="en-US" altLang="zh-CN" sz="2000" dirty="0"/>
              <a:t>site</a:t>
            </a:r>
            <a:r>
              <a:rPr lang="zh-CN" altLang="en-US" sz="2000" dirty="0"/>
              <a:t>看成商店</a:t>
            </a:r>
            <a:r>
              <a:rPr lang="en-US" altLang="zh-CN" sz="2000" dirty="0"/>
              <a:t>/</a:t>
            </a:r>
            <a:r>
              <a:rPr lang="zh-CN" altLang="en-US" sz="2000" dirty="0"/>
              <a:t>邮局等等。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800" dirty="0"/>
              <a:t>Voronoi</a:t>
            </a:r>
            <a:r>
              <a:rPr lang="zh-CN" altLang="en-US" sz="2800" dirty="0"/>
              <a:t>图是非常重要的几何结构，应用特别广。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https://en.wikipedia.org/wiki/Voronoi_diagram#Illustration</a:t>
            </a:r>
            <a:endParaRPr lang="en-US" altLang="zh-CN" sz="28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E41A548-61BC-447F-BAA8-EEE35259F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377" y="1788606"/>
            <a:ext cx="3044651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4D81-48F6-4BD4-B66A-7C91BF27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B64-BFE2-46A2-B614-43E728C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438277"/>
            <a:ext cx="6205537" cy="15239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如果排序二叉树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的所有顶点都是平衡的（也就是说说有的平衡因子都是在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-1,0,1</a:t>
            </a:r>
            <a:r>
              <a:rPr lang="en-US" altLang="zh-CN" sz="2800" dirty="0"/>
              <a:t>}</a:t>
            </a:r>
            <a:r>
              <a:rPr lang="zh-CN" altLang="en-US" sz="2800" dirty="0"/>
              <a:t>中）那么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4A851D-C2E7-41D7-9EF9-224033706A6E}"/>
              </a:ext>
            </a:extLst>
          </p:cNvPr>
          <p:cNvGrpSpPr/>
          <p:nvPr/>
        </p:nvGrpSpPr>
        <p:grpSpPr>
          <a:xfrm>
            <a:off x="1343026" y="3357563"/>
            <a:ext cx="2373658" cy="2225416"/>
            <a:chOff x="1343026" y="3357563"/>
            <a:chExt cx="2373658" cy="22254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487D3CE-E4D2-4889-9075-7D42A758A149}"/>
                </a:ext>
              </a:extLst>
            </p:cNvPr>
            <p:cNvSpPr/>
            <p:nvPr/>
          </p:nvSpPr>
          <p:spPr bwMode="auto">
            <a:xfrm>
              <a:off x="2740371" y="3357563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FDD2E7B-C835-492A-832D-D42B4EB403F1}"/>
                </a:ext>
              </a:extLst>
            </p:cNvPr>
            <p:cNvSpPr/>
            <p:nvPr/>
          </p:nvSpPr>
          <p:spPr bwMode="auto">
            <a:xfrm>
              <a:off x="214505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F200FF-3324-49D7-AF9F-4A228878093D}"/>
                </a:ext>
              </a:extLst>
            </p:cNvPr>
            <p:cNvSpPr/>
            <p:nvPr/>
          </p:nvSpPr>
          <p:spPr bwMode="auto">
            <a:xfrm>
              <a:off x="330710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229BBE-5134-4E1A-954A-6B1706EA847B}"/>
                </a:ext>
              </a:extLst>
            </p:cNvPr>
            <p:cNvSpPr/>
            <p:nvPr/>
          </p:nvSpPr>
          <p:spPr bwMode="auto">
            <a:xfrm>
              <a:off x="1735484" y="4529138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F171716-ED24-4667-AE04-F55B69E6171E}"/>
                </a:ext>
              </a:extLst>
            </p:cNvPr>
            <p:cNvSpPr/>
            <p:nvPr/>
          </p:nvSpPr>
          <p:spPr bwMode="auto">
            <a:xfrm>
              <a:off x="1343026" y="518160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F84B2A-84EA-4C26-A896-AE2CE7580921}"/>
                </a:ext>
              </a:extLst>
            </p:cNvPr>
            <p:cNvSpPr/>
            <p:nvPr/>
          </p:nvSpPr>
          <p:spPr bwMode="auto">
            <a:xfrm>
              <a:off x="2554634" y="454885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D9B028-7E77-472F-B774-BFB6E545ABF6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547814" y="4871736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643806-B58B-4125-B099-91904047FF90}"/>
                </a:ext>
              </a:extLst>
            </p:cNvPr>
            <p:cNvCxnSpPr>
              <a:stCxn id="7" idx="0"/>
              <a:endCxn id="5" idx="3"/>
            </p:cNvCxnSpPr>
            <p:nvPr/>
          </p:nvCxnSpPr>
          <p:spPr bwMode="auto">
            <a:xfrm flipV="1">
              <a:off x="1940272" y="4295473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46FCD5D-F0BA-4290-987A-CBB5DF8A9F0D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494653" y="4295473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84A846-8969-456E-9707-3D88E50C7C80}"/>
                </a:ext>
              </a:extLst>
            </p:cNvPr>
            <p:cNvCxnSpPr>
              <a:stCxn id="4" idx="5"/>
              <a:endCxn id="6" idx="0"/>
            </p:cNvCxnSpPr>
            <p:nvPr/>
          </p:nvCxnSpPr>
          <p:spPr bwMode="auto">
            <a:xfrm>
              <a:off x="3089965" y="3700161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D575A63-13B4-44A3-8BE3-5FD8A76ABE2A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349847" y="3700161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E913F-1523-4564-A1D8-EBEC438719E5}"/>
              </a:ext>
            </a:extLst>
          </p:cNvPr>
          <p:cNvGrpSpPr/>
          <p:nvPr/>
        </p:nvGrpSpPr>
        <p:grpSpPr>
          <a:xfrm>
            <a:off x="5110163" y="3412180"/>
            <a:ext cx="2719386" cy="2225416"/>
            <a:chOff x="5110163" y="3412180"/>
            <a:chExt cx="2719386" cy="22254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D10084E-EE34-4EDB-9213-CEFABC3BD770}"/>
                </a:ext>
              </a:extLst>
            </p:cNvPr>
            <p:cNvSpPr/>
            <p:nvPr/>
          </p:nvSpPr>
          <p:spPr bwMode="auto">
            <a:xfrm>
              <a:off x="6507508" y="341218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A927F0D-559F-4B99-818F-79FDCFDEFA32}"/>
                </a:ext>
              </a:extLst>
            </p:cNvPr>
            <p:cNvSpPr/>
            <p:nvPr/>
          </p:nvSpPr>
          <p:spPr bwMode="auto">
            <a:xfrm>
              <a:off x="591219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B723B90-5A02-4E02-94D7-C648707BD16B}"/>
                </a:ext>
              </a:extLst>
            </p:cNvPr>
            <p:cNvSpPr/>
            <p:nvPr/>
          </p:nvSpPr>
          <p:spPr bwMode="auto">
            <a:xfrm>
              <a:off x="707424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3A1B4A4-1852-400E-B8FD-116CBEE5A798}"/>
                </a:ext>
              </a:extLst>
            </p:cNvPr>
            <p:cNvSpPr/>
            <p:nvPr/>
          </p:nvSpPr>
          <p:spPr bwMode="auto">
            <a:xfrm>
              <a:off x="5502621" y="458375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343D00B-9EBF-408B-BD60-65ADAF703D4B}"/>
                </a:ext>
              </a:extLst>
            </p:cNvPr>
            <p:cNvSpPr/>
            <p:nvPr/>
          </p:nvSpPr>
          <p:spPr bwMode="auto">
            <a:xfrm>
              <a:off x="5110163" y="5236217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7917235-A888-4A0E-BC20-38D68C76B6C8}"/>
                </a:ext>
              </a:extLst>
            </p:cNvPr>
            <p:cNvSpPr/>
            <p:nvPr/>
          </p:nvSpPr>
          <p:spPr bwMode="auto">
            <a:xfrm>
              <a:off x="6321771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207460-40BC-41B6-9D7B-AAE9E6DED52B}"/>
                </a:ext>
              </a:extLst>
            </p:cNvPr>
            <p:cNvCxnSpPr>
              <a:cxnSpLocks/>
              <a:stCxn id="30" idx="0"/>
              <a:endCxn id="29" idx="3"/>
            </p:cNvCxnSpPr>
            <p:nvPr/>
          </p:nvCxnSpPr>
          <p:spPr bwMode="auto">
            <a:xfrm flipV="1">
              <a:off x="5314951" y="4926353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7D83412-CD59-4666-9244-ED10AB4915C4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5707409" y="4350090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1B7295E-8428-4C73-B438-5C060678A6D1}"/>
                </a:ext>
              </a:extLst>
            </p:cNvPr>
            <p:cNvCxnSpPr>
              <a:cxnSpLocks/>
              <a:stCxn id="31" idx="0"/>
              <a:endCxn id="27" idx="5"/>
            </p:cNvCxnSpPr>
            <p:nvPr/>
          </p:nvCxnSpPr>
          <p:spPr bwMode="auto">
            <a:xfrm flipH="1" flipV="1">
              <a:off x="6261790" y="4350090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18F3BF1-E8FA-4055-8570-2179341E0D5F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6857102" y="3754778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53E9D7-F065-449B-B8FA-D6A62D99280E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 bwMode="auto">
            <a:xfrm flipV="1">
              <a:off x="6116984" y="3754778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8FFC23E-D9AE-40A0-A175-BCFDF0E2DCD5}"/>
                </a:ext>
              </a:extLst>
            </p:cNvPr>
            <p:cNvSpPr/>
            <p:nvPr/>
          </p:nvSpPr>
          <p:spPr bwMode="auto">
            <a:xfrm>
              <a:off x="7419974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6F32FB-91B6-4A76-83DB-A4A8F072A1DD}"/>
                </a:ext>
              </a:extLst>
            </p:cNvPr>
            <p:cNvCxnSpPr>
              <a:cxnSpLocks/>
              <a:stCxn id="38" idx="0"/>
              <a:endCxn id="28" idx="5"/>
            </p:cNvCxnSpPr>
            <p:nvPr/>
          </p:nvCxnSpPr>
          <p:spPr bwMode="auto">
            <a:xfrm flipH="1" flipV="1">
              <a:off x="7423840" y="4350090"/>
              <a:ext cx="200922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BC816F0-1775-4451-ADC7-1328CCD4AE08}"/>
              </a:ext>
            </a:extLst>
          </p:cNvPr>
          <p:cNvSpPr txBox="1"/>
          <p:nvPr/>
        </p:nvSpPr>
        <p:spPr>
          <a:xfrm>
            <a:off x="2381251" y="3058539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-2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695070-4B21-44A5-A34E-959FE9D81423}"/>
              </a:ext>
            </a:extLst>
          </p:cNvPr>
          <p:cNvGrpSpPr/>
          <p:nvPr/>
        </p:nvGrpSpPr>
        <p:grpSpPr>
          <a:xfrm>
            <a:off x="4855369" y="3138762"/>
            <a:ext cx="3383755" cy="2257238"/>
            <a:chOff x="4855369" y="3138762"/>
            <a:chExt cx="3383755" cy="225723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E8AF214-2FAA-4422-B071-1B02AEA541E1}"/>
                </a:ext>
              </a:extLst>
            </p:cNvPr>
            <p:cNvSpPr txBox="1"/>
            <p:nvPr/>
          </p:nvSpPr>
          <p:spPr>
            <a:xfrm>
              <a:off x="4855369" y="5026668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869B33-BDC8-409D-AE03-1A786DD7D3D2}"/>
                </a:ext>
              </a:extLst>
            </p:cNvPr>
            <p:cNvSpPr txBox="1"/>
            <p:nvPr/>
          </p:nvSpPr>
          <p:spPr>
            <a:xfrm>
              <a:off x="5237852" y="435386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769D990-C24E-4FDD-80BB-100A294608B9}"/>
                </a:ext>
              </a:extLst>
            </p:cNvPr>
            <p:cNvSpPr txBox="1"/>
            <p:nvPr/>
          </p:nvSpPr>
          <p:spPr>
            <a:xfrm>
              <a:off x="6556099" y="434447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B6EE2C-344E-4018-A661-3C8F17A6F1D7}"/>
                </a:ext>
              </a:extLst>
            </p:cNvPr>
            <p:cNvSpPr txBox="1"/>
            <p:nvPr/>
          </p:nvSpPr>
          <p:spPr>
            <a:xfrm>
              <a:off x="7829549" y="4434826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E5B6F9A-93F7-4B4C-9F80-0BBA991998B5}"/>
                </a:ext>
              </a:extLst>
            </p:cNvPr>
            <p:cNvSpPr txBox="1"/>
            <p:nvPr/>
          </p:nvSpPr>
          <p:spPr>
            <a:xfrm>
              <a:off x="7419974" y="3838849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3A450C6-ED76-4BE3-ABE8-8926106236A4}"/>
                </a:ext>
              </a:extLst>
            </p:cNvPr>
            <p:cNvSpPr txBox="1"/>
            <p:nvPr/>
          </p:nvSpPr>
          <p:spPr>
            <a:xfrm>
              <a:off x="5739333" y="370599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D7AC6F-8011-4B84-A63E-131395131F16}"/>
                </a:ext>
              </a:extLst>
            </p:cNvPr>
            <p:cNvSpPr txBox="1"/>
            <p:nvPr/>
          </p:nvSpPr>
          <p:spPr>
            <a:xfrm>
              <a:off x="6281735" y="313876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51" name="乘号 50">
            <a:extLst>
              <a:ext uri="{FF2B5EF4-FFF2-40B4-BE49-F238E27FC236}">
                <a16:creationId xmlns:a16="http://schemas.microsoft.com/office/drawing/2014/main" id="{0902357A-AA7D-4261-BDB6-E64A7D616FBE}"/>
              </a:ext>
            </a:extLst>
          </p:cNvPr>
          <p:cNvSpPr/>
          <p:nvPr/>
        </p:nvSpPr>
        <p:spPr bwMode="auto">
          <a:xfrm>
            <a:off x="2783233" y="5144164"/>
            <a:ext cx="711546" cy="711546"/>
          </a:xfrm>
          <a:prstGeom prst="mathMultiply">
            <a:avLst>
              <a:gd name="adj1" fmla="val 11472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D2B5363-9068-4683-A0BE-7D31541A3294}"/>
              </a:ext>
            </a:extLst>
          </p:cNvPr>
          <p:cNvSpPr/>
          <p:nvPr/>
        </p:nvSpPr>
        <p:spPr bwMode="auto">
          <a:xfrm>
            <a:off x="6507508" y="5258227"/>
            <a:ext cx="711546" cy="572164"/>
          </a:xfrm>
          <a:custGeom>
            <a:avLst/>
            <a:gdLst>
              <a:gd name="connsiteX0" fmla="*/ 0 w 952500"/>
              <a:gd name="connsiteY0" fmla="*/ 381000 h 781050"/>
              <a:gd name="connsiteX1" fmla="*/ 404812 w 952500"/>
              <a:gd name="connsiteY1" fmla="*/ 781050 h 781050"/>
              <a:gd name="connsiteX2" fmla="*/ 952500 w 952500"/>
              <a:gd name="connsiteY2" fmla="*/ 57150 h 781050"/>
              <a:gd name="connsiteX3" fmla="*/ 885825 w 952500"/>
              <a:gd name="connsiteY3" fmla="*/ 0 h 781050"/>
              <a:gd name="connsiteX4" fmla="*/ 404812 w 952500"/>
              <a:gd name="connsiteY4" fmla="*/ 657225 h 781050"/>
              <a:gd name="connsiteX5" fmla="*/ 61912 w 952500"/>
              <a:gd name="connsiteY5" fmla="*/ 314325 h 781050"/>
              <a:gd name="connsiteX6" fmla="*/ 0 w 952500"/>
              <a:gd name="connsiteY6" fmla="*/ 381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781050">
                <a:moveTo>
                  <a:pt x="0" y="381000"/>
                </a:moveTo>
                <a:lnTo>
                  <a:pt x="404812" y="781050"/>
                </a:lnTo>
                <a:lnTo>
                  <a:pt x="952500" y="57150"/>
                </a:lnTo>
                <a:lnTo>
                  <a:pt x="885825" y="0"/>
                </a:lnTo>
                <a:lnTo>
                  <a:pt x="404812" y="657225"/>
                </a:lnTo>
                <a:lnTo>
                  <a:pt x="61912" y="314325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251388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Voronoi Diagram</a:t>
            </a:r>
            <a:r>
              <a:rPr lang="zh-CN" altLang="en-US" sz="2800" dirty="0"/>
              <a:t>包含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个区域、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条边。</a:t>
            </a:r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 err="1"/>
              <a:t>Vorono</a:t>
            </a:r>
            <a:r>
              <a:rPr lang="en-US" altLang="zh-CN" sz="2800" dirty="0"/>
              <a:t> Diagram</a:t>
            </a:r>
            <a:br>
              <a:rPr lang="en-US" altLang="zh-CN" sz="2800" dirty="0"/>
            </a:br>
            <a:r>
              <a:rPr lang="zh-CN" altLang="en-US" sz="2800" dirty="0"/>
              <a:t>有许多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的算法。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/>
              <a:t>如</a:t>
            </a:r>
            <a:r>
              <a:rPr lang="en-US" altLang="zh-CN" sz="2400" dirty="0"/>
              <a:t>Fortunes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lvl="2"/>
            <a:r>
              <a:rPr lang="zh-CN" altLang="en-US" sz="2000" dirty="0"/>
              <a:t>维护一个</a:t>
            </a:r>
            <a:r>
              <a:rPr lang="en-US" altLang="zh-CN" sz="2000" dirty="0" err="1"/>
              <a:t>sweepling</a:t>
            </a:r>
            <a:r>
              <a:rPr lang="en-US" altLang="zh-CN" sz="2000" dirty="0"/>
              <a:t> line</a:t>
            </a:r>
            <a:br>
              <a:rPr lang="en-US" altLang="zh-CN" sz="2000" dirty="0"/>
            </a:br>
            <a:r>
              <a:rPr lang="zh-CN" altLang="en-US" sz="2000" dirty="0"/>
              <a:t>和一个</a:t>
            </a:r>
            <a:r>
              <a:rPr lang="en-US" altLang="zh-CN" sz="2000" dirty="0"/>
              <a:t>beach line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要用到</a:t>
            </a:r>
            <a:r>
              <a:rPr lang="en-US" altLang="zh-CN" sz="2000" dirty="0"/>
              <a:t>binary search tree</a:t>
            </a:r>
          </a:p>
          <a:p>
            <a:pPr marL="0" indent="0">
              <a:buNone/>
            </a:pPr>
            <a:r>
              <a:rPr lang="zh-CN" altLang="en-US" sz="2800" dirty="0"/>
              <a:t>阅读：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https://en.wikipedia.org/wiki/Fortune%27s_algorithm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&lt;Computational </a:t>
            </a:r>
            <a:r>
              <a:rPr lang="en-US" altLang="zh-CN" sz="2400" dirty="0" err="1"/>
              <a:t>Geometry:Algorithms</a:t>
            </a:r>
            <a:r>
              <a:rPr lang="en-US" altLang="zh-CN" sz="2400" dirty="0"/>
              <a:t> and applications&gt; 7.2</a:t>
            </a:r>
            <a:r>
              <a:rPr lang="zh-CN" altLang="en-US" sz="2400" dirty="0"/>
              <a:t>章</a:t>
            </a:r>
            <a:r>
              <a:rPr lang="en-US" altLang="zh-CN" sz="2400" dirty="0"/>
              <a:t>Computing the Voronoi Diagram  (***)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0765B-6B3F-4DF2-82F7-13D5681C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3" y="1708796"/>
            <a:ext cx="3663331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C0517-4033-4ABA-A6F3-B2738A91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Connection with</a:t>
            </a:r>
            <a:r>
              <a:rPr lang="zh-CN" altLang="en-US" dirty="0">
                <a:latin typeface="Cambria" panose="02040503050406030204" pitchFamily="18" charset="0"/>
              </a:rPr>
              <a:t>最优判定树</a:t>
            </a:r>
            <a:r>
              <a:rPr lang="en-US" altLang="zh-CN" dirty="0">
                <a:latin typeface="Cambria" panose="02040503050406030204" pitchFamily="18" charset="0"/>
              </a:rPr>
              <a:t>  **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BF46-F832-4861-A54F-0E69614D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9" y="1452564"/>
            <a:ext cx="5938732" cy="4636738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最优判定树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optimal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已知每个</a:t>
            </a:r>
            <a:r>
              <a:rPr lang="en-US" altLang="zh-CN" sz="2400" dirty="0"/>
              <a:t>key</a:t>
            </a:r>
            <a:r>
              <a:rPr lang="zh-CN" altLang="en-US" sz="2400" dirty="0"/>
              <a:t>的概率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dirty="0"/>
              <a:t>要构造一棵</a:t>
            </a:r>
            <a:r>
              <a:rPr lang="en-US" altLang="zh-CN" sz="2400" dirty="0"/>
              <a:t>BST</a:t>
            </a:r>
            <a:r>
              <a:rPr lang="zh-CN" altLang="en-US" sz="2400" dirty="0"/>
              <a:t>平均查找时间最低。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O(entropy(p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))</a:t>
            </a:r>
            <a:r>
              <a:rPr lang="zh-CN" altLang="en-US" sz="2400" dirty="0"/>
              <a:t>期望时间找到</a:t>
            </a:r>
            <a:r>
              <a:rPr lang="en-US" altLang="zh-CN" sz="2400" dirty="0"/>
              <a:t>key</a:t>
            </a:r>
          </a:p>
          <a:p>
            <a:pPr lvl="2"/>
            <a:r>
              <a:rPr lang="zh-CN" altLang="en-US" sz="2000" dirty="0"/>
              <a:t>比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(log n)</a:t>
            </a:r>
            <a:r>
              <a:rPr lang="zh-CN" altLang="en-US" sz="2000" dirty="0"/>
              <a:t>可能还要块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entropy&lt;log n)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但是单次可能比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差得多；如右图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平衡二叉树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self-balancing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未知概率。保证每次都是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D71E88-FA5A-4416-A150-C6176BBEC780}"/>
              </a:ext>
            </a:extLst>
          </p:cNvPr>
          <p:cNvSpPr/>
          <p:nvPr/>
        </p:nvSpPr>
        <p:spPr bwMode="auto">
          <a:xfrm>
            <a:off x="6810268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46DCC0-CB39-46A3-84C0-6CF919C12CBC}"/>
              </a:ext>
            </a:extLst>
          </p:cNvPr>
          <p:cNvSpPr/>
          <p:nvPr/>
        </p:nvSpPr>
        <p:spPr bwMode="auto">
          <a:xfrm>
            <a:off x="7290740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D5EEE4-453E-40CF-9E2C-900261C1B18B}"/>
              </a:ext>
            </a:extLst>
          </p:cNvPr>
          <p:cNvSpPr/>
          <p:nvPr/>
        </p:nvSpPr>
        <p:spPr bwMode="auto">
          <a:xfrm>
            <a:off x="7568398" y="4128868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A859364-FB3A-4D2B-BD6A-73869E9F739F}"/>
              </a:ext>
            </a:extLst>
          </p:cNvPr>
          <p:cNvSpPr/>
          <p:nvPr/>
        </p:nvSpPr>
        <p:spPr bwMode="auto">
          <a:xfrm>
            <a:off x="7816445" y="357901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233A10-246B-44EA-9BD0-AF6BC9910EBB}"/>
              </a:ext>
            </a:extLst>
          </p:cNvPr>
          <p:cNvSpPr/>
          <p:nvPr/>
        </p:nvSpPr>
        <p:spPr bwMode="auto">
          <a:xfrm>
            <a:off x="8062629" y="303317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D34F8-34B5-46D2-9F49-5A5692029C95}"/>
              </a:ext>
            </a:extLst>
          </p:cNvPr>
          <p:cNvSpPr/>
          <p:nvPr/>
        </p:nvSpPr>
        <p:spPr bwMode="auto">
          <a:xfrm>
            <a:off x="8324550" y="2483313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D8A8C1-02ED-42EC-8AC5-3A4273998734}"/>
              </a:ext>
            </a:extLst>
          </p:cNvPr>
          <p:cNvSpPr/>
          <p:nvPr/>
        </p:nvSpPr>
        <p:spPr bwMode="auto">
          <a:xfrm>
            <a:off x="7035174" y="4128868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F7A43C-D462-4EB2-86E2-4EB2C201FB5F}"/>
              </a:ext>
            </a:extLst>
          </p:cNvPr>
          <p:cNvSpPr/>
          <p:nvPr/>
        </p:nvSpPr>
        <p:spPr bwMode="auto">
          <a:xfrm>
            <a:off x="7290740" y="3579010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865FE6-8850-491C-BFDC-E79A89E8A82C}"/>
              </a:ext>
            </a:extLst>
          </p:cNvPr>
          <p:cNvSpPr/>
          <p:nvPr/>
        </p:nvSpPr>
        <p:spPr bwMode="auto">
          <a:xfrm>
            <a:off x="7568397" y="3035972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D49C94-1CAD-4F4D-9075-E3E2DA1EFC27}"/>
              </a:ext>
            </a:extLst>
          </p:cNvPr>
          <p:cNvSpPr/>
          <p:nvPr/>
        </p:nvSpPr>
        <p:spPr bwMode="auto">
          <a:xfrm>
            <a:off x="7816444" y="248331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2E6E8F0-138C-4FFE-8C09-33AD71C58F60}"/>
              </a:ext>
            </a:extLst>
          </p:cNvPr>
          <p:cNvSpPr/>
          <p:nvPr/>
        </p:nvSpPr>
        <p:spPr bwMode="auto">
          <a:xfrm>
            <a:off x="8096099" y="193059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1FBC09-0FA3-4E47-BC67-246E94540B05}"/>
              </a:ext>
            </a:extLst>
          </p:cNvPr>
          <p:cNvCxnSpPr>
            <a:stCxn id="13" idx="0"/>
            <a:endCxn id="14" idx="3"/>
          </p:cNvCxnSpPr>
          <p:nvPr/>
        </p:nvCxnSpPr>
        <p:spPr bwMode="auto">
          <a:xfrm flipV="1">
            <a:off x="7992955" y="2235928"/>
            <a:ext cx="154843" cy="2473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0576A7-62C0-4F24-80A1-747CC69E3782}"/>
              </a:ext>
            </a:extLst>
          </p:cNvPr>
          <p:cNvCxnSpPr>
            <a:stCxn id="12" idx="0"/>
            <a:endCxn id="13" idx="3"/>
          </p:cNvCxnSpPr>
          <p:nvPr/>
        </p:nvCxnSpPr>
        <p:spPr bwMode="auto">
          <a:xfrm flipV="1">
            <a:off x="7744908" y="2788648"/>
            <a:ext cx="123235" cy="2473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9670592-6B16-41E6-A569-A5989F423DBF}"/>
              </a:ext>
            </a:extLst>
          </p:cNvPr>
          <p:cNvCxnSpPr>
            <a:stCxn id="8" idx="0"/>
            <a:endCxn id="13" idx="5"/>
          </p:cNvCxnSpPr>
          <p:nvPr/>
        </p:nvCxnSpPr>
        <p:spPr bwMode="auto">
          <a:xfrm flipH="1" flipV="1">
            <a:off x="8117766" y="2788648"/>
            <a:ext cx="121374" cy="2445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47237A-55C8-442F-B0E5-9050B7F560C9}"/>
              </a:ext>
            </a:extLst>
          </p:cNvPr>
          <p:cNvCxnSpPr>
            <a:stCxn id="11" idx="0"/>
            <a:endCxn id="12" idx="3"/>
          </p:cNvCxnSpPr>
          <p:nvPr/>
        </p:nvCxnSpPr>
        <p:spPr bwMode="auto">
          <a:xfrm flipV="1">
            <a:off x="7467251" y="3341306"/>
            <a:ext cx="152845" cy="2377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4A529A1-849D-46BA-B9B3-59E4A0A16AF3}"/>
              </a:ext>
            </a:extLst>
          </p:cNvPr>
          <p:cNvCxnSpPr>
            <a:stCxn id="10" idx="0"/>
            <a:endCxn id="11" idx="3"/>
          </p:cNvCxnSpPr>
          <p:nvPr/>
        </p:nvCxnSpPr>
        <p:spPr bwMode="auto">
          <a:xfrm flipV="1">
            <a:off x="7211685" y="3884344"/>
            <a:ext cx="130754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4BA336-A8FB-4DAC-A9F1-DFEE97669B57}"/>
              </a:ext>
            </a:extLst>
          </p:cNvPr>
          <p:cNvCxnSpPr>
            <a:stCxn id="4" idx="0"/>
            <a:endCxn id="10" idx="3"/>
          </p:cNvCxnSpPr>
          <p:nvPr/>
        </p:nvCxnSpPr>
        <p:spPr bwMode="auto">
          <a:xfrm flipV="1">
            <a:off x="6986779" y="4434202"/>
            <a:ext cx="100094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A68C03-2962-4939-B985-4AD6537B1B23}"/>
              </a:ext>
            </a:extLst>
          </p:cNvPr>
          <p:cNvCxnSpPr>
            <a:stCxn id="7" idx="0"/>
            <a:endCxn id="12" idx="5"/>
          </p:cNvCxnSpPr>
          <p:nvPr/>
        </p:nvCxnSpPr>
        <p:spPr bwMode="auto">
          <a:xfrm flipH="1" flipV="1">
            <a:off x="7869719" y="3341306"/>
            <a:ext cx="123237" cy="23770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884C3A-EA0B-44A5-B396-A01052D7F9BA}"/>
              </a:ext>
            </a:extLst>
          </p:cNvPr>
          <p:cNvCxnSpPr>
            <a:stCxn id="6" idx="0"/>
            <a:endCxn id="11" idx="5"/>
          </p:cNvCxnSpPr>
          <p:nvPr/>
        </p:nvCxnSpPr>
        <p:spPr bwMode="auto">
          <a:xfrm flipH="1" flipV="1">
            <a:off x="7592062" y="3884344"/>
            <a:ext cx="152847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10D50-FB9C-45A1-82A1-598539CE65A4}"/>
              </a:ext>
            </a:extLst>
          </p:cNvPr>
          <p:cNvCxnSpPr>
            <a:stCxn id="5" idx="0"/>
            <a:endCxn id="10" idx="5"/>
          </p:cNvCxnSpPr>
          <p:nvPr/>
        </p:nvCxnSpPr>
        <p:spPr bwMode="auto">
          <a:xfrm flipH="1" flipV="1">
            <a:off x="7336496" y="4434202"/>
            <a:ext cx="130755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14378C7-21DB-4C41-AFF4-708DF77888E8}"/>
              </a:ext>
            </a:extLst>
          </p:cNvPr>
          <p:cNvCxnSpPr>
            <a:stCxn id="9" idx="0"/>
            <a:endCxn id="14" idx="5"/>
          </p:cNvCxnSpPr>
          <p:nvPr/>
        </p:nvCxnSpPr>
        <p:spPr bwMode="auto">
          <a:xfrm flipH="1" flipV="1">
            <a:off x="8397421" y="2235928"/>
            <a:ext cx="103640" cy="2473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AA08CB4-0541-4E7D-9100-5F4DFCF9892C}"/>
              </a:ext>
            </a:extLst>
          </p:cNvPr>
          <p:cNvSpPr txBox="1"/>
          <p:nvPr/>
        </p:nvSpPr>
        <p:spPr>
          <a:xfrm>
            <a:off x="8580022" y="26563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5E973E-7E2F-4D18-B734-AB3BB73695C7}"/>
              </a:ext>
            </a:extLst>
          </p:cNvPr>
          <p:cNvSpPr txBox="1"/>
          <p:nvPr/>
        </p:nvSpPr>
        <p:spPr>
          <a:xfrm>
            <a:off x="8324550" y="32281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D19B66-A849-4863-B4A2-00AD8C88C5D3}"/>
              </a:ext>
            </a:extLst>
          </p:cNvPr>
          <p:cNvSpPr txBox="1"/>
          <p:nvPr/>
        </p:nvSpPr>
        <p:spPr>
          <a:xfrm>
            <a:off x="8071916" y="36996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1E84D8-43C0-4E3F-A8BD-75F4A065A6ED}"/>
              </a:ext>
            </a:extLst>
          </p:cNvPr>
          <p:cNvSpPr txBox="1"/>
          <p:nvPr/>
        </p:nvSpPr>
        <p:spPr>
          <a:xfrm>
            <a:off x="7816444" y="4313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DA353F-D4AB-4A44-A111-01137EFE08AB}"/>
              </a:ext>
            </a:extLst>
          </p:cNvPr>
          <p:cNvSpPr txBox="1"/>
          <p:nvPr/>
        </p:nvSpPr>
        <p:spPr>
          <a:xfrm>
            <a:off x="7413349" y="49990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89BD66C-9E53-4C5A-B10E-00BB34846B27}"/>
              </a:ext>
            </a:extLst>
          </p:cNvPr>
          <p:cNvSpPr txBox="1"/>
          <p:nvPr/>
        </p:nvSpPr>
        <p:spPr>
          <a:xfrm>
            <a:off x="6601937" y="50215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7189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438C-81FE-4208-9C20-D1821598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其他类似平衡二叉树的结构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8867-8E16-4956-8C84-4328A7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9902" cy="2129674"/>
          </a:xfrm>
        </p:spPr>
        <p:txBody>
          <a:bodyPr/>
          <a:lstStyle/>
          <a:p>
            <a:r>
              <a:rPr lang="zh-CN" altLang="en-US" dirty="0"/>
              <a:t>线段树   </a:t>
            </a:r>
            <a:r>
              <a:rPr lang="en-US" altLang="zh-CN" dirty="0"/>
              <a:t> (</a:t>
            </a:r>
            <a:r>
              <a:rPr lang="zh-CN" altLang="en-US" dirty="0"/>
              <a:t>功能类似，更简单，适用性差）</a:t>
            </a:r>
            <a:endParaRPr lang="en-US" altLang="zh-CN" dirty="0"/>
          </a:p>
          <a:p>
            <a:r>
              <a:rPr lang="zh-CN" altLang="en-US" dirty="0"/>
              <a:t>红黑树  （功能更强，更复杂，常数更低）</a:t>
            </a:r>
            <a:endParaRPr lang="en-US" altLang="zh-CN" dirty="0"/>
          </a:p>
          <a:p>
            <a:r>
              <a:rPr lang="zh-CN" altLang="en-US" dirty="0"/>
              <a:t>伸展树</a:t>
            </a:r>
            <a:r>
              <a:rPr lang="en-US" altLang="zh-CN" dirty="0"/>
              <a:t>	</a:t>
            </a:r>
            <a:r>
              <a:rPr lang="zh-CN" altLang="en-US" dirty="0"/>
              <a:t>（后续课程将做介绍！）</a:t>
            </a:r>
          </a:p>
        </p:txBody>
      </p:sp>
    </p:spTree>
    <p:extLst>
      <p:ext uri="{BB962C8B-B14F-4D97-AF65-F5344CB8AC3E}">
        <p14:creationId xmlns:p14="http://schemas.microsoft.com/office/powerpoint/2010/main" val="313405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2B5D-97DD-4063-984B-2D5A825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B0C72-70AB-476E-998E-0CFD09EB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511488" cy="5405437"/>
          </a:xfrm>
        </p:spPr>
        <p:txBody>
          <a:bodyPr/>
          <a:lstStyle/>
          <a:p>
            <a:r>
              <a:rPr lang="zh-CN" altLang="en-US" sz="2800" dirty="0"/>
              <a:t>另一种二叉查找树（不一定平衡）</a:t>
            </a:r>
            <a:endParaRPr lang="en-US" altLang="zh-CN" sz="2800" dirty="0"/>
          </a:p>
          <a:p>
            <a:r>
              <a:rPr lang="zh-CN" altLang="en-US" sz="2800" dirty="0"/>
              <a:t>它是一棵</a:t>
            </a:r>
            <a:r>
              <a:rPr lang="en-US" altLang="zh-CN" sz="2800" dirty="0"/>
              <a:t>random binary search tree.</a:t>
            </a:r>
          </a:p>
          <a:p>
            <a:pPr lvl="1"/>
            <a:r>
              <a:rPr lang="zh-CN" altLang="en-US" sz="2400" dirty="0"/>
              <a:t>为每一个节点设置</a:t>
            </a:r>
            <a:br>
              <a:rPr lang="en-US" altLang="zh-CN" sz="2400" dirty="0"/>
            </a:b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9933FF"/>
                </a:solidFill>
              </a:rPr>
              <a:t>随机的</a:t>
            </a:r>
            <a:r>
              <a:rPr lang="en-US" altLang="zh-CN" sz="2400" dirty="0"/>
              <a:t>distinct index</a:t>
            </a:r>
          </a:p>
          <a:p>
            <a:pPr lvl="1"/>
            <a:r>
              <a:rPr lang="zh-CN" altLang="en-US" sz="2400" dirty="0"/>
              <a:t>这棵树中的节点满足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index</a:t>
            </a:r>
            <a:r>
              <a:rPr lang="zh-CN" altLang="en-US" sz="2000" dirty="0">
                <a:solidFill>
                  <a:srgbClr val="9933FF"/>
                </a:solidFill>
              </a:rPr>
              <a:t>满足堆性质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Key</a:t>
            </a:r>
            <a:r>
              <a:rPr lang="zh-CN" altLang="en-US" sz="2000" dirty="0">
                <a:solidFill>
                  <a:srgbClr val="9933FF"/>
                </a:solidFill>
              </a:rPr>
              <a:t>满足排序二叉树性质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插入和删除维护上述性质</a:t>
            </a:r>
            <a:endParaRPr lang="en-US" altLang="zh-CN" sz="2400" dirty="0"/>
          </a:p>
          <a:p>
            <a:pPr lvl="2"/>
            <a:r>
              <a:rPr lang="zh-CN" altLang="en-US" sz="2000" dirty="0"/>
              <a:t>最坏情况很差。</a:t>
            </a:r>
            <a:r>
              <a:rPr lang="zh-CN" altLang="en-US" sz="2000" dirty="0">
                <a:solidFill>
                  <a:srgbClr val="FF0000"/>
                </a:solidFill>
              </a:rPr>
              <a:t>平均情况是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阅读：</a:t>
            </a:r>
            <a:br>
              <a:rPr lang="en-US" altLang="zh-CN" sz="2800" dirty="0"/>
            </a:br>
            <a:r>
              <a:rPr lang="en-US" altLang="zh-CN" sz="2400" dirty="0">
                <a:hlinkClick r:id="rId2"/>
              </a:rPr>
              <a:t>https://en.wikipedia.org/wiki/Treap</a:t>
            </a:r>
            <a:br>
              <a:rPr lang="en-US" altLang="zh-CN" sz="2400" dirty="0"/>
            </a:br>
            <a:r>
              <a:rPr lang="en-US" altLang="zh-CN" sz="2400" dirty="0">
                <a:hlinkClick r:id="rId3"/>
              </a:rPr>
              <a:t>https://en.wikipedia.org/wiki/Cartesian_tree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8FBE4F-6E11-495C-A6F0-A411CAD65B3E}"/>
              </a:ext>
            </a:extLst>
          </p:cNvPr>
          <p:cNvGrpSpPr/>
          <p:nvPr/>
        </p:nvGrpSpPr>
        <p:grpSpPr>
          <a:xfrm>
            <a:off x="6696720" y="2828612"/>
            <a:ext cx="1995285" cy="1757680"/>
            <a:chOff x="7058461" y="1502229"/>
            <a:chExt cx="1995285" cy="175768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72312-A2E7-4985-BF3B-9CAE79ED6B0D}"/>
                </a:ext>
              </a:extLst>
            </p:cNvPr>
            <p:cNvSpPr/>
            <p:nvPr/>
          </p:nvSpPr>
          <p:spPr bwMode="auto">
            <a:xfrm>
              <a:off x="7871628" y="1622807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B604A0B-0604-4F78-A414-91120A9F9937}"/>
                </a:ext>
              </a:extLst>
            </p:cNvPr>
            <p:cNvSpPr/>
            <p:nvPr/>
          </p:nvSpPr>
          <p:spPr bwMode="auto">
            <a:xfrm>
              <a:off x="7411482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62D904-AFED-4350-9D7F-A03E32BE61B3}"/>
                </a:ext>
              </a:extLst>
            </p:cNvPr>
            <p:cNvSpPr/>
            <p:nvPr/>
          </p:nvSpPr>
          <p:spPr bwMode="auto">
            <a:xfrm>
              <a:off x="7058461" y="28885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522465-D8E4-438E-843A-77429171F4E7}"/>
                </a:ext>
              </a:extLst>
            </p:cNvPr>
            <p:cNvSpPr/>
            <p:nvPr/>
          </p:nvSpPr>
          <p:spPr bwMode="auto">
            <a:xfrm>
              <a:off x="8389867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573114-4F79-4BB2-BC26-C7EF77197AF4}"/>
                </a:ext>
              </a:extLst>
            </p:cNvPr>
            <p:cNvSpPr/>
            <p:nvPr/>
          </p:nvSpPr>
          <p:spPr bwMode="auto">
            <a:xfrm>
              <a:off x="7836459" y="290218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181E2F3-ED30-4AF2-85B7-3AB7A5506DF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7587993" y="1928141"/>
              <a:ext cx="335334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1E474A-1232-4478-B227-C30CDC166715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 bwMode="auto">
            <a:xfrm flipH="1">
              <a:off x="7234972" y="2560882"/>
              <a:ext cx="228209" cy="3276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831523-D600-44C2-8360-53CBC4B1A9B2}"/>
                </a:ext>
              </a:extLst>
            </p:cNvPr>
            <p:cNvCxnSpPr>
              <a:stCxn id="8" idx="5"/>
              <a:endCxn id="13" idx="0"/>
            </p:cNvCxnSpPr>
            <p:nvPr/>
          </p:nvCxnSpPr>
          <p:spPr bwMode="auto">
            <a:xfrm>
              <a:off x="8172950" y="1928141"/>
              <a:ext cx="393428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187178A-5099-47C0-BBFA-853D52268F4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 bwMode="auto">
            <a:xfrm>
              <a:off x="7712804" y="2560882"/>
              <a:ext cx="300166" cy="3413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D8844C-44B7-42E4-894D-E3A4D9C1618C}"/>
                </a:ext>
              </a:extLst>
            </p:cNvPr>
            <p:cNvSpPr txBox="1"/>
            <p:nvPr/>
          </p:nvSpPr>
          <p:spPr>
            <a:xfrm>
              <a:off x="8189480" y="15022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AD21ED-8806-4A1A-AA94-4AB29DB305D0}"/>
                </a:ext>
              </a:extLst>
            </p:cNvPr>
            <p:cNvSpPr txBox="1"/>
            <p:nvPr/>
          </p:nvSpPr>
          <p:spPr>
            <a:xfrm>
              <a:off x="7732060" y="21011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1CD48A-E57F-466F-8FBD-FFF71EF62583}"/>
                </a:ext>
              </a:extLst>
            </p:cNvPr>
            <p:cNvSpPr txBox="1"/>
            <p:nvPr/>
          </p:nvSpPr>
          <p:spPr>
            <a:xfrm>
              <a:off x="8740840" y="2050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81B16B-EB97-4571-B33F-C038D5C0D828}"/>
                </a:ext>
              </a:extLst>
            </p:cNvPr>
            <p:cNvSpPr txBox="1"/>
            <p:nvPr/>
          </p:nvSpPr>
          <p:spPr>
            <a:xfrm>
              <a:off x="7343284" y="27790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369E61-8397-4DAC-9647-891F346CB475}"/>
                </a:ext>
              </a:extLst>
            </p:cNvPr>
            <p:cNvSpPr txBox="1"/>
            <p:nvPr/>
          </p:nvSpPr>
          <p:spPr>
            <a:xfrm>
              <a:off x="8136625" y="2753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B18F-90E3-486A-B2F8-59F65BE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64AF947-B0E4-4DFC-A922-A1E7D43E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680" y="1870615"/>
            <a:ext cx="4317458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4608-E062-4898-A12E-A3024C06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Reference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3DD7-5759-46B1-8945-43186BF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http://www.cs.toronto.edu/~toni/Courses/263-2015/lectures/lec04-balanced-augmentation.pdf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6BA6-A4DD-407A-902A-E63DF31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平衡二叉树的一个重要性质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8984-2C1B-482D-91BB-DDE8BE5D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452564"/>
            <a:ext cx="6900862" cy="1104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定理：如果树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个节点的平衡二叉树。那么它的深度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h=O(log 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309E90-7CC4-48C6-8315-464EA1BA42A7}"/>
              </a:ext>
            </a:extLst>
          </p:cNvPr>
          <p:cNvSpPr txBox="1">
            <a:spLocks/>
          </p:cNvSpPr>
          <p:nvPr/>
        </p:nvSpPr>
        <p:spPr bwMode="auto">
          <a:xfrm>
            <a:off x="1131095" y="2657477"/>
            <a:ext cx="7636668" cy="36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证明：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的平衡二叉树最少包含多少个节点。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=1, 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+1= 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+1)+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。则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=3,A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-1.    </a:t>
            </a:r>
            <a:r>
              <a:rPr lang="el-GR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=(1+5</a:t>
            </a:r>
            <a:r>
              <a:rPr lang="en-US" altLang="zh-CN" sz="2800" kern="0" baseline="3000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n+2≥N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+2 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≥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</a:p>
          <a:p>
            <a:pPr marL="0" indent="0">
              <a:buFontTx/>
              <a:buNone/>
            </a:pP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≤ 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(n+2)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 h = O(log(n)).</a:t>
            </a:r>
            <a:endParaRPr lang="zh-CN" altLang="en-US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0AB0-5895-42A2-9325-384E0C3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116F1-8DBE-48CA-94FA-AF51336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658554"/>
            <a:ext cx="8501062" cy="5078865"/>
          </a:xfrm>
        </p:spPr>
        <p:txBody>
          <a:bodyPr/>
          <a:lstStyle/>
          <a:p>
            <a:r>
              <a:rPr lang="zh-CN" altLang="en-US" sz="2800" dirty="0"/>
              <a:t>查询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Lookup(int key)</a:t>
            </a:r>
          </a:p>
          <a:p>
            <a:pPr lvl="1"/>
            <a:r>
              <a:rPr lang="zh-CN" altLang="en-US" sz="2400" dirty="0"/>
              <a:t>与排序二叉树一致。复杂度为</a:t>
            </a:r>
            <a:r>
              <a:rPr lang="en-US" altLang="zh-CN" sz="2400" dirty="0"/>
              <a:t>O(log n)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插入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插入以后，平衡因子会发生变化。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删除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删除以后，平衡因子会发生变化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1536-5735-44ED-81CD-BA2E925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68A18-DE67-4C67-8456-673379CB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59" y="1492520"/>
            <a:ext cx="6753833" cy="825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  <a:r>
              <a:rPr lang="zh-CN" altLang="en-US" sz="2800" dirty="0">
                <a:solidFill>
                  <a:schemeClr val="tx2"/>
                </a:solidFill>
              </a:rPr>
              <a:t>插入和删除后平衡性可能被破坏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82021F-B9F8-410C-B41D-6E356C227470}"/>
              </a:ext>
            </a:extLst>
          </p:cNvPr>
          <p:cNvSpPr txBox="1"/>
          <p:nvPr/>
        </p:nvSpPr>
        <p:spPr>
          <a:xfrm>
            <a:off x="710562" y="55910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按排序二叉树的方式插入后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BD1C7-562D-4187-81AC-5BF385620F56}"/>
              </a:ext>
            </a:extLst>
          </p:cNvPr>
          <p:cNvGrpSpPr/>
          <p:nvPr/>
        </p:nvGrpSpPr>
        <p:grpSpPr>
          <a:xfrm>
            <a:off x="1264908" y="2245324"/>
            <a:ext cx="2793600" cy="3264017"/>
            <a:chOff x="1125259" y="2252952"/>
            <a:chExt cx="2793600" cy="32640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6FEDECF-8839-4E1D-AE07-EE3D16739D91}"/>
                </a:ext>
              </a:extLst>
            </p:cNvPr>
            <p:cNvSpPr/>
            <p:nvPr/>
          </p:nvSpPr>
          <p:spPr bwMode="auto">
            <a:xfrm>
              <a:off x="2725935" y="24703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4F84F5-A9F2-4E94-AB91-0E742F0B114D}"/>
                </a:ext>
              </a:extLst>
            </p:cNvPr>
            <p:cNvSpPr/>
            <p:nvPr/>
          </p:nvSpPr>
          <p:spPr bwMode="auto">
            <a:xfrm>
              <a:off x="2106458" y="41169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9CFD08-E762-4BA9-AF10-A0B7ADC6D4A1}"/>
                </a:ext>
              </a:extLst>
            </p:cNvPr>
            <p:cNvSpPr/>
            <p:nvPr/>
          </p:nvSpPr>
          <p:spPr bwMode="auto">
            <a:xfrm>
              <a:off x="1446963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CA6A4E-79AD-4767-8F39-D7D9B788EFF3}"/>
                </a:ext>
              </a:extLst>
            </p:cNvPr>
            <p:cNvSpPr/>
            <p:nvPr/>
          </p:nvSpPr>
          <p:spPr bwMode="auto">
            <a:xfrm>
              <a:off x="3403929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0CD8A0-9CF6-42F9-BB8B-7FC7F91EE30F}"/>
                </a:ext>
              </a:extLst>
            </p:cNvPr>
            <p:cNvSpPr/>
            <p:nvPr/>
          </p:nvSpPr>
          <p:spPr bwMode="auto">
            <a:xfrm>
              <a:off x="2648428" y="49824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F250BA-71A0-42FF-9EDE-D0070BF65F7A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704428" y="2926659"/>
              <a:ext cx="1096917" cy="3615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5E0730-29CB-4111-942C-93479D24F1D7}"/>
                </a:ext>
              </a:extLst>
            </p:cNvPr>
            <p:cNvCxnSpPr>
              <a:stCxn id="5" idx="5"/>
            </p:cNvCxnSpPr>
            <p:nvPr/>
          </p:nvCxnSpPr>
          <p:spPr bwMode="auto">
            <a:xfrm>
              <a:off x="3165455" y="2926659"/>
              <a:ext cx="495939" cy="3374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261280E-B07F-470C-95B4-851522B04DE9}"/>
                </a:ext>
              </a:extLst>
            </p:cNvPr>
            <p:cNvCxnSpPr>
              <a:stCxn id="7" idx="5"/>
              <a:endCxn id="6" idx="0"/>
            </p:cNvCxnSpPr>
            <p:nvPr/>
          </p:nvCxnSpPr>
          <p:spPr bwMode="auto">
            <a:xfrm>
              <a:off x="1886483" y="3744532"/>
              <a:ext cx="477440" cy="37242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12A4F9-24C3-4E2E-BBC2-8A3E89B8B61E}"/>
                </a:ext>
              </a:extLst>
            </p:cNvPr>
            <p:cNvCxnSpPr>
              <a:stCxn id="6" idx="5"/>
              <a:endCxn id="9" idx="0"/>
            </p:cNvCxnSpPr>
            <p:nvPr/>
          </p:nvCxnSpPr>
          <p:spPr bwMode="auto">
            <a:xfrm>
              <a:off x="2545978" y="4573239"/>
              <a:ext cx="359915" cy="4091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FD366B-EA44-4309-B3B9-E381FC10BDC1}"/>
                </a:ext>
              </a:extLst>
            </p:cNvPr>
            <p:cNvSpPr txBox="1"/>
            <p:nvPr/>
          </p:nvSpPr>
          <p:spPr>
            <a:xfrm>
              <a:off x="1125259" y="3080701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994C6A-1141-43D0-8F67-87107EC7AEC0}"/>
                </a:ext>
              </a:extLst>
            </p:cNvPr>
            <p:cNvSpPr txBox="1"/>
            <p:nvPr/>
          </p:nvSpPr>
          <p:spPr>
            <a:xfrm>
              <a:off x="2416600" y="225295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5EE1C19-9D19-40D5-A994-0E4B5E13F56A}"/>
              </a:ext>
            </a:extLst>
          </p:cNvPr>
          <p:cNvSpPr txBox="1"/>
          <p:nvPr/>
        </p:nvSpPr>
        <p:spPr>
          <a:xfrm>
            <a:off x="4958239" y="557854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按排序二叉树的方式删除后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5E2A80-D7F0-4BC9-8E86-F700F98ED19F}"/>
              </a:ext>
            </a:extLst>
          </p:cNvPr>
          <p:cNvGrpSpPr/>
          <p:nvPr/>
        </p:nvGrpSpPr>
        <p:grpSpPr>
          <a:xfrm>
            <a:off x="5412367" y="2153222"/>
            <a:ext cx="3192129" cy="3437800"/>
            <a:chOff x="5412367" y="2153222"/>
            <a:chExt cx="3192129" cy="34378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B70EB5-B7C1-4531-9562-A77B30BEB8A5}"/>
                </a:ext>
              </a:extLst>
            </p:cNvPr>
            <p:cNvSpPr/>
            <p:nvPr/>
          </p:nvSpPr>
          <p:spPr bwMode="auto">
            <a:xfrm>
              <a:off x="6408385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F95183E-64D1-4634-9663-53A814EF3611}"/>
                </a:ext>
              </a:extLst>
            </p:cNvPr>
            <p:cNvSpPr/>
            <p:nvPr/>
          </p:nvSpPr>
          <p:spPr bwMode="auto">
            <a:xfrm>
              <a:off x="5790412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C5D8611-08EB-4DDC-A3E0-32A8BB47F910}"/>
                </a:ext>
              </a:extLst>
            </p:cNvPr>
            <p:cNvSpPr/>
            <p:nvPr/>
          </p:nvSpPr>
          <p:spPr bwMode="auto">
            <a:xfrm>
              <a:off x="5412367" y="41775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70D15BB-72E6-4D86-B390-62D98E8DE511}"/>
                </a:ext>
              </a:extLst>
            </p:cNvPr>
            <p:cNvSpPr/>
            <p:nvPr/>
          </p:nvSpPr>
          <p:spPr bwMode="auto">
            <a:xfrm>
              <a:off x="7439572" y="330583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45700A0-A3B2-4F1E-B70F-6D5489D9A200}"/>
                </a:ext>
              </a:extLst>
            </p:cNvPr>
            <p:cNvSpPr/>
            <p:nvPr/>
          </p:nvSpPr>
          <p:spPr bwMode="auto">
            <a:xfrm>
              <a:off x="7067042" y="41971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C3986E0-9768-442F-AB71-A36994E9ED71}"/>
                </a:ext>
              </a:extLst>
            </p:cNvPr>
            <p:cNvSpPr/>
            <p:nvPr/>
          </p:nvSpPr>
          <p:spPr bwMode="auto">
            <a:xfrm>
              <a:off x="6730865" y="505645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2D8001A-4E40-4DAE-B4D8-C0D7E1DD22BA}"/>
                </a:ext>
              </a:extLst>
            </p:cNvPr>
            <p:cNvSpPr/>
            <p:nvPr/>
          </p:nvSpPr>
          <p:spPr bwMode="auto">
            <a:xfrm>
              <a:off x="8089566" y="421270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60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CDC97F0-C75F-49C7-8BC6-0187F34856CF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047877" y="2921371"/>
              <a:ext cx="435918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8C110A-7720-4019-BA02-69126D1562A2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 bwMode="auto">
            <a:xfrm flipH="1">
              <a:off x="5669832" y="3744532"/>
              <a:ext cx="195990" cy="4330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2ABAF-769A-43D7-B320-E92FFE90DA92}"/>
                </a:ext>
              </a:extLst>
            </p:cNvPr>
            <p:cNvCxnSpPr>
              <a:stCxn id="35" idx="0"/>
              <a:endCxn id="32" idx="5"/>
            </p:cNvCxnSpPr>
            <p:nvPr/>
          </p:nvCxnSpPr>
          <p:spPr bwMode="auto">
            <a:xfrm flipH="1" flipV="1">
              <a:off x="6847905" y="2921371"/>
              <a:ext cx="849132" cy="384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0E2D422-2215-4178-A0E0-C4F03737509F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 bwMode="auto">
            <a:xfrm flipH="1">
              <a:off x="7324507" y="3762117"/>
              <a:ext cx="190475" cy="4350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1BE6F64-434A-4D76-A47A-5AFFCCD0B213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 bwMode="auto">
            <a:xfrm>
              <a:off x="7879092" y="3762117"/>
              <a:ext cx="467939" cy="4505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D002AC6-FE05-4A60-A3E7-0164AA90EA78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 bwMode="auto">
            <a:xfrm flipH="1">
              <a:off x="6988330" y="4653440"/>
              <a:ext cx="154122" cy="40301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0173A78-D466-4570-BB24-D652356B7D16}"/>
                </a:ext>
              </a:extLst>
            </p:cNvPr>
            <p:cNvSpPr txBox="1"/>
            <p:nvPr/>
          </p:nvSpPr>
          <p:spPr>
            <a:xfrm>
              <a:off x="6074220" y="215322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7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A99B-330B-43AA-BB33-5E8D90EE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插入后如何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ED5A-6C8A-4E2D-B2FC-D06EBE3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141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假设插入后存在不平衡的节点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不平衡的节点一定是新插入节点的祖先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是最靠</a:t>
            </a:r>
            <a:r>
              <a:rPr lang="zh-CN" altLang="en-US" sz="2400" dirty="0">
                <a:solidFill>
                  <a:srgbClr val="9933FF"/>
                </a:solidFill>
              </a:rPr>
              <a:t>下</a:t>
            </a:r>
            <a:r>
              <a:rPr lang="zh-CN" altLang="en-US" sz="2400" dirty="0"/>
              <a:t>的一个不平衡节点。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 ±2</a:t>
            </a:r>
            <a:r>
              <a:rPr lang="en-US" altLang="zh-CN" sz="2400" dirty="0"/>
              <a:t>.</a:t>
            </a:r>
            <a:r>
              <a:rPr lang="zh-CN" altLang="en-US" sz="2400" dirty="0"/>
              <a:t> 不妨假设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en-US" altLang="zh-CN" sz="2400" dirty="0"/>
              <a:t>(</a:t>
            </a:r>
            <a:r>
              <a:rPr lang="zh-CN" altLang="en-US" sz="2400" dirty="0"/>
              <a:t>否则是对称的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6E6174-6751-47DB-84B4-4C02AD51CC08}"/>
              </a:ext>
            </a:extLst>
          </p:cNvPr>
          <p:cNvGrpSpPr/>
          <p:nvPr/>
        </p:nvGrpSpPr>
        <p:grpSpPr>
          <a:xfrm>
            <a:off x="940449" y="3466682"/>
            <a:ext cx="7560613" cy="3122794"/>
            <a:chOff x="940449" y="3466682"/>
            <a:chExt cx="7560613" cy="31227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BEF08D-4960-42C4-9E7D-9595BFC15A21}"/>
                </a:ext>
              </a:extLst>
            </p:cNvPr>
            <p:cNvSpPr/>
            <p:nvPr/>
          </p:nvSpPr>
          <p:spPr bwMode="auto">
            <a:xfrm>
              <a:off x="1844948" y="36810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C35B81-9CCB-4734-AB37-A34A4BB250F4}"/>
                </a:ext>
              </a:extLst>
            </p:cNvPr>
            <p:cNvSpPr/>
            <p:nvPr/>
          </p:nvSpPr>
          <p:spPr bwMode="auto">
            <a:xfrm>
              <a:off x="2626800" y="52422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EF7987-5041-46D0-86AF-0B6360516BCD}"/>
                </a:ext>
              </a:extLst>
            </p:cNvPr>
            <p:cNvSpPr/>
            <p:nvPr/>
          </p:nvSpPr>
          <p:spPr bwMode="auto">
            <a:xfrm>
              <a:off x="940449" y="45042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3DFAA1-A0C7-4454-9D56-C6F4EFF51F83}"/>
                </a:ext>
              </a:extLst>
            </p:cNvPr>
            <p:cNvSpPr/>
            <p:nvPr/>
          </p:nvSpPr>
          <p:spPr bwMode="auto">
            <a:xfrm>
              <a:off x="3010500" y="448133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CB65BC-2590-472E-A0C5-C6756FD19BE1}"/>
                </a:ext>
              </a:extLst>
            </p:cNvPr>
            <p:cNvSpPr/>
            <p:nvPr/>
          </p:nvSpPr>
          <p:spPr bwMode="auto">
            <a:xfrm>
              <a:off x="2204081" y="6054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E856A0D-8FEE-4265-BB90-38C120E336BF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197914" y="4137340"/>
              <a:ext cx="722444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450DFEC-4379-45C0-BC13-59DD59D74BF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 bwMode="auto">
            <a:xfrm>
              <a:off x="2284468" y="4137340"/>
              <a:ext cx="983497" cy="343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C0A65A-A712-4DAC-8E5F-F0783DE5D669}"/>
                </a:ext>
              </a:extLst>
            </p:cNvPr>
            <p:cNvCxnSpPr>
              <a:stCxn id="8" idx="3"/>
              <a:endCxn id="6" idx="0"/>
            </p:cNvCxnSpPr>
            <p:nvPr/>
          </p:nvCxnSpPr>
          <p:spPr bwMode="auto">
            <a:xfrm flipH="1">
              <a:off x="2884265" y="4937615"/>
              <a:ext cx="201645" cy="3046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10685EC-878D-4F0C-B962-D710031E266F}"/>
                </a:ext>
              </a:extLst>
            </p:cNvPr>
            <p:cNvCxnSpPr>
              <a:stCxn id="6" idx="3"/>
              <a:endCxn id="9" idx="0"/>
            </p:cNvCxnSpPr>
            <p:nvPr/>
          </p:nvCxnSpPr>
          <p:spPr bwMode="auto">
            <a:xfrm flipH="1">
              <a:off x="2461546" y="5698557"/>
              <a:ext cx="240664" cy="356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EBF2DE-CCED-4808-BC8B-F8EE1FFA4B62}"/>
                </a:ext>
              </a:extLst>
            </p:cNvPr>
            <p:cNvSpPr txBox="1"/>
            <p:nvPr/>
          </p:nvSpPr>
          <p:spPr>
            <a:xfrm>
              <a:off x="2377090" y="346668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4B0D88-1144-4D76-B266-765C78D332DB}"/>
                </a:ext>
              </a:extLst>
            </p:cNvPr>
            <p:cNvSpPr txBox="1"/>
            <p:nvPr/>
          </p:nvSpPr>
          <p:spPr>
            <a:xfrm>
              <a:off x="4007728" y="4127168"/>
              <a:ext cx="1883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rebalance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3789B9-0008-49EC-8405-4BF5A1B356B1}"/>
                </a:ext>
              </a:extLst>
            </p:cNvPr>
            <p:cNvSpPr/>
            <p:nvPr/>
          </p:nvSpPr>
          <p:spPr bwMode="auto">
            <a:xfrm>
              <a:off x="6561970" y="37529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085E72-BC27-4717-B3CB-C930E5F525F1}"/>
                </a:ext>
              </a:extLst>
            </p:cNvPr>
            <p:cNvSpPr/>
            <p:nvPr/>
          </p:nvSpPr>
          <p:spPr bwMode="auto">
            <a:xfrm>
              <a:off x="7595041" y="457493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41BBD4-92CD-4B1F-A837-104559E26E46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 bwMode="auto">
            <a:xfrm>
              <a:off x="7001490" y="4209181"/>
              <a:ext cx="668961" cy="4440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FB290A-58D2-43CA-98F3-A6080262B883}"/>
                </a:ext>
              </a:extLst>
            </p:cNvPr>
            <p:cNvSpPr/>
            <p:nvPr/>
          </p:nvSpPr>
          <p:spPr bwMode="auto">
            <a:xfrm>
              <a:off x="5860074" y="469321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FAD72B-A051-4119-80A9-D3B04D4D86EF}"/>
                </a:ext>
              </a:extLst>
            </p:cNvPr>
            <p:cNvSpPr/>
            <p:nvPr/>
          </p:nvSpPr>
          <p:spPr bwMode="auto">
            <a:xfrm>
              <a:off x="7986132" y="55095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840C5C4-57D1-47F0-A652-ADB1FF0D216A}"/>
                </a:ext>
              </a:extLst>
            </p:cNvPr>
            <p:cNvSpPr/>
            <p:nvPr/>
          </p:nvSpPr>
          <p:spPr bwMode="auto">
            <a:xfrm>
              <a:off x="7141764" y="55203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E028B96-476E-4B2B-9994-1C620491883E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 bwMode="auto">
            <a:xfrm flipH="1">
              <a:off x="6117539" y="4209181"/>
              <a:ext cx="519841" cy="4840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8C9305B5-406F-4FA6-892C-9B10713E76A1}"/>
                </a:ext>
              </a:extLst>
            </p:cNvPr>
            <p:cNvSpPr/>
            <p:nvPr/>
          </p:nvSpPr>
          <p:spPr bwMode="auto">
            <a:xfrm>
              <a:off x="4358107" y="4574930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B36EBEB-7F41-4E0F-BFB3-12207E7EF3B5}"/>
                </a:ext>
              </a:extLst>
            </p:cNvPr>
            <p:cNvCxnSpPr>
              <a:stCxn id="26" idx="5"/>
              <a:endCxn id="35" idx="0"/>
            </p:cNvCxnSpPr>
            <p:nvPr/>
          </p:nvCxnSpPr>
          <p:spPr bwMode="auto">
            <a:xfrm>
              <a:off x="8034561" y="5031209"/>
              <a:ext cx="209036" cy="47835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CA5E50-1764-4DC7-9B94-620705FB3DAA}"/>
                </a:ext>
              </a:extLst>
            </p:cNvPr>
            <p:cNvCxnSpPr>
              <a:stCxn id="26" idx="3"/>
              <a:endCxn id="37" idx="0"/>
            </p:cNvCxnSpPr>
            <p:nvPr/>
          </p:nvCxnSpPr>
          <p:spPr bwMode="auto">
            <a:xfrm flipH="1">
              <a:off x="7399229" y="5031209"/>
              <a:ext cx="271222" cy="4891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8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DC33-37D0-4797-A5C6-ADD12E1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B20C-E633-40E9-AD26-E8053D5D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的右子树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D2E6E45-E2A6-4C80-83D0-6D7DA5C1BD2F}"/>
              </a:ext>
            </a:extLst>
          </p:cNvPr>
          <p:cNvGrpSpPr/>
          <p:nvPr/>
        </p:nvGrpSpPr>
        <p:grpSpPr>
          <a:xfrm>
            <a:off x="589459" y="1865548"/>
            <a:ext cx="3476998" cy="3744492"/>
            <a:chOff x="589459" y="1865548"/>
            <a:chExt cx="3476998" cy="37444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56B00A5-709A-4AF6-B17C-BEE428A2EEB7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663516B-F263-4319-87B8-1B7252E0713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74DCF2B-1778-4752-94B6-5528AEB9E7A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4861ECE-1308-47C4-995C-04CA691674E8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6EE043D-ED9B-4D9E-BC20-F261A805554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D3ABF3-770E-44ED-A6E9-3E6BF78B8D85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1119F4-F708-4650-8BA0-2BBA7647718C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C561FE-92E1-4F8D-A261-52466E474AC4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F79566-1531-4C4F-9437-40F81321390B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4071B928-FCA5-4B4D-8AA6-C34C6780CC97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1510DDC1-B38F-44D2-B659-7F58D919AAE0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128282-F6BF-4F17-8B0D-A98172EFCAC9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27FAA1-4D0C-44B0-A68B-092323B10850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928331-5A09-4E3D-8E8F-9DA156F5C8CD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7D53081-5FFB-440E-B942-0D823ACA7881}"/>
                </a:ext>
              </a:extLst>
            </p:cNvPr>
            <p:cNvCxnSpPr>
              <a:stCxn id="7" idx="0"/>
              <a:endCxn id="4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8801F8-4B96-48E0-972A-B75A4B926D4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8B8465-3DF0-424B-AA6A-8E2DF3140A6E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3616BC-A8CE-49B8-8059-1A46D9DA3F2A}"/>
              </a:ext>
            </a:extLst>
          </p:cNvPr>
          <p:cNvGrpSpPr/>
          <p:nvPr/>
        </p:nvGrpSpPr>
        <p:grpSpPr>
          <a:xfrm>
            <a:off x="6280281" y="2158441"/>
            <a:ext cx="2314382" cy="2782728"/>
            <a:chOff x="6280281" y="2158441"/>
            <a:chExt cx="2314382" cy="2782728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4B7F78D-2316-4C66-B4E8-BFBC9920CCBC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F3FE8950-9337-48D9-B151-970DF4968B32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BB18BFA-84E8-4FC2-BBA9-3F9F3A723CF4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338FE3B-525A-4211-921A-BCA1EF2D5918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F5B88DF-E2E8-4221-8920-31AB711650F4}"/>
                </a:ext>
              </a:extLst>
            </p:cNvPr>
            <p:cNvCxnSpPr>
              <a:stCxn id="43" idx="0"/>
              <a:endCxn id="42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49C0EB5-5372-41F2-99AF-9D71C3AEA821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8FFDBD3-4EC9-4FE8-90AC-3359D8B85755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D67FE3-6B44-469B-9408-7466A7E80D3F}"/>
                </a:ext>
              </a:extLst>
            </p:cNvPr>
            <p:cNvCxnSpPr>
              <a:stCxn id="32" idx="0"/>
              <a:endCxn id="52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F765CA5-0705-485D-B64D-84CFB38CC78A}"/>
                </a:ext>
              </a:extLst>
            </p:cNvPr>
            <p:cNvCxnSpPr>
              <a:stCxn id="34" idx="0"/>
              <a:endCxn id="52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9DEA528-21DD-485E-A220-CA0C4B197B96}"/>
                </a:ext>
              </a:extLst>
            </p:cNvPr>
            <p:cNvCxnSpPr>
              <a:stCxn id="48" idx="3"/>
              <a:endCxn id="52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452EF0-B982-4FB9-A021-145A8C7F1EF7}"/>
                </a:ext>
              </a:extLst>
            </p:cNvPr>
            <p:cNvCxnSpPr>
              <a:stCxn id="42" idx="0"/>
              <a:endCxn id="4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0235F96-CE99-47BA-98EC-0DF8FA3E1D78}"/>
              </a:ext>
            </a:extLst>
          </p:cNvPr>
          <p:cNvSpPr txBox="1"/>
          <p:nvPr/>
        </p:nvSpPr>
        <p:spPr>
          <a:xfrm>
            <a:off x="6711032" y="5101694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8173A96-596C-436D-A188-E79183CCE1BF}"/>
              </a:ext>
            </a:extLst>
          </p:cNvPr>
          <p:cNvSpPr/>
          <p:nvPr/>
        </p:nvSpPr>
        <p:spPr bwMode="auto">
          <a:xfrm>
            <a:off x="4677612" y="369746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B5E2E1-A8E9-466A-AC3E-7694C9BD717A}"/>
              </a:ext>
            </a:extLst>
          </p:cNvPr>
          <p:cNvSpPr txBox="1"/>
          <p:nvPr/>
        </p:nvSpPr>
        <p:spPr>
          <a:xfrm>
            <a:off x="3043101" y="2067904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75EADA-2BF7-4334-BE28-7F4B40E5D9DE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31905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75" grpId="0"/>
    </p:bld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3478</Words>
  <Application>Microsoft Office PowerPoint</Application>
  <PresentationFormat>全屏显示(4:3)</PresentationFormat>
  <Paragraphs>533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隶书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1_caiyun</vt:lpstr>
      <vt:lpstr>第九章 查找（2）  二叉查找树  平衡二叉树  Treap(***)</vt:lpstr>
      <vt:lpstr>回顾:二叉查找树</vt:lpstr>
      <vt:lpstr>平衡二叉树的定义</vt:lpstr>
      <vt:lpstr>平衡二叉树的定义</vt:lpstr>
      <vt:lpstr>平衡二叉树的一个重要性质</vt:lpstr>
      <vt:lpstr>平衡二叉树的基本操作</vt:lpstr>
      <vt:lpstr>平衡二叉树的基本操作</vt:lpstr>
      <vt:lpstr>插入后如何rebalance？</vt:lpstr>
      <vt:lpstr>插入后的再平衡</vt:lpstr>
      <vt:lpstr>插入后的再平衡</vt:lpstr>
      <vt:lpstr>插入后的再平衡</vt:lpstr>
      <vt:lpstr>PowerPoint 演示文稿</vt:lpstr>
      <vt:lpstr>例子：依次插入1,2,3,5,4</vt:lpstr>
      <vt:lpstr>Rebalance过程伪代码实现</vt:lpstr>
      <vt:lpstr>Rebalance过程伪代码实现</vt:lpstr>
      <vt:lpstr>Rebalance过程伪代码实现</vt:lpstr>
      <vt:lpstr>Rebalance过程伪代码实现</vt:lpstr>
      <vt:lpstr>删除叶子节点后的再平衡</vt:lpstr>
      <vt:lpstr>删除叶子节点后的再平衡</vt:lpstr>
      <vt:lpstr>删除叶子节点后的再平衡</vt:lpstr>
      <vt:lpstr>删除叶子节点后的再平衡</vt:lpstr>
      <vt:lpstr>删除非叶子节点的再平衡</vt:lpstr>
      <vt:lpstr>删除非叶子节点的再平衡</vt:lpstr>
      <vt:lpstr>删除的类c语言实现</vt:lpstr>
      <vt:lpstr>平衡二叉树的应用</vt:lpstr>
      <vt:lpstr>平衡二叉树的优点</vt:lpstr>
      <vt:lpstr>应用1：快速最长递增子序列</vt:lpstr>
      <vt:lpstr>应用1：快速最长递增子序列</vt:lpstr>
      <vt:lpstr>应用1：快速最长递增子序列</vt:lpstr>
      <vt:lpstr>应用1：快速最长递增子序列</vt:lpstr>
      <vt:lpstr>应用2：动态计算凸包</vt:lpstr>
      <vt:lpstr>应用2：动态计算凸包</vt:lpstr>
      <vt:lpstr>应用2：动态计算凸包</vt:lpstr>
      <vt:lpstr>应用2：动态计算凸包</vt:lpstr>
      <vt:lpstr>应用2：动态计算凸包</vt:lpstr>
      <vt:lpstr>应用3：寻找某个rank的key</vt:lpstr>
      <vt:lpstr>应用3：寻找某个rank的key</vt:lpstr>
      <vt:lpstr>应用4：查询某个key的rank</vt:lpstr>
      <vt:lpstr>应用5. Voronoi图的Fortunes算法</vt:lpstr>
      <vt:lpstr>应用5. Voronoi图的Fortunes算法</vt:lpstr>
      <vt:lpstr>Connection with最优判定树  **</vt:lpstr>
      <vt:lpstr>其他类似平衡二叉树的结构</vt:lpstr>
      <vt:lpstr>Treap (简单，最坏复杂度差)**</vt:lpstr>
      <vt:lpstr>Treap (简单，最坏复杂度差)**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金 恺</cp:lastModifiedBy>
  <cp:revision>236</cp:revision>
  <dcterms:created xsi:type="dcterms:W3CDTF">2020-08-23T09:23:44Z</dcterms:created>
  <dcterms:modified xsi:type="dcterms:W3CDTF">2020-12-01T03:19:13Z</dcterms:modified>
</cp:coreProperties>
</file>