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71" r:id="rId4"/>
    <p:sldId id="281" r:id="rId5"/>
    <p:sldId id="258" r:id="rId6"/>
    <p:sldId id="261" r:id="rId7"/>
    <p:sldId id="259" r:id="rId8"/>
    <p:sldId id="285" r:id="rId9"/>
    <p:sldId id="260" r:id="rId10"/>
    <p:sldId id="284" r:id="rId11"/>
    <p:sldId id="269" r:id="rId12"/>
    <p:sldId id="272" r:id="rId13"/>
    <p:sldId id="262" r:id="rId14"/>
    <p:sldId id="263" r:id="rId15"/>
    <p:sldId id="328" r:id="rId16"/>
    <p:sldId id="264" r:id="rId17"/>
    <p:sldId id="339" r:id="rId18"/>
    <p:sldId id="294" r:id="rId19"/>
    <p:sldId id="295" r:id="rId20"/>
    <p:sldId id="298" r:id="rId21"/>
    <p:sldId id="303" r:id="rId22"/>
    <p:sldId id="300" r:id="rId23"/>
    <p:sldId id="304" r:id="rId24"/>
    <p:sldId id="340" r:id="rId25"/>
    <p:sldId id="309" r:id="rId26"/>
    <p:sldId id="311" r:id="rId27"/>
    <p:sldId id="312" r:id="rId28"/>
    <p:sldId id="310" r:id="rId29"/>
    <p:sldId id="313" r:id="rId30"/>
    <p:sldId id="314" r:id="rId31"/>
    <p:sldId id="315" r:id="rId32"/>
    <p:sldId id="316" r:id="rId33"/>
    <p:sldId id="322" r:id="rId34"/>
    <p:sldId id="317" r:id="rId35"/>
    <p:sldId id="318" r:id="rId36"/>
    <p:sldId id="323" r:id="rId37"/>
    <p:sldId id="321" r:id="rId38"/>
    <p:sldId id="341" r:id="rId39"/>
    <p:sldId id="320" r:id="rId40"/>
    <p:sldId id="265" r:id="rId41"/>
    <p:sldId id="266" r:id="rId42"/>
    <p:sldId id="324" r:id="rId43"/>
    <p:sldId id="319" r:id="rId44"/>
    <p:sldId id="325" r:id="rId45"/>
    <p:sldId id="270" r:id="rId46"/>
    <p:sldId id="292" r:id="rId47"/>
    <p:sldId id="2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99FF"/>
    <a:srgbClr val="FF00FF"/>
    <a:srgbClr val="FF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6" autoAdjust="0"/>
  </p:normalViewPr>
  <p:slideViewPr>
    <p:cSldViewPr snapToGrid="0">
      <p:cViewPr varScale="1">
        <p:scale>
          <a:sx n="98" d="100"/>
          <a:sy n="98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9C2-7FF9-4B2A-B139-3648B194D512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3CA-4FD2-4835-9EA1-4AF72E7AEA8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556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6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0651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这个课上不讲。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第一步将 数值</a:t>
            </a:r>
            <a:r>
              <a:rPr lang="en-US" altLang="zh-CN" dirty="0"/>
              <a:t>6</a:t>
            </a:r>
            <a:r>
              <a:rPr lang="zh-CN" altLang="en-US" dirty="0"/>
              <a:t>调整下去。  第二部将 数值</a:t>
            </a:r>
            <a:r>
              <a:rPr lang="en-US" altLang="zh-CN" dirty="0"/>
              <a:t>10 </a:t>
            </a:r>
            <a:r>
              <a:rPr lang="zh-CN" altLang="en-US" dirty="0"/>
              <a:t>调整下去 （与数值</a:t>
            </a:r>
            <a:r>
              <a:rPr lang="en-US" altLang="zh-CN" dirty="0"/>
              <a:t>1</a:t>
            </a:r>
            <a:r>
              <a:rPr lang="zh-CN" altLang="en-US" dirty="0"/>
              <a:t>交换），依次类推。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954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这个课上不讲。</a:t>
            </a:r>
            <a:endParaRPr lang="zh-Hans-HK" altLang="en-US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33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42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77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83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061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117-512F-4933-90A7-B8987C7CABFD}" type="datetimeFigureOut">
              <a:rPr lang="zh-Hans-HK" altLang="en-US" smtClean="0"/>
              <a:t>15/5/2021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42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8" Type="http://schemas.openxmlformats.org/officeDocument/2006/relationships/tags" Target="../tags/tag27.xml"/><Relationship Id="rId3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notesSlide" Target="../notesSlides/notesSlide3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CAB1-52AF-4C71-A68D-0B56FA31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 与 并查集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B02BF-EDD9-486C-8553-11EBC1FB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963987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 （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 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(Union-find data structure)</a:t>
            </a:r>
          </a:p>
          <a:p>
            <a:r>
              <a:rPr lang="en-US" altLang="zh-Hans-HK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(Disjoint-set data structure)</a:t>
            </a:r>
            <a:endParaRPr lang="zh-Hans-HK" altLang="en-US" sz="2400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F00D-80B1-40C6-91D6-311F967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0A68B2-A078-4671-92B7-F10B5E0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90" y="1650555"/>
            <a:ext cx="7322441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delete(int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*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7DE4-4132-45A2-9338-06625C0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Update_Value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63D1-E938-401F-B0CB-2092E586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类似于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但是既有可能往上调整（当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被减小）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也有可能往下调整（当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被增加）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该函数的具体实现留作课后习题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请参照</a:t>
            </a:r>
            <a:r>
              <a:rPr lang="en-US" altLang="zh-CN" sz="2000" dirty="0">
                <a:solidFill>
                  <a:srgbClr val="0070C0"/>
                </a:solidFill>
              </a:rPr>
              <a:t>Delete(int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7030A0"/>
                </a:solidFill>
              </a:rPr>
              <a:t>的实现。</a:t>
            </a:r>
            <a:endParaRPr lang="zh-Hans-HK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0EC-37E2-4162-B484-C4EBCC6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与线性表的 时间复杂度对比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F77C-F5C4-45A1-BEA3-7337021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假如希望支持： 插入 </a:t>
            </a:r>
            <a:r>
              <a:rPr lang="en-US" altLang="zh-CN" sz="2400" dirty="0">
                <a:solidFill>
                  <a:srgbClr val="7030A0"/>
                </a:solidFill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</a:rPr>
              <a:t>查询最小元素。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用无序线性表。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（查询要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用有序线性表。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（插入要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endParaRPr lang="en-US" altLang="zh-Hans-HK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用堆。 两者都是 </a:t>
            </a:r>
            <a:r>
              <a:rPr lang="en-US" altLang="zh-CN" sz="2000" dirty="0">
                <a:solidFill>
                  <a:srgbClr val="00B050"/>
                </a:solidFill>
              </a:rPr>
              <a:t>O(log(n))</a:t>
            </a:r>
            <a:r>
              <a:rPr lang="zh-CN" altLang="en-US" sz="2000" dirty="0">
                <a:solidFill>
                  <a:srgbClr val="00B050"/>
                </a:solidFill>
              </a:rPr>
              <a:t>。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堆是一种</a:t>
            </a:r>
            <a:r>
              <a:rPr lang="zh-CN" altLang="en-US" sz="2400" b="1" dirty="0">
                <a:solidFill>
                  <a:srgbClr val="00B0F0"/>
                </a:solidFill>
              </a:rPr>
              <a:t>优先队列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priority queue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（后续</a:t>
            </a:r>
            <a:r>
              <a:rPr lang="en-US" altLang="zh-CN" sz="2400" dirty="0">
                <a:solidFill>
                  <a:srgbClr val="7030A0"/>
                </a:solidFill>
              </a:rPr>
              <a:t>slides</a:t>
            </a:r>
            <a:r>
              <a:rPr lang="zh-CN" altLang="en-US" sz="2400" dirty="0">
                <a:solidFill>
                  <a:srgbClr val="7030A0"/>
                </a:solidFill>
              </a:rPr>
              <a:t>将会介绍）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6B-9651-4900-86AD-9B7301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：堆排序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5512-E1C6-4335-827C-3E6E652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</a:rPr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~a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，将它们从小到大输出。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思路：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建堆。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zh-CN" altLang="en-US" sz="2400" dirty="0">
                <a:solidFill>
                  <a:srgbClr val="0070C0"/>
                </a:solidFill>
              </a:rPr>
              <a:t>步骤：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zh-CN" altLang="en-US" sz="2400" dirty="0">
                <a:solidFill>
                  <a:srgbClr val="0070C0"/>
                </a:solidFill>
              </a:rPr>
              <a:t>打印 </a:t>
            </a:r>
            <a:r>
              <a:rPr lang="en-US" altLang="zh-CN" sz="2400" dirty="0" err="1">
                <a:solidFill>
                  <a:srgbClr val="0070C0"/>
                </a:solidFill>
              </a:rPr>
              <a:t>delete_min</a:t>
            </a:r>
            <a:r>
              <a:rPr lang="en-US" altLang="zh-CN" sz="2400" dirty="0">
                <a:solidFill>
                  <a:srgbClr val="0070C0"/>
                </a:solidFill>
              </a:rPr>
              <a:t>();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时间复杂度为</a:t>
            </a:r>
            <a:r>
              <a:rPr lang="en-US" altLang="zh-CN" sz="2400" dirty="0">
                <a:solidFill>
                  <a:srgbClr val="00B050"/>
                </a:solidFill>
              </a:rPr>
              <a:t>O(n log n)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实际上，发明堆的人是为解决排序而发明的堆。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6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129017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求单源点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D82931-3403-4A8A-AADC-D4E6C815DC6E}"/>
              </a:ext>
            </a:extLst>
          </p:cNvPr>
          <p:cNvSpPr/>
          <p:nvPr/>
        </p:nvSpPr>
        <p:spPr>
          <a:xfrm>
            <a:off x="3078597" y="3429000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0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0A1FB6-6A65-444A-8517-3DEB6134015A}"/>
              </a:ext>
            </a:extLst>
          </p:cNvPr>
          <p:cNvSpPr/>
          <p:nvPr/>
        </p:nvSpPr>
        <p:spPr>
          <a:xfrm>
            <a:off x="1831643" y="45016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09C0-3132-4D51-ADA9-754BE62DAE29}"/>
              </a:ext>
            </a:extLst>
          </p:cNvPr>
          <p:cNvSpPr/>
          <p:nvPr/>
        </p:nvSpPr>
        <p:spPr>
          <a:xfrm>
            <a:off x="2491066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1C1F31-AADC-4A71-AF2D-CFBD02D4783A}"/>
              </a:ext>
            </a:extLst>
          </p:cNvPr>
          <p:cNvSpPr/>
          <p:nvPr/>
        </p:nvSpPr>
        <p:spPr>
          <a:xfrm>
            <a:off x="3825298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EDA986-4C1E-4B54-9F31-86BF945EB273}"/>
              </a:ext>
            </a:extLst>
          </p:cNvPr>
          <p:cNvSpPr/>
          <p:nvPr/>
        </p:nvSpPr>
        <p:spPr>
          <a:xfrm>
            <a:off x="4572000" y="4453304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4EDF96-4062-4004-AB18-E0215D0400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54346" y="3751703"/>
            <a:ext cx="979618" cy="8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E0074-F4A4-46B5-9E99-FD7F162BB9D0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2020678" y="4879732"/>
            <a:ext cx="525755" cy="9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98ADF3-1C30-4ED8-B945-3BF47FC86D42}"/>
              </a:ext>
            </a:extLst>
          </p:cNvPr>
          <p:cNvSpPr txBox="1"/>
          <p:nvPr/>
        </p:nvSpPr>
        <p:spPr>
          <a:xfrm>
            <a:off x="2491066" y="400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E68585-2EDB-4D1B-A100-890C809C76C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401300" y="3751703"/>
            <a:ext cx="1226067" cy="75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4895F-92B5-4E9E-A3A8-240BCCF456B3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2813769" y="6081665"/>
            <a:ext cx="106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2F307-6D9D-452A-9A21-84DA54F7DB2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4148001" y="4831374"/>
            <a:ext cx="613034" cy="9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72960A-003E-43BF-B659-8023C52793A4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3267632" y="3807070"/>
            <a:ext cx="613033" cy="200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760F4-A5CF-471C-94A6-4E8C042413B4}"/>
              </a:ext>
            </a:extLst>
          </p:cNvPr>
          <p:cNvSpPr txBox="1"/>
          <p:nvPr/>
        </p:nvSpPr>
        <p:spPr>
          <a:xfrm>
            <a:off x="3864292" y="3836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67326-A730-4678-A7A7-4647CC0EDAB2}"/>
              </a:ext>
            </a:extLst>
          </p:cNvPr>
          <p:cNvSpPr txBox="1"/>
          <p:nvPr/>
        </p:nvSpPr>
        <p:spPr>
          <a:xfrm>
            <a:off x="3331680" y="445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C7AF9-73FF-4173-B52B-E2AD1485D46A}"/>
              </a:ext>
            </a:extLst>
          </p:cNvPr>
          <p:cNvSpPr txBox="1"/>
          <p:nvPr/>
        </p:nvSpPr>
        <p:spPr>
          <a:xfrm>
            <a:off x="2760284" y="4714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01382-38CB-4BCF-A498-8D85E7F6470F}"/>
              </a:ext>
            </a:extLst>
          </p:cNvPr>
          <p:cNvSpPr txBox="1"/>
          <p:nvPr/>
        </p:nvSpPr>
        <p:spPr>
          <a:xfrm>
            <a:off x="2018081" y="5173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FE370C-0D88-4116-820B-11811E2939E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680101" y="3807070"/>
            <a:ext cx="587531" cy="195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EE24B-87A8-48AC-A44F-0C56E3222F8F}"/>
              </a:ext>
            </a:extLst>
          </p:cNvPr>
          <p:cNvSpPr txBox="1"/>
          <p:nvPr/>
        </p:nvSpPr>
        <p:spPr>
          <a:xfrm>
            <a:off x="3191839" y="6081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F9343A-75D8-4795-A7A7-4FCFD3CFB201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2813769" y="4642339"/>
            <a:ext cx="1758231" cy="117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F8674D-7FC1-4BC0-9A1A-F1E2BCC8AFD9}"/>
              </a:ext>
            </a:extLst>
          </p:cNvPr>
          <p:cNvSpPr txBox="1"/>
          <p:nvPr/>
        </p:nvSpPr>
        <p:spPr>
          <a:xfrm>
            <a:off x="4034446" y="4672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83B56-F1E8-4557-9927-3A4F64EB3731}"/>
              </a:ext>
            </a:extLst>
          </p:cNvPr>
          <p:cNvSpPr txBox="1"/>
          <p:nvPr/>
        </p:nvSpPr>
        <p:spPr>
          <a:xfrm>
            <a:off x="4457465" y="517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0F805-74B1-4975-9909-D868A448E383}"/>
              </a:ext>
            </a:extLst>
          </p:cNvPr>
          <p:cNvSpPr txBox="1"/>
          <p:nvPr/>
        </p:nvSpPr>
        <p:spPr>
          <a:xfrm>
            <a:off x="5398477" y="3751703"/>
            <a:ext cx="3165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F[4]=?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4: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长度为 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再到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长度为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F[4]=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407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初值设置为无穷大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每次选一个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还未扩展的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F[j] = min (F[j], 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]+L)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当所有点都被扩展完以后。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中的值即为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的最短路径的长度。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15AD-5856-47B3-9D03-D04B5A7E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7D98-25E7-417A-BFE3-B736C000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算法用来计算一个图的</a:t>
            </a:r>
            <a:r>
              <a:rPr lang="zh-CN" altLang="en-US" sz="2400" dirty="0">
                <a:solidFill>
                  <a:srgbClr val="00B0F0"/>
                </a:solidFill>
              </a:rPr>
              <a:t>最小生成树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(</a:t>
            </a:r>
            <a:r>
              <a:rPr lang="zh-CN" altLang="en-US" sz="2400" dirty="0">
                <a:solidFill>
                  <a:srgbClr val="9933FF"/>
                </a:solidFill>
              </a:rPr>
              <a:t>后续课程将会讲授具体算法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类似</a:t>
            </a:r>
            <a:r>
              <a:rPr lang="en-US" altLang="zh-CN" sz="2400" dirty="0">
                <a:solidFill>
                  <a:srgbClr val="7030A0"/>
                </a:solidFill>
              </a:rPr>
              <a:t>Dijkstra</a:t>
            </a:r>
            <a:r>
              <a:rPr lang="zh-CN" altLang="en-US" sz="2400" dirty="0">
                <a:solidFill>
                  <a:srgbClr val="7030A0"/>
                </a:solidFill>
              </a:rPr>
              <a:t>算法，也可以转化为：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/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insert();</a:t>
            </a: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用堆来做，复杂度为  </a:t>
            </a:r>
            <a:r>
              <a:rPr lang="en-US" altLang="zh-CN" sz="2400" dirty="0">
                <a:solidFill>
                  <a:srgbClr val="00B050"/>
                </a:solidFill>
              </a:rPr>
              <a:t>O( (|V|+|E|) log |V|)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20CBC4E-95D2-4D39-9556-70794AD3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65" y="2181987"/>
            <a:ext cx="2642088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6EA1EB-49FE-46E7-A5DE-B356BCE8D906}"/>
              </a:ext>
            </a:extLst>
          </p:cNvPr>
          <p:cNvGrpSpPr/>
          <p:nvPr/>
        </p:nvGrpSpPr>
        <p:grpSpPr>
          <a:xfrm>
            <a:off x="1211398" y="429368"/>
            <a:ext cx="2430772" cy="2586254"/>
            <a:chOff x="1337317" y="1779086"/>
            <a:chExt cx="2259677" cy="22915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680372-6EB9-48C7-BEEB-1C0B82DCBDDE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ABEE7B-5671-43D1-8974-4977EBD9AC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C5697D-C978-4DA1-A14E-A7E958869B26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9F71D5-2341-41B5-95AF-D70AF5DEBE8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CC98C48-78C8-4A09-9CA7-E6490DB479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9D0058E-D457-4C6E-A8CF-4BFAD9A503B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5EC516-0658-454C-B07E-FE423457D80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2D3284-2B42-4739-8070-92AEC0D3CFC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551EA7-87E6-4656-BA64-74D3E7CD4307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706D98-94F6-4E62-BAE5-10302D599864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F3DA706-7FB4-4F24-B195-D5B3624860CD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2444E66-8B7E-492F-B631-5F7DD0218A00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E1DD9-C0C2-404B-B197-270EC288F96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2DD717-C839-4C95-8CD5-FB72C77ABF9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04B159-AEFE-4E5A-B8E4-FDEAEF559B47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0F5F9A-6387-4B30-89D4-C3B2710368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571BE0-0600-44E2-A45D-E17802B81D77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EDFE6F-3508-40F9-A714-DA083A9324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EADB389-3844-4AC6-8DC3-C4CB612C9C83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ED71199-1804-4195-BD9B-F22A80303B5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130440-B067-4E71-8A6D-A7EE72200892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0B70A6-611A-4884-BBB6-C040971682FB}"/>
              </a:ext>
            </a:extLst>
          </p:cNvPr>
          <p:cNvGrpSpPr/>
          <p:nvPr/>
        </p:nvGrpSpPr>
        <p:grpSpPr>
          <a:xfrm>
            <a:off x="5159144" y="420575"/>
            <a:ext cx="2430772" cy="2586254"/>
            <a:chOff x="1337317" y="1779086"/>
            <a:chExt cx="2259677" cy="22915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B7FFCC-52D5-4628-A1A7-584F295A9620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C894548-D3DF-4C10-AF84-73B0053E8ED5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0F119C-D8D3-4374-879A-A03F6E94D2B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983D491-27DF-428A-8483-88E40B83B5B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AF3776-C750-4B57-97FC-6BEAB96F672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6BA3AD-AE91-4AC8-9245-B6593BDF368B}"/>
                </a:ext>
              </a:extLst>
            </p:cNvPr>
            <p:cNvCxnSpPr>
              <a:stCxn id="32" idx="3"/>
              <a:endCxn id="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85E9095-10D7-499B-B7CC-2B6BD35DC8AD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1A88DD-0A32-478B-9C6B-8DCB3F7A66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EFED09-87DA-4717-9FEB-11850F00538B}"/>
                </a:ext>
              </a:extLst>
            </p:cNvPr>
            <p:cNvCxnSpPr>
              <a:cxnSpLocks/>
              <a:stCxn id="36" idx="1"/>
              <a:endCxn id="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4414FBB-D588-49B1-B0A4-B7D56EF3D60B}"/>
                </a:ext>
              </a:extLst>
            </p:cNvPr>
            <p:cNvCxnSpPr>
              <a:cxnSpLocks/>
              <a:stCxn id="35" idx="3"/>
              <a:endCxn id="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9A863E-9CC9-42C5-8C90-9893A8715B73}"/>
                </a:ext>
              </a:extLst>
            </p:cNvPr>
            <p:cNvCxnSpPr>
              <a:cxnSpLocks/>
              <a:stCxn id="36" idx="4"/>
              <a:endCxn id="35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AD7921F-2F0A-45C0-8CAC-100022EEBF5E}"/>
                </a:ext>
              </a:extLst>
            </p:cNvPr>
            <p:cNvCxnSpPr>
              <a:cxnSpLocks/>
              <a:stCxn id="35" idx="1"/>
              <a:endCxn id="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95852F2-8C70-4A29-9AB3-08F154F734E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EBDE61-A8E1-405D-9659-63621BC5C94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F15F92-9086-44D6-AC5D-E42D2E0F859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4F26195-FA72-4D97-B060-D8487DBD8E4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825560-3661-4B0E-879A-281DD9AB9C26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E9E065D-6C5D-41EB-A155-3C21C4A0E4D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F07F3D-48B3-4689-ACAA-A5058B2C6253}"/>
                </a:ext>
              </a:extLst>
            </p:cNvPr>
            <p:cNvCxnSpPr>
              <a:cxnSpLocks/>
              <a:stCxn id="36" idx="2"/>
              <a:endCxn id="34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1E64B3-845D-4B98-ACE8-77CE6D1DD2A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F270D5-2F69-4BB4-BFEB-B16C259DD15F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F59287D-87BB-4CA0-B08C-227044CCA259}"/>
              </a:ext>
            </a:extLst>
          </p:cNvPr>
          <p:cNvSpPr txBox="1"/>
          <p:nvPr/>
        </p:nvSpPr>
        <p:spPr>
          <a:xfrm>
            <a:off x="3617058" y="110915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4B9ABB-E4DA-4754-A3D8-DD2F75631AC4}"/>
              </a:ext>
            </a:extLst>
          </p:cNvPr>
          <p:cNvSpPr txBox="1"/>
          <p:nvPr/>
        </p:nvSpPr>
        <p:spPr>
          <a:xfrm>
            <a:off x="2957378" y="252551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74B8DA-0D69-455B-90AF-8E23592A6CD7}"/>
              </a:ext>
            </a:extLst>
          </p:cNvPr>
          <p:cNvSpPr txBox="1"/>
          <p:nvPr/>
        </p:nvSpPr>
        <p:spPr>
          <a:xfrm>
            <a:off x="1444271" y="2513255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170BC1-B2FD-47A8-AEFA-B49EE88AB078}"/>
              </a:ext>
            </a:extLst>
          </p:cNvPr>
          <p:cNvSpPr txBox="1"/>
          <p:nvPr/>
        </p:nvSpPr>
        <p:spPr>
          <a:xfrm>
            <a:off x="819863" y="118446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1DF370-8571-4A16-A09A-D749C86DBBA8}"/>
              </a:ext>
            </a:extLst>
          </p:cNvPr>
          <p:cNvSpPr txBox="1"/>
          <p:nvPr/>
        </p:nvSpPr>
        <p:spPr>
          <a:xfrm>
            <a:off x="7562211" y="116245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A1819-626C-4831-96BC-9BBA3EEBD0E0}"/>
              </a:ext>
            </a:extLst>
          </p:cNvPr>
          <p:cNvSpPr txBox="1"/>
          <p:nvPr/>
        </p:nvSpPr>
        <p:spPr>
          <a:xfrm>
            <a:off x="5389424" y="2566554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E7EFF4-0D5B-477F-8F14-7985CF53CF16}"/>
              </a:ext>
            </a:extLst>
          </p:cNvPr>
          <p:cNvSpPr txBox="1"/>
          <p:nvPr/>
        </p:nvSpPr>
        <p:spPr>
          <a:xfrm>
            <a:off x="4765016" y="123776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047625-4E77-417C-85ED-ECE0F174A0CA}"/>
              </a:ext>
            </a:extLst>
          </p:cNvPr>
          <p:cNvGrpSpPr/>
          <p:nvPr/>
        </p:nvGrpSpPr>
        <p:grpSpPr>
          <a:xfrm>
            <a:off x="541608" y="3508790"/>
            <a:ext cx="2430772" cy="2586254"/>
            <a:chOff x="1337317" y="1779086"/>
            <a:chExt cx="2259677" cy="229150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DE84CC3-F2FC-45B4-BF46-7487E7A79E21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A41EC8-07BE-4866-87EC-C996893499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D1F786B-5A92-4919-BC39-D42FE2CC3455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CAF0C5F-4194-4CBA-AC93-A24C86391F9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2C28192-FDDF-49E1-AC74-EC0AB97CB12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C505A2D-7BB1-47D1-B558-5278AEC20DC2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71823A-2164-45FB-A018-3A2BB02CE392}"/>
                </a:ext>
              </a:extLst>
            </p:cNvPr>
            <p:cNvCxnSpPr>
              <a:cxnSpLocks/>
              <a:stCxn id="65" idx="1"/>
              <a:endCxn id="6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E568A5A-2DFF-4B83-928E-B62861A9511E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BBA8AA1-8BC6-40B3-A813-21F899B65363}"/>
                </a:ext>
              </a:extLst>
            </p:cNvPr>
            <p:cNvCxnSpPr>
              <a:cxnSpLocks/>
              <a:stCxn id="67" idx="1"/>
              <a:endCxn id="6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E32F4F-9C7D-4FF4-9481-59906C70CF91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C69BFE4-DA0D-4644-B799-F9D10DCE6201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8655E2F-72AB-4F92-AF7F-2390CE4E466E}"/>
                </a:ext>
              </a:extLst>
            </p:cNvPr>
            <p:cNvCxnSpPr>
              <a:cxnSpLocks/>
              <a:stCxn id="66" idx="1"/>
              <a:endCxn id="6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A91BE1-38CF-4270-AEDA-024DE60182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803105-0CB3-42F5-9487-F39B453AC80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8D6250-4693-44A4-B291-740BC7C1AF5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50757C-0361-4346-9CDA-6716591F9AA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2C512EF-E38B-44E6-A817-F972EF0281A3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941840-B01F-4D1C-8939-1F66A3DD24B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B84E16-BA85-4623-BE00-03986DEA71E2}"/>
                </a:ext>
              </a:extLst>
            </p:cNvPr>
            <p:cNvCxnSpPr>
              <a:cxnSpLocks/>
              <a:stCxn id="67" idx="2"/>
              <a:endCxn id="6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C30121-AA67-423B-9F11-F509E382EE26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4F6AC2-D22A-4B2C-8E97-36F1695E1C2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38AB2FE-E176-4365-A02B-6859B0B18C6B}"/>
              </a:ext>
            </a:extLst>
          </p:cNvPr>
          <p:cNvSpPr txBox="1"/>
          <p:nvPr/>
        </p:nvSpPr>
        <p:spPr>
          <a:xfrm>
            <a:off x="2944675" y="425067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978DD6-F7C4-46F0-986F-67A64A15497E}"/>
              </a:ext>
            </a:extLst>
          </p:cNvPr>
          <p:cNvSpPr txBox="1"/>
          <p:nvPr/>
        </p:nvSpPr>
        <p:spPr>
          <a:xfrm>
            <a:off x="147480" y="432598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6DEBBA4-29C0-4553-92ED-7F24F5E5D0F6}"/>
              </a:ext>
            </a:extLst>
          </p:cNvPr>
          <p:cNvGrpSpPr/>
          <p:nvPr/>
        </p:nvGrpSpPr>
        <p:grpSpPr>
          <a:xfrm>
            <a:off x="3473296" y="4151998"/>
            <a:ext cx="2430772" cy="2586254"/>
            <a:chOff x="1337317" y="1779086"/>
            <a:chExt cx="2259677" cy="2291508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984229-ACA4-4942-922D-CCE4D63BC1F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514EC6-EE93-4DB1-8722-8C78F84BD6D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09E3253-C30D-4807-BEDA-9B3EAD6D5CA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F96CAC1-7FF6-47B2-A04E-8B979BBB0F2E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CE4CC70-1ED7-4963-8C08-6AD6EE7430E5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583E054-8A0E-4381-B694-3BC0187E4804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36A239D-1264-4260-9FB0-619C4A71FC14}"/>
                </a:ext>
              </a:extLst>
            </p:cNvPr>
            <p:cNvCxnSpPr>
              <a:cxnSpLocks/>
              <a:stCxn id="91" idx="1"/>
              <a:endCxn id="9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B5A685-B2F8-4A45-835E-E12B63D2AB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789C48D-E238-4F82-902D-B5B726EA8060}"/>
                </a:ext>
              </a:extLst>
            </p:cNvPr>
            <p:cNvCxnSpPr>
              <a:cxnSpLocks/>
              <a:stCxn id="93" idx="1"/>
              <a:endCxn id="8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302A62A-EA4D-4357-A1E2-D7D3CFEAA1C0}"/>
                </a:ext>
              </a:extLst>
            </p:cNvPr>
            <p:cNvCxnSpPr>
              <a:cxnSpLocks/>
              <a:stCxn id="92" idx="3"/>
              <a:endCxn id="9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F99D5E-3AC0-4DC9-8B8E-1B32189371CF}"/>
                </a:ext>
              </a:extLst>
            </p:cNvPr>
            <p:cNvCxnSpPr>
              <a:cxnSpLocks/>
              <a:stCxn id="93" idx="4"/>
              <a:endCxn id="92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F22A08-526E-4C05-9141-88AA8A214FF2}"/>
                </a:ext>
              </a:extLst>
            </p:cNvPr>
            <p:cNvCxnSpPr>
              <a:cxnSpLocks/>
              <a:stCxn id="92" idx="1"/>
              <a:endCxn id="8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5FD46-7676-4CBA-A45B-7D358E217B1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DD159DC-F521-47D9-A31B-D84EF485EE1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969EBE-9EC6-4D7F-B0E1-669D5893308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AFD76D-592F-4531-8E73-922097DE2B0F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E58BAD6-93EC-4E3C-8C84-C1C45E527F2D}"/>
                </a:ext>
              </a:extLst>
            </p:cNvPr>
            <p:cNvCxnSpPr>
              <a:cxnSpLocks/>
              <a:stCxn id="91" idx="0"/>
              <a:endCxn id="8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84359F8-FAAF-41D8-B2E3-3035A3BE5DEC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3AE330-74D5-4476-881B-E7F81D497CCD}"/>
                </a:ext>
              </a:extLst>
            </p:cNvPr>
            <p:cNvCxnSpPr>
              <a:cxnSpLocks/>
              <a:stCxn id="93" idx="2"/>
              <a:endCxn id="91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B8CFF36-35CE-445F-AD1E-54C85432B39F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AB6FF2A-E092-4F70-8D8D-9377AFEF8876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70EBCF-8F3A-46A5-B5FC-00075D9AC677}"/>
              </a:ext>
            </a:extLst>
          </p:cNvPr>
          <p:cNvSpPr txBox="1"/>
          <p:nvPr/>
        </p:nvSpPr>
        <p:spPr>
          <a:xfrm>
            <a:off x="5876363" y="4893881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6FAECAB-35CC-4B68-8B03-03ECDE6091B0}"/>
              </a:ext>
            </a:extLst>
          </p:cNvPr>
          <p:cNvGrpSpPr/>
          <p:nvPr/>
        </p:nvGrpSpPr>
        <p:grpSpPr>
          <a:xfrm>
            <a:off x="6278477" y="3089774"/>
            <a:ext cx="2430772" cy="2586254"/>
            <a:chOff x="1337317" y="1779086"/>
            <a:chExt cx="2259677" cy="22915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D88FD7F-7FB6-4CB7-B53D-448BBC7CBB8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93EA6738-2ACC-4360-B0EF-DDB996A0B2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E647E4CD-3035-4F6A-B509-7D10777FBDF7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7D90E0B-E876-4B6E-A9DD-B3B448792BE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3869B5E-CC97-45FE-A09F-7EAC27D4F5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E6F395-2FFD-407F-A15D-5B09B93D9AA2}"/>
                </a:ext>
              </a:extLst>
            </p:cNvPr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3498BB-BF4B-44CA-8BBD-25353C8BBC96}"/>
                </a:ext>
              </a:extLst>
            </p:cNvPr>
            <p:cNvCxnSpPr>
              <a:cxnSpLocks/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06D56C5-0883-45BA-B978-C67978736B9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10D10B-8549-4177-90D8-CF6BAF7DCC13}"/>
                </a:ext>
              </a:extLst>
            </p:cNvPr>
            <p:cNvCxnSpPr>
              <a:cxnSpLocks/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CEA8E69-6D13-49A1-9F4B-C5A4F89D1B88}"/>
                </a:ext>
              </a:extLst>
            </p:cNvPr>
            <p:cNvCxnSpPr>
              <a:cxnSpLocks/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853418F-53B3-4C56-A438-DF0F6D8D81C8}"/>
                </a:ext>
              </a:extLst>
            </p:cNvPr>
            <p:cNvCxnSpPr>
              <a:cxnSpLocks/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DC9719F-A747-4A01-AA77-135FE1EFC561}"/>
                </a:ext>
              </a:extLst>
            </p:cNvPr>
            <p:cNvCxnSpPr>
              <a:cxnSpLocks/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4537F8E-4D4D-491E-94C9-C08DEADE480F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FF73F27-9031-4652-9007-2ACAF3B5ADC3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B044243-93D3-4C7E-A64E-EC91F942B22D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18E22AC-6796-40D6-BFDE-9DC2FC9DB06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EE69C7C7-312C-4E92-94B3-BAE871D80EDB}"/>
                </a:ext>
              </a:extLst>
            </p:cNvPr>
            <p:cNvCxnSpPr>
              <a:cxnSpLocks/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9AF42E6-7F67-438D-B5D7-90B59DAC991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6F086E2-420C-4095-9C79-27B017F3701A}"/>
                </a:ext>
              </a:extLst>
            </p:cNvPr>
            <p:cNvCxnSpPr>
              <a:cxnSpLocks/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442460F-99CE-4ADA-859C-487E24A9A4B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69AF55-1A76-4247-8E96-1C4D5B8DBBC0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2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0ADCC5-4562-461B-934A-55FBADC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</a:t>
            </a:r>
            <a:endParaRPr lang="zh-Hans-HK" altLang="en-US" sz="5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1AA38-3D6E-48CB-B388-BFBD422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0805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并查集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Union-find data structure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也叫做</a:t>
            </a:r>
            <a:r>
              <a:rPr lang="en-US" altLang="zh-Hans-HK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Disjoint-set data structure</a:t>
            </a: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1960</a:t>
            </a:r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年代。</a:t>
            </a:r>
            <a:endParaRPr lang="en-US" altLang="zh-Hans-HK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并查集应用很广</a:t>
            </a:r>
            <a:endParaRPr lang="en-US" altLang="zh-CN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Kruskal’s algorithm.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Connected components. </a:t>
            </a:r>
            <a:endParaRPr lang="en-US" altLang="zh-Hans-HK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Computing LCAs in trees. </a:t>
            </a:r>
          </a:p>
          <a:p>
            <a:pPr lvl="1"/>
            <a:r>
              <a:rPr lang="en-US" altLang="zh-Hans-HK" sz="2000" dirty="0">
                <a:solidFill>
                  <a:srgbClr val="7030A0"/>
                </a:solidFill>
                <a:latin typeface="Lucida Bright" panose="02040602050505020304" pitchFamily="18" charset="0"/>
              </a:rPr>
              <a:t>Etc.  (equivalence class)</a:t>
            </a:r>
            <a:endParaRPr lang="zh-Hans-HK" altLang="en-US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6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并查集基本结构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29009" cy="2222159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Parent-link representation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Represent each set as a tree of elements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Each element has a parent pointer in the tree.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The root serves as the </a:t>
            </a:r>
            <a:r>
              <a:rPr lang="en-US" altLang="zh-Hans-HK" sz="2000" b="1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canonical element</a:t>
            </a: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b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</a:b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 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</a:t>
            </a:r>
            <a:r>
              <a:rPr lang="en-US" altLang="zh-CN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it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points to itself).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CECB-004B-4048-9E49-DF0E29AE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7" y="434232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3C24-E93A-4FA1-9878-C3F824B1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94" y="804520"/>
            <a:ext cx="7598797" cy="1049235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堆的抽象数据类型定义</a:t>
            </a:r>
            <a:endParaRPr lang="zh-Hans-HK" altLang="en-US" sz="5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E079-78A7-4D0E-8E32-200D712E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602494"/>
            <a:ext cx="8097715" cy="46840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基本操作：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insert(int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插入一个键值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decrease_value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b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减小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个结点的键值到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delete_min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最小键值的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结点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delete(int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</a:t>
            </a:r>
            <a:endParaRPr lang="en-US" altLang="zh-Hans-HK" sz="24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Update_Value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b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 </a:t>
            </a:r>
            <a:r>
              <a:rPr lang="zh-CN" altLang="en-US" sz="2400" b="1" u="sng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修改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个结点的键值为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zh-Hans-HK" altLang="en-US" sz="2400" dirty="0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26" y="1654844"/>
            <a:ext cx="7287271" cy="1679331"/>
          </a:xfrm>
        </p:spPr>
        <p:txBody>
          <a:bodyPr>
            <a:noAutofit/>
          </a:bodyPr>
          <a:lstStyle/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3D3C0-9012-46D5-BDA4-1084D1D8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29" y="4327481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0D2E62-43E0-4CB0-9038-C6C9BC6750CB}"/>
              </a:ext>
            </a:extLst>
          </p:cNvPr>
          <p:cNvSpPr txBox="1"/>
          <p:nvPr/>
        </p:nvSpPr>
        <p:spPr>
          <a:xfrm>
            <a:off x="3288070" y="4486544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3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5)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17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3" y="279903"/>
            <a:ext cx="6571343" cy="609936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96" y="1037914"/>
            <a:ext cx="2301110" cy="17247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5658517" y="625331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6116120" y="58136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6574486" y="537408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7032852" y="498892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033753" y="6188935"/>
            <a:ext cx="146747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91356" y="5749319"/>
            <a:ext cx="147510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949722" y="5364161"/>
            <a:ext cx="147510" cy="7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7252660" y="4897877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A99907B-BB30-4735-955D-3D0321B74E65}"/>
              </a:ext>
            </a:extLst>
          </p:cNvPr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3182A9-20B8-4460-B33D-393BC6B2AA58}"/>
              </a:ext>
            </a:extLst>
          </p:cNvPr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21986A-B52C-42B9-9A02-F02A1E5809DC}"/>
              </a:ext>
            </a:extLst>
          </p:cNvPr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53FB7A-607B-4BE9-98B2-391A79F1CB78}"/>
              </a:ext>
            </a:extLst>
          </p:cNvPr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>
            <a:extLst>
              <a:ext uri="{FF2B5EF4-FFF2-40B4-BE49-F238E27FC236}">
                <a16:creationId xmlns:a16="http://schemas.microsoft.com/office/drawing/2014/main" id="{788528C8-C6A2-4E84-AC23-97D05393AABD}"/>
              </a:ext>
            </a:extLst>
          </p:cNvPr>
          <p:cNvCxnSpPr>
            <a:cxnSpLocks/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>
            <a:extLst>
              <a:ext uri="{FF2B5EF4-FFF2-40B4-BE49-F238E27FC236}">
                <a16:creationId xmlns:a16="http://schemas.microsoft.com/office/drawing/2014/main" id="{1F3468C4-9FBC-48BC-8CF6-AFBE46018FD6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>
            <a:extLst>
              <a:ext uri="{FF2B5EF4-FFF2-40B4-BE49-F238E27FC236}">
                <a16:creationId xmlns:a16="http://schemas.microsoft.com/office/drawing/2014/main" id="{4295B1EC-E462-44B9-8B62-D82C25084E9E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>
            <a:extLst>
              <a:ext uri="{FF2B5EF4-FFF2-40B4-BE49-F238E27FC236}">
                <a16:creationId xmlns:a16="http://schemas.microsoft.com/office/drawing/2014/main" id="{EAD97A32-01A9-439B-A3FD-36DDD2ADFB73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E042FA-EFFB-48DB-8B40-99CAAB443FE4}"/>
              </a:ext>
            </a:extLst>
          </p:cNvPr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E5483D-D9D1-4AE2-99AB-A120E754EBD2}"/>
              </a:ext>
            </a:extLst>
          </p:cNvPr>
          <p:cNvCxnSpPr>
            <a:cxnSpLocks/>
          </p:cNvCxnSpPr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7B69991-4BB7-4D3B-89C0-0808D65545EF}"/>
              </a:ext>
            </a:extLst>
          </p:cNvPr>
          <p:cNvSpPr txBox="1">
            <a:spLocks/>
          </p:cNvSpPr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7080055-C0DE-4F0B-AB61-8B9B3F8484B5}"/>
              </a:ext>
            </a:extLst>
          </p:cNvPr>
          <p:cNvSpPr txBox="1">
            <a:spLocks/>
          </p:cNvSpPr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E81091F-2F90-4796-8692-169934511149}"/>
              </a:ext>
            </a:extLst>
          </p:cNvPr>
          <p:cNvSpPr txBox="1">
            <a:spLocks/>
          </p:cNvSpPr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49563F1A-46CA-4D3A-9B4A-1738A25C226F}"/>
              </a:ext>
            </a:extLst>
          </p:cNvPr>
          <p:cNvSpPr txBox="1">
            <a:spLocks/>
          </p:cNvSpPr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7152A4-F661-447F-B696-856299DBC134}"/>
              </a:ext>
            </a:extLst>
          </p:cNvPr>
          <p:cNvSpPr/>
          <p:nvPr/>
        </p:nvSpPr>
        <p:spPr>
          <a:xfrm>
            <a:off x="5215086" y="4450515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B3ECB5-BB4A-47E8-91D6-D46341C38274}"/>
              </a:ext>
            </a:extLst>
          </p:cNvPr>
          <p:cNvSpPr/>
          <p:nvPr/>
        </p:nvSpPr>
        <p:spPr>
          <a:xfrm>
            <a:off x="777168" y="414466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60235F-9EE1-414B-B780-05E74797A90B}"/>
              </a:ext>
            </a:extLst>
          </p:cNvPr>
          <p:cNvSpPr/>
          <p:nvPr/>
        </p:nvSpPr>
        <p:spPr>
          <a:xfrm>
            <a:off x="4947344" y="105520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B70DD39-601D-4BC3-8474-574EAE221DCB}"/>
              </a:ext>
            </a:extLst>
          </p:cNvPr>
          <p:cNvSpPr/>
          <p:nvPr/>
        </p:nvSpPr>
        <p:spPr>
          <a:xfrm>
            <a:off x="6072554" y="288957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585D614-F58A-4953-A61C-52C659A74FF2}"/>
              </a:ext>
            </a:extLst>
          </p:cNvPr>
          <p:cNvSpPr/>
          <p:nvPr/>
        </p:nvSpPr>
        <p:spPr>
          <a:xfrm>
            <a:off x="6595840" y="24307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7932345-2952-4395-BEF4-60D51241BE99}"/>
              </a:ext>
            </a:extLst>
          </p:cNvPr>
          <p:cNvSpPr/>
          <p:nvPr/>
        </p:nvSpPr>
        <p:spPr>
          <a:xfrm>
            <a:off x="7252382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6AA3492-8D5B-49A0-A91F-184555B0410B}"/>
              </a:ext>
            </a:extLst>
          </p:cNvPr>
          <p:cNvSpPr/>
          <p:nvPr/>
        </p:nvSpPr>
        <p:spPr>
          <a:xfrm>
            <a:off x="7931737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11">
            <a:extLst>
              <a:ext uri="{FF2B5EF4-FFF2-40B4-BE49-F238E27FC236}">
                <a16:creationId xmlns:a16="http://schemas.microsoft.com/office/drawing/2014/main" id="{6286381F-1AE0-4AFE-B98E-4B8A47A2DE67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6292362" y="2650607"/>
            <a:ext cx="303478" cy="23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12">
            <a:extLst>
              <a:ext uri="{FF2B5EF4-FFF2-40B4-BE49-F238E27FC236}">
                <a16:creationId xmlns:a16="http://schemas.microsoft.com/office/drawing/2014/main" id="{37C596E9-11BA-4EFB-919F-446A3AC067CB}"/>
              </a:ext>
            </a:extLst>
          </p:cNvPr>
          <p:cNvCxnSpPr>
            <a:cxnSpLocks/>
            <a:stCxn id="45" idx="1"/>
            <a:endCxn id="45" idx="7"/>
          </p:cNvCxnSpPr>
          <p:nvPr/>
        </p:nvCxnSpPr>
        <p:spPr>
          <a:xfrm rot="5400000" flipH="1" flipV="1">
            <a:off x="6815648" y="2339751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13">
            <a:extLst>
              <a:ext uri="{FF2B5EF4-FFF2-40B4-BE49-F238E27FC236}">
                <a16:creationId xmlns:a16="http://schemas.microsoft.com/office/drawing/2014/main" id="{F7603AEB-E0D4-4CEF-A9F6-422E8FC57D69}"/>
              </a:ext>
            </a:extLst>
          </p:cNvPr>
          <p:cNvCxnSpPr>
            <a:cxnSpLocks/>
            <a:stCxn id="46" idx="1"/>
            <a:endCxn id="46" idx="7"/>
          </p:cNvCxnSpPr>
          <p:nvPr/>
        </p:nvCxnSpPr>
        <p:spPr>
          <a:xfrm rot="5400000" flipH="1" flipV="1">
            <a:off x="7472190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14">
            <a:extLst>
              <a:ext uri="{FF2B5EF4-FFF2-40B4-BE49-F238E27FC236}">
                <a16:creationId xmlns:a16="http://schemas.microsoft.com/office/drawing/2014/main" id="{2AB9F4F6-D089-4710-AD0F-253E9C1F38AD}"/>
              </a:ext>
            </a:extLst>
          </p:cNvPr>
          <p:cNvCxnSpPr>
            <a:cxnSpLocks/>
            <a:stCxn id="47" idx="1"/>
            <a:endCxn id="47" idx="7"/>
          </p:cNvCxnSpPr>
          <p:nvPr/>
        </p:nvCxnSpPr>
        <p:spPr>
          <a:xfrm rot="5400000" flipH="1" flipV="1">
            <a:off x="8151545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D515C99-557F-428E-948D-0BDBD92E7B8D}"/>
              </a:ext>
            </a:extLst>
          </p:cNvPr>
          <p:cNvSpPr/>
          <p:nvPr/>
        </p:nvSpPr>
        <p:spPr>
          <a:xfrm>
            <a:off x="1673125" y="59159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AA758A6-96EA-4973-89EF-7816D12D21C8}"/>
              </a:ext>
            </a:extLst>
          </p:cNvPr>
          <p:cNvSpPr/>
          <p:nvPr/>
        </p:nvSpPr>
        <p:spPr>
          <a:xfrm>
            <a:off x="2051905" y="543137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B825C26-D71D-4A65-A5AF-B2FDE1130A16}"/>
              </a:ext>
            </a:extLst>
          </p:cNvPr>
          <p:cNvSpPr/>
          <p:nvPr/>
        </p:nvSpPr>
        <p:spPr>
          <a:xfrm>
            <a:off x="2501168" y="4998847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5BDED80-A700-4F42-95CB-0C0DADFC1669}"/>
              </a:ext>
            </a:extLst>
          </p:cNvPr>
          <p:cNvSpPr/>
          <p:nvPr/>
        </p:nvSpPr>
        <p:spPr>
          <a:xfrm>
            <a:off x="3150785" y="5837384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肘形 11">
            <a:extLst>
              <a:ext uri="{FF2B5EF4-FFF2-40B4-BE49-F238E27FC236}">
                <a16:creationId xmlns:a16="http://schemas.microsoft.com/office/drawing/2014/main" id="{48753EC2-D461-4983-A9C6-5D5E15949276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V="1">
            <a:off x="1892933" y="5806611"/>
            <a:ext cx="223352" cy="1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12">
            <a:extLst>
              <a:ext uri="{FF2B5EF4-FFF2-40B4-BE49-F238E27FC236}">
                <a16:creationId xmlns:a16="http://schemas.microsoft.com/office/drawing/2014/main" id="{51019DF1-0BE2-4CCA-8FBD-2FA9ACB6A27E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2271713" y="5374083"/>
            <a:ext cx="293835" cy="57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13">
            <a:extLst>
              <a:ext uri="{FF2B5EF4-FFF2-40B4-BE49-F238E27FC236}">
                <a16:creationId xmlns:a16="http://schemas.microsoft.com/office/drawing/2014/main" id="{F022EADC-425F-4B75-8108-DCA2EE927957}"/>
              </a:ext>
            </a:extLst>
          </p:cNvPr>
          <p:cNvCxnSpPr>
            <a:cxnSpLocks/>
            <a:stCxn id="58" idx="1"/>
            <a:endCxn id="58" idx="7"/>
          </p:cNvCxnSpPr>
          <p:nvPr/>
        </p:nvCxnSpPr>
        <p:spPr>
          <a:xfrm rot="5400000" flipH="1" flipV="1">
            <a:off x="2720976" y="4907799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14">
            <a:extLst>
              <a:ext uri="{FF2B5EF4-FFF2-40B4-BE49-F238E27FC236}">
                <a16:creationId xmlns:a16="http://schemas.microsoft.com/office/drawing/2014/main" id="{E19482E7-C5B8-443A-B755-EA28557C6E35}"/>
              </a:ext>
            </a:extLst>
          </p:cNvPr>
          <p:cNvCxnSpPr>
            <a:cxnSpLocks/>
            <a:stCxn id="59" idx="1"/>
            <a:endCxn id="59" idx="7"/>
          </p:cNvCxnSpPr>
          <p:nvPr/>
        </p:nvCxnSpPr>
        <p:spPr>
          <a:xfrm rot="5400000" flipH="1" flipV="1">
            <a:off x="3370593" y="5746336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3A05-B015-4F7E-8CF7-6BDAC23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pseudo code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0106-5004-4A1B-B59C-62B7406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3128509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set(x)</a:t>
            </a:r>
          </a:p>
          <a:p>
            <a:pPr marL="0" indent="0">
              <a:buNone/>
            </a:pPr>
            <a:r>
              <a:rPr lang="en-US" altLang="zh-Hans-HK" dirty="0"/>
              <a:t>     </a:t>
            </a:r>
            <a:r>
              <a:rPr lang="en-US" altLang="zh-Hans-HK" dirty="0">
                <a:solidFill>
                  <a:srgbClr val="0070C0"/>
                </a:solidFill>
              </a:rPr>
              <a:t>parent(x)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x;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Find(x)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while (x!= parent(x))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  x  parent(x);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</a:t>
            </a:r>
            <a:r>
              <a:rPr lang="en-US" altLang="zh-Hans-HK" b="1" dirty="0">
                <a:solidFill>
                  <a:srgbClr val="0070C0"/>
                </a:solidFill>
                <a:sym typeface="Wingdings" panose="05000000000000000000" pitchFamily="2" charset="2"/>
              </a:rPr>
              <a:t>return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x;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46E28-AAC1-4D32-BAF5-09226E73F744}"/>
              </a:ext>
            </a:extLst>
          </p:cNvPr>
          <p:cNvSpPr txBox="1">
            <a:spLocks/>
          </p:cNvSpPr>
          <p:nvPr/>
        </p:nvSpPr>
        <p:spPr>
          <a:xfrm>
            <a:off x="4589585" y="2015732"/>
            <a:ext cx="312850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     </a:t>
            </a:r>
            <a:r>
              <a:rPr lang="en-US" altLang="zh-Hans-HK" dirty="0" err="1">
                <a:solidFill>
                  <a:srgbClr val="0070C0"/>
                </a:solidFill>
              </a:rPr>
              <a:t>r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sFind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parent(r)  s;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D4F26-C66D-4DBC-B983-254BE490AA9B}"/>
              </a:ext>
            </a:extLst>
          </p:cNvPr>
          <p:cNvSpPr txBox="1"/>
          <p:nvPr/>
        </p:nvSpPr>
        <p:spPr>
          <a:xfrm>
            <a:off x="4720370" y="4282963"/>
            <a:ext cx="3464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a UNION or FIND operation can take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Θ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FF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is the number of elements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1354-36E2-4E8D-9A2F-D638D2B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42B09-E36D-4E6A-8AB6-095BBE4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167082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Maintain an integer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for each node, initially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0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 Link root of smaller rank to root of larger rank;  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if tie, increase rank of larger root by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1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792E2-F72D-4659-818D-F9BDFFF2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114800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4DD58D-7208-446E-8C54-46D165BF461B}"/>
              </a:ext>
            </a:extLst>
          </p:cNvPr>
          <p:cNvSpPr txBox="1"/>
          <p:nvPr/>
        </p:nvSpPr>
        <p:spPr>
          <a:xfrm>
            <a:off x="2728135" y="4756638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84EFA-6922-4835-9601-C6F0EB0CD654}"/>
              </a:ext>
            </a:extLst>
          </p:cNvPr>
          <p:cNvSpPr txBox="1"/>
          <p:nvPr/>
        </p:nvSpPr>
        <p:spPr>
          <a:xfrm>
            <a:off x="6114535" y="42949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rank=2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E594-1B68-4667-AB9A-DF4645F3801D}"/>
              </a:ext>
            </a:extLst>
          </p:cNvPr>
          <p:cNvSpPr txBox="1"/>
          <p:nvPr/>
        </p:nvSpPr>
        <p:spPr>
          <a:xfrm>
            <a:off x="2587459" y="4149645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9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9776" y="230168"/>
            <a:ext cx="6572250" cy="611188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举例（</a:t>
            </a:r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1454" y="933675"/>
            <a:ext cx="2300288" cy="17240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99907B-BB30-4735-955D-3D0321B74E65}"/>
              </a:ext>
            </a:extLst>
          </p:cNvPr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3182A9-20B8-4460-B33D-393BC6B2AA58}"/>
              </a:ext>
            </a:extLst>
          </p:cNvPr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21986A-B52C-42B9-9A02-F02A1E5809DC}"/>
              </a:ext>
            </a:extLst>
          </p:cNvPr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53FB7A-607B-4BE9-98B2-391A79F1CB78}"/>
              </a:ext>
            </a:extLst>
          </p:cNvPr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>
            <a:extLst>
              <a:ext uri="{FF2B5EF4-FFF2-40B4-BE49-F238E27FC236}">
                <a16:creationId xmlns:a16="http://schemas.microsoft.com/office/drawing/2014/main" id="{788528C8-C6A2-4E84-AC23-97D05393AABD}"/>
              </a:ext>
            </a:extLst>
          </p:cNvPr>
          <p:cNvCxnSpPr>
            <a:cxnSpLocks/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>
            <a:extLst>
              <a:ext uri="{FF2B5EF4-FFF2-40B4-BE49-F238E27FC236}">
                <a16:creationId xmlns:a16="http://schemas.microsoft.com/office/drawing/2014/main" id="{1F3468C4-9FBC-48BC-8CF6-AFBE46018FD6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>
            <a:extLst>
              <a:ext uri="{FF2B5EF4-FFF2-40B4-BE49-F238E27FC236}">
                <a16:creationId xmlns:a16="http://schemas.microsoft.com/office/drawing/2014/main" id="{4295B1EC-E462-44B9-8B62-D82C25084E9E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>
            <a:extLst>
              <a:ext uri="{FF2B5EF4-FFF2-40B4-BE49-F238E27FC236}">
                <a16:creationId xmlns:a16="http://schemas.microsoft.com/office/drawing/2014/main" id="{EAD97A32-01A9-439B-A3FD-36DDD2ADFB73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E042FA-EFFB-48DB-8B40-99CAAB443FE4}"/>
              </a:ext>
            </a:extLst>
          </p:cNvPr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E5483D-D9D1-4AE2-99AB-A120E754EBD2}"/>
              </a:ext>
            </a:extLst>
          </p:cNvPr>
          <p:cNvCxnSpPr>
            <a:cxnSpLocks/>
          </p:cNvCxnSpPr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7B69991-4BB7-4D3B-89C0-0808D65545EF}"/>
              </a:ext>
            </a:extLst>
          </p:cNvPr>
          <p:cNvSpPr txBox="1">
            <a:spLocks/>
          </p:cNvSpPr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7080055-C0DE-4F0B-AB61-8B9B3F8484B5}"/>
              </a:ext>
            </a:extLst>
          </p:cNvPr>
          <p:cNvSpPr txBox="1">
            <a:spLocks/>
          </p:cNvSpPr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E81091F-2F90-4796-8692-169934511149}"/>
              </a:ext>
            </a:extLst>
          </p:cNvPr>
          <p:cNvSpPr txBox="1">
            <a:spLocks/>
          </p:cNvSpPr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49563F1A-46CA-4D3A-9B4A-1738A25C226F}"/>
              </a:ext>
            </a:extLst>
          </p:cNvPr>
          <p:cNvSpPr txBox="1">
            <a:spLocks/>
          </p:cNvSpPr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7152A4-F661-447F-B696-856299DBC134}"/>
              </a:ext>
            </a:extLst>
          </p:cNvPr>
          <p:cNvSpPr/>
          <p:nvPr/>
        </p:nvSpPr>
        <p:spPr>
          <a:xfrm>
            <a:off x="5241689" y="4167312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B3ECB5-BB4A-47E8-91D6-D46341C38274}"/>
              </a:ext>
            </a:extLst>
          </p:cNvPr>
          <p:cNvSpPr/>
          <p:nvPr/>
        </p:nvSpPr>
        <p:spPr>
          <a:xfrm>
            <a:off x="777168" y="414466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60235F-9EE1-414B-B780-05E74797A90B}"/>
              </a:ext>
            </a:extLst>
          </p:cNvPr>
          <p:cNvSpPr/>
          <p:nvPr/>
        </p:nvSpPr>
        <p:spPr>
          <a:xfrm>
            <a:off x="4947344" y="105520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29BE93-E012-4774-B2F7-2E4C36AF5B00}"/>
              </a:ext>
            </a:extLst>
          </p:cNvPr>
          <p:cNvGrpSpPr/>
          <p:nvPr/>
        </p:nvGrpSpPr>
        <p:grpSpPr>
          <a:xfrm>
            <a:off x="5733413" y="2174712"/>
            <a:ext cx="2637940" cy="1162974"/>
            <a:chOff x="5733413" y="2174712"/>
            <a:chExt cx="2637940" cy="116297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B70DD39-601D-4BC3-8474-574EAE221DCB}"/>
                </a:ext>
              </a:extLst>
            </p:cNvPr>
            <p:cNvSpPr/>
            <p:nvPr/>
          </p:nvSpPr>
          <p:spPr>
            <a:xfrm>
              <a:off x="6072554" y="288957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585D614-F58A-4953-A61C-52C659A74FF2}"/>
                </a:ext>
              </a:extLst>
            </p:cNvPr>
            <p:cNvSpPr/>
            <p:nvPr/>
          </p:nvSpPr>
          <p:spPr>
            <a:xfrm>
              <a:off x="6595840" y="2430799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7932345-2952-4395-BEF4-60D51241BE99}"/>
                </a:ext>
              </a:extLst>
            </p:cNvPr>
            <p:cNvSpPr/>
            <p:nvPr/>
          </p:nvSpPr>
          <p:spPr>
            <a:xfrm>
              <a:off x="7252382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6AA3492-8D5B-49A0-A91F-184555B0410B}"/>
                </a:ext>
              </a:extLst>
            </p:cNvPr>
            <p:cNvSpPr/>
            <p:nvPr/>
          </p:nvSpPr>
          <p:spPr>
            <a:xfrm>
              <a:off x="7931737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连接符: 肘形 11">
              <a:extLst>
                <a:ext uri="{FF2B5EF4-FFF2-40B4-BE49-F238E27FC236}">
                  <a16:creationId xmlns:a16="http://schemas.microsoft.com/office/drawing/2014/main" id="{6286381F-1AE0-4AFE-B98E-4B8A47A2DE67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6292362" y="2650607"/>
              <a:ext cx="303478" cy="238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12">
              <a:extLst>
                <a:ext uri="{FF2B5EF4-FFF2-40B4-BE49-F238E27FC236}">
                  <a16:creationId xmlns:a16="http://schemas.microsoft.com/office/drawing/2014/main" id="{37C596E9-11BA-4EFB-919F-446A3AC067CB}"/>
                </a:ext>
              </a:extLst>
            </p:cNvPr>
            <p:cNvCxnSpPr>
              <a:cxnSpLocks/>
              <a:stCxn id="45" idx="1"/>
              <a:endCxn id="45" idx="7"/>
            </p:cNvCxnSpPr>
            <p:nvPr/>
          </p:nvCxnSpPr>
          <p:spPr>
            <a:xfrm rot="5400000" flipH="1" flipV="1">
              <a:off x="6815648" y="2339751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13">
              <a:extLst>
                <a:ext uri="{FF2B5EF4-FFF2-40B4-BE49-F238E27FC236}">
                  <a16:creationId xmlns:a16="http://schemas.microsoft.com/office/drawing/2014/main" id="{F7603AEB-E0D4-4CEF-A9F6-422E8FC57D69}"/>
                </a:ext>
              </a:extLst>
            </p:cNvPr>
            <p:cNvCxnSpPr>
              <a:cxnSpLocks/>
              <a:stCxn id="46" idx="1"/>
              <a:endCxn id="46" idx="7"/>
            </p:cNvCxnSpPr>
            <p:nvPr/>
          </p:nvCxnSpPr>
          <p:spPr>
            <a:xfrm rot="5400000" flipH="1" flipV="1">
              <a:off x="7472190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14">
              <a:extLst>
                <a:ext uri="{FF2B5EF4-FFF2-40B4-BE49-F238E27FC236}">
                  <a16:creationId xmlns:a16="http://schemas.microsoft.com/office/drawing/2014/main" id="{2AB9F4F6-D089-4710-AD0F-253E9C1F38AD}"/>
                </a:ext>
              </a:extLst>
            </p:cNvPr>
            <p:cNvCxnSpPr>
              <a:cxnSpLocks/>
              <a:stCxn id="47" idx="1"/>
              <a:endCxn id="47" idx="7"/>
            </p:cNvCxnSpPr>
            <p:nvPr/>
          </p:nvCxnSpPr>
          <p:spPr>
            <a:xfrm rot="5400000" flipH="1" flipV="1">
              <a:off x="8151545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E88E9F4-1CBD-4307-A420-B14E7C9D1230}"/>
                </a:ext>
              </a:extLst>
            </p:cNvPr>
            <p:cNvSpPr txBox="1"/>
            <p:nvPr/>
          </p:nvSpPr>
          <p:spPr>
            <a:xfrm>
              <a:off x="5733413" y="217471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F13ED2-E111-4F94-80DA-4851D132CBDA}"/>
              </a:ext>
            </a:extLst>
          </p:cNvPr>
          <p:cNvGrpSpPr/>
          <p:nvPr/>
        </p:nvGrpSpPr>
        <p:grpSpPr>
          <a:xfrm>
            <a:off x="1091685" y="5339816"/>
            <a:ext cx="2498716" cy="1015736"/>
            <a:chOff x="1091685" y="5339816"/>
            <a:chExt cx="2498716" cy="1015736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D515C99-557F-428E-948D-0BDBD92E7B8D}"/>
                </a:ext>
              </a:extLst>
            </p:cNvPr>
            <p:cNvSpPr/>
            <p:nvPr/>
          </p:nvSpPr>
          <p:spPr>
            <a:xfrm>
              <a:off x="1673125" y="5915936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AA758A6-96EA-4973-89EF-7816D12D21C8}"/>
                </a:ext>
              </a:extLst>
            </p:cNvPr>
            <p:cNvSpPr/>
            <p:nvPr/>
          </p:nvSpPr>
          <p:spPr>
            <a:xfrm>
              <a:off x="2051905" y="5431375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B825C26-D71D-4A65-A5AF-B2FDE1130A16}"/>
                </a:ext>
              </a:extLst>
            </p:cNvPr>
            <p:cNvSpPr/>
            <p:nvPr/>
          </p:nvSpPr>
          <p:spPr>
            <a:xfrm>
              <a:off x="2439213" y="58824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5BDED80-A700-4F42-95CB-0C0DADFC1669}"/>
                </a:ext>
              </a:extLst>
            </p:cNvPr>
            <p:cNvSpPr/>
            <p:nvPr/>
          </p:nvSpPr>
          <p:spPr>
            <a:xfrm>
              <a:off x="3150785" y="583738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连接符: 肘形 11">
              <a:extLst>
                <a:ext uri="{FF2B5EF4-FFF2-40B4-BE49-F238E27FC236}">
                  <a16:creationId xmlns:a16="http://schemas.microsoft.com/office/drawing/2014/main" id="{48753EC2-D461-4983-A9C6-5D5E15949276}"/>
                </a:ext>
              </a:extLst>
            </p:cNvPr>
            <p:cNvCxnSpPr>
              <a:cxnSpLocks/>
              <a:stCxn id="56" idx="0"/>
              <a:endCxn id="57" idx="3"/>
            </p:cNvCxnSpPr>
            <p:nvPr/>
          </p:nvCxnSpPr>
          <p:spPr>
            <a:xfrm flipV="1">
              <a:off x="1892933" y="5806611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12">
              <a:extLst>
                <a:ext uri="{FF2B5EF4-FFF2-40B4-BE49-F238E27FC236}">
                  <a16:creationId xmlns:a16="http://schemas.microsoft.com/office/drawing/2014/main" id="{51019DF1-0BE2-4CCA-8FBD-2FA9ACB6A27E}"/>
                </a:ext>
              </a:extLst>
            </p:cNvPr>
            <p:cNvCxnSpPr>
              <a:cxnSpLocks/>
              <a:stCxn id="57" idx="1"/>
              <a:endCxn id="57" idx="7"/>
            </p:cNvCxnSpPr>
            <p:nvPr/>
          </p:nvCxnSpPr>
          <p:spPr>
            <a:xfrm rot="5400000" flipH="1" flipV="1">
              <a:off x="2271713" y="5340327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13">
              <a:extLst>
                <a:ext uri="{FF2B5EF4-FFF2-40B4-BE49-F238E27FC236}">
                  <a16:creationId xmlns:a16="http://schemas.microsoft.com/office/drawing/2014/main" id="{F022EADC-425F-4B75-8108-DCA2EE927957}"/>
                </a:ext>
              </a:extLst>
            </p:cNvPr>
            <p:cNvCxnSpPr>
              <a:cxnSpLocks/>
              <a:stCxn id="58" idx="1"/>
              <a:endCxn id="57" idx="5"/>
            </p:cNvCxnSpPr>
            <p:nvPr/>
          </p:nvCxnSpPr>
          <p:spPr>
            <a:xfrm rot="16200000" flipV="1">
              <a:off x="2395236" y="5838517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14">
              <a:extLst>
                <a:ext uri="{FF2B5EF4-FFF2-40B4-BE49-F238E27FC236}">
                  <a16:creationId xmlns:a16="http://schemas.microsoft.com/office/drawing/2014/main" id="{E19482E7-C5B8-443A-B755-EA28557C6E35}"/>
                </a:ext>
              </a:extLst>
            </p:cNvPr>
            <p:cNvCxnSpPr>
              <a:cxnSpLocks/>
              <a:stCxn id="59" idx="1"/>
              <a:endCxn id="59" idx="7"/>
            </p:cNvCxnSpPr>
            <p:nvPr/>
          </p:nvCxnSpPr>
          <p:spPr>
            <a:xfrm rot="5400000" flipH="1" flipV="1">
              <a:off x="3370593" y="5746336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B39AFF-4C73-4CB6-9B4E-6634BC23175C}"/>
                </a:ext>
              </a:extLst>
            </p:cNvPr>
            <p:cNvSpPr txBox="1"/>
            <p:nvPr/>
          </p:nvSpPr>
          <p:spPr>
            <a:xfrm>
              <a:off x="1091685" y="5339816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ABF793-DD76-46CD-B46B-D9E3DD62F854}"/>
              </a:ext>
            </a:extLst>
          </p:cNvPr>
          <p:cNvGrpSpPr/>
          <p:nvPr/>
        </p:nvGrpSpPr>
        <p:grpSpPr>
          <a:xfrm>
            <a:off x="5632898" y="5366974"/>
            <a:ext cx="2498716" cy="1015736"/>
            <a:chOff x="5632898" y="5366974"/>
            <a:chExt cx="2498716" cy="101573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8F71DA-0AFF-45EB-9C1E-60987ACD9344}"/>
                </a:ext>
              </a:extLst>
            </p:cNvPr>
            <p:cNvSpPr/>
            <p:nvPr/>
          </p:nvSpPr>
          <p:spPr>
            <a:xfrm>
              <a:off x="6214338" y="59430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9E641E5-4805-48A5-8EFD-C282F3E2B605}"/>
                </a:ext>
              </a:extLst>
            </p:cNvPr>
            <p:cNvSpPr/>
            <p:nvPr/>
          </p:nvSpPr>
          <p:spPr>
            <a:xfrm>
              <a:off x="6593118" y="5458533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2E7E5E-BA1B-4401-8CD5-9E036349460E}"/>
                </a:ext>
              </a:extLst>
            </p:cNvPr>
            <p:cNvSpPr/>
            <p:nvPr/>
          </p:nvSpPr>
          <p:spPr>
            <a:xfrm>
              <a:off x="6980426" y="590965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4A0223-FF31-4764-A195-80FCF3116C26}"/>
                </a:ext>
              </a:extLst>
            </p:cNvPr>
            <p:cNvSpPr/>
            <p:nvPr/>
          </p:nvSpPr>
          <p:spPr>
            <a:xfrm>
              <a:off x="7691998" y="586454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连接符: 肘形 11">
              <a:extLst>
                <a:ext uri="{FF2B5EF4-FFF2-40B4-BE49-F238E27FC236}">
                  <a16:creationId xmlns:a16="http://schemas.microsoft.com/office/drawing/2014/main" id="{21591FDA-0761-48F6-8EEA-C9B73B79ED3A}"/>
                </a:ext>
              </a:extLst>
            </p:cNvPr>
            <p:cNvCxnSpPr>
              <a:cxnSpLocks/>
              <a:stCxn id="54" idx="0"/>
              <a:endCxn id="55" idx="3"/>
            </p:cNvCxnSpPr>
            <p:nvPr/>
          </p:nvCxnSpPr>
          <p:spPr>
            <a:xfrm flipV="1">
              <a:off x="6434146" y="5833769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12">
              <a:extLst>
                <a:ext uri="{FF2B5EF4-FFF2-40B4-BE49-F238E27FC236}">
                  <a16:creationId xmlns:a16="http://schemas.microsoft.com/office/drawing/2014/main" id="{128242E4-AB8A-427D-A968-53D550E15890}"/>
                </a:ext>
              </a:extLst>
            </p:cNvPr>
            <p:cNvCxnSpPr>
              <a:cxnSpLocks/>
              <a:stCxn id="55" idx="1"/>
              <a:endCxn id="55" idx="7"/>
            </p:cNvCxnSpPr>
            <p:nvPr/>
          </p:nvCxnSpPr>
          <p:spPr>
            <a:xfrm rot="5400000" flipH="1" flipV="1">
              <a:off x="6812926" y="5367485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13">
              <a:extLst>
                <a:ext uri="{FF2B5EF4-FFF2-40B4-BE49-F238E27FC236}">
                  <a16:creationId xmlns:a16="http://schemas.microsoft.com/office/drawing/2014/main" id="{822FB665-DBC1-4485-BACB-8CD8AA86C0DF}"/>
                </a:ext>
              </a:extLst>
            </p:cNvPr>
            <p:cNvCxnSpPr>
              <a:cxnSpLocks/>
              <a:stCxn id="64" idx="1"/>
              <a:endCxn id="55" idx="5"/>
            </p:cNvCxnSpPr>
            <p:nvPr/>
          </p:nvCxnSpPr>
          <p:spPr>
            <a:xfrm rot="16200000" flipV="1">
              <a:off x="6936449" y="5865675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14">
              <a:extLst>
                <a:ext uri="{FF2B5EF4-FFF2-40B4-BE49-F238E27FC236}">
                  <a16:creationId xmlns:a16="http://schemas.microsoft.com/office/drawing/2014/main" id="{C2F5C5B9-685A-4E0F-A45C-21F1BF959AAE}"/>
                </a:ext>
              </a:extLst>
            </p:cNvPr>
            <p:cNvCxnSpPr>
              <a:cxnSpLocks/>
              <a:stCxn id="65" idx="1"/>
              <a:endCxn id="55" idx="6"/>
            </p:cNvCxnSpPr>
            <p:nvPr/>
          </p:nvCxnSpPr>
          <p:spPr>
            <a:xfrm flipH="1" flipV="1">
              <a:off x="7032734" y="5678341"/>
              <a:ext cx="723644" cy="25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C9FB7F7-2DFF-4ED0-9218-97996727B89E}"/>
                </a:ext>
              </a:extLst>
            </p:cNvPr>
            <p:cNvSpPr txBox="1"/>
            <p:nvPr/>
          </p:nvSpPr>
          <p:spPr>
            <a:xfrm>
              <a:off x="5632898" y="536697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2575-2AB5-43F6-9BA8-CC0422C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 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EC34D-963E-43FF-ADBC-CEACE71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UNION(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x, y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 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Hans-HK" sz="2400" b="0" i="0" u="none" strike="noStrike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</a:p>
          <a:p>
            <a:pPr lvl="1"/>
            <a:r>
              <a:rPr lang="en-US" altLang="zh-CN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C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5ECE9-5402-4253-99A7-C6B23E3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3488480"/>
            <a:ext cx="5961185" cy="27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151CB-1A1E-4C18-9299-EA8FEF11807C}"/>
              </a:ext>
            </a:extLst>
          </p:cNvPr>
          <p:cNvSpPr txBox="1"/>
          <p:nvPr/>
        </p:nvSpPr>
        <p:spPr>
          <a:xfrm>
            <a:off x="1310054" y="405866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FIND(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CA6A7-DC22-4A3B-95D7-8EC58C65A7BF}"/>
              </a:ext>
            </a:extLst>
          </p:cNvPr>
          <p:cNvSpPr txBox="1"/>
          <p:nvPr/>
        </p:nvSpPr>
        <p:spPr>
          <a:xfrm>
            <a:off x="6015491" y="4543016"/>
            <a:ext cx="241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the new FIND changes the tree structure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5E6-B2A3-4D7C-BB94-55D4309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(I) (***)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7040-3986-48E8-9D04-BED71A6C68ED}"/>
              </a:ext>
            </a:extLst>
          </p:cNvPr>
          <p:cNvSpPr txBox="1"/>
          <p:nvPr/>
        </p:nvSpPr>
        <p:spPr>
          <a:xfrm>
            <a:off x="1556236" y="2167516"/>
            <a:ext cx="679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Using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, any UNION or FIND operation takes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is the number of elements. </a:t>
            </a:r>
            <a:endParaRPr lang="zh-Hans-HK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904EA-48F3-4654-BDBA-5B530B999018}"/>
              </a:ext>
            </a:extLst>
          </p:cNvPr>
          <p:cNvSpPr txBox="1"/>
          <p:nvPr/>
        </p:nvSpPr>
        <p:spPr>
          <a:xfrm>
            <a:off x="1556237" y="3688587"/>
            <a:ext cx="618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(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1984)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with naïve linking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422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83" y="4466489"/>
            <a:ext cx="6759732" cy="16924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en-US" altLang="zh-CN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表示 对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取反复对数时多少步会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&lt;=1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log*1=0.  log*2=1.  log*4 = 2.  log*16=3.</a:t>
            </a:r>
            <a:b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</a:b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  log* (65536=2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16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)=4.    log*(2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)=5.</a:t>
            </a: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大于宇宙原子个数； 所以可认为</a:t>
            </a:r>
            <a:r>
              <a:rPr lang="en-US" altLang="zh-CN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非常小</a:t>
            </a:r>
            <a:endParaRPr lang="en-US" altLang="zh-Hans-HK" sz="1800" dirty="0">
              <a:solidFill>
                <a:srgbClr val="7030A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09A5F-4BFE-40F2-B7F3-3527B66A7A46}"/>
              </a:ext>
            </a:extLst>
          </p:cNvPr>
          <p:cNvSpPr txBox="1">
            <a:spLocks/>
          </p:cNvSpPr>
          <p:nvPr/>
        </p:nvSpPr>
        <p:spPr>
          <a:xfrm>
            <a:off x="1443491" y="2015734"/>
            <a:ext cx="6926786" cy="20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i="1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5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property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（堆性质）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CF94-83BF-4C55-90CA-2807899E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完全二叉树；每个结点储存一个</a:t>
            </a:r>
            <a:r>
              <a:rPr lang="zh-CN" altLang="en-US" sz="2400" dirty="0">
                <a:solidFill>
                  <a:srgbClr val="00B0F0"/>
                </a:solidFill>
              </a:rPr>
              <a:t>键值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）。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3600" b="1" dirty="0">
                <a:solidFill>
                  <a:srgbClr val="00B0F0"/>
                </a:solidFill>
              </a:rPr>
              <a:t>堆性质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Hans-HK" sz="3900" b="1" dirty="0">
                <a:solidFill>
                  <a:srgbClr val="00B0F0"/>
                </a:solidFill>
              </a:rPr>
              <a:t>heap property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</a:rPr>
              <a:t>孩子的键值不小于父亲的键值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满足该性质称作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</a:rPr>
              <a:t>最小堆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最大堆相反。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50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19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926786" cy="2063898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9BF32-E861-440F-9A28-D2455D994005}"/>
              </a:ext>
            </a:extLst>
          </p:cNvPr>
          <p:cNvSpPr txBox="1"/>
          <p:nvPr/>
        </p:nvSpPr>
        <p:spPr>
          <a:xfrm>
            <a:off x="1999150" y="4483820"/>
            <a:ext cx="645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对这个定理的证明感兴趣的同学，请阅读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CC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https://www.cs.princeton.edu/~wayne/kleinberg-tardos/pdf/UnionFind.pdf</a:t>
            </a:r>
            <a:endParaRPr lang="en-US" altLang="zh-Hans-HK" sz="2400" dirty="0">
              <a:solidFill>
                <a:srgbClr val="CC99FF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大约需要</a:t>
            </a:r>
            <a:r>
              <a:rPr lang="en-US" altLang="zh-CN" sz="2400" dirty="0">
                <a:solidFill>
                  <a:srgbClr val="7030A0"/>
                </a:solidFill>
              </a:rPr>
              <a:t>120min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26786" cy="1049235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99F95D-DF05-4941-A9BA-5E905096B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3038" y="2016124"/>
            <a:ext cx="6759575" cy="445501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1984]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 { size, rank } combined with { path compression, path splitting, path halving }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link-by-size</a:t>
            </a:r>
            <a:r>
              <a:rPr lang="en-US" altLang="zh-Hans-HK" sz="20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 splitting / halving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path-compression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是反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Ackermann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函数 。 （一般认为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&lt;4)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441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2C74-EA85-4E7A-9D45-516C68A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Tight  </a:t>
            </a:r>
            <a:r>
              <a:rPr lang="en-US" altLang="zh-Hans-HK" dirty="0" err="1">
                <a:solidFill>
                  <a:srgbClr val="FF00FF"/>
                </a:solidFill>
              </a:rPr>
              <a:t>Lowerbound</a:t>
            </a:r>
            <a:r>
              <a:rPr lang="en-US" altLang="zh-Hans-HK" dirty="0">
                <a:solidFill>
                  <a:srgbClr val="FF00FF"/>
                </a:solidFill>
              </a:rPr>
              <a:t>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6EEE-AF05-4576-A675-28A18B5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latin typeface="Lucida Sans" panose="020B0602030504020204" pitchFamily="34" charset="0"/>
              </a:rPr>
              <a:t>.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Fredman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–Saks 1989] In the worst case, any 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CELL-PROBE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CC99FF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algorithm requires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Ω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to perform an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elements. </a:t>
            </a:r>
          </a:p>
          <a:p>
            <a:pPr lvl="1"/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Cell-probe model. [Yao 1981] Count only number of words of memory accessed; all other operations are free.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连通分量（联通分块）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连通分块</a:t>
            </a:r>
            <a:r>
              <a:rPr lang="zh-CN" altLang="en-US" dirty="0">
                <a:solidFill>
                  <a:srgbClr val="7030A0"/>
                </a:solidFill>
              </a:rPr>
              <a:t>：彼此连通的最大的顶点集合。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6F1503-5ADA-4C60-B0E2-074E6F497AFB}"/>
              </a:ext>
            </a:extLst>
          </p:cNvPr>
          <p:cNvSpPr/>
          <p:nvPr/>
        </p:nvSpPr>
        <p:spPr>
          <a:xfrm>
            <a:off x="2470638" y="300696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8527E-973E-4235-ABAF-F4ED453AFECC}"/>
              </a:ext>
            </a:extLst>
          </p:cNvPr>
          <p:cNvSpPr/>
          <p:nvPr/>
        </p:nvSpPr>
        <p:spPr>
          <a:xfrm>
            <a:off x="1881553" y="374103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E0C1A9-820B-4D06-B444-23A9DF9C0774}"/>
              </a:ext>
            </a:extLst>
          </p:cNvPr>
          <p:cNvSpPr/>
          <p:nvPr/>
        </p:nvSpPr>
        <p:spPr>
          <a:xfrm>
            <a:off x="2182993" y="4616240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C0E4E2-E2EB-41C9-92E8-ED14A52A6672}"/>
              </a:ext>
            </a:extLst>
          </p:cNvPr>
          <p:cNvSpPr/>
          <p:nvPr/>
        </p:nvSpPr>
        <p:spPr>
          <a:xfrm>
            <a:off x="3644723" y="4609286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6D067A-1976-4BB1-984D-C873B3EC2C21}"/>
              </a:ext>
            </a:extLst>
          </p:cNvPr>
          <p:cNvSpPr/>
          <p:nvPr/>
        </p:nvSpPr>
        <p:spPr>
          <a:xfrm>
            <a:off x="5453750" y="5318716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F3F91C-EDD1-4B72-A02E-9BE402386A54}"/>
              </a:ext>
            </a:extLst>
          </p:cNvPr>
          <p:cNvSpPr/>
          <p:nvPr/>
        </p:nvSpPr>
        <p:spPr>
          <a:xfrm>
            <a:off x="6130757" y="3435323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46EED-A0CE-456F-B395-620D740FE34E}"/>
              </a:ext>
            </a:extLst>
          </p:cNvPr>
          <p:cNvSpPr/>
          <p:nvPr/>
        </p:nvSpPr>
        <p:spPr>
          <a:xfrm>
            <a:off x="3692150" y="361749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2296E0-9026-4B27-8A37-80D249545712}"/>
              </a:ext>
            </a:extLst>
          </p:cNvPr>
          <p:cNvSpPr/>
          <p:nvPr/>
        </p:nvSpPr>
        <p:spPr>
          <a:xfrm>
            <a:off x="4772346" y="409273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BD1BA0-B8BC-47AA-AF34-7DAEA0FC2B7C}"/>
              </a:ext>
            </a:extLst>
          </p:cNvPr>
          <p:cNvSpPr/>
          <p:nvPr/>
        </p:nvSpPr>
        <p:spPr>
          <a:xfrm>
            <a:off x="4420653" y="2894964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7D234F-479E-4FE8-8FD7-289353F523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57400" y="3307158"/>
            <a:ext cx="464742" cy="43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1CCD84-7E94-4C6A-BB3D-326C31AF3CE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rot="5400000">
            <a:off x="1873874" y="3843629"/>
            <a:ext cx="1257578" cy="2876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A39D05-8C42-402E-86F2-80590AF2202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2717127" y="3505843"/>
            <a:ext cx="568058" cy="16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01964F-FC99-4D87-A051-910F5244C9D8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534686" y="3917681"/>
            <a:ext cx="1208968" cy="87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8FCDAB-BAF1-417B-AAA9-96B45DCC0FC1}"/>
              </a:ext>
            </a:extLst>
          </p:cNvPr>
          <p:cNvCxnSpPr>
            <a:cxnSpLocks/>
            <a:stCxn id="6" idx="5"/>
            <a:endCxn id="11" idx="3"/>
          </p:cNvCxnSpPr>
          <p:nvPr/>
        </p:nvCxnSpPr>
        <p:spPr>
          <a:xfrm rot="5400000" flipH="1" flipV="1">
            <a:off x="3391762" y="3484341"/>
            <a:ext cx="523508" cy="2340668"/>
          </a:xfrm>
          <a:prstGeom prst="curvedConnector3">
            <a:avLst>
              <a:gd name="adj1" fmla="val -53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4772A4-5087-4657-8FDE-857F05CD7C3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72346" y="3070811"/>
            <a:ext cx="1534257" cy="5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EFEF5D-3277-47C0-A9FF-69D20E076678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5753939" y="3787016"/>
            <a:ext cx="552665" cy="158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E20587-4062-4C1E-A484-A659A12E85A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043843" y="3793339"/>
            <a:ext cx="728503" cy="47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9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(e=(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中的一条边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r>
              <a:rPr lang="en-US" altLang="zh-Hans-HK" dirty="0">
                <a:solidFill>
                  <a:srgbClr val="0070C0"/>
                </a:solidFill>
              </a:rPr>
              <a:t>Union(x, y)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 </a:t>
            </a:r>
            <a:r>
              <a:rPr lang="zh-CN" altLang="en-US" dirty="0">
                <a:solidFill>
                  <a:srgbClr val="0070C0"/>
                </a:solidFill>
              </a:rPr>
              <a:t>中一个顶点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将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加入到</a:t>
            </a:r>
            <a:r>
              <a:rPr lang="en-US" altLang="zh-CN" dirty="0">
                <a:solidFill>
                  <a:srgbClr val="0070C0"/>
                </a:solidFill>
              </a:rPr>
              <a:t>List[Find(x)]</a:t>
            </a:r>
            <a:r>
              <a:rPr lang="zh-CN" altLang="en-US" dirty="0">
                <a:solidFill>
                  <a:srgbClr val="0070C0"/>
                </a:solidFill>
              </a:rPr>
              <a:t>末尾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中一个顶点）  打印</a:t>
            </a:r>
            <a:r>
              <a:rPr lang="en-US" altLang="zh-CN" dirty="0">
                <a:solidFill>
                  <a:srgbClr val="0070C0"/>
                </a:solidFill>
              </a:rPr>
              <a:t>List[x]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  <a:r>
              <a:rPr lang="en-US" altLang="zh-CN" dirty="0">
                <a:solidFill>
                  <a:srgbClr val="7030A0"/>
                </a:solidFill>
              </a:rPr>
              <a:t>  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log*(n)</a:t>
            </a:r>
            <a:r>
              <a:rPr lang="zh-CN" altLang="en-US" dirty="0">
                <a:solidFill>
                  <a:srgbClr val="7030A0"/>
                </a:solidFill>
              </a:rPr>
              <a:t>。  </a:t>
            </a:r>
            <a:r>
              <a:rPr lang="en-US" altLang="zh-CN" dirty="0">
                <a:solidFill>
                  <a:srgbClr val="7030A0"/>
                </a:solidFill>
              </a:rPr>
              <a:t>(or,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WBPAVT+Times-Roman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m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中边的数目。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中顶点数目。</a:t>
            </a:r>
            <a:endParaRPr lang="en-US" altLang="zh-CN" dirty="0">
              <a:solidFill>
                <a:srgbClr val="7030A0"/>
              </a:solidFill>
              <a:latin typeface="WBPAVT+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60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43172"/>
            <a:ext cx="6571343" cy="34506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；每条边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有一个权值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的连通的、且仅有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条边的子图。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是指权值最小的一个生成树。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一棵生成树的权值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定义为这棵树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所有边的权值之和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4E1A-BCCF-4893-8F78-42F7AC39B023}"/>
              </a:ext>
            </a:extLst>
          </p:cNvPr>
          <p:cNvGrpSpPr/>
          <p:nvPr/>
        </p:nvGrpSpPr>
        <p:grpSpPr>
          <a:xfrm>
            <a:off x="1443491" y="4362948"/>
            <a:ext cx="6824229" cy="1661674"/>
            <a:chOff x="423583" y="4484076"/>
            <a:chExt cx="8340794" cy="20309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4425EF7-D2BB-4696-BA44-B7EA6D40A77B}"/>
                </a:ext>
              </a:extLst>
            </p:cNvPr>
            <p:cNvSpPr/>
            <p:nvPr/>
          </p:nvSpPr>
          <p:spPr>
            <a:xfrm>
              <a:off x="1213338" y="448407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B76F70-7745-433D-B719-83683AA16DCF}"/>
                </a:ext>
              </a:extLst>
            </p:cNvPr>
            <p:cNvSpPr/>
            <p:nvPr/>
          </p:nvSpPr>
          <p:spPr>
            <a:xfrm>
              <a:off x="423583" y="514982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B5A35C-B20B-4682-8E38-0A3D88CB32A8}"/>
                </a:ext>
              </a:extLst>
            </p:cNvPr>
            <p:cNvSpPr/>
            <p:nvPr/>
          </p:nvSpPr>
          <p:spPr>
            <a:xfrm>
              <a:off x="1055076" y="611255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554EB4-B2F3-4689-A126-7F8F71D7D688}"/>
                </a:ext>
              </a:extLst>
            </p:cNvPr>
            <p:cNvSpPr/>
            <p:nvPr/>
          </p:nvSpPr>
          <p:spPr>
            <a:xfrm>
              <a:off x="2059792" y="5829174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649348-AD01-4B3A-B6A0-29B7239B0A70}"/>
                </a:ext>
              </a:extLst>
            </p:cNvPr>
            <p:cNvSpPr/>
            <p:nvPr/>
          </p:nvSpPr>
          <p:spPr>
            <a:xfrm>
              <a:off x="2558561" y="4991561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D408B5-103B-40B5-9746-8D4B0D62F21B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693752" y="5149823"/>
              <a:ext cx="1864809" cy="46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7C9029E-CAA7-468C-9274-7F357D03F25D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93752" y="5419992"/>
              <a:ext cx="1412394" cy="45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F245CE-8185-4EF7-81F0-993377F0BF3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1101430" y="4754246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ED5EB3-E3B8-4866-B140-967D4B9A1758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1483507" y="4754246"/>
              <a:ext cx="734547" cy="1074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295684D-0B7A-4942-AAE1-EE5B8B72D72D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1325245" y="5261730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0C76994-148B-4803-8EA3-D1F74D749106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581845" y="4642339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B939F9A-A504-4DFC-AF06-2E259251D83E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529861" y="4642339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DB07F44-51D4-49FA-A330-930F2054C1C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2329961" y="5308084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F58B28E-750E-49A2-8575-8F426F95BA77}"/>
                </a:ext>
              </a:extLst>
            </p:cNvPr>
            <p:cNvCxnSpPr>
              <a:cxnSpLocks/>
              <a:stCxn id="7" idx="3"/>
              <a:endCxn id="6" idx="6"/>
            </p:cNvCxnSpPr>
            <p:nvPr/>
          </p:nvCxnSpPr>
          <p:spPr>
            <a:xfrm flipH="1">
              <a:off x="1371599" y="6099343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1DE4D99-AD69-4462-B8EC-D8A21D14ADC1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flipH="1" flipV="1">
              <a:off x="581845" y="5466346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966086-75AD-4697-9EE6-A8BD7B9605B5}"/>
                </a:ext>
              </a:extLst>
            </p:cNvPr>
            <p:cNvSpPr txBox="1"/>
            <p:nvPr/>
          </p:nvSpPr>
          <p:spPr>
            <a:xfrm>
              <a:off x="711605" y="4724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5B75FF1-3D23-4B0A-A10E-7A7F4B948FCA}"/>
                </a:ext>
              </a:extLst>
            </p:cNvPr>
            <p:cNvSpPr txBox="1"/>
            <p:nvPr/>
          </p:nvSpPr>
          <p:spPr>
            <a:xfrm>
              <a:off x="1928078" y="45366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FE292-48E7-4413-8EEE-64A96510FB5D}"/>
                </a:ext>
              </a:extLst>
            </p:cNvPr>
            <p:cNvSpPr txBox="1"/>
            <p:nvPr/>
          </p:nvSpPr>
          <p:spPr>
            <a:xfrm>
              <a:off x="2439918" y="5530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5BAEB7-BE3E-4693-B847-1683FF77D424}"/>
                </a:ext>
              </a:extLst>
            </p:cNvPr>
            <p:cNvSpPr txBox="1"/>
            <p:nvPr/>
          </p:nvSpPr>
          <p:spPr>
            <a:xfrm>
              <a:off x="1326359" y="55061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766ACB-896A-4FF5-ABFD-3C65C5941D07}"/>
                </a:ext>
              </a:extLst>
            </p:cNvPr>
            <p:cNvSpPr/>
            <p:nvPr/>
          </p:nvSpPr>
          <p:spPr>
            <a:xfrm>
              <a:off x="7102631" y="448407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0CB274-767F-4242-BD4A-2DF25BAB3A96}"/>
                </a:ext>
              </a:extLst>
            </p:cNvPr>
            <p:cNvSpPr/>
            <p:nvPr/>
          </p:nvSpPr>
          <p:spPr>
            <a:xfrm>
              <a:off x="6312876" y="514982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1848C16-8CE8-4026-AC34-1AA570401801}"/>
                </a:ext>
              </a:extLst>
            </p:cNvPr>
            <p:cNvSpPr/>
            <p:nvPr/>
          </p:nvSpPr>
          <p:spPr>
            <a:xfrm>
              <a:off x="6944369" y="611255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ACC7161-49EF-4F32-941C-01A1F1240E56}"/>
                </a:ext>
              </a:extLst>
            </p:cNvPr>
            <p:cNvSpPr/>
            <p:nvPr/>
          </p:nvSpPr>
          <p:spPr>
            <a:xfrm>
              <a:off x="7949085" y="582917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81A72DA-06B6-49A2-B257-9F6D1F26EF20}"/>
                </a:ext>
              </a:extLst>
            </p:cNvPr>
            <p:cNvSpPr/>
            <p:nvPr/>
          </p:nvSpPr>
          <p:spPr>
            <a:xfrm>
              <a:off x="8447854" y="499156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3221D8-72C8-43F9-B0DB-9549F6E2E016}"/>
                </a:ext>
              </a:extLst>
            </p:cNvPr>
            <p:cNvCxnSpPr>
              <a:cxnSpLocks/>
              <a:stCxn id="48" idx="1"/>
              <a:endCxn id="46" idx="3"/>
            </p:cNvCxnSpPr>
            <p:nvPr/>
          </p:nvCxnSpPr>
          <p:spPr>
            <a:xfrm flipV="1">
              <a:off x="6990723" y="4754245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B39B0B-C219-48B8-AE92-24E294244EE8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471138" y="4642338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72C26A-9260-44F2-AED6-CEDF8A9EFAE6}"/>
                </a:ext>
              </a:extLst>
            </p:cNvPr>
            <p:cNvCxnSpPr>
              <a:cxnSpLocks/>
              <a:stCxn id="46" idx="6"/>
              <a:endCxn id="50" idx="1"/>
            </p:cNvCxnSpPr>
            <p:nvPr/>
          </p:nvCxnSpPr>
          <p:spPr>
            <a:xfrm>
              <a:off x="7419154" y="4642338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C3C720F-6690-4173-8263-C398BE28E8B6}"/>
                </a:ext>
              </a:extLst>
            </p:cNvPr>
            <p:cNvCxnSpPr>
              <a:cxnSpLocks/>
              <a:stCxn id="50" idx="4"/>
              <a:endCxn id="49" idx="7"/>
            </p:cNvCxnSpPr>
            <p:nvPr/>
          </p:nvCxnSpPr>
          <p:spPr>
            <a:xfrm flipH="1">
              <a:off x="8219254" y="5308083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441B6A-9118-4420-A674-FA9E9E7E05CF}"/>
                </a:ext>
              </a:extLst>
            </p:cNvPr>
            <p:cNvSpPr txBox="1"/>
            <p:nvPr/>
          </p:nvSpPr>
          <p:spPr>
            <a:xfrm>
              <a:off x="6600898" y="47245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3120D9C-3201-4AE3-9FA7-6451E469F675}"/>
                </a:ext>
              </a:extLst>
            </p:cNvPr>
            <p:cNvSpPr txBox="1"/>
            <p:nvPr/>
          </p:nvSpPr>
          <p:spPr>
            <a:xfrm>
              <a:off x="7817371" y="4536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8E8697B-2489-48B3-BBD0-4585916CBBE0}"/>
                </a:ext>
              </a:extLst>
            </p:cNvPr>
            <p:cNvSpPr txBox="1"/>
            <p:nvPr/>
          </p:nvSpPr>
          <p:spPr>
            <a:xfrm>
              <a:off x="8329211" y="5530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961631-E007-497A-89B2-F3CA812B7059}"/>
                </a:ext>
              </a:extLst>
            </p:cNvPr>
            <p:cNvSpPr txBox="1"/>
            <p:nvPr/>
          </p:nvSpPr>
          <p:spPr>
            <a:xfrm>
              <a:off x="7045298" y="5325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57C399E-E298-4F63-8CCD-C16397FF090E}"/>
                </a:ext>
              </a:extLst>
            </p:cNvPr>
            <p:cNvSpPr/>
            <p:nvPr/>
          </p:nvSpPr>
          <p:spPr>
            <a:xfrm>
              <a:off x="4182874" y="455012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17720F-704D-4E73-AA10-F5FF1DC90EA8}"/>
                </a:ext>
              </a:extLst>
            </p:cNvPr>
            <p:cNvSpPr/>
            <p:nvPr/>
          </p:nvSpPr>
          <p:spPr>
            <a:xfrm>
              <a:off x="3393119" y="521586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CE486A-F082-4989-A896-F781DDEE3B5F}"/>
                </a:ext>
              </a:extLst>
            </p:cNvPr>
            <p:cNvSpPr/>
            <p:nvPr/>
          </p:nvSpPr>
          <p:spPr>
            <a:xfrm>
              <a:off x="4024612" y="617860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3ADFCE0-8455-4119-BD15-A7CA624626D8}"/>
                </a:ext>
              </a:extLst>
            </p:cNvPr>
            <p:cNvSpPr/>
            <p:nvPr/>
          </p:nvSpPr>
          <p:spPr>
            <a:xfrm>
              <a:off x="5029328" y="5895218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8564E7F-EC5E-4838-9CA9-DAE46BFAD915}"/>
                </a:ext>
              </a:extLst>
            </p:cNvPr>
            <p:cNvSpPr/>
            <p:nvPr/>
          </p:nvSpPr>
          <p:spPr>
            <a:xfrm>
              <a:off x="5528097" y="505760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54389D0-DE1F-4D51-A3C7-A8F54D147252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V="1">
              <a:off x="4070966" y="4820290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9B3916-F8DF-4926-B0F9-C1C36FDCB32E}"/>
                </a:ext>
              </a:extLst>
            </p:cNvPr>
            <p:cNvCxnSpPr>
              <a:cxnSpLocks/>
              <a:stCxn id="68" idx="7"/>
              <a:endCxn id="70" idx="3"/>
            </p:cNvCxnSpPr>
            <p:nvPr/>
          </p:nvCxnSpPr>
          <p:spPr>
            <a:xfrm flipV="1">
              <a:off x="4294781" y="5327774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52425B4-00F3-4AB9-8845-25A1CB46C757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4341135" y="6165387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579AC89-CD05-45D2-96BF-B1E561E6C992}"/>
                </a:ext>
              </a:extLst>
            </p:cNvPr>
            <p:cNvCxnSpPr>
              <a:cxnSpLocks/>
              <a:stCxn id="68" idx="2"/>
              <a:endCxn id="67" idx="4"/>
            </p:cNvCxnSpPr>
            <p:nvPr/>
          </p:nvCxnSpPr>
          <p:spPr>
            <a:xfrm flipH="1" flipV="1">
              <a:off x="3551381" y="5532390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CCFFA3-6B24-408D-9FD2-59B6C9B3562C}"/>
                </a:ext>
              </a:extLst>
            </p:cNvPr>
            <p:cNvSpPr txBox="1"/>
            <p:nvPr/>
          </p:nvSpPr>
          <p:spPr>
            <a:xfrm>
              <a:off x="3536996" y="56445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FD86CB-91A7-452D-BD9E-2A34A64CD264}"/>
                </a:ext>
              </a:extLst>
            </p:cNvPr>
            <p:cNvSpPr txBox="1"/>
            <p:nvPr/>
          </p:nvSpPr>
          <p:spPr>
            <a:xfrm>
              <a:off x="4133762" y="51343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7E6516-DF33-4673-A9B7-218A39296830}"/>
                </a:ext>
              </a:extLst>
            </p:cNvPr>
            <p:cNvSpPr txBox="1"/>
            <p:nvPr/>
          </p:nvSpPr>
          <p:spPr>
            <a:xfrm>
              <a:off x="5054797" y="5353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0A07585-B518-41E8-9677-9C69404145EC}"/>
                </a:ext>
              </a:extLst>
            </p:cNvPr>
            <p:cNvSpPr txBox="1"/>
            <p:nvPr/>
          </p:nvSpPr>
          <p:spPr>
            <a:xfrm>
              <a:off x="4634534" y="614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4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不连通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”。</a:t>
                </a:r>
                <a:endPara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  <a:blipFill>
                <a:blip r:embed="rId2"/>
                <a:stretch>
                  <a:fillRect l="-1670" t="-441" r="-269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48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2FAF-62DF-4B28-B6DC-AEEE4C79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reference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0092-4B0A-4679-9E7B-F9370844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1800" b="1" i="0" u="none" strike="noStrike" baseline="0" dirty="0">
                <a:solidFill>
                  <a:srgbClr val="CC99FF"/>
                </a:solidFill>
                <a:latin typeface="IELXUM+LucidaGrande-Bold"/>
              </a:rPr>
              <a:t>http://www.cs.princeton.edu/~wayne/kleinberg-tardos </a:t>
            </a:r>
            <a:r>
              <a:rPr lang="zh-CN" altLang="en-US" sz="1800" b="1" dirty="0">
                <a:solidFill>
                  <a:srgbClr val="000000"/>
                </a:solidFill>
                <a:latin typeface="IELXUM+LucidaGrande-Bold"/>
              </a:rPr>
              <a:t>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4872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19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3EA-1B5A-461B-8DEC-F18E9170D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8712" y="896751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上机练习题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57F7-AC6D-422F-A153-BDBE9A3F80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3810" y="1986942"/>
            <a:ext cx="6572250" cy="344963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LeetCode692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前</a:t>
            </a:r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K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个高频单词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LeetCode295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数据流的中位数</a:t>
            </a:r>
          </a:p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并查集：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LeetCode684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冗余连接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LeetCode547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朋友圈</a:t>
            </a:r>
            <a:endParaRPr lang="en-US" altLang="zh-CN" sz="20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https://www.luogu.com.cn/problem/P1196</a:t>
            </a:r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</a:rPr>
              <a:t> </a:t>
            </a:r>
            <a:endParaRPr lang="zh-CN" altLang="en-US" sz="2000" b="0" i="0" dirty="0">
              <a:solidFill>
                <a:srgbClr val="CC99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04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同样的键值，堆并不唯一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E1AD5E-3C8F-4B66-97AE-E07AF7419ADE}"/>
              </a:ext>
            </a:extLst>
          </p:cNvPr>
          <p:cNvGrpSpPr/>
          <p:nvPr/>
        </p:nvGrpSpPr>
        <p:grpSpPr>
          <a:xfrm>
            <a:off x="815127" y="1791934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A3B22EB5-8886-474D-8956-6F88EE747B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/>
                <a:t>80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CDD68D9-C171-4227-9CEA-42AFA1A9512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0C8B97BF-45BF-452A-A81B-DD8AABF09B7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60</a:t>
              </a:r>
              <a:endParaRPr lang="en-US" altLang="zh-Hans-HK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6BF97AB4-A02A-4329-9734-CA411A597A3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40</a:t>
              </a:r>
              <a:endParaRPr lang="en-US" altLang="zh-Hans-HK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1EF6B29-3A16-4093-A026-1F93FDD895C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D5686-D2D6-4C08-8909-6ED1B33F7BB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F07F1551-D844-4682-8226-3144A4869F5C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E81139F0-9DA7-419A-9B82-E17D378FF544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F934F89B-D01A-4039-8465-BC3F64B0DD6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0A7981CF-6EC1-4249-9AE3-EF8D419B3763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F06FD16-33B9-42D9-8BD1-24A954FE250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DFE12043-95BF-4065-864B-48579D61AF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85</a:t>
              </a:r>
              <a:endParaRPr lang="en-US" altLang="zh-Hans-HK" dirty="0"/>
            </a:p>
          </p:txBody>
        </p: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7013134C-E4FB-4083-9A80-962731E50616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C3C5630E-A990-4555-BD75-8CE6D8BA1E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65</a:t>
              </a:r>
              <a:endParaRPr lang="en-US" altLang="zh-Hans-HK" dirty="0"/>
            </a:p>
          </p:txBody>
        </p: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8FAF3F0F-237F-458F-8A0B-86457C5D7119}"/>
                </a:ext>
              </a:extLst>
            </p:cNvPr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1399E9FD-837F-4B1E-A234-403236A050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en-US" altLang="zh-Hans-HK" dirty="0"/>
            </a:p>
          </p:txBody>
        </p:sp>
        <p:cxnSp>
          <p:nvCxnSpPr>
            <p:cNvPr id="63" name="AutoShape 19">
              <a:extLst>
                <a:ext uri="{FF2B5EF4-FFF2-40B4-BE49-F238E27FC236}">
                  <a16:creationId xmlns:a16="http://schemas.microsoft.com/office/drawing/2014/main" id="{4DE10A7C-8EF1-4FE1-9E5C-AF1D530DD6BB}"/>
                </a:ext>
              </a:extLst>
            </p:cNvPr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E845FF2A-AFEA-4BEA-A15D-61F62F631C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99</a:t>
              </a:r>
              <a:endParaRPr lang="en-US" altLang="zh-Hans-HK" dirty="0"/>
            </a:p>
          </p:txBody>
        </p:sp>
        <p:cxnSp>
          <p:nvCxnSpPr>
            <p:cNvPr id="65" name="AutoShape 21">
              <a:extLst>
                <a:ext uri="{FF2B5EF4-FFF2-40B4-BE49-F238E27FC236}">
                  <a16:creationId xmlns:a16="http://schemas.microsoft.com/office/drawing/2014/main" id="{B99E02AB-BE78-44EC-AC6A-A2205A9F84C8}"/>
                </a:ext>
              </a:extLst>
            </p:cNvPr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BF77-91F8-41AA-936A-320C3CCE29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0967" y="712178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fibnacci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(****)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D12F-FEED-4839-8B2A-3AC4D10F15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7350" y="1626578"/>
            <a:ext cx="6572250" cy="2286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两个</a:t>
            </a:r>
            <a:r>
              <a:rPr lang="zh-CN" altLang="en-US" sz="2400" b="1" dirty="0">
                <a:solidFill>
                  <a:srgbClr val="7030A0"/>
                </a:solidFill>
              </a:rPr>
              <a:t>优点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能够支持堆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400" dirty="0">
                <a:solidFill>
                  <a:srgbClr val="7030A0"/>
                </a:solidFill>
              </a:rPr>
              <a:t>的均摊复杂度降到了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缺点</a:t>
            </a:r>
            <a:r>
              <a:rPr lang="en-US" altLang="zh-CN" sz="2800" dirty="0">
                <a:solidFill>
                  <a:srgbClr val="7030A0"/>
                </a:solidFill>
              </a:rPr>
              <a:t>:  </a:t>
            </a:r>
            <a:r>
              <a:rPr lang="zh-CN" altLang="en-US" sz="2800" dirty="0">
                <a:solidFill>
                  <a:srgbClr val="7030A0"/>
                </a:solidFill>
              </a:rPr>
              <a:t>复杂很多（相比二叉堆）。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6D592-8347-43FF-BD3D-156B286E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4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08CF-C485-42F5-B574-3A2B9356D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0346" y="712178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：左式堆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二项式堆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D1FA-3DD7-4588-B723-D82FB2B8F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1750" y="2016125"/>
            <a:ext cx="6572250" cy="34496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左式堆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Leftist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二项式堆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Binomial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请感兴趣的同学</a:t>
            </a:r>
            <a:r>
              <a:rPr lang="en-US" altLang="zh-CN" sz="2400" dirty="0">
                <a:solidFill>
                  <a:srgbClr val="7030A0"/>
                </a:solidFill>
              </a:rPr>
              <a:t>wiki</a:t>
            </a:r>
          </a:p>
          <a:p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D75E86-52E9-44C6-B0BA-ACE92BD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98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205B-8E7E-4193-BD81-DD3BC0FFDD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5875" y="717315"/>
            <a:ext cx="6572250" cy="1049337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Fibonacci</a:t>
            </a:r>
            <a:r>
              <a:rPr lang="zh-CN" altLang="en-US" dirty="0">
                <a:solidFill>
                  <a:srgbClr val="FF00FF"/>
                </a:solidFill>
              </a:rPr>
              <a:t>堆的价值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A4D1-A8C9-4320-AD98-3C33388AE2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3614" y="2045308"/>
            <a:ext cx="6572250" cy="34496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在利用</a:t>
            </a:r>
            <a:r>
              <a:rPr lang="en-US" altLang="zh-CN" sz="2400" dirty="0">
                <a:solidFill>
                  <a:srgbClr val="7030A0"/>
                </a:solidFill>
              </a:rPr>
              <a:t>Fibonacci</a:t>
            </a:r>
            <a:r>
              <a:rPr lang="zh-CN" altLang="en-US" sz="2400" dirty="0">
                <a:solidFill>
                  <a:srgbClr val="7030A0"/>
                </a:solidFill>
              </a:rPr>
              <a:t>堆以后。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Di</a:t>
            </a:r>
            <a:r>
              <a:rPr lang="en-US" altLang="zh-CN" sz="2400" dirty="0">
                <a:solidFill>
                  <a:srgbClr val="7030A0"/>
                </a:solidFill>
              </a:rPr>
              <a:t>jkstra</a:t>
            </a:r>
            <a:r>
              <a:rPr lang="zh-CN" altLang="en-US" sz="2400" dirty="0">
                <a:solidFill>
                  <a:srgbClr val="7030A0"/>
                </a:solidFill>
              </a:rPr>
              <a:t>算法和</a:t>
            </a:r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算法的时间复杂度变为：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		</a:t>
            </a:r>
            <a:r>
              <a:rPr lang="en-US" altLang="zh-Hans-HK" sz="2400" dirty="0">
                <a:solidFill>
                  <a:srgbClr val="00B050"/>
                </a:solidFill>
              </a:rPr>
              <a:t>O(|E| + |V| log |V|)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Open problem: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Hans-HK" sz="3200" dirty="0">
                <a:solidFill>
                  <a:srgbClr val="FF0000"/>
                </a:solidFill>
              </a:rPr>
              <a:t>|E|+|V|) </a:t>
            </a:r>
            <a:r>
              <a:rPr lang="zh-CN" altLang="en-US" sz="2400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(very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difficult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problem)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7660-37E1-46B2-BE4F-63667D965F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3886" y="688131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Offline-NCA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91DC-5906-4C19-A8B0-FC2884E7FC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984" y="2045308"/>
            <a:ext cx="6572250" cy="34496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function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(u) is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</a:t>
            </a:r>
            <a:r>
              <a:rPr lang="en-US" altLang="zh-Hans-HK" dirty="0" err="1">
                <a:solidFill>
                  <a:srgbClr val="9933FF"/>
                </a:solidFill>
              </a:rPr>
              <a:t>MakeSet</a:t>
            </a:r>
            <a:r>
              <a:rPr lang="en-US" altLang="zh-Hans-HK" dirty="0">
                <a:solidFill>
                  <a:srgbClr val="9933FF"/>
                </a:solidFill>
              </a:rPr>
              <a:t>(u)</a:t>
            </a:r>
            <a:r>
              <a:rPr lang="en-US" altLang="zh-Hans-HK" dirty="0">
                <a:solidFill>
                  <a:srgbClr val="0070C0"/>
                </a:solidFill>
              </a:rPr>
              <a:t>; </a:t>
            </a:r>
            <a:r>
              <a:rPr lang="en-US" altLang="zh-Hans-HK" dirty="0" err="1">
                <a:solidFill>
                  <a:srgbClr val="00B0F0"/>
                </a:solidFill>
              </a:rPr>
              <a:t>u.ancestor</a:t>
            </a:r>
            <a:r>
              <a:rPr lang="en-US" altLang="zh-Hans-HK" dirty="0">
                <a:solidFill>
                  <a:srgbClr val="00B0F0"/>
                </a:solidFill>
              </a:rPr>
              <a:t> 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in </a:t>
            </a:r>
            <a:r>
              <a:rPr lang="en-US" altLang="zh-Hans-HK" dirty="0" err="1">
                <a:solidFill>
                  <a:srgbClr val="0070C0"/>
                </a:solidFill>
              </a:rPr>
              <a:t>u.children</a:t>
            </a:r>
            <a:r>
              <a:rPr lang="en-US" altLang="zh-Hans-HK" dirty="0">
                <a:solidFill>
                  <a:srgbClr val="0070C0"/>
                </a:solidFill>
              </a:rPr>
              <a:t>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(v)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Hans-HK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>
                <a:solidFill>
                  <a:srgbClr val="9933FF"/>
                </a:solidFill>
              </a:rPr>
              <a:t>Union(u, v);  </a:t>
            </a:r>
            <a:r>
              <a:rPr lang="en-US" altLang="zh-Hans-HK" dirty="0">
                <a:solidFill>
                  <a:srgbClr val="00B0F0"/>
                </a:solidFill>
              </a:rPr>
              <a:t>Find(u).ancestor :=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FF0000"/>
                </a:solidFill>
              </a:rPr>
              <a:t>    </a:t>
            </a:r>
            <a:r>
              <a:rPr lang="en-US" altLang="zh-Hans-HK" dirty="0" err="1">
                <a:solidFill>
                  <a:srgbClr val="FF0000"/>
                </a:solidFill>
              </a:rPr>
              <a:t>u.color</a:t>
            </a:r>
            <a:r>
              <a:rPr lang="en-US" altLang="zh-Hans-HK" dirty="0">
                <a:solidFill>
                  <a:srgbClr val="FF0000"/>
                </a:solidFill>
              </a:rPr>
              <a:t> := black;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such that {u, v} in P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if </a:t>
            </a:r>
            <a:r>
              <a:rPr lang="en-US" altLang="zh-Hans-HK" dirty="0" err="1">
                <a:solidFill>
                  <a:srgbClr val="FF0000"/>
                </a:solidFill>
              </a:rPr>
              <a:t>v.color</a:t>
            </a:r>
            <a:r>
              <a:rPr lang="en-US" altLang="zh-Hans-HK" dirty="0">
                <a:solidFill>
                  <a:srgbClr val="FF0000"/>
                </a:solidFill>
              </a:rPr>
              <a:t> == black </a:t>
            </a:r>
            <a:r>
              <a:rPr lang="en-US" altLang="zh-Hans-HK" dirty="0">
                <a:solidFill>
                  <a:srgbClr val="0070C0"/>
                </a:solidFill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    </a:t>
            </a:r>
            <a:r>
              <a:rPr lang="en-US" altLang="zh-Hans-HK" dirty="0" err="1">
                <a:solidFill>
                  <a:srgbClr val="0070C0"/>
                </a:solidFill>
              </a:rPr>
              <a:t>printf</a:t>
            </a:r>
            <a:r>
              <a:rPr lang="en-US" altLang="zh-Hans-HK" dirty="0">
                <a:solidFill>
                  <a:srgbClr val="0070C0"/>
                </a:solidFill>
              </a:rPr>
              <a:t>( “</a:t>
            </a:r>
            <a:r>
              <a:rPr lang="en-US" altLang="zh-CN" dirty="0">
                <a:solidFill>
                  <a:srgbClr val="002060"/>
                </a:solidFill>
              </a:rPr>
              <a:t>LCA %d %d = %d\n</a:t>
            </a:r>
            <a:r>
              <a:rPr lang="en-US" altLang="zh-Hans-HK" dirty="0">
                <a:solidFill>
                  <a:srgbClr val="0070C0"/>
                </a:solidFill>
              </a:rPr>
              <a:t>“, </a:t>
            </a:r>
            <a:r>
              <a:rPr lang="en-US" altLang="zh-Hans-HK" dirty="0" err="1">
                <a:solidFill>
                  <a:srgbClr val="0070C0"/>
                </a:solidFill>
              </a:rPr>
              <a:t>u,v</a:t>
            </a:r>
            <a:r>
              <a:rPr lang="en-US" altLang="zh-Hans-HK" dirty="0">
                <a:solidFill>
                  <a:srgbClr val="0070C0"/>
                </a:solidFill>
              </a:rPr>
              <a:t>, </a:t>
            </a:r>
            <a:r>
              <a:rPr lang="en-US" altLang="zh-Hans-HK" dirty="0">
                <a:solidFill>
                  <a:srgbClr val="9933FF"/>
                </a:solidFill>
              </a:rPr>
              <a:t>Find(v)</a:t>
            </a:r>
            <a:r>
              <a:rPr lang="en-US" altLang="zh-Hans-HK" dirty="0">
                <a:solidFill>
                  <a:srgbClr val="00B0F0"/>
                </a:solidFill>
              </a:rPr>
              <a:t>.ancestor</a:t>
            </a:r>
            <a:r>
              <a:rPr lang="en-US" altLang="zh-Hans-HK" dirty="0">
                <a:solidFill>
                  <a:srgbClr val="0070C0"/>
                </a:solidFill>
              </a:rPr>
              <a:t>);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9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265A-2391-4657-B7FB-BB719D20D9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49153-780C-45B9-AE24-2DCFA64DD15E}"/>
              </a:ext>
            </a:extLst>
          </p:cNvPr>
          <p:cNvSpPr/>
          <p:nvPr/>
        </p:nvSpPr>
        <p:spPr>
          <a:xfrm>
            <a:off x="1756197" y="1736582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4CF4-36B0-4558-AA1F-2F449D626980}"/>
              </a:ext>
            </a:extLst>
          </p:cNvPr>
          <p:cNvSpPr/>
          <p:nvPr/>
        </p:nvSpPr>
        <p:spPr>
          <a:xfrm>
            <a:off x="876966" y="257185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b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6A12D-8D2E-4DE5-A75B-E06152DEB69D}"/>
              </a:ext>
            </a:extLst>
          </p:cNvPr>
          <p:cNvSpPr/>
          <p:nvPr/>
        </p:nvSpPr>
        <p:spPr>
          <a:xfrm>
            <a:off x="1597935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749D24-03AA-4765-AE41-29D97B741E0F}"/>
              </a:ext>
            </a:extLst>
          </p:cNvPr>
          <p:cNvSpPr/>
          <p:nvPr/>
        </p:nvSpPr>
        <p:spPr>
          <a:xfrm>
            <a:off x="2318904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C3C9CD-4DD4-4EBC-9DE0-C013AC29B9A0}"/>
              </a:ext>
            </a:extLst>
          </p:cNvPr>
          <p:cNvSpPr/>
          <p:nvPr/>
        </p:nvSpPr>
        <p:spPr>
          <a:xfrm>
            <a:off x="1126968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e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486042-5DEA-4F4F-8D1A-7C16081E2DC7}"/>
              </a:ext>
            </a:extLst>
          </p:cNvPr>
          <p:cNvSpPr/>
          <p:nvPr/>
        </p:nvSpPr>
        <p:spPr>
          <a:xfrm>
            <a:off x="1701177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f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6E98C2-72E5-4F30-9D17-E5B30031425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147135" y="2006751"/>
            <a:ext cx="655416" cy="611454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E655D2-A0F2-4A87-960A-B6A79235DAC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756197" y="2053105"/>
            <a:ext cx="158262" cy="54082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85DA4-7B69-4E1D-A868-4CA6708D63A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26366" y="2006751"/>
            <a:ext cx="338892" cy="633536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05BCDEC-8480-4AEC-9AB6-7D14DFCE2DD7}"/>
              </a:ext>
            </a:extLst>
          </p:cNvPr>
          <p:cNvSpPr/>
          <p:nvPr/>
        </p:nvSpPr>
        <p:spPr>
          <a:xfrm>
            <a:off x="2457315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D53FDE-3D9F-4B76-A9AF-1389FD9F23EA}"/>
              </a:ext>
            </a:extLst>
          </p:cNvPr>
          <p:cNvCxnSpPr>
            <a:cxnSpLocks/>
            <a:stCxn id="19" idx="1"/>
            <a:endCxn id="8" idx="4"/>
          </p:cNvCxnSpPr>
          <p:nvPr/>
        </p:nvCxnSpPr>
        <p:spPr>
          <a:xfrm flipH="1" flipV="1">
            <a:off x="2477166" y="2910456"/>
            <a:ext cx="26503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912195-F275-405C-87FE-918EFB7DA5E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285230" y="2864102"/>
            <a:ext cx="359059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3DB323-DDD5-42C7-BE07-2152F94325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1756197" y="2910456"/>
            <a:ext cx="103242" cy="501161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A6E6D35-EFC2-472E-8D5F-B3B0044200A8}"/>
              </a:ext>
            </a:extLst>
          </p:cNvPr>
          <p:cNvSpPr/>
          <p:nvPr/>
        </p:nvSpPr>
        <p:spPr>
          <a:xfrm>
            <a:off x="5352523" y="1782936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03EB69-9FB4-4969-BE94-AD09DD8BA691}"/>
              </a:ext>
            </a:extLst>
          </p:cNvPr>
          <p:cNvSpPr/>
          <p:nvPr/>
        </p:nvSpPr>
        <p:spPr>
          <a:xfrm>
            <a:off x="4473292" y="26182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b</a:t>
            </a:r>
            <a:endParaRPr lang="zh-Hans-HK" altLang="en-US" i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93768C9-D2D2-447F-8D56-DDA9298B0C72}"/>
              </a:ext>
            </a:extLst>
          </p:cNvPr>
          <p:cNvSpPr/>
          <p:nvPr/>
        </p:nvSpPr>
        <p:spPr>
          <a:xfrm>
            <a:off x="5194261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956D12-3E2E-4D4A-B922-52F113782191}"/>
              </a:ext>
            </a:extLst>
          </p:cNvPr>
          <p:cNvSpPr/>
          <p:nvPr/>
        </p:nvSpPr>
        <p:spPr>
          <a:xfrm>
            <a:off x="5915230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E0208B-4870-4C0A-B7D8-95A6E1D12A26}"/>
              </a:ext>
            </a:extLst>
          </p:cNvPr>
          <p:cNvSpPr/>
          <p:nvPr/>
        </p:nvSpPr>
        <p:spPr>
          <a:xfrm>
            <a:off x="4723294" y="3457971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e</a:t>
            </a:r>
            <a:endParaRPr lang="zh-Hans-HK" altLang="en-US" i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D8FA86-D15C-4274-8537-2A5CA8AF7055}"/>
              </a:ext>
            </a:extLst>
          </p:cNvPr>
          <p:cNvSpPr/>
          <p:nvPr/>
        </p:nvSpPr>
        <p:spPr>
          <a:xfrm>
            <a:off x="5297503" y="3457971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zh-Hans-HK" altLang="en-US" i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84B8BF-6D91-43AA-8E43-D3A8162F8F44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743461" y="2053105"/>
            <a:ext cx="655416" cy="6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5F2FBD-70FE-4896-A401-4CB1787BC3E2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5352523" y="2099459"/>
            <a:ext cx="158262" cy="5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5F3DAB-DA1B-46DB-AF12-78C7C4B51E07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622692" y="2053105"/>
            <a:ext cx="338892" cy="6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FFA77C-86DF-4399-8402-3D6655EFD1B5}"/>
              </a:ext>
            </a:extLst>
          </p:cNvPr>
          <p:cNvSpPr/>
          <p:nvPr/>
        </p:nvSpPr>
        <p:spPr>
          <a:xfrm>
            <a:off x="6053641" y="345797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9B10A0-3DC6-4839-9D0D-7B2CBD4757F6}"/>
              </a:ext>
            </a:extLst>
          </p:cNvPr>
          <p:cNvCxnSpPr>
            <a:cxnSpLocks/>
            <a:stCxn id="38" idx="1"/>
            <a:endCxn id="32" idx="4"/>
          </p:cNvCxnSpPr>
          <p:nvPr/>
        </p:nvCxnSpPr>
        <p:spPr>
          <a:xfrm flipH="1" flipV="1">
            <a:off x="6073492" y="2956810"/>
            <a:ext cx="26503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7E54B2-CC2D-41E0-BDD0-F6D20AC53A57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4881556" y="2910456"/>
            <a:ext cx="359059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73C5BC-FB81-4804-B2C5-FA0C9C57775A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5352523" y="2956810"/>
            <a:ext cx="103242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C74F91C-1086-4207-844C-4AFC216894AC}"/>
              </a:ext>
            </a:extLst>
          </p:cNvPr>
          <p:cNvSpPr/>
          <p:nvPr/>
        </p:nvSpPr>
        <p:spPr>
          <a:xfrm>
            <a:off x="1302942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h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550C7D0-E14C-4357-8786-ED9B671D81E9}"/>
              </a:ext>
            </a:extLst>
          </p:cNvPr>
          <p:cNvSpPr/>
          <p:nvPr/>
        </p:nvSpPr>
        <p:spPr>
          <a:xfrm>
            <a:off x="1947047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>
                <a:solidFill>
                  <a:srgbClr val="002060"/>
                </a:solidFill>
              </a:rPr>
              <a:t>i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ABEC10-1330-4CEB-A5E4-843511D222E9}"/>
              </a:ext>
            </a:extLst>
          </p:cNvPr>
          <p:cNvCxnSpPr>
            <a:cxnSpLocks/>
            <a:stCxn id="45" idx="0"/>
            <a:endCxn id="10" idx="3"/>
          </p:cNvCxnSpPr>
          <p:nvPr/>
        </p:nvCxnSpPr>
        <p:spPr>
          <a:xfrm flipV="1">
            <a:off x="1461204" y="3681786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439F3DA-31DF-47DF-A773-1BE368A42761}"/>
              </a:ext>
            </a:extLst>
          </p:cNvPr>
          <p:cNvCxnSpPr>
            <a:cxnSpLocks/>
            <a:stCxn id="46" idx="0"/>
            <a:endCxn id="10" idx="5"/>
          </p:cNvCxnSpPr>
          <p:nvPr/>
        </p:nvCxnSpPr>
        <p:spPr>
          <a:xfrm flipH="1" flipV="1">
            <a:off x="1971346" y="3681786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E3C65F5-ECC4-4E0F-8BA1-865E935F48D6}"/>
              </a:ext>
            </a:extLst>
          </p:cNvPr>
          <p:cNvSpPr/>
          <p:nvPr/>
        </p:nvSpPr>
        <p:spPr>
          <a:xfrm>
            <a:off x="4887306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h</a:t>
            </a:r>
            <a:endParaRPr lang="zh-Hans-HK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3A4EAA-2EAE-44E7-B706-2EE2CD5DFD85}"/>
              </a:ext>
            </a:extLst>
          </p:cNvPr>
          <p:cNvSpPr/>
          <p:nvPr/>
        </p:nvSpPr>
        <p:spPr>
          <a:xfrm>
            <a:off x="5531411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/>
              <a:t>i</a:t>
            </a:r>
            <a:endParaRPr lang="zh-Hans-HK" altLang="en-US" i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F4BB74-BAE9-42AD-9DC7-D2138B93A98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45568" y="3734338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435992-777B-4BA5-8DBD-F4AC50DABE0D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555710" y="3734338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0D9E13A-9BC4-46D5-8852-E7AB36716B47}"/>
              </a:ext>
            </a:extLst>
          </p:cNvPr>
          <p:cNvSpPr txBox="1"/>
          <p:nvPr/>
        </p:nvSpPr>
        <p:spPr>
          <a:xfrm>
            <a:off x="1914458" y="4818183"/>
            <a:ext cx="6279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假设我们当前已经访问完了</a:t>
            </a:r>
            <a:r>
              <a:rPr lang="en-US" altLang="zh-CN" sz="2400" dirty="0" err="1">
                <a:solidFill>
                  <a:srgbClr val="002060"/>
                </a:solidFill>
              </a:rPr>
              <a:t>b,e,h,I</a:t>
            </a:r>
            <a:r>
              <a:rPr lang="en-US" altLang="zh-CN" sz="2400" dirty="0">
                <a:solidFill>
                  <a:srgbClr val="7030A0"/>
                </a:solidFill>
              </a:rPr>
              <a:t>,  </a:t>
            </a:r>
            <a:r>
              <a:rPr lang="zh-CN" altLang="en-US" sz="2400" dirty="0">
                <a:solidFill>
                  <a:srgbClr val="7030A0"/>
                </a:solidFill>
              </a:rPr>
              <a:t>当前</a:t>
            </a:r>
            <a:r>
              <a:rPr lang="en-US" altLang="zh-CN" sz="2400" dirty="0">
                <a:solidFill>
                  <a:srgbClr val="FF0000"/>
                </a:solidFill>
              </a:rPr>
              <a:t>u=f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r>
              <a:rPr lang="en-US" altLang="zh-CN" sz="2400" dirty="0" err="1">
                <a:solidFill>
                  <a:srgbClr val="002060"/>
                </a:solidFill>
              </a:rPr>
              <a:t>a,b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中。它们的祖先为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c,e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b,f,i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8ABF2C3-6E58-497A-90A2-0779CB2CB48E}"/>
              </a:ext>
            </a:extLst>
          </p:cNvPr>
          <p:cNvSpPr/>
          <p:nvPr/>
        </p:nvSpPr>
        <p:spPr>
          <a:xfrm>
            <a:off x="4343400" y="1635369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F94E3900-F014-4F71-A851-6A3240D682F5}"/>
              </a:ext>
            </a:extLst>
          </p:cNvPr>
          <p:cNvSpPr/>
          <p:nvPr/>
        </p:nvSpPr>
        <p:spPr>
          <a:xfrm>
            <a:off x="4589585" y="2514600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34FA4809-FC11-4A81-89AD-6B29AF21D6D6}"/>
              </a:ext>
            </a:extLst>
          </p:cNvPr>
          <p:cNvSpPr/>
          <p:nvPr/>
        </p:nvSpPr>
        <p:spPr>
          <a:xfrm>
            <a:off x="4756638" y="3297115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685BC-B810-4D79-9CA4-97CC07D21EE5}"/>
              </a:ext>
            </a:extLst>
          </p:cNvPr>
          <p:cNvSpPr txBox="1"/>
          <p:nvPr/>
        </p:nvSpPr>
        <p:spPr>
          <a:xfrm>
            <a:off x="5510784" y="3244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u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78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9082" y="538163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堆的快速建立方法（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7096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939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9605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4271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8937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603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8274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7606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6938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270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2940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1604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2272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3509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25527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29511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36195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26844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8175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14859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5508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9525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16176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0193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4416425" y="3593331"/>
            <a:ext cx="44245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F04E27-AFF6-403B-ADA9-18B1EBCAF2DB}"/>
              </a:ext>
            </a:extLst>
          </p:cNvPr>
          <p:cNvSpPr txBox="1"/>
          <p:nvPr/>
        </p:nvSpPr>
        <p:spPr>
          <a:xfrm>
            <a:off x="5389685" y="538163"/>
            <a:ext cx="335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次插入的建立方法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O(nlogn)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。可改进！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42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/>
              <p:nvPr/>
            </p:nvSpPr>
            <p:spPr>
              <a:xfrm>
                <a:off x="861584" y="1511936"/>
                <a:ext cx="7420831" cy="4203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FF00FF"/>
                    </a:solidFill>
                    <a:latin typeface="Courier New" panose="02070309020205020404" pitchFamily="49" charset="0"/>
                  </a:rPr>
                  <a:t>复杂度分析。</a:t>
                </a:r>
                <a:endParaRPr lang="en-US" altLang="zh-CN" sz="2400" b="1" dirty="0">
                  <a:solidFill>
                    <a:srgbClr val="FF00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为了简单起见。假定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n=2</a:t>
                </a:r>
                <a:r>
                  <a:rPr lang="en-US" altLang="zh-CN" sz="2400" b="1" baseline="30000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。（满二叉树）</a:t>
                </a: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总的运行时间为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4" y="1511936"/>
                <a:ext cx="7420831" cy="4203458"/>
              </a:xfrm>
              <a:prstGeom prst="rect">
                <a:avLst/>
              </a:prstGeom>
              <a:blipFill>
                <a:blip r:embed="rId3"/>
                <a:stretch>
                  <a:fillRect l="-1232" t="-13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696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85FF-D659-4AB4-90E4-347FFD3FD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1511" y="766594"/>
            <a:ext cx="6572250" cy="1049338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练习题：中位数的计算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472524" y="2006262"/>
                <a:ext cx="6572250" cy="3716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【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问题描述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】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zh-CN" altLang="en-US" dirty="0">
                    <a:solidFill>
                      <a:srgbClr val="7030A0"/>
                    </a:solidFill>
                  </a:rPr>
                  <a:t>你被要求支持三种操作：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向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中新增一个元素；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从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中删除某个元素；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回答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中的中位数是多少。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目标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O(log n)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时间内完成每一种操作。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解法简述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</a:rPr>
                  <a:t>    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472524" y="2006262"/>
                <a:ext cx="6572250" cy="3716338"/>
              </a:xfrm>
              <a:blipFill>
                <a:blip r:embed="rId2"/>
                <a:stretch>
                  <a:fillRect l="-835" t="-656" b="-147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6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AF09-5480-4FB3-A8AB-7459EA0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EFC9-6CAB-4CE2-AFEB-8F2C3228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1" y="1679307"/>
            <a:ext cx="4340271" cy="196950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基本思想：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先暂时放在最后的位置。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不断往上调整。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D7BC911-FCBF-4830-AF94-CDA0DC3B6E71}"/>
              </a:ext>
            </a:extLst>
          </p:cNvPr>
          <p:cNvGrpSpPr/>
          <p:nvPr/>
        </p:nvGrpSpPr>
        <p:grpSpPr>
          <a:xfrm>
            <a:off x="824523" y="3648816"/>
            <a:ext cx="4218755" cy="2692916"/>
            <a:chOff x="1422400" y="800100"/>
            <a:chExt cx="5283200" cy="2286000"/>
          </a:xfrm>
        </p:grpSpPr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A486EEF4-D3C8-406E-A4D8-5A62A76D4D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ECA9DE01-8A8F-41E9-8339-A0AD575AD36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D99D9B4-53A2-4415-B1C5-56240F5CAD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A565F0E2-21E8-4630-BC12-64AD162AE2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5C868DED-09A5-4758-8474-3A554F6C14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ACA9EBAC-74DF-44A1-90E5-F1D418D66C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id="{935313DC-35D5-4E4B-8388-DF1AFB8625EF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id="{9537C376-862E-4312-AF83-D49D74553E08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>
              <a:extLst>
                <a:ext uri="{FF2B5EF4-FFF2-40B4-BE49-F238E27FC236}">
                  <a16:creationId xmlns:a16="http://schemas.microsoft.com/office/drawing/2014/main" id="{CAF53279-5DF2-4DBD-96A6-3A9628DDB2B5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>
              <a:extLst>
                <a:ext uri="{FF2B5EF4-FFF2-40B4-BE49-F238E27FC236}">
                  <a16:creationId xmlns:a16="http://schemas.microsoft.com/office/drawing/2014/main" id="{FA920267-2E61-4226-823A-4D220705669A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>
              <a:extLst>
                <a:ext uri="{FF2B5EF4-FFF2-40B4-BE49-F238E27FC236}">
                  <a16:creationId xmlns:a16="http://schemas.microsoft.com/office/drawing/2014/main" id="{AB3E0B4D-17CF-413B-A478-568FF734340F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EC4D71B5-B282-42D3-8896-F9490BBFFE8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62" name="AutoShape 15">
              <a:extLst>
                <a:ext uri="{FF2B5EF4-FFF2-40B4-BE49-F238E27FC236}">
                  <a16:creationId xmlns:a16="http://schemas.microsoft.com/office/drawing/2014/main" id="{5E99D692-4847-4C31-8E89-2F2E34750E8D}"/>
                </a:ext>
              </a:extLst>
            </p:cNvPr>
            <p:cNvCxnSpPr>
              <a:cxnSpLocks noChangeShapeType="1"/>
              <a:stCxn id="52" idx="3"/>
              <a:endCxn id="6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5E54B322-4DD7-4F11-B1E7-397D42720E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64" name="AutoShape 17">
              <a:extLst>
                <a:ext uri="{FF2B5EF4-FFF2-40B4-BE49-F238E27FC236}">
                  <a16:creationId xmlns:a16="http://schemas.microsoft.com/office/drawing/2014/main" id="{C22A92B8-1370-42B5-8735-3641D026C5DC}"/>
                </a:ext>
              </a:extLst>
            </p:cNvPr>
            <p:cNvCxnSpPr>
              <a:cxnSpLocks noChangeShapeType="1"/>
              <a:stCxn id="52" idx="5"/>
              <a:endCxn id="6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03481689-C721-4EB2-A2A2-01F5614734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66" name="AutoShape 19">
              <a:extLst>
                <a:ext uri="{FF2B5EF4-FFF2-40B4-BE49-F238E27FC236}">
                  <a16:creationId xmlns:a16="http://schemas.microsoft.com/office/drawing/2014/main" id="{7E4D3923-0DEF-4C59-BB8C-C2EB18F2285C}"/>
                </a:ext>
              </a:extLst>
            </p:cNvPr>
            <p:cNvCxnSpPr>
              <a:cxnSpLocks noChangeShapeType="1"/>
              <a:stCxn id="53" idx="3"/>
              <a:endCxn id="6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09DFD454-3D75-475F-B078-60FDDBD2FD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68" name="AutoShape 21">
              <a:extLst>
                <a:ext uri="{FF2B5EF4-FFF2-40B4-BE49-F238E27FC236}">
                  <a16:creationId xmlns:a16="http://schemas.microsoft.com/office/drawing/2014/main" id="{F9283D99-AC71-438B-B808-106122C54E73}"/>
                </a:ext>
              </a:extLst>
            </p:cNvPr>
            <p:cNvCxnSpPr>
              <a:cxnSpLocks noChangeShapeType="1"/>
              <a:stCxn id="51" idx="3"/>
              <a:endCxn id="6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292A8176-890E-49EC-A9A5-E17A3F712D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68800" y="2686050"/>
              <a:ext cx="711200" cy="40005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15</a:t>
              </a:r>
            </a:p>
          </p:txBody>
        </p:sp>
        <p:cxnSp>
          <p:nvCxnSpPr>
            <p:cNvPr id="70" name="AutoShape 23">
              <a:extLst>
                <a:ext uri="{FF2B5EF4-FFF2-40B4-BE49-F238E27FC236}">
                  <a16:creationId xmlns:a16="http://schemas.microsoft.com/office/drawing/2014/main" id="{F3D0D5EF-5394-43FF-B623-9F7107FF180A}"/>
                </a:ext>
              </a:extLst>
            </p:cNvPr>
            <p:cNvCxnSpPr>
              <a:cxnSpLocks noChangeShapeType="1"/>
              <a:stCxn id="51" idx="5"/>
              <a:endCxn id="69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365625" y="2417763"/>
              <a:ext cx="358775" cy="2460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AutoShape 45">
              <a:extLst>
                <a:ext uri="{FF2B5EF4-FFF2-40B4-BE49-F238E27FC236}">
                  <a16:creationId xmlns:a16="http://schemas.microsoft.com/office/drawing/2014/main" id="{3A0D4399-4CF1-459A-AB2A-20812DD80E8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470400" y="211455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  <p:sp>
          <p:nvSpPr>
            <p:cNvPr id="72" name="AutoShape 46">
              <a:extLst>
                <a:ext uri="{FF2B5EF4-FFF2-40B4-BE49-F238E27FC236}">
                  <a16:creationId xmlns:a16="http://schemas.microsoft.com/office/drawing/2014/main" id="{7D968CBE-8DAE-47C4-B8C6-FDC2230275A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064000" y="148590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6E5A04B-85E2-48A2-BEFA-4C8F55832AF1}"/>
              </a:ext>
            </a:extLst>
          </p:cNvPr>
          <p:cNvSpPr txBox="1">
            <a:spLocks/>
          </p:cNvSpPr>
          <p:nvPr/>
        </p:nvSpPr>
        <p:spPr>
          <a:xfrm>
            <a:off x="5261966" y="1031984"/>
            <a:ext cx="3843351" cy="4165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insert(int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++size;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1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3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B567-6B4A-4890-9305-914700AB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81" y="1726058"/>
            <a:ext cx="3891521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933D2B89-ABCC-4245-89E6-51D7011AA07C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220227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C1EEC866-2626-4CEF-80C0-6FE3D8861FE9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35369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47BE10A6-EC1E-410F-8941-0C1C7CF3A62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218420" y="4910104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BDC10F01-6ABE-40FB-B15E-EEF5E7CBA919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652317" y="416955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C52C2A5A-516F-409F-9546-0EF1DAD69E32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029719" y="4169552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213F1AE9-1238-41CB-B8F4-4843006CBA08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759888" y="3429000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10</a:t>
            </a:r>
          </a:p>
        </p:txBody>
      </p:sp>
      <p:cxnSp>
        <p:nvCxnSpPr>
          <p:cNvPr id="29" name="AutoShape 9">
            <a:extLst>
              <a:ext uri="{FF2B5EF4-FFF2-40B4-BE49-F238E27FC236}">
                <a16:creationId xmlns:a16="http://schemas.microsoft.com/office/drawing/2014/main" id="{C5B364A5-EDA9-4CFB-8ABA-463496C14EBA}"/>
              </a:ext>
            </a:extLst>
          </p:cNvPr>
          <p:cNvCxnSpPr>
            <a:cxnSpLocks noChangeShapeType="1"/>
            <a:stCxn id="28" idx="3"/>
            <a:endCxn id="27" idx="0"/>
          </p:cNvCxnSpPr>
          <p:nvPr>
            <p:custDataLst>
              <p:tags r:id="rId7"/>
            </p:custDataLst>
          </p:nvPr>
        </p:nvCxnSpPr>
        <p:spPr bwMode="auto">
          <a:xfrm flipH="1">
            <a:off x="2313674" y="3853509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id="{D3BDE2D4-3EA1-4E01-BB03-587A38E35A09}"/>
              </a:ext>
            </a:extLst>
          </p:cNvPr>
          <p:cNvCxnSpPr>
            <a:cxnSpLocks noChangeShapeType="1"/>
            <a:stCxn id="28" idx="5"/>
            <a:endCxn id="26" idx="0"/>
          </p:cNvCxnSpPr>
          <p:nvPr>
            <p:custDataLst>
              <p:tags r:id="rId8"/>
            </p:custDataLst>
          </p:nvPr>
        </p:nvCxnSpPr>
        <p:spPr bwMode="auto">
          <a:xfrm>
            <a:off x="3244133" y="3853509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id="{806FC50A-7B69-4643-AA0C-FA012442816E}"/>
              </a:ext>
            </a:extLst>
          </p:cNvPr>
          <p:cNvCxnSpPr>
            <a:cxnSpLocks noChangeShapeType="1"/>
            <a:stCxn id="26" idx="5"/>
            <a:endCxn id="23" idx="0"/>
          </p:cNvCxnSpPr>
          <p:nvPr>
            <p:custDataLst>
              <p:tags r:id="rId9"/>
            </p:custDataLst>
          </p:nvPr>
        </p:nvCxnSpPr>
        <p:spPr bwMode="auto">
          <a:xfrm>
            <a:off x="4136561" y="4594061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id="{63863DEF-EFFD-4FCF-88B3-12B2B4815282}"/>
              </a:ext>
            </a:extLst>
          </p:cNvPr>
          <p:cNvCxnSpPr>
            <a:cxnSpLocks noChangeShapeType="1"/>
            <a:stCxn id="27" idx="3"/>
            <a:endCxn id="25" idx="0"/>
          </p:cNvCxnSpPr>
          <p:nvPr>
            <p:custDataLst>
              <p:tags r:id="rId10"/>
            </p:custDataLst>
          </p:nvPr>
        </p:nvCxnSpPr>
        <p:spPr bwMode="auto">
          <a:xfrm flipH="1">
            <a:off x="1502375" y="4594061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id="{0650C5E2-C2D0-468E-83EB-7494D90B8E1B}"/>
              </a:ext>
            </a:extLst>
          </p:cNvPr>
          <p:cNvCxnSpPr>
            <a:cxnSpLocks noChangeShapeType="1"/>
            <a:stCxn id="27" idx="5"/>
            <a:endCxn id="24" idx="0"/>
          </p:cNvCxnSpPr>
          <p:nvPr>
            <p:custDataLst>
              <p:tags r:id="rId11"/>
            </p:custDataLst>
          </p:nvPr>
        </p:nvCxnSpPr>
        <p:spPr bwMode="auto">
          <a:xfrm>
            <a:off x="2513963" y="4594061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4">
            <a:extLst>
              <a:ext uri="{FF2B5EF4-FFF2-40B4-BE49-F238E27FC236}">
                <a16:creationId xmlns:a16="http://schemas.microsoft.com/office/drawing/2014/main" id="{CFCBAB5C-8973-497E-94B2-41D54F28DAE2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569381" y="5650656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35" name="AutoShape 15">
            <a:extLst>
              <a:ext uri="{FF2B5EF4-FFF2-40B4-BE49-F238E27FC236}">
                <a16:creationId xmlns:a16="http://schemas.microsoft.com/office/drawing/2014/main" id="{91790674-E85F-4860-9B56-830F23446914}"/>
              </a:ext>
            </a:extLst>
          </p:cNvPr>
          <p:cNvCxnSpPr>
            <a:cxnSpLocks noChangeShapeType="1"/>
            <a:stCxn id="25" idx="3"/>
            <a:endCxn id="34" idx="0"/>
          </p:cNvCxnSpPr>
          <p:nvPr>
            <p:custDataLst>
              <p:tags r:id="rId13"/>
            </p:custDataLst>
          </p:nvPr>
        </p:nvCxnSpPr>
        <p:spPr bwMode="auto">
          <a:xfrm flipH="1">
            <a:off x="833053" y="5334613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6">
            <a:extLst>
              <a:ext uri="{FF2B5EF4-FFF2-40B4-BE49-F238E27FC236}">
                <a16:creationId xmlns:a16="http://schemas.microsoft.com/office/drawing/2014/main" id="{42392AFE-577F-468F-8E5C-F304FD630A39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1461810" y="5650656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18</a:t>
            </a:r>
            <a:endParaRPr lang="en-US" altLang="zh-Hans-HK" dirty="0">
              <a:solidFill>
                <a:srgbClr val="FF0000"/>
              </a:solidFill>
            </a:endParaRPr>
          </a:p>
        </p:txBody>
      </p:sp>
      <p:cxnSp>
        <p:nvCxnSpPr>
          <p:cNvPr id="37" name="AutoShape 17">
            <a:extLst>
              <a:ext uri="{FF2B5EF4-FFF2-40B4-BE49-F238E27FC236}">
                <a16:creationId xmlns:a16="http://schemas.microsoft.com/office/drawing/2014/main" id="{CC0B9D5A-05CF-41E9-B113-712599A26B31}"/>
              </a:ext>
            </a:extLst>
          </p:cNvPr>
          <p:cNvCxnSpPr>
            <a:cxnSpLocks noChangeShapeType="1"/>
            <a:stCxn id="25" idx="5"/>
            <a:endCxn id="36" idx="0"/>
          </p:cNvCxnSpPr>
          <p:nvPr>
            <p:custDataLst>
              <p:tags r:id="rId15"/>
            </p:custDataLst>
          </p:nvPr>
        </p:nvCxnSpPr>
        <p:spPr bwMode="auto">
          <a:xfrm>
            <a:off x="1702664" y="5334613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8">
            <a:extLst>
              <a:ext uri="{FF2B5EF4-FFF2-40B4-BE49-F238E27FC236}">
                <a16:creationId xmlns:a16="http://schemas.microsoft.com/office/drawing/2014/main" id="{D6598491-F653-4153-9A15-C12952392117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3408928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85</a:t>
            </a:r>
          </a:p>
        </p:txBody>
      </p:sp>
      <p:cxnSp>
        <p:nvCxnSpPr>
          <p:cNvPr id="39" name="AutoShape 19">
            <a:extLst>
              <a:ext uri="{FF2B5EF4-FFF2-40B4-BE49-F238E27FC236}">
                <a16:creationId xmlns:a16="http://schemas.microsoft.com/office/drawing/2014/main" id="{410C3142-17A3-47ED-BB83-5D73F14B8FE7}"/>
              </a:ext>
            </a:extLst>
          </p:cNvPr>
          <p:cNvCxnSpPr>
            <a:cxnSpLocks noChangeShapeType="1"/>
            <a:stCxn id="26" idx="3"/>
            <a:endCxn id="38" idx="0"/>
          </p:cNvCxnSpPr>
          <p:nvPr>
            <p:custDataLst>
              <p:tags r:id="rId17"/>
            </p:custDataLst>
          </p:nvPr>
        </p:nvCxnSpPr>
        <p:spPr bwMode="auto">
          <a:xfrm flipH="1">
            <a:off x="3692882" y="4594061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20">
            <a:extLst>
              <a:ext uri="{FF2B5EF4-FFF2-40B4-BE49-F238E27FC236}">
                <a16:creationId xmlns:a16="http://schemas.microsoft.com/office/drawing/2014/main" id="{0EF6FF15-062F-4D64-8F4A-911C21F71EFA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191979" y="5650656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41" name="AutoShape 21">
            <a:extLst>
              <a:ext uri="{FF2B5EF4-FFF2-40B4-BE49-F238E27FC236}">
                <a16:creationId xmlns:a16="http://schemas.microsoft.com/office/drawing/2014/main" id="{D423224D-E607-4850-8294-7469FCF67AFA}"/>
              </a:ext>
            </a:extLst>
          </p:cNvPr>
          <p:cNvCxnSpPr>
            <a:cxnSpLocks noChangeShapeType="1"/>
            <a:stCxn id="24" idx="3"/>
            <a:endCxn id="40" idx="0"/>
          </p:cNvCxnSpPr>
          <p:nvPr>
            <p:custDataLst>
              <p:tags r:id="rId19"/>
            </p:custDataLst>
          </p:nvPr>
        </p:nvCxnSpPr>
        <p:spPr bwMode="auto">
          <a:xfrm flipH="1">
            <a:off x="2455651" y="5334613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8">
            <a:extLst>
              <a:ext uri="{FF2B5EF4-FFF2-40B4-BE49-F238E27FC236}">
                <a16:creationId xmlns:a16="http://schemas.microsoft.com/office/drawing/2014/main" id="{FBA1B0A2-42F2-435C-AF78-8A7211E6B570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2051964" y="4176845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753A556A-6F5C-4652-882B-016E2FB612B1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1238702" y="488672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5" name="Oval 8">
            <a:extLst>
              <a:ext uri="{FF2B5EF4-FFF2-40B4-BE49-F238E27FC236}">
                <a16:creationId xmlns:a16="http://schemas.microsoft.com/office/drawing/2014/main" id="{428C307A-F3B1-43D4-9043-5BABDEEB6A01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1458698" y="5648368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B219B47A-6EFF-4CD0-B194-11B7C9EB16E1}"/>
              </a:ext>
            </a:extLst>
          </p:cNvPr>
          <p:cNvSpPr txBox="1">
            <a:spLocks/>
          </p:cNvSpPr>
          <p:nvPr/>
        </p:nvSpPr>
        <p:spPr>
          <a:xfrm>
            <a:off x="4881102" y="1981436"/>
            <a:ext cx="4167335" cy="4037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decrease_value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,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1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6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-0.02448 -0.1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2448 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48 -0.10371 L 0.06423 -0.211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0.08871 0.10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6" grpId="0" animBg="1"/>
      <p:bldP spid="36" grpId="1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2DEFA8C3-1854-461D-BA60-289C7B1CEC60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7624969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EC60C42B-FDA6-42CA-ABE5-927889C8BB55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840111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1D994C0D-1DB7-428F-85AE-10E7ECBF5EB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623162" y="4705411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9EEF2183-BB81-4DB9-9E7D-AAF0E93A9AA0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057059" y="396485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6CF725BA-FB62-484D-912B-244AE607441A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34461" y="3964859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4F32D5B8-DFA9-4EEE-BE22-8A1824B738A0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164630" y="3224307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strike="sngStrike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" name="AutoShape 9">
            <a:extLst>
              <a:ext uri="{FF2B5EF4-FFF2-40B4-BE49-F238E27FC236}">
                <a16:creationId xmlns:a16="http://schemas.microsoft.com/office/drawing/2014/main" id="{584D86C3-9F9D-4666-A47D-41135896EB10}"/>
              </a:ext>
            </a:extLst>
          </p:cNvPr>
          <p:cNvCxnSpPr>
            <a:cxnSpLocks noChangeShapeType="1"/>
            <a:stCxn id="32" idx="3"/>
            <a:endCxn id="31" idx="0"/>
          </p:cNvCxnSpPr>
          <p:nvPr>
            <p:custDataLst>
              <p:tags r:id="rId7"/>
            </p:custDataLst>
          </p:nvPr>
        </p:nvCxnSpPr>
        <p:spPr bwMode="auto">
          <a:xfrm flipH="1">
            <a:off x="5718416" y="3648816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76A3DDED-A300-496E-9093-87D220A363EC}"/>
              </a:ext>
            </a:extLst>
          </p:cNvPr>
          <p:cNvCxnSpPr>
            <a:cxnSpLocks noChangeShapeType="1"/>
            <a:stCxn id="32" idx="5"/>
            <a:endCxn id="30" idx="0"/>
          </p:cNvCxnSpPr>
          <p:nvPr>
            <p:custDataLst>
              <p:tags r:id="rId8"/>
            </p:custDataLst>
          </p:nvPr>
        </p:nvCxnSpPr>
        <p:spPr bwMode="auto">
          <a:xfrm>
            <a:off x="6648875" y="3648816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6C9C793D-319B-4607-B9FC-BEB4A1343C5E}"/>
              </a:ext>
            </a:extLst>
          </p:cNvPr>
          <p:cNvCxnSpPr>
            <a:cxnSpLocks noChangeShapeType="1"/>
            <a:stCxn id="30" idx="5"/>
            <a:endCxn id="27" idx="0"/>
          </p:cNvCxnSpPr>
          <p:nvPr>
            <p:custDataLst>
              <p:tags r:id="rId9"/>
            </p:custDataLst>
          </p:nvPr>
        </p:nvCxnSpPr>
        <p:spPr bwMode="auto">
          <a:xfrm>
            <a:off x="7541303" y="4389368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>
            <a:extLst>
              <a:ext uri="{FF2B5EF4-FFF2-40B4-BE49-F238E27FC236}">
                <a16:creationId xmlns:a16="http://schemas.microsoft.com/office/drawing/2014/main" id="{9E073970-E5C4-4C3E-802A-302C88A8980C}"/>
              </a:ext>
            </a:extLst>
          </p:cNvPr>
          <p:cNvCxnSpPr>
            <a:cxnSpLocks noChangeShapeType="1"/>
            <a:stCxn id="31" idx="3"/>
            <a:endCxn id="29" idx="0"/>
          </p:cNvCxnSpPr>
          <p:nvPr>
            <p:custDataLst>
              <p:tags r:id="rId10"/>
            </p:custDataLst>
          </p:nvPr>
        </p:nvCxnSpPr>
        <p:spPr bwMode="auto">
          <a:xfrm flipH="1">
            <a:off x="4907117" y="4389368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id="{4968E1AA-A0FF-4E33-A40B-00D006DB5562}"/>
              </a:ext>
            </a:extLst>
          </p:cNvPr>
          <p:cNvCxnSpPr>
            <a:cxnSpLocks noChangeShapeType="1"/>
            <a:stCxn id="31" idx="5"/>
            <a:endCxn id="28" idx="0"/>
          </p:cNvCxnSpPr>
          <p:nvPr>
            <p:custDataLst>
              <p:tags r:id="rId11"/>
            </p:custDataLst>
          </p:nvPr>
        </p:nvCxnSpPr>
        <p:spPr bwMode="auto">
          <a:xfrm>
            <a:off x="5918705" y="4389368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4">
            <a:extLst>
              <a:ext uri="{FF2B5EF4-FFF2-40B4-BE49-F238E27FC236}">
                <a16:creationId xmlns:a16="http://schemas.microsoft.com/office/drawing/2014/main" id="{F83F9409-45A0-472A-9904-F4A7F89C773C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3974123" y="54459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91633769-1B3C-4891-9427-F4B6627938E8}"/>
              </a:ext>
            </a:extLst>
          </p:cNvPr>
          <p:cNvCxnSpPr>
            <a:cxnSpLocks noChangeShapeType="1"/>
            <a:stCxn id="29" idx="3"/>
            <a:endCxn id="38" idx="0"/>
          </p:cNvCxnSpPr>
          <p:nvPr>
            <p:custDataLst>
              <p:tags r:id="rId13"/>
            </p:custDataLst>
          </p:nvPr>
        </p:nvCxnSpPr>
        <p:spPr bwMode="auto">
          <a:xfrm flipH="1">
            <a:off x="4237795" y="5129920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16">
            <a:extLst>
              <a:ext uri="{FF2B5EF4-FFF2-40B4-BE49-F238E27FC236}">
                <a16:creationId xmlns:a16="http://schemas.microsoft.com/office/drawing/2014/main" id="{0878C2A0-F1EC-4888-AD35-9CBD70862374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4866552" y="54459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98</a:t>
            </a:r>
            <a:endParaRPr lang="en-US" altLang="zh-Hans-HK" dirty="0">
              <a:solidFill>
                <a:srgbClr val="002060"/>
              </a:solidFill>
            </a:endParaRPr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54961207-EC05-4596-B89C-66270BDE446D}"/>
              </a:ext>
            </a:extLst>
          </p:cNvPr>
          <p:cNvCxnSpPr>
            <a:cxnSpLocks noChangeShapeType="1"/>
            <a:stCxn id="29" idx="5"/>
            <a:endCxn id="40" idx="0"/>
          </p:cNvCxnSpPr>
          <p:nvPr>
            <p:custDataLst>
              <p:tags r:id="rId15"/>
            </p:custDataLst>
          </p:nvPr>
        </p:nvCxnSpPr>
        <p:spPr bwMode="auto">
          <a:xfrm>
            <a:off x="5107406" y="5129920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8">
            <a:extLst>
              <a:ext uri="{FF2B5EF4-FFF2-40B4-BE49-F238E27FC236}">
                <a16:creationId xmlns:a16="http://schemas.microsoft.com/office/drawing/2014/main" id="{06D02F4D-B164-418C-BBA1-C6DB335BF385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6813670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85</a:t>
            </a:r>
          </a:p>
        </p:txBody>
      </p:sp>
      <p:cxnSp>
        <p:nvCxnSpPr>
          <p:cNvPr id="43" name="AutoShape 19">
            <a:extLst>
              <a:ext uri="{FF2B5EF4-FFF2-40B4-BE49-F238E27FC236}">
                <a16:creationId xmlns:a16="http://schemas.microsoft.com/office/drawing/2014/main" id="{3478CBAA-8882-4CAC-AEB7-CE8DD270BE77}"/>
              </a:ext>
            </a:extLst>
          </p:cNvPr>
          <p:cNvCxnSpPr>
            <a:cxnSpLocks noChangeShapeType="1"/>
            <a:stCxn id="30" idx="3"/>
            <a:endCxn id="42" idx="0"/>
          </p:cNvCxnSpPr>
          <p:nvPr>
            <p:custDataLst>
              <p:tags r:id="rId17"/>
            </p:custDataLst>
          </p:nvPr>
        </p:nvCxnSpPr>
        <p:spPr bwMode="auto">
          <a:xfrm flipH="1">
            <a:off x="7097624" y="4389368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20">
            <a:extLst>
              <a:ext uri="{FF2B5EF4-FFF2-40B4-BE49-F238E27FC236}">
                <a16:creationId xmlns:a16="http://schemas.microsoft.com/office/drawing/2014/main" id="{7F9C19DB-7021-45F2-84CA-2F3166758602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596721" y="5445963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DA5AE4CB-553D-4E74-B375-E4516A6D6F83}"/>
              </a:ext>
            </a:extLst>
          </p:cNvPr>
          <p:cNvCxnSpPr>
            <a:cxnSpLocks noChangeShapeType="1"/>
            <a:stCxn id="28" idx="3"/>
            <a:endCxn id="44" idx="0"/>
          </p:cNvCxnSpPr>
          <p:nvPr>
            <p:custDataLst>
              <p:tags r:id="rId19"/>
            </p:custDataLst>
          </p:nvPr>
        </p:nvCxnSpPr>
        <p:spPr bwMode="auto">
          <a:xfrm flipH="1">
            <a:off x="5860393" y="5129920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0974DCFA-6E1A-4CDC-A694-F514B3FF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2" y="1613853"/>
            <a:ext cx="4791556" cy="18151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45AEBB4B-3196-4341-8189-8FBD76A1FFFC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6160647" y="325429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660D0C71-84C7-4AE9-9387-207566F20A70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416714" y="395109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7D04DE97-CA54-4154-96C7-3C2E79A3850C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623162" y="471663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232F95A9-6F60-4F7C-A5DD-D17F1979444F}"/>
              </a:ext>
            </a:extLst>
          </p:cNvPr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5592738" y="5427200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06441 -0.3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16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07986 -0.1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562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-0.32593 L -0.01545 -0.213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-0.21343 L -0.10417 -0.103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54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8872 -0.107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44" grpId="0" animBg="1"/>
      <p:bldP spid="44" grpId="1" animBg="1"/>
      <p:bldP spid="44" grpId="2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DD68-7B2A-4FFA-8895-789FCA0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60312A-EC70-41BC-8A64-BAB6165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91" y="1799833"/>
            <a:ext cx="7322440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delete_min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ret = Heap[1];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1,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424A8695-B10F-4020-ADA1-34F3A8C3BA6D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6270630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D018C86-07D1-41C6-8309-CAAFC1C83179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485772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3200414-EE0C-4A35-8AEA-7EB3D7771DAB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268823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E941C49-DB6C-4BDC-9E1D-100A74F0B24A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02720" y="4028359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EB68A9D-7E69-43CB-ABC9-234FEC683308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080122" y="402835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ED05D86D-41FA-4FFA-B86E-A20EE32E37FE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810291" y="3287807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10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CF14F07B-F4AA-468A-8B36-F0CA822A9C89}"/>
              </a:ext>
            </a:extLst>
          </p:cNvPr>
          <p:cNvCxnSpPr>
            <a:cxnSpLocks noChangeShapeType="1"/>
            <a:stCxn id="10" idx="3"/>
            <a:endCxn id="9" idx="0"/>
          </p:cNvCxnSpPr>
          <p:nvPr>
            <p:custDataLst>
              <p:tags r:id="rId7"/>
            </p:custDataLst>
          </p:nvPr>
        </p:nvCxnSpPr>
        <p:spPr bwMode="auto">
          <a:xfrm flipH="1">
            <a:off x="4364077" y="3712316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FF3341ED-2136-43D2-B2AA-5F04862A0C8A}"/>
              </a:ext>
            </a:extLst>
          </p:cNvPr>
          <p:cNvCxnSpPr>
            <a:cxnSpLocks noChangeShapeType="1"/>
            <a:stCxn id="10" idx="5"/>
            <a:endCxn id="8" idx="0"/>
          </p:cNvCxnSpPr>
          <p:nvPr>
            <p:custDataLst>
              <p:tags r:id="rId8"/>
            </p:custDataLst>
          </p:nvPr>
        </p:nvCxnSpPr>
        <p:spPr bwMode="auto">
          <a:xfrm>
            <a:off x="5294536" y="3712316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FABB51A5-4042-4099-AFAE-7DF7FB8A0814}"/>
              </a:ext>
            </a:extLst>
          </p:cNvPr>
          <p:cNvCxnSpPr>
            <a:cxnSpLocks noChangeShapeType="1"/>
            <a:stCxn id="8" idx="5"/>
            <a:endCxn id="5" idx="0"/>
          </p:cNvCxnSpPr>
          <p:nvPr>
            <p:custDataLst>
              <p:tags r:id="rId9"/>
            </p:custDataLst>
          </p:nvPr>
        </p:nvCxnSpPr>
        <p:spPr bwMode="auto">
          <a:xfrm>
            <a:off x="6186964" y="4452868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42778AB6-5871-46E4-B98F-35079F26DF2F}"/>
              </a:ext>
            </a:extLst>
          </p:cNvPr>
          <p:cNvCxnSpPr>
            <a:cxnSpLocks noChangeShapeType="1"/>
            <a:stCxn id="9" idx="3"/>
            <a:endCxn id="7" idx="0"/>
          </p:cNvCxnSpPr>
          <p:nvPr>
            <p:custDataLst>
              <p:tags r:id="rId10"/>
            </p:custDataLst>
          </p:nvPr>
        </p:nvCxnSpPr>
        <p:spPr bwMode="auto">
          <a:xfrm flipH="1">
            <a:off x="3552778" y="4452868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0680A840-5EAB-4205-B7DE-88A377531A83}"/>
              </a:ext>
            </a:extLst>
          </p:cNvPr>
          <p:cNvCxnSpPr>
            <a:cxnSpLocks noChangeShapeType="1"/>
            <a:stCxn id="9" idx="5"/>
            <a:endCxn id="6" idx="0"/>
          </p:cNvCxnSpPr>
          <p:nvPr>
            <p:custDataLst>
              <p:tags r:id="rId11"/>
            </p:custDataLst>
          </p:nvPr>
        </p:nvCxnSpPr>
        <p:spPr bwMode="auto">
          <a:xfrm>
            <a:off x="4564366" y="4452868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A8F82EC3-3A8F-4D65-A7B4-C243E4D4C609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2619784" y="55094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7BB32DE-4249-409B-9DCB-07F4083F7352}"/>
              </a:ext>
            </a:extLst>
          </p:cNvPr>
          <p:cNvCxnSpPr>
            <a:cxnSpLocks noChangeShapeType="1"/>
            <a:stCxn id="7" idx="3"/>
            <a:endCxn id="16" idx="0"/>
          </p:cNvCxnSpPr>
          <p:nvPr>
            <p:custDataLst>
              <p:tags r:id="rId13"/>
            </p:custDataLst>
          </p:nvPr>
        </p:nvCxnSpPr>
        <p:spPr bwMode="auto">
          <a:xfrm flipH="1">
            <a:off x="2883456" y="5193420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6">
            <a:extLst>
              <a:ext uri="{FF2B5EF4-FFF2-40B4-BE49-F238E27FC236}">
                <a16:creationId xmlns:a16="http://schemas.microsoft.com/office/drawing/2014/main" id="{FB3B99D0-67A9-4358-A70D-37711C4167E1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512213" y="55094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98</a:t>
            </a:r>
            <a:endParaRPr lang="en-US" altLang="zh-Hans-HK" dirty="0">
              <a:solidFill>
                <a:srgbClr val="002060"/>
              </a:solidFill>
            </a:endParaRP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5B4004C-7D7F-4E42-9DD9-88CDEDF2C3C6}"/>
              </a:ext>
            </a:extLst>
          </p:cNvPr>
          <p:cNvCxnSpPr>
            <a:cxnSpLocks noChangeShapeType="1"/>
            <a:stCxn id="7" idx="5"/>
            <a:endCxn id="18" idx="0"/>
          </p:cNvCxnSpPr>
          <p:nvPr>
            <p:custDataLst>
              <p:tags r:id="rId15"/>
            </p:custDataLst>
          </p:nvPr>
        </p:nvCxnSpPr>
        <p:spPr bwMode="auto">
          <a:xfrm>
            <a:off x="3753067" y="5193420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8">
            <a:extLst>
              <a:ext uri="{FF2B5EF4-FFF2-40B4-BE49-F238E27FC236}">
                <a16:creationId xmlns:a16="http://schemas.microsoft.com/office/drawing/2014/main" id="{0215AFFD-797A-43A6-810E-D03DD4BB926B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459331" y="4768911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strike="sngStrike" dirty="0">
                <a:solidFill>
                  <a:srgbClr val="FF0000"/>
                </a:solidFill>
              </a:rPr>
              <a:t>85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106D12B5-D8EB-4B07-9B30-992893312550}"/>
              </a:ext>
            </a:extLst>
          </p:cNvPr>
          <p:cNvCxnSpPr>
            <a:cxnSpLocks noChangeShapeType="1"/>
            <a:stCxn id="8" idx="3"/>
            <a:endCxn id="20" idx="0"/>
          </p:cNvCxnSpPr>
          <p:nvPr>
            <p:custDataLst>
              <p:tags r:id="rId17"/>
            </p:custDataLst>
          </p:nvPr>
        </p:nvCxnSpPr>
        <p:spPr bwMode="auto">
          <a:xfrm flipH="1">
            <a:off x="5743285" y="4452868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id="{63595545-157A-490F-88D4-8FCE4E5E740F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242382" y="5509463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34D0FCE-428F-4A94-BFB2-76E872010C43}"/>
              </a:ext>
            </a:extLst>
          </p:cNvPr>
          <p:cNvCxnSpPr>
            <a:cxnSpLocks noChangeShapeType="1"/>
            <a:stCxn id="6" idx="3"/>
            <a:endCxn id="22" idx="0"/>
          </p:cNvCxnSpPr>
          <p:nvPr>
            <p:custDataLst>
              <p:tags r:id="rId19"/>
            </p:custDataLst>
          </p:nvPr>
        </p:nvCxnSpPr>
        <p:spPr bwMode="auto">
          <a:xfrm flipH="1">
            <a:off x="4506054" y="5193420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8">
            <a:extLst>
              <a:ext uri="{FF2B5EF4-FFF2-40B4-BE49-F238E27FC236}">
                <a16:creationId xmlns:a16="http://schemas.microsoft.com/office/drawing/2014/main" id="{A608C0D4-F94E-4F01-822C-A188EA21F18C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5702720" y="401802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728D7941-31A8-45A5-B5D4-F4465DAA2E8A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480880" y="478595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312513DC-2421-4B50-B697-4FB4D1FC98C3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213613" y="549263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3507 -0.1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7 -0.10371 L 0.16198 -0.211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54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269 0.1097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2" grpId="1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419</TotalTime>
  <Words>3304</Words>
  <Application>Microsoft Office PowerPoint</Application>
  <PresentationFormat>全屏显示(4:3)</PresentationFormat>
  <Paragraphs>560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-apple-system</vt:lpstr>
      <vt:lpstr>IELXUM+LucidaGrande-Bold</vt:lpstr>
      <vt:lpstr>JMXZBL+Times-Italic</vt:lpstr>
      <vt:lpstr>JUHXHZ+Times-Roman</vt:lpstr>
      <vt:lpstr>WBPAVT+Times-Roman</vt:lpstr>
      <vt:lpstr>等线</vt:lpstr>
      <vt:lpstr>等线 Light</vt:lpstr>
      <vt:lpstr>隶书</vt:lpstr>
      <vt:lpstr>Arial</vt:lpstr>
      <vt:lpstr>Calibri</vt:lpstr>
      <vt:lpstr>Cambria</vt:lpstr>
      <vt:lpstr>Cambria Math</vt:lpstr>
      <vt:lpstr>Courier New</vt:lpstr>
      <vt:lpstr>Gill Sans MT</vt:lpstr>
      <vt:lpstr>Lucida Bright</vt:lpstr>
      <vt:lpstr>Lucida Sans</vt:lpstr>
      <vt:lpstr>Times New Roman</vt:lpstr>
      <vt:lpstr>Wingdings</vt:lpstr>
      <vt:lpstr>画廊</vt:lpstr>
      <vt:lpstr>堆 与 并查集</vt:lpstr>
      <vt:lpstr>堆的抽象数据类型定义</vt:lpstr>
      <vt:lpstr>Heap property （堆性质）</vt:lpstr>
      <vt:lpstr>同样的键值，堆并不唯一</vt:lpstr>
      <vt:lpstr>Insert(int val)</vt:lpstr>
      <vt:lpstr>Decrease_Value(int I, int val)</vt:lpstr>
      <vt:lpstr>Delete_Min</vt:lpstr>
      <vt:lpstr>Delete_min的实现</vt:lpstr>
      <vt:lpstr>Delete(int i)</vt:lpstr>
      <vt:lpstr>Delete(int i)的实现</vt:lpstr>
      <vt:lpstr>Update_Value(int I, int val)</vt:lpstr>
      <vt:lpstr>与线性表的 时间复杂度对比</vt:lpstr>
      <vt:lpstr>应用1：堆排序</vt:lpstr>
      <vt:lpstr>应用2：Dijkstra算法</vt:lpstr>
      <vt:lpstr>应用2：Dijkstra算法</vt:lpstr>
      <vt:lpstr>应用3：Prim算法</vt:lpstr>
      <vt:lpstr>PowerPoint 演示文稿</vt:lpstr>
      <vt:lpstr>并查集</vt:lpstr>
      <vt:lpstr>并查集基本结构</vt:lpstr>
      <vt:lpstr>并查集三种基本操作</vt:lpstr>
      <vt:lpstr>举例</vt:lpstr>
      <vt:lpstr>pseudo code</vt:lpstr>
      <vt:lpstr>Link-by-rank</vt:lpstr>
      <vt:lpstr>举例（Link-by-rank)</vt:lpstr>
      <vt:lpstr>Link-by-rank (pseudo code)</vt:lpstr>
      <vt:lpstr>Path Compression</vt:lpstr>
      <vt:lpstr>Path Compression(pseudo code)</vt:lpstr>
      <vt:lpstr>bounds on efficiency (I) (***) </vt:lpstr>
      <vt:lpstr>Bounds on Efficiency (II) (****)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reference</vt:lpstr>
      <vt:lpstr>PowerPoint 演示文稿</vt:lpstr>
      <vt:lpstr>上机练习题</vt:lpstr>
      <vt:lpstr>相关阅读: fibnacci堆(****)</vt:lpstr>
      <vt:lpstr>相关阅读：左式堆/二项式堆(***) </vt:lpstr>
      <vt:lpstr>Fibonacci堆的价值</vt:lpstr>
      <vt:lpstr>并查集应用3  Offline-NCA</vt:lpstr>
      <vt:lpstr>举例</vt:lpstr>
      <vt:lpstr>堆的快速建立方法（*）</vt:lpstr>
      <vt:lpstr>PowerPoint 演示文稿</vt:lpstr>
      <vt:lpstr>练习题：中位数的计算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与 并查集</dc:title>
  <dc:creator>金 恺</dc:creator>
  <cp:lastModifiedBy>金 恺</cp:lastModifiedBy>
  <cp:revision>210</cp:revision>
  <dcterms:created xsi:type="dcterms:W3CDTF">2020-10-17T09:11:00Z</dcterms:created>
  <dcterms:modified xsi:type="dcterms:W3CDTF">2021-05-15T09:46:49Z</dcterms:modified>
</cp:coreProperties>
</file>