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Cutive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D1E7D27-D108-4BD9-B0EE-9BB9E344EF29}">
  <a:tblStyle styleId="{CD1E7D27-D108-4BD9-B0EE-9BB9E344EF2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Cutiv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hyperlink" Target="http://twitter.com/twisst" TargetMode="External"/><Relationship Id="rId5" Type="http://schemas.openxmlformats.org/officeDocument/2006/relationships/hyperlink" Target="http://twitter.com/earthquakeBot" TargetMode="External"/><Relationship Id="rId6" Type="http://schemas.openxmlformats.org/officeDocument/2006/relationships/hyperlink" Target="http://twitter.com/accidental575" TargetMode="External"/><Relationship Id="rId7" Type="http://schemas.openxmlformats.org/officeDocument/2006/relationships/hyperlink" Target="http://twitter.com/DearAssistant" TargetMode="External"/><Relationship Id="rId8" Type="http://schemas.openxmlformats.org/officeDocument/2006/relationships/hyperlink" Target="http://twitter.com/pixelsorter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hyperlink" Target="http://apps.twitter.com/app/new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hyperlink" Target="http://github.com/tweepy/tweepy" TargetMode="External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53822" y="1155614"/>
            <a:ext cx="6553545" cy="4554713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/>
          <p:nvPr/>
        </p:nvSpPr>
        <p:spPr>
          <a:xfrm>
            <a:off x="336884" y="321177"/>
            <a:ext cx="4332307" cy="6179552"/>
          </a:xfrm>
          <a:prstGeom prst="rect">
            <a:avLst/>
          </a:prstGeom>
          <a:solidFill>
            <a:srgbClr val="3F3F3F"/>
          </a:solidFill>
          <a:ln cap="sq" cmpd="thinThick" w="1270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6" name="Shape 86"/>
          <p:cNvCxnSpPr/>
          <p:nvPr/>
        </p:nvCxnSpPr>
        <p:spPr>
          <a:xfrm>
            <a:off x="1191126" y="3910267"/>
            <a:ext cx="2586790" cy="0"/>
          </a:xfrm>
          <a:prstGeom prst="straightConnector1">
            <a:avLst/>
          </a:prstGeom>
          <a:noFill/>
          <a:ln cap="flat" cmpd="sng" w="222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7" name="Shape 87"/>
          <p:cNvSpPr txBox="1"/>
          <p:nvPr>
            <p:ph type="ctrTitle"/>
          </p:nvPr>
        </p:nvSpPr>
        <p:spPr>
          <a:xfrm>
            <a:off x="674237" y="914400"/>
            <a:ext cx="3657600" cy="28875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Advanced Python</a:t>
            </a:r>
            <a:endParaRPr/>
          </a:p>
        </p:txBody>
      </p:sp>
      <p:sp>
        <p:nvSpPr>
          <p:cNvPr id="88" name="Shape 88"/>
          <p:cNvSpPr txBox="1"/>
          <p:nvPr>
            <p:ph idx="1" type="subTitle"/>
          </p:nvPr>
        </p:nvSpPr>
        <p:spPr>
          <a:xfrm>
            <a:off x="674237" y="4170501"/>
            <a:ext cx="3657600" cy="15255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Marehan Waly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Shape 1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293600" cy="70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>
            <p:ph type="title"/>
          </p:nvPr>
        </p:nvSpPr>
        <p:spPr>
          <a:xfrm>
            <a:off x="838200" y="365125"/>
            <a:ext cx="10515600" cy="846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520"/>
              <a:buFont typeface="Cutive"/>
              <a:buNone/>
            </a:pPr>
            <a:r>
              <a:rPr b="1" i="0" lang="en-US" sz="2520" u="none" cap="none" strike="noStrike">
                <a:solidFill>
                  <a:srgbClr val="00B0F0"/>
                </a:solidFill>
                <a:latin typeface="Cutive"/>
                <a:ea typeface="Cutive"/>
                <a:cs typeface="Cutive"/>
                <a:sym typeface="Cutive"/>
              </a:rPr>
              <a:t>Enter your Twitter application keys and tokens accordingly</a:t>
            </a:r>
            <a:endParaRPr/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838200" y="1473200"/>
            <a:ext cx="10515600" cy="4703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Shape 1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150" y="1181100"/>
            <a:ext cx="11671300" cy="466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12293600" cy="7510118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>
            <p:ph idx="1" type="body"/>
          </p:nvPr>
        </p:nvSpPr>
        <p:spPr>
          <a:xfrm>
            <a:off x="838200" y="1473200"/>
            <a:ext cx="10515600" cy="4703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0" name="Shape 160"/>
          <p:cNvGraphicFramePr/>
          <p:nvPr/>
        </p:nvGraphicFramePr>
        <p:xfrm>
          <a:off x="646771" y="387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{CD1E7D27-D108-4BD9-B0EE-9BB9E344EF29}</a:tableStyleId>
              </a:tblPr>
              <a:tblGrid>
                <a:gridCol w="468850"/>
                <a:gridCol w="10374000"/>
              </a:tblGrid>
              <a:tr h="6271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5499D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317CC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5499D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317CC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8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5499D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317CC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8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5499D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8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317CC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8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5499D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8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317CC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8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5499D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18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317CC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8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5499D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18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317CC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sz="18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5499D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sz="18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317CC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sz="18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5499D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</a:t>
                      </a:r>
                      <a:endParaRPr sz="18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317CC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</a:t>
                      </a:r>
                      <a:endParaRPr sz="18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5499D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</a:t>
                      </a:r>
                      <a:endParaRPr sz="18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317CC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sz="18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5499D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  <a:endParaRPr sz="18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317CC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endParaRPr sz="18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5499D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</a:t>
                      </a:r>
                      <a:endParaRPr sz="1800"/>
                    </a:p>
                  </a:txBody>
                  <a:tcPr marT="19425" marB="19425" marR="38850" marL="388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E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FF8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#!/usr/bin/env python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FF8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 -*- coding: utf-8 -*-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800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import</a:t>
                      </a:r>
                      <a:r>
                        <a:rPr lang="en-US" sz="1800" u="none" cap="none" strike="noStrike">
                          <a:solidFill>
                            <a:srgbClr val="006FE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u="none" cap="none" strike="noStrike">
                          <a:solidFill>
                            <a:srgbClr val="002D7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tweepy</a:t>
                      </a:r>
                      <a:r>
                        <a:rPr lang="en-US" sz="18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sz="1800" u="none" cap="none" strike="noStrike">
                          <a:solidFill>
                            <a:srgbClr val="006FE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u="none" cap="none" strike="noStrike">
                          <a:solidFill>
                            <a:srgbClr val="800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time</a:t>
                      </a:r>
                      <a:r>
                        <a:rPr lang="en-US" sz="18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sz="1800" u="none" cap="none" strike="noStrike">
                          <a:solidFill>
                            <a:srgbClr val="006FE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u="none" cap="none" strike="noStrike">
                          <a:solidFill>
                            <a:srgbClr val="800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sys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D7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argfile</a:t>
                      </a:r>
                      <a:r>
                        <a:rPr lang="en-US" sz="1800" u="none" cap="none" strike="noStrike">
                          <a:solidFill>
                            <a:srgbClr val="006FE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= </a:t>
                      </a:r>
                      <a:r>
                        <a:rPr lang="en-US" sz="1800" u="none" cap="none" strike="noStrike">
                          <a:solidFill>
                            <a:srgbClr val="800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</a:t>
                      </a:r>
                      <a:r>
                        <a:rPr lang="en-US" sz="18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1800" u="none" cap="none" strike="noStrike">
                          <a:solidFill>
                            <a:srgbClr val="800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sys</a:t>
                      </a:r>
                      <a:r>
                        <a:rPr lang="en-US" sz="18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1800" u="none" cap="none" strike="noStrike">
                          <a:solidFill>
                            <a:srgbClr val="002D7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argv</a:t>
                      </a:r>
                      <a:r>
                        <a:rPr lang="en-US" sz="18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</a:t>
                      </a:r>
                      <a:r>
                        <a:rPr lang="en-US" sz="1800" u="none" cap="none" strike="noStrike">
                          <a:solidFill>
                            <a:srgbClr val="CE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18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])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FF8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#enter the corresponding information from your Twitter application: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D7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CONSUMER_KEY</a:t>
                      </a:r>
                      <a:r>
                        <a:rPr lang="en-US" sz="1800" u="none" cap="none" strike="noStrike">
                          <a:solidFill>
                            <a:srgbClr val="006FE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= </a:t>
                      </a:r>
                      <a:r>
                        <a:rPr lang="en-US" sz="1800" u="none" cap="none" strike="noStrike">
                          <a:solidFill>
                            <a:srgbClr val="008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'1234abcd...'</a:t>
                      </a:r>
                      <a:r>
                        <a:rPr lang="en-US" sz="1800" u="none" cap="none" strike="noStrike">
                          <a:solidFill>
                            <a:srgbClr val="FF8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#keep the quotes, replace this with your consumer key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D7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CONSUMER_SECRET</a:t>
                      </a:r>
                      <a:r>
                        <a:rPr lang="en-US" sz="1800" u="none" cap="none" strike="noStrike">
                          <a:solidFill>
                            <a:srgbClr val="006FE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= </a:t>
                      </a:r>
                      <a:r>
                        <a:rPr lang="en-US" sz="1800" u="none" cap="none" strike="noStrike">
                          <a:solidFill>
                            <a:srgbClr val="008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'1234abcd...'</a:t>
                      </a:r>
                      <a:r>
                        <a:rPr lang="en-US" sz="1800" u="none" cap="none" strike="noStrike">
                          <a:solidFill>
                            <a:srgbClr val="FF8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#keep the quotes, replace this with your consumer secret key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D7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ACCESS_KEY</a:t>
                      </a:r>
                      <a:r>
                        <a:rPr lang="en-US" sz="1800" u="none" cap="none" strike="noStrike">
                          <a:solidFill>
                            <a:srgbClr val="006FE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= </a:t>
                      </a:r>
                      <a:r>
                        <a:rPr lang="en-US" sz="1800" u="none" cap="none" strike="noStrike">
                          <a:solidFill>
                            <a:srgbClr val="008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'1234abcd...'</a:t>
                      </a:r>
                      <a:r>
                        <a:rPr lang="en-US" sz="1800" u="none" cap="none" strike="noStrike">
                          <a:solidFill>
                            <a:srgbClr val="FF8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#keep the quotes, replace this with your access token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D7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ACCESS_SECRET</a:t>
                      </a:r>
                      <a:r>
                        <a:rPr lang="en-US" sz="1800" u="none" cap="none" strike="noStrike">
                          <a:solidFill>
                            <a:srgbClr val="006FE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= </a:t>
                      </a:r>
                      <a:r>
                        <a:rPr lang="en-US" sz="1800" u="none" cap="none" strike="noStrike">
                          <a:solidFill>
                            <a:srgbClr val="008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'1234abcd...'</a:t>
                      </a:r>
                      <a:r>
                        <a:rPr lang="en-US" sz="1800" u="none" cap="none" strike="noStrike">
                          <a:solidFill>
                            <a:srgbClr val="FF8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#keep the quotes, replace this with your access token secret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D7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auth</a:t>
                      </a:r>
                      <a:r>
                        <a:rPr lang="en-US" sz="1800" u="none" cap="none" strike="noStrike">
                          <a:solidFill>
                            <a:srgbClr val="006FE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= </a:t>
                      </a:r>
                      <a:r>
                        <a:rPr lang="en-US" sz="1800" u="none" cap="none" strike="noStrike">
                          <a:solidFill>
                            <a:srgbClr val="002D7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tweepy</a:t>
                      </a:r>
                      <a:r>
                        <a:rPr lang="en-US" sz="18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1800" u="none" cap="none" strike="noStrike">
                          <a:solidFill>
                            <a:srgbClr val="004ED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OAuthHandler</a:t>
                      </a:r>
                      <a:r>
                        <a:rPr lang="en-US" sz="18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1800" u="none" cap="none" strike="noStrike">
                          <a:solidFill>
                            <a:srgbClr val="002D7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CONSUMER_KEY</a:t>
                      </a:r>
                      <a:r>
                        <a:rPr lang="en-US" sz="18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sz="1800" u="none" cap="none" strike="noStrike">
                          <a:solidFill>
                            <a:srgbClr val="006FE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u="none" cap="none" strike="noStrike">
                          <a:solidFill>
                            <a:srgbClr val="002D7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CONSUMER_SECRET</a:t>
                      </a:r>
                      <a:r>
                        <a:rPr lang="en-US" sz="18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D7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auth</a:t>
                      </a:r>
                      <a:r>
                        <a:rPr lang="en-US" sz="18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1800" u="none" cap="none" strike="noStrike">
                          <a:solidFill>
                            <a:srgbClr val="004ED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set_access_token</a:t>
                      </a:r>
                      <a:r>
                        <a:rPr lang="en-US" sz="18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1800" u="none" cap="none" strike="noStrike">
                          <a:solidFill>
                            <a:srgbClr val="002D7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ACCESS_KEY</a:t>
                      </a:r>
                      <a:r>
                        <a:rPr lang="en-US" sz="18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sz="1800" u="none" cap="none" strike="noStrike">
                          <a:solidFill>
                            <a:srgbClr val="006FE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u="none" cap="none" strike="noStrike">
                          <a:solidFill>
                            <a:srgbClr val="002D7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ACCESS_SECRET</a:t>
                      </a:r>
                      <a:r>
                        <a:rPr lang="en-US" sz="18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D7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api</a:t>
                      </a:r>
                      <a:r>
                        <a:rPr lang="en-US" sz="1800" u="none" cap="none" strike="noStrike">
                          <a:solidFill>
                            <a:srgbClr val="006FE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= </a:t>
                      </a:r>
                      <a:r>
                        <a:rPr lang="en-US" sz="1800" u="none" cap="none" strike="noStrike">
                          <a:solidFill>
                            <a:srgbClr val="002D7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tweepy</a:t>
                      </a:r>
                      <a:r>
                        <a:rPr lang="en-US" sz="18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1800" u="none" cap="none" strike="noStrike">
                          <a:solidFill>
                            <a:srgbClr val="004ED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API</a:t>
                      </a:r>
                      <a:r>
                        <a:rPr lang="en-US" sz="18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1800" u="none" cap="none" strike="noStrike">
                          <a:solidFill>
                            <a:srgbClr val="002D7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auth</a:t>
                      </a:r>
                      <a:r>
                        <a:rPr lang="en-US" sz="18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D7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filename</a:t>
                      </a:r>
                      <a:r>
                        <a:rPr lang="en-US" sz="1800" u="none" cap="none" strike="noStrike">
                          <a:solidFill>
                            <a:srgbClr val="006FE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en-US" sz="1800" u="none" cap="none" strike="noStrike">
                          <a:solidFill>
                            <a:srgbClr val="800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open</a:t>
                      </a:r>
                      <a:r>
                        <a:rPr lang="en-US" sz="18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1800" u="none" cap="none" strike="noStrike">
                          <a:solidFill>
                            <a:srgbClr val="002D7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argfile</a:t>
                      </a:r>
                      <a:r>
                        <a:rPr lang="en-US" sz="18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sz="1800" u="none" cap="none" strike="noStrike">
                          <a:solidFill>
                            <a:srgbClr val="008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'r'</a:t>
                      </a:r>
                      <a:r>
                        <a:rPr lang="en-US" sz="18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D7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r>
                        <a:rPr lang="en-US" sz="1800" u="none" cap="none" strike="noStrike">
                          <a:solidFill>
                            <a:srgbClr val="006FE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en-US" sz="1800" u="none" cap="none" strike="noStrike">
                          <a:solidFill>
                            <a:srgbClr val="002D7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filename</a:t>
                      </a:r>
                      <a:r>
                        <a:rPr lang="en-US" sz="18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1800" u="none" cap="none" strike="noStrike">
                          <a:solidFill>
                            <a:srgbClr val="004ED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readlines</a:t>
                      </a:r>
                      <a:r>
                        <a:rPr lang="en-US" sz="18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()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D7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filename</a:t>
                      </a:r>
                      <a:r>
                        <a:rPr lang="en-US" sz="18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1800" u="none" cap="none" strike="noStrike">
                          <a:solidFill>
                            <a:srgbClr val="004ED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close</a:t>
                      </a:r>
                      <a:r>
                        <a:rPr lang="en-US" sz="18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()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800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</a:t>
                      </a:r>
                      <a:r>
                        <a:rPr lang="en-US" sz="1800" u="none" cap="none" strike="noStrike">
                          <a:solidFill>
                            <a:srgbClr val="006FE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u="none" cap="none" strike="noStrike">
                          <a:solidFill>
                            <a:srgbClr val="004ED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line </a:t>
                      </a:r>
                      <a:r>
                        <a:rPr lang="en-US" sz="1800" u="none" cap="none" strike="noStrike">
                          <a:solidFill>
                            <a:srgbClr val="800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</a:t>
                      </a:r>
                      <a:r>
                        <a:rPr lang="en-US" sz="1800" u="none" cap="none" strike="noStrike">
                          <a:solidFill>
                            <a:srgbClr val="006FE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u="none" cap="none" strike="noStrike">
                          <a:solidFill>
                            <a:srgbClr val="002D7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r>
                        <a:rPr lang="en-US" sz="1800" u="none" cap="none" strike="noStrike">
                          <a:solidFill>
                            <a:srgbClr val="006FE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: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6FE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   </a:t>
                      </a:r>
                      <a:r>
                        <a:rPr lang="en-US" sz="1800" u="none" cap="none" strike="noStrike">
                          <a:solidFill>
                            <a:srgbClr val="002D7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api</a:t>
                      </a:r>
                      <a:r>
                        <a:rPr lang="en-US" sz="18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1800" u="none" cap="none" strike="noStrike">
                          <a:solidFill>
                            <a:srgbClr val="004ED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update_status</a:t>
                      </a:r>
                      <a:r>
                        <a:rPr lang="en-US" sz="18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1800" u="none" cap="none" strike="noStrike">
                          <a:solidFill>
                            <a:srgbClr val="002D7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line</a:t>
                      </a:r>
                      <a:r>
                        <a:rPr lang="en-US" sz="18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6FE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   </a:t>
                      </a:r>
                      <a:r>
                        <a:rPr lang="en-US" sz="1800" u="none" cap="none" strike="noStrike">
                          <a:solidFill>
                            <a:srgbClr val="80008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time</a:t>
                      </a:r>
                      <a:r>
                        <a:rPr lang="en-US" sz="18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1800" u="none" cap="none" strike="noStrike">
                          <a:solidFill>
                            <a:srgbClr val="004ED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sleep</a:t>
                      </a:r>
                      <a:r>
                        <a:rPr lang="en-US" sz="18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1800" u="none" cap="none" strike="noStrike">
                          <a:solidFill>
                            <a:srgbClr val="CE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900</a:t>
                      </a:r>
                      <a:r>
                        <a:rPr lang="en-US" sz="1800" u="none" cap="none" strike="noStrik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 </a:t>
                      </a:r>
                      <a:r>
                        <a:rPr lang="en-US" sz="1800" u="none" cap="none" strike="noStrike">
                          <a:solidFill>
                            <a:srgbClr val="FF8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#Tweet every 15 minutes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425" marB="19425" marR="38850" marL="388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Shape 1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293600" cy="70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/>
          <p:nvPr>
            <p:ph type="title"/>
          </p:nvPr>
        </p:nvSpPr>
        <p:spPr>
          <a:xfrm>
            <a:off x="838200" y="365125"/>
            <a:ext cx="10515600" cy="5321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Cutive"/>
              <a:buNone/>
            </a:pPr>
            <a:r>
              <a:rPr b="1" i="0" lang="en-US" sz="4400" u="none" cap="none" strike="noStrike">
                <a:solidFill>
                  <a:srgbClr val="00B0F0"/>
                </a:solidFill>
                <a:latin typeface="Cutive"/>
                <a:ea typeface="Cutive"/>
                <a:cs typeface="Cutive"/>
                <a:sym typeface="Cutive"/>
              </a:rPr>
              <a:t>There are thousands of applications that you can tailor to you and your interests!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293600" cy="70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Cutive"/>
              <a:buNone/>
            </a:pPr>
            <a:r>
              <a:rPr b="1" i="0" lang="en-US" sz="4400" u="none" cap="none" strike="noStrike">
                <a:solidFill>
                  <a:srgbClr val="00B0F0"/>
                </a:solidFill>
                <a:latin typeface="Cutive"/>
                <a:ea typeface="Cutive"/>
                <a:cs typeface="Cutive"/>
                <a:sym typeface="Cutive"/>
              </a:rPr>
              <a:t>Topics</a:t>
            </a:r>
            <a:endParaRPr/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838200" y="1473200"/>
            <a:ext cx="10515600" cy="4703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 twitter bot?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can twitter bots do (that is beneficial)?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can I make my own twitter bot?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Shape 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293600" cy="70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Cutive"/>
              <a:buNone/>
            </a:pPr>
            <a:r>
              <a:rPr b="1" i="0" lang="en-US" sz="4400" u="none" cap="none" strike="noStrike">
                <a:solidFill>
                  <a:srgbClr val="00B0F0"/>
                </a:solidFill>
                <a:latin typeface="Cutive"/>
                <a:ea typeface="Cutive"/>
                <a:cs typeface="Cutive"/>
                <a:sym typeface="Cutive"/>
              </a:rPr>
              <a:t>What is a twitter bot?</a:t>
            </a:r>
            <a:endParaRPr/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838200" y="1473200"/>
            <a:ext cx="10515600" cy="4703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Twitter bot is a type of bot software that controls a Twitter account via the Twitter API. 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Twitter bots can perform actions independently such as: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Tweeting 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Retweeting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Liking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Following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Unfollowing</a:t>
            </a:r>
            <a:endParaRPr/>
          </a:p>
          <a:p>
            <a: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Shape 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293600" cy="70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Cutive"/>
              <a:buNone/>
            </a:pPr>
            <a:r>
              <a:rPr b="1" i="0" lang="en-US" sz="4400" u="none" cap="none" strike="noStrike">
                <a:solidFill>
                  <a:srgbClr val="00B0F0"/>
                </a:solidFill>
                <a:latin typeface="Cutive"/>
                <a:ea typeface="Cutive"/>
                <a:cs typeface="Cutive"/>
                <a:sym typeface="Cutive"/>
              </a:rPr>
              <a:t>What can a twitter bot do?</a:t>
            </a:r>
            <a:endParaRPr/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838200" y="1473200"/>
            <a:ext cx="10515600" cy="4703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Twitter bots can do more than spam!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helpful twitter bots: 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b="0" i="0" lang="en-US" sz="2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Twisst ISS alerts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bot: Sends a direct message whenever the international space station (ISS) will be visible at your location. 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b="0" i="0" lang="en-US" sz="2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Earthquake Robot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Tweets about any earthquake greater than 5.0 on the Richter Scale as it happens.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b="0" i="0" lang="en-US" sz="2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Accidental Haiku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Retweet your tweets that are accidental Haiku’s 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b="0" i="0" lang="en-US" sz="2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Dear Assistant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Has answers to a wide range of questions with the help of Wolfram Alpha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b="0" i="0" lang="en-US" sz="2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Pixel Sorter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Takes any image you tweet at it and resorts the rows of pixels according to one of a few predetermined rules.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293600" cy="70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Cutive"/>
              <a:buNone/>
            </a:pPr>
            <a:r>
              <a:rPr b="1" i="0" lang="en-US" sz="4400" u="none" cap="none" strike="noStrike">
                <a:solidFill>
                  <a:srgbClr val="00B0F0"/>
                </a:solidFill>
                <a:latin typeface="Cutive"/>
                <a:ea typeface="Cutive"/>
                <a:cs typeface="Cutive"/>
                <a:sym typeface="Cutive"/>
              </a:rPr>
              <a:t>Things you will need</a:t>
            </a:r>
            <a:endParaRPr/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838200" y="1473200"/>
            <a:ext cx="10515600" cy="4703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4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Twitter account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IDE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Shape 1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293600" cy="70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Cutive"/>
              <a:buNone/>
            </a:pPr>
            <a:r>
              <a:rPr b="1" i="0" lang="en-US" sz="4400" u="none" cap="none" strike="noStrike">
                <a:solidFill>
                  <a:srgbClr val="00B0F0"/>
                </a:solidFill>
                <a:latin typeface="Cutive"/>
                <a:ea typeface="Cutive"/>
                <a:cs typeface="Cutive"/>
                <a:sym typeface="Cutive"/>
              </a:rPr>
              <a:t>1) Create an application</a:t>
            </a:r>
            <a:endParaRPr/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838200" y="967154"/>
            <a:ext cx="10515600" cy="52098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twitter account or use your own to </a:t>
            </a:r>
            <a:r>
              <a:rPr b="0" i="0" lang="en-US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create a new Twitter application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(Make sure to add your phone number to your Twitter account)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 created, click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 App Permissions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change the access level to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and Write OR Read, Write and Access Direct Messages.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switch to the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Keys and Access Tokens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tab and click the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My Access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Token button. Twitter will generate the Consumer Keys and Access tokens needed in the next step. </a:t>
            </a:r>
            <a:endParaRPr/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hape 1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293600" cy="70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>
            <p:ph idx="1" type="body"/>
          </p:nvPr>
        </p:nvSpPr>
        <p:spPr>
          <a:xfrm>
            <a:off x="838200" y="1473200"/>
            <a:ext cx="10515600" cy="4703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Shape 1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4925" y="248478"/>
            <a:ext cx="7622150" cy="6380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1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293600" cy="70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Cutive"/>
              <a:buNone/>
            </a:pPr>
            <a:r>
              <a:rPr b="1" i="0" lang="en-US" sz="4400" u="none" cap="none" strike="noStrike">
                <a:solidFill>
                  <a:srgbClr val="00B0F0"/>
                </a:solidFill>
                <a:latin typeface="Cutive"/>
                <a:ea typeface="Cutive"/>
                <a:cs typeface="Cutive"/>
                <a:sym typeface="Cutive"/>
              </a:rPr>
              <a:t>1) Install tweepy</a:t>
            </a:r>
            <a:endParaRPr b="1" i="0" sz="4400" u="none" cap="none" strike="noStrike">
              <a:solidFill>
                <a:srgbClr val="00B0F0"/>
              </a:solidFill>
              <a:latin typeface="Cutive"/>
              <a:ea typeface="Cutive"/>
              <a:cs typeface="Cutive"/>
              <a:sym typeface="Cutive"/>
            </a:endParaRP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838200" y="1473200"/>
            <a:ext cx="10515600" cy="4703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Tweepy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the library used to access the Twitter API with Python. 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the command line, run: </a:t>
            </a:r>
            <a:endParaRPr/>
          </a:p>
          <a:p>
            <a: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Shape 1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94608" y="3331117"/>
            <a:ext cx="8683561" cy="794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Shape 1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293600" cy="70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Cutive"/>
              <a:buNone/>
            </a:pPr>
            <a:r>
              <a:rPr b="1" i="0" lang="en-US" sz="4400" u="none" cap="none" strike="noStrike">
                <a:solidFill>
                  <a:srgbClr val="00B0F0"/>
                </a:solidFill>
                <a:latin typeface="Cutive"/>
                <a:ea typeface="Cutive"/>
                <a:cs typeface="Cutive"/>
                <a:sym typeface="Cutive"/>
              </a:rPr>
              <a:t>Save as helloworld.py</a:t>
            </a:r>
            <a:endParaRPr b="1" i="0" sz="4400" u="none" cap="none" strike="noStrike">
              <a:solidFill>
                <a:srgbClr val="00B0F0"/>
              </a:solidFill>
              <a:latin typeface="Cutive"/>
              <a:ea typeface="Cutive"/>
              <a:cs typeface="Cutive"/>
              <a:sym typeface="Cutive"/>
            </a:endParaRP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838200" y="1473200"/>
            <a:ext cx="10515600" cy="4703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4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your IDE and create a new file. Save it as helloworld.py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new text file in the same directory as helloworld.py. Save it as helloworld.txt.</a:t>
            </a:r>
            <a:endParaRPr/>
          </a:p>
          <a:p>
            <a:pPr indent="-254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