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24" r:id="rId2"/>
    <p:sldId id="325" r:id="rId3"/>
    <p:sldId id="312" r:id="rId4"/>
    <p:sldId id="315" r:id="rId5"/>
    <p:sldId id="314" r:id="rId6"/>
    <p:sldId id="319" r:id="rId7"/>
    <p:sldId id="322" r:id="rId8"/>
    <p:sldId id="321" r:id="rId9"/>
    <p:sldId id="256" r:id="rId10"/>
    <p:sldId id="283" r:id="rId11"/>
    <p:sldId id="311" r:id="rId12"/>
    <p:sldId id="285" r:id="rId13"/>
    <p:sldId id="306" r:id="rId14"/>
    <p:sldId id="313" r:id="rId15"/>
    <p:sldId id="316" r:id="rId16"/>
    <p:sldId id="286" r:id="rId17"/>
    <p:sldId id="287" r:id="rId18"/>
    <p:sldId id="282" r:id="rId19"/>
    <p:sldId id="289" r:id="rId20"/>
    <p:sldId id="305" r:id="rId21"/>
    <p:sldId id="297" r:id="rId22"/>
    <p:sldId id="296" r:id="rId23"/>
    <p:sldId id="300" r:id="rId24"/>
    <p:sldId id="299" r:id="rId25"/>
    <p:sldId id="298" r:id="rId26"/>
    <p:sldId id="280" r:id="rId27"/>
    <p:sldId id="290" r:id="rId28"/>
    <p:sldId id="291" r:id="rId29"/>
    <p:sldId id="292" r:id="rId30"/>
    <p:sldId id="293" r:id="rId31"/>
    <p:sldId id="303" r:id="rId32"/>
    <p:sldId id="304" r:id="rId33"/>
    <p:sldId id="281" r:id="rId34"/>
    <p:sldId id="279" r:id="rId35"/>
    <p:sldId id="317" r:id="rId36"/>
    <p:sldId id="307" r:id="rId37"/>
    <p:sldId id="308" r:id="rId38"/>
    <p:sldId id="309" r:id="rId39"/>
    <p:sldId id="310"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6DFF"/>
    <a:srgbClr val="00446A"/>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79" autoAdjust="0"/>
  </p:normalViewPr>
  <p:slideViewPr>
    <p:cSldViewPr>
      <p:cViewPr>
        <p:scale>
          <a:sx n="70" d="100"/>
          <a:sy n="70" d="100"/>
        </p:scale>
        <p:origin x="-103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2528CA-3817-4919-B4BE-DF3107BF3A06}" type="datetimeFigureOut">
              <a:rPr lang="en-US" smtClean="0"/>
              <a:t>7/8/2014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5C5937-E475-4AC4-BE0E-165D7BAF3B1C}" type="slidenum">
              <a:rPr lang="en-US" smtClean="0"/>
              <a:t>‹#›</a:t>
            </a:fld>
            <a:endParaRPr lang="en-US"/>
          </a:p>
        </p:txBody>
      </p:sp>
    </p:spTree>
    <p:extLst>
      <p:ext uri="{BB962C8B-B14F-4D97-AF65-F5344CB8AC3E}">
        <p14:creationId xmlns:p14="http://schemas.microsoft.com/office/powerpoint/2010/main" val="194302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baseline="0" dirty="0" smtClean="0">
                <a:solidFill>
                  <a:schemeClr val="tx1"/>
                </a:solidFill>
                <a:latin typeface="+mn-lt"/>
                <a:ea typeface="+mn-ea"/>
                <a:cs typeface="+mn-cs"/>
              </a:rPr>
              <a:t>Questions</a:t>
            </a:r>
          </a:p>
          <a:p>
            <a:pPr marL="228600" indent="-228600" rtl="0">
              <a:buAutoNum type="arabicPeriod"/>
            </a:pPr>
            <a:r>
              <a:rPr lang="en-US" sz="1200" b="0" i="0" u="none" strike="noStrike" kern="1200" baseline="0" dirty="0" smtClean="0">
                <a:solidFill>
                  <a:schemeClr val="tx1"/>
                </a:solidFill>
                <a:latin typeface="+mn-lt"/>
                <a:ea typeface="+mn-ea"/>
                <a:cs typeface="+mn-cs"/>
              </a:rPr>
              <a:t>ACR BAH Team identified top 50 DICOM tags that may be useful to directly query on, and created an ACR assignment to study series instance across segments (see specific </a:t>
            </a:r>
            <a:r>
              <a:rPr lang="en-US" sz="1200" b="0" i="0" u="none" strike="noStrike" kern="1200" baseline="0" dirty="0" err="1" smtClean="0">
                <a:solidFill>
                  <a:schemeClr val="tx1"/>
                </a:solidFill>
                <a:latin typeface="+mn-lt"/>
                <a:ea typeface="+mn-ea"/>
                <a:cs typeface="+mn-cs"/>
              </a:rPr>
              <a:t>tablse</a:t>
            </a:r>
            <a:r>
              <a:rPr lang="en-US" sz="1200" b="0" i="0" u="none" strike="noStrike" kern="1200" baseline="0" dirty="0" smtClean="0">
                <a:solidFill>
                  <a:schemeClr val="tx1"/>
                </a:solidFill>
                <a:latin typeface="+mn-lt"/>
                <a:ea typeface="+mn-ea"/>
                <a:cs typeface="+mn-cs"/>
              </a:rPr>
              <a:t>). All the other elements, including the top 60, could be accessed through DCM_Tag_Val1. Note: this was applied to only one instance from one series at a time (e.g. image #5 of a series). Do we keep the top 60 or do we just use DCM_Tag_Val1 table with case information, etc.</a:t>
            </a:r>
          </a:p>
          <a:p>
            <a:pPr marL="0" indent="0" rtl="0">
              <a:buNone/>
            </a:pPr>
            <a:endParaRPr lang="en-US" sz="1200" b="0" i="0" u="none" strike="noStrike" kern="1200" baseline="0" dirty="0" smtClean="0">
              <a:solidFill>
                <a:schemeClr val="tx1"/>
              </a:solidFill>
              <a:latin typeface="+mn-lt"/>
              <a:ea typeface="+mn-ea"/>
              <a:cs typeface="+mn-cs"/>
            </a:endParaRPr>
          </a:p>
          <a:p>
            <a:r>
              <a:rPr lang="en-US" sz="1200" i="1" kern="1200" dirty="0" smtClean="0">
                <a:solidFill>
                  <a:schemeClr val="accent1">
                    <a:lumMod val="50000"/>
                  </a:schemeClr>
                </a:solidFill>
                <a:effectLst/>
                <a:latin typeface="+mn-lt"/>
                <a:ea typeface="+mn-ea"/>
                <a:cs typeface="+mn-cs"/>
              </a:rPr>
              <a:t>MI: Store the data without the top 50 tags, allow ES to perform query function, and just use the DW as master store.</a:t>
            </a:r>
            <a:r>
              <a:rPr lang="en-US" sz="1200" i="1" kern="1200" baseline="0" dirty="0" smtClean="0">
                <a:solidFill>
                  <a:schemeClr val="accent1">
                    <a:lumMod val="50000"/>
                  </a:schemeClr>
                </a:solidFill>
                <a:effectLst/>
                <a:latin typeface="+mn-lt"/>
                <a:ea typeface="+mn-ea"/>
                <a:cs typeface="+mn-cs"/>
              </a:rPr>
              <a:t> </a:t>
            </a:r>
            <a:r>
              <a:rPr lang="en-US" sz="1200" i="1" kern="1200" dirty="0" smtClean="0">
                <a:solidFill>
                  <a:schemeClr val="accent1">
                    <a:lumMod val="50000"/>
                  </a:schemeClr>
                </a:solidFill>
                <a:effectLst/>
                <a:latin typeface="+mn-lt"/>
                <a:ea typeface="+mn-ea"/>
                <a:cs typeface="+mn-cs"/>
              </a:rPr>
              <a:t>Since we are moving down the DART as master Record, post- SQL DB, we can just dump all the DICOM records within a row- DCM_Tag_Val1.</a:t>
            </a:r>
            <a:r>
              <a:rPr lang="en-US" sz="1200" i="1" kern="1200" baseline="0" dirty="0" smtClean="0">
                <a:solidFill>
                  <a:schemeClr val="accent1">
                    <a:lumMod val="50000"/>
                  </a:schemeClr>
                </a:solidFill>
                <a:effectLst/>
                <a:latin typeface="+mn-lt"/>
                <a:ea typeface="+mn-ea"/>
                <a:cs typeface="+mn-cs"/>
              </a:rPr>
              <a:t> </a:t>
            </a:r>
            <a:r>
              <a:rPr lang="en-US" sz="1200" i="1" kern="1200" dirty="0" smtClean="0">
                <a:solidFill>
                  <a:schemeClr val="accent1">
                    <a:lumMod val="50000"/>
                  </a:schemeClr>
                </a:solidFill>
                <a:effectLst/>
                <a:latin typeface="+mn-lt"/>
                <a:ea typeface="+mn-ea"/>
                <a:cs typeface="+mn-cs"/>
              </a:rPr>
              <a:t>Also this Star is becoming a snowflake(more de-normalized) so removing the top 50 idea and just going with the </a:t>
            </a:r>
            <a:r>
              <a:rPr lang="en-US" sz="1200" i="1" kern="1200" dirty="0" err="1" smtClean="0">
                <a:solidFill>
                  <a:schemeClr val="accent1">
                    <a:lumMod val="50000"/>
                  </a:schemeClr>
                </a:solidFill>
                <a:effectLst/>
                <a:latin typeface="+mn-lt"/>
                <a:ea typeface="+mn-ea"/>
                <a:cs typeface="+mn-cs"/>
              </a:rPr>
              <a:t>Tag_val</a:t>
            </a:r>
            <a:r>
              <a:rPr lang="en-US" sz="1200" i="1" kern="1200" dirty="0" smtClean="0">
                <a:solidFill>
                  <a:schemeClr val="accent1">
                    <a:lumMod val="50000"/>
                  </a:schemeClr>
                </a:solidFill>
                <a:effectLst/>
                <a:latin typeface="+mn-lt"/>
                <a:ea typeface="+mn-ea"/>
                <a:cs typeface="+mn-cs"/>
              </a:rPr>
              <a:t> table should remove that one level.</a:t>
            </a:r>
          </a:p>
          <a:p>
            <a:pPr marL="0" indent="0" rtl="0">
              <a:buNone/>
            </a:pPr>
            <a:endParaRPr lang="en-US" sz="1200" b="0" i="0" u="none" strike="noStrike" kern="1200" baseline="0" dirty="0" smtClean="0">
              <a:solidFill>
                <a:schemeClr val="tx1"/>
              </a:solidFill>
              <a:latin typeface="+mn-lt"/>
              <a:ea typeface="+mn-ea"/>
              <a:cs typeface="+mn-cs"/>
            </a:endParaRPr>
          </a:p>
          <a:p>
            <a:pPr rtl="0"/>
            <a:r>
              <a:rPr lang="en-US" sz="1200" b="0" i="0" u="none" strike="noStrike" kern="1200" baseline="0" dirty="0" smtClean="0">
                <a:solidFill>
                  <a:schemeClr val="tx1"/>
                </a:solidFill>
                <a:latin typeface="+mn-lt"/>
                <a:ea typeface="+mn-ea"/>
                <a:cs typeface="+mn-cs"/>
              </a:rPr>
              <a:t>2. How would we create a MINT/MICA version of this data model? We would receive one large file with all the unique tags at the study, series, instance levels. </a:t>
            </a:r>
          </a:p>
          <a:p>
            <a:pPr rtl="0"/>
            <a:endParaRPr lang="en-US"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MI: </a:t>
            </a:r>
            <a:r>
              <a:rPr lang="en-US" sz="1200" i="1" kern="1200" dirty="0" smtClean="0">
                <a:solidFill>
                  <a:schemeClr val="tx1"/>
                </a:solidFill>
                <a:effectLst/>
                <a:latin typeface="+mn-lt"/>
                <a:ea typeface="+mn-ea"/>
                <a:cs typeface="+mn-cs"/>
              </a:rPr>
              <a:t>The MINT version should have zero impact on the data model. It holds all the needed information more compactly, but all the same data is there. I believe its one file with all study, series, and instance’s metadata. </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MI: By placing the Study, Series, and Instance No here, query time could be reduced, if the query does not need series details, but can separate it by Series No if needed.</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OR if the FK_UID_MTM_UIDKEY – Is a hash of </a:t>
            </a:r>
            <a:r>
              <a:rPr lang="en-US" sz="1200" i="1" kern="1200" dirty="0" err="1" smtClean="0">
                <a:solidFill>
                  <a:schemeClr val="tx1"/>
                </a:solidFill>
                <a:effectLst/>
                <a:latin typeface="+mn-lt"/>
                <a:ea typeface="+mn-ea"/>
                <a:cs typeface="+mn-cs"/>
              </a:rPr>
              <a:t>Study+Series+Instance</a:t>
            </a:r>
            <a:r>
              <a:rPr lang="en-US" sz="1200" i="1" kern="1200" dirty="0" smtClean="0">
                <a:solidFill>
                  <a:schemeClr val="tx1"/>
                </a:solidFill>
                <a:effectLst/>
                <a:latin typeface="+mn-lt"/>
                <a:ea typeface="+mn-ea"/>
                <a:cs typeface="+mn-cs"/>
              </a:rPr>
              <a:t> – this data is present with the Key itself, saving joins as well.</a:t>
            </a:r>
          </a:p>
          <a:p>
            <a:endParaRPr lang="en-US" sz="1200" dirty="0"/>
          </a:p>
        </p:txBody>
      </p:sp>
      <p:sp>
        <p:nvSpPr>
          <p:cNvPr id="4" name="Slide Number Placeholder 3"/>
          <p:cNvSpPr>
            <a:spLocks noGrp="1"/>
          </p:cNvSpPr>
          <p:nvPr>
            <p:ph type="sldNum" sz="quarter" idx="10"/>
          </p:nvPr>
        </p:nvSpPr>
        <p:spPr/>
        <p:txBody>
          <a:bodyPr/>
          <a:lstStyle/>
          <a:p>
            <a:fld id="{C75C5937-E475-4AC4-BE0E-165D7BAF3B1C}" type="slidenum">
              <a:rPr lang="en-US" smtClean="0"/>
              <a:t>6</a:t>
            </a:fld>
            <a:endParaRPr lang="en-US"/>
          </a:p>
        </p:txBody>
      </p:sp>
    </p:spTree>
    <p:extLst>
      <p:ext uri="{BB962C8B-B14F-4D97-AF65-F5344CB8AC3E}">
        <p14:creationId xmlns:p14="http://schemas.microsoft.com/office/powerpoint/2010/main" val="3684196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600" b="1" dirty="0" smtClean="0">
                <a:solidFill>
                  <a:schemeClr val="tx1"/>
                </a:solidFill>
              </a:rPr>
              <a:t>ACR Connect Services </a:t>
            </a:r>
            <a:r>
              <a:rPr lang="en-US" sz="1200" b="1" dirty="0" smtClean="0">
                <a:solidFill>
                  <a:schemeClr val="tx1"/>
                </a:solidFill>
              </a:rPr>
              <a:t> (Relevant Services Listed Below)</a:t>
            </a:r>
            <a:endParaRPr lang="en-US" sz="1200" b="1" u="sng" dirty="0" smtClean="0">
              <a:solidFill>
                <a:schemeClr val="accent1">
                  <a:lumMod val="50000"/>
                </a:schemeClr>
              </a:solidFill>
              <a:latin typeface="+mn-lt"/>
            </a:endParaRPr>
          </a:p>
          <a:p>
            <a:pPr marL="457200" indent="-223838" fontAlgn="auto">
              <a:spcBef>
                <a:spcPts val="0"/>
              </a:spcBef>
              <a:spcAft>
                <a:spcPts val="0"/>
              </a:spcAft>
              <a:buFont typeface="Arial" panose="020B0604020202020204" pitchFamily="34" charset="0"/>
              <a:buChar char="•"/>
            </a:pPr>
            <a:r>
              <a:rPr lang="en-US" sz="1200" b="1" dirty="0" smtClean="0">
                <a:solidFill>
                  <a:schemeClr val="accent1">
                    <a:lumMod val="25000"/>
                  </a:schemeClr>
                </a:solidFill>
                <a:latin typeface="+mn-lt"/>
              </a:rPr>
              <a:t>TRIAD </a:t>
            </a:r>
            <a:r>
              <a:rPr lang="en-US" sz="1200" b="1" dirty="0" err="1" smtClean="0">
                <a:solidFill>
                  <a:schemeClr val="accent1">
                    <a:lumMod val="25000"/>
                  </a:schemeClr>
                </a:solidFill>
                <a:latin typeface="+mn-lt"/>
              </a:rPr>
              <a:t>AutoRun</a:t>
            </a:r>
            <a:r>
              <a:rPr lang="en-US" sz="1200" b="1" dirty="0" smtClean="0">
                <a:solidFill>
                  <a:schemeClr val="accent1">
                    <a:lumMod val="25000"/>
                  </a:schemeClr>
                </a:solidFill>
                <a:latin typeface="+mn-lt"/>
              </a:rPr>
              <a:t> Service notifies ACR Repository about  new studies available in TRIAD</a:t>
            </a:r>
          </a:p>
          <a:p>
            <a:pPr marL="457200" indent="-223838" fontAlgn="auto">
              <a:spcBef>
                <a:spcPts val="0"/>
              </a:spcBef>
              <a:spcAft>
                <a:spcPts val="0"/>
              </a:spcAft>
              <a:buFont typeface="Arial" panose="020B0604020202020204" pitchFamily="34" charset="0"/>
              <a:buChar char="•"/>
            </a:pPr>
            <a:r>
              <a:rPr lang="en-US" sz="1200" b="1" dirty="0" smtClean="0">
                <a:solidFill>
                  <a:schemeClr val="bg1">
                    <a:lumMod val="50000"/>
                  </a:schemeClr>
                </a:solidFill>
                <a:latin typeface="+mn-lt"/>
              </a:rPr>
              <a:t>TRIAD Study Information Web Services - to list Study/Series/Image file identifiers (</a:t>
            </a:r>
            <a:r>
              <a:rPr lang="en-US" sz="1200" b="1" dirty="0" err="1" smtClean="0">
                <a:solidFill>
                  <a:schemeClr val="bg1">
                    <a:lumMod val="50000"/>
                  </a:schemeClr>
                </a:solidFill>
                <a:latin typeface="+mn-lt"/>
              </a:rPr>
              <a:t>StudyInstanceUID</a:t>
            </a:r>
            <a:r>
              <a:rPr lang="en-US" sz="1200" b="1" dirty="0" smtClean="0">
                <a:solidFill>
                  <a:schemeClr val="bg1">
                    <a:lumMod val="50000"/>
                  </a:schemeClr>
                </a:solidFill>
                <a:latin typeface="+mn-lt"/>
              </a:rPr>
              <a:t>, WADO) </a:t>
            </a:r>
          </a:p>
          <a:p>
            <a:pPr marL="457200" indent="-223838" fontAlgn="auto">
              <a:spcBef>
                <a:spcPts val="0"/>
              </a:spcBef>
              <a:spcAft>
                <a:spcPts val="0"/>
              </a:spcAft>
              <a:buFont typeface="Arial" panose="020B0604020202020204" pitchFamily="34" charset="0"/>
              <a:buChar char="•"/>
            </a:pPr>
            <a:r>
              <a:rPr lang="en-US" sz="1200" b="1" dirty="0" smtClean="0">
                <a:solidFill>
                  <a:srgbClr val="C44FFF"/>
                </a:solidFill>
                <a:latin typeface="+mn-lt"/>
              </a:rPr>
              <a:t>TRIAD DICOM Metadata Web Service to export DICOM header information (</a:t>
            </a:r>
            <a:r>
              <a:rPr lang="en-US" sz="1200" b="1" dirty="0" err="1" smtClean="0">
                <a:solidFill>
                  <a:srgbClr val="C44FFF"/>
                </a:solidFill>
                <a:latin typeface="+mn-lt"/>
              </a:rPr>
              <a:t>SOPInstanceUID</a:t>
            </a:r>
            <a:r>
              <a:rPr lang="en-US" sz="1200" b="1" dirty="0" smtClean="0">
                <a:solidFill>
                  <a:srgbClr val="C44FFF"/>
                </a:solidFill>
                <a:latin typeface="+mn-lt"/>
              </a:rPr>
              <a:t> needed) </a:t>
            </a:r>
          </a:p>
          <a:p>
            <a:pPr marL="457200" indent="-223838" fontAlgn="auto">
              <a:spcBef>
                <a:spcPts val="0"/>
              </a:spcBef>
              <a:spcAft>
                <a:spcPts val="0"/>
              </a:spcAft>
              <a:buFont typeface="Arial" panose="020B0604020202020204" pitchFamily="34" charset="0"/>
              <a:buChar char="•"/>
            </a:pPr>
            <a:r>
              <a:rPr lang="en-US" sz="1200" b="1" dirty="0" smtClean="0">
                <a:solidFill>
                  <a:srgbClr val="8F0EC2"/>
                </a:solidFill>
                <a:latin typeface="+mn-lt"/>
              </a:rPr>
              <a:t>Image Viewer Services (TRIAD WADO, Other Web Services) for web-based image viewers</a:t>
            </a:r>
            <a:endParaRPr lang="en-US" dirty="0"/>
          </a:p>
        </p:txBody>
      </p:sp>
      <p:sp>
        <p:nvSpPr>
          <p:cNvPr id="4" name="Slide Number Placeholder 3"/>
          <p:cNvSpPr>
            <a:spLocks noGrp="1"/>
          </p:cNvSpPr>
          <p:nvPr>
            <p:ph type="sldNum" sz="quarter" idx="10"/>
          </p:nvPr>
        </p:nvSpPr>
        <p:spPr/>
        <p:txBody>
          <a:bodyPr/>
          <a:lstStyle/>
          <a:p>
            <a:fld id="{C75C5937-E475-4AC4-BE0E-165D7BAF3B1C}" type="slidenum">
              <a:rPr lang="en-US" smtClean="0"/>
              <a:t>11</a:t>
            </a:fld>
            <a:endParaRPr lang="en-US"/>
          </a:p>
        </p:txBody>
      </p:sp>
    </p:spTree>
    <p:extLst>
      <p:ext uri="{BB962C8B-B14F-4D97-AF65-F5344CB8AC3E}">
        <p14:creationId xmlns:p14="http://schemas.microsoft.com/office/powerpoint/2010/main" val="381516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75C5937-E475-4AC4-BE0E-165D7BAF3B1C}" type="slidenum">
              <a:rPr lang="en-US" smtClean="0"/>
              <a:t>18</a:t>
            </a:fld>
            <a:endParaRPr lang="en-US"/>
          </a:p>
        </p:txBody>
      </p:sp>
    </p:spTree>
    <p:extLst>
      <p:ext uri="{BB962C8B-B14F-4D97-AF65-F5344CB8AC3E}">
        <p14:creationId xmlns:p14="http://schemas.microsoft.com/office/powerpoint/2010/main" val="2189847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924" indent="-169924">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FCC70C57-97AE-494B-A327-4595598DF66B}"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08944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CC70C57-97AE-494B-A327-4595598DF66B}"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089447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Rectangle 3"/>
          <p:cNvSpPr>
            <a:spLocks noGrp="1" noChangeArrowheads="1"/>
          </p:cNvSpPr>
          <p:nvPr>
            <p:ph type="ctrTitle"/>
          </p:nvPr>
        </p:nvSpPr>
        <p:spPr>
          <a:xfrm>
            <a:off x="685800" y="2130425"/>
            <a:ext cx="7772400" cy="1470025"/>
          </a:xfrm>
        </p:spPr>
        <p:txBody>
          <a:bodyPr/>
          <a:lstStyle>
            <a:lvl1pPr algn="ctr">
              <a:defRPr sz="3200">
                <a:solidFill>
                  <a:schemeClr val="tx1"/>
                </a:solidFill>
              </a:defRPr>
            </a:lvl1pPr>
          </a:lstStyle>
          <a:p>
            <a:pPr lvl="0"/>
            <a:r>
              <a:rPr lang="en-US" noProof="0" dirty="0" smtClean="0"/>
              <a:t>Click to edit Master title style</a:t>
            </a:r>
          </a:p>
        </p:txBody>
      </p:sp>
      <p:sp>
        <p:nvSpPr>
          <p:cNvPr id="3076" name="Rectangle 4"/>
          <p:cNvSpPr>
            <a:spLocks noGrp="1" noChangeArrowheads="1"/>
          </p:cNvSpPr>
          <p:nvPr>
            <p:ph type="subTitle" idx="1"/>
          </p:nvPr>
        </p:nvSpPr>
        <p:spPr>
          <a:xfrm>
            <a:off x="1371600" y="3886200"/>
            <a:ext cx="6400800" cy="1752600"/>
          </a:xfrm>
        </p:spPr>
        <p:txBody>
          <a:bodyPr/>
          <a:lstStyle>
            <a:lvl1pPr marL="0" indent="0" algn="ctr">
              <a:buFontTx/>
              <a:buNone/>
              <a:defRPr sz="2400">
                <a:solidFill>
                  <a:schemeClr val="tx1"/>
                </a:solidFill>
              </a:defRPr>
            </a:lvl1pPr>
          </a:lstStyle>
          <a:p>
            <a:pPr lvl="0"/>
            <a:r>
              <a:rPr lang="en-US" noProof="0" dirty="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fld id="{54A0E672-F8D3-4A87-A64A-BD49D175F503}" type="slidenum">
              <a:rPr lang="en-US"/>
              <a:pPr/>
              <a:t>‹#›</a:t>
            </a:fld>
            <a:endParaRPr lang="en-US"/>
          </a:p>
        </p:txBody>
      </p:sp>
    </p:spTree>
    <p:extLst>
      <p:ext uri="{BB962C8B-B14F-4D97-AF65-F5344CB8AC3E}">
        <p14:creationId xmlns:p14="http://schemas.microsoft.com/office/powerpoint/2010/main" val="380376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fld id="{960C0150-AEA8-4A13-AA59-0296D065681C}" type="slidenum">
              <a:rPr lang="en-US"/>
              <a:pPr/>
              <a:t>‹#›</a:t>
            </a:fld>
            <a:endParaRPr lang="en-US"/>
          </a:p>
        </p:txBody>
      </p:sp>
    </p:spTree>
    <p:extLst>
      <p:ext uri="{BB962C8B-B14F-4D97-AF65-F5344CB8AC3E}">
        <p14:creationId xmlns:p14="http://schemas.microsoft.com/office/powerpoint/2010/main" val="170812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lvl1pPr>
              <a:defRPr/>
            </a:lvl1pPr>
          </a:lstStyle>
          <a:p>
            <a:fld id="{C14D9646-187B-40C9-9017-61511EE31502}" type="slidenum">
              <a:rPr lang="en-US"/>
              <a:pPr/>
              <a:t>‹#›</a:t>
            </a:fld>
            <a:endParaRPr lang="en-US"/>
          </a:p>
        </p:txBody>
      </p:sp>
    </p:spTree>
    <p:extLst>
      <p:ext uri="{BB962C8B-B14F-4D97-AF65-F5344CB8AC3E}">
        <p14:creationId xmlns:p14="http://schemas.microsoft.com/office/powerpoint/2010/main" val="223560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lvl1pPr>
              <a:defRPr/>
            </a:lvl1pPr>
          </a:lstStyle>
          <a:p>
            <a:fld id="{40BB5012-4C94-4105-BA1E-43BBC158B7E0}" type="slidenum">
              <a:rPr lang="en-US"/>
              <a:pPr/>
              <a:t>‹#›</a:t>
            </a:fld>
            <a:endParaRPr lang="en-US"/>
          </a:p>
        </p:txBody>
      </p:sp>
    </p:spTree>
    <p:extLst>
      <p:ext uri="{BB962C8B-B14F-4D97-AF65-F5344CB8AC3E}">
        <p14:creationId xmlns:p14="http://schemas.microsoft.com/office/powerpoint/2010/main" val="308315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fld id="{001C6284-44E4-49A8-B7F8-D2092C5AD16B}" type="slidenum">
              <a:rPr lang="en-US"/>
              <a:pPr/>
              <a:t>‹#›</a:t>
            </a:fld>
            <a:endParaRPr lang="en-US"/>
          </a:p>
        </p:txBody>
      </p:sp>
    </p:spTree>
    <p:extLst>
      <p:ext uri="{BB962C8B-B14F-4D97-AF65-F5344CB8AC3E}">
        <p14:creationId xmlns:p14="http://schemas.microsoft.com/office/powerpoint/2010/main" val="258332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fld id="{EB1E0F7E-2494-4AB4-9C15-0CF66B5D090F}" type="slidenum">
              <a:rPr lang="en-US"/>
              <a:pPr/>
              <a:t>‹#›</a:t>
            </a:fld>
            <a:endParaRPr lang="en-US"/>
          </a:p>
        </p:txBody>
      </p:sp>
    </p:spTree>
    <p:extLst>
      <p:ext uri="{BB962C8B-B14F-4D97-AF65-F5344CB8AC3E}">
        <p14:creationId xmlns:p14="http://schemas.microsoft.com/office/powerpoint/2010/main" val="348546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fld id="{BD0F4349-1722-4E23-BBFB-C480D67A4349}" type="slidenum">
              <a:rPr lang="en-US"/>
              <a:pPr/>
              <a:t>‹#›</a:t>
            </a:fld>
            <a:endParaRPr lang="en-US"/>
          </a:p>
        </p:txBody>
      </p:sp>
    </p:spTree>
    <p:extLst>
      <p:ext uri="{BB962C8B-B14F-4D97-AF65-F5344CB8AC3E}">
        <p14:creationId xmlns:p14="http://schemas.microsoft.com/office/powerpoint/2010/main" val="419199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lvl1pPr>
              <a:defRPr/>
            </a:lvl1pPr>
          </a:lstStyle>
          <a:p>
            <a:fld id="{A89DA076-FEED-424D-8B53-63332D3E7A88}" type="slidenum">
              <a:rPr lang="en-US"/>
              <a:pPr/>
              <a:t>‹#›</a:t>
            </a:fld>
            <a:endParaRPr lang="en-US"/>
          </a:p>
        </p:txBody>
      </p:sp>
    </p:spTree>
    <p:extLst>
      <p:ext uri="{BB962C8B-B14F-4D97-AF65-F5344CB8AC3E}">
        <p14:creationId xmlns:p14="http://schemas.microsoft.com/office/powerpoint/2010/main" val="217819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fld id="{DECE7017-AAF7-49E6-9525-53792089AAB5}" type="slidenum">
              <a:rPr lang="en-US"/>
              <a:pPr/>
              <a:t>‹#›</a:t>
            </a:fld>
            <a:endParaRPr lang="en-US"/>
          </a:p>
        </p:txBody>
      </p:sp>
    </p:spTree>
    <p:extLst>
      <p:ext uri="{BB962C8B-B14F-4D97-AF65-F5344CB8AC3E}">
        <p14:creationId xmlns:p14="http://schemas.microsoft.com/office/powerpoint/2010/main" val="253995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2">
            <a:extLst>
              <a:ext uri="{28A0092B-C50C-407E-A947-70E740481C1C}">
                <a14:useLocalDpi xmlns:a14="http://schemas.microsoft.com/office/drawing/2010/main" val="0"/>
              </a:ext>
            </a:extLst>
          </a:blip>
          <a:srcRect r="77" b="3226"/>
          <a:stretch/>
        </p:blipFill>
        <p:spPr>
          <a:xfrm>
            <a:off x="-2" y="0"/>
            <a:ext cx="9144002" cy="6858000"/>
          </a:xfrm>
          <a:prstGeom prst="rect">
            <a:avLst/>
          </a:prstGeom>
        </p:spPr>
      </p:pic>
      <p:sp>
        <p:nvSpPr>
          <p:cNvPr id="1026" name="Rectangle 2"/>
          <p:cNvSpPr>
            <a:spLocks noGrp="1" noChangeArrowheads="1"/>
          </p:cNvSpPr>
          <p:nvPr>
            <p:ph type="title"/>
          </p:nvPr>
        </p:nvSpPr>
        <p:spPr bwMode="auto">
          <a:xfrm>
            <a:off x="6858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479771"/>
            <a:ext cx="9144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050">
                <a:solidFill>
                  <a:srgbClr val="00446A"/>
                </a:solidFill>
              </a:defRPr>
            </a:lvl1pPr>
          </a:lstStyle>
          <a:p>
            <a:fld id="{EB0E6737-3F75-48B3-B95E-7518D8E6332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dt="0"/>
  <p:txStyles>
    <p:titleStyle>
      <a:lvl1pPr algn="l"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600">
          <a:solidFill>
            <a:schemeClr val="tx1"/>
          </a:solidFill>
          <a:latin typeface="Arial" charset="0"/>
        </a:defRPr>
      </a:lvl2pPr>
      <a:lvl3pPr algn="ctr" rtl="0" eaLnBrk="1" fontAlgn="base" hangingPunct="1">
        <a:spcBef>
          <a:spcPct val="0"/>
        </a:spcBef>
        <a:spcAft>
          <a:spcPct val="0"/>
        </a:spcAft>
        <a:defRPr sz="3600">
          <a:solidFill>
            <a:schemeClr val="tx1"/>
          </a:solidFill>
          <a:latin typeface="Arial" charset="0"/>
        </a:defRPr>
      </a:lvl3pPr>
      <a:lvl4pPr algn="ctr" rtl="0" eaLnBrk="1" fontAlgn="base" hangingPunct="1">
        <a:spcBef>
          <a:spcPct val="0"/>
        </a:spcBef>
        <a:spcAft>
          <a:spcPct val="0"/>
        </a:spcAft>
        <a:defRPr sz="3600">
          <a:solidFill>
            <a:schemeClr val="tx1"/>
          </a:solidFill>
          <a:latin typeface="Arial" charset="0"/>
        </a:defRPr>
      </a:lvl4pPr>
      <a:lvl5pPr algn="ctr" rtl="0" eaLnBrk="1" fontAlgn="base" hangingPunct="1">
        <a:spcBef>
          <a:spcPct val="0"/>
        </a:spcBef>
        <a:spcAft>
          <a:spcPct val="0"/>
        </a:spcAft>
        <a:defRPr sz="3600">
          <a:solidFill>
            <a:schemeClr val="tx1"/>
          </a:solidFill>
          <a:latin typeface="Arial" charset="0"/>
        </a:defRPr>
      </a:lvl5pPr>
      <a:lvl6pPr marL="457200" algn="ctr" rtl="0" eaLnBrk="1" fontAlgn="base" hangingPunct="1">
        <a:spcBef>
          <a:spcPct val="0"/>
        </a:spcBef>
        <a:spcAft>
          <a:spcPct val="0"/>
        </a:spcAft>
        <a:defRPr sz="3600">
          <a:solidFill>
            <a:schemeClr val="tx1"/>
          </a:solidFill>
          <a:latin typeface="Arial" charset="0"/>
        </a:defRPr>
      </a:lvl6pPr>
      <a:lvl7pPr marL="914400" algn="ctr" rtl="0" eaLnBrk="1" fontAlgn="base" hangingPunct="1">
        <a:spcBef>
          <a:spcPct val="0"/>
        </a:spcBef>
        <a:spcAft>
          <a:spcPct val="0"/>
        </a:spcAft>
        <a:defRPr sz="3600">
          <a:solidFill>
            <a:schemeClr val="tx1"/>
          </a:solidFill>
          <a:latin typeface="Arial" charset="0"/>
        </a:defRPr>
      </a:lvl7pPr>
      <a:lvl8pPr marL="1371600" algn="ctr" rtl="0" eaLnBrk="1" fontAlgn="base" hangingPunct="1">
        <a:spcBef>
          <a:spcPct val="0"/>
        </a:spcBef>
        <a:spcAft>
          <a:spcPct val="0"/>
        </a:spcAft>
        <a:defRPr sz="3600">
          <a:solidFill>
            <a:schemeClr val="tx1"/>
          </a:solidFill>
          <a:latin typeface="Arial" charset="0"/>
        </a:defRPr>
      </a:lvl8pPr>
      <a:lvl9pPr marL="1828800" algn="ctr" rtl="0" eaLnBrk="1" fontAlgn="base" hangingPunct="1">
        <a:spcBef>
          <a:spcPct val="0"/>
        </a:spcBef>
        <a:spcAft>
          <a:spcPct val="0"/>
        </a:spcAft>
        <a:defRPr sz="3600">
          <a:solidFill>
            <a:schemeClr val="tx1"/>
          </a:solidFill>
          <a:latin typeface="Arial" charset="0"/>
        </a:defRPr>
      </a:lvl9pPr>
    </p:titleStyle>
    <p:bodyStyle>
      <a:lvl1pPr marL="342900" indent="-342900" algn="l" rtl="0" eaLnBrk="1" fontAlgn="base" hangingPunct="1">
        <a:spcBef>
          <a:spcPct val="20000"/>
        </a:spcBef>
        <a:spcAft>
          <a:spcPct val="0"/>
        </a:spcAft>
        <a:buClr>
          <a:srgbClr val="92D050"/>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92D05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rgbClr val="92D050"/>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rgbClr val="92D050"/>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rgbClr val="92D050"/>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hl-vm-sp10.phila.acr.org/sites/enterprisearchitecture/DART%20Admin%20Workstream/Forms/AllItems.aspx?RootFolder=%2Fsites%2Fenterprisearchitecture%2FDART%20Admin%20Workstream%2FData%20Flow%20and%20Architecture%20Workstream&amp;FolderCTID=0x0120007634CC45947B3546846CB995BAC3BFAA&amp;View=%7b93188663-5A8A-43F7-A02B-15DBBAE78997%7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adw-test.acr.org/"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DART Data Model Proposed Model Components for Review</a:t>
            </a:r>
            <a:endParaRPr lang="en-US" dirty="0"/>
          </a:p>
        </p:txBody>
      </p:sp>
      <p:sp>
        <p:nvSpPr>
          <p:cNvPr id="2051" name="Rectangle 3"/>
          <p:cNvSpPr>
            <a:spLocks noGrp="1" noChangeArrowheads="1"/>
          </p:cNvSpPr>
          <p:nvPr>
            <p:ph type="subTitle" idx="1"/>
          </p:nvPr>
        </p:nvSpPr>
        <p:spPr/>
        <p:txBody>
          <a:bodyPr/>
          <a:lstStyle/>
          <a:p>
            <a:r>
              <a:rPr lang="en-US" dirty="0" smtClean="0"/>
              <a:t>July 8, 2014</a:t>
            </a:r>
            <a:endParaRPr lang="en-US" dirty="0"/>
          </a:p>
        </p:txBody>
      </p:sp>
    </p:spTree>
    <p:extLst>
      <p:ext uri="{BB962C8B-B14F-4D97-AF65-F5344CB8AC3E}">
        <p14:creationId xmlns:p14="http://schemas.microsoft.com/office/powerpoint/2010/main" val="3160780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685800" y="1752600"/>
            <a:ext cx="8229600" cy="4525963"/>
          </a:xfrm>
        </p:spPr>
        <p:txBody>
          <a:bodyPr>
            <a:normAutofit fontScale="85000" lnSpcReduction="20000"/>
          </a:bodyPr>
          <a:lstStyle/>
          <a:p>
            <a:r>
              <a:rPr lang="en-US" dirty="0" smtClean="0"/>
              <a:t>DART latest Architecture Slide</a:t>
            </a:r>
          </a:p>
          <a:p>
            <a:r>
              <a:rPr lang="en-US" dirty="0" smtClean="0"/>
              <a:t>Data Models: </a:t>
            </a:r>
          </a:p>
          <a:p>
            <a:pPr lvl="1"/>
            <a:r>
              <a:rPr lang="en-US" dirty="0" smtClean="0"/>
              <a:t>Type of Data Tables/Model in the current DW:</a:t>
            </a:r>
          </a:p>
          <a:p>
            <a:pPr lvl="2"/>
            <a:r>
              <a:rPr lang="en-US" dirty="0" smtClean="0"/>
              <a:t>Clinical Data (small table –directly to DW)</a:t>
            </a:r>
          </a:p>
          <a:p>
            <a:pPr lvl="2"/>
            <a:r>
              <a:rPr lang="en-US" dirty="0" smtClean="0"/>
              <a:t>DICOM: Simple DICOM model for tags to be ingested (1 image from each series)</a:t>
            </a:r>
          </a:p>
          <a:p>
            <a:pPr lvl="2"/>
            <a:r>
              <a:rPr lang="en-US" dirty="0" smtClean="0"/>
              <a:t>Basic Search Database Tables (from an Excel Spreadsheet, showing Connections to the subject and DICOM/Path data sets)</a:t>
            </a:r>
          </a:p>
          <a:p>
            <a:pPr lvl="2"/>
            <a:r>
              <a:rPr lang="en-US" dirty="0" smtClean="0"/>
              <a:t>SSIS – Operational Reports –covering Common Classes (EA Site, Subject, </a:t>
            </a:r>
            <a:r>
              <a:rPr lang="en-US" dirty="0" err="1" smtClean="0"/>
              <a:t>SubjectTreatment</a:t>
            </a:r>
            <a:r>
              <a:rPr lang="en-US" dirty="0" smtClean="0"/>
              <a:t>, etc.) – this has a star-schema/cubes that are also generated.</a:t>
            </a:r>
          </a:p>
          <a:p>
            <a:pPr lvl="1"/>
            <a:r>
              <a:rPr lang="en-US" dirty="0" smtClean="0"/>
              <a:t>Screenshots showing the models for:</a:t>
            </a:r>
          </a:p>
          <a:p>
            <a:pPr lvl="2"/>
            <a:r>
              <a:rPr lang="en-US" dirty="0" smtClean="0"/>
              <a:t>Basic Search Tables  (</a:t>
            </a:r>
            <a:r>
              <a:rPr lang="en-US" dirty="0" err="1" smtClean="0"/>
              <a:t>mWebWare</a:t>
            </a:r>
            <a:r>
              <a:rPr lang="en-US" dirty="0" smtClean="0"/>
              <a:t>)</a:t>
            </a:r>
          </a:p>
          <a:p>
            <a:pPr lvl="2"/>
            <a:r>
              <a:rPr lang="en-US" dirty="0" smtClean="0"/>
              <a:t>DICOM (final data model in use)  (</a:t>
            </a:r>
            <a:r>
              <a:rPr lang="en-US" dirty="0" err="1" smtClean="0"/>
              <a:t>mWebWare</a:t>
            </a:r>
            <a:r>
              <a:rPr lang="en-US" dirty="0" smtClean="0"/>
              <a:t>)</a:t>
            </a:r>
          </a:p>
          <a:p>
            <a:pPr lvl="2"/>
            <a:r>
              <a:rPr lang="en-US" dirty="0" smtClean="0"/>
              <a:t>Other Tables  (</a:t>
            </a:r>
            <a:r>
              <a:rPr lang="en-US" dirty="0" err="1" smtClean="0"/>
              <a:t>mWebWare</a:t>
            </a:r>
            <a:r>
              <a:rPr lang="en-US" dirty="0" smtClean="0"/>
              <a:t>)</a:t>
            </a:r>
          </a:p>
          <a:p>
            <a:pPr lvl="2"/>
            <a:r>
              <a:rPr lang="en-US" dirty="0" smtClean="0"/>
              <a:t>Operational Reports (ACR Philly)</a:t>
            </a:r>
          </a:p>
          <a:p>
            <a:pPr lvl="2"/>
            <a:endParaRPr lang="en-US" dirty="0"/>
          </a:p>
          <a:p>
            <a:pPr lvl="2"/>
            <a:endParaRPr lang="en-US" dirty="0" smtClean="0"/>
          </a:p>
          <a:p>
            <a:pPr lvl="2"/>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10</a:t>
            </a:fld>
            <a:endParaRPr lang="en-US"/>
          </a:p>
        </p:txBody>
      </p:sp>
    </p:spTree>
    <p:extLst>
      <p:ext uri="{BB962C8B-B14F-4D97-AF65-F5344CB8AC3E}">
        <p14:creationId xmlns:p14="http://schemas.microsoft.com/office/powerpoint/2010/main" val="289441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497348" y="6479771"/>
            <a:ext cx="914400" cy="381000"/>
          </a:xfrm>
          <a:prstGeom prst="rect">
            <a:avLst/>
          </a:prstGeom>
        </p:spPr>
        <p:txBody>
          <a:bodyPr/>
          <a:lstStyle/>
          <a:p>
            <a:fld id="{EB1E0F7E-2494-4AB4-9C15-0CF66B5D090F}" type="slidenum">
              <a:rPr lang="en-US" smtClean="0"/>
              <a:pPr/>
              <a:t>11</a:t>
            </a:fld>
            <a:endParaRPr lang="en-US"/>
          </a:p>
        </p:txBody>
      </p:sp>
      <p:sp>
        <p:nvSpPr>
          <p:cNvPr id="3" name="Rectangle 2"/>
          <p:cNvSpPr/>
          <p:nvPr/>
        </p:nvSpPr>
        <p:spPr>
          <a:xfrm>
            <a:off x="338117" y="2393864"/>
            <a:ext cx="4323510" cy="1472153"/>
          </a:xfrm>
          <a:prstGeom prst="rect">
            <a:avLst/>
          </a:prstGeom>
          <a:solidFill>
            <a:schemeClr val="accent1">
              <a:lumMod val="60000"/>
              <a:lumOff val="40000"/>
            </a:schemeClr>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4" name="Rounded Rectangle 3"/>
          <p:cNvSpPr/>
          <p:nvPr/>
        </p:nvSpPr>
        <p:spPr>
          <a:xfrm>
            <a:off x="8008459" y="2478872"/>
            <a:ext cx="906941" cy="413741"/>
          </a:xfrm>
          <a:prstGeom prst="roundRect">
            <a:avLst/>
          </a:prstGeom>
          <a:solidFill>
            <a:srgbClr val="FAC090"/>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auto">
              <a:spcBef>
                <a:spcPts val="0"/>
              </a:spcBef>
              <a:spcAft>
                <a:spcPts val="0"/>
              </a:spcAft>
            </a:pPr>
            <a:r>
              <a:rPr lang="en-US" sz="1200" b="1" kern="0" dirty="0">
                <a:solidFill>
                  <a:srgbClr val="000000">
                    <a:lumMod val="95000"/>
                    <a:lumOff val="5000"/>
                  </a:srgbClr>
                </a:solidFill>
                <a:latin typeface="Calibri" panose="020F0502020204030204" pitchFamily="34" charset="0"/>
                <a:cs typeface="Calibri" panose="020F0502020204030204" pitchFamily="34" charset="0"/>
              </a:rPr>
              <a:t>ACUO</a:t>
            </a:r>
          </a:p>
        </p:txBody>
      </p:sp>
      <p:cxnSp>
        <p:nvCxnSpPr>
          <p:cNvPr id="5" name="Straight Connector 4"/>
          <p:cNvCxnSpPr>
            <a:stCxn id="4" idx="2"/>
            <a:endCxn id="27" idx="1"/>
          </p:cNvCxnSpPr>
          <p:nvPr/>
        </p:nvCxnSpPr>
        <p:spPr>
          <a:xfrm flipH="1">
            <a:off x="8452970" y="2892613"/>
            <a:ext cx="8960" cy="605765"/>
          </a:xfrm>
          <a:prstGeom prst="line">
            <a:avLst/>
          </a:prstGeom>
          <a:noFill/>
          <a:ln w="25400" cap="flat" cmpd="sng" algn="ctr">
            <a:solidFill>
              <a:srgbClr val="0000FF"/>
            </a:solidFill>
            <a:prstDash val="solid"/>
          </a:ln>
          <a:effectLst>
            <a:outerShdw blurRad="40000" dist="20000" dir="5400000" rotWithShape="0">
              <a:srgbClr val="000000">
                <a:alpha val="38000"/>
              </a:srgbClr>
            </a:outerShdw>
          </a:effectLst>
        </p:spPr>
      </p:cxnSp>
      <p:sp>
        <p:nvSpPr>
          <p:cNvPr id="6" name="Can 5"/>
          <p:cNvSpPr/>
          <p:nvPr/>
        </p:nvSpPr>
        <p:spPr>
          <a:xfrm>
            <a:off x="2499872" y="4902736"/>
            <a:ext cx="2944797" cy="1566304"/>
          </a:xfrm>
          <a:prstGeom prst="can">
            <a:avLst>
              <a:gd name="adj" fmla="val 18615"/>
            </a:avLst>
          </a:prstGeom>
          <a:solidFill>
            <a:srgbClr val="604A7B"/>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7" name="Rectangle 6"/>
          <p:cNvSpPr/>
          <p:nvPr/>
        </p:nvSpPr>
        <p:spPr>
          <a:xfrm>
            <a:off x="6056018" y="1869371"/>
            <a:ext cx="846689" cy="596557"/>
          </a:xfrm>
          <a:prstGeom prst="rect">
            <a:avLst/>
          </a:prstGeom>
          <a:solidFill>
            <a:schemeClr val="tx1"/>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Other Data Sources</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cxnSp>
        <p:nvCxnSpPr>
          <p:cNvPr id="8" name="Straight Arrow Connector 7"/>
          <p:cNvCxnSpPr>
            <a:stCxn id="7" idx="2"/>
            <a:endCxn id="7" idx="2"/>
          </p:cNvCxnSpPr>
          <p:nvPr/>
        </p:nvCxnSpPr>
        <p:spPr>
          <a:xfrm>
            <a:off x="6479363" y="2465928"/>
            <a:ext cx="0" cy="0"/>
          </a:xfrm>
          <a:prstGeom prst="straightConnector1">
            <a:avLst/>
          </a:prstGeom>
          <a:noFill/>
          <a:ln w="25400" cap="flat" cmpd="sng" algn="ctr">
            <a:solidFill>
              <a:srgbClr val="0000FF"/>
            </a:solidFill>
            <a:prstDash val="solid"/>
            <a:tailEnd type="arrow"/>
          </a:ln>
          <a:effectLst>
            <a:outerShdw blurRad="40000" dist="20000" dir="5400000" rotWithShape="0">
              <a:srgbClr val="000000">
                <a:alpha val="38000"/>
              </a:srgbClr>
            </a:outerShdw>
          </a:effectLst>
        </p:spPr>
      </p:cxnSp>
      <p:cxnSp>
        <p:nvCxnSpPr>
          <p:cNvPr id="9" name="Straight Arrow Connector 8"/>
          <p:cNvCxnSpPr>
            <a:stCxn id="7" idx="2"/>
          </p:cNvCxnSpPr>
          <p:nvPr/>
        </p:nvCxnSpPr>
        <p:spPr>
          <a:xfrm flipH="1">
            <a:off x="5444669" y="2465928"/>
            <a:ext cx="1034694" cy="2597336"/>
          </a:xfrm>
          <a:prstGeom prst="straightConnector1">
            <a:avLst/>
          </a:prstGeom>
          <a:noFill/>
          <a:ln w="25400" cap="flat" cmpd="sng" algn="ctr">
            <a:solidFill>
              <a:srgbClr val="0000FF"/>
            </a:solidFill>
            <a:prstDash val="solid"/>
            <a:tailEnd type="arrow"/>
          </a:ln>
          <a:effectLst>
            <a:outerShdw blurRad="40000" dist="20000" dir="5400000" rotWithShape="0">
              <a:srgbClr val="000000">
                <a:alpha val="38000"/>
              </a:srgbClr>
            </a:outerShdw>
          </a:effectLst>
        </p:spPr>
      </p:cxnSp>
      <p:cxnSp>
        <p:nvCxnSpPr>
          <p:cNvPr id="10" name="Straight Arrow Connector 9"/>
          <p:cNvCxnSpPr/>
          <p:nvPr/>
        </p:nvCxnSpPr>
        <p:spPr>
          <a:xfrm flipH="1">
            <a:off x="5444669" y="5109420"/>
            <a:ext cx="897212" cy="0"/>
          </a:xfrm>
          <a:prstGeom prst="straightConnector1">
            <a:avLst/>
          </a:prstGeom>
          <a:noFill/>
          <a:ln w="25400" cap="flat" cmpd="sng" algn="ctr">
            <a:solidFill>
              <a:srgbClr val="0000FF"/>
            </a:solidFill>
            <a:prstDash val="solid"/>
            <a:tailEnd type="arrow"/>
          </a:ln>
          <a:effectLst>
            <a:outerShdw blurRad="40000" dist="20000" dir="5400000" rotWithShape="0">
              <a:srgbClr val="000000">
                <a:alpha val="38000"/>
              </a:srgbClr>
            </a:outerShdw>
          </a:effectLst>
        </p:spPr>
      </p:cxnSp>
      <p:sp>
        <p:nvSpPr>
          <p:cNvPr id="11" name="Rectangle 10"/>
          <p:cNvSpPr/>
          <p:nvPr/>
        </p:nvSpPr>
        <p:spPr>
          <a:xfrm>
            <a:off x="8010982" y="4514816"/>
            <a:ext cx="883974" cy="548448"/>
          </a:xfrm>
          <a:prstGeom prst="rect">
            <a:avLst/>
          </a:prstGeom>
          <a:solidFill>
            <a:srgbClr val="FAC090"/>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auto">
              <a:spcBef>
                <a:spcPts val="0"/>
              </a:spcBef>
              <a:spcAft>
                <a:spcPts val="0"/>
              </a:spcAft>
            </a:pPr>
            <a:r>
              <a:rPr lang="en-US" sz="1200" b="1" kern="0" dirty="0">
                <a:solidFill>
                  <a:srgbClr val="000000">
                    <a:lumMod val="95000"/>
                    <a:lumOff val="5000"/>
                  </a:srgbClr>
                </a:solidFill>
                <a:latin typeface="Calibri" panose="020F0502020204030204" pitchFamily="34" charset="0"/>
                <a:cs typeface="Calibri" panose="020F0502020204030204" pitchFamily="34" charset="0"/>
              </a:rPr>
              <a:t>Triad User Interface</a:t>
            </a:r>
          </a:p>
        </p:txBody>
      </p:sp>
      <p:cxnSp>
        <p:nvCxnSpPr>
          <p:cNvPr id="12" name="Straight Arrow Connector 11"/>
          <p:cNvCxnSpPr/>
          <p:nvPr/>
        </p:nvCxnSpPr>
        <p:spPr>
          <a:xfrm flipH="1">
            <a:off x="7463532" y="4742455"/>
            <a:ext cx="552811" cy="1"/>
          </a:xfrm>
          <a:prstGeom prst="straightConnector1">
            <a:avLst/>
          </a:prstGeom>
          <a:noFill/>
          <a:ln w="25400" cap="flat" cmpd="sng" algn="ctr">
            <a:solidFill>
              <a:srgbClr val="0000FF"/>
            </a:solidFill>
            <a:prstDash val="solid"/>
            <a:tailEnd type="arrow"/>
          </a:ln>
          <a:effectLst>
            <a:outerShdw blurRad="40000" dist="20000" dir="5400000" rotWithShape="0">
              <a:srgbClr val="000000">
                <a:alpha val="38000"/>
              </a:srgbClr>
            </a:outerShdw>
          </a:effectLst>
        </p:spPr>
      </p:cxnSp>
      <p:cxnSp>
        <p:nvCxnSpPr>
          <p:cNvPr id="13" name="Straight Arrow Connector 12"/>
          <p:cNvCxnSpPr/>
          <p:nvPr/>
        </p:nvCxnSpPr>
        <p:spPr>
          <a:xfrm flipV="1">
            <a:off x="7231868" y="2892613"/>
            <a:ext cx="806777" cy="1284364"/>
          </a:xfrm>
          <a:prstGeom prst="straightConnector1">
            <a:avLst/>
          </a:prstGeom>
          <a:noFill/>
          <a:ln w="25400" cap="flat" cmpd="sng" algn="ctr">
            <a:solidFill>
              <a:srgbClr val="0000FF"/>
            </a:solidFill>
            <a:prstDash val="solid"/>
            <a:tailEnd type="arrow"/>
          </a:ln>
          <a:effectLst>
            <a:outerShdw blurRad="40000" dist="20000" dir="5400000" rotWithShape="0">
              <a:srgbClr val="000000">
                <a:alpha val="38000"/>
              </a:srgbClr>
            </a:outerShdw>
          </a:effectLst>
        </p:spPr>
      </p:cxnSp>
      <p:cxnSp>
        <p:nvCxnSpPr>
          <p:cNvPr id="15" name="Straight Connector 14"/>
          <p:cNvCxnSpPr/>
          <p:nvPr/>
        </p:nvCxnSpPr>
        <p:spPr>
          <a:xfrm>
            <a:off x="2707148" y="3711097"/>
            <a:ext cx="0" cy="659378"/>
          </a:xfrm>
          <a:prstGeom prst="line">
            <a:avLst/>
          </a:prstGeom>
          <a:noFill/>
          <a:ln w="25400" cap="flat" cmpd="sng" algn="ctr">
            <a:solidFill>
              <a:srgbClr val="0000FF"/>
            </a:solidFill>
            <a:prstDash val="solid"/>
          </a:ln>
          <a:effectLst>
            <a:outerShdw blurRad="40000" dist="20000" dir="5400000" rotWithShape="0">
              <a:srgbClr val="000000">
                <a:alpha val="38000"/>
              </a:srgbClr>
            </a:outerShdw>
          </a:effectLst>
        </p:spPr>
      </p:cxnSp>
      <p:cxnSp>
        <p:nvCxnSpPr>
          <p:cNvPr id="16" name="Straight Arrow Connector 15"/>
          <p:cNvCxnSpPr>
            <a:endCxn id="4" idx="1"/>
          </p:cNvCxnSpPr>
          <p:nvPr/>
        </p:nvCxnSpPr>
        <p:spPr>
          <a:xfrm>
            <a:off x="4661627" y="2685742"/>
            <a:ext cx="3346832" cy="1"/>
          </a:xfrm>
          <a:prstGeom prst="straightConnector1">
            <a:avLst/>
          </a:prstGeom>
          <a:noFill/>
          <a:ln w="25400" cap="flat" cmpd="sng" algn="ctr">
            <a:solidFill>
              <a:srgbClr val="0000FF"/>
            </a:solidFill>
            <a:prstDash val="solid"/>
            <a:tailEnd type="arrow"/>
          </a:ln>
          <a:effectLst>
            <a:outerShdw blurRad="40000" dist="20000" dir="5400000" rotWithShape="0">
              <a:srgbClr val="000000">
                <a:alpha val="38000"/>
              </a:srgbClr>
            </a:outerShdw>
          </a:effectLst>
        </p:spPr>
      </p:cxnSp>
      <p:sp>
        <p:nvSpPr>
          <p:cNvPr id="17" name="Can 16"/>
          <p:cNvSpPr/>
          <p:nvPr/>
        </p:nvSpPr>
        <p:spPr>
          <a:xfrm>
            <a:off x="6341881" y="4116091"/>
            <a:ext cx="1121652" cy="1163730"/>
          </a:xfrm>
          <a:prstGeom prst="can">
            <a:avLst/>
          </a:prstGeom>
          <a:solidFill>
            <a:srgbClr val="FAC090"/>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lumMod val="95000"/>
                    <a:lumOff val="5000"/>
                  </a:srgbClr>
                </a:solidFill>
                <a:effectLst/>
                <a:uLnTx/>
                <a:uFillTx/>
                <a:latin typeface="Calibri" panose="020F0502020204030204" pitchFamily="34" charset="0"/>
                <a:cs typeface="Calibri" panose="020F0502020204030204" pitchFamily="34" charset="0"/>
              </a:rPr>
              <a:t>TRIAD</a:t>
            </a:r>
            <a:r>
              <a:rPr kumimoji="0" lang="en-US" sz="1200" b="1" i="0" u="none" strike="noStrike" kern="0" cap="none" spc="0" normalizeH="0" noProof="0" dirty="0" smtClean="0">
                <a:ln>
                  <a:noFill/>
                </a:ln>
                <a:solidFill>
                  <a:srgbClr val="000000">
                    <a:lumMod val="95000"/>
                    <a:lumOff val="5000"/>
                  </a:srgbClr>
                </a:solidFill>
                <a:effectLst/>
                <a:uLnTx/>
                <a:uFillTx/>
                <a:latin typeface="Calibri" panose="020F0502020204030204" pitchFamily="34" charset="0"/>
                <a:cs typeface="Calibri" panose="020F050202020403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noProof="0" dirty="0" smtClean="0">
                <a:ln>
                  <a:noFill/>
                </a:ln>
                <a:solidFill>
                  <a:srgbClr val="000000">
                    <a:lumMod val="95000"/>
                    <a:lumOff val="5000"/>
                  </a:srgbClr>
                </a:solidFill>
                <a:effectLst/>
                <a:uLnTx/>
                <a:uFillTx/>
                <a:latin typeface="Calibri" panose="020F0502020204030204" pitchFamily="34" charset="0"/>
                <a:cs typeface="Calibri" panose="020F0502020204030204" pitchFamily="34" charset="0"/>
              </a:rPr>
              <a:t>*Services listed below</a:t>
            </a:r>
            <a:endParaRPr kumimoji="0" lang="en-US" sz="1200" b="1" i="0" u="none" strike="noStrike" kern="0" cap="none" spc="0" normalizeH="0" baseline="0" noProof="0" dirty="0">
              <a:ln>
                <a:noFill/>
              </a:ln>
              <a:solidFill>
                <a:srgbClr val="000000">
                  <a:lumMod val="95000"/>
                  <a:lumOff val="5000"/>
                </a:srgbClr>
              </a:solidFill>
              <a:effectLst/>
              <a:uLnTx/>
              <a:uFillTx/>
              <a:latin typeface="Calibri" panose="020F0502020204030204" pitchFamily="34" charset="0"/>
              <a:cs typeface="Calibri" panose="020F0502020204030204" pitchFamily="34" charset="0"/>
            </a:endParaRPr>
          </a:p>
        </p:txBody>
      </p:sp>
      <p:sp>
        <p:nvSpPr>
          <p:cNvPr id="18" name="TextBox 17"/>
          <p:cNvSpPr txBox="1"/>
          <p:nvPr/>
        </p:nvSpPr>
        <p:spPr>
          <a:xfrm>
            <a:off x="1827784" y="2353527"/>
            <a:ext cx="1204882" cy="338554"/>
          </a:xfrm>
          <a:prstGeom prst="rect">
            <a:avLst/>
          </a:prstGeom>
          <a:noFill/>
        </p:spPr>
        <p:txBody>
          <a:bodyPr wrap="none" rtlCol="0">
            <a:spAutoFit/>
          </a:bodyPr>
          <a:lstStyle/>
          <a:p>
            <a:r>
              <a:rPr lang="en-US" sz="1600" b="1" dirty="0" smtClean="0">
                <a:latin typeface="Calibri" panose="020F0502020204030204" pitchFamily="34" charset="0"/>
                <a:cs typeface="Calibri" panose="020F0502020204030204" pitchFamily="34" charset="0"/>
              </a:rPr>
              <a:t>DART Portal</a:t>
            </a:r>
            <a:endParaRPr lang="en-US" sz="1600" b="1" dirty="0">
              <a:latin typeface="Calibri" panose="020F0502020204030204" pitchFamily="34" charset="0"/>
              <a:cs typeface="Calibri" panose="020F0502020204030204" pitchFamily="34" charset="0"/>
            </a:endParaRPr>
          </a:p>
        </p:txBody>
      </p:sp>
      <p:sp>
        <p:nvSpPr>
          <p:cNvPr id="19" name="Rectangle 18"/>
          <p:cNvSpPr/>
          <p:nvPr/>
        </p:nvSpPr>
        <p:spPr>
          <a:xfrm>
            <a:off x="519483" y="3302686"/>
            <a:ext cx="1146544" cy="408410"/>
          </a:xfrm>
          <a:prstGeom prst="rect">
            <a:avLst/>
          </a:prstGeom>
          <a:gradFill rotWithShape="1">
            <a:gsLst>
              <a:gs pos="0">
                <a:srgbClr val="0000FF">
                  <a:shade val="51000"/>
                  <a:satMod val="130000"/>
                </a:srgbClr>
              </a:gs>
              <a:gs pos="80000">
                <a:srgbClr val="0000FF">
                  <a:shade val="93000"/>
                  <a:satMod val="130000"/>
                </a:srgbClr>
              </a:gs>
              <a:gs pos="100000">
                <a:srgbClr val="0000FF">
                  <a:shade val="94000"/>
                  <a:satMod val="135000"/>
                </a:srgbClr>
              </a:gs>
            </a:gsLst>
            <a:lin ang="16200000" scaled="0"/>
          </a:gra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Mapper</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20" name="Rectangle 19"/>
          <p:cNvSpPr/>
          <p:nvPr/>
        </p:nvSpPr>
        <p:spPr>
          <a:xfrm>
            <a:off x="1947314" y="2745084"/>
            <a:ext cx="1180432" cy="407502"/>
          </a:xfrm>
          <a:prstGeom prst="rect">
            <a:avLst/>
          </a:prstGeom>
          <a:gradFill rotWithShape="1">
            <a:gsLst>
              <a:gs pos="0">
                <a:srgbClr val="0000FF">
                  <a:shade val="51000"/>
                  <a:satMod val="130000"/>
                </a:srgbClr>
              </a:gs>
              <a:gs pos="80000">
                <a:srgbClr val="0000FF">
                  <a:shade val="93000"/>
                  <a:satMod val="130000"/>
                </a:srgbClr>
              </a:gs>
              <a:gs pos="100000">
                <a:srgbClr val="0000FF">
                  <a:shade val="94000"/>
                  <a:satMod val="135000"/>
                </a:srgbClr>
              </a:gs>
            </a:gsLst>
            <a:lin ang="16200000" scaled="0"/>
          </a:gra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Authentication</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21" name="Rectangle 20"/>
          <p:cNvSpPr/>
          <p:nvPr/>
        </p:nvSpPr>
        <p:spPr>
          <a:xfrm>
            <a:off x="421148" y="5095679"/>
            <a:ext cx="1167951" cy="1162964"/>
          </a:xfrm>
          <a:prstGeom prst="rect">
            <a:avLst/>
          </a:prstGeom>
          <a:solidFill>
            <a:schemeClr val="bg2">
              <a:lumMod val="50000"/>
            </a:schemeClr>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Pipeline/ Analysis / BI SSIS / Python/ Statistical Tools/Different Image Viewers</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22" name="Rectangle 21"/>
          <p:cNvSpPr/>
          <p:nvPr/>
        </p:nvSpPr>
        <p:spPr>
          <a:xfrm>
            <a:off x="8010982" y="5727006"/>
            <a:ext cx="883974" cy="601153"/>
          </a:xfrm>
          <a:prstGeom prst="rect">
            <a:avLst/>
          </a:prstGeom>
          <a:solidFill>
            <a:srgbClr val="000000"/>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PACS</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cxnSp>
        <p:nvCxnSpPr>
          <p:cNvPr id="23" name="Straight Arrow Connector 22"/>
          <p:cNvCxnSpPr/>
          <p:nvPr/>
        </p:nvCxnSpPr>
        <p:spPr>
          <a:xfrm flipH="1">
            <a:off x="7431548" y="6071016"/>
            <a:ext cx="576911" cy="0"/>
          </a:xfrm>
          <a:prstGeom prst="straightConnector1">
            <a:avLst/>
          </a:prstGeom>
          <a:noFill/>
          <a:ln w="25400" cap="flat" cmpd="sng" algn="ctr">
            <a:solidFill>
              <a:srgbClr val="0000FF"/>
            </a:solidFill>
            <a:prstDash val="solid"/>
            <a:tailEnd type="arrow"/>
          </a:ln>
          <a:effectLst>
            <a:outerShdw blurRad="40000" dist="20000" dir="5400000" rotWithShape="0">
              <a:srgbClr val="000000">
                <a:alpha val="38000"/>
              </a:srgbClr>
            </a:outerShdw>
          </a:effectLst>
        </p:spPr>
      </p:cxnSp>
      <p:sp>
        <p:nvSpPr>
          <p:cNvPr id="24" name="Rectangle 23"/>
          <p:cNvSpPr/>
          <p:nvPr/>
        </p:nvSpPr>
        <p:spPr>
          <a:xfrm>
            <a:off x="6391326" y="5883389"/>
            <a:ext cx="1022762" cy="375254"/>
          </a:xfrm>
          <a:prstGeom prst="rect">
            <a:avLst/>
          </a:prstGeom>
          <a:solidFill>
            <a:srgbClr val="FAC090"/>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auto">
              <a:spcBef>
                <a:spcPts val="0"/>
              </a:spcBef>
              <a:spcAft>
                <a:spcPts val="0"/>
              </a:spcAft>
            </a:pPr>
            <a:r>
              <a:rPr lang="en-US" sz="1200" b="1" kern="0" dirty="0">
                <a:solidFill>
                  <a:srgbClr val="000000">
                    <a:lumMod val="95000"/>
                    <a:lumOff val="5000"/>
                  </a:srgbClr>
                </a:solidFill>
                <a:latin typeface="Calibri" panose="020F0502020204030204" pitchFamily="34" charset="0"/>
                <a:cs typeface="Calibri" panose="020F0502020204030204" pitchFamily="34" charset="0"/>
              </a:rPr>
              <a:t>Triad System Interfaces</a:t>
            </a:r>
          </a:p>
        </p:txBody>
      </p:sp>
      <p:cxnSp>
        <p:nvCxnSpPr>
          <p:cNvPr id="25" name="Straight Connector 24"/>
          <p:cNvCxnSpPr>
            <a:stCxn id="17" idx="3"/>
            <a:endCxn id="24" idx="0"/>
          </p:cNvCxnSpPr>
          <p:nvPr/>
        </p:nvCxnSpPr>
        <p:spPr>
          <a:xfrm>
            <a:off x="6902707" y="5279821"/>
            <a:ext cx="0" cy="603568"/>
          </a:xfrm>
          <a:prstGeom prst="line">
            <a:avLst/>
          </a:prstGeom>
          <a:noFill/>
          <a:ln w="25400" cap="flat" cmpd="sng" algn="ctr">
            <a:solidFill>
              <a:srgbClr val="0000FF"/>
            </a:solidFill>
            <a:prstDash val="solid"/>
          </a:ln>
          <a:effectLst>
            <a:outerShdw blurRad="40000" dist="20000" dir="5400000" rotWithShape="0">
              <a:srgbClr val="000000">
                <a:alpha val="38000"/>
              </a:srgbClr>
            </a:outerShdw>
          </a:effectLst>
        </p:spPr>
      </p:cxnSp>
      <p:sp>
        <p:nvSpPr>
          <p:cNvPr id="26" name="Rectangle 25"/>
          <p:cNvSpPr/>
          <p:nvPr/>
        </p:nvSpPr>
        <p:spPr>
          <a:xfrm>
            <a:off x="2524033" y="4276984"/>
            <a:ext cx="2920636" cy="591166"/>
          </a:xfrm>
          <a:prstGeom prst="rect">
            <a:avLst/>
          </a:prstGeom>
          <a:solidFill>
            <a:srgbClr val="604A7B"/>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tIns="274320" rtlCol="0" anchor="ctr"/>
          <a:lstStyle/>
          <a:p>
            <a:pPr algn="ctr" fontAlgn="auto">
              <a:spcBef>
                <a:spcPts val="0"/>
              </a:spcBef>
              <a:spcAft>
                <a:spcPts val="0"/>
              </a:spcAft>
            </a:pPr>
            <a:r>
              <a:rPr lang="en-US" sz="1200" b="1" kern="0" dirty="0">
                <a:solidFill>
                  <a:srgbClr val="FFFFFF"/>
                </a:solidFill>
                <a:latin typeface="Calibri" panose="020F0502020204030204" pitchFamily="34" charset="0"/>
                <a:cs typeface="Calibri" panose="020F0502020204030204" pitchFamily="34" charset="0"/>
              </a:rPr>
              <a:t>Elastic Search</a:t>
            </a:r>
          </a:p>
        </p:txBody>
      </p:sp>
      <p:sp>
        <p:nvSpPr>
          <p:cNvPr id="27" name="Can 26"/>
          <p:cNvSpPr/>
          <p:nvPr/>
        </p:nvSpPr>
        <p:spPr>
          <a:xfrm>
            <a:off x="8010983" y="3498378"/>
            <a:ext cx="883974" cy="509960"/>
          </a:xfrm>
          <a:prstGeom prst="can">
            <a:avLst/>
          </a:prstGeom>
          <a:solidFill>
            <a:srgbClr val="FAC090"/>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fontAlgn="auto">
              <a:spcBef>
                <a:spcPts val="0"/>
              </a:spcBef>
              <a:spcAft>
                <a:spcPts val="0"/>
              </a:spcAft>
            </a:pPr>
            <a:r>
              <a:rPr lang="en-US" sz="1200" b="1" kern="0" dirty="0">
                <a:solidFill>
                  <a:srgbClr val="000000">
                    <a:lumMod val="95000"/>
                    <a:lumOff val="5000"/>
                  </a:srgbClr>
                </a:solidFill>
                <a:latin typeface="Calibri" panose="020F0502020204030204" pitchFamily="34" charset="0"/>
                <a:cs typeface="Calibri" panose="020F0502020204030204" pitchFamily="34" charset="0"/>
              </a:rPr>
              <a:t>Object Store</a:t>
            </a:r>
          </a:p>
        </p:txBody>
      </p:sp>
      <p:cxnSp>
        <p:nvCxnSpPr>
          <p:cNvPr id="28" name="Straight Connector 27"/>
          <p:cNvCxnSpPr/>
          <p:nvPr/>
        </p:nvCxnSpPr>
        <p:spPr>
          <a:xfrm>
            <a:off x="1589099" y="5581605"/>
            <a:ext cx="934934" cy="0"/>
          </a:xfrm>
          <a:prstGeom prst="line">
            <a:avLst/>
          </a:prstGeom>
          <a:noFill/>
          <a:ln w="25400" cap="flat" cmpd="sng" algn="ctr">
            <a:solidFill>
              <a:srgbClr val="0000FF"/>
            </a:solidFill>
            <a:prstDash val="solid"/>
            <a:headEnd type="arrow"/>
            <a:tailEnd type="arrow"/>
          </a:ln>
          <a:effectLst>
            <a:outerShdw blurRad="40000" dist="20000" dir="5400000" rotWithShape="0">
              <a:srgbClr val="000000">
                <a:alpha val="38000"/>
              </a:srgbClr>
            </a:outerShdw>
          </a:effectLst>
        </p:spPr>
      </p:cxnSp>
      <p:cxnSp>
        <p:nvCxnSpPr>
          <p:cNvPr id="29" name="Straight Connector 28"/>
          <p:cNvCxnSpPr>
            <a:stCxn id="21" idx="0"/>
          </p:cNvCxnSpPr>
          <p:nvPr/>
        </p:nvCxnSpPr>
        <p:spPr>
          <a:xfrm flipV="1">
            <a:off x="1005124" y="3868093"/>
            <a:ext cx="0" cy="1227586"/>
          </a:xfrm>
          <a:prstGeom prst="line">
            <a:avLst/>
          </a:prstGeom>
          <a:noFill/>
          <a:ln w="25400" cap="flat" cmpd="sng" algn="ctr">
            <a:solidFill>
              <a:srgbClr val="0000FF"/>
            </a:solidFill>
            <a:prstDash val="solid"/>
          </a:ln>
          <a:effectLst>
            <a:outerShdw blurRad="40000" dist="20000" dir="5400000" rotWithShape="0">
              <a:srgbClr val="000000">
                <a:alpha val="38000"/>
              </a:srgbClr>
            </a:outerShdw>
          </a:effectLst>
        </p:spPr>
      </p:cxnSp>
      <p:sp>
        <p:nvSpPr>
          <p:cNvPr id="30" name="Rectangle 29"/>
          <p:cNvSpPr/>
          <p:nvPr/>
        </p:nvSpPr>
        <p:spPr>
          <a:xfrm>
            <a:off x="1945148" y="3302686"/>
            <a:ext cx="1182598" cy="408411"/>
          </a:xfrm>
          <a:prstGeom prst="rect">
            <a:avLst/>
          </a:prstGeom>
          <a:gradFill rotWithShape="1">
            <a:gsLst>
              <a:gs pos="0">
                <a:srgbClr val="0000FF">
                  <a:shade val="51000"/>
                  <a:satMod val="130000"/>
                </a:srgbClr>
              </a:gs>
              <a:gs pos="80000">
                <a:srgbClr val="0000FF">
                  <a:shade val="93000"/>
                  <a:satMod val="130000"/>
                </a:srgbClr>
              </a:gs>
              <a:gs pos="100000">
                <a:srgbClr val="0000FF">
                  <a:shade val="94000"/>
                  <a:satMod val="135000"/>
                </a:srgbClr>
              </a:gs>
            </a:gsLst>
            <a:lin ang="16200000" scaled="0"/>
          </a:gra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Authorization</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31" name="Rectangle 30"/>
          <p:cNvSpPr/>
          <p:nvPr/>
        </p:nvSpPr>
        <p:spPr>
          <a:xfrm>
            <a:off x="519483" y="2745085"/>
            <a:ext cx="1157842" cy="384856"/>
          </a:xfrm>
          <a:prstGeom prst="rect">
            <a:avLst/>
          </a:prstGeom>
          <a:gradFill rotWithShape="1">
            <a:gsLst>
              <a:gs pos="0">
                <a:srgbClr val="0000FF">
                  <a:shade val="51000"/>
                  <a:satMod val="130000"/>
                </a:srgbClr>
              </a:gs>
              <a:gs pos="80000">
                <a:srgbClr val="0000FF">
                  <a:shade val="93000"/>
                  <a:satMod val="130000"/>
                </a:srgbClr>
              </a:gs>
              <a:gs pos="100000">
                <a:srgbClr val="0000FF">
                  <a:shade val="94000"/>
                  <a:satMod val="135000"/>
                </a:srgbClr>
              </a:gs>
            </a:gsLst>
            <a:lin ang="16200000" scaled="0"/>
          </a:gra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Data Provenance</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32" name="Cloud 31"/>
          <p:cNvSpPr/>
          <p:nvPr/>
        </p:nvSpPr>
        <p:spPr>
          <a:xfrm>
            <a:off x="1522677" y="1335262"/>
            <a:ext cx="2592018" cy="851745"/>
          </a:xfrm>
          <a:prstGeom prst="cloud">
            <a:avLst/>
          </a:prstGeom>
          <a:solidFill>
            <a:srgbClr val="FFFFFF">
              <a:lumMod val="85000"/>
            </a:srgbClr>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cxnSp>
        <p:nvCxnSpPr>
          <p:cNvPr id="33" name="Straight Connector 32"/>
          <p:cNvCxnSpPr>
            <a:endCxn id="32" idx="1"/>
          </p:cNvCxnSpPr>
          <p:nvPr/>
        </p:nvCxnSpPr>
        <p:spPr>
          <a:xfrm flipV="1">
            <a:off x="2755183" y="2186100"/>
            <a:ext cx="63503" cy="206858"/>
          </a:xfrm>
          <a:prstGeom prst="line">
            <a:avLst/>
          </a:prstGeom>
          <a:noFill/>
          <a:ln w="25400" cap="flat" cmpd="sng" algn="ctr">
            <a:solidFill>
              <a:srgbClr val="0000FF"/>
            </a:solidFill>
            <a:prstDash val="solid"/>
          </a:ln>
          <a:effectLst>
            <a:outerShdw blurRad="40000" dist="20000" dir="5400000" rotWithShape="0">
              <a:srgbClr val="000000">
                <a:alpha val="38000"/>
              </a:srgbClr>
            </a:outerShdw>
          </a:effectLst>
        </p:spPr>
      </p:cxnSp>
      <p:sp>
        <p:nvSpPr>
          <p:cNvPr id="34" name="Title 1"/>
          <p:cNvSpPr txBox="1">
            <a:spLocks/>
          </p:cNvSpPr>
          <p:nvPr/>
        </p:nvSpPr>
        <p:spPr bwMode="auto">
          <a:xfrm>
            <a:off x="582530" y="76200"/>
            <a:ext cx="7573447" cy="1143000"/>
          </a:xfrm>
          <a:prstGeom prst="rect">
            <a:avLst/>
          </a:prstGeom>
          <a:noFill/>
          <a:ln w="9525">
            <a:noFill/>
            <a:miter lim="800000"/>
            <a:headEnd/>
            <a:tailEnd/>
          </a:ln>
        </p:spPr>
        <p:txBody>
          <a:bodyPr vert="horz" wrap="square" lIns="0" tIns="0" rIns="0" bIns="0" numCol="1" anchor="b" anchorCtr="0" compatLnSpc="1">
            <a:prstTxWarp prst="textNoShape">
              <a:avLst/>
            </a:prstTxWarp>
            <a:normAutofit/>
          </a:bodyPr>
          <a:lstStyle>
            <a:lvl1pPr algn="l" rtl="0" eaLnBrk="1" fontAlgn="base" hangingPunct="1">
              <a:lnSpc>
                <a:spcPct val="90000"/>
              </a:lnSpc>
              <a:spcBef>
                <a:spcPct val="0"/>
              </a:spcBef>
              <a:spcAft>
                <a:spcPct val="0"/>
              </a:spcAft>
              <a:defRPr sz="22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Arial"/>
              </a:rPr>
              <a:t>D</a:t>
            </a:r>
            <a:r>
              <a:rPr kumimoji="0" lang="en-US" sz="3200" b="0" i="0" u="none" strike="noStrike" kern="0" cap="none" spc="0" normalizeH="0" baseline="0" noProof="0" dirty="0" smtClean="0">
                <a:ln>
                  <a:noFill/>
                </a:ln>
                <a:solidFill>
                  <a:srgbClr val="000000"/>
                </a:solidFill>
                <a:effectLst/>
                <a:uLnTx/>
                <a:uFillTx/>
                <a:latin typeface="Arial"/>
              </a:rPr>
              <a:t>ata</a:t>
            </a:r>
            <a:r>
              <a:rPr kumimoji="0" lang="en-US" sz="3200" b="1" i="0" u="none" strike="noStrike" kern="0" cap="none" spc="0" normalizeH="0" baseline="0" noProof="0" dirty="0" smtClean="0">
                <a:ln>
                  <a:noFill/>
                </a:ln>
                <a:solidFill>
                  <a:srgbClr val="000000"/>
                </a:solidFill>
                <a:effectLst/>
                <a:uLnTx/>
                <a:uFillTx/>
                <a:latin typeface="Arial"/>
              </a:rPr>
              <a:t> A</a:t>
            </a:r>
            <a:r>
              <a:rPr kumimoji="0" lang="en-US" sz="3200" b="0" i="0" u="none" strike="noStrike" kern="0" cap="none" spc="0" normalizeH="0" baseline="0" noProof="0" dirty="0" smtClean="0">
                <a:ln>
                  <a:noFill/>
                </a:ln>
                <a:solidFill>
                  <a:srgbClr val="000000"/>
                </a:solidFill>
                <a:effectLst/>
                <a:uLnTx/>
                <a:uFillTx/>
                <a:latin typeface="Arial"/>
              </a:rPr>
              <a:t>rchive</a:t>
            </a:r>
            <a:r>
              <a:rPr kumimoji="0" lang="en-US" sz="3200" b="1" i="0" u="none" strike="noStrike" kern="0" cap="none" spc="0" normalizeH="0" baseline="0" noProof="0" dirty="0" smtClean="0">
                <a:ln>
                  <a:noFill/>
                </a:ln>
                <a:solidFill>
                  <a:srgbClr val="000000"/>
                </a:solidFill>
                <a:effectLst/>
                <a:uLnTx/>
                <a:uFillTx/>
                <a:latin typeface="Arial"/>
              </a:rPr>
              <a:t> </a:t>
            </a:r>
            <a:r>
              <a:rPr kumimoji="0" lang="en-US" sz="3200" b="0" i="0" u="none" strike="noStrike" kern="0" cap="none" spc="0" normalizeH="0" baseline="0" noProof="0" dirty="0" smtClean="0">
                <a:ln>
                  <a:noFill/>
                </a:ln>
                <a:solidFill>
                  <a:srgbClr val="000000"/>
                </a:solidFill>
                <a:effectLst/>
                <a:uLnTx/>
                <a:uFillTx/>
                <a:latin typeface="Arial"/>
              </a:rPr>
              <a:t>and</a:t>
            </a:r>
            <a:r>
              <a:rPr kumimoji="0" lang="en-US" sz="3200" b="1" i="0" u="none" strike="noStrike" kern="0" cap="none" spc="0" normalizeH="0" baseline="0" noProof="0" dirty="0" smtClean="0">
                <a:ln>
                  <a:noFill/>
                </a:ln>
                <a:solidFill>
                  <a:srgbClr val="000000"/>
                </a:solidFill>
                <a:effectLst/>
                <a:uLnTx/>
                <a:uFillTx/>
                <a:latin typeface="Arial"/>
              </a:rPr>
              <a:t> R</a:t>
            </a:r>
            <a:r>
              <a:rPr kumimoji="0" lang="en-US" sz="3200" b="0" i="0" u="none" strike="noStrike" kern="0" cap="none" spc="0" normalizeH="0" baseline="0" noProof="0" dirty="0" smtClean="0">
                <a:ln>
                  <a:noFill/>
                </a:ln>
                <a:solidFill>
                  <a:srgbClr val="000000"/>
                </a:solidFill>
                <a:effectLst/>
                <a:uLnTx/>
                <a:uFillTx/>
                <a:latin typeface="Arial"/>
              </a:rPr>
              <a:t>esearch</a:t>
            </a:r>
            <a:r>
              <a:rPr kumimoji="0" lang="en-US" sz="3200" b="1" i="0" u="none" strike="noStrike" kern="0" cap="none" spc="0" normalizeH="0" baseline="0" noProof="0" dirty="0" smtClean="0">
                <a:ln>
                  <a:noFill/>
                </a:ln>
                <a:solidFill>
                  <a:srgbClr val="000000"/>
                </a:solidFill>
                <a:effectLst/>
                <a:uLnTx/>
                <a:uFillTx/>
                <a:latin typeface="Arial"/>
              </a:rPr>
              <a:t> T</a:t>
            </a:r>
            <a:r>
              <a:rPr kumimoji="0" lang="en-US" sz="3200" b="0" i="0" u="none" strike="noStrike" kern="0" cap="none" spc="0" normalizeH="0" baseline="0" noProof="0" dirty="0" smtClean="0">
                <a:ln>
                  <a:noFill/>
                </a:ln>
                <a:solidFill>
                  <a:srgbClr val="000000"/>
                </a:solidFill>
                <a:effectLst/>
                <a:uLnTx/>
                <a:uFillTx/>
                <a:latin typeface="Arial"/>
              </a:rPr>
              <a:t>oolkit</a:t>
            </a:r>
            <a:r>
              <a:rPr kumimoji="0" lang="en-US" sz="3200" b="1" i="0" u="none" strike="noStrike" kern="0" cap="none" spc="0" normalizeH="0" baseline="0" noProof="0" dirty="0" smtClean="0">
                <a:ln>
                  <a:noFill/>
                </a:ln>
                <a:solidFill>
                  <a:srgbClr val="000000"/>
                </a:solidFill>
                <a:effectLst/>
                <a:uLnTx/>
                <a:uFillTx/>
                <a:latin typeface="Arial"/>
              </a:rPr>
              <a:t> </a:t>
            </a:r>
            <a:br>
              <a:rPr kumimoji="0" lang="en-US" sz="3200" b="1" i="0" u="none" strike="noStrike" kern="0" cap="none" spc="0" normalizeH="0" baseline="0" noProof="0" dirty="0" smtClean="0">
                <a:ln>
                  <a:noFill/>
                </a:ln>
                <a:solidFill>
                  <a:srgbClr val="000000"/>
                </a:solidFill>
                <a:effectLst/>
                <a:uLnTx/>
                <a:uFillTx/>
                <a:latin typeface="Arial"/>
              </a:rPr>
            </a:br>
            <a:r>
              <a:rPr kumimoji="0" lang="en-US" sz="2000" b="1" i="1" u="none" strike="noStrike" kern="0" cap="none" spc="0" normalizeH="0" baseline="0" noProof="0" dirty="0" smtClean="0">
                <a:ln>
                  <a:noFill/>
                </a:ln>
                <a:solidFill>
                  <a:srgbClr val="000000"/>
                </a:solidFill>
                <a:effectLst/>
                <a:uLnTx/>
                <a:uFillTx/>
                <a:latin typeface="Arial"/>
              </a:rPr>
              <a:t>Enabling Precision Medicine</a:t>
            </a:r>
            <a:endParaRPr kumimoji="0" lang="en-US" sz="3200" b="1" i="1" u="none" strike="noStrike" kern="0" cap="none" spc="0" normalizeH="0" baseline="0" noProof="0" dirty="0">
              <a:ln>
                <a:noFill/>
              </a:ln>
              <a:solidFill>
                <a:srgbClr val="000000"/>
              </a:solidFill>
              <a:effectLst/>
              <a:uLnTx/>
              <a:uFillTx/>
              <a:latin typeface="Arial"/>
            </a:endParaRPr>
          </a:p>
        </p:txBody>
      </p:sp>
      <p:cxnSp>
        <p:nvCxnSpPr>
          <p:cNvPr id="35" name="Straight Arrow Connector 34"/>
          <p:cNvCxnSpPr/>
          <p:nvPr/>
        </p:nvCxnSpPr>
        <p:spPr bwMode="auto">
          <a:xfrm>
            <a:off x="3962400" y="4868603"/>
            <a:ext cx="0" cy="323234"/>
          </a:xfrm>
          <a:prstGeom prst="straightConnector1">
            <a:avLst/>
          </a:prstGeom>
          <a:solidFill>
            <a:srgbClr val="FFFFFF"/>
          </a:solidFill>
          <a:ln w="28575" cap="flat" cmpd="sng" algn="ctr">
            <a:solidFill>
              <a:srgbClr val="0000FF"/>
            </a:solidFill>
            <a:prstDash val="solid"/>
            <a:round/>
            <a:headEnd type="arrow"/>
            <a:tailEnd type="arrow"/>
          </a:ln>
          <a:effectLst/>
        </p:spPr>
      </p:cxnSp>
      <p:sp>
        <p:nvSpPr>
          <p:cNvPr id="36" name="Can 35"/>
          <p:cNvSpPr/>
          <p:nvPr/>
        </p:nvSpPr>
        <p:spPr>
          <a:xfrm>
            <a:off x="3338429" y="2733114"/>
            <a:ext cx="1143150" cy="431441"/>
          </a:xfrm>
          <a:prstGeom prst="can">
            <a:avLst/>
          </a:prstGeom>
          <a:solidFill>
            <a:srgbClr val="0000FF"/>
          </a:solidFill>
          <a:ln w="9525" cap="flat" cmpd="sng" algn="ctr">
            <a:solidFill>
              <a:srgbClr val="FFFFFF">
                <a:lumMod val="50000"/>
              </a:srgbClr>
            </a:solidFill>
            <a:prstDash val="solid"/>
          </a:ln>
          <a:effectLst>
            <a:outerShdw blurRad="40000" dist="23000" dir="5400000" rotWithShape="0">
              <a:srgbClr val="000000">
                <a:alpha val="35000"/>
              </a:srgbClr>
            </a:outerShdw>
          </a:effectLst>
        </p:spPr>
        <p:txBody>
          <a:bodyPr lIns="64291" tIns="32146" rIns="64291" bIns="32146"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latin typeface="Arial"/>
              </a:rPr>
              <a:t>Portal DB</a:t>
            </a:r>
            <a:endParaRPr kumimoji="0" lang="en-US" sz="1000" b="1" i="0" u="none" strike="noStrike" kern="0" cap="none" spc="0" normalizeH="0" baseline="0" noProof="0" dirty="0">
              <a:ln>
                <a:noFill/>
              </a:ln>
              <a:solidFill>
                <a:prstClr val="white"/>
              </a:solidFill>
              <a:effectLst/>
              <a:uLnTx/>
              <a:uFillTx/>
              <a:latin typeface="Arial"/>
            </a:endParaRPr>
          </a:p>
        </p:txBody>
      </p:sp>
      <p:sp>
        <p:nvSpPr>
          <p:cNvPr id="37" name="Flowchart: Magnetic Disk 36"/>
          <p:cNvSpPr>
            <a:spLocks noChangeAspect="1"/>
          </p:cNvSpPr>
          <p:nvPr/>
        </p:nvSpPr>
        <p:spPr bwMode="auto">
          <a:xfrm>
            <a:off x="4000794" y="6030194"/>
            <a:ext cx="1193773" cy="317921"/>
          </a:xfrm>
          <a:prstGeom prst="flowChartMagneticDisk">
            <a:avLst/>
          </a:prstGeom>
          <a:solidFill>
            <a:schemeClr val="bg1">
              <a:lumMod val="50000"/>
            </a:schemeClr>
          </a:solidFill>
          <a:ln w="25400" cap="flat" cmpd="sng" algn="ctr">
            <a:solidFill>
              <a:schemeClr val="tx1"/>
            </a:solidFill>
            <a:prstDash val="solid"/>
            <a:headEnd/>
            <a:tailEnd/>
          </a:ln>
          <a:effectLst/>
        </p:spPr>
        <p:txBody>
          <a:bodyPr wrap="square" lIns="18288" tIns="18288" rIns="18288" bIns="18288"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162C4E"/>
                </a:solidFill>
                <a:effectLst/>
                <a:uLnTx/>
                <a:uFillTx/>
                <a:latin typeface="Arial"/>
              </a:rPr>
              <a:t>Site/Membership Data</a:t>
            </a:r>
            <a:endParaRPr kumimoji="0" lang="en-US" sz="800" b="1" i="0" u="none" strike="noStrike" kern="0" cap="none" spc="0" normalizeH="0" baseline="0" noProof="0" dirty="0">
              <a:ln>
                <a:noFill/>
              </a:ln>
              <a:solidFill>
                <a:srgbClr val="162C4E"/>
              </a:solidFill>
              <a:effectLst/>
              <a:uLnTx/>
              <a:uFillTx/>
              <a:latin typeface="Arial"/>
            </a:endParaRPr>
          </a:p>
        </p:txBody>
      </p:sp>
      <p:sp>
        <p:nvSpPr>
          <p:cNvPr id="38" name="Flowchart: Magnetic Disk 37"/>
          <p:cNvSpPr>
            <a:spLocks noChangeAspect="1"/>
          </p:cNvSpPr>
          <p:nvPr/>
        </p:nvSpPr>
        <p:spPr bwMode="auto">
          <a:xfrm>
            <a:off x="2797812" y="6032453"/>
            <a:ext cx="1193773" cy="317921"/>
          </a:xfrm>
          <a:prstGeom prst="flowChartMagneticDisk">
            <a:avLst/>
          </a:prstGeom>
          <a:solidFill>
            <a:schemeClr val="bg1">
              <a:lumMod val="50000"/>
            </a:schemeClr>
          </a:solidFill>
          <a:ln w="25400" cap="flat" cmpd="sng" algn="ctr">
            <a:solidFill>
              <a:srgbClr val="000000">
                <a:lumMod val="85000"/>
                <a:lumOff val="15000"/>
              </a:srgbClr>
            </a:solidFill>
            <a:prstDash val="solid"/>
            <a:headEnd/>
            <a:tailEnd/>
          </a:ln>
          <a:effectLst/>
        </p:spPr>
        <p:txBody>
          <a:bodyPr wrap="square" lIns="18288" tIns="18288" rIns="18288" bIns="18288"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162C4E"/>
                </a:solidFill>
                <a:effectLst/>
                <a:uLnTx/>
                <a:uFillTx/>
                <a:latin typeface="Arial"/>
              </a:rPr>
              <a:t>Biospecimen Data</a:t>
            </a:r>
            <a:endParaRPr kumimoji="0" lang="en-US" sz="800" b="1" i="0" u="none" strike="noStrike" kern="0" cap="none" spc="0" normalizeH="0" baseline="0" noProof="0" dirty="0">
              <a:ln>
                <a:noFill/>
              </a:ln>
              <a:solidFill>
                <a:srgbClr val="162C4E"/>
              </a:solidFill>
              <a:effectLst/>
              <a:uLnTx/>
              <a:uFillTx/>
              <a:latin typeface="Arial"/>
            </a:endParaRPr>
          </a:p>
        </p:txBody>
      </p:sp>
      <p:sp>
        <p:nvSpPr>
          <p:cNvPr id="39" name="Flowchart: Magnetic Disk 38"/>
          <p:cNvSpPr>
            <a:spLocks noChangeAspect="1"/>
          </p:cNvSpPr>
          <p:nvPr/>
        </p:nvSpPr>
        <p:spPr bwMode="auto">
          <a:xfrm>
            <a:off x="2791476" y="5785689"/>
            <a:ext cx="1193772" cy="317921"/>
          </a:xfrm>
          <a:prstGeom prst="flowChartMagneticDisk">
            <a:avLst/>
          </a:prstGeom>
          <a:solidFill>
            <a:schemeClr val="bg1">
              <a:lumMod val="50000"/>
            </a:schemeClr>
          </a:solidFill>
          <a:ln w="25400" cap="flat" cmpd="sng" algn="ctr">
            <a:solidFill>
              <a:srgbClr val="000000"/>
            </a:solidFill>
            <a:prstDash val="solid"/>
            <a:headEnd/>
            <a:tailEnd/>
          </a:ln>
          <a:effectLst/>
        </p:spPr>
        <p:txBody>
          <a:bodyPr wrap="square" lIns="18288" tIns="18288" rIns="18288" bIns="18288"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162C4E"/>
                </a:solidFill>
                <a:effectLst/>
                <a:uLnTx/>
                <a:uFillTx/>
                <a:latin typeface="Arial"/>
              </a:rPr>
              <a:t>Clinical Data</a:t>
            </a:r>
            <a:endParaRPr kumimoji="0" lang="en-US" sz="800" b="1" i="0" u="none" strike="noStrike" kern="0" cap="none" spc="0" normalizeH="0" baseline="0" noProof="0" dirty="0">
              <a:ln>
                <a:noFill/>
              </a:ln>
              <a:solidFill>
                <a:srgbClr val="162C4E"/>
              </a:solidFill>
              <a:effectLst/>
              <a:uLnTx/>
              <a:uFillTx/>
              <a:latin typeface="Arial"/>
            </a:endParaRPr>
          </a:p>
        </p:txBody>
      </p:sp>
      <p:sp>
        <p:nvSpPr>
          <p:cNvPr id="40" name="Flowchart: Magnetic Disk 39"/>
          <p:cNvSpPr>
            <a:spLocks noChangeAspect="1"/>
          </p:cNvSpPr>
          <p:nvPr/>
        </p:nvSpPr>
        <p:spPr bwMode="auto">
          <a:xfrm>
            <a:off x="3995167" y="5775633"/>
            <a:ext cx="1201382" cy="317921"/>
          </a:xfrm>
          <a:prstGeom prst="flowChartMagneticDisk">
            <a:avLst/>
          </a:prstGeom>
          <a:solidFill>
            <a:schemeClr val="bg1">
              <a:lumMod val="50000"/>
            </a:schemeClr>
          </a:solidFill>
          <a:ln w="25400" cap="flat" cmpd="sng" algn="ctr">
            <a:solidFill>
              <a:schemeClr val="tx1"/>
            </a:solidFill>
            <a:prstDash val="solid"/>
            <a:headEnd/>
            <a:tailEnd/>
          </a:ln>
          <a:effectLst/>
        </p:spPr>
        <p:txBody>
          <a:bodyPr wrap="square" lIns="18288" tIns="18288" rIns="18288" bIns="18288"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162C4E"/>
                </a:solidFill>
                <a:effectLst/>
                <a:uLnTx/>
                <a:uFillTx/>
                <a:latin typeface="Arial"/>
              </a:rPr>
              <a:t>Image MetaData</a:t>
            </a:r>
            <a:endParaRPr kumimoji="0" lang="en-US" sz="800" b="1" i="0" u="none" strike="noStrike" kern="0" cap="none" spc="0" normalizeH="0" baseline="0" noProof="0" dirty="0">
              <a:ln>
                <a:noFill/>
              </a:ln>
              <a:solidFill>
                <a:srgbClr val="162C4E"/>
              </a:solidFill>
              <a:effectLst/>
              <a:uLnTx/>
              <a:uFillTx/>
              <a:latin typeface="Arial"/>
            </a:endParaRPr>
          </a:p>
        </p:txBody>
      </p:sp>
      <p:cxnSp>
        <p:nvCxnSpPr>
          <p:cNvPr id="41" name="Straight Arrow Connector 40"/>
          <p:cNvCxnSpPr/>
          <p:nvPr/>
        </p:nvCxnSpPr>
        <p:spPr bwMode="auto">
          <a:xfrm>
            <a:off x="3052175" y="3688258"/>
            <a:ext cx="0" cy="605233"/>
          </a:xfrm>
          <a:prstGeom prst="straightConnector1">
            <a:avLst/>
          </a:prstGeom>
          <a:solidFill>
            <a:srgbClr val="FFFFFF"/>
          </a:solidFill>
          <a:ln w="28575" cap="flat" cmpd="sng" algn="ctr">
            <a:solidFill>
              <a:srgbClr val="0000FF"/>
            </a:solidFill>
            <a:prstDash val="solid"/>
            <a:round/>
            <a:headEnd type="arrow"/>
            <a:tailEnd type="arrow"/>
          </a:ln>
          <a:effectLst/>
        </p:spPr>
      </p:cxnSp>
      <p:pic>
        <p:nvPicPr>
          <p:cNvPr id="42" name="Picture 41"/>
          <p:cNvPicPr>
            <a:picLocks noChangeAspect="1"/>
          </p:cNvPicPr>
          <p:nvPr/>
        </p:nvPicPr>
        <p:blipFill>
          <a:blip r:embed="rId3"/>
          <a:stretch>
            <a:fillRect/>
          </a:stretch>
        </p:blipFill>
        <p:spPr>
          <a:xfrm>
            <a:off x="6942274" y="457200"/>
            <a:ext cx="579188" cy="571500"/>
          </a:xfrm>
          <a:prstGeom prst="rect">
            <a:avLst/>
          </a:prstGeom>
        </p:spPr>
      </p:pic>
      <p:sp>
        <p:nvSpPr>
          <p:cNvPr id="86" name="Rectangle 85"/>
          <p:cNvSpPr/>
          <p:nvPr/>
        </p:nvSpPr>
        <p:spPr>
          <a:xfrm>
            <a:off x="188201" y="1455096"/>
            <a:ext cx="846689" cy="596557"/>
          </a:xfrm>
          <a:prstGeom prst="rect">
            <a:avLst/>
          </a:prstGeom>
          <a:solidFill>
            <a:schemeClr val="tx1"/>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noProof="0" dirty="0" smtClean="0">
                <a:solidFill>
                  <a:srgbClr val="FFFFFF"/>
                </a:solidFill>
                <a:latin typeface="Calibri" panose="020F0502020204030204" pitchFamily="34" charset="0"/>
                <a:cs typeface="Calibri" panose="020F0502020204030204" pitchFamily="34" charset="0"/>
              </a:rPr>
              <a:t>Research Users</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cxnSp>
        <p:nvCxnSpPr>
          <p:cNvPr id="87" name="Straight Connector 86"/>
          <p:cNvCxnSpPr>
            <a:stCxn id="32" idx="2"/>
            <a:endCxn id="86" idx="3"/>
          </p:cNvCxnSpPr>
          <p:nvPr/>
        </p:nvCxnSpPr>
        <p:spPr>
          <a:xfrm flipH="1" flipV="1">
            <a:off x="1034890" y="1753375"/>
            <a:ext cx="495827" cy="7760"/>
          </a:xfrm>
          <a:prstGeom prst="line">
            <a:avLst/>
          </a:prstGeom>
          <a:noFill/>
          <a:ln w="25400" cap="flat" cmpd="sng" algn="ctr">
            <a:solidFill>
              <a:srgbClr val="0000FF"/>
            </a:solidFill>
            <a:prstDash val="solid"/>
          </a:ln>
          <a:effectLst>
            <a:outerShdw blurRad="40000" dist="20000" dir="5400000" rotWithShape="0">
              <a:srgbClr val="000000">
                <a:alpha val="38000"/>
              </a:srgbClr>
            </a:outerShdw>
          </a:effectLst>
        </p:spPr>
      </p:cxnSp>
      <p:sp>
        <p:nvSpPr>
          <p:cNvPr id="92" name="Flowchart: Magnetic Disk 38"/>
          <p:cNvSpPr>
            <a:spLocks noChangeAspect="1"/>
          </p:cNvSpPr>
          <p:nvPr/>
        </p:nvSpPr>
        <p:spPr bwMode="auto">
          <a:xfrm>
            <a:off x="3376411" y="5457712"/>
            <a:ext cx="1193772" cy="317921"/>
          </a:xfrm>
          <a:prstGeom prst="flowChartMagneticDisk">
            <a:avLst/>
          </a:prstGeom>
          <a:solidFill>
            <a:schemeClr val="bg1">
              <a:lumMod val="50000"/>
            </a:schemeClr>
          </a:solidFill>
          <a:ln w="25400" cap="flat" cmpd="sng" algn="ctr">
            <a:solidFill>
              <a:srgbClr val="000000"/>
            </a:solidFill>
            <a:prstDash val="solid"/>
            <a:headEnd/>
            <a:tailEnd/>
          </a:ln>
          <a:effectLst/>
        </p:spPr>
        <p:txBody>
          <a:bodyPr wrap="square" lIns="18288" tIns="18288" rIns="18288" bIns="18288"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162C4E"/>
                </a:solidFill>
                <a:effectLst/>
                <a:uLnTx/>
                <a:uFillTx/>
                <a:latin typeface="Arial"/>
              </a:rPr>
              <a:t>Integrated Meta Data</a:t>
            </a:r>
            <a:endParaRPr kumimoji="0" lang="en-US" sz="800" b="1" i="0" u="none" strike="noStrike" kern="0" cap="none" spc="0" normalizeH="0" baseline="0" noProof="0" dirty="0">
              <a:ln>
                <a:noFill/>
              </a:ln>
              <a:solidFill>
                <a:srgbClr val="162C4E"/>
              </a:solidFill>
              <a:effectLst/>
              <a:uLnTx/>
              <a:uFillTx/>
              <a:latin typeface="Arial"/>
            </a:endParaRPr>
          </a:p>
        </p:txBody>
      </p:sp>
      <p:sp>
        <p:nvSpPr>
          <p:cNvPr id="93" name="TextBox 92"/>
          <p:cNvSpPr txBox="1"/>
          <p:nvPr/>
        </p:nvSpPr>
        <p:spPr>
          <a:xfrm>
            <a:off x="3009279" y="5182391"/>
            <a:ext cx="2023811" cy="276999"/>
          </a:xfrm>
          <a:prstGeom prst="rect">
            <a:avLst/>
          </a:prstGeom>
          <a:noFill/>
        </p:spPr>
        <p:txBody>
          <a:bodyPr wrap="none" rtlCol="0">
            <a:spAutoFit/>
          </a:bodyPr>
          <a:lstStyle/>
          <a:p>
            <a:r>
              <a:rPr lang="en-US" sz="1200" dirty="0" smtClean="0">
                <a:solidFill>
                  <a:schemeClr val="bg1"/>
                </a:solidFill>
              </a:rPr>
              <a:t>Integrated Data Repository</a:t>
            </a:r>
            <a:endParaRPr lang="en-US" sz="1200" dirty="0">
              <a:solidFill>
                <a:schemeClr val="bg1"/>
              </a:solidFill>
            </a:endParaRPr>
          </a:p>
        </p:txBody>
      </p:sp>
      <p:cxnSp>
        <p:nvCxnSpPr>
          <p:cNvPr id="49" name="Straight Arrow Connector 48"/>
          <p:cNvCxnSpPr/>
          <p:nvPr/>
        </p:nvCxnSpPr>
        <p:spPr bwMode="auto">
          <a:xfrm>
            <a:off x="3957202" y="3195495"/>
            <a:ext cx="0" cy="1115459"/>
          </a:xfrm>
          <a:prstGeom prst="straightConnector1">
            <a:avLst/>
          </a:prstGeom>
          <a:solidFill>
            <a:srgbClr val="FFFFFF"/>
          </a:solidFill>
          <a:ln w="28575" cap="flat" cmpd="sng" algn="ctr">
            <a:solidFill>
              <a:srgbClr val="0000FF"/>
            </a:solidFill>
            <a:prstDash val="solid"/>
            <a:round/>
            <a:headEnd type="arrow"/>
            <a:tailEnd type="arrow"/>
          </a:ln>
          <a:effectLst/>
        </p:spPr>
      </p:cxnSp>
      <p:sp>
        <p:nvSpPr>
          <p:cNvPr id="14" name="Rectangle 13"/>
          <p:cNvSpPr/>
          <p:nvPr/>
        </p:nvSpPr>
        <p:spPr>
          <a:xfrm>
            <a:off x="3247839" y="4289546"/>
            <a:ext cx="1628961" cy="204205"/>
          </a:xfrm>
          <a:prstGeom prst="rect">
            <a:avLst/>
          </a:prstGeom>
          <a:solidFill>
            <a:srgbClr val="CB6DFF"/>
          </a:solidFill>
          <a:ln w="9525" cap="flat" cmpd="sng" algn="ctr">
            <a:solidFill>
              <a:srgbClr val="0000FF">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smtClean="0">
                <a:ln>
                  <a:noFill/>
                </a:ln>
                <a:solidFill>
                  <a:srgbClr val="FFFFFF"/>
                </a:solidFill>
                <a:effectLst/>
                <a:uLnTx/>
                <a:uFillTx/>
                <a:latin typeface="Calibri" panose="020F0502020204030204" pitchFamily="34" charset="0"/>
                <a:cs typeface="Calibri" panose="020F0502020204030204" pitchFamily="34" charset="0"/>
              </a:rPr>
              <a:t>Kibana</a:t>
            </a:r>
            <a:endParaRPr kumimoji="0" lang="en-US" sz="12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51" name="Rectangle 50"/>
          <p:cNvSpPr/>
          <p:nvPr/>
        </p:nvSpPr>
        <p:spPr>
          <a:xfrm>
            <a:off x="279990" y="7010400"/>
            <a:ext cx="8584019" cy="1063637"/>
          </a:xfrm>
          <a:prstGeom prst="rect">
            <a:avLst/>
          </a:prstGeom>
          <a:ln w="38100">
            <a:solidFill>
              <a:schemeClr val="accent4">
                <a:lumMod val="65000"/>
                <a:lumOff val="3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solidFill>
                  <a:schemeClr val="tx1"/>
                </a:solidFill>
              </a:rPr>
              <a:t>ACR Connect Services </a:t>
            </a:r>
            <a:r>
              <a:rPr lang="en-US" sz="1200" b="1" dirty="0" smtClean="0">
                <a:solidFill>
                  <a:schemeClr val="tx1"/>
                </a:solidFill>
              </a:rPr>
              <a:t> (Relevant Services Listed Below)</a:t>
            </a:r>
            <a:endParaRPr lang="en-US" sz="1200" b="1" u="sng" dirty="0" smtClean="0">
              <a:solidFill>
                <a:schemeClr val="accent1">
                  <a:lumMod val="50000"/>
                </a:schemeClr>
              </a:solidFill>
              <a:latin typeface="Calibri"/>
            </a:endParaRPr>
          </a:p>
          <a:p>
            <a:pPr marL="457200" indent="-223838" fontAlgn="auto">
              <a:spcBef>
                <a:spcPts val="0"/>
              </a:spcBef>
              <a:spcAft>
                <a:spcPts val="0"/>
              </a:spcAft>
              <a:buFont typeface="Arial" panose="020B0604020202020204" pitchFamily="34" charset="0"/>
              <a:buChar char="•"/>
            </a:pPr>
            <a:r>
              <a:rPr lang="en-US" sz="1200" b="1" dirty="0" smtClean="0">
                <a:solidFill>
                  <a:schemeClr val="accent1">
                    <a:lumMod val="25000"/>
                  </a:schemeClr>
                </a:solidFill>
                <a:latin typeface="Calibri"/>
              </a:rPr>
              <a:t>TRIAD </a:t>
            </a:r>
            <a:r>
              <a:rPr lang="en-US" sz="1200" b="1" dirty="0" err="1">
                <a:solidFill>
                  <a:schemeClr val="accent1">
                    <a:lumMod val="25000"/>
                  </a:schemeClr>
                </a:solidFill>
                <a:latin typeface="Calibri"/>
              </a:rPr>
              <a:t>AutoRun</a:t>
            </a:r>
            <a:r>
              <a:rPr lang="en-US" sz="1200" b="1" dirty="0">
                <a:solidFill>
                  <a:schemeClr val="accent1">
                    <a:lumMod val="25000"/>
                  </a:schemeClr>
                </a:solidFill>
                <a:latin typeface="Calibri"/>
              </a:rPr>
              <a:t> </a:t>
            </a:r>
            <a:r>
              <a:rPr lang="en-US" sz="1200" b="1" dirty="0" smtClean="0">
                <a:solidFill>
                  <a:schemeClr val="accent1">
                    <a:lumMod val="25000"/>
                  </a:schemeClr>
                </a:solidFill>
                <a:latin typeface="Calibri"/>
              </a:rPr>
              <a:t>Service </a:t>
            </a:r>
            <a:r>
              <a:rPr lang="en-US" sz="1200" b="1" dirty="0">
                <a:solidFill>
                  <a:schemeClr val="accent1">
                    <a:lumMod val="25000"/>
                  </a:schemeClr>
                </a:solidFill>
                <a:latin typeface="Calibri"/>
              </a:rPr>
              <a:t>n</a:t>
            </a:r>
            <a:r>
              <a:rPr lang="en-US" sz="1200" b="1" dirty="0" smtClean="0">
                <a:solidFill>
                  <a:schemeClr val="accent1">
                    <a:lumMod val="25000"/>
                  </a:schemeClr>
                </a:solidFill>
                <a:latin typeface="Calibri"/>
              </a:rPr>
              <a:t>otifies ACR Repository about  new studies</a:t>
            </a:r>
            <a:r>
              <a:rPr lang="en-US" sz="1200" b="1" dirty="0">
                <a:solidFill>
                  <a:schemeClr val="accent1">
                    <a:lumMod val="25000"/>
                  </a:schemeClr>
                </a:solidFill>
                <a:latin typeface="Calibri"/>
              </a:rPr>
              <a:t> </a:t>
            </a:r>
            <a:r>
              <a:rPr lang="en-US" sz="1200" b="1" dirty="0" smtClean="0">
                <a:solidFill>
                  <a:schemeClr val="accent1">
                    <a:lumMod val="25000"/>
                  </a:schemeClr>
                </a:solidFill>
                <a:latin typeface="Calibri"/>
              </a:rPr>
              <a:t>available in TRIAD</a:t>
            </a:r>
            <a:endParaRPr lang="en-US" sz="1200" b="1" dirty="0">
              <a:solidFill>
                <a:schemeClr val="accent1">
                  <a:lumMod val="25000"/>
                </a:schemeClr>
              </a:solidFill>
              <a:latin typeface="Calibri"/>
            </a:endParaRPr>
          </a:p>
          <a:p>
            <a:pPr marL="457200" indent="-223838" fontAlgn="auto">
              <a:spcBef>
                <a:spcPts val="0"/>
              </a:spcBef>
              <a:spcAft>
                <a:spcPts val="0"/>
              </a:spcAft>
              <a:buFont typeface="Arial" panose="020B0604020202020204" pitchFamily="34" charset="0"/>
              <a:buChar char="•"/>
            </a:pPr>
            <a:r>
              <a:rPr lang="en-US" sz="1200" b="1" dirty="0">
                <a:solidFill>
                  <a:schemeClr val="bg1">
                    <a:lumMod val="50000"/>
                  </a:schemeClr>
                </a:solidFill>
                <a:latin typeface="Calibri"/>
              </a:rPr>
              <a:t>TRIAD </a:t>
            </a:r>
            <a:r>
              <a:rPr lang="en-US" sz="1200" b="1" dirty="0" smtClean="0">
                <a:solidFill>
                  <a:schemeClr val="bg1">
                    <a:lumMod val="50000"/>
                  </a:schemeClr>
                </a:solidFill>
                <a:latin typeface="Calibri"/>
              </a:rPr>
              <a:t>Study Information Web Services - to list Study/Series/Image file identifiers (</a:t>
            </a:r>
            <a:r>
              <a:rPr lang="en-US" sz="1200" b="1" dirty="0" err="1" smtClean="0">
                <a:solidFill>
                  <a:schemeClr val="bg1">
                    <a:lumMod val="50000"/>
                  </a:schemeClr>
                </a:solidFill>
                <a:latin typeface="Calibri"/>
              </a:rPr>
              <a:t>StudyInstanceUID</a:t>
            </a:r>
            <a:r>
              <a:rPr lang="en-US" sz="1200" b="1" dirty="0" smtClean="0">
                <a:solidFill>
                  <a:schemeClr val="bg1">
                    <a:lumMod val="50000"/>
                  </a:schemeClr>
                </a:solidFill>
                <a:latin typeface="Calibri"/>
              </a:rPr>
              <a:t>, WADO) </a:t>
            </a:r>
          </a:p>
          <a:p>
            <a:pPr marL="457200" indent="-223838" fontAlgn="auto">
              <a:spcBef>
                <a:spcPts val="0"/>
              </a:spcBef>
              <a:spcAft>
                <a:spcPts val="0"/>
              </a:spcAft>
              <a:buFont typeface="Arial" panose="020B0604020202020204" pitchFamily="34" charset="0"/>
              <a:buChar char="•"/>
            </a:pPr>
            <a:r>
              <a:rPr lang="en-US" sz="1200" b="1" dirty="0" smtClean="0">
                <a:solidFill>
                  <a:srgbClr val="C44FFF"/>
                </a:solidFill>
                <a:latin typeface="Calibri"/>
              </a:rPr>
              <a:t>TRIAD DICOM Metadata Web </a:t>
            </a:r>
            <a:r>
              <a:rPr lang="en-US" sz="1200" b="1" dirty="0">
                <a:solidFill>
                  <a:srgbClr val="C44FFF"/>
                </a:solidFill>
                <a:latin typeface="Calibri"/>
              </a:rPr>
              <a:t>S</a:t>
            </a:r>
            <a:r>
              <a:rPr lang="en-US" sz="1200" b="1" dirty="0" smtClean="0">
                <a:solidFill>
                  <a:srgbClr val="C44FFF"/>
                </a:solidFill>
                <a:latin typeface="Calibri"/>
              </a:rPr>
              <a:t>ervice </a:t>
            </a:r>
            <a:r>
              <a:rPr lang="en-US" sz="1200" b="1" dirty="0">
                <a:solidFill>
                  <a:srgbClr val="C44FFF"/>
                </a:solidFill>
                <a:latin typeface="Calibri"/>
              </a:rPr>
              <a:t>to </a:t>
            </a:r>
            <a:r>
              <a:rPr lang="en-US" sz="1200" b="1" dirty="0" smtClean="0">
                <a:solidFill>
                  <a:srgbClr val="C44FFF"/>
                </a:solidFill>
                <a:latin typeface="Calibri"/>
              </a:rPr>
              <a:t>export DICOM header information </a:t>
            </a:r>
            <a:r>
              <a:rPr lang="en-US" sz="1200" b="1" dirty="0">
                <a:solidFill>
                  <a:srgbClr val="C44FFF"/>
                </a:solidFill>
                <a:latin typeface="Calibri"/>
              </a:rPr>
              <a:t>(</a:t>
            </a:r>
            <a:r>
              <a:rPr lang="en-US" sz="1200" b="1" dirty="0" err="1" smtClean="0">
                <a:solidFill>
                  <a:srgbClr val="C44FFF"/>
                </a:solidFill>
                <a:latin typeface="Calibri"/>
              </a:rPr>
              <a:t>SOPInstanceUID</a:t>
            </a:r>
            <a:r>
              <a:rPr lang="en-US" sz="1200" b="1" dirty="0" smtClean="0">
                <a:solidFill>
                  <a:srgbClr val="C44FFF"/>
                </a:solidFill>
                <a:latin typeface="Calibri"/>
              </a:rPr>
              <a:t> </a:t>
            </a:r>
            <a:r>
              <a:rPr lang="en-US" sz="1200" b="1" dirty="0">
                <a:solidFill>
                  <a:srgbClr val="C44FFF"/>
                </a:solidFill>
                <a:latin typeface="Calibri"/>
              </a:rPr>
              <a:t>needed</a:t>
            </a:r>
            <a:r>
              <a:rPr lang="en-US" sz="1200" b="1" dirty="0" smtClean="0">
                <a:solidFill>
                  <a:srgbClr val="C44FFF"/>
                </a:solidFill>
                <a:latin typeface="Calibri"/>
              </a:rPr>
              <a:t>) </a:t>
            </a:r>
          </a:p>
          <a:p>
            <a:pPr marL="457200" indent="-223838" fontAlgn="auto">
              <a:spcBef>
                <a:spcPts val="0"/>
              </a:spcBef>
              <a:spcAft>
                <a:spcPts val="0"/>
              </a:spcAft>
              <a:buFont typeface="Arial" panose="020B0604020202020204" pitchFamily="34" charset="0"/>
              <a:buChar char="•"/>
            </a:pPr>
            <a:r>
              <a:rPr lang="en-US" sz="1200" b="1" dirty="0" smtClean="0">
                <a:solidFill>
                  <a:srgbClr val="8F0EC2"/>
                </a:solidFill>
                <a:latin typeface="Calibri"/>
              </a:rPr>
              <a:t>Image Viewer Services (TRIAD WADO, Other Web Services) for web-based image viewers </a:t>
            </a:r>
            <a:endParaRPr lang="en-US" sz="1200" b="1" dirty="0">
              <a:solidFill>
                <a:srgbClr val="8F0EC2"/>
              </a:solidFill>
              <a:latin typeface="Calibri"/>
            </a:endParaRPr>
          </a:p>
        </p:txBody>
      </p:sp>
    </p:spTree>
    <p:extLst>
      <p:ext uri="{BB962C8B-B14F-4D97-AF65-F5344CB8AC3E}">
        <p14:creationId xmlns:p14="http://schemas.microsoft.com/office/powerpoint/2010/main" val="4060082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lstStyle/>
          <a:p>
            <a:r>
              <a:rPr lang="en-US" dirty="0" smtClean="0"/>
              <a:t>DW User Interface Portal  Flow  (pre June 2014, from </a:t>
            </a:r>
            <a:r>
              <a:rPr lang="en-US" dirty="0" err="1" smtClean="0"/>
              <a:t>mWebware</a:t>
            </a:r>
            <a:r>
              <a:rPr lang="en-US" dirty="0" smtClean="0"/>
              <a:t>)</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066800"/>
            <a:ext cx="7675753" cy="5580273"/>
          </a:xfrm>
        </p:spPr>
      </p:pic>
      <p:sp>
        <p:nvSpPr>
          <p:cNvPr id="4" name="Footer Placeholder 3"/>
          <p:cNvSpPr>
            <a:spLocks noGrp="1"/>
          </p:cNvSpPr>
          <p:nvPr>
            <p:ph type="ftr" sz="quarter" idx="11"/>
          </p:nvPr>
        </p:nvSpPr>
        <p:spPr/>
        <p:txBody>
          <a:bodyPr/>
          <a:lstStyle/>
          <a:p>
            <a:fld id="{960C0150-AEA8-4A13-AA59-0296D065681C}" type="slidenum">
              <a:rPr lang="en-US" smtClean="0"/>
              <a:pPr/>
              <a:t>12</a:t>
            </a:fld>
            <a:endParaRPr lang="en-US"/>
          </a:p>
        </p:txBody>
      </p:sp>
    </p:spTree>
    <p:extLst>
      <p:ext uri="{BB962C8B-B14F-4D97-AF65-F5344CB8AC3E}">
        <p14:creationId xmlns:p14="http://schemas.microsoft.com/office/powerpoint/2010/main" val="1752805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fld id="{960C0150-AEA8-4A13-AA59-0296D065681C}" type="slidenum">
              <a:rPr lang="en-US" smtClean="0"/>
              <a:pPr/>
              <a:t>13</a:t>
            </a:fld>
            <a:endParaRPr lang="en-US"/>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1" y="457200"/>
            <a:ext cx="9118979" cy="633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078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Proposed Models</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14</a:t>
            </a:fld>
            <a:endParaRPr lang="en-US"/>
          </a:p>
        </p:txBody>
      </p:sp>
    </p:spTree>
    <p:extLst>
      <p:ext uri="{BB962C8B-B14F-4D97-AF65-F5344CB8AC3E}">
        <p14:creationId xmlns:p14="http://schemas.microsoft.com/office/powerpoint/2010/main" val="1551700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Data Models</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15</a:t>
            </a:fld>
            <a:endParaRPr lang="en-US"/>
          </a:p>
        </p:txBody>
      </p:sp>
    </p:spTree>
    <p:extLst>
      <p:ext uri="{BB962C8B-B14F-4D97-AF65-F5344CB8AC3E}">
        <p14:creationId xmlns:p14="http://schemas.microsoft.com/office/powerpoint/2010/main" val="2344726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Search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874" y="1600200"/>
            <a:ext cx="5021452" cy="4525963"/>
          </a:xfrm>
        </p:spPr>
      </p:pic>
      <p:sp>
        <p:nvSpPr>
          <p:cNvPr id="4" name="Footer Placeholder 3"/>
          <p:cNvSpPr>
            <a:spLocks noGrp="1"/>
          </p:cNvSpPr>
          <p:nvPr>
            <p:ph type="ftr" sz="quarter" idx="11"/>
          </p:nvPr>
        </p:nvSpPr>
        <p:spPr/>
        <p:txBody>
          <a:bodyPr/>
          <a:lstStyle/>
          <a:p>
            <a:fld id="{960C0150-AEA8-4A13-AA59-0296D065681C}" type="slidenum">
              <a:rPr lang="en-US" smtClean="0"/>
              <a:pPr/>
              <a:t>16</a:t>
            </a:fld>
            <a:endParaRPr lang="en-US"/>
          </a:p>
        </p:txBody>
      </p:sp>
      <p:sp>
        <p:nvSpPr>
          <p:cNvPr id="6" name="TextBox 5"/>
          <p:cNvSpPr txBox="1"/>
          <p:nvPr/>
        </p:nvSpPr>
        <p:spPr>
          <a:xfrm>
            <a:off x="203200" y="6096000"/>
            <a:ext cx="6425220" cy="361637"/>
          </a:xfrm>
          <a:prstGeom prst="rect">
            <a:avLst/>
          </a:prstGeom>
          <a:noFill/>
        </p:spPr>
        <p:txBody>
          <a:bodyPr wrap="none" rtlCol="0">
            <a:spAutoFit/>
          </a:bodyPr>
          <a:lstStyle/>
          <a:p>
            <a:r>
              <a:rPr lang="en-US" sz="1750" dirty="0" smtClean="0"/>
              <a:t>Source: mWebWare; </a:t>
            </a:r>
            <a:r>
              <a:rPr lang="en-US" sz="1750" dirty="0"/>
              <a:t>C</a:t>
            </a:r>
            <a:r>
              <a:rPr lang="en-US" sz="1750" dirty="0" smtClean="0"/>
              <a:t>urrently used in DART Data Warehouse</a:t>
            </a:r>
            <a:endParaRPr lang="en-US" sz="1750" dirty="0"/>
          </a:p>
        </p:txBody>
      </p:sp>
    </p:spTree>
    <p:extLst>
      <p:ext uri="{BB962C8B-B14F-4D97-AF65-F5344CB8AC3E}">
        <p14:creationId xmlns:p14="http://schemas.microsoft.com/office/powerpoint/2010/main" val="186235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Data Search (Simple Tab – search by </a:t>
            </a:r>
            <a:r>
              <a:rPr lang="en-US" dirty="0" err="1" smtClean="0"/>
              <a:t>Froms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088" y="1524000"/>
            <a:ext cx="6971023" cy="4525963"/>
          </a:xfrm>
        </p:spPr>
      </p:pic>
      <p:sp>
        <p:nvSpPr>
          <p:cNvPr id="4" name="Footer Placeholder 3"/>
          <p:cNvSpPr>
            <a:spLocks noGrp="1"/>
          </p:cNvSpPr>
          <p:nvPr>
            <p:ph type="ftr" sz="quarter" idx="11"/>
          </p:nvPr>
        </p:nvSpPr>
        <p:spPr/>
        <p:txBody>
          <a:bodyPr/>
          <a:lstStyle/>
          <a:p>
            <a:fld id="{960C0150-AEA8-4A13-AA59-0296D065681C}" type="slidenum">
              <a:rPr lang="en-US" smtClean="0"/>
              <a:pPr/>
              <a:t>17</a:t>
            </a:fld>
            <a:endParaRPr lang="en-US"/>
          </a:p>
        </p:txBody>
      </p:sp>
      <p:sp>
        <p:nvSpPr>
          <p:cNvPr id="6" name="TextBox 5"/>
          <p:cNvSpPr txBox="1"/>
          <p:nvPr/>
        </p:nvSpPr>
        <p:spPr>
          <a:xfrm>
            <a:off x="203200" y="6096000"/>
            <a:ext cx="9131795" cy="646331"/>
          </a:xfrm>
          <a:prstGeom prst="rect">
            <a:avLst/>
          </a:prstGeom>
          <a:noFill/>
        </p:spPr>
        <p:txBody>
          <a:bodyPr wrap="none" rtlCol="0">
            <a:spAutoFit/>
          </a:bodyPr>
          <a:lstStyle/>
          <a:p>
            <a:r>
              <a:rPr lang="en-US" sz="1750" dirty="0" smtClean="0"/>
              <a:t>Source: mWebWare; </a:t>
            </a:r>
            <a:r>
              <a:rPr lang="en-US" sz="1750" dirty="0"/>
              <a:t>C</a:t>
            </a:r>
            <a:r>
              <a:rPr lang="en-US" sz="1750" dirty="0" smtClean="0"/>
              <a:t>urrently used in DART Data Warehouse, </a:t>
            </a:r>
            <a:r>
              <a:rPr lang="en-US" sz="1750" dirty="0"/>
              <a:t>Note: Not </a:t>
            </a:r>
            <a:r>
              <a:rPr lang="en-US" sz="1750" dirty="0" err="1"/>
              <a:t>Elasticsearch</a:t>
            </a:r>
            <a:endParaRPr lang="en-US" sz="1750" dirty="0"/>
          </a:p>
          <a:p>
            <a:endParaRPr lang="en-US" sz="1750" dirty="0"/>
          </a:p>
        </p:txBody>
      </p:sp>
    </p:spTree>
    <p:extLst>
      <p:ext uri="{BB962C8B-B14F-4D97-AF65-F5344CB8AC3E}">
        <p14:creationId xmlns:p14="http://schemas.microsoft.com/office/powerpoint/2010/main" val="382756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Imaging Tab Data Search - Current Data Model – DICOM (View 1)</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18</a:t>
            </a:fld>
            <a:endParaRPr lang="en-US"/>
          </a:p>
        </p:txBody>
      </p:sp>
      <p:pic>
        <p:nvPicPr>
          <p:cNvPr id="6"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5774" y="1600200"/>
            <a:ext cx="5969651" cy="4525963"/>
          </a:xfrm>
        </p:spPr>
      </p:pic>
      <p:sp>
        <p:nvSpPr>
          <p:cNvPr id="7" name="TextBox 6"/>
          <p:cNvSpPr txBox="1"/>
          <p:nvPr/>
        </p:nvSpPr>
        <p:spPr>
          <a:xfrm>
            <a:off x="304800" y="6107668"/>
            <a:ext cx="8676606" cy="338554"/>
          </a:xfrm>
          <a:prstGeom prst="rect">
            <a:avLst/>
          </a:prstGeom>
          <a:noFill/>
        </p:spPr>
        <p:txBody>
          <a:bodyPr wrap="none" rtlCol="0">
            <a:spAutoFit/>
          </a:bodyPr>
          <a:lstStyle/>
          <a:p>
            <a:r>
              <a:rPr lang="en-US" sz="1600" dirty="0" smtClean="0"/>
              <a:t>Source: mWebWare; </a:t>
            </a:r>
            <a:r>
              <a:rPr lang="en-US" sz="1600" dirty="0"/>
              <a:t>C</a:t>
            </a:r>
            <a:r>
              <a:rPr lang="en-US" sz="1600" dirty="0" smtClean="0"/>
              <a:t>urrently used in DART Data Warehouse. See questions in note section.</a:t>
            </a:r>
            <a:endParaRPr lang="en-US" sz="1600" dirty="0"/>
          </a:p>
        </p:txBody>
      </p:sp>
    </p:spTree>
    <p:extLst>
      <p:ext uri="{BB962C8B-B14F-4D97-AF65-F5344CB8AC3E}">
        <p14:creationId xmlns:p14="http://schemas.microsoft.com/office/powerpoint/2010/main" val="1717571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Saved Search</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780" y="1524000"/>
            <a:ext cx="5115639" cy="4439270"/>
          </a:xfrm>
        </p:spPr>
      </p:pic>
      <p:sp>
        <p:nvSpPr>
          <p:cNvPr id="4" name="Footer Placeholder 3"/>
          <p:cNvSpPr>
            <a:spLocks noGrp="1"/>
          </p:cNvSpPr>
          <p:nvPr>
            <p:ph type="ftr" sz="quarter" idx="11"/>
          </p:nvPr>
        </p:nvSpPr>
        <p:spPr/>
        <p:txBody>
          <a:bodyPr/>
          <a:lstStyle/>
          <a:p>
            <a:fld id="{960C0150-AEA8-4A13-AA59-0296D065681C}" type="slidenum">
              <a:rPr lang="en-US" smtClean="0"/>
              <a:pPr/>
              <a:t>19</a:t>
            </a:fld>
            <a:endParaRPr lang="en-US"/>
          </a:p>
        </p:txBody>
      </p:sp>
      <p:sp>
        <p:nvSpPr>
          <p:cNvPr id="3" name="TextBox 2"/>
          <p:cNvSpPr txBox="1"/>
          <p:nvPr/>
        </p:nvSpPr>
        <p:spPr>
          <a:xfrm>
            <a:off x="457199" y="6063734"/>
            <a:ext cx="6592639" cy="369332"/>
          </a:xfrm>
          <a:prstGeom prst="rect">
            <a:avLst/>
          </a:prstGeom>
          <a:noFill/>
        </p:spPr>
        <p:txBody>
          <a:bodyPr wrap="none" rtlCol="0">
            <a:spAutoFit/>
          </a:bodyPr>
          <a:lstStyle/>
          <a:p>
            <a:r>
              <a:rPr lang="en-US" dirty="0" smtClean="0"/>
              <a:t>Source: mWebWare; </a:t>
            </a:r>
            <a:r>
              <a:rPr lang="en-US" dirty="0"/>
              <a:t>C</a:t>
            </a:r>
            <a:r>
              <a:rPr lang="en-US" dirty="0" smtClean="0"/>
              <a:t>urrently used in DART Data </a:t>
            </a:r>
            <a:r>
              <a:rPr lang="en-US" dirty="0"/>
              <a:t>W</a:t>
            </a:r>
            <a:r>
              <a:rPr lang="en-US" dirty="0" smtClean="0"/>
              <a:t>arehouse</a:t>
            </a:r>
            <a:endParaRPr lang="en-US" dirty="0"/>
          </a:p>
        </p:txBody>
      </p:sp>
    </p:spTree>
    <p:extLst>
      <p:ext uri="{BB962C8B-B14F-4D97-AF65-F5344CB8AC3E}">
        <p14:creationId xmlns:p14="http://schemas.microsoft.com/office/powerpoint/2010/main" val="2239780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t>
            </a:r>
            <a:r>
              <a:rPr lang="en-US" dirty="0" smtClean="0"/>
              <a:t>DART Data Models </a:t>
            </a:r>
            <a:r>
              <a:rPr lang="en-US" dirty="0"/>
              <a:t>for: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914400" lvl="1" indent="-514350">
              <a:buFont typeface="+mj-lt"/>
              <a:buAutoNum type="arabicPeriod"/>
            </a:pPr>
            <a:r>
              <a:rPr lang="en-US" dirty="0" err="1" smtClean="0"/>
              <a:t>DARTData</a:t>
            </a:r>
            <a:r>
              <a:rPr lang="en-US" dirty="0"/>
              <a:t> Input –all data must come in with these data elements</a:t>
            </a:r>
          </a:p>
          <a:p>
            <a:pPr marL="914400" lvl="1" indent="-514350">
              <a:buFont typeface="+mj-lt"/>
              <a:buAutoNum type="arabicPeriod"/>
            </a:pPr>
            <a:r>
              <a:rPr lang="en-US" dirty="0" smtClean="0"/>
              <a:t>Program/Project </a:t>
            </a:r>
            <a:r>
              <a:rPr lang="en-US" dirty="0"/>
              <a:t>Data Models</a:t>
            </a:r>
          </a:p>
          <a:p>
            <a:pPr marL="914400" lvl="1" indent="-514350">
              <a:buFont typeface="+mj-lt"/>
              <a:buAutoNum type="arabicPeriod"/>
            </a:pPr>
            <a:r>
              <a:rPr lang="en-US" dirty="0" smtClean="0"/>
              <a:t>Clinical </a:t>
            </a:r>
            <a:r>
              <a:rPr lang="en-US" dirty="0"/>
              <a:t>Data </a:t>
            </a:r>
            <a:endParaRPr lang="en-US" dirty="0" smtClean="0"/>
          </a:p>
          <a:p>
            <a:pPr marL="914400" lvl="1" indent="-514350">
              <a:buFont typeface="+mj-lt"/>
              <a:buAutoNum type="arabicPeriod"/>
            </a:pPr>
            <a:r>
              <a:rPr lang="en-US" dirty="0" smtClean="0"/>
              <a:t>DICOM Data</a:t>
            </a:r>
          </a:p>
          <a:p>
            <a:pPr marL="1314450" lvl="2" indent="-514350">
              <a:buFont typeface="+mj-lt"/>
              <a:buAutoNum type="arabicPeriod"/>
            </a:pPr>
            <a:r>
              <a:rPr lang="en-US" dirty="0" smtClean="0"/>
              <a:t>Comments &amp; Questions are based on the current data model.</a:t>
            </a:r>
          </a:p>
          <a:p>
            <a:pPr marL="1314450" lvl="2" indent="-514350">
              <a:buFont typeface="+mj-lt"/>
              <a:buAutoNum type="arabicPeriod"/>
            </a:pPr>
            <a:r>
              <a:rPr lang="en-US" dirty="0" smtClean="0"/>
              <a:t>Simpler model proposed for consideration</a:t>
            </a:r>
          </a:p>
          <a:p>
            <a:pPr marL="914400" lvl="1" indent="-514350">
              <a:buFont typeface="+mj-lt"/>
              <a:buAutoNum type="arabicPeriod"/>
            </a:pPr>
            <a:r>
              <a:rPr lang="en-US" dirty="0" smtClean="0"/>
              <a:t>DART User/Person</a:t>
            </a:r>
          </a:p>
          <a:p>
            <a:pPr marL="914400" lvl="1" indent="-514350">
              <a:buFont typeface="+mj-lt"/>
              <a:buAutoNum type="arabicPeriod"/>
            </a:pPr>
            <a:r>
              <a:rPr lang="en-US" dirty="0" smtClean="0"/>
              <a:t>MINT</a:t>
            </a:r>
          </a:p>
          <a:p>
            <a:r>
              <a:rPr lang="en-US" dirty="0" smtClean="0"/>
              <a:t>Questions are written in the slide or in the “Notes” section under the slide; Matt I. had some initial comments noted – need others to comment/review</a:t>
            </a:r>
          </a:p>
          <a:p>
            <a:r>
              <a:rPr lang="en-US" dirty="0" smtClean="0"/>
              <a:t>Visio and PDF versions are available on the </a:t>
            </a:r>
            <a:r>
              <a:rPr lang="en-US" dirty="0" err="1" smtClean="0">
                <a:hlinkClick r:id="rId2"/>
              </a:rPr>
              <a:t>Sharepoint</a:t>
            </a:r>
            <a:r>
              <a:rPr lang="en-US" dirty="0" smtClean="0">
                <a:hlinkClick r:id="rId2"/>
              </a:rPr>
              <a:t> site</a:t>
            </a:r>
            <a:r>
              <a:rPr lang="en-US" dirty="0" smtClean="0"/>
              <a:t> “</a:t>
            </a:r>
            <a:r>
              <a:rPr lang="en-US" smtClean="0"/>
              <a:t>Data </a:t>
            </a:r>
            <a:r>
              <a:rPr lang="en-US"/>
              <a:t>F</a:t>
            </a:r>
            <a:r>
              <a:rPr lang="en-US" smtClean="0"/>
              <a:t>low </a:t>
            </a:r>
            <a:r>
              <a:rPr lang="en-US" dirty="0" smtClean="0"/>
              <a:t>and Architecture </a:t>
            </a:r>
            <a:r>
              <a:rPr lang="en-US" dirty="0" err="1" smtClean="0"/>
              <a:t>Workstream</a:t>
            </a:r>
            <a:r>
              <a:rPr lang="en-US" dirty="0" smtClean="0"/>
              <a:t>” </a:t>
            </a:r>
            <a:endParaRPr lang="en-US" dirty="0"/>
          </a:p>
          <a:p>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2</a:t>
            </a:fld>
            <a:endParaRPr lang="en-US"/>
          </a:p>
        </p:txBody>
      </p:sp>
    </p:spTree>
    <p:extLst>
      <p:ext uri="{BB962C8B-B14F-4D97-AF65-F5344CB8AC3E}">
        <p14:creationId xmlns:p14="http://schemas.microsoft.com/office/powerpoint/2010/main" val="4072817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Reports 	</a:t>
            </a:r>
            <a:endParaRPr lang="en-US" dirty="0"/>
          </a:p>
        </p:txBody>
      </p:sp>
      <p:sp>
        <p:nvSpPr>
          <p:cNvPr id="3" name="Content Placeholder 2"/>
          <p:cNvSpPr>
            <a:spLocks noGrp="1"/>
          </p:cNvSpPr>
          <p:nvPr>
            <p:ph idx="1"/>
          </p:nvPr>
        </p:nvSpPr>
        <p:spPr/>
        <p:txBody>
          <a:bodyPr/>
          <a:lstStyle/>
          <a:p>
            <a:r>
              <a:rPr lang="en-US" dirty="0" smtClean="0"/>
              <a:t>SQL – Philly Team developed based on ECOG-ACRIN Common Classes requirements</a:t>
            </a:r>
          </a:p>
          <a:p>
            <a:r>
              <a:rPr lang="en-US" dirty="0" smtClean="0"/>
              <a:t>Basic Tables, then use Fact Tables and Cubes </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20</a:t>
            </a:fld>
            <a:endParaRPr lang="en-US"/>
          </a:p>
        </p:txBody>
      </p:sp>
    </p:spTree>
    <p:extLst>
      <p:ext uri="{BB962C8B-B14F-4D97-AF65-F5344CB8AC3E}">
        <p14:creationId xmlns:p14="http://schemas.microsoft.com/office/powerpoint/2010/main" val="403254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382000" cy="1143000"/>
          </a:xfrm>
        </p:spPr>
        <p:txBody>
          <a:bodyPr/>
          <a:lstStyle/>
          <a:p>
            <a:r>
              <a:rPr lang="en-US" dirty="0" smtClean="0"/>
              <a:t>Operational Reports - DW Data Staging (1/2)</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21</a:t>
            </a:fld>
            <a:endParaRPr lang="en-US"/>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565"/>
          <a:stretch/>
        </p:blipFill>
        <p:spPr bwMode="auto">
          <a:xfrm>
            <a:off x="381000" y="1981200"/>
            <a:ext cx="249428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905000"/>
            <a:ext cx="54387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8059" b="26667"/>
          <a:stretch/>
        </p:blipFill>
        <p:spPr bwMode="auto">
          <a:xfrm>
            <a:off x="386080" y="3124200"/>
            <a:ext cx="2524760" cy="78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6080" y="4648200"/>
            <a:ext cx="2524760" cy="1477328"/>
          </a:xfrm>
          <a:prstGeom prst="rect">
            <a:avLst/>
          </a:prstGeom>
          <a:noFill/>
        </p:spPr>
        <p:txBody>
          <a:bodyPr wrap="square" rtlCol="0">
            <a:spAutoFit/>
          </a:bodyPr>
          <a:lstStyle/>
          <a:p>
            <a:r>
              <a:rPr lang="en-US" dirty="0" smtClean="0"/>
              <a:t>Data Warehouse data staging for operational reports leverages the Common Classes. Source: ACR IT Team</a:t>
            </a:r>
            <a:endParaRPr lang="en-US" dirty="0"/>
          </a:p>
        </p:txBody>
      </p:sp>
    </p:spTree>
    <p:extLst>
      <p:ext uri="{BB962C8B-B14F-4D97-AF65-F5344CB8AC3E}">
        <p14:creationId xmlns:p14="http://schemas.microsoft.com/office/powerpoint/2010/main" val="66937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82000" cy="1143000"/>
          </a:xfrm>
        </p:spPr>
        <p:txBody>
          <a:bodyPr/>
          <a:lstStyle/>
          <a:p>
            <a:r>
              <a:rPr lang="en-US" dirty="0"/>
              <a:t>Operational Reports - DW Data Staging </a:t>
            </a:r>
            <a:r>
              <a:rPr lang="en-US" dirty="0" smtClean="0"/>
              <a:t>(2/2</a:t>
            </a:r>
            <a:r>
              <a:rPr lang="en-US" dirty="0"/>
              <a:t>)</a:t>
            </a:r>
          </a:p>
        </p:txBody>
      </p:sp>
      <p:sp>
        <p:nvSpPr>
          <p:cNvPr id="4" name="Footer Placeholder 3"/>
          <p:cNvSpPr>
            <a:spLocks noGrp="1"/>
          </p:cNvSpPr>
          <p:nvPr>
            <p:ph type="ftr" sz="quarter" idx="11"/>
          </p:nvPr>
        </p:nvSpPr>
        <p:spPr/>
        <p:txBody>
          <a:bodyPr/>
          <a:lstStyle/>
          <a:p>
            <a:fld id="{960C0150-AEA8-4A13-AA59-0296D065681C}" type="slidenum">
              <a:rPr lang="en-US" smtClean="0"/>
              <a:pPr/>
              <a:t>22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 y="1524000"/>
            <a:ext cx="2297382"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646" y="1534765"/>
            <a:ext cx="2803607" cy="478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382" y="1524000"/>
            <a:ext cx="2469784" cy="490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23240" y="4771072"/>
            <a:ext cx="2524760" cy="1477328"/>
          </a:xfrm>
          <a:prstGeom prst="rect">
            <a:avLst/>
          </a:prstGeom>
          <a:noFill/>
        </p:spPr>
        <p:txBody>
          <a:bodyPr wrap="square" rtlCol="0">
            <a:spAutoFit/>
          </a:bodyPr>
          <a:lstStyle/>
          <a:p>
            <a:r>
              <a:rPr lang="en-US" dirty="0" smtClean="0"/>
              <a:t>Data Warehouse data staging for operational reports leverages the Common Classes. Source: ACR IT Team</a:t>
            </a:r>
            <a:endParaRPr lang="en-US" dirty="0"/>
          </a:p>
        </p:txBody>
      </p:sp>
    </p:spTree>
    <p:extLst>
      <p:ext uri="{BB962C8B-B14F-4D97-AF65-F5344CB8AC3E}">
        <p14:creationId xmlns:p14="http://schemas.microsoft.com/office/powerpoint/2010/main" val="3522632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
            <a:ext cx="8534400" cy="1143000"/>
          </a:xfrm>
        </p:spPr>
        <p:txBody>
          <a:bodyPr/>
          <a:lstStyle/>
          <a:p>
            <a:r>
              <a:rPr lang="en-US" dirty="0" smtClean="0"/>
              <a:t>ER Subject Enrollment, Source: ACR IT Team</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fld id="{960C0150-AEA8-4A13-AA59-0296D065681C}" type="slidenum">
              <a:rPr lang="en-US" smtClean="0"/>
              <a:pPr/>
              <a:t>23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642" y="858520"/>
            <a:ext cx="5557838" cy="5978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494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lstStyle/>
          <a:p>
            <a:r>
              <a:rPr lang="en-US" dirty="0" smtClean="0"/>
              <a:t>Old CTDW (up to 2013) ER Diagram. Source: ACR IT Team </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24</a:t>
            </a:fld>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93"/>
          <a:stretch/>
        </p:blipFill>
        <p:spPr bwMode="auto">
          <a:xfrm>
            <a:off x="612140" y="1127760"/>
            <a:ext cx="8077200" cy="534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777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Appendix</a:t>
            </a:r>
            <a:endParaRPr lang="en-US" dirty="0"/>
          </a:p>
        </p:txBody>
      </p:sp>
      <p:sp>
        <p:nvSpPr>
          <p:cNvPr id="3" name="Content Placeholder 2"/>
          <p:cNvSpPr>
            <a:spLocks noGrp="1"/>
          </p:cNvSpPr>
          <p:nvPr>
            <p:ph idx="1"/>
          </p:nvPr>
        </p:nvSpPr>
        <p:spPr/>
        <p:txBody>
          <a:bodyPr/>
          <a:lstStyle/>
          <a:p>
            <a:r>
              <a:rPr lang="en-US" dirty="0"/>
              <a:t>Other Proposed Models – Not Implemented</a:t>
            </a:r>
          </a:p>
        </p:txBody>
      </p:sp>
      <p:sp>
        <p:nvSpPr>
          <p:cNvPr id="4" name="Footer Placeholder 3"/>
          <p:cNvSpPr>
            <a:spLocks noGrp="1"/>
          </p:cNvSpPr>
          <p:nvPr>
            <p:ph type="ftr" sz="quarter" idx="11"/>
          </p:nvPr>
        </p:nvSpPr>
        <p:spPr/>
        <p:txBody>
          <a:bodyPr/>
          <a:lstStyle/>
          <a:p>
            <a:fld id="{960C0150-AEA8-4A13-AA59-0296D065681C}" type="slidenum">
              <a:rPr lang="en-US" smtClean="0"/>
              <a:pPr/>
              <a:t>25</a:t>
            </a:fld>
            <a:endParaRPr lang="en-US"/>
          </a:p>
        </p:txBody>
      </p:sp>
    </p:spTree>
    <p:extLst>
      <p:ext uri="{BB962C8B-B14F-4D97-AF65-F5344CB8AC3E}">
        <p14:creationId xmlns:p14="http://schemas.microsoft.com/office/powerpoint/2010/main" val="1704834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fld id="{960C0150-AEA8-4A13-AA59-0296D065681C}" type="slidenum">
              <a:rPr lang="en-US" smtClean="0"/>
              <a:pPr/>
              <a:t>26</a:t>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117" t="13424" r="23482" b="7496"/>
          <a:stretch/>
        </p:blipFill>
        <p:spPr bwMode="auto">
          <a:xfrm>
            <a:off x="1143000" y="870471"/>
            <a:ext cx="6781800" cy="5835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24200" y="5248870"/>
            <a:ext cx="5486400" cy="923330"/>
          </a:xfrm>
          <a:prstGeom prst="rect">
            <a:avLst/>
          </a:prstGeom>
          <a:noFill/>
        </p:spPr>
        <p:txBody>
          <a:bodyPr wrap="square" rtlCol="0">
            <a:spAutoFit/>
          </a:bodyPr>
          <a:lstStyle/>
          <a:p>
            <a:r>
              <a:rPr lang="en-US" dirty="0" smtClean="0"/>
              <a:t>Proposed by Dinakar/Ravi; Not implemented in DART Data Warehouse. Model based on cubes/star schema.</a:t>
            </a:r>
            <a:endParaRPr lang="en-US" dirty="0"/>
          </a:p>
        </p:txBody>
      </p:sp>
      <p:sp>
        <p:nvSpPr>
          <p:cNvPr id="8" name="Title 1"/>
          <p:cNvSpPr txBox="1">
            <a:spLocks/>
          </p:cNvSpPr>
          <p:nvPr/>
        </p:nvSpPr>
        <p:spPr bwMode="auto">
          <a:xfrm>
            <a:off x="457200" y="-4064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600">
                <a:solidFill>
                  <a:schemeClr val="tx1"/>
                </a:solidFill>
                <a:latin typeface="Arial" charset="0"/>
              </a:defRPr>
            </a:lvl2pPr>
            <a:lvl3pPr algn="ctr" rtl="0" eaLnBrk="1" fontAlgn="base" hangingPunct="1">
              <a:spcBef>
                <a:spcPct val="0"/>
              </a:spcBef>
              <a:spcAft>
                <a:spcPct val="0"/>
              </a:spcAft>
              <a:defRPr sz="3600">
                <a:solidFill>
                  <a:schemeClr val="tx1"/>
                </a:solidFill>
                <a:latin typeface="Arial" charset="0"/>
              </a:defRPr>
            </a:lvl3pPr>
            <a:lvl4pPr algn="ctr" rtl="0" eaLnBrk="1" fontAlgn="base" hangingPunct="1">
              <a:spcBef>
                <a:spcPct val="0"/>
              </a:spcBef>
              <a:spcAft>
                <a:spcPct val="0"/>
              </a:spcAft>
              <a:defRPr sz="3600">
                <a:solidFill>
                  <a:schemeClr val="tx1"/>
                </a:solidFill>
                <a:latin typeface="Arial" charset="0"/>
              </a:defRPr>
            </a:lvl4pPr>
            <a:lvl5pPr algn="ctr" rtl="0" eaLnBrk="1" fontAlgn="base" hangingPunct="1">
              <a:spcBef>
                <a:spcPct val="0"/>
              </a:spcBef>
              <a:spcAft>
                <a:spcPct val="0"/>
              </a:spcAft>
              <a:defRPr sz="3600">
                <a:solidFill>
                  <a:schemeClr val="tx1"/>
                </a:solidFill>
                <a:latin typeface="Arial" charset="0"/>
              </a:defRPr>
            </a:lvl5pPr>
            <a:lvl6pPr marL="457200" algn="ctr" rtl="0" eaLnBrk="1" fontAlgn="base" hangingPunct="1">
              <a:spcBef>
                <a:spcPct val="0"/>
              </a:spcBef>
              <a:spcAft>
                <a:spcPct val="0"/>
              </a:spcAft>
              <a:defRPr sz="3600">
                <a:solidFill>
                  <a:schemeClr val="tx1"/>
                </a:solidFill>
                <a:latin typeface="Arial" charset="0"/>
              </a:defRPr>
            </a:lvl6pPr>
            <a:lvl7pPr marL="914400" algn="ctr" rtl="0" eaLnBrk="1" fontAlgn="base" hangingPunct="1">
              <a:spcBef>
                <a:spcPct val="0"/>
              </a:spcBef>
              <a:spcAft>
                <a:spcPct val="0"/>
              </a:spcAft>
              <a:defRPr sz="3600">
                <a:solidFill>
                  <a:schemeClr val="tx1"/>
                </a:solidFill>
                <a:latin typeface="Arial" charset="0"/>
              </a:defRPr>
            </a:lvl7pPr>
            <a:lvl8pPr marL="1371600" algn="ctr" rtl="0" eaLnBrk="1" fontAlgn="base" hangingPunct="1">
              <a:spcBef>
                <a:spcPct val="0"/>
              </a:spcBef>
              <a:spcAft>
                <a:spcPct val="0"/>
              </a:spcAft>
              <a:defRPr sz="3600">
                <a:solidFill>
                  <a:schemeClr val="tx1"/>
                </a:solidFill>
                <a:latin typeface="Arial" charset="0"/>
              </a:defRPr>
            </a:lvl8pPr>
            <a:lvl9pPr marL="1828800" algn="ctr" rtl="0" eaLnBrk="1" fontAlgn="base" hangingPunct="1">
              <a:spcBef>
                <a:spcPct val="0"/>
              </a:spcBef>
              <a:spcAft>
                <a:spcPct val="0"/>
              </a:spcAft>
              <a:defRPr sz="3600">
                <a:solidFill>
                  <a:schemeClr val="tx1"/>
                </a:solidFill>
                <a:latin typeface="Arial" charset="0"/>
              </a:defRPr>
            </a:lvl9pPr>
          </a:lstStyle>
          <a:p>
            <a:r>
              <a:rPr lang="en-US" sz="2400" b="1" dirty="0" smtClean="0"/>
              <a:t>DICOM Fact Table – proposed by ACR Philly team (not in use in current DW)</a:t>
            </a:r>
            <a:endParaRPr lang="en-US" sz="2400" b="1" dirty="0"/>
          </a:p>
        </p:txBody>
      </p:sp>
    </p:spTree>
    <p:extLst>
      <p:ext uri="{BB962C8B-B14F-4D97-AF65-F5344CB8AC3E}">
        <p14:creationId xmlns:p14="http://schemas.microsoft.com/office/powerpoint/2010/main" val="2379530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Data</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27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748" y="1314450"/>
            <a:ext cx="614362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076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DICOM Tag</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28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833119"/>
            <a:ext cx="581977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509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Search Database Table</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29</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5" t="21296" r="1412" b="7924"/>
          <a:stretch/>
        </p:blipFill>
        <p:spPr bwMode="auto">
          <a:xfrm>
            <a:off x="228600" y="1981200"/>
            <a:ext cx="8752840" cy="3447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53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fld id="{960C0150-AEA8-4A13-AA59-0296D065681C}" type="slidenum">
              <a:rPr lang="en-US" smtClean="0"/>
              <a:pPr/>
              <a:t>3</a:t>
            </a:fld>
            <a:endParaRPr lang="en-US"/>
          </a:p>
        </p:txBody>
      </p:sp>
      <p:sp>
        <p:nvSpPr>
          <p:cNvPr id="6" name="Title 4"/>
          <p:cNvSpPr>
            <a:spLocks noGrp="1"/>
          </p:cNvSpPr>
          <p:nvPr>
            <p:ph type="title"/>
          </p:nvPr>
        </p:nvSpPr>
        <p:spPr>
          <a:xfrm>
            <a:off x="685800" y="152400"/>
            <a:ext cx="8229600" cy="1143000"/>
          </a:xfrm>
        </p:spPr>
        <p:txBody>
          <a:bodyPr/>
          <a:lstStyle/>
          <a:p>
            <a:r>
              <a:rPr lang="en-US" dirty="0" smtClean="0"/>
              <a:t>Proposed DART Data Model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90361"/>
            <a:ext cx="1752600" cy="211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71968" y="1143000"/>
            <a:ext cx="6089176" cy="5401479"/>
          </a:xfrm>
          <a:prstGeom prst="rect">
            <a:avLst/>
          </a:prstGeom>
          <a:noFill/>
        </p:spPr>
        <p:txBody>
          <a:bodyPr wrap="square" rtlCol="0">
            <a:spAutoFit/>
          </a:bodyPr>
          <a:lstStyle/>
          <a:p>
            <a:r>
              <a:rPr lang="en-US" sz="1500" b="1" dirty="0"/>
              <a:t>Example</a:t>
            </a:r>
          </a:p>
          <a:p>
            <a:r>
              <a:rPr lang="en-US" sz="1500" dirty="0" err="1"/>
              <a:t>ProjectNo</a:t>
            </a:r>
            <a:r>
              <a:rPr lang="en-US" sz="1500" dirty="0"/>
              <a:t>: 6654, </a:t>
            </a:r>
            <a:r>
              <a:rPr lang="en-US" sz="1500" dirty="0" err="1"/>
              <a:t>ProjectName</a:t>
            </a:r>
            <a:r>
              <a:rPr lang="en-US" sz="1500" dirty="0"/>
              <a:t>: NLST, </a:t>
            </a:r>
            <a:r>
              <a:rPr lang="en-US" sz="1500" dirty="0" err="1"/>
              <a:t>CaseID</a:t>
            </a:r>
            <a:r>
              <a:rPr lang="en-US" sz="1500" dirty="0"/>
              <a:t>: 5708, </a:t>
            </a:r>
            <a:r>
              <a:rPr lang="en-US" sz="1500" dirty="0" err="1"/>
              <a:t>DARTDataType</a:t>
            </a:r>
            <a:r>
              <a:rPr lang="en-US" sz="1500" dirty="0"/>
              <a:t>: Radiology, </a:t>
            </a:r>
            <a:r>
              <a:rPr lang="en-US" sz="1500" dirty="0" err="1"/>
              <a:t>DARTLifeCycleStage</a:t>
            </a:r>
            <a:r>
              <a:rPr lang="en-US" sz="1500" dirty="0"/>
              <a:t>: TBD. </a:t>
            </a:r>
          </a:p>
          <a:p>
            <a:endParaRPr lang="en-US" sz="1500" dirty="0"/>
          </a:p>
          <a:p>
            <a:r>
              <a:rPr lang="en-US" sz="1500" dirty="0"/>
              <a:t>The purpose of this data table is to outline the minimum data elements that each image study needs to come in with. These are captured in the data file itself e.g. DICOM tags or with associated XML or other type of form e.g. if </a:t>
            </a:r>
            <a:r>
              <a:rPr lang="en-US" sz="1500" dirty="0" smtClean="0"/>
              <a:t>a </a:t>
            </a:r>
            <a:r>
              <a:rPr lang="en-US" sz="1500" dirty="0"/>
              <a:t>NIFTI file </a:t>
            </a:r>
            <a:r>
              <a:rPr lang="en-US" sz="1500" dirty="0" smtClean="0"/>
              <a:t>comes in, what </a:t>
            </a:r>
            <a:r>
              <a:rPr lang="en-US" sz="1500" dirty="0"/>
              <a:t>are the additional data elements that it needs to come with to be </a:t>
            </a:r>
            <a:r>
              <a:rPr lang="en-US" sz="1500" dirty="0" smtClean="0"/>
              <a:t>tagged?</a:t>
            </a:r>
            <a:endParaRPr lang="en-US" sz="1500" dirty="0"/>
          </a:p>
          <a:p>
            <a:endParaRPr lang="en-US" sz="1500" dirty="0"/>
          </a:p>
          <a:p>
            <a:r>
              <a:rPr lang="en-US" sz="1500" b="1" dirty="0"/>
              <a:t>Questions</a:t>
            </a:r>
          </a:p>
          <a:p>
            <a:r>
              <a:rPr lang="en-US" sz="1500" dirty="0"/>
              <a:t>1. Proposed potential </a:t>
            </a:r>
            <a:r>
              <a:rPr lang="en-US" sz="1500" dirty="0" err="1"/>
              <a:t>DARTLifeCycleStage</a:t>
            </a:r>
            <a:r>
              <a:rPr lang="en-US" sz="1500" dirty="0"/>
              <a:t> elements: </a:t>
            </a:r>
          </a:p>
          <a:p>
            <a:pPr marL="742950" lvl="1" indent="-285750">
              <a:buFont typeface="Arial" panose="020B0604020202020204" pitchFamily="34" charset="0"/>
              <a:buChar char="•"/>
            </a:pPr>
            <a:r>
              <a:rPr lang="en-US" sz="1500" dirty="0"/>
              <a:t>New</a:t>
            </a:r>
          </a:p>
          <a:p>
            <a:pPr marL="742950" lvl="1" indent="-285750">
              <a:buFont typeface="Arial" panose="020B0604020202020204" pitchFamily="34" charset="0"/>
              <a:buChar char="•"/>
            </a:pPr>
            <a:r>
              <a:rPr lang="en-US" sz="1500" dirty="0"/>
              <a:t>Submitted</a:t>
            </a:r>
          </a:p>
          <a:p>
            <a:pPr marL="742950" lvl="1" indent="-285750">
              <a:buFont typeface="Arial" panose="020B0604020202020204" pitchFamily="34" charset="0"/>
              <a:buChar char="•"/>
            </a:pPr>
            <a:r>
              <a:rPr lang="en-US" sz="1500" dirty="0"/>
              <a:t>Resubmitted</a:t>
            </a:r>
          </a:p>
          <a:p>
            <a:pPr marL="742950" lvl="1" indent="-285750">
              <a:buFont typeface="Arial" panose="020B0604020202020204" pitchFamily="34" charset="0"/>
              <a:buChar char="•"/>
            </a:pPr>
            <a:r>
              <a:rPr lang="en-US" sz="1500" dirty="0"/>
              <a:t>Pending</a:t>
            </a:r>
          </a:p>
          <a:p>
            <a:pPr marL="742950" lvl="1" indent="-285750">
              <a:buFont typeface="Arial" panose="020B0604020202020204" pitchFamily="34" charset="0"/>
              <a:buChar char="•"/>
            </a:pPr>
            <a:r>
              <a:rPr lang="en-US" sz="1500" dirty="0" err="1"/>
              <a:t>PassedQC</a:t>
            </a:r>
            <a:endParaRPr lang="en-US" sz="1500" dirty="0"/>
          </a:p>
          <a:p>
            <a:pPr marL="742950" lvl="1" indent="-285750">
              <a:buFont typeface="Arial" panose="020B0604020202020204" pitchFamily="34" charset="0"/>
              <a:buChar char="•"/>
            </a:pPr>
            <a:r>
              <a:rPr lang="en-US" sz="1500" dirty="0"/>
              <a:t>Published</a:t>
            </a:r>
          </a:p>
          <a:p>
            <a:r>
              <a:rPr lang="en-US" sz="1500" dirty="0"/>
              <a:t>2. How do we tag or name the files so that it carries a </a:t>
            </a:r>
            <a:r>
              <a:rPr lang="en-US" sz="1500" dirty="0" smtClean="0"/>
              <a:t>universal/GUID:</a:t>
            </a:r>
          </a:p>
          <a:p>
            <a:r>
              <a:rPr lang="en-US" sz="1500" dirty="0" smtClean="0">
                <a:solidFill>
                  <a:schemeClr val="accent1">
                    <a:lumMod val="50000"/>
                  </a:schemeClr>
                </a:solidFill>
              </a:rPr>
              <a:t>MI: MD5 </a:t>
            </a:r>
            <a:r>
              <a:rPr lang="en-US" sz="1500" dirty="0">
                <a:solidFill>
                  <a:schemeClr val="accent1">
                    <a:lumMod val="50000"/>
                  </a:schemeClr>
                </a:solidFill>
              </a:rPr>
              <a:t>Hash based on data elements, like </a:t>
            </a:r>
            <a:r>
              <a:rPr lang="en-US" sz="1500" dirty="0" err="1" smtClean="0">
                <a:solidFill>
                  <a:schemeClr val="accent1">
                    <a:lumMod val="50000"/>
                  </a:schemeClr>
                </a:solidFill>
              </a:rPr>
              <a:t>Study+Case+FileName</a:t>
            </a:r>
            <a:r>
              <a:rPr lang="en-US" sz="1500" dirty="0">
                <a:solidFill>
                  <a:schemeClr val="accent1">
                    <a:lumMod val="50000"/>
                  </a:schemeClr>
                </a:solidFill>
              </a:rPr>
              <a:t>. (Does the file contain all images for Study</a:t>
            </a:r>
            <a:r>
              <a:rPr lang="en-US" sz="1500" dirty="0" smtClean="0">
                <a:solidFill>
                  <a:schemeClr val="accent1">
                    <a:lumMod val="50000"/>
                  </a:schemeClr>
                </a:solidFill>
              </a:rPr>
              <a:t>)</a:t>
            </a:r>
          </a:p>
          <a:p>
            <a:r>
              <a:rPr lang="en-US" sz="1500" dirty="0" smtClean="0"/>
              <a:t>3. Are the DART </a:t>
            </a:r>
            <a:r>
              <a:rPr lang="en-US" sz="1500" dirty="0" err="1" smtClean="0"/>
              <a:t>DataTypes</a:t>
            </a:r>
            <a:r>
              <a:rPr lang="en-US" sz="1500" dirty="0" smtClean="0"/>
              <a:t> Permissible Values List sufficient?</a:t>
            </a:r>
            <a:endParaRPr lang="en-US" sz="1500" dirty="0"/>
          </a:p>
          <a:p>
            <a:endParaRPr lang="en-US" sz="1500" dirty="0"/>
          </a:p>
        </p:txBody>
      </p:sp>
      <p:sp>
        <p:nvSpPr>
          <p:cNvPr id="7" name="TextBox 6"/>
          <p:cNvSpPr txBox="1"/>
          <p:nvPr/>
        </p:nvSpPr>
        <p:spPr>
          <a:xfrm>
            <a:off x="152400" y="3434239"/>
            <a:ext cx="3187890" cy="4185761"/>
          </a:xfrm>
          <a:prstGeom prst="rect">
            <a:avLst/>
          </a:prstGeom>
          <a:noFill/>
        </p:spPr>
        <p:txBody>
          <a:bodyPr wrap="square" numCol="2" rtlCol="0">
            <a:spAutoFit/>
          </a:bodyPr>
          <a:lstStyle/>
          <a:p>
            <a:r>
              <a:rPr lang="en-US" sz="1400" b="1" dirty="0" err="1" smtClean="0"/>
              <a:t>DARTDataTypes</a:t>
            </a:r>
            <a:r>
              <a:rPr lang="en-US" sz="1400" b="1" dirty="0" smtClean="0"/>
              <a:t>:</a:t>
            </a:r>
            <a:r>
              <a:rPr lang="en-US" sz="1400" dirty="0" smtClean="0"/>
              <a:t> </a:t>
            </a:r>
            <a:endParaRPr lang="en-US" sz="1400" dirty="0"/>
          </a:p>
          <a:p>
            <a:r>
              <a:rPr lang="en-US" sz="1300" dirty="0" err="1"/>
              <a:t>ImageType</a:t>
            </a:r>
            <a:r>
              <a:rPr lang="en-US" sz="1400" dirty="0" err="1"/>
              <a:t>_</a:t>
            </a:r>
            <a:r>
              <a:rPr lang="en-US" sz="1300" dirty="0" err="1"/>
              <a:t>DICOM</a:t>
            </a:r>
            <a:endParaRPr lang="en-US" sz="1300" dirty="0"/>
          </a:p>
          <a:p>
            <a:r>
              <a:rPr lang="en-US" sz="1400" dirty="0" err="1"/>
              <a:t>ImageType_MINT</a:t>
            </a:r>
            <a:endParaRPr lang="en-US" sz="1400" dirty="0"/>
          </a:p>
          <a:p>
            <a:r>
              <a:rPr lang="en-US" sz="1400" dirty="0" err="1"/>
              <a:t>ImageType_NIFTI</a:t>
            </a:r>
            <a:endParaRPr lang="en-US" sz="1400" dirty="0"/>
          </a:p>
          <a:p>
            <a:r>
              <a:rPr lang="en-US" sz="1400" dirty="0" err="1"/>
              <a:t>ImageType_XML</a:t>
            </a:r>
            <a:endParaRPr lang="en-US" sz="1400" dirty="0"/>
          </a:p>
          <a:p>
            <a:r>
              <a:rPr lang="en-US" sz="1400" dirty="0" err="1"/>
              <a:t>ImageType_JPEG</a:t>
            </a:r>
            <a:endParaRPr lang="en-US" sz="1400" dirty="0"/>
          </a:p>
          <a:p>
            <a:r>
              <a:rPr lang="en-US" sz="1400" dirty="0" err="1"/>
              <a:t>ImageType_PNG</a:t>
            </a:r>
            <a:endParaRPr lang="en-US" sz="1400" dirty="0"/>
          </a:p>
          <a:p>
            <a:r>
              <a:rPr lang="en-US" sz="1300" dirty="0" err="1"/>
              <a:t>ImageType_DigPath</a:t>
            </a:r>
            <a:endParaRPr lang="en-US" sz="1300" dirty="0"/>
          </a:p>
          <a:p>
            <a:r>
              <a:rPr lang="en-US" sz="1400" dirty="0" err="1" smtClean="0"/>
              <a:t>ClinicalForm_XML</a:t>
            </a:r>
            <a:endParaRPr lang="en-US" sz="1400" dirty="0"/>
          </a:p>
          <a:p>
            <a:r>
              <a:rPr lang="en-US" sz="1400" dirty="0" err="1"/>
              <a:t>ClinicalForm</a:t>
            </a:r>
            <a:r>
              <a:rPr lang="en-US" sz="1400" dirty="0"/>
              <a:t>-Text</a:t>
            </a:r>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endParaRPr lang="en-US" sz="1400" dirty="0" smtClean="0"/>
          </a:p>
          <a:p>
            <a:endParaRPr lang="en-US" sz="1400" dirty="0" smtClean="0"/>
          </a:p>
          <a:p>
            <a:r>
              <a:rPr lang="en-US" sz="1400" dirty="0" smtClean="0"/>
              <a:t>Biospecimen</a:t>
            </a:r>
            <a:endParaRPr lang="en-US" sz="1400" dirty="0"/>
          </a:p>
          <a:p>
            <a:r>
              <a:rPr lang="en-US" sz="1400" dirty="0"/>
              <a:t>Genomic</a:t>
            </a:r>
          </a:p>
          <a:p>
            <a:r>
              <a:rPr lang="en-US" sz="1400" dirty="0"/>
              <a:t>MEG</a:t>
            </a:r>
          </a:p>
          <a:p>
            <a:r>
              <a:rPr lang="en-US" sz="1400" dirty="0" err="1"/>
              <a:t>Matlab_Script</a:t>
            </a:r>
            <a:endParaRPr lang="en-US" sz="1400" dirty="0"/>
          </a:p>
          <a:p>
            <a:r>
              <a:rPr lang="en-US" sz="1400" dirty="0" err="1"/>
              <a:t>Matlab_DataSet</a:t>
            </a:r>
            <a:endParaRPr lang="en-US" sz="1400" dirty="0"/>
          </a:p>
          <a:p>
            <a:r>
              <a:rPr lang="en-US" sz="1400" dirty="0" err="1"/>
              <a:t>R_Script</a:t>
            </a:r>
            <a:endParaRPr lang="en-US" sz="1400" dirty="0"/>
          </a:p>
          <a:p>
            <a:r>
              <a:rPr lang="en-US" sz="1400" dirty="0" err="1"/>
              <a:t>R_DataSet</a:t>
            </a:r>
            <a:endParaRPr lang="en-US" sz="1400" dirty="0"/>
          </a:p>
          <a:p>
            <a:r>
              <a:rPr lang="en-US" sz="1400" dirty="0" err="1"/>
              <a:t>SAS_Script</a:t>
            </a:r>
            <a:endParaRPr lang="en-US" sz="1400" dirty="0"/>
          </a:p>
          <a:p>
            <a:r>
              <a:rPr lang="en-US" sz="1400" dirty="0" err="1" smtClean="0"/>
              <a:t>SAS_DataSet</a:t>
            </a:r>
            <a:endParaRPr lang="en-US" sz="1400" dirty="0"/>
          </a:p>
        </p:txBody>
      </p:sp>
    </p:spTree>
    <p:extLst>
      <p:ext uri="{BB962C8B-B14F-4D97-AF65-F5344CB8AC3E}">
        <p14:creationId xmlns:p14="http://schemas.microsoft.com/office/powerpoint/2010/main" val="2325769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Reports Built off Operational Reports</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30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 y="1686560"/>
            <a:ext cx="9086291"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108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4592" y="827690"/>
            <a:ext cx="8967935" cy="5394960"/>
          </a:xfrm>
          <a:prstGeom prst="rect">
            <a:avLst/>
          </a:prstGeom>
          <a:solidFill>
            <a:schemeClr val="bg2">
              <a:lumMod val="90000"/>
            </a:schemeClr>
          </a:solidFill>
          <a:ln w="38100" algn="ctr">
            <a:solidFill>
              <a:schemeClr val="bg2">
                <a:lumMod val="75000"/>
              </a:schemeClr>
            </a:solidFill>
            <a:prstDash val="solid"/>
            <a:round/>
            <a:headEnd/>
            <a:tailEnd/>
          </a:ln>
        </p:spPr>
        <p:txBody>
          <a:bodyPr wrap="square" rtlCol="0" anchor="ctr">
            <a:spAutoFit/>
          </a:bodyPr>
          <a:lstStyle/>
          <a:p>
            <a:pPr algn="ctr" fontAlgn="base">
              <a:spcBef>
                <a:spcPct val="0"/>
              </a:spcBef>
              <a:spcAft>
                <a:spcPct val="0"/>
              </a:spcAft>
            </a:pPr>
            <a:endParaRPr lang="en-US" dirty="0">
              <a:solidFill>
                <a:srgbClr val="000000"/>
              </a:solidFill>
            </a:endParaRPr>
          </a:p>
        </p:txBody>
      </p:sp>
      <p:sp>
        <p:nvSpPr>
          <p:cNvPr id="2" name="Title 1"/>
          <p:cNvSpPr>
            <a:spLocks noGrp="1"/>
          </p:cNvSpPr>
          <p:nvPr>
            <p:ph type="title"/>
          </p:nvPr>
        </p:nvSpPr>
        <p:spPr>
          <a:xfrm>
            <a:off x="119835" y="23074"/>
            <a:ext cx="5198032" cy="250317"/>
          </a:xfrm>
          <a:solidFill>
            <a:schemeClr val="bg1"/>
          </a:solidFill>
        </p:spPr>
        <p:txBody>
          <a:bodyPr>
            <a:noAutofit/>
          </a:bodyPr>
          <a:lstStyle/>
          <a:p>
            <a:r>
              <a:rPr lang="en-US" sz="1600" b="1" dirty="0" smtClean="0"/>
              <a:t>ACR Data Warehouse Arch Diagram -  </a:t>
            </a:r>
            <a:r>
              <a:rPr lang="en-US" sz="1050" b="1" dirty="0" smtClean="0"/>
              <a:t>(Version-1.2)</a:t>
            </a:r>
            <a:endParaRPr lang="en-US" sz="1050" b="1" dirty="0"/>
          </a:p>
        </p:txBody>
      </p:sp>
      <p:sp>
        <p:nvSpPr>
          <p:cNvPr id="23" name="TextBox 22"/>
          <p:cNvSpPr txBox="1">
            <a:spLocks noChangeAspect="1"/>
          </p:cNvSpPr>
          <p:nvPr/>
        </p:nvSpPr>
        <p:spPr>
          <a:xfrm>
            <a:off x="5638801" y="294373"/>
            <a:ext cx="1707166" cy="400110"/>
          </a:xfrm>
          <a:prstGeom prst="rect">
            <a:avLst/>
          </a:prstGeom>
          <a:solidFill>
            <a:schemeClr val="accent6"/>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000" dirty="0" smtClean="0">
                <a:solidFill>
                  <a:schemeClr val="bg1"/>
                </a:solidFill>
              </a:rPr>
              <a:t>ACR Data Access  Portal</a:t>
            </a:r>
          </a:p>
          <a:p>
            <a:pPr algn="ctr"/>
            <a:r>
              <a:rPr lang="en-US" sz="1000" dirty="0" smtClean="0">
                <a:solidFill>
                  <a:schemeClr val="bg1"/>
                </a:solidFill>
              </a:rPr>
              <a:t>(query, download)</a:t>
            </a:r>
            <a:endParaRPr lang="en-US" sz="1000" dirty="0">
              <a:solidFill>
                <a:schemeClr val="bg1"/>
              </a:solidFill>
            </a:endParaRPr>
          </a:p>
        </p:txBody>
      </p:sp>
      <p:sp>
        <p:nvSpPr>
          <p:cNvPr id="24" name="TextBox 23"/>
          <p:cNvSpPr txBox="1">
            <a:spLocks noChangeAspect="1"/>
          </p:cNvSpPr>
          <p:nvPr/>
        </p:nvSpPr>
        <p:spPr>
          <a:xfrm>
            <a:off x="866696" y="301463"/>
            <a:ext cx="96012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900" dirty="0" smtClean="0">
                <a:solidFill>
                  <a:prstClr val="black"/>
                </a:solidFill>
              </a:rPr>
              <a:t>External Systems</a:t>
            </a:r>
            <a:endParaRPr lang="en-US" sz="900" dirty="0">
              <a:solidFill>
                <a:prstClr val="black"/>
              </a:solidFill>
            </a:endParaRPr>
          </a:p>
        </p:txBody>
      </p:sp>
      <p:sp>
        <p:nvSpPr>
          <p:cNvPr id="25" name="TextBox 24"/>
          <p:cNvSpPr txBox="1">
            <a:spLocks noChangeAspect="1"/>
          </p:cNvSpPr>
          <p:nvPr/>
        </p:nvSpPr>
        <p:spPr>
          <a:xfrm>
            <a:off x="1997735" y="277505"/>
            <a:ext cx="2112117" cy="4154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1050" dirty="0" smtClean="0">
                <a:solidFill>
                  <a:schemeClr val="tx1"/>
                </a:solidFill>
              </a:rPr>
              <a:t>Other Reporting Websites (e.g.. NCI Specimen  Navigator)</a:t>
            </a:r>
            <a:endParaRPr lang="en-US" sz="1050" dirty="0">
              <a:solidFill>
                <a:schemeClr val="tx1"/>
              </a:solidFill>
            </a:endParaRPr>
          </a:p>
        </p:txBody>
      </p:sp>
      <p:sp>
        <p:nvSpPr>
          <p:cNvPr id="27" name="TextBox 26"/>
          <p:cNvSpPr txBox="1">
            <a:spLocks noChangeAspect="1"/>
          </p:cNvSpPr>
          <p:nvPr/>
        </p:nvSpPr>
        <p:spPr>
          <a:xfrm>
            <a:off x="4312336" y="408235"/>
            <a:ext cx="1243405"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000" dirty="0" smtClean="0">
                <a:solidFill>
                  <a:prstClr val="black"/>
                </a:solidFill>
              </a:rPr>
              <a:t>Statistical Centers</a:t>
            </a:r>
            <a:endParaRPr lang="en-US" sz="1000" dirty="0">
              <a:solidFill>
                <a:prstClr val="black"/>
              </a:solidFill>
            </a:endParaRPr>
          </a:p>
        </p:txBody>
      </p:sp>
      <p:sp>
        <p:nvSpPr>
          <p:cNvPr id="36" name="Rectangle 35"/>
          <p:cNvSpPr/>
          <p:nvPr/>
        </p:nvSpPr>
        <p:spPr bwMode="auto">
          <a:xfrm>
            <a:off x="161099" y="847941"/>
            <a:ext cx="492443" cy="5278710"/>
          </a:xfrm>
          <a:prstGeom prst="rect">
            <a:avLst/>
          </a:prstGeom>
          <a:solidFill>
            <a:schemeClr val="accent2">
              <a:lumMod val="20000"/>
              <a:lumOff val="80000"/>
            </a:schemeClr>
          </a:solidFill>
          <a:ln w="38100" algn="ctr">
            <a:noFill/>
            <a:round/>
            <a:headEnd/>
            <a:tailEnd/>
          </a:ln>
        </p:spPr>
        <p:txBody>
          <a:bodyPr vert="vert270" wrap="square" rtlCol="0" anchor="ctr">
            <a:spAutoFit/>
          </a:bodyPr>
          <a:lstStyle/>
          <a:p>
            <a:pPr algn="ctr" fontAlgn="base">
              <a:spcBef>
                <a:spcPct val="0"/>
              </a:spcBef>
              <a:spcAft>
                <a:spcPct val="0"/>
              </a:spcAft>
            </a:pPr>
            <a:r>
              <a:rPr lang="en-US" sz="2000" b="1" dirty="0" smtClean="0">
                <a:solidFill>
                  <a:srgbClr val="000000"/>
                </a:solidFill>
              </a:rPr>
              <a:t>Orchestrator</a:t>
            </a:r>
            <a:endParaRPr lang="en-US" sz="2000" b="1" dirty="0">
              <a:solidFill>
                <a:srgbClr val="000000"/>
              </a:solidFill>
            </a:endParaRPr>
          </a:p>
        </p:txBody>
      </p:sp>
      <p:sp>
        <p:nvSpPr>
          <p:cNvPr id="35" name="Rectangle 34"/>
          <p:cNvSpPr/>
          <p:nvPr/>
        </p:nvSpPr>
        <p:spPr bwMode="auto">
          <a:xfrm>
            <a:off x="684735" y="4960669"/>
            <a:ext cx="8233739" cy="1138773"/>
          </a:xfrm>
          <a:prstGeom prst="rect">
            <a:avLst/>
          </a:prstGeom>
          <a:solidFill>
            <a:schemeClr val="accent6">
              <a:lumMod val="60000"/>
              <a:lumOff val="40000"/>
            </a:schemeClr>
          </a:solidFill>
          <a:ln w="38100" algn="ctr">
            <a:noFill/>
            <a:round/>
            <a:headEnd/>
            <a:tailEnd/>
          </a:ln>
        </p:spPr>
        <p:txBody>
          <a:bodyPr wrap="square" rtlCol="0" anchor="ctr">
            <a:spAutoFit/>
          </a:bodyPr>
          <a:lstStyle/>
          <a:p>
            <a:pPr algn="ctr" fontAlgn="base">
              <a:spcBef>
                <a:spcPct val="0"/>
              </a:spcBef>
              <a:spcAft>
                <a:spcPct val="0"/>
              </a:spcAft>
            </a:pPr>
            <a:r>
              <a:rPr lang="en-US" sz="2800" b="1" dirty="0" smtClean="0">
                <a:solidFill>
                  <a:srgbClr val="000000"/>
                </a:solidFill>
              </a:rPr>
              <a:t>      Staging Area (Ingestion of Incoming Data)    </a:t>
            </a:r>
            <a:endParaRPr lang="en-US" sz="1000" dirty="0">
              <a:solidFill>
                <a:srgbClr val="000000"/>
              </a:solidFill>
            </a:endParaRPr>
          </a:p>
          <a:p>
            <a:pPr marL="166688" indent="-166688" fontAlgn="base">
              <a:spcBef>
                <a:spcPct val="0"/>
              </a:spcBef>
              <a:spcAft>
                <a:spcPct val="0"/>
              </a:spcAft>
              <a:buFont typeface="Arial" charset="0"/>
              <a:buChar char="•"/>
            </a:pPr>
            <a:endParaRPr lang="en-US" sz="1000" dirty="0" smtClean="0">
              <a:solidFill>
                <a:srgbClr val="000000"/>
              </a:solidFill>
            </a:endParaRPr>
          </a:p>
          <a:p>
            <a:pPr marL="166688" indent="-166688" fontAlgn="base">
              <a:spcBef>
                <a:spcPct val="0"/>
              </a:spcBef>
              <a:spcAft>
                <a:spcPct val="0"/>
              </a:spcAft>
              <a:buFont typeface="Arial" charset="0"/>
              <a:buChar char="•"/>
            </a:pPr>
            <a:endParaRPr lang="en-US" sz="1000" dirty="0">
              <a:solidFill>
                <a:srgbClr val="000000"/>
              </a:solidFill>
            </a:endParaRPr>
          </a:p>
          <a:p>
            <a:pPr marL="166688" indent="-166688" fontAlgn="base">
              <a:spcBef>
                <a:spcPct val="0"/>
              </a:spcBef>
              <a:spcAft>
                <a:spcPct val="0"/>
              </a:spcAft>
              <a:buFont typeface="Arial" charset="0"/>
              <a:buChar char="•"/>
            </a:pPr>
            <a:endParaRPr lang="en-US" sz="1000" dirty="0" smtClean="0">
              <a:solidFill>
                <a:srgbClr val="000000"/>
              </a:solidFill>
            </a:endParaRPr>
          </a:p>
          <a:p>
            <a:pPr marL="166688" indent="-166688" fontAlgn="base">
              <a:spcBef>
                <a:spcPct val="0"/>
              </a:spcBef>
              <a:spcAft>
                <a:spcPct val="0"/>
              </a:spcAft>
              <a:buFont typeface="Arial" charset="0"/>
              <a:buChar char="•"/>
            </a:pPr>
            <a:endParaRPr lang="en-US" sz="1000" dirty="0">
              <a:solidFill>
                <a:srgbClr val="000000"/>
              </a:solidFill>
            </a:endParaRPr>
          </a:p>
        </p:txBody>
      </p:sp>
      <p:sp>
        <p:nvSpPr>
          <p:cNvPr id="40" name="Right Arrow Callout 39"/>
          <p:cNvSpPr>
            <a:spLocks noChangeAspect="1"/>
          </p:cNvSpPr>
          <p:nvPr/>
        </p:nvSpPr>
        <p:spPr bwMode="auto">
          <a:xfrm rot="16200000">
            <a:off x="6252229" y="5465884"/>
            <a:ext cx="446603" cy="2075796"/>
          </a:xfrm>
          <a:prstGeom prst="rightArrowCallout">
            <a:avLst>
              <a:gd name="adj1" fmla="val 34060"/>
              <a:gd name="adj2" fmla="val 65060"/>
              <a:gd name="adj3" fmla="val 24641"/>
              <a:gd name="adj4" fmla="val 77701"/>
            </a:avLst>
          </a:prstGeom>
          <a:solidFill>
            <a:srgbClr val="3366FF"/>
          </a:solidFill>
          <a:ln>
            <a:headEnd/>
            <a:tailEnd/>
          </a:ln>
        </p:spPr>
        <p:style>
          <a:lnRef idx="1">
            <a:schemeClr val="dk1"/>
          </a:lnRef>
          <a:fillRef idx="2">
            <a:schemeClr val="dk1"/>
          </a:fillRef>
          <a:effectRef idx="1">
            <a:schemeClr val="dk1"/>
          </a:effectRef>
          <a:fontRef idx="minor">
            <a:schemeClr val="dk1"/>
          </a:fontRef>
        </p:style>
        <p:txBody>
          <a:bodyPr vert="vert" wrap="square" rtlCol="0" anchor="ctr">
            <a:spAutoFit/>
          </a:bodyPr>
          <a:lstStyle/>
          <a:p>
            <a:pPr algn="ctr" fontAlgn="base">
              <a:spcBef>
                <a:spcPct val="0"/>
              </a:spcBef>
              <a:spcAft>
                <a:spcPct val="0"/>
              </a:spcAft>
            </a:pPr>
            <a:r>
              <a:rPr lang="en-US" sz="1000" b="1" dirty="0" smtClean="0">
                <a:solidFill>
                  <a:prstClr val="black"/>
                </a:solidFill>
              </a:rPr>
              <a:t>Clinical Data Sources</a:t>
            </a:r>
            <a:endParaRPr lang="en-US" sz="1000" b="1" dirty="0">
              <a:solidFill>
                <a:prstClr val="black"/>
              </a:solidFill>
            </a:endParaRPr>
          </a:p>
        </p:txBody>
      </p:sp>
      <p:sp>
        <p:nvSpPr>
          <p:cNvPr id="42" name="Rectangle 41"/>
          <p:cNvSpPr/>
          <p:nvPr/>
        </p:nvSpPr>
        <p:spPr bwMode="auto">
          <a:xfrm>
            <a:off x="682502" y="1802903"/>
            <a:ext cx="8235972" cy="523220"/>
          </a:xfrm>
          <a:prstGeom prst="rect">
            <a:avLst/>
          </a:prstGeom>
          <a:solidFill>
            <a:schemeClr val="tx2">
              <a:lumMod val="40000"/>
              <a:lumOff val="60000"/>
            </a:schemeClr>
          </a:solidFill>
          <a:ln w="38100" algn="ctr">
            <a:noFill/>
            <a:round/>
            <a:headEnd/>
            <a:tailEnd/>
          </a:ln>
        </p:spPr>
        <p:txBody>
          <a:bodyPr wrap="square" rtlCol="0" anchor="ctr">
            <a:spAutoFit/>
          </a:bodyPr>
          <a:lstStyle/>
          <a:p>
            <a:pPr algn="ctr" fontAlgn="base">
              <a:spcBef>
                <a:spcPct val="0"/>
              </a:spcBef>
              <a:spcAft>
                <a:spcPct val="0"/>
              </a:spcAft>
            </a:pPr>
            <a:r>
              <a:rPr lang="en-US" sz="2800" b="1" dirty="0" smtClean="0">
                <a:solidFill>
                  <a:srgbClr val="000000"/>
                </a:solidFill>
              </a:rPr>
              <a:t>Integrated Meta-Data Layer</a:t>
            </a:r>
            <a:endParaRPr lang="en-US" sz="2800" dirty="0">
              <a:solidFill>
                <a:srgbClr val="000000"/>
              </a:solidFill>
            </a:endParaRPr>
          </a:p>
        </p:txBody>
      </p:sp>
      <p:sp>
        <p:nvSpPr>
          <p:cNvPr id="43" name="Rectangle 42"/>
          <p:cNvSpPr/>
          <p:nvPr/>
        </p:nvSpPr>
        <p:spPr bwMode="auto">
          <a:xfrm>
            <a:off x="701356" y="983881"/>
            <a:ext cx="8217118" cy="523220"/>
          </a:xfrm>
          <a:prstGeom prst="rect">
            <a:avLst/>
          </a:prstGeom>
          <a:solidFill>
            <a:schemeClr val="accent5">
              <a:lumMod val="40000"/>
              <a:lumOff val="60000"/>
            </a:schemeClr>
          </a:solidFill>
          <a:ln w="38100" algn="ctr">
            <a:noFill/>
            <a:round/>
            <a:headEnd/>
            <a:tailEnd/>
          </a:ln>
        </p:spPr>
        <p:txBody>
          <a:bodyPr wrap="square" rtlCol="0" anchor="ctr">
            <a:spAutoFit/>
          </a:bodyPr>
          <a:lstStyle/>
          <a:p>
            <a:pPr algn="ctr" fontAlgn="base">
              <a:spcBef>
                <a:spcPct val="0"/>
              </a:spcBef>
              <a:spcAft>
                <a:spcPct val="0"/>
              </a:spcAft>
            </a:pPr>
            <a:r>
              <a:rPr lang="en-US" sz="2800" b="1" dirty="0" smtClean="0">
                <a:solidFill>
                  <a:srgbClr val="000000"/>
                </a:solidFill>
              </a:rPr>
              <a:t>External Access – Business Layer</a:t>
            </a:r>
            <a:endParaRPr lang="en-US" sz="2800" dirty="0">
              <a:solidFill>
                <a:srgbClr val="000000"/>
              </a:solidFill>
            </a:endParaRPr>
          </a:p>
        </p:txBody>
      </p:sp>
      <p:sp>
        <p:nvSpPr>
          <p:cNvPr id="15" name="Right Arrow Callout 14"/>
          <p:cNvSpPr>
            <a:spLocks noChangeAspect="1"/>
          </p:cNvSpPr>
          <p:nvPr/>
        </p:nvSpPr>
        <p:spPr bwMode="auto">
          <a:xfrm rot="-5400000">
            <a:off x="1197933" y="5306230"/>
            <a:ext cx="594880" cy="2425948"/>
          </a:xfrm>
          <a:prstGeom prst="rightArrowCallout">
            <a:avLst>
              <a:gd name="adj1" fmla="val 52402"/>
              <a:gd name="adj2" fmla="val 26201"/>
              <a:gd name="adj3" fmla="val 10098"/>
              <a:gd name="adj4" fmla="val 74692"/>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vert" wrap="square" rtlCol="0" anchor="ctr">
            <a:spAutoFit/>
          </a:bodyPr>
          <a:lstStyle/>
          <a:p>
            <a:pPr algn="ctr" fontAlgn="base">
              <a:spcBef>
                <a:spcPct val="0"/>
              </a:spcBef>
              <a:spcAft>
                <a:spcPct val="0"/>
              </a:spcAft>
            </a:pPr>
            <a:r>
              <a:rPr lang="en-US" sz="1000" b="1" dirty="0" smtClean="0">
                <a:solidFill>
                  <a:schemeClr val="tx1"/>
                </a:solidFill>
              </a:rPr>
              <a:t>Lab Data Sources (e.g., LIS, Biospecimen Management Systems)</a:t>
            </a:r>
            <a:endParaRPr lang="en-US" sz="1000" b="1" dirty="0">
              <a:solidFill>
                <a:schemeClr val="tx1"/>
              </a:solidFill>
            </a:endParaRPr>
          </a:p>
        </p:txBody>
      </p:sp>
      <p:sp>
        <p:nvSpPr>
          <p:cNvPr id="118" name="Left-Right Arrow 117"/>
          <p:cNvSpPr>
            <a:spLocks noChangeAspect="1"/>
          </p:cNvSpPr>
          <p:nvPr/>
        </p:nvSpPr>
        <p:spPr bwMode="auto">
          <a:xfrm rot="16200000">
            <a:off x="2860278" y="715229"/>
            <a:ext cx="413822" cy="213360"/>
          </a:xfrm>
          <a:prstGeom prst="leftRightArrow">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fontAlgn="base">
              <a:spcBef>
                <a:spcPct val="0"/>
              </a:spcBef>
              <a:spcAft>
                <a:spcPct val="0"/>
              </a:spcAft>
            </a:pPr>
            <a:endParaRPr lang="en-US" dirty="0">
              <a:solidFill>
                <a:srgbClr val="000000"/>
              </a:solidFill>
            </a:endParaRPr>
          </a:p>
        </p:txBody>
      </p:sp>
      <p:sp>
        <p:nvSpPr>
          <p:cNvPr id="3084" name="TextBox 3083"/>
          <p:cNvSpPr txBox="1"/>
          <p:nvPr/>
        </p:nvSpPr>
        <p:spPr>
          <a:xfrm>
            <a:off x="3173869" y="674225"/>
            <a:ext cx="390684" cy="276999"/>
          </a:xfrm>
          <a:prstGeom prst="rect">
            <a:avLst/>
          </a:prstGeom>
          <a:noFill/>
        </p:spPr>
        <p:txBody>
          <a:bodyPr wrap="none" rtlCol="0">
            <a:spAutoFit/>
          </a:bodyPr>
          <a:lstStyle/>
          <a:p>
            <a:r>
              <a:rPr lang="en-US" sz="1200" dirty="0" smtClean="0">
                <a:solidFill>
                  <a:prstClr val="black"/>
                </a:solidFill>
              </a:rPr>
              <a:t>WS</a:t>
            </a:r>
            <a:endParaRPr lang="en-US" sz="1200" dirty="0">
              <a:solidFill>
                <a:prstClr val="black"/>
              </a:solidFill>
            </a:endParaRPr>
          </a:p>
        </p:txBody>
      </p:sp>
      <p:sp>
        <p:nvSpPr>
          <p:cNvPr id="120" name="Right Arrow Callout 119"/>
          <p:cNvSpPr>
            <a:spLocks noChangeAspect="1"/>
          </p:cNvSpPr>
          <p:nvPr/>
        </p:nvSpPr>
        <p:spPr bwMode="auto">
          <a:xfrm rot="16200000">
            <a:off x="8082722" y="5759486"/>
            <a:ext cx="489168" cy="1446029"/>
          </a:xfrm>
          <a:prstGeom prst="rightArrowCallout">
            <a:avLst>
              <a:gd name="adj1" fmla="val 34850"/>
              <a:gd name="adj2" fmla="val 31309"/>
              <a:gd name="adj3" fmla="val 31132"/>
              <a:gd name="adj4" fmla="val 77701"/>
            </a:avLst>
          </a:prstGeom>
          <a:ln>
            <a:headEnd/>
            <a:tailEnd/>
          </a:ln>
        </p:spPr>
        <p:style>
          <a:lnRef idx="1">
            <a:schemeClr val="dk1"/>
          </a:lnRef>
          <a:fillRef idx="2">
            <a:schemeClr val="dk1"/>
          </a:fillRef>
          <a:effectRef idx="1">
            <a:schemeClr val="dk1"/>
          </a:effectRef>
          <a:fontRef idx="minor">
            <a:schemeClr val="dk1"/>
          </a:fontRef>
        </p:style>
        <p:txBody>
          <a:bodyPr vert="vert" wrap="square" rtlCol="0" anchor="ctr">
            <a:spAutoFit/>
          </a:bodyPr>
          <a:lstStyle/>
          <a:p>
            <a:pPr fontAlgn="base">
              <a:spcBef>
                <a:spcPct val="0"/>
              </a:spcBef>
              <a:spcAft>
                <a:spcPct val="0"/>
              </a:spcAft>
            </a:pPr>
            <a:r>
              <a:rPr lang="en-US" sz="1000" b="1" dirty="0" smtClean="0">
                <a:solidFill>
                  <a:prstClr val="black"/>
                </a:solidFill>
              </a:rPr>
              <a:t> Other Data Sources      </a:t>
            </a:r>
            <a:endParaRPr lang="en-US" sz="1000" b="1" dirty="0">
              <a:solidFill>
                <a:prstClr val="black"/>
              </a:solidFill>
            </a:endParaRPr>
          </a:p>
        </p:txBody>
      </p:sp>
      <p:sp>
        <p:nvSpPr>
          <p:cNvPr id="3085" name="Rectangle 3084"/>
          <p:cNvSpPr/>
          <p:nvPr/>
        </p:nvSpPr>
        <p:spPr bwMode="auto">
          <a:xfrm>
            <a:off x="682502" y="2295344"/>
            <a:ext cx="8235972" cy="2619370"/>
          </a:xfrm>
          <a:prstGeom prst="rect">
            <a:avLst/>
          </a:prstGeom>
          <a:noFill/>
          <a:ln w="38100" algn="ctr">
            <a:solidFill>
              <a:schemeClr val="tx1"/>
            </a:solidFill>
            <a:round/>
            <a:headEnd/>
            <a:tailEnd/>
          </a:ln>
        </p:spPr>
        <p:txBody>
          <a:bodyPr wrap="square" rtlCol="0" anchor="ctr">
            <a:spAutoFit/>
          </a:bodyPr>
          <a:lstStyle/>
          <a:p>
            <a:pPr algn="ctr" fontAlgn="base">
              <a:spcBef>
                <a:spcPct val="0"/>
              </a:spcBef>
              <a:spcAft>
                <a:spcPct val="0"/>
              </a:spcAft>
            </a:pPr>
            <a:endParaRPr lang="en-US" dirty="0">
              <a:solidFill>
                <a:srgbClr val="000000"/>
              </a:solidFill>
            </a:endParaRPr>
          </a:p>
        </p:txBody>
      </p:sp>
      <p:sp>
        <p:nvSpPr>
          <p:cNvPr id="3086" name="Rectangle 3085"/>
          <p:cNvSpPr/>
          <p:nvPr/>
        </p:nvSpPr>
        <p:spPr>
          <a:xfrm>
            <a:off x="4109852" y="3179519"/>
            <a:ext cx="1722908" cy="584775"/>
          </a:xfrm>
          <a:prstGeom prst="rect">
            <a:avLst/>
          </a:prstGeom>
        </p:spPr>
        <p:txBody>
          <a:bodyPr wrap="none">
            <a:spAutoFit/>
          </a:bodyPr>
          <a:lstStyle/>
          <a:p>
            <a:r>
              <a:rPr lang="en-US" sz="3200" b="1" dirty="0" smtClean="0">
                <a:solidFill>
                  <a:srgbClr val="000000"/>
                </a:solidFill>
              </a:rPr>
              <a:t>DW-Core</a:t>
            </a:r>
            <a:endParaRPr lang="en-US" sz="3200" dirty="0">
              <a:solidFill>
                <a:prstClr val="black"/>
              </a:solidFill>
            </a:endParaRPr>
          </a:p>
        </p:txBody>
      </p:sp>
      <p:sp>
        <p:nvSpPr>
          <p:cNvPr id="99" name="TextBox 98"/>
          <p:cNvSpPr txBox="1"/>
          <p:nvPr/>
        </p:nvSpPr>
        <p:spPr>
          <a:xfrm>
            <a:off x="4575665" y="710414"/>
            <a:ext cx="861967" cy="276999"/>
          </a:xfrm>
          <a:prstGeom prst="rect">
            <a:avLst/>
          </a:prstGeom>
          <a:noFill/>
        </p:spPr>
        <p:txBody>
          <a:bodyPr wrap="none" rtlCol="0">
            <a:spAutoFit/>
          </a:bodyPr>
          <a:lstStyle/>
          <a:p>
            <a:r>
              <a:rPr lang="en-US" sz="1200" dirty="0" smtClean="0">
                <a:solidFill>
                  <a:prstClr val="black"/>
                </a:solidFill>
              </a:rPr>
              <a:t>WS or VPN</a:t>
            </a:r>
            <a:endParaRPr lang="en-US" sz="1200" dirty="0">
              <a:solidFill>
                <a:prstClr val="black"/>
              </a:solidFill>
            </a:endParaRPr>
          </a:p>
        </p:txBody>
      </p:sp>
      <p:sp>
        <p:nvSpPr>
          <p:cNvPr id="22" name="Up-Down Arrow 21"/>
          <p:cNvSpPr/>
          <p:nvPr/>
        </p:nvSpPr>
        <p:spPr bwMode="auto">
          <a:xfrm>
            <a:off x="4530492" y="680640"/>
            <a:ext cx="104669" cy="282178"/>
          </a:xfrm>
          <a:prstGeom prst="upDownArrow">
            <a:avLst/>
          </a:prstGeom>
          <a:noFill/>
          <a:ln w="38100" algn="ctr">
            <a:solidFill>
              <a:schemeClr val="tx2">
                <a:lumMod val="60000"/>
                <a:lumOff val="40000"/>
              </a:schemeClr>
            </a:solidFill>
            <a:round/>
            <a:headEnd/>
            <a:tailEnd/>
          </a:ln>
        </p:spPr>
        <p:txBody>
          <a:bodyPr wrap="square" rtlCol="0" anchor="ctr">
            <a:spAutoFit/>
          </a:bodyPr>
          <a:lstStyle/>
          <a:p>
            <a:pPr algn="ctr" fontAlgn="base">
              <a:spcBef>
                <a:spcPct val="0"/>
              </a:spcBef>
              <a:spcAft>
                <a:spcPct val="0"/>
              </a:spcAft>
            </a:pPr>
            <a:endParaRPr lang="en-US" sz="900" dirty="0">
              <a:solidFill>
                <a:srgbClr val="000000"/>
              </a:solidFill>
            </a:endParaRPr>
          </a:p>
        </p:txBody>
      </p:sp>
      <p:sp>
        <p:nvSpPr>
          <p:cNvPr id="100" name="TextBox 99"/>
          <p:cNvSpPr txBox="1"/>
          <p:nvPr/>
        </p:nvSpPr>
        <p:spPr>
          <a:xfrm>
            <a:off x="6526013" y="715593"/>
            <a:ext cx="390684" cy="276999"/>
          </a:xfrm>
          <a:prstGeom prst="rect">
            <a:avLst/>
          </a:prstGeom>
          <a:noFill/>
        </p:spPr>
        <p:txBody>
          <a:bodyPr wrap="none" rtlCol="0">
            <a:spAutoFit/>
          </a:bodyPr>
          <a:lstStyle/>
          <a:p>
            <a:r>
              <a:rPr lang="en-US" sz="1200" dirty="0" smtClean="0">
                <a:solidFill>
                  <a:prstClr val="black"/>
                </a:solidFill>
              </a:rPr>
              <a:t>WS</a:t>
            </a:r>
            <a:endParaRPr lang="en-US" sz="1200" dirty="0">
              <a:solidFill>
                <a:prstClr val="black"/>
              </a:solidFill>
            </a:endParaRPr>
          </a:p>
        </p:txBody>
      </p:sp>
      <p:sp>
        <p:nvSpPr>
          <p:cNvPr id="101" name="Up-Down Arrow 100"/>
          <p:cNvSpPr/>
          <p:nvPr/>
        </p:nvSpPr>
        <p:spPr bwMode="auto">
          <a:xfrm>
            <a:off x="6361128" y="706563"/>
            <a:ext cx="104669" cy="282178"/>
          </a:xfrm>
          <a:prstGeom prst="upDownArrow">
            <a:avLst/>
          </a:prstGeom>
          <a:ln>
            <a:headEnd/>
            <a:tailEnd/>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ctr" fontAlgn="base">
              <a:spcBef>
                <a:spcPct val="0"/>
              </a:spcBef>
              <a:spcAft>
                <a:spcPct val="0"/>
              </a:spcAft>
            </a:pPr>
            <a:endParaRPr lang="en-US" sz="900" dirty="0">
              <a:solidFill>
                <a:srgbClr val="000000"/>
              </a:solidFill>
            </a:endParaRPr>
          </a:p>
        </p:txBody>
      </p:sp>
      <p:sp>
        <p:nvSpPr>
          <p:cNvPr id="107" name="TextBox 106"/>
          <p:cNvSpPr txBox="1"/>
          <p:nvPr/>
        </p:nvSpPr>
        <p:spPr>
          <a:xfrm>
            <a:off x="1328962" y="676809"/>
            <a:ext cx="390684" cy="276999"/>
          </a:xfrm>
          <a:prstGeom prst="rect">
            <a:avLst/>
          </a:prstGeom>
          <a:noFill/>
        </p:spPr>
        <p:txBody>
          <a:bodyPr wrap="none" rtlCol="0">
            <a:spAutoFit/>
          </a:bodyPr>
          <a:lstStyle/>
          <a:p>
            <a:r>
              <a:rPr lang="en-US" sz="1200" dirty="0" smtClean="0">
                <a:solidFill>
                  <a:prstClr val="black"/>
                </a:solidFill>
              </a:rPr>
              <a:t>WS</a:t>
            </a:r>
            <a:endParaRPr lang="en-US" sz="1200" dirty="0">
              <a:solidFill>
                <a:prstClr val="black"/>
              </a:solidFill>
            </a:endParaRPr>
          </a:p>
        </p:txBody>
      </p:sp>
      <p:sp>
        <p:nvSpPr>
          <p:cNvPr id="108" name="Up-Down Arrow 107"/>
          <p:cNvSpPr/>
          <p:nvPr/>
        </p:nvSpPr>
        <p:spPr bwMode="auto">
          <a:xfrm>
            <a:off x="1283789" y="686790"/>
            <a:ext cx="104669" cy="282178"/>
          </a:xfrm>
          <a:prstGeom prst="upDownArrow">
            <a:avLst/>
          </a:prstGeom>
          <a:noFill/>
          <a:ln w="38100" algn="ctr">
            <a:solidFill>
              <a:schemeClr val="bg1">
                <a:lumMod val="65000"/>
              </a:schemeClr>
            </a:solidFill>
            <a:round/>
            <a:headEnd/>
            <a:tailEnd/>
          </a:ln>
        </p:spPr>
        <p:txBody>
          <a:bodyPr wrap="square" rtlCol="0" anchor="ctr">
            <a:spAutoFit/>
          </a:bodyPr>
          <a:lstStyle/>
          <a:p>
            <a:pPr algn="ctr" fontAlgn="base">
              <a:spcBef>
                <a:spcPct val="0"/>
              </a:spcBef>
              <a:spcAft>
                <a:spcPct val="0"/>
              </a:spcAft>
            </a:pPr>
            <a:endParaRPr lang="en-US" sz="900" dirty="0">
              <a:solidFill>
                <a:srgbClr val="000000"/>
              </a:solidFill>
            </a:endParaRPr>
          </a:p>
        </p:txBody>
      </p:sp>
      <p:sp>
        <p:nvSpPr>
          <p:cNvPr id="26" name="Right Arrow Callout 25"/>
          <p:cNvSpPr>
            <a:spLocks noChangeAspect="1"/>
          </p:cNvSpPr>
          <p:nvPr/>
        </p:nvSpPr>
        <p:spPr bwMode="auto">
          <a:xfrm rot="16200000">
            <a:off x="3341142" y="5927893"/>
            <a:ext cx="446603" cy="1151778"/>
          </a:xfrm>
          <a:prstGeom prst="rightArrowCallout">
            <a:avLst>
              <a:gd name="adj1" fmla="val 34060"/>
              <a:gd name="adj2" fmla="val 65060"/>
              <a:gd name="adj3" fmla="val 24641"/>
              <a:gd name="adj4" fmla="val 77701"/>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vert" wrap="square" rtlCol="0" anchor="ctr">
            <a:spAutoFit/>
          </a:bodyPr>
          <a:lstStyle/>
          <a:p>
            <a:pPr algn="ctr" fontAlgn="base">
              <a:spcBef>
                <a:spcPct val="0"/>
              </a:spcBef>
              <a:spcAft>
                <a:spcPct val="0"/>
              </a:spcAft>
            </a:pPr>
            <a:r>
              <a:rPr lang="en-US" sz="1000" b="1" dirty="0" smtClean="0">
                <a:solidFill>
                  <a:schemeClr val="bg1"/>
                </a:solidFill>
              </a:rPr>
              <a:t>NCTN - CTSU</a:t>
            </a:r>
            <a:endParaRPr lang="en-US" sz="1000" b="1" dirty="0">
              <a:solidFill>
                <a:schemeClr val="bg1"/>
              </a:solidFill>
            </a:endParaRPr>
          </a:p>
        </p:txBody>
      </p:sp>
      <p:sp>
        <p:nvSpPr>
          <p:cNvPr id="28" name="TextBox 27"/>
          <p:cNvSpPr txBox="1">
            <a:spLocks noChangeAspect="1"/>
          </p:cNvSpPr>
          <p:nvPr/>
        </p:nvSpPr>
        <p:spPr>
          <a:xfrm>
            <a:off x="7847246" y="317458"/>
            <a:ext cx="96012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900" dirty="0" smtClean="0">
                <a:solidFill>
                  <a:prstClr val="black"/>
                </a:solidFill>
              </a:rPr>
              <a:t>NCTN – CTSU</a:t>
            </a:r>
          </a:p>
          <a:p>
            <a:pPr algn="ctr"/>
            <a:r>
              <a:rPr lang="en-US" sz="900" dirty="0" smtClean="0">
                <a:solidFill>
                  <a:prstClr val="black"/>
                </a:solidFill>
              </a:rPr>
              <a:t>(RSS, CTEP-IAM)</a:t>
            </a:r>
            <a:endParaRPr lang="en-US" sz="900" dirty="0">
              <a:solidFill>
                <a:prstClr val="black"/>
              </a:solidFill>
            </a:endParaRPr>
          </a:p>
        </p:txBody>
      </p:sp>
      <p:sp>
        <p:nvSpPr>
          <p:cNvPr id="29" name="Up-Down Arrow 28"/>
          <p:cNvSpPr/>
          <p:nvPr/>
        </p:nvSpPr>
        <p:spPr bwMode="auto">
          <a:xfrm>
            <a:off x="8019358" y="710414"/>
            <a:ext cx="104669" cy="282178"/>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fontAlgn="base">
              <a:spcBef>
                <a:spcPct val="0"/>
              </a:spcBef>
              <a:spcAft>
                <a:spcPct val="0"/>
              </a:spcAft>
            </a:pPr>
            <a:endParaRPr lang="en-US" sz="900" dirty="0">
              <a:solidFill>
                <a:srgbClr val="000000"/>
              </a:solidFill>
            </a:endParaRPr>
          </a:p>
        </p:txBody>
      </p:sp>
      <p:sp>
        <p:nvSpPr>
          <p:cNvPr id="30" name="TextBox 29"/>
          <p:cNvSpPr txBox="1"/>
          <p:nvPr/>
        </p:nvSpPr>
        <p:spPr>
          <a:xfrm>
            <a:off x="8161069" y="700571"/>
            <a:ext cx="390684" cy="276999"/>
          </a:xfrm>
          <a:prstGeom prst="rect">
            <a:avLst/>
          </a:prstGeom>
          <a:noFill/>
        </p:spPr>
        <p:txBody>
          <a:bodyPr wrap="none" rtlCol="0">
            <a:spAutoFit/>
          </a:bodyPr>
          <a:lstStyle/>
          <a:p>
            <a:r>
              <a:rPr lang="en-US" sz="1200" dirty="0" smtClean="0">
                <a:solidFill>
                  <a:prstClr val="black"/>
                </a:solidFill>
              </a:rPr>
              <a:t>WS</a:t>
            </a:r>
            <a:endParaRPr lang="en-US" sz="1200" dirty="0">
              <a:solidFill>
                <a:prstClr val="black"/>
              </a:solidFill>
            </a:endParaRPr>
          </a:p>
        </p:txBody>
      </p:sp>
      <p:sp>
        <p:nvSpPr>
          <p:cNvPr id="31" name="Left-Right Arrow 30"/>
          <p:cNvSpPr/>
          <p:nvPr/>
        </p:nvSpPr>
        <p:spPr bwMode="auto">
          <a:xfrm>
            <a:off x="7344584" y="457996"/>
            <a:ext cx="502662" cy="118582"/>
          </a:xfrm>
          <a:prstGeom prst="leftRightArrow">
            <a:avLst/>
          </a:prstGeom>
          <a:ln>
            <a:headEnd/>
            <a:tailEnd/>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fontAlgn="base">
              <a:spcBef>
                <a:spcPct val="0"/>
              </a:spcBef>
              <a:spcAft>
                <a:spcPct val="0"/>
              </a:spcAft>
            </a:pPr>
            <a:endParaRPr lang="en-US" dirty="0">
              <a:solidFill>
                <a:srgbClr val="000000"/>
              </a:solidFill>
            </a:endParaRPr>
          </a:p>
        </p:txBody>
      </p:sp>
      <p:sp>
        <p:nvSpPr>
          <p:cNvPr id="32" name="TextBox 31"/>
          <p:cNvSpPr txBox="1"/>
          <p:nvPr/>
        </p:nvSpPr>
        <p:spPr>
          <a:xfrm>
            <a:off x="7400573" y="542140"/>
            <a:ext cx="390684" cy="276999"/>
          </a:xfrm>
          <a:prstGeom prst="rect">
            <a:avLst/>
          </a:prstGeom>
          <a:noFill/>
        </p:spPr>
        <p:txBody>
          <a:bodyPr wrap="none" rtlCol="0">
            <a:spAutoFit/>
          </a:bodyPr>
          <a:lstStyle/>
          <a:p>
            <a:r>
              <a:rPr lang="en-US" sz="1200" dirty="0" smtClean="0">
                <a:solidFill>
                  <a:prstClr val="black"/>
                </a:solidFill>
              </a:rPr>
              <a:t>WS</a:t>
            </a:r>
            <a:endParaRPr lang="en-US" sz="1200" dirty="0">
              <a:solidFill>
                <a:prstClr val="black"/>
              </a:solidFill>
            </a:endParaRPr>
          </a:p>
        </p:txBody>
      </p:sp>
      <p:sp>
        <p:nvSpPr>
          <p:cNvPr id="33" name="Right Arrow Callout 32"/>
          <p:cNvSpPr>
            <a:spLocks noChangeAspect="1"/>
          </p:cNvSpPr>
          <p:nvPr/>
        </p:nvSpPr>
        <p:spPr bwMode="auto">
          <a:xfrm rot="16200000">
            <a:off x="4577187" y="5916837"/>
            <a:ext cx="446603" cy="1131324"/>
          </a:xfrm>
          <a:prstGeom prst="rightArrowCallout">
            <a:avLst>
              <a:gd name="adj1" fmla="val 34060"/>
              <a:gd name="adj2" fmla="val 65060"/>
              <a:gd name="adj3" fmla="val 24641"/>
              <a:gd name="adj4" fmla="val 77701"/>
            </a:avLst>
          </a:prstGeom>
          <a:solidFill>
            <a:schemeClr val="accent1">
              <a:lumMod val="90000"/>
            </a:schemeClr>
          </a:solidFill>
          <a:ln>
            <a:headEnd/>
            <a:tailEnd/>
          </a:ln>
        </p:spPr>
        <p:style>
          <a:lnRef idx="1">
            <a:schemeClr val="dk1"/>
          </a:lnRef>
          <a:fillRef idx="2">
            <a:schemeClr val="dk1"/>
          </a:fillRef>
          <a:effectRef idx="1">
            <a:schemeClr val="dk1"/>
          </a:effectRef>
          <a:fontRef idx="minor">
            <a:schemeClr val="dk1"/>
          </a:fontRef>
        </p:style>
        <p:txBody>
          <a:bodyPr vert="vert" wrap="square" rtlCol="0" anchor="ctr">
            <a:spAutoFit/>
          </a:bodyPr>
          <a:lstStyle/>
          <a:p>
            <a:pPr algn="ctr" fontAlgn="base">
              <a:spcBef>
                <a:spcPct val="0"/>
              </a:spcBef>
              <a:spcAft>
                <a:spcPct val="0"/>
              </a:spcAft>
            </a:pPr>
            <a:r>
              <a:rPr lang="en-US" sz="1000" b="1" dirty="0" smtClean="0">
                <a:solidFill>
                  <a:prstClr val="black"/>
                </a:solidFill>
              </a:rPr>
              <a:t>Imaging Data</a:t>
            </a:r>
            <a:endParaRPr lang="en-US" sz="1000" b="1" dirty="0">
              <a:solidFill>
                <a:prstClr val="black"/>
              </a:solidFill>
            </a:endParaRPr>
          </a:p>
        </p:txBody>
      </p:sp>
    </p:spTree>
    <p:extLst>
      <p:ext uri="{BB962C8B-B14F-4D97-AF65-F5344CB8AC3E}">
        <p14:creationId xmlns:p14="http://schemas.microsoft.com/office/powerpoint/2010/main" val="435531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4592" y="827690"/>
            <a:ext cx="8967935" cy="5394960"/>
          </a:xfrm>
          <a:prstGeom prst="rect">
            <a:avLst/>
          </a:prstGeom>
          <a:solidFill>
            <a:schemeClr val="bg2">
              <a:lumMod val="90000"/>
            </a:schemeClr>
          </a:solidFill>
          <a:ln w="38100" algn="ctr">
            <a:solidFill>
              <a:schemeClr val="bg2">
                <a:lumMod val="75000"/>
              </a:schemeClr>
            </a:solidFill>
            <a:prstDash val="solid"/>
            <a:round/>
            <a:headEnd/>
            <a:tailEnd/>
          </a:ln>
        </p:spPr>
        <p:txBody>
          <a:bodyPr wrap="square" rtlCol="0" anchor="ctr">
            <a:spAutoFit/>
          </a:bodyPr>
          <a:lstStyle/>
          <a:p>
            <a:pPr algn="ctr"/>
            <a:endParaRPr lang="en-US" dirty="0">
              <a:solidFill>
                <a:srgbClr val="000000"/>
              </a:solidFill>
              <a:latin typeface="Calibri"/>
            </a:endParaRPr>
          </a:p>
        </p:txBody>
      </p:sp>
      <p:sp>
        <p:nvSpPr>
          <p:cNvPr id="38" name="Rectangle 37"/>
          <p:cNvSpPr/>
          <p:nvPr/>
        </p:nvSpPr>
        <p:spPr bwMode="auto">
          <a:xfrm>
            <a:off x="1746997" y="2387298"/>
            <a:ext cx="2915818" cy="2425152"/>
          </a:xfrm>
          <a:prstGeom prst="rect">
            <a:avLst/>
          </a:prstGeom>
          <a:solidFill>
            <a:schemeClr val="accent4">
              <a:lumMod val="20000"/>
              <a:lumOff val="80000"/>
            </a:schemeClr>
          </a:solidFill>
          <a:ln w="38100" algn="ctr">
            <a:solidFill>
              <a:schemeClr val="accent4">
                <a:lumMod val="20000"/>
                <a:lumOff val="80000"/>
              </a:schemeClr>
            </a:solidFill>
            <a:round/>
            <a:headEnd/>
            <a:tailEnd/>
          </a:ln>
        </p:spPr>
        <p:txBody>
          <a:bodyPr wrap="square" rtlCol="0" anchor="ctr">
            <a:spAutoFit/>
          </a:bodyPr>
          <a:lstStyle/>
          <a:p>
            <a:pPr algn="ctr"/>
            <a:endParaRPr lang="en-US">
              <a:solidFill>
                <a:srgbClr val="000000"/>
              </a:solidFill>
              <a:latin typeface="Calibri"/>
            </a:endParaRPr>
          </a:p>
        </p:txBody>
      </p:sp>
      <p:sp>
        <p:nvSpPr>
          <p:cNvPr id="2" name="Title 1"/>
          <p:cNvSpPr>
            <a:spLocks noGrp="1"/>
          </p:cNvSpPr>
          <p:nvPr>
            <p:ph type="title"/>
          </p:nvPr>
        </p:nvSpPr>
        <p:spPr>
          <a:xfrm>
            <a:off x="119835" y="2754"/>
            <a:ext cx="5198032" cy="250317"/>
          </a:xfrm>
          <a:noFill/>
        </p:spPr>
        <p:txBody>
          <a:bodyPr>
            <a:noAutofit/>
          </a:bodyPr>
          <a:lstStyle/>
          <a:p>
            <a:r>
              <a:rPr lang="en-US" sz="1600" b="1" dirty="0" smtClean="0">
                <a:solidFill>
                  <a:schemeClr val="bg1"/>
                </a:solidFill>
              </a:rPr>
              <a:t>ACR Data Warehouse Arch Diagram -  </a:t>
            </a:r>
            <a:r>
              <a:rPr lang="en-US" sz="1050" b="1" dirty="0" smtClean="0">
                <a:solidFill>
                  <a:schemeClr val="bg1"/>
                </a:solidFill>
              </a:rPr>
              <a:t>(Version 1.2)</a:t>
            </a:r>
            <a:endParaRPr lang="en-US" sz="1050" b="1" dirty="0">
              <a:solidFill>
                <a:schemeClr val="bg1"/>
              </a:solidFill>
            </a:endParaRPr>
          </a:p>
        </p:txBody>
      </p:sp>
      <p:sp>
        <p:nvSpPr>
          <p:cNvPr id="3" name="Slide Number Placeholder 2"/>
          <p:cNvSpPr>
            <a:spLocks noGrp="1"/>
          </p:cNvSpPr>
          <p:nvPr>
            <p:ph type="sldNum" sz="quarter" idx="4294967295"/>
          </p:nvPr>
        </p:nvSpPr>
        <p:spPr>
          <a:xfrm>
            <a:off x="6882243" y="6361960"/>
            <a:ext cx="2133600" cy="365125"/>
          </a:xfrm>
          <a:prstGeom prst="rect">
            <a:avLst/>
          </a:prstGeom>
        </p:spPr>
        <p:txBody>
          <a:bodyPr/>
          <a:lstStyle/>
          <a:p>
            <a:fld id="{1B7C53B6-84AD-4952-BCD8-D1738DF4CA8A}" type="slidenum">
              <a:rPr lang="en-US" smtClean="0">
                <a:solidFill>
                  <a:prstClr val="black">
                    <a:tint val="75000"/>
                  </a:prstClr>
                </a:solidFill>
              </a:rPr>
              <a:pPr/>
              <a:t>32</a:t>
            </a:fld>
            <a:endParaRPr lang="en-US" dirty="0">
              <a:solidFill>
                <a:prstClr val="black">
                  <a:tint val="75000"/>
                </a:prstClr>
              </a:solidFill>
            </a:endParaRPr>
          </a:p>
        </p:txBody>
      </p:sp>
      <p:sp>
        <p:nvSpPr>
          <p:cNvPr id="11" name="Flowchart: Magnetic Disk 10"/>
          <p:cNvSpPr>
            <a:spLocks noChangeAspect="1"/>
          </p:cNvSpPr>
          <p:nvPr/>
        </p:nvSpPr>
        <p:spPr bwMode="auto">
          <a:xfrm>
            <a:off x="5110137" y="2900499"/>
            <a:ext cx="1074735" cy="733663"/>
          </a:xfrm>
          <a:prstGeom prst="flowChartMagneticDisk">
            <a:avLst/>
          </a:prstGeom>
          <a:solidFill>
            <a:schemeClr val="accent1">
              <a:lumMod val="60000"/>
              <a:lumOff val="40000"/>
            </a:schemeClr>
          </a:solidFill>
          <a:ln>
            <a:solidFill>
              <a:schemeClr val="tx2"/>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endParaRPr lang="en-US" b="1" dirty="0">
              <a:solidFill>
                <a:srgbClr val="000000"/>
              </a:solidFill>
            </a:endParaRPr>
          </a:p>
        </p:txBody>
      </p:sp>
      <p:sp>
        <p:nvSpPr>
          <p:cNvPr id="19" name="Left-Right Arrow 18"/>
          <p:cNvSpPr>
            <a:spLocks noChangeAspect="1"/>
          </p:cNvSpPr>
          <p:nvPr/>
        </p:nvSpPr>
        <p:spPr bwMode="auto">
          <a:xfrm>
            <a:off x="4593881" y="3255917"/>
            <a:ext cx="480059" cy="274320"/>
          </a:xfrm>
          <a:prstGeom prst="leftRightArrow">
            <a:avLst/>
          </a:prstGeom>
          <a:ln>
            <a:headEnd/>
            <a:tailEnd/>
          </a:ln>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endParaRPr lang="en-US">
              <a:solidFill>
                <a:srgbClr val="000000"/>
              </a:solidFill>
            </a:endParaRPr>
          </a:p>
        </p:txBody>
      </p:sp>
      <p:sp>
        <p:nvSpPr>
          <p:cNvPr id="23" name="TextBox 22"/>
          <p:cNvSpPr txBox="1">
            <a:spLocks noChangeAspect="1"/>
          </p:cNvSpPr>
          <p:nvPr/>
        </p:nvSpPr>
        <p:spPr>
          <a:xfrm>
            <a:off x="5715000" y="294373"/>
            <a:ext cx="1517755" cy="384721"/>
          </a:xfrm>
          <a:prstGeom prst="rect">
            <a:avLst/>
          </a:prstGeom>
          <a:solidFill>
            <a:schemeClr val="accent6"/>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fontAlgn="auto">
              <a:spcBef>
                <a:spcPts val="0"/>
              </a:spcBef>
              <a:spcAft>
                <a:spcPts val="0"/>
              </a:spcAft>
            </a:pPr>
            <a:r>
              <a:rPr lang="en-US" sz="950" dirty="0" smtClean="0">
                <a:solidFill>
                  <a:schemeClr val="bg1"/>
                </a:solidFill>
              </a:rPr>
              <a:t>Data Access Portals (query, download)</a:t>
            </a:r>
            <a:endParaRPr lang="en-US" sz="950" dirty="0">
              <a:solidFill>
                <a:schemeClr val="bg1"/>
              </a:solidFill>
            </a:endParaRPr>
          </a:p>
        </p:txBody>
      </p:sp>
      <p:sp>
        <p:nvSpPr>
          <p:cNvPr id="24" name="TextBox 23"/>
          <p:cNvSpPr txBox="1">
            <a:spLocks noChangeAspect="1"/>
          </p:cNvSpPr>
          <p:nvPr/>
        </p:nvSpPr>
        <p:spPr>
          <a:xfrm>
            <a:off x="969356" y="312096"/>
            <a:ext cx="96012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fontAlgn="auto">
              <a:spcBef>
                <a:spcPts val="0"/>
              </a:spcBef>
              <a:spcAft>
                <a:spcPts val="0"/>
              </a:spcAft>
            </a:pPr>
            <a:r>
              <a:rPr lang="en-US" sz="900" dirty="0" smtClean="0">
                <a:solidFill>
                  <a:prstClr val="black"/>
                </a:solidFill>
              </a:rPr>
              <a:t>External Systems</a:t>
            </a:r>
            <a:endParaRPr lang="en-US" sz="900" dirty="0">
              <a:solidFill>
                <a:prstClr val="black"/>
              </a:solidFill>
            </a:endParaRPr>
          </a:p>
        </p:txBody>
      </p:sp>
      <p:sp>
        <p:nvSpPr>
          <p:cNvPr id="25" name="TextBox 24"/>
          <p:cNvSpPr txBox="1">
            <a:spLocks noChangeAspect="1"/>
          </p:cNvSpPr>
          <p:nvPr/>
        </p:nvSpPr>
        <p:spPr>
          <a:xfrm>
            <a:off x="2149807" y="304800"/>
            <a:ext cx="196586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fontAlgn="auto">
              <a:spcBef>
                <a:spcPts val="0"/>
              </a:spcBef>
              <a:spcAft>
                <a:spcPts val="0"/>
              </a:spcAft>
            </a:pPr>
            <a:r>
              <a:rPr lang="en-US" sz="900" dirty="0">
                <a:solidFill>
                  <a:schemeClr val="tx1"/>
                </a:solidFill>
              </a:rPr>
              <a:t>Other Reporting Websites (e.g.. NCI Specimen Navigator</a:t>
            </a:r>
            <a:r>
              <a:rPr lang="en-US" sz="900" dirty="0" smtClean="0">
                <a:solidFill>
                  <a:schemeClr val="tx1"/>
                </a:solidFill>
              </a:rPr>
              <a:t>)</a:t>
            </a:r>
            <a:endParaRPr lang="en-US" sz="900" dirty="0">
              <a:solidFill>
                <a:schemeClr val="tx1"/>
              </a:solidFill>
            </a:endParaRPr>
          </a:p>
        </p:txBody>
      </p:sp>
      <p:sp>
        <p:nvSpPr>
          <p:cNvPr id="27" name="TextBox 26"/>
          <p:cNvSpPr txBox="1">
            <a:spLocks noChangeAspect="1"/>
          </p:cNvSpPr>
          <p:nvPr/>
        </p:nvSpPr>
        <p:spPr>
          <a:xfrm>
            <a:off x="4329602" y="304800"/>
            <a:ext cx="1243405" cy="2462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fontAlgn="auto">
              <a:spcBef>
                <a:spcPts val="0"/>
              </a:spcBef>
              <a:spcAft>
                <a:spcPts val="0"/>
              </a:spcAft>
            </a:pPr>
            <a:r>
              <a:rPr lang="en-US" sz="1000" dirty="0" smtClean="0">
                <a:solidFill>
                  <a:prstClr val="black"/>
                </a:solidFill>
              </a:rPr>
              <a:t>Statistical Centers</a:t>
            </a:r>
            <a:endParaRPr lang="en-US" sz="1000" dirty="0">
              <a:solidFill>
                <a:prstClr val="black"/>
              </a:solidFill>
            </a:endParaRPr>
          </a:p>
        </p:txBody>
      </p:sp>
      <p:sp>
        <p:nvSpPr>
          <p:cNvPr id="32" name="Flowchart: Magnetic Disk 31"/>
          <p:cNvSpPr>
            <a:spLocks noChangeAspect="1"/>
          </p:cNvSpPr>
          <p:nvPr/>
        </p:nvSpPr>
        <p:spPr bwMode="auto">
          <a:xfrm>
            <a:off x="2778810" y="5371093"/>
            <a:ext cx="1074735" cy="733663"/>
          </a:xfrm>
          <a:prstGeom prst="flowChartMagneticDisk">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US" b="1" dirty="0" smtClean="0">
                <a:solidFill>
                  <a:srgbClr val="000000"/>
                </a:solidFill>
              </a:rPr>
              <a:t>Archive</a:t>
            </a:r>
            <a:endParaRPr lang="en-US" b="1" dirty="0">
              <a:solidFill>
                <a:srgbClr val="000000"/>
              </a:solidFill>
            </a:endParaRPr>
          </a:p>
        </p:txBody>
      </p:sp>
      <p:sp>
        <p:nvSpPr>
          <p:cNvPr id="31" name="Rectangle 30"/>
          <p:cNvSpPr/>
          <p:nvPr/>
        </p:nvSpPr>
        <p:spPr bwMode="auto">
          <a:xfrm>
            <a:off x="738754" y="2445918"/>
            <a:ext cx="1134827" cy="1538883"/>
          </a:xfrm>
          <a:prstGeom prst="rect">
            <a:avLst/>
          </a:prstGeom>
          <a:solidFill>
            <a:schemeClr val="accent1">
              <a:lumMod val="20000"/>
              <a:lumOff val="80000"/>
            </a:schemeClr>
          </a:solidFill>
          <a:ln w="38100" algn="ctr">
            <a:solidFill>
              <a:schemeClr val="accent1">
                <a:lumMod val="20000"/>
                <a:lumOff val="80000"/>
              </a:schemeClr>
            </a:solidFill>
            <a:round/>
            <a:headEnd/>
            <a:tailEnd/>
          </a:ln>
        </p:spPr>
        <p:txBody>
          <a:bodyPr wrap="square" rtlCol="0" anchor="ctr">
            <a:spAutoFit/>
          </a:bodyPr>
          <a:lstStyle/>
          <a:p>
            <a:pPr algn="ctr"/>
            <a:r>
              <a:rPr lang="en-US" sz="1100" b="1" dirty="0" smtClean="0">
                <a:solidFill>
                  <a:srgbClr val="000000"/>
                </a:solidFill>
                <a:latin typeface="Calibri"/>
              </a:rPr>
              <a:t>Common Classes</a:t>
            </a:r>
            <a:endParaRPr lang="en-US" sz="1200" dirty="0" smtClean="0">
              <a:solidFill>
                <a:srgbClr val="000000"/>
              </a:solidFill>
              <a:latin typeface="Calibri"/>
            </a:endParaRPr>
          </a:p>
          <a:p>
            <a:pPr marL="52388" indent="-52388">
              <a:buFont typeface="Arial" charset="0"/>
              <a:buChar char="•"/>
            </a:pPr>
            <a:r>
              <a:rPr lang="en-US" sz="1000" dirty="0" smtClean="0">
                <a:solidFill>
                  <a:srgbClr val="000000"/>
                </a:solidFill>
                <a:latin typeface="Calibri"/>
              </a:rPr>
              <a:t>Site Info</a:t>
            </a:r>
          </a:p>
          <a:p>
            <a:pPr marL="52388" indent="-52388">
              <a:buFont typeface="Arial" charset="0"/>
              <a:buChar char="•"/>
            </a:pPr>
            <a:r>
              <a:rPr lang="en-US" sz="1000" dirty="0" err="1" smtClean="0">
                <a:solidFill>
                  <a:srgbClr val="000000"/>
                </a:solidFill>
                <a:latin typeface="Calibri"/>
              </a:rPr>
              <a:t>SitePersonnel</a:t>
            </a:r>
            <a:endParaRPr lang="en-US" sz="1000" dirty="0" smtClean="0">
              <a:solidFill>
                <a:srgbClr val="000000"/>
              </a:solidFill>
              <a:latin typeface="Calibri"/>
            </a:endParaRPr>
          </a:p>
          <a:p>
            <a:pPr marL="52388" indent="-52388">
              <a:buFont typeface="Arial" charset="0"/>
              <a:buChar char="•"/>
            </a:pPr>
            <a:r>
              <a:rPr lang="en-US" sz="1000" dirty="0" smtClean="0">
                <a:solidFill>
                  <a:srgbClr val="000000"/>
                </a:solidFill>
                <a:latin typeface="Calibri"/>
              </a:rPr>
              <a:t>Subject</a:t>
            </a:r>
          </a:p>
          <a:p>
            <a:pPr marL="52388" indent="-52388">
              <a:buFont typeface="Arial" charset="0"/>
              <a:buChar char="•"/>
            </a:pPr>
            <a:r>
              <a:rPr lang="en-US" sz="1000" dirty="0" err="1" smtClean="0">
                <a:solidFill>
                  <a:srgbClr val="000000"/>
                </a:solidFill>
                <a:latin typeface="Calibri"/>
              </a:rPr>
              <a:t>ClinicalStudy</a:t>
            </a:r>
            <a:endParaRPr lang="en-US" sz="1000" dirty="0" smtClean="0">
              <a:solidFill>
                <a:srgbClr val="000000"/>
              </a:solidFill>
              <a:latin typeface="Calibri"/>
            </a:endParaRPr>
          </a:p>
          <a:p>
            <a:pPr marL="52388" indent="-52388">
              <a:buFont typeface="Arial" charset="0"/>
              <a:buChar char="•"/>
            </a:pPr>
            <a:r>
              <a:rPr lang="en-US" sz="1000" dirty="0" err="1" smtClean="0">
                <a:solidFill>
                  <a:srgbClr val="000000"/>
                </a:solidFill>
                <a:latin typeface="Calibri"/>
              </a:rPr>
              <a:t>StudyTreatment</a:t>
            </a:r>
            <a:endParaRPr lang="en-US" sz="1000" dirty="0" smtClean="0">
              <a:solidFill>
                <a:srgbClr val="000000"/>
              </a:solidFill>
              <a:latin typeface="Calibri"/>
            </a:endParaRPr>
          </a:p>
          <a:p>
            <a:pPr marL="52388" indent="-52388">
              <a:buFont typeface="Arial" charset="0"/>
              <a:buChar char="•"/>
            </a:pPr>
            <a:r>
              <a:rPr lang="en-US" sz="1000" dirty="0" smtClean="0">
                <a:solidFill>
                  <a:srgbClr val="000000"/>
                </a:solidFill>
                <a:latin typeface="Calibri"/>
              </a:rPr>
              <a:t>Study</a:t>
            </a:r>
            <a:endParaRPr lang="en-US" sz="1200" dirty="0" smtClean="0">
              <a:solidFill>
                <a:srgbClr val="000000"/>
              </a:solidFill>
              <a:latin typeface="Calibri"/>
            </a:endParaRPr>
          </a:p>
          <a:p>
            <a:endParaRPr lang="en-US" sz="1200" dirty="0">
              <a:solidFill>
                <a:srgbClr val="000000"/>
              </a:solidFill>
              <a:latin typeface="Calibri"/>
            </a:endParaRPr>
          </a:p>
        </p:txBody>
      </p:sp>
      <p:sp>
        <p:nvSpPr>
          <p:cNvPr id="36" name="Rectangle 35"/>
          <p:cNvSpPr/>
          <p:nvPr/>
        </p:nvSpPr>
        <p:spPr bwMode="auto">
          <a:xfrm>
            <a:off x="153405" y="847941"/>
            <a:ext cx="507831" cy="5278710"/>
          </a:xfrm>
          <a:prstGeom prst="rect">
            <a:avLst/>
          </a:prstGeom>
          <a:solidFill>
            <a:schemeClr val="accent2">
              <a:lumMod val="20000"/>
              <a:lumOff val="80000"/>
            </a:schemeClr>
          </a:solidFill>
          <a:ln w="38100" algn="ctr">
            <a:noFill/>
            <a:round/>
            <a:headEnd/>
            <a:tailEnd/>
          </a:ln>
        </p:spPr>
        <p:txBody>
          <a:bodyPr vert="vert270" wrap="square" rtlCol="0" anchor="ctr">
            <a:spAutoFit/>
          </a:bodyPr>
          <a:lstStyle/>
          <a:p>
            <a:pPr algn="ctr"/>
            <a:r>
              <a:rPr lang="en-US" sz="1200" b="1" dirty="0" smtClean="0">
                <a:solidFill>
                  <a:srgbClr val="000000"/>
                </a:solidFill>
                <a:latin typeface="Calibri"/>
              </a:rPr>
              <a:t>Orchestrator</a:t>
            </a:r>
            <a:endParaRPr lang="en-US" sz="1200" b="1" dirty="0">
              <a:solidFill>
                <a:srgbClr val="000000"/>
              </a:solidFill>
              <a:latin typeface="Calibri"/>
            </a:endParaRPr>
          </a:p>
          <a:p>
            <a:pPr marL="166688" indent="-166688" algn="ctr">
              <a:buFont typeface="Arial" charset="0"/>
              <a:buChar char="•"/>
            </a:pPr>
            <a:r>
              <a:rPr lang="en-US" sz="900" dirty="0" smtClean="0">
                <a:solidFill>
                  <a:srgbClr val="000000"/>
                </a:solidFill>
                <a:latin typeface="Calibri"/>
              </a:rPr>
              <a:t>Audit •  ETL </a:t>
            </a:r>
            <a:r>
              <a:rPr lang="en-US" sz="900" dirty="0">
                <a:solidFill>
                  <a:srgbClr val="000000"/>
                </a:solidFill>
                <a:latin typeface="Calibri"/>
              </a:rPr>
              <a:t>• </a:t>
            </a:r>
            <a:r>
              <a:rPr lang="en-US" sz="900" dirty="0" smtClean="0">
                <a:solidFill>
                  <a:srgbClr val="000000"/>
                </a:solidFill>
                <a:latin typeface="Calibri"/>
              </a:rPr>
              <a:t>Logs •  Security Service/Authentication * Scheduler</a:t>
            </a:r>
            <a:endParaRPr lang="en-US" sz="900" dirty="0">
              <a:solidFill>
                <a:srgbClr val="000000"/>
              </a:solidFill>
              <a:latin typeface="Calibri"/>
            </a:endParaRPr>
          </a:p>
        </p:txBody>
      </p:sp>
      <p:sp>
        <p:nvSpPr>
          <p:cNvPr id="35" name="Rectangle 34"/>
          <p:cNvSpPr/>
          <p:nvPr/>
        </p:nvSpPr>
        <p:spPr bwMode="auto">
          <a:xfrm>
            <a:off x="684735" y="4937584"/>
            <a:ext cx="8233739" cy="1184940"/>
          </a:xfrm>
          <a:prstGeom prst="rect">
            <a:avLst/>
          </a:prstGeom>
          <a:solidFill>
            <a:schemeClr val="accent6">
              <a:lumMod val="60000"/>
              <a:lumOff val="40000"/>
            </a:schemeClr>
          </a:solidFill>
          <a:ln w="38100" algn="ctr">
            <a:noFill/>
            <a:round/>
            <a:headEnd/>
            <a:tailEnd/>
          </a:ln>
        </p:spPr>
        <p:txBody>
          <a:bodyPr wrap="square" rtlCol="0" anchor="ctr">
            <a:spAutoFit/>
          </a:bodyPr>
          <a:lstStyle/>
          <a:p>
            <a:pPr algn="r"/>
            <a:r>
              <a:rPr lang="en-US" sz="1100" b="1" dirty="0" smtClean="0">
                <a:solidFill>
                  <a:schemeClr val="bg1"/>
                </a:solidFill>
                <a:latin typeface="Calibri"/>
              </a:rPr>
              <a:t>      Staging Area (Ingestion of Incoming Data)    </a:t>
            </a:r>
            <a:endParaRPr lang="en-US" sz="1100" dirty="0">
              <a:solidFill>
                <a:schemeClr val="bg1"/>
              </a:solidFill>
              <a:latin typeface="Calibri"/>
            </a:endParaRPr>
          </a:p>
          <a:p>
            <a:r>
              <a:rPr lang="en-US" sz="1000" dirty="0">
                <a:solidFill>
                  <a:schemeClr val="bg1"/>
                </a:solidFill>
                <a:latin typeface="Calibri"/>
              </a:rPr>
              <a:t>• Data Entry (via web service or Data Push from </a:t>
            </a:r>
            <a:r>
              <a:rPr lang="en-US" sz="1000" dirty="0" smtClean="0">
                <a:solidFill>
                  <a:schemeClr val="bg1"/>
                </a:solidFill>
                <a:latin typeface="Calibri"/>
              </a:rPr>
              <a:t>site) </a:t>
            </a:r>
            <a:r>
              <a:rPr lang="en-US" sz="1000" dirty="0">
                <a:solidFill>
                  <a:schemeClr val="bg1"/>
                </a:solidFill>
                <a:latin typeface="Calibri"/>
              </a:rPr>
              <a:t>•  </a:t>
            </a:r>
            <a:r>
              <a:rPr lang="en-US" sz="1000" dirty="0" smtClean="0">
                <a:solidFill>
                  <a:schemeClr val="bg1"/>
                </a:solidFill>
                <a:latin typeface="Calibri"/>
              </a:rPr>
              <a:t>ETL </a:t>
            </a:r>
            <a:r>
              <a:rPr lang="en-US" sz="1000" dirty="0">
                <a:solidFill>
                  <a:schemeClr val="bg1"/>
                </a:solidFill>
                <a:latin typeface="Calibri"/>
              </a:rPr>
              <a:t>or related </a:t>
            </a:r>
            <a:r>
              <a:rPr lang="en-US" sz="1000" dirty="0" smtClean="0">
                <a:solidFill>
                  <a:schemeClr val="bg1"/>
                </a:solidFill>
                <a:latin typeface="Calibri"/>
              </a:rPr>
              <a:t>processes </a:t>
            </a:r>
            <a:r>
              <a:rPr lang="en-US" sz="1000" dirty="0">
                <a:solidFill>
                  <a:schemeClr val="bg1"/>
                </a:solidFill>
                <a:latin typeface="Calibri"/>
              </a:rPr>
              <a:t>•  </a:t>
            </a:r>
            <a:r>
              <a:rPr lang="en-US" sz="1000" dirty="0" smtClean="0">
                <a:solidFill>
                  <a:schemeClr val="bg1"/>
                </a:solidFill>
                <a:latin typeface="Calibri"/>
              </a:rPr>
              <a:t>Clean </a:t>
            </a:r>
            <a:r>
              <a:rPr lang="en-US" sz="1000" dirty="0">
                <a:solidFill>
                  <a:schemeClr val="bg1"/>
                </a:solidFill>
                <a:latin typeface="Calibri"/>
              </a:rPr>
              <a:t>–</a:t>
            </a:r>
            <a:r>
              <a:rPr lang="en-US" sz="1000" dirty="0" smtClean="0">
                <a:solidFill>
                  <a:schemeClr val="bg1"/>
                </a:solidFill>
                <a:latin typeface="Calibri"/>
              </a:rPr>
              <a:t>up/Q&amp;A </a:t>
            </a:r>
            <a:r>
              <a:rPr lang="en-US" sz="1000" dirty="0">
                <a:solidFill>
                  <a:schemeClr val="bg1"/>
                </a:solidFill>
                <a:latin typeface="Calibri"/>
              </a:rPr>
              <a:t>• </a:t>
            </a:r>
            <a:r>
              <a:rPr lang="en-US" sz="1000" dirty="0" smtClean="0">
                <a:solidFill>
                  <a:schemeClr val="bg1"/>
                </a:solidFill>
                <a:latin typeface="Calibri"/>
              </a:rPr>
              <a:t>Aggregation </a:t>
            </a:r>
            <a:r>
              <a:rPr lang="en-US" sz="1000" dirty="0">
                <a:solidFill>
                  <a:schemeClr val="bg1"/>
                </a:solidFill>
                <a:latin typeface="Calibri"/>
              </a:rPr>
              <a:t>• </a:t>
            </a:r>
            <a:r>
              <a:rPr lang="en-US" sz="1000" dirty="0" smtClean="0">
                <a:solidFill>
                  <a:schemeClr val="bg1"/>
                </a:solidFill>
                <a:latin typeface="Calibri"/>
              </a:rPr>
              <a:t>“Decoder</a:t>
            </a:r>
            <a:r>
              <a:rPr lang="en-US" sz="1000" dirty="0">
                <a:solidFill>
                  <a:schemeClr val="bg1"/>
                </a:solidFill>
                <a:latin typeface="Calibri"/>
              </a:rPr>
              <a:t>” </a:t>
            </a:r>
            <a:r>
              <a:rPr lang="en-US" sz="1000" dirty="0" smtClean="0">
                <a:solidFill>
                  <a:schemeClr val="bg1"/>
                </a:solidFill>
                <a:latin typeface="Calibri"/>
              </a:rPr>
              <a:t>secure  ETL/matching</a:t>
            </a:r>
          </a:p>
          <a:p>
            <a:pPr marL="166688" indent="-166688">
              <a:buFont typeface="Arial" charset="0"/>
              <a:buChar char="•"/>
            </a:pPr>
            <a:endParaRPr lang="en-US" sz="1000" dirty="0">
              <a:solidFill>
                <a:srgbClr val="000000"/>
              </a:solidFill>
              <a:latin typeface="Calibri"/>
            </a:endParaRPr>
          </a:p>
          <a:p>
            <a:pPr marL="166688" indent="-166688">
              <a:buFont typeface="Arial" charset="0"/>
              <a:buChar char="•"/>
            </a:pPr>
            <a:endParaRPr lang="en-US" sz="1000" dirty="0" smtClean="0">
              <a:solidFill>
                <a:srgbClr val="000000"/>
              </a:solidFill>
              <a:latin typeface="Calibri"/>
            </a:endParaRPr>
          </a:p>
          <a:p>
            <a:pPr marL="166688" indent="-166688">
              <a:buFont typeface="Arial" charset="0"/>
              <a:buChar char="•"/>
            </a:pPr>
            <a:endParaRPr lang="en-US" sz="1000" dirty="0">
              <a:solidFill>
                <a:srgbClr val="000000"/>
              </a:solidFill>
              <a:latin typeface="Calibri"/>
            </a:endParaRPr>
          </a:p>
          <a:p>
            <a:pPr marL="166688" indent="-166688">
              <a:buFont typeface="Arial" charset="0"/>
              <a:buChar char="•"/>
            </a:pPr>
            <a:endParaRPr lang="en-US" sz="1000" dirty="0" smtClean="0">
              <a:solidFill>
                <a:srgbClr val="000000"/>
              </a:solidFill>
              <a:latin typeface="Calibri"/>
            </a:endParaRPr>
          </a:p>
          <a:p>
            <a:pPr marL="166688" indent="-166688">
              <a:buFont typeface="Arial" charset="0"/>
              <a:buChar char="•"/>
            </a:pPr>
            <a:endParaRPr lang="en-US" sz="1000" dirty="0">
              <a:solidFill>
                <a:srgbClr val="000000"/>
              </a:solidFill>
              <a:latin typeface="Calibri"/>
            </a:endParaRPr>
          </a:p>
        </p:txBody>
      </p:sp>
      <p:sp>
        <p:nvSpPr>
          <p:cNvPr id="40" name="Right Arrow Callout 39"/>
          <p:cNvSpPr>
            <a:spLocks noChangeAspect="1"/>
          </p:cNvSpPr>
          <p:nvPr/>
        </p:nvSpPr>
        <p:spPr bwMode="auto">
          <a:xfrm rot="16200000">
            <a:off x="3810476" y="5570222"/>
            <a:ext cx="446603" cy="1838444"/>
          </a:xfrm>
          <a:prstGeom prst="rightArrowCallout">
            <a:avLst>
              <a:gd name="adj1" fmla="val 34060"/>
              <a:gd name="adj2" fmla="val 65060"/>
              <a:gd name="adj3" fmla="val 24641"/>
              <a:gd name="adj4" fmla="val 77701"/>
            </a:avLst>
          </a:prstGeom>
          <a:solidFill>
            <a:srgbClr val="3366FF"/>
          </a:solidFill>
          <a:ln>
            <a:headEnd/>
            <a:tailEnd/>
          </a:ln>
        </p:spPr>
        <p:style>
          <a:lnRef idx="1">
            <a:schemeClr val="dk1"/>
          </a:lnRef>
          <a:fillRef idx="2">
            <a:schemeClr val="dk1"/>
          </a:fillRef>
          <a:effectRef idx="1">
            <a:schemeClr val="dk1"/>
          </a:effectRef>
          <a:fontRef idx="minor">
            <a:schemeClr val="dk1"/>
          </a:fontRef>
        </p:style>
        <p:txBody>
          <a:bodyPr vert="vert" wrap="square" rtlCol="0" anchor="ctr">
            <a:spAutoFit/>
          </a:bodyPr>
          <a:lstStyle/>
          <a:p>
            <a:pPr algn="ctr"/>
            <a:r>
              <a:rPr lang="en-US" sz="1000" b="1" dirty="0" smtClean="0">
                <a:solidFill>
                  <a:prstClr val="black"/>
                </a:solidFill>
              </a:rPr>
              <a:t>Clinical Data Sources</a:t>
            </a:r>
            <a:endParaRPr lang="en-US" sz="1000" b="1" dirty="0">
              <a:solidFill>
                <a:prstClr val="black"/>
              </a:solidFill>
            </a:endParaRPr>
          </a:p>
        </p:txBody>
      </p:sp>
      <p:sp>
        <p:nvSpPr>
          <p:cNvPr id="42" name="Rectangle 41"/>
          <p:cNvSpPr/>
          <p:nvPr/>
        </p:nvSpPr>
        <p:spPr bwMode="auto">
          <a:xfrm>
            <a:off x="682502" y="1833679"/>
            <a:ext cx="8235972" cy="461665"/>
          </a:xfrm>
          <a:prstGeom prst="rect">
            <a:avLst/>
          </a:prstGeom>
          <a:solidFill>
            <a:schemeClr val="tx2">
              <a:lumMod val="40000"/>
              <a:lumOff val="60000"/>
            </a:schemeClr>
          </a:solidFill>
          <a:ln w="38100" algn="ctr">
            <a:noFill/>
            <a:round/>
            <a:headEnd/>
            <a:tailEnd/>
          </a:ln>
        </p:spPr>
        <p:txBody>
          <a:bodyPr wrap="square" rtlCol="0" anchor="ctr">
            <a:spAutoFit/>
          </a:bodyPr>
          <a:lstStyle/>
          <a:p>
            <a:pPr algn="ctr"/>
            <a:r>
              <a:rPr lang="en-US" sz="1400" b="1" dirty="0" smtClean="0">
                <a:solidFill>
                  <a:srgbClr val="000000"/>
                </a:solidFill>
                <a:latin typeface="Calibri"/>
              </a:rPr>
              <a:t>Integrated Meta-Data Layer</a:t>
            </a:r>
            <a:endParaRPr lang="en-US" sz="1400" dirty="0">
              <a:solidFill>
                <a:srgbClr val="000000"/>
              </a:solidFill>
              <a:latin typeface="Calibri"/>
            </a:endParaRPr>
          </a:p>
          <a:p>
            <a:pPr marL="166688" indent="-166688">
              <a:buFont typeface="Arial" charset="0"/>
              <a:buChar char="•"/>
            </a:pPr>
            <a:r>
              <a:rPr lang="en-US" sz="1000" dirty="0" smtClean="0">
                <a:solidFill>
                  <a:schemeClr val="bg1"/>
                </a:solidFill>
                <a:latin typeface="Calibri"/>
              </a:rPr>
              <a:t>Semantics </a:t>
            </a:r>
            <a:r>
              <a:rPr lang="en-US" sz="1000" dirty="0" err="1" smtClean="0">
                <a:solidFill>
                  <a:schemeClr val="bg1"/>
                </a:solidFill>
                <a:latin typeface="Calibri"/>
              </a:rPr>
              <a:t>WorkBench</a:t>
            </a:r>
            <a:r>
              <a:rPr lang="en-US" sz="1000" dirty="0" smtClean="0">
                <a:solidFill>
                  <a:schemeClr val="bg1"/>
                </a:solidFill>
                <a:latin typeface="Calibri"/>
              </a:rPr>
              <a:t>  	 </a:t>
            </a:r>
            <a:r>
              <a:rPr lang="en-US" sz="1000" dirty="0">
                <a:solidFill>
                  <a:schemeClr val="bg1"/>
                </a:solidFill>
                <a:latin typeface="Calibri"/>
              </a:rPr>
              <a:t>• </a:t>
            </a:r>
            <a:r>
              <a:rPr lang="en-US" sz="1000" dirty="0" smtClean="0">
                <a:solidFill>
                  <a:schemeClr val="bg1"/>
                </a:solidFill>
                <a:latin typeface="Calibri"/>
              </a:rPr>
              <a:t>ID – cross walk mapping  	</a:t>
            </a:r>
            <a:r>
              <a:rPr lang="en-US" sz="1000" dirty="0">
                <a:solidFill>
                  <a:schemeClr val="bg1"/>
                </a:solidFill>
                <a:latin typeface="Calibri"/>
              </a:rPr>
              <a:t> • Access Control  </a:t>
            </a:r>
            <a:r>
              <a:rPr lang="en-US" sz="1000" dirty="0" smtClean="0">
                <a:solidFill>
                  <a:schemeClr val="bg1"/>
                </a:solidFill>
                <a:latin typeface="Calibri"/>
              </a:rPr>
              <a:t> </a:t>
            </a:r>
            <a:endParaRPr lang="en-US" sz="1000" dirty="0">
              <a:solidFill>
                <a:schemeClr val="bg1"/>
              </a:solidFill>
              <a:latin typeface="Calibri"/>
            </a:endParaRPr>
          </a:p>
        </p:txBody>
      </p:sp>
      <p:sp>
        <p:nvSpPr>
          <p:cNvPr id="43" name="Rectangle 42"/>
          <p:cNvSpPr/>
          <p:nvPr/>
        </p:nvSpPr>
        <p:spPr bwMode="auto">
          <a:xfrm>
            <a:off x="701356" y="1018505"/>
            <a:ext cx="8217118" cy="453970"/>
          </a:xfrm>
          <a:prstGeom prst="rect">
            <a:avLst/>
          </a:prstGeom>
          <a:solidFill>
            <a:schemeClr val="accent5">
              <a:lumMod val="40000"/>
              <a:lumOff val="60000"/>
            </a:schemeClr>
          </a:solidFill>
          <a:ln w="38100" algn="ctr">
            <a:noFill/>
            <a:round/>
            <a:headEnd/>
            <a:tailEnd/>
          </a:ln>
        </p:spPr>
        <p:txBody>
          <a:bodyPr wrap="square" rtlCol="0" anchor="ctr">
            <a:spAutoFit/>
          </a:bodyPr>
          <a:lstStyle/>
          <a:p>
            <a:pPr algn="ctr"/>
            <a:r>
              <a:rPr lang="en-US" sz="1400" b="1" dirty="0" smtClean="0">
                <a:solidFill>
                  <a:srgbClr val="000000"/>
                </a:solidFill>
                <a:latin typeface="Calibri"/>
              </a:rPr>
              <a:t>External Access – Business Layer</a:t>
            </a:r>
            <a:endParaRPr lang="en-US" sz="1400" dirty="0">
              <a:solidFill>
                <a:srgbClr val="000000"/>
              </a:solidFill>
              <a:latin typeface="Calibri"/>
            </a:endParaRPr>
          </a:p>
          <a:p>
            <a:pPr marL="52388" indent="-52388">
              <a:buFont typeface="Arial" charset="0"/>
              <a:buChar char="•"/>
            </a:pPr>
            <a:r>
              <a:rPr lang="en-US" sz="950" dirty="0" smtClean="0">
                <a:solidFill>
                  <a:srgbClr val="000000"/>
                </a:solidFill>
                <a:latin typeface="Calibri"/>
              </a:rPr>
              <a:t>API• Web Services (REST, etc.)•“Cube generation“• Ad-hoc Querying </a:t>
            </a:r>
            <a:r>
              <a:rPr lang="en-US" sz="950" dirty="0">
                <a:solidFill>
                  <a:srgbClr val="000000"/>
                </a:solidFill>
                <a:latin typeface="Calibri"/>
              </a:rPr>
              <a:t>• </a:t>
            </a:r>
            <a:r>
              <a:rPr lang="en-US" sz="950" dirty="0" smtClean="0">
                <a:solidFill>
                  <a:srgbClr val="000000"/>
                </a:solidFill>
                <a:latin typeface="Calibri"/>
              </a:rPr>
              <a:t>Operational </a:t>
            </a:r>
            <a:r>
              <a:rPr lang="en-US" sz="950" dirty="0">
                <a:solidFill>
                  <a:srgbClr val="000000"/>
                </a:solidFill>
                <a:latin typeface="Calibri"/>
              </a:rPr>
              <a:t>Reporting • </a:t>
            </a:r>
            <a:r>
              <a:rPr lang="en-US" sz="950" dirty="0" smtClean="0">
                <a:solidFill>
                  <a:srgbClr val="000000"/>
                </a:solidFill>
                <a:latin typeface="Calibri"/>
              </a:rPr>
              <a:t>Security Access </a:t>
            </a:r>
            <a:r>
              <a:rPr lang="en-US" sz="950" dirty="0">
                <a:solidFill>
                  <a:srgbClr val="000000"/>
                </a:solidFill>
                <a:latin typeface="Calibri"/>
              </a:rPr>
              <a:t>• </a:t>
            </a:r>
            <a:r>
              <a:rPr lang="en-US" sz="950" dirty="0" smtClean="0">
                <a:solidFill>
                  <a:srgbClr val="000000"/>
                </a:solidFill>
                <a:latin typeface="Calibri"/>
              </a:rPr>
              <a:t>Data Scrubbing Conditions </a:t>
            </a:r>
            <a:r>
              <a:rPr lang="en-US" sz="950" dirty="0">
                <a:solidFill>
                  <a:srgbClr val="000000"/>
                </a:solidFill>
                <a:latin typeface="Calibri"/>
              </a:rPr>
              <a:t>• Email </a:t>
            </a:r>
            <a:r>
              <a:rPr lang="en-US" sz="950" dirty="0" smtClean="0">
                <a:solidFill>
                  <a:srgbClr val="000000"/>
                </a:solidFill>
                <a:latin typeface="Calibri"/>
              </a:rPr>
              <a:t>Notifications</a:t>
            </a:r>
            <a:endParaRPr lang="en-US" sz="950" dirty="0">
              <a:solidFill>
                <a:srgbClr val="000000"/>
              </a:solidFill>
              <a:latin typeface="Calibri"/>
            </a:endParaRPr>
          </a:p>
        </p:txBody>
      </p:sp>
      <p:sp>
        <p:nvSpPr>
          <p:cNvPr id="15" name="Right Arrow Callout 14"/>
          <p:cNvSpPr>
            <a:spLocks noChangeAspect="1"/>
          </p:cNvSpPr>
          <p:nvPr/>
        </p:nvSpPr>
        <p:spPr bwMode="auto">
          <a:xfrm rot="-5400000">
            <a:off x="1378856" y="5371814"/>
            <a:ext cx="594880" cy="2307229"/>
          </a:xfrm>
          <a:prstGeom prst="rightArrowCallout">
            <a:avLst>
              <a:gd name="adj1" fmla="val 23124"/>
              <a:gd name="adj2" fmla="val 26201"/>
              <a:gd name="adj3" fmla="val 10098"/>
              <a:gd name="adj4" fmla="val 74692"/>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vert" wrap="square" rtlCol="0" anchor="ctr">
            <a:spAutoFit/>
          </a:bodyPr>
          <a:lstStyle/>
          <a:p>
            <a:pPr algn="ctr"/>
            <a:r>
              <a:rPr lang="en-US" sz="1000" b="1" dirty="0">
                <a:solidFill>
                  <a:schemeClr val="tx1"/>
                </a:solidFill>
              </a:rPr>
              <a:t>Lab Data Sources (</a:t>
            </a:r>
            <a:r>
              <a:rPr lang="en-US" sz="1000" b="1" dirty="0" smtClean="0">
                <a:solidFill>
                  <a:schemeClr val="tx1"/>
                </a:solidFill>
              </a:rPr>
              <a:t>e.g., LIS, </a:t>
            </a:r>
            <a:r>
              <a:rPr lang="en-US" sz="1000" b="1" dirty="0">
                <a:solidFill>
                  <a:schemeClr val="tx1"/>
                </a:solidFill>
              </a:rPr>
              <a:t>Biospecimen Management Systems)</a:t>
            </a:r>
          </a:p>
        </p:txBody>
      </p:sp>
      <p:sp>
        <p:nvSpPr>
          <p:cNvPr id="44" name="Flowchart: Magnetic Disk 43"/>
          <p:cNvSpPr>
            <a:spLocks noChangeAspect="1"/>
          </p:cNvSpPr>
          <p:nvPr/>
        </p:nvSpPr>
        <p:spPr bwMode="auto">
          <a:xfrm>
            <a:off x="811653" y="5470486"/>
            <a:ext cx="1141590" cy="317921"/>
          </a:xfrm>
          <a:prstGeom prst="flowChartMagneticDisk">
            <a:avLst/>
          </a:prstGeom>
          <a:ln>
            <a:prstDash val="dash"/>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18288" tIns="18288" rIns="18288" bIns="18288" rtlCol="0" anchor="ctr">
            <a:spAutoFit/>
          </a:bodyPr>
          <a:lstStyle/>
          <a:p>
            <a:pPr algn="ctr"/>
            <a:r>
              <a:rPr lang="en-US" sz="800" b="1" dirty="0" smtClean="0">
                <a:solidFill>
                  <a:schemeClr val="tx1"/>
                </a:solidFill>
              </a:rPr>
              <a:t>Lab Inventory – A </a:t>
            </a:r>
          </a:p>
        </p:txBody>
      </p:sp>
      <p:sp>
        <p:nvSpPr>
          <p:cNvPr id="45" name="Flowchart: Magnetic Disk 44"/>
          <p:cNvSpPr>
            <a:spLocks noChangeAspect="1"/>
          </p:cNvSpPr>
          <p:nvPr/>
        </p:nvSpPr>
        <p:spPr bwMode="auto">
          <a:xfrm>
            <a:off x="1207274" y="5809272"/>
            <a:ext cx="1141590" cy="317921"/>
          </a:xfrm>
          <a:prstGeom prst="flowChartMagneticDisk">
            <a:avLst/>
          </a:prstGeom>
          <a:ln>
            <a:prstDash val="dash"/>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18288" tIns="18288" rIns="18288" bIns="18288" rtlCol="0" anchor="ctr">
            <a:spAutoFit/>
          </a:bodyPr>
          <a:lstStyle/>
          <a:p>
            <a:pPr algn="ctr"/>
            <a:r>
              <a:rPr lang="en-US" sz="800" b="1" dirty="0" smtClean="0">
                <a:solidFill>
                  <a:schemeClr val="tx1"/>
                </a:solidFill>
              </a:rPr>
              <a:t>Lab Inventory – B</a:t>
            </a:r>
          </a:p>
        </p:txBody>
      </p:sp>
      <p:cxnSp>
        <p:nvCxnSpPr>
          <p:cNvPr id="48" name="Straight Arrow Connector 47"/>
          <p:cNvCxnSpPr/>
          <p:nvPr/>
        </p:nvCxnSpPr>
        <p:spPr>
          <a:xfrm>
            <a:off x="2078489" y="3777040"/>
            <a:ext cx="789946" cy="14553"/>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431179" y="3613089"/>
            <a:ext cx="1437256" cy="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078489" y="3777040"/>
            <a:ext cx="0" cy="2006783"/>
          </a:xfrm>
          <a:prstGeom prst="straightConnector1">
            <a:avLst/>
          </a:prstGeom>
          <a:ln w="38100">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1431179" y="3613089"/>
            <a:ext cx="0" cy="1986873"/>
          </a:xfrm>
          <a:prstGeom prst="straightConnector1">
            <a:avLst/>
          </a:prstGeom>
          <a:ln w="38100">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69" name="Flowchart: Magnetic Disk 68"/>
          <p:cNvSpPr>
            <a:spLocks/>
          </p:cNvSpPr>
          <p:nvPr/>
        </p:nvSpPr>
        <p:spPr bwMode="auto">
          <a:xfrm>
            <a:off x="5031445" y="4059373"/>
            <a:ext cx="1225625" cy="733663"/>
          </a:xfrm>
          <a:prstGeom prst="flowChartMagneticDisk">
            <a:avLst/>
          </a:prstGeom>
          <a:solidFill>
            <a:schemeClr val="tx2"/>
          </a:solidFill>
          <a:ln>
            <a:solidFill>
              <a:schemeClr val="bg1"/>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endParaRPr lang="en-US" sz="900" b="1" dirty="0" smtClean="0">
              <a:solidFill>
                <a:prstClr val="white"/>
              </a:solidFill>
            </a:endParaRPr>
          </a:p>
          <a:p>
            <a:pPr algn="ctr"/>
            <a:endParaRPr lang="en-US" sz="900" b="1" dirty="0">
              <a:solidFill>
                <a:prstClr val="white"/>
              </a:solidFill>
            </a:endParaRPr>
          </a:p>
        </p:txBody>
      </p:sp>
      <p:sp>
        <p:nvSpPr>
          <p:cNvPr id="70" name="Left-Right Arrow 69"/>
          <p:cNvSpPr>
            <a:spLocks/>
          </p:cNvSpPr>
          <p:nvPr/>
        </p:nvSpPr>
        <p:spPr bwMode="auto">
          <a:xfrm>
            <a:off x="4554444" y="4243392"/>
            <a:ext cx="548640" cy="182880"/>
          </a:xfrm>
          <a:prstGeom prst="leftRightArrow">
            <a:avLst/>
          </a:prstGeom>
          <a:ln>
            <a:headEnd/>
            <a:tailEnd/>
          </a:ln>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endParaRPr lang="en-US">
              <a:solidFill>
                <a:srgbClr val="000000"/>
              </a:solidFill>
            </a:endParaRPr>
          </a:p>
        </p:txBody>
      </p:sp>
      <p:sp>
        <p:nvSpPr>
          <p:cNvPr id="73" name="Flowchart: Magnetic Disk 72"/>
          <p:cNvSpPr>
            <a:spLocks noChangeAspect="1"/>
          </p:cNvSpPr>
          <p:nvPr/>
        </p:nvSpPr>
        <p:spPr bwMode="auto">
          <a:xfrm>
            <a:off x="2444471" y="5416920"/>
            <a:ext cx="570795" cy="317921"/>
          </a:xfrm>
          <a:prstGeom prst="flowChartMagneticDisk">
            <a:avLst/>
          </a:prstGeom>
          <a:solidFill>
            <a:srgbClr val="3366FF"/>
          </a:solidFill>
          <a:ln>
            <a:solidFill>
              <a:schemeClr val="tx2"/>
            </a:solidFill>
            <a:prstDash val="dash"/>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18288" tIns="18288" rIns="18288" bIns="18288" rtlCol="0" anchor="ctr">
            <a:spAutoFit/>
          </a:bodyPr>
          <a:lstStyle/>
          <a:p>
            <a:pPr algn="ctr"/>
            <a:r>
              <a:rPr lang="en-US" sz="800" b="1" dirty="0" smtClean="0">
                <a:solidFill>
                  <a:prstClr val="white"/>
                </a:solidFill>
              </a:rPr>
              <a:t>RAVE</a:t>
            </a:r>
          </a:p>
        </p:txBody>
      </p:sp>
      <p:sp>
        <p:nvSpPr>
          <p:cNvPr id="74" name="Flowchart: Magnetic Disk 73"/>
          <p:cNvSpPr>
            <a:spLocks noChangeAspect="1"/>
          </p:cNvSpPr>
          <p:nvPr/>
        </p:nvSpPr>
        <p:spPr bwMode="auto">
          <a:xfrm>
            <a:off x="2407655" y="5786835"/>
            <a:ext cx="1031576" cy="317921"/>
          </a:xfrm>
          <a:prstGeom prst="flowChartMagneticDisk">
            <a:avLst/>
          </a:prstGeom>
          <a:solidFill>
            <a:srgbClr val="3366FF"/>
          </a:solidFill>
          <a:ln>
            <a:solidFill>
              <a:schemeClr val="tx2"/>
            </a:solidFill>
            <a:prstDash val="dash"/>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18288" tIns="18288" rIns="18288" bIns="18288" rtlCol="0" anchor="ctr">
            <a:spAutoFit/>
          </a:bodyPr>
          <a:lstStyle/>
          <a:p>
            <a:pPr algn="ctr"/>
            <a:r>
              <a:rPr lang="en-US" sz="800" b="1" dirty="0" smtClean="0">
                <a:solidFill>
                  <a:prstClr val="white"/>
                </a:solidFill>
              </a:rPr>
              <a:t>Other Clinical Data</a:t>
            </a:r>
          </a:p>
        </p:txBody>
      </p:sp>
      <p:cxnSp>
        <p:nvCxnSpPr>
          <p:cNvPr id="75" name="Straight Arrow Connector 74"/>
          <p:cNvCxnSpPr/>
          <p:nvPr/>
        </p:nvCxnSpPr>
        <p:spPr>
          <a:xfrm flipV="1">
            <a:off x="2502003" y="3375991"/>
            <a:ext cx="394973" cy="8185"/>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502003" y="3384176"/>
            <a:ext cx="0" cy="2084059"/>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rot="16200000">
            <a:off x="1412558" y="4293367"/>
            <a:ext cx="1152880" cy="230832"/>
          </a:xfrm>
          <a:prstGeom prst="rect">
            <a:avLst/>
          </a:prstGeom>
          <a:noFill/>
        </p:spPr>
        <p:txBody>
          <a:bodyPr wrap="none" rtlCol="0">
            <a:spAutoFit/>
          </a:bodyPr>
          <a:lstStyle/>
          <a:p>
            <a:pPr fontAlgn="auto">
              <a:spcBef>
                <a:spcPts val="0"/>
              </a:spcBef>
              <a:spcAft>
                <a:spcPts val="0"/>
              </a:spcAft>
            </a:pPr>
            <a:r>
              <a:rPr lang="en-US" sz="900" dirty="0" err="1" smtClean="0">
                <a:solidFill>
                  <a:prstClr val="black"/>
                </a:solidFill>
                <a:latin typeface="Calibri"/>
              </a:rPr>
              <a:t>MetaData</a:t>
            </a:r>
            <a:r>
              <a:rPr lang="en-US" sz="900" dirty="0" smtClean="0">
                <a:solidFill>
                  <a:prstClr val="black"/>
                </a:solidFill>
                <a:latin typeface="Calibri"/>
              </a:rPr>
              <a:t> Extraction</a:t>
            </a:r>
            <a:endParaRPr lang="en-US" sz="900" dirty="0">
              <a:solidFill>
                <a:prstClr val="black"/>
              </a:solidFill>
              <a:latin typeface="Calibri"/>
            </a:endParaRPr>
          </a:p>
        </p:txBody>
      </p:sp>
      <p:sp>
        <p:nvSpPr>
          <p:cNvPr id="80" name="TextBox 79"/>
          <p:cNvSpPr txBox="1"/>
          <p:nvPr/>
        </p:nvSpPr>
        <p:spPr>
          <a:xfrm rot="16200000">
            <a:off x="1831215" y="4300910"/>
            <a:ext cx="1152880" cy="230832"/>
          </a:xfrm>
          <a:prstGeom prst="rect">
            <a:avLst/>
          </a:prstGeom>
          <a:noFill/>
        </p:spPr>
        <p:txBody>
          <a:bodyPr wrap="none" rtlCol="0">
            <a:spAutoFit/>
          </a:bodyPr>
          <a:lstStyle/>
          <a:p>
            <a:pPr fontAlgn="auto">
              <a:spcBef>
                <a:spcPts val="0"/>
              </a:spcBef>
              <a:spcAft>
                <a:spcPts val="0"/>
              </a:spcAft>
            </a:pPr>
            <a:r>
              <a:rPr lang="en-US" sz="900" dirty="0" err="1" smtClean="0">
                <a:solidFill>
                  <a:prstClr val="black"/>
                </a:solidFill>
                <a:latin typeface="Calibri"/>
              </a:rPr>
              <a:t>MetaData</a:t>
            </a:r>
            <a:r>
              <a:rPr lang="en-US" sz="900" dirty="0" smtClean="0">
                <a:solidFill>
                  <a:prstClr val="black"/>
                </a:solidFill>
                <a:latin typeface="Calibri"/>
              </a:rPr>
              <a:t> Extraction</a:t>
            </a:r>
            <a:endParaRPr lang="en-US" sz="900" dirty="0">
              <a:solidFill>
                <a:prstClr val="black"/>
              </a:solidFill>
              <a:latin typeface="Calibri"/>
            </a:endParaRPr>
          </a:p>
        </p:txBody>
      </p:sp>
      <p:sp>
        <p:nvSpPr>
          <p:cNvPr id="10" name="TextBox 9"/>
          <p:cNvSpPr txBox="1">
            <a:spLocks noChangeAspect="1"/>
          </p:cNvSpPr>
          <p:nvPr/>
        </p:nvSpPr>
        <p:spPr>
          <a:xfrm>
            <a:off x="1746997" y="2295344"/>
            <a:ext cx="3130511"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black"/>
                </a:solidFill>
                <a:latin typeface="Calibri"/>
              </a:rPr>
              <a:t>Data Repository Warehouse Component</a:t>
            </a:r>
            <a:endParaRPr lang="en-US" sz="1200" dirty="0">
              <a:solidFill>
                <a:prstClr val="black"/>
              </a:solidFill>
              <a:latin typeface="Calibri"/>
            </a:endParaRPr>
          </a:p>
        </p:txBody>
      </p:sp>
      <p:sp>
        <p:nvSpPr>
          <p:cNvPr id="12" name="TextBox 11"/>
          <p:cNvSpPr txBox="1">
            <a:spLocks noChangeAspect="1"/>
          </p:cNvSpPr>
          <p:nvPr/>
        </p:nvSpPr>
        <p:spPr>
          <a:xfrm>
            <a:off x="5014643" y="3075894"/>
            <a:ext cx="1241479" cy="507831"/>
          </a:xfrm>
          <a:prstGeom prst="rect">
            <a:avLst/>
          </a:prstGeom>
          <a:noFill/>
        </p:spPr>
        <p:txBody>
          <a:bodyPr wrap="square" rtlCol="0">
            <a:spAutoFit/>
          </a:bodyPr>
          <a:lstStyle/>
          <a:p>
            <a:pPr algn="ctr" fontAlgn="auto">
              <a:spcBef>
                <a:spcPts val="0"/>
              </a:spcBef>
              <a:spcAft>
                <a:spcPts val="0"/>
              </a:spcAft>
            </a:pPr>
            <a:r>
              <a:rPr lang="en-US" sz="900" b="1" dirty="0" smtClean="0">
                <a:solidFill>
                  <a:prstClr val="black"/>
                </a:solidFill>
                <a:latin typeface="Calibri"/>
              </a:rPr>
              <a:t>Operational Query Data Warehouse Component</a:t>
            </a:r>
            <a:endParaRPr lang="en-US" sz="900" b="1" dirty="0">
              <a:solidFill>
                <a:prstClr val="black"/>
              </a:solidFill>
              <a:latin typeface="Calibri"/>
            </a:endParaRPr>
          </a:p>
        </p:txBody>
      </p:sp>
      <p:pic>
        <p:nvPicPr>
          <p:cNvPr id="3074" name="Picture 2" descr="C:\Users\543758\AppData\Local\Microsoft\Windows\Temporary Internet Files\Content.IE5\B1I2YWYT\MC9000300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2426" y="3401534"/>
            <a:ext cx="365130" cy="407724"/>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a:spLocks noChangeAspect="1"/>
          </p:cNvSpPr>
          <p:nvPr/>
        </p:nvSpPr>
        <p:spPr>
          <a:xfrm>
            <a:off x="5020008" y="4234420"/>
            <a:ext cx="1225625" cy="415498"/>
          </a:xfrm>
          <a:prstGeom prst="rect">
            <a:avLst/>
          </a:prstGeom>
          <a:noFill/>
        </p:spPr>
        <p:txBody>
          <a:bodyPr wrap="square" rtlCol="0">
            <a:spAutoFit/>
          </a:bodyPr>
          <a:lstStyle/>
          <a:p>
            <a:pPr algn="ctr" fontAlgn="auto">
              <a:spcBef>
                <a:spcPts val="0"/>
              </a:spcBef>
              <a:spcAft>
                <a:spcPts val="0"/>
              </a:spcAft>
            </a:pPr>
            <a:r>
              <a:rPr lang="en-US" sz="1050" b="1" dirty="0" smtClean="0">
                <a:solidFill>
                  <a:prstClr val="white"/>
                </a:solidFill>
                <a:latin typeface="Calibri"/>
              </a:rPr>
              <a:t>Archive Component</a:t>
            </a:r>
            <a:r>
              <a:rPr lang="en-US" sz="900" b="1" dirty="0" smtClean="0">
                <a:solidFill>
                  <a:prstClr val="white"/>
                </a:solidFill>
                <a:latin typeface="Calibri"/>
              </a:rPr>
              <a:t> </a:t>
            </a:r>
            <a:endParaRPr lang="en-US" sz="900" b="1" dirty="0">
              <a:solidFill>
                <a:prstClr val="white"/>
              </a:solidFill>
              <a:latin typeface="Calibri"/>
            </a:endParaRPr>
          </a:p>
        </p:txBody>
      </p:sp>
      <p:pic>
        <p:nvPicPr>
          <p:cNvPr id="84"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296" y="1476324"/>
            <a:ext cx="362153" cy="357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TextBox 81"/>
          <p:cNvSpPr txBox="1"/>
          <p:nvPr/>
        </p:nvSpPr>
        <p:spPr>
          <a:xfrm>
            <a:off x="1092320" y="1533763"/>
            <a:ext cx="1830950" cy="230832"/>
          </a:xfrm>
          <a:prstGeom prst="rect">
            <a:avLst/>
          </a:prstGeom>
          <a:noFill/>
        </p:spPr>
        <p:txBody>
          <a:bodyPr wrap="none" rtlCol="0">
            <a:spAutoFit/>
          </a:bodyPr>
          <a:lstStyle/>
          <a:p>
            <a:pPr fontAlgn="auto">
              <a:spcBef>
                <a:spcPts val="0"/>
              </a:spcBef>
              <a:spcAft>
                <a:spcPts val="0"/>
              </a:spcAft>
            </a:pPr>
            <a:r>
              <a:rPr lang="en-US" sz="900" dirty="0" smtClean="0">
                <a:solidFill>
                  <a:schemeClr val="bg1"/>
                </a:solidFill>
                <a:latin typeface="Calibri"/>
              </a:rPr>
              <a:t>Cubes for commonly accessed data</a:t>
            </a:r>
            <a:endParaRPr lang="en-US" sz="900" dirty="0">
              <a:solidFill>
                <a:schemeClr val="bg1"/>
              </a:solidFill>
              <a:latin typeface="Calibri"/>
            </a:endParaRPr>
          </a:p>
        </p:txBody>
      </p:sp>
      <p:sp>
        <p:nvSpPr>
          <p:cNvPr id="86" name="Left-Right Arrow 85"/>
          <p:cNvSpPr>
            <a:spLocks noChangeAspect="1"/>
          </p:cNvSpPr>
          <p:nvPr/>
        </p:nvSpPr>
        <p:spPr bwMode="auto">
          <a:xfrm>
            <a:off x="1811045" y="3188174"/>
            <a:ext cx="373380" cy="213360"/>
          </a:xfrm>
          <a:prstGeom prst="leftRightArrow">
            <a:avLst/>
          </a:prstGeom>
          <a:ln>
            <a:headEnd/>
            <a:tailEnd/>
          </a:ln>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endParaRPr lang="en-US">
              <a:solidFill>
                <a:srgbClr val="000000"/>
              </a:solidFill>
            </a:endParaRPr>
          </a:p>
        </p:txBody>
      </p:sp>
      <p:sp>
        <p:nvSpPr>
          <p:cNvPr id="87" name="Flowchart: Magnetic Disk 86"/>
          <p:cNvSpPr>
            <a:spLocks noChangeAspect="1"/>
          </p:cNvSpPr>
          <p:nvPr/>
        </p:nvSpPr>
        <p:spPr bwMode="auto">
          <a:xfrm>
            <a:off x="3058574" y="1527021"/>
            <a:ext cx="357896" cy="244316"/>
          </a:xfrm>
          <a:prstGeom prst="flowChartMagneticDisk">
            <a:avLst/>
          </a:prstGeom>
          <a:solidFill>
            <a:srgbClr val="92D050"/>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endParaRPr lang="en-US" b="1" dirty="0">
              <a:solidFill>
                <a:srgbClr val="000000"/>
              </a:solidFill>
            </a:endParaRPr>
          </a:p>
        </p:txBody>
      </p:sp>
      <p:sp>
        <p:nvSpPr>
          <p:cNvPr id="89" name="TextBox 88"/>
          <p:cNvSpPr txBox="1"/>
          <p:nvPr/>
        </p:nvSpPr>
        <p:spPr>
          <a:xfrm>
            <a:off x="3361219" y="1545505"/>
            <a:ext cx="2103461" cy="230832"/>
          </a:xfrm>
          <a:prstGeom prst="rect">
            <a:avLst/>
          </a:prstGeom>
          <a:noFill/>
        </p:spPr>
        <p:txBody>
          <a:bodyPr wrap="none" rtlCol="0">
            <a:spAutoFit/>
          </a:bodyPr>
          <a:lstStyle/>
          <a:p>
            <a:pPr fontAlgn="auto">
              <a:spcBef>
                <a:spcPts val="0"/>
              </a:spcBef>
              <a:spcAft>
                <a:spcPts val="0"/>
              </a:spcAft>
            </a:pPr>
            <a:r>
              <a:rPr lang="en-US" sz="900" dirty="0" smtClean="0">
                <a:solidFill>
                  <a:schemeClr val="bg1"/>
                </a:solidFill>
                <a:latin typeface="Calibri"/>
              </a:rPr>
              <a:t>Data Pull for Ext. Sources (e.g. Navigator)</a:t>
            </a:r>
            <a:endParaRPr lang="en-US" sz="900" dirty="0">
              <a:solidFill>
                <a:schemeClr val="bg1"/>
              </a:solidFill>
              <a:latin typeface="Calibri"/>
            </a:endParaRPr>
          </a:p>
        </p:txBody>
      </p:sp>
      <p:sp>
        <p:nvSpPr>
          <p:cNvPr id="90" name="TextBox 89"/>
          <p:cNvSpPr txBox="1"/>
          <p:nvPr/>
        </p:nvSpPr>
        <p:spPr>
          <a:xfrm rot="16200000">
            <a:off x="806008" y="4170857"/>
            <a:ext cx="1152880" cy="230832"/>
          </a:xfrm>
          <a:prstGeom prst="rect">
            <a:avLst/>
          </a:prstGeom>
          <a:noFill/>
        </p:spPr>
        <p:txBody>
          <a:bodyPr wrap="none" rtlCol="0">
            <a:spAutoFit/>
          </a:bodyPr>
          <a:lstStyle/>
          <a:p>
            <a:pPr fontAlgn="auto">
              <a:spcBef>
                <a:spcPts val="0"/>
              </a:spcBef>
              <a:spcAft>
                <a:spcPts val="0"/>
              </a:spcAft>
            </a:pPr>
            <a:r>
              <a:rPr lang="en-US" sz="900" dirty="0" err="1" smtClean="0">
                <a:solidFill>
                  <a:prstClr val="black"/>
                </a:solidFill>
                <a:latin typeface="Calibri"/>
              </a:rPr>
              <a:t>MetaData</a:t>
            </a:r>
            <a:r>
              <a:rPr lang="en-US" sz="900" dirty="0" smtClean="0">
                <a:solidFill>
                  <a:prstClr val="black"/>
                </a:solidFill>
                <a:latin typeface="Calibri"/>
              </a:rPr>
              <a:t> Extraction</a:t>
            </a:r>
            <a:endParaRPr lang="en-US" sz="900" dirty="0">
              <a:solidFill>
                <a:prstClr val="black"/>
              </a:solidFill>
              <a:latin typeface="Calibri"/>
            </a:endParaRPr>
          </a:p>
        </p:txBody>
      </p:sp>
      <p:sp>
        <p:nvSpPr>
          <p:cNvPr id="91" name="Flowchart: Magnetic Disk 90"/>
          <p:cNvSpPr>
            <a:spLocks noChangeAspect="1"/>
          </p:cNvSpPr>
          <p:nvPr/>
        </p:nvSpPr>
        <p:spPr bwMode="auto">
          <a:xfrm>
            <a:off x="3589291" y="5257800"/>
            <a:ext cx="1551217" cy="379059"/>
          </a:xfrm>
          <a:prstGeom prst="flowChartMagneticDisk">
            <a:avLst/>
          </a:prstGeom>
          <a:solidFill>
            <a:schemeClr val="accent4">
              <a:lumMod val="60000"/>
              <a:lumOff val="40000"/>
            </a:schemeClr>
          </a:solidFill>
          <a:ln>
            <a:solidFill>
              <a:schemeClr val="accent4">
                <a:lumMod val="75000"/>
              </a:schemeClr>
            </a:solidFill>
            <a:prstDash val="dash"/>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18288" tIns="18288" rIns="18288" bIns="18288" rtlCol="0" anchor="ctr">
            <a:spAutoFit/>
          </a:bodyPr>
          <a:lstStyle/>
          <a:p>
            <a:pPr algn="ctr"/>
            <a:endParaRPr lang="en-US" sz="500" dirty="0" smtClean="0">
              <a:solidFill>
                <a:prstClr val="white"/>
              </a:solidFill>
            </a:endParaRPr>
          </a:p>
          <a:p>
            <a:pPr algn="ctr"/>
            <a:endParaRPr lang="en-US" sz="500" dirty="0">
              <a:solidFill>
                <a:prstClr val="white"/>
              </a:solidFill>
            </a:endParaRPr>
          </a:p>
        </p:txBody>
      </p:sp>
      <p:cxnSp>
        <p:nvCxnSpPr>
          <p:cNvPr id="92" name="Straight Arrow Connector 91"/>
          <p:cNvCxnSpPr/>
          <p:nvPr/>
        </p:nvCxnSpPr>
        <p:spPr>
          <a:xfrm flipH="1">
            <a:off x="3816567" y="2798157"/>
            <a:ext cx="299102"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4115669" y="2798157"/>
            <a:ext cx="0" cy="2561418"/>
          </a:xfrm>
          <a:prstGeom prst="straightConnector1">
            <a:avLst/>
          </a:prstGeom>
          <a:ln w="38100">
            <a:solidFill>
              <a:schemeClr val="accent4"/>
            </a:solidFill>
            <a:tailEnd type="none"/>
          </a:ln>
        </p:spPr>
        <p:style>
          <a:lnRef idx="1">
            <a:schemeClr val="accent1"/>
          </a:lnRef>
          <a:fillRef idx="0">
            <a:schemeClr val="accent1"/>
          </a:fillRef>
          <a:effectRef idx="0">
            <a:schemeClr val="accent1"/>
          </a:effectRef>
          <a:fontRef idx="minor">
            <a:schemeClr val="tx1"/>
          </a:fontRef>
        </p:style>
      </p:cxnSp>
      <p:sp>
        <p:nvSpPr>
          <p:cNvPr id="94" name="TextBox 93"/>
          <p:cNvSpPr txBox="1">
            <a:spLocks noChangeAspect="1"/>
          </p:cNvSpPr>
          <p:nvPr/>
        </p:nvSpPr>
        <p:spPr>
          <a:xfrm>
            <a:off x="3510001" y="5345668"/>
            <a:ext cx="1790351" cy="369332"/>
          </a:xfrm>
          <a:prstGeom prst="rect">
            <a:avLst/>
          </a:prstGeom>
          <a:noFill/>
        </p:spPr>
        <p:txBody>
          <a:bodyPr wrap="square" rtlCol="0">
            <a:spAutoFit/>
          </a:bodyPr>
          <a:lstStyle/>
          <a:p>
            <a:pPr algn="ctr" fontAlgn="auto">
              <a:spcBef>
                <a:spcPts val="0"/>
              </a:spcBef>
              <a:spcAft>
                <a:spcPts val="0"/>
              </a:spcAft>
            </a:pPr>
            <a:r>
              <a:rPr lang="en-US" sz="900" b="1" dirty="0" smtClean="0">
                <a:solidFill>
                  <a:prstClr val="black"/>
                </a:solidFill>
                <a:latin typeface="Calibri"/>
              </a:rPr>
              <a:t>Digital </a:t>
            </a:r>
            <a:r>
              <a:rPr lang="en-US" sz="900" b="1" dirty="0">
                <a:solidFill>
                  <a:prstClr val="black"/>
                </a:solidFill>
                <a:latin typeface="Calibri"/>
              </a:rPr>
              <a:t>Pathology </a:t>
            </a:r>
            <a:r>
              <a:rPr lang="en-US" sz="900" b="1" dirty="0" err="1">
                <a:solidFill>
                  <a:prstClr val="black"/>
                </a:solidFill>
                <a:latin typeface="Calibri"/>
              </a:rPr>
              <a:t>MetaData</a:t>
            </a:r>
            <a:r>
              <a:rPr lang="en-US" sz="900" b="1" dirty="0">
                <a:solidFill>
                  <a:prstClr val="black"/>
                </a:solidFill>
                <a:latin typeface="Calibri"/>
              </a:rPr>
              <a:t> </a:t>
            </a:r>
            <a:r>
              <a:rPr lang="en-US" sz="900" b="1" dirty="0" smtClean="0">
                <a:solidFill>
                  <a:prstClr val="black"/>
                </a:solidFill>
                <a:latin typeface="Calibri"/>
              </a:rPr>
              <a:t>&amp; URL   Links</a:t>
            </a:r>
            <a:endParaRPr lang="en-US" sz="900" b="1" dirty="0">
              <a:solidFill>
                <a:prstClr val="black"/>
              </a:solidFill>
              <a:latin typeface="Calibri"/>
            </a:endParaRPr>
          </a:p>
        </p:txBody>
      </p:sp>
      <p:sp>
        <p:nvSpPr>
          <p:cNvPr id="103" name="Flowchart: Magnetic Disk 102"/>
          <p:cNvSpPr>
            <a:spLocks noChangeAspect="1"/>
          </p:cNvSpPr>
          <p:nvPr/>
        </p:nvSpPr>
        <p:spPr bwMode="auto">
          <a:xfrm>
            <a:off x="3646828" y="5689826"/>
            <a:ext cx="1073524" cy="440198"/>
          </a:xfrm>
          <a:prstGeom prst="flowChartMagneticDisk">
            <a:avLst/>
          </a:prstGeom>
          <a:solidFill>
            <a:schemeClr val="accent4">
              <a:lumMod val="60000"/>
              <a:lumOff val="40000"/>
            </a:schemeClr>
          </a:solidFill>
          <a:ln>
            <a:solidFill>
              <a:schemeClr val="accent4">
                <a:lumMod val="75000"/>
              </a:schemeClr>
            </a:solidFill>
            <a:prstDash val="dash"/>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18288" tIns="18288" rIns="18288" bIns="18288" rtlCol="0" anchor="ctr">
            <a:spAutoFit/>
          </a:bodyPr>
          <a:lstStyle/>
          <a:p>
            <a:pPr algn="ctr"/>
            <a:endParaRPr lang="en-US" sz="400" dirty="0" smtClean="0">
              <a:solidFill>
                <a:prstClr val="white"/>
              </a:solidFill>
            </a:endParaRPr>
          </a:p>
          <a:p>
            <a:pPr algn="ctr"/>
            <a:endParaRPr lang="en-US" sz="400" dirty="0">
              <a:solidFill>
                <a:prstClr val="white"/>
              </a:solidFill>
            </a:endParaRPr>
          </a:p>
          <a:p>
            <a:pPr algn="ctr"/>
            <a:endParaRPr lang="en-US" sz="400" dirty="0">
              <a:solidFill>
                <a:prstClr val="white"/>
              </a:solidFill>
            </a:endParaRPr>
          </a:p>
        </p:txBody>
      </p:sp>
      <p:sp>
        <p:nvSpPr>
          <p:cNvPr id="104" name="TextBox 103"/>
          <p:cNvSpPr txBox="1">
            <a:spLocks noChangeAspect="1"/>
          </p:cNvSpPr>
          <p:nvPr/>
        </p:nvSpPr>
        <p:spPr>
          <a:xfrm>
            <a:off x="3574863" y="5780104"/>
            <a:ext cx="1225625" cy="369332"/>
          </a:xfrm>
          <a:prstGeom prst="rect">
            <a:avLst/>
          </a:prstGeom>
          <a:noFill/>
        </p:spPr>
        <p:txBody>
          <a:bodyPr wrap="square" rtlCol="0">
            <a:spAutoFit/>
          </a:bodyPr>
          <a:lstStyle/>
          <a:p>
            <a:pPr algn="ctr" fontAlgn="auto">
              <a:spcBef>
                <a:spcPts val="0"/>
              </a:spcBef>
              <a:spcAft>
                <a:spcPts val="0"/>
              </a:spcAft>
            </a:pPr>
            <a:r>
              <a:rPr lang="en-US" sz="900" b="1" dirty="0" smtClean="0">
                <a:solidFill>
                  <a:prstClr val="black"/>
                </a:solidFill>
                <a:latin typeface="Calibri"/>
              </a:rPr>
              <a:t>Radiology Images (TRIAD)</a:t>
            </a:r>
            <a:endParaRPr lang="en-US" sz="900" b="1" dirty="0">
              <a:solidFill>
                <a:prstClr val="black"/>
              </a:solidFill>
              <a:latin typeface="Calibri"/>
            </a:endParaRPr>
          </a:p>
        </p:txBody>
      </p:sp>
      <p:cxnSp>
        <p:nvCxnSpPr>
          <p:cNvPr id="105" name="Straight Arrow Connector 104"/>
          <p:cNvCxnSpPr/>
          <p:nvPr/>
        </p:nvCxnSpPr>
        <p:spPr>
          <a:xfrm flipH="1">
            <a:off x="3838098" y="2892383"/>
            <a:ext cx="574851"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4394026" y="2892383"/>
            <a:ext cx="18923" cy="2866013"/>
          </a:xfrm>
          <a:prstGeom prst="straightConnector1">
            <a:avLst/>
          </a:prstGeom>
          <a:ln w="38100">
            <a:solidFill>
              <a:schemeClr val="accent4"/>
            </a:solidFill>
            <a:tailEnd type="non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rot="16200000">
            <a:off x="3476822" y="3963450"/>
            <a:ext cx="1152880" cy="230832"/>
          </a:xfrm>
          <a:prstGeom prst="rect">
            <a:avLst/>
          </a:prstGeom>
          <a:noFill/>
        </p:spPr>
        <p:txBody>
          <a:bodyPr wrap="none" rtlCol="0">
            <a:spAutoFit/>
          </a:bodyPr>
          <a:lstStyle/>
          <a:p>
            <a:pPr fontAlgn="auto">
              <a:spcBef>
                <a:spcPts val="0"/>
              </a:spcBef>
              <a:spcAft>
                <a:spcPts val="0"/>
              </a:spcAft>
            </a:pPr>
            <a:r>
              <a:rPr lang="en-US" sz="900" dirty="0" err="1" smtClean="0">
                <a:solidFill>
                  <a:prstClr val="black"/>
                </a:solidFill>
                <a:latin typeface="Calibri"/>
              </a:rPr>
              <a:t>MetaData</a:t>
            </a:r>
            <a:r>
              <a:rPr lang="en-US" sz="900" dirty="0" smtClean="0">
                <a:solidFill>
                  <a:prstClr val="black"/>
                </a:solidFill>
                <a:latin typeface="Calibri"/>
              </a:rPr>
              <a:t> Extraction</a:t>
            </a:r>
            <a:endParaRPr lang="en-US" sz="900" dirty="0">
              <a:solidFill>
                <a:prstClr val="black"/>
              </a:solidFill>
              <a:latin typeface="Calibri"/>
            </a:endParaRPr>
          </a:p>
        </p:txBody>
      </p:sp>
      <p:sp>
        <p:nvSpPr>
          <p:cNvPr id="110" name="TextBox 109"/>
          <p:cNvSpPr txBox="1"/>
          <p:nvPr/>
        </p:nvSpPr>
        <p:spPr>
          <a:xfrm rot="16200000">
            <a:off x="3250447" y="3778958"/>
            <a:ext cx="2149948" cy="230832"/>
          </a:xfrm>
          <a:prstGeom prst="rect">
            <a:avLst/>
          </a:prstGeom>
          <a:noFill/>
        </p:spPr>
        <p:txBody>
          <a:bodyPr wrap="none" rtlCol="0">
            <a:spAutoFit/>
          </a:bodyPr>
          <a:lstStyle/>
          <a:p>
            <a:pPr fontAlgn="auto">
              <a:spcBef>
                <a:spcPts val="0"/>
              </a:spcBef>
              <a:spcAft>
                <a:spcPts val="0"/>
              </a:spcAft>
            </a:pPr>
            <a:r>
              <a:rPr lang="en-US" sz="900" dirty="0" err="1" smtClean="0">
                <a:solidFill>
                  <a:prstClr val="black"/>
                </a:solidFill>
                <a:latin typeface="Calibri"/>
              </a:rPr>
              <a:t>MetaData</a:t>
            </a:r>
            <a:r>
              <a:rPr lang="en-US" sz="900" dirty="0" smtClean="0">
                <a:solidFill>
                  <a:prstClr val="black"/>
                </a:solidFill>
                <a:latin typeface="Calibri"/>
              </a:rPr>
              <a:t> Extraction (ACR TRIAD services)</a:t>
            </a:r>
            <a:endParaRPr lang="en-US" sz="900" dirty="0">
              <a:solidFill>
                <a:prstClr val="black"/>
              </a:solidFill>
              <a:latin typeface="Calibri"/>
            </a:endParaRPr>
          </a:p>
        </p:txBody>
      </p:sp>
      <p:sp>
        <p:nvSpPr>
          <p:cNvPr id="111" name="Flowchart: Magnetic Disk 110"/>
          <p:cNvSpPr>
            <a:spLocks noChangeAspect="1"/>
          </p:cNvSpPr>
          <p:nvPr/>
        </p:nvSpPr>
        <p:spPr bwMode="auto">
          <a:xfrm>
            <a:off x="4838223" y="5759724"/>
            <a:ext cx="809281" cy="317921"/>
          </a:xfrm>
          <a:prstGeom prst="flowChartMagneticDisk">
            <a:avLst/>
          </a:prstGeom>
          <a:solidFill>
            <a:schemeClr val="accent4">
              <a:lumMod val="60000"/>
              <a:lumOff val="40000"/>
            </a:schemeClr>
          </a:solidFill>
          <a:ln>
            <a:solidFill>
              <a:schemeClr val="accent4">
                <a:lumMod val="75000"/>
              </a:schemeClr>
            </a:solidFill>
            <a:prstDash val="dash"/>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18288" tIns="18288" rIns="18288" bIns="18288" rtlCol="0" anchor="ctr">
            <a:spAutoFit/>
          </a:bodyPr>
          <a:lstStyle/>
          <a:p>
            <a:pPr algn="ctr"/>
            <a:endParaRPr lang="en-US" sz="400" dirty="0" smtClean="0">
              <a:solidFill>
                <a:prstClr val="white"/>
              </a:solidFill>
            </a:endParaRPr>
          </a:p>
          <a:p>
            <a:pPr algn="ctr"/>
            <a:endParaRPr lang="en-US" sz="400" dirty="0">
              <a:solidFill>
                <a:prstClr val="white"/>
              </a:solidFill>
            </a:endParaRPr>
          </a:p>
        </p:txBody>
      </p:sp>
      <p:sp>
        <p:nvSpPr>
          <p:cNvPr id="112" name="TextBox 111"/>
          <p:cNvSpPr txBox="1">
            <a:spLocks noChangeAspect="1"/>
          </p:cNvSpPr>
          <p:nvPr/>
        </p:nvSpPr>
        <p:spPr>
          <a:xfrm>
            <a:off x="4682854" y="5819448"/>
            <a:ext cx="1225625" cy="230832"/>
          </a:xfrm>
          <a:prstGeom prst="rect">
            <a:avLst/>
          </a:prstGeom>
          <a:noFill/>
        </p:spPr>
        <p:txBody>
          <a:bodyPr wrap="square" rtlCol="0">
            <a:spAutoFit/>
          </a:bodyPr>
          <a:lstStyle/>
          <a:p>
            <a:pPr algn="ctr" fontAlgn="auto">
              <a:spcBef>
                <a:spcPts val="0"/>
              </a:spcBef>
              <a:spcAft>
                <a:spcPts val="0"/>
              </a:spcAft>
            </a:pPr>
            <a:r>
              <a:rPr lang="en-US" sz="900" b="1" dirty="0" smtClean="0">
                <a:solidFill>
                  <a:prstClr val="black"/>
                </a:solidFill>
                <a:latin typeface="Calibri"/>
              </a:rPr>
              <a:t>AIM XML DB</a:t>
            </a:r>
            <a:endParaRPr lang="en-US" sz="900" b="1" dirty="0">
              <a:solidFill>
                <a:prstClr val="black"/>
              </a:solidFill>
              <a:latin typeface="Calibri"/>
            </a:endParaRPr>
          </a:p>
        </p:txBody>
      </p:sp>
      <p:cxnSp>
        <p:nvCxnSpPr>
          <p:cNvPr id="114" name="Straight Arrow Connector 113"/>
          <p:cNvCxnSpPr/>
          <p:nvPr/>
        </p:nvCxnSpPr>
        <p:spPr>
          <a:xfrm flipH="1">
            <a:off x="3892776" y="3118620"/>
            <a:ext cx="991242" cy="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4858585" y="3118621"/>
            <a:ext cx="18923" cy="2641103"/>
          </a:xfrm>
          <a:prstGeom prst="straightConnector1">
            <a:avLst/>
          </a:prstGeom>
          <a:ln w="38100">
            <a:solidFill>
              <a:schemeClr val="accent4"/>
            </a:solidFill>
            <a:tailEnd type="none"/>
          </a:ln>
        </p:spPr>
        <p:style>
          <a:lnRef idx="1">
            <a:schemeClr val="accent1"/>
          </a:lnRef>
          <a:fillRef idx="0">
            <a:schemeClr val="accent1"/>
          </a:fillRef>
          <a:effectRef idx="0">
            <a:schemeClr val="accent1"/>
          </a:effectRef>
          <a:fontRef idx="minor">
            <a:schemeClr val="tx1"/>
          </a:fontRef>
        </p:style>
      </p:cxnSp>
      <p:sp>
        <p:nvSpPr>
          <p:cNvPr id="118" name="Left-Right Arrow 117"/>
          <p:cNvSpPr>
            <a:spLocks noChangeAspect="1"/>
          </p:cNvSpPr>
          <p:nvPr/>
        </p:nvSpPr>
        <p:spPr bwMode="auto">
          <a:xfrm rot="16200000">
            <a:off x="2860278" y="715229"/>
            <a:ext cx="413822" cy="213360"/>
          </a:xfrm>
          <a:prstGeom prst="leftRightArrow">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pPr algn="ctr"/>
            <a:endParaRPr lang="en-US">
              <a:solidFill>
                <a:srgbClr val="000000"/>
              </a:solidFill>
            </a:endParaRPr>
          </a:p>
        </p:txBody>
      </p:sp>
      <p:sp>
        <p:nvSpPr>
          <p:cNvPr id="3084" name="TextBox 3083"/>
          <p:cNvSpPr txBox="1"/>
          <p:nvPr/>
        </p:nvSpPr>
        <p:spPr>
          <a:xfrm>
            <a:off x="3090222" y="648137"/>
            <a:ext cx="390684"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WS</a:t>
            </a:r>
            <a:endParaRPr lang="en-US" sz="1200" dirty="0">
              <a:solidFill>
                <a:prstClr val="black"/>
              </a:solidFill>
              <a:latin typeface="Calibri"/>
            </a:endParaRPr>
          </a:p>
        </p:txBody>
      </p:sp>
      <p:sp>
        <p:nvSpPr>
          <p:cNvPr id="121" name="Flowchart: Magnetic Disk 120"/>
          <p:cNvSpPr>
            <a:spLocks noChangeAspect="1"/>
          </p:cNvSpPr>
          <p:nvPr/>
        </p:nvSpPr>
        <p:spPr bwMode="auto">
          <a:xfrm>
            <a:off x="2865904" y="4738551"/>
            <a:ext cx="1073524" cy="134505"/>
          </a:xfrm>
          <a:prstGeom prst="flowChartMagneticDisk">
            <a:avLst/>
          </a:prstGeom>
          <a:solidFill>
            <a:schemeClr val="accent2">
              <a:lumMod val="60000"/>
              <a:lumOff val="40000"/>
            </a:schemeClr>
          </a:solidFill>
          <a:ln>
            <a:solidFill>
              <a:schemeClr val="accent2">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18288" tIns="18288" rIns="18288" bIns="18288" rtlCol="0" anchor="ctr">
            <a:spAutoFit/>
          </a:bodyPr>
          <a:lstStyle/>
          <a:p>
            <a:pPr algn="ctr"/>
            <a:endParaRPr lang="en-US" sz="200" dirty="0">
              <a:solidFill>
                <a:prstClr val="white"/>
              </a:solidFill>
            </a:endParaRPr>
          </a:p>
        </p:txBody>
      </p:sp>
      <p:sp>
        <p:nvSpPr>
          <p:cNvPr id="120" name="Right Arrow Callout 119"/>
          <p:cNvSpPr>
            <a:spLocks noChangeAspect="1"/>
          </p:cNvSpPr>
          <p:nvPr/>
        </p:nvSpPr>
        <p:spPr bwMode="auto">
          <a:xfrm rot="16200000">
            <a:off x="8015430" y="5683850"/>
            <a:ext cx="489168" cy="1597302"/>
          </a:xfrm>
          <a:prstGeom prst="rightArrowCallout">
            <a:avLst>
              <a:gd name="adj1" fmla="val 34850"/>
              <a:gd name="adj2" fmla="val 31309"/>
              <a:gd name="adj3" fmla="val 31132"/>
              <a:gd name="adj4" fmla="val 77701"/>
            </a:avLst>
          </a:prstGeom>
          <a:ln>
            <a:headEnd/>
            <a:tailEnd/>
          </a:ln>
        </p:spPr>
        <p:style>
          <a:lnRef idx="1">
            <a:schemeClr val="dk1"/>
          </a:lnRef>
          <a:fillRef idx="2">
            <a:schemeClr val="dk1"/>
          </a:fillRef>
          <a:effectRef idx="1">
            <a:schemeClr val="dk1"/>
          </a:effectRef>
          <a:fontRef idx="minor">
            <a:schemeClr val="dk1"/>
          </a:fontRef>
        </p:style>
        <p:txBody>
          <a:bodyPr vert="vert" wrap="square" rtlCol="0" anchor="ctr">
            <a:spAutoFit/>
          </a:bodyPr>
          <a:lstStyle/>
          <a:p>
            <a:pPr algn="ctr"/>
            <a:r>
              <a:rPr lang="en-US" sz="1000" b="1" dirty="0" smtClean="0">
                <a:solidFill>
                  <a:prstClr val="black"/>
                </a:solidFill>
              </a:rPr>
              <a:t>Other Data Sources      </a:t>
            </a:r>
            <a:endParaRPr lang="en-US" sz="1000" b="1" dirty="0">
              <a:solidFill>
                <a:prstClr val="black"/>
              </a:solidFill>
            </a:endParaRPr>
          </a:p>
        </p:txBody>
      </p:sp>
      <p:sp>
        <p:nvSpPr>
          <p:cNvPr id="122" name="TextBox 121"/>
          <p:cNvSpPr txBox="1">
            <a:spLocks noChangeAspect="1"/>
          </p:cNvSpPr>
          <p:nvPr/>
        </p:nvSpPr>
        <p:spPr>
          <a:xfrm>
            <a:off x="2927776" y="4713483"/>
            <a:ext cx="989845" cy="230832"/>
          </a:xfrm>
          <a:prstGeom prst="rect">
            <a:avLst/>
          </a:prstGeom>
          <a:noFill/>
        </p:spPr>
        <p:txBody>
          <a:bodyPr wrap="square" rtlCol="0">
            <a:spAutoFit/>
          </a:bodyPr>
          <a:lstStyle/>
          <a:p>
            <a:pPr algn="ctr" fontAlgn="auto">
              <a:spcBef>
                <a:spcPts val="0"/>
              </a:spcBef>
              <a:spcAft>
                <a:spcPts val="0"/>
              </a:spcAft>
            </a:pPr>
            <a:r>
              <a:rPr lang="en-US" sz="900" b="1" dirty="0" smtClean="0">
                <a:solidFill>
                  <a:prstClr val="white"/>
                </a:solidFill>
                <a:latin typeface="Calibri"/>
              </a:rPr>
              <a:t>Other </a:t>
            </a:r>
            <a:r>
              <a:rPr lang="en-US" sz="900" b="1" dirty="0" smtClean="0">
                <a:solidFill>
                  <a:prstClr val="black"/>
                </a:solidFill>
                <a:latin typeface="Calibri"/>
              </a:rPr>
              <a:t>… …</a:t>
            </a:r>
            <a:endParaRPr lang="en-US" sz="700" b="1" dirty="0">
              <a:solidFill>
                <a:prstClr val="black"/>
              </a:solidFill>
              <a:latin typeface="Calibri"/>
            </a:endParaRPr>
          </a:p>
        </p:txBody>
      </p:sp>
      <p:sp>
        <p:nvSpPr>
          <p:cNvPr id="3085" name="Rectangle 3084"/>
          <p:cNvSpPr/>
          <p:nvPr/>
        </p:nvSpPr>
        <p:spPr bwMode="auto">
          <a:xfrm>
            <a:off x="682502" y="2295344"/>
            <a:ext cx="8235972" cy="2619370"/>
          </a:xfrm>
          <a:prstGeom prst="rect">
            <a:avLst/>
          </a:prstGeom>
          <a:noFill/>
          <a:ln w="38100" algn="ctr">
            <a:solidFill>
              <a:schemeClr val="tx1"/>
            </a:solidFill>
            <a:round/>
            <a:headEnd/>
            <a:tailEnd/>
          </a:ln>
        </p:spPr>
        <p:txBody>
          <a:bodyPr wrap="square" rtlCol="0" anchor="ctr">
            <a:spAutoFit/>
          </a:bodyPr>
          <a:lstStyle/>
          <a:p>
            <a:pPr algn="ctr"/>
            <a:endParaRPr lang="en-US">
              <a:solidFill>
                <a:srgbClr val="000000"/>
              </a:solidFill>
              <a:latin typeface="Calibri"/>
            </a:endParaRPr>
          </a:p>
        </p:txBody>
      </p:sp>
      <p:sp>
        <p:nvSpPr>
          <p:cNvPr id="3086" name="Rectangle 3085"/>
          <p:cNvSpPr/>
          <p:nvPr/>
        </p:nvSpPr>
        <p:spPr>
          <a:xfrm>
            <a:off x="8061060" y="2255349"/>
            <a:ext cx="857414" cy="307777"/>
          </a:xfrm>
          <a:prstGeom prst="rect">
            <a:avLst/>
          </a:prstGeom>
        </p:spPr>
        <p:txBody>
          <a:bodyPr wrap="none">
            <a:spAutoFit/>
          </a:bodyPr>
          <a:lstStyle/>
          <a:p>
            <a:pPr fontAlgn="auto">
              <a:spcBef>
                <a:spcPts val="0"/>
              </a:spcBef>
              <a:spcAft>
                <a:spcPts val="0"/>
              </a:spcAft>
            </a:pPr>
            <a:r>
              <a:rPr lang="en-US" sz="1400" b="1" dirty="0" smtClean="0">
                <a:solidFill>
                  <a:schemeClr val="bg1">
                    <a:lumMod val="95000"/>
                  </a:schemeClr>
                </a:solidFill>
                <a:latin typeface="Calibri"/>
              </a:rPr>
              <a:t>DW-Core</a:t>
            </a:r>
            <a:endParaRPr lang="en-US" sz="1400" dirty="0">
              <a:solidFill>
                <a:schemeClr val="bg1">
                  <a:lumMod val="95000"/>
                </a:schemeClr>
              </a:solidFill>
              <a:latin typeface="Calibri"/>
            </a:endParaRPr>
          </a:p>
        </p:txBody>
      </p:sp>
      <p:sp>
        <p:nvSpPr>
          <p:cNvPr id="125" name="Flowchart: Magnetic Disk 124"/>
          <p:cNvSpPr>
            <a:spLocks noChangeAspect="1"/>
          </p:cNvSpPr>
          <p:nvPr/>
        </p:nvSpPr>
        <p:spPr bwMode="auto">
          <a:xfrm>
            <a:off x="5848148" y="1511675"/>
            <a:ext cx="357896" cy="244316"/>
          </a:xfrm>
          <a:prstGeom prst="flowChartMagneticDisk">
            <a:avLst/>
          </a:prstGeom>
          <a:solidFill>
            <a:schemeClr val="accent6"/>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endParaRPr lang="en-US" b="1" dirty="0">
              <a:solidFill>
                <a:srgbClr val="000000"/>
              </a:solidFill>
            </a:endParaRPr>
          </a:p>
        </p:txBody>
      </p:sp>
      <p:sp>
        <p:nvSpPr>
          <p:cNvPr id="126" name="TextBox 125"/>
          <p:cNvSpPr txBox="1"/>
          <p:nvPr/>
        </p:nvSpPr>
        <p:spPr>
          <a:xfrm>
            <a:off x="6186258" y="1545372"/>
            <a:ext cx="2313454" cy="230832"/>
          </a:xfrm>
          <a:prstGeom prst="rect">
            <a:avLst/>
          </a:prstGeom>
          <a:noFill/>
        </p:spPr>
        <p:txBody>
          <a:bodyPr wrap="none" rtlCol="0">
            <a:spAutoFit/>
          </a:bodyPr>
          <a:lstStyle/>
          <a:p>
            <a:pPr fontAlgn="auto">
              <a:spcBef>
                <a:spcPts val="0"/>
              </a:spcBef>
              <a:spcAft>
                <a:spcPts val="0"/>
              </a:spcAft>
            </a:pPr>
            <a:r>
              <a:rPr lang="en-US" sz="900" dirty="0" smtClean="0">
                <a:solidFill>
                  <a:schemeClr val="bg1"/>
                </a:solidFill>
                <a:latin typeface="Calibri"/>
              </a:rPr>
              <a:t>Query Templates/Saved ”Experiments”        …</a:t>
            </a:r>
            <a:endParaRPr lang="en-US" sz="900" dirty="0">
              <a:solidFill>
                <a:schemeClr val="bg1"/>
              </a:solidFill>
              <a:latin typeface="Calibri"/>
            </a:endParaRPr>
          </a:p>
        </p:txBody>
      </p:sp>
      <p:sp>
        <p:nvSpPr>
          <p:cNvPr id="99" name="TextBox 98"/>
          <p:cNvSpPr txBox="1"/>
          <p:nvPr/>
        </p:nvSpPr>
        <p:spPr>
          <a:xfrm>
            <a:off x="4575665" y="584200"/>
            <a:ext cx="861967"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WS or VPN</a:t>
            </a:r>
            <a:endParaRPr lang="en-US" sz="1200" dirty="0">
              <a:solidFill>
                <a:prstClr val="black"/>
              </a:solidFill>
              <a:latin typeface="Calibri"/>
            </a:endParaRPr>
          </a:p>
        </p:txBody>
      </p:sp>
      <p:sp>
        <p:nvSpPr>
          <p:cNvPr id="22" name="Up-Down Arrow 21"/>
          <p:cNvSpPr/>
          <p:nvPr/>
        </p:nvSpPr>
        <p:spPr bwMode="auto">
          <a:xfrm>
            <a:off x="4538559" y="584200"/>
            <a:ext cx="96602" cy="378618"/>
          </a:xfrm>
          <a:prstGeom prst="upDownArrow">
            <a:avLst/>
          </a:prstGeom>
          <a:noFill/>
          <a:ln w="38100" algn="ctr">
            <a:solidFill>
              <a:schemeClr val="tx2">
                <a:lumMod val="60000"/>
                <a:lumOff val="40000"/>
              </a:schemeClr>
            </a:solidFill>
            <a:round/>
            <a:headEnd/>
            <a:tailEnd/>
          </a:ln>
        </p:spPr>
        <p:txBody>
          <a:bodyPr wrap="square" rtlCol="0" anchor="ctr">
            <a:spAutoFit/>
          </a:bodyPr>
          <a:lstStyle/>
          <a:p>
            <a:pPr algn="ctr"/>
            <a:endParaRPr lang="en-US" sz="900" dirty="0">
              <a:solidFill>
                <a:srgbClr val="000000"/>
              </a:solidFill>
              <a:latin typeface="Calibri"/>
            </a:endParaRPr>
          </a:p>
        </p:txBody>
      </p:sp>
      <p:sp>
        <p:nvSpPr>
          <p:cNvPr id="100" name="TextBox 99"/>
          <p:cNvSpPr txBox="1"/>
          <p:nvPr/>
        </p:nvSpPr>
        <p:spPr>
          <a:xfrm>
            <a:off x="6391116" y="609600"/>
            <a:ext cx="390684"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WS</a:t>
            </a:r>
            <a:endParaRPr lang="en-US" sz="1200" dirty="0">
              <a:solidFill>
                <a:prstClr val="black"/>
              </a:solidFill>
              <a:latin typeface="Calibri"/>
            </a:endParaRPr>
          </a:p>
        </p:txBody>
      </p:sp>
      <p:sp>
        <p:nvSpPr>
          <p:cNvPr id="101" name="Up-Down Arrow 100"/>
          <p:cNvSpPr/>
          <p:nvPr/>
        </p:nvSpPr>
        <p:spPr bwMode="auto">
          <a:xfrm>
            <a:off x="6247917" y="706563"/>
            <a:ext cx="104669" cy="282178"/>
          </a:xfrm>
          <a:prstGeom prst="upDownArrow">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a:endParaRPr lang="en-US" sz="900" dirty="0">
              <a:solidFill>
                <a:srgbClr val="000000"/>
              </a:solidFill>
              <a:latin typeface="Calibri"/>
            </a:endParaRPr>
          </a:p>
        </p:txBody>
      </p:sp>
      <p:sp>
        <p:nvSpPr>
          <p:cNvPr id="29" name="Left-Right Arrow 28"/>
          <p:cNvSpPr>
            <a:spLocks/>
          </p:cNvSpPr>
          <p:nvPr/>
        </p:nvSpPr>
        <p:spPr bwMode="auto">
          <a:xfrm rot="16200000" flipV="1">
            <a:off x="5070088" y="2341963"/>
            <a:ext cx="731520" cy="274320"/>
          </a:xfrm>
          <a:prstGeom prst="leftRightArrow">
            <a:avLst/>
          </a:prstGeom>
          <a:ln>
            <a:headEnd/>
            <a:tailEnd/>
          </a:ln>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endParaRPr lang="en-US">
              <a:solidFill>
                <a:srgbClr val="000000"/>
              </a:solidFill>
            </a:endParaRPr>
          </a:p>
        </p:txBody>
      </p:sp>
      <p:sp>
        <p:nvSpPr>
          <p:cNvPr id="28" name="Left-Right Arrow 27"/>
          <p:cNvSpPr>
            <a:spLocks/>
          </p:cNvSpPr>
          <p:nvPr/>
        </p:nvSpPr>
        <p:spPr bwMode="auto">
          <a:xfrm rot="16200000">
            <a:off x="3909270" y="2369555"/>
            <a:ext cx="731520" cy="182880"/>
          </a:xfrm>
          <a:prstGeom prst="leftRightArrow">
            <a:avLst/>
          </a:prstGeom>
          <a:ln>
            <a:headEnd/>
            <a:tailEnd/>
          </a:ln>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endParaRPr lang="en-US">
              <a:solidFill>
                <a:srgbClr val="000000"/>
              </a:solidFill>
            </a:endParaRPr>
          </a:p>
        </p:txBody>
      </p:sp>
      <p:sp>
        <p:nvSpPr>
          <p:cNvPr id="107" name="TextBox 106"/>
          <p:cNvSpPr txBox="1"/>
          <p:nvPr/>
        </p:nvSpPr>
        <p:spPr>
          <a:xfrm>
            <a:off x="1361916" y="637401"/>
            <a:ext cx="390684"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WS</a:t>
            </a:r>
            <a:endParaRPr lang="en-US" sz="1200" dirty="0">
              <a:solidFill>
                <a:prstClr val="black"/>
              </a:solidFill>
              <a:latin typeface="Calibri"/>
            </a:endParaRPr>
          </a:p>
        </p:txBody>
      </p:sp>
      <p:sp>
        <p:nvSpPr>
          <p:cNvPr id="115" name="Rectangle 114"/>
          <p:cNvSpPr/>
          <p:nvPr/>
        </p:nvSpPr>
        <p:spPr bwMode="auto">
          <a:xfrm>
            <a:off x="6344706" y="2572343"/>
            <a:ext cx="2441167" cy="2292607"/>
          </a:xfrm>
          <a:prstGeom prst="rect">
            <a:avLst/>
          </a:prstGeom>
          <a:solidFill>
            <a:schemeClr val="bg1">
              <a:lumMod val="95000"/>
            </a:schemeClr>
          </a:solidFill>
          <a:ln w="38100" algn="ctr">
            <a:solidFill>
              <a:schemeClr val="accent3">
                <a:lumMod val="20000"/>
                <a:lumOff val="80000"/>
              </a:schemeClr>
            </a:solidFill>
            <a:round/>
            <a:headEnd/>
            <a:tailEnd/>
          </a:ln>
        </p:spPr>
        <p:txBody>
          <a:bodyPr wrap="square" rtlCol="0" anchor="ctr">
            <a:spAutoFit/>
          </a:bodyPr>
          <a:lstStyle/>
          <a:p>
            <a:pPr algn="ctr"/>
            <a:endParaRPr lang="en-US">
              <a:solidFill>
                <a:srgbClr val="000000"/>
              </a:solidFill>
              <a:latin typeface="Calibri"/>
            </a:endParaRPr>
          </a:p>
        </p:txBody>
      </p:sp>
      <p:sp>
        <p:nvSpPr>
          <p:cNvPr id="108" name="Up-Down Arrow 107"/>
          <p:cNvSpPr/>
          <p:nvPr/>
        </p:nvSpPr>
        <p:spPr bwMode="auto">
          <a:xfrm>
            <a:off x="1283789" y="686790"/>
            <a:ext cx="104669" cy="282178"/>
          </a:xfrm>
          <a:prstGeom prst="upDownArrow">
            <a:avLst/>
          </a:prstGeom>
          <a:noFill/>
          <a:ln w="38100" algn="ctr">
            <a:solidFill>
              <a:schemeClr val="bg1">
                <a:lumMod val="65000"/>
              </a:schemeClr>
            </a:solidFill>
            <a:round/>
            <a:headEnd/>
            <a:tailEnd/>
          </a:ln>
        </p:spPr>
        <p:txBody>
          <a:bodyPr wrap="square" rtlCol="0" anchor="ctr">
            <a:spAutoFit/>
          </a:bodyPr>
          <a:lstStyle/>
          <a:p>
            <a:pPr algn="ctr"/>
            <a:endParaRPr lang="en-US" sz="900" dirty="0">
              <a:solidFill>
                <a:srgbClr val="000000"/>
              </a:solidFill>
              <a:latin typeface="Calibri"/>
            </a:endParaRPr>
          </a:p>
        </p:txBody>
      </p:sp>
      <p:sp>
        <p:nvSpPr>
          <p:cNvPr id="85" name="Flowchart: Magnetic Disk 84"/>
          <p:cNvSpPr>
            <a:spLocks noChangeAspect="1"/>
          </p:cNvSpPr>
          <p:nvPr/>
        </p:nvSpPr>
        <p:spPr bwMode="auto">
          <a:xfrm>
            <a:off x="6434701" y="4035783"/>
            <a:ext cx="1636992" cy="674761"/>
          </a:xfrm>
          <a:prstGeom prst="flowChartMagneticDisk">
            <a:avLst/>
          </a:prstGeom>
          <a:solidFill>
            <a:schemeClr val="accent2">
              <a:lumMod val="40000"/>
              <a:lumOff val="60000"/>
            </a:schemeClr>
          </a:solidFill>
          <a:ln>
            <a:solidFill>
              <a:schemeClr val="tx2"/>
            </a:solidFill>
            <a:headEnd/>
            <a:tailEnd/>
          </a:ln>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endParaRPr lang="en-US" sz="1000" b="1" dirty="0">
              <a:solidFill>
                <a:srgbClr val="000000"/>
              </a:solidFill>
            </a:endParaRPr>
          </a:p>
        </p:txBody>
      </p:sp>
      <p:sp>
        <p:nvSpPr>
          <p:cNvPr id="9" name="Rectangle 8"/>
          <p:cNvSpPr/>
          <p:nvPr/>
        </p:nvSpPr>
        <p:spPr>
          <a:xfrm>
            <a:off x="6448275" y="4240342"/>
            <a:ext cx="1607693" cy="477054"/>
          </a:xfrm>
          <a:prstGeom prst="rect">
            <a:avLst/>
          </a:prstGeom>
        </p:spPr>
        <p:txBody>
          <a:bodyPr wrap="square">
            <a:spAutoFit/>
          </a:bodyPr>
          <a:lstStyle/>
          <a:p>
            <a:pPr algn="ctr"/>
            <a:r>
              <a:rPr lang="en-US" sz="900" b="1" dirty="0" smtClean="0">
                <a:solidFill>
                  <a:srgbClr val="000000"/>
                </a:solidFill>
                <a:latin typeface="Calibri"/>
              </a:rPr>
              <a:t>Special Use Archive Data Sets </a:t>
            </a:r>
            <a:endParaRPr lang="en-US" sz="900" b="1" dirty="0">
              <a:solidFill>
                <a:srgbClr val="000000"/>
              </a:solidFill>
              <a:latin typeface="Calibri"/>
            </a:endParaRPr>
          </a:p>
          <a:p>
            <a:pPr algn="ctr"/>
            <a:r>
              <a:rPr lang="en-US" sz="700" b="1" dirty="0">
                <a:solidFill>
                  <a:srgbClr val="000000"/>
                </a:solidFill>
                <a:latin typeface="Calibri"/>
              </a:rPr>
              <a:t>(</a:t>
            </a:r>
            <a:r>
              <a:rPr lang="en-US" sz="700" b="1" dirty="0" smtClean="0">
                <a:solidFill>
                  <a:srgbClr val="000000"/>
                </a:solidFill>
                <a:latin typeface="Calibri"/>
              </a:rPr>
              <a:t>Pub-associated, </a:t>
            </a:r>
            <a:r>
              <a:rPr lang="en-US" sz="700" b="1" dirty="0">
                <a:solidFill>
                  <a:srgbClr val="000000"/>
                </a:solidFill>
                <a:latin typeface="Calibri"/>
              </a:rPr>
              <a:t>External </a:t>
            </a:r>
            <a:r>
              <a:rPr lang="en-US" sz="700" b="1" dirty="0" smtClean="0">
                <a:solidFill>
                  <a:srgbClr val="000000"/>
                </a:solidFill>
                <a:latin typeface="Calibri"/>
              </a:rPr>
              <a:t>requests, Publications</a:t>
            </a:r>
            <a:r>
              <a:rPr lang="en-US" sz="900" b="1" dirty="0" smtClean="0">
                <a:solidFill>
                  <a:srgbClr val="000000"/>
                </a:solidFill>
                <a:latin typeface="Calibri"/>
              </a:rPr>
              <a:t>)</a:t>
            </a:r>
            <a:endParaRPr lang="en-US" sz="900" b="1" dirty="0">
              <a:solidFill>
                <a:srgbClr val="000000"/>
              </a:solidFill>
              <a:latin typeface="Calibri"/>
            </a:endParaRPr>
          </a:p>
        </p:txBody>
      </p:sp>
      <p:sp>
        <p:nvSpPr>
          <p:cNvPr id="116" name="TextBox 115"/>
          <p:cNvSpPr txBox="1">
            <a:spLocks noChangeAspect="1"/>
          </p:cNvSpPr>
          <p:nvPr/>
        </p:nvSpPr>
        <p:spPr>
          <a:xfrm>
            <a:off x="6186258" y="2556761"/>
            <a:ext cx="1537707" cy="276999"/>
          </a:xfrm>
          <a:prstGeom prst="rect">
            <a:avLst/>
          </a:prstGeom>
          <a:noFill/>
        </p:spPr>
        <p:txBody>
          <a:bodyPr wrap="square" rtlCol="0">
            <a:spAutoFit/>
          </a:bodyPr>
          <a:lstStyle/>
          <a:p>
            <a:pPr algn="ctr" fontAlgn="auto">
              <a:spcBef>
                <a:spcPts val="0"/>
              </a:spcBef>
              <a:spcAft>
                <a:spcPts val="0"/>
              </a:spcAft>
            </a:pPr>
            <a:r>
              <a:rPr lang="en-US" sz="1200" dirty="0" smtClean="0">
                <a:solidFill>
                  <a:prstClr val="black"/>
                </a:solidFill>
                <a:latin typeface="Calibri"/>
              </a:rPr>
              <a:t>Other Data Marts</a:t>
            </a:r>
            <a:endParaRPr lang="en-US" sz="1200" dirty="0">
              <a:solidFill>
                <a:prstClr val="black"/>
              </a:solidFill>
              <a:latin typeface="Calibri"/>
            </a:endParaRPr>
          </a:p>
        </p:txBody>
      </p:sp>
      <p:sp>
        <p:nvSpPr>
          <p:cNvPr id="102" name="Left-Right Arrow 101"/>
          <p:cNvSpPr>
            <a:spLocks/>
          </p:cNvSpPr>
          <p:nvPr/>
        </p:nvSpPr>
        <p:spPr bwMode="auto">
          <a:xfrm rot="16200000" flipV="1">
            <a:off x="7411554" y="2330840"/>
            <a:ext cx="731520" cy="274320"/>
          </a:xfrm>
          <a:prstGeom prst="leftRightArrow">
            <a:avLst/>
          </a:prstGeom>
          <a:ln>
            <a:headEnd/>
            <a:tailEnd/>
          </a:ln>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endParaRPr lang="en-US">
              <a:solidFill>
                <a:srgbClr val="000000"/>
              </a:solidFill>
            </a:endParaRPr>
          </a:p>
        </p:txBody>
      </p:sp>
      <p:sp>
        <p:nvSpPr>
          <p:cNvPr id="4" name="Flowchart: Magnetic Disk 3"/>
          <p:cNvSpPr>
            <a:spLocks noChangeAspect="1"/>
          </p:cNvSpPr>
          <p:nvPr/>
        </p:nvSpPr>
        <p:spPr bwMode="auto">
          <a:xfrm>
            <a:off x="2867025" y="4477687"/>
            <a:ext cx="1066800" cy="317921"/>
          </a:xfrm>
          <a:prstGeom prst="flowChartMagneticDisk">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18288" tIns="18288" rIns="18288" bIns="18288" rtlCol="0" anchor="ctr">
            <a:spAutoFit/>
          </a:bodyPr>
          <a:lstStyle/>
          <a:p>
            <a:pPr algn="ctr"/>
            <a:r>
              <a:rPr lang="en-US" sz="800" dirty="0" smtClean="0">
                <a:solidFill>
                  <a:schemeClr val="tx1"/>
                </a:solidFill>
              </a:rPr>
              <a:t>Roster Data</a:t>
            </a:r>
            <a:endParaRPr lang="en-US" sz="800" dirty="0">
              <a:solidFill>
                <a:schemeClr val="tx1"/>
              </a:solidFill>
            </a:endParaRPr>
          </a:p>
        </p:txBody>
      </p:sp>
      <p:sp>
        <p:nvSpPr>
          <p:cNvPr id="5" name="Flowchart: Magnetic Disk 4"/>
          <p:cNvSpPr>
            <a:spLocks noChangeAspect="1"/>
          </p:cNvSpPr>
          <p:nvPr/>
        </p:nvSpPr>
        <p:spPr bwMode="auto">
          <a:xfrm>
            <a:off x="2864224" y="4257366"/>
            <a:ext cx="1066800" cy="317921"/>
          </a:xfrm>
          <a:prstGeom prst="flowChartMagneticDisk">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lIns="18288" tIns="18288" rIns="18288" bIns="18288" rtlCol="0" anchor="ctr">
            <a:spAutoFit/>
          </a:bodyPr>
          <a:lstStyle/>
          <a:p>
            <a:pPr algn="ctr"/>
            <a:r>
              <a:rPr lang="en-US" sz="800" dirty="0" smtClean="0">
                <a:solidFill>
                  <a:prstClr val="white"/>
                </a:solidFill>
              </a:rPr>
              <a:t>Registration Data</a:t>
            </a:r>
            <a:endParaRPr lang="en-US" sz="800" dirty="0">
              <a:solidFill>
                <a:prstClr val="white"/>
              </a:solidFill>
            </a:endParaRPr>
          </a:p>
        </p:txBody>
      </p:sp>
      <p:sp>
        <p:nvSpPr>
          <p:cNvPr id="6" name="Flowchart: Magnetic Disk 5"/>
          <p:cNvSpPr>
            <a:spLocks noChangeAspect="1"/>
          </p:cNvSpPr>
          <p:nvPr/>
        </p:nvSpPr>
        <p:spPr bwMode="auto">
          <a:xfrm>
            <a:off x="2868435" y="4046909"/>
            <a:ext cx="1066800" cy="317921"/>
          </a:xfrm>
          <a:prstGeom prst="flowChartMagneticDisk">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18288" tIns="18288" rIns="18288" bIns="18288" rtlCol="0" anchor="ctr">
            <a:spAutoFit/>
          </a:bodyPr>
          <a:lstStyle/>
          <a:p>
            <a:pPr algn="ctr"/>
            <a:r>
              <a:rPr lang="en-US" sz="800" dirty="0" smtClean="0">
                <a:solidFill>
                  <a:prstClr val="white"/>
                </a:solidFill>
              </a:rPr>
              <a:t>Trial Data Description</a:t>
            </a:r>
            <a:endParaRPr lang="en-US" sz="800" dirty="0">
              <a:solidFill>
                <a:prstClr val="white"/>
              </a:solidFill>
            </a:endParaRPr>
          </a:p>
        </p:txBody>
      </p:sp>
      <p:sp>
        <p:nvSpPr>
          <p:cNvPr id="18" name="Flowchart: Magnetic Disk 17"/>
          <p:cNvSpPr>
            <a:spLocks noChangeAspect="1"/>
          </p:cNvSpPr>
          <p:nvPr/>
        </p:nvSpPr>
        <p:spPr bwMode="auto">
          <a:xfrm>
            <a:off x="2868435" y="3823321"/>
            <a:ext cx="1066800" cy="317921"/>
          </a:xfrm>
          <a:prstGeom prst="flowChartMagneticDisk">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18288" tIns="18288" rIns="18288" bIns="18288" rtlCol="0" anchor="ctr">
            <a:spAutoFit/>
          </a:bodyPr>
          <a:lstStyle/>
          <a:p>
            <a:pPr algn="ctr"/>
            <a:r>
              <a:rPr lang="en-US" sz="800" dirty="0" smtClean="0">
                <a:solidFill>
                  <a:schemeClr val="tx1"/>
                </a:solidFill>
              </a:rPr>
              <a:t>Lab Results </a:t>
            </a:r>
          </a:p>
        </p:txBody>
      </p:sp>
      <p:sp>
        <p:nvSpPr>
          <p:cNvPr id="7" name="Flowchart: Magnetic Disk 6"/>
          <p:cNvSpPr>
            <a:spLocks noChangeAspect="1"/>
          </p:cNvSpPr>
          <p:nvPr/>
        </p:nvSpPr>
        <p:spPr bwMode="auto">
          <a:xfrm>
            <a:off x="2868435" y="3506453"/>
            <a:ext cx="1066800" cy="317921"/>
          </a:xfrm>
          <a:prstGeom prst="flowChartMagneticDisk">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18288" tIns="18288" rIns="18288" bIns="18288" rtlCol="0" anchor="ctr">
            <a:spAutoFit/>
          </a:bodyPr>
          <a:lstStyle/>
          <a:p>
            <a:pPr algn="ctr"/>
            <a:r>
              <a:rPr lang="en-US" sz="800" dirty="0" smtClean="0">
                <a:solidFill>
                  <a:schemeClr val="tx1"/>
                </a:solidFill>
              </a:rPr>
              <a:t>Lab Inventory  </a:t>
            </a:r>
          </a:p>
        </p:txBody>
      </p:sp>
      <p:sp>
        <p:nvSpPr>
          <p:cNvPr id="8" name="Flowchart: Magnetic Disk 7"/>
          <p:cNvSpPr>
            <a:spLocks noChangeAspect="1"/>
          </p:cNvSpPr>
          <p:nvPr/>
        </p:nvSpPr>
        <p:spPr bwMode="auto">
          <a:xfrm>
            <a:off x="2868435" y="3242574"/>
            <a:ext cx="1066800" cy="317921"/>
          </a:xfrm>
          <a:prstGeom prst="flowChartMagneticDisk">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800" b="1" dirty="0" smtClean="0">
                <a:solidFill>
                  <a:prstClr val="white"/>
                </a:solidFill>
              </a:rPr>
              <a:t>Clinical Data</a:t>
            </a:r>
            <a:endParaRPr lang="en-US" sz="800" b="1" dirty="0">
              <a:solidFill>
                <a:prstClr val="white"/>
              </a:solidFill>
            </a:endParaRPr>
          </a:p>
        </p:txBody>
      </p:sp>
      <p:sp>
        <p:nvSpPr>
          <p:cNvPr id="37" name="Flowchart: Magnetic Disk 36"/>
          <p:cNvSpPr>
            <a:spLocks noChangeAspect="1"/>
          </p:cNvSpPr>
          <p:nvPr/>
        </p:nvSpPr>
        <p:spPr bwMode="auto">
          <a:xfrm>
            <a:off x="2857500" y="2799028"/>
            <a:ext cx="1077735" cy="562475"/>
          </a:xfrm>
          <a:prstGeom prst="flowChartMagneticDisk">
            <a:avLst/>
          </a:prstGeom>
          <a:solidFill>
            <a:schemeClr val="accent4">
              <a:lumMod val="60000"/>
              <a:lumOff val="40000"/>
            </a:schemeClr>
          </a:solidFill>
          <a:ln>
            <a:solidFill>
              <a:schemeClr val="accent4">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18288" tIns="18288" rIns="18288" bIns="18288" rtlCol="0" anchor="ctr">
            <a:spAutoFit/>
          </a:bodyPr>
          <a:lstStyle/>
          <a:p>
            <a:pPr algn="ctr"/>
            <a:r>
              <a:rPr lang="en-US" sz="800" dirty="0" smtClean="0">
                <a:solidFill>
                  <a:prstClr val="white"/>
                </a:solidFill>
              </a:rPr>
              <a:t>Image Results (AIM, DICOM-SR, Dig. Path)</a:t>
            </a:r>
            <a:endParaRPr lang="en-US" sz="400" dirty="0">
              <a:solidFill>
                <a:prstClr val="white"/>
              </a:solidFill>
            </a:endParaRPr>
          </a:p>
        </p:txBody>
      </p:sp>
      <p:sp>
        <p:nvSpPr>
          <p:cNvPr id="30" name="Flowchart: Magnetic Disk 29"/>
          <p:cNvSpPr>
            <a:spLocks noChangeAspect="1"/>
          </p:cNvSpPr>
          <p:nvPr/>
        </p:nvSpPr>
        <p:spPr bwMode="auto">
          <a:xfrm>
            <a:off x="2857500" y="2662369"/>
            <a:ext cx="1073524" cy="317921"/>
          </a:xfrm>
          <a:prstGeom prst="flowChartMagneticDisk">
            <a:avLst/>
          </a:prstGeom>
          <a:solidFill>
            <a:schemeClr val="accent4">
              <a:lumMod val="60000"/>
              <a:lumOff val="40000"/>
            </a:schemeClr>
          </a:solidFill>
          <a:ln>
            <a:solidFill>
              <a:schemeClr val="accent4">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18288" tIns="18288" rIns="18288" bIns="18288" rtlCol="0" anchor="ctr">
            <a:spAutoFit/>
          </a:bodyPr>
          <a:lstStyle/>
          <a:p>
            <a:pPr algn="ctr"/>
            <a:r>
              <a:rPr lang="en-US" sz="800" dirty="0" smtClean="0">
                <a:solidFill>
                  <a:prstClr val="white"/>
                </a:solidFill>
              </a:rPr>
              <a:t>Image Data</a:t>
            </a:r>
            <a:endParaRPr lang="en-US" sz="800" dirty="0">
              <a:solidFill>
                <a:prstClr val="white"/>
              </a:solidFill>
            </a:endParaRPr>
          </a:p>
        </p:txBody>
      </p:sp>
      <p:pic>
        <p:nvPicPr>
          <p:cNvPr id="96" name="Picture 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8650" y="5949151"/>
            <a:ext cx="602680" cy="194832"/>
          </a:xfrm>
          <a:prstGeom prst="rect">
            <a:avLst/>
          </a:prstGeom>
          <a:solidFill>
            <a:schemeClr val="bg2">
              <a:lumMod val="90000"/>
            </a:schemeClr>
          </a:solidFill>
        </p:spPr>
      </p:pic>
      <p:sp>
        <p:nvSpPr>
          <p:cNvPr id="14" name="TextBox 13"/>
          <p:cNvSpPr txBox="1"/>
          <p:nvPr/>
        </p:nvSpPr>
        <p:spPr>
          <a:xfrm>
            <a:off x="7461363" y="5943600"/>
            <a:ext cx="865943" cy="261610"/>
          </a:xfrm>
          <a:prstGeom prst="rect">
            <a:avLst/>
          </a:prstGeom>
          <a:solidFill>
            <a:schemeClr val="bg2">
              <a:lumMod val="90000"/>
            </a:schemeClr>
          </a:solidFill>
        </p:spPr>
        <p:txBody>
          <a:bodyPr wrap="none" rtlCol="0">
            <a:spAutoFit/>
          </a:bodyPr>
          <a:lstStyle/>
          <a:p>
            <a:pPr fontAlgn="auto">
              <a:spcBef>
                <a:spcPts val="0"/>
              </a:spcBef>
              <a:spcAft>
                <a:spcPts val="0"/>
              </a:spcAft>
            </a:pPr>
            <a:r>
              <a:rPr lang="en-US" sz="1100" dirty="0" smtClean="0">
                <a:solidFill>
                  <a:prstClr val="black"/>
                </a:solidFill>
                <a:latin typeface="Calibri"/>
              </a:rPr>
              <a:t>Powered by</a:t>
            </a:r>
            <a:endParaRPr lang="en-US" sz="1100" dirty="0">
              <a:solidFill>
                <a:prstClr val="black"/>
              </a:solidFill>
              <a:latin typeface="Calibri"/>
            </a:endParaRPr>
          </a:p>
        </p:txBody>
      </p:sp>
      <p:sp>
        <p:nvSpPr>
          <p:cNvPr id="97" name="TextBox 96"/>
          <p:cNvSpPr txBox="1">
            <a:spLocks noChangeAspect="1"/>
          </p:cNvSpPr>
          <p:nvPr/>
        </p:nvSpPr>
        <p:spPr>
          <a:xfrm>
            <a:off x="7847245" y="317458"/>
            <a:ext cx="121141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fontAlgn="auto">
              <a:spcBef>
                <a:spcPts val="0"/>
              </a:spcBef>
              <a:spcAft>
                <a:spcPts val="0"/>
              </a:spcAft>
            </a:pPr>
            <a:r>
              <a:rPr lang="en-US" sz="900" dirty="0" smtClean="0">
                <a:solidFill>
                  <a:prstClr val="black"/>
                </a:solidFill>
              </a:rPr>
              <a:t>NCTN – CTSU</a:t>
            </a:r>
          </a:p>
          <a:p>
            <a:pPr algn="ctr" fontAlgn="auto">
              <a:spcBef>
                <a:spcPts val="0"/>
              </a:spcBef>
              <a:spcAft>
                <a:spcPts val="0"/>
              </a:spcAft>
            </a:pPr>
            <a:r>
              <a:rPr lang="en-US" sz="900" dirty="0" smtClean="0">
                <a:solidFill>
                  <a:prstClr val="black"/>
                </a:solidFill>
              </a:rPr>
              <a:t>(RSS, CTEP-IAM)</a:t>
            </a:r>
            <a:endParaRPr lang="en-US" sz="900" dirty="0">
              <a:solidFill>
                <a:prstClr val="black"/>
              </a:solidFill>
            </a:endParaRPr>
          </a:p>
        </p:txBody>
      </p:sp>
      <p:sp>
        <p:nvSpPr>
          <p:cNvPr id="98" name="Up-Down Arrow 97"/>
          <p:cNvSpPr/>
          <p:nvPr/>
        </p:nvSpPr>
        <p:spPr bwMode="auto">
          <a:xfrm>
            <a:off x="8019358" y="710414"/>
            <a:ext cx="104669" cy="282178"/>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endParaRPr lang="en-US" sz="900" dirty="0">
              <a:solidFill>
                <a:srgbClr val="000000"/>
              </a:solidFill>
            </a:endParaRPr>
          </a:p>
        </p:txBody>
      </p:sp>
      <p:sp>
        <p:nvSpPr>
          <p:cNvPr id="117" name="TextBox 116"/>
          <p:cNvSpPr txBox="1"/>
          <p:nvPr/>
        </p:nvSpPr>
        <p:spPr>
          <a:xfrm>
            <a:off x="8077200" y="637401"/>
            <a:ext cx="390684"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WS</a:t>
            </a:r>
            <a:endParaRPr lang="en-US" sz="1200" dirty="0">
              <a:solidFill>
                <a:prstClr val="black"/>
              </a:solidFill>
              <a:latin typeface="Calibri"/>
            </a:endParaRPr>
          </a:p>
        </p:txBody>
      </p:sp>
      <p:sp>
        <p:nvSpPr>
          <p:cNvPr id="119" name="Left-Right Arrow 118"/>
          <p:cNvSpPr/>
          <p:nvPr/>
        </p:nvSpPr>
        <p:spPr bwMode="auto">
          <a:xfrm>
            <a:off x="7269738" y="457996"/>
            <a:ext cx="502662" cy="118582"/>
          </a:xfrm>
          <a:prstGeom prst="leftRightArrow">
            <a:avLst/>
          </a:prstGeom>
          <a:ln>
            <a:headEnd/>
            <a:tailEnd/>
          </a:ln>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endParaRPr lang="en-US" dirty="0">
              <a:solidFill>
                <a:srgbClr val="000000"/>
              </a:solidFill>
            </a:endParaRPr>
          </a:p>
        </p:txBody>
      </p:sp>
      <p:sp>
        <p:nvSpPr>
          <p:cNvPr id="123" name="TextBox 122"/>
          <p:cNvSpPr txBox="1"/>
          <p:nvPr/>
        </p:nvSpPr>
        <p:spPr>
          <a:xfrm>
            <a:off x="7315200" y="485001"/>
            <a:ext cx="390684"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WS</a:t>
            </a:r>
            <a:endParaRPr lang="en-US" sz="1200" dirty="0">
              <a:solidFill>
                <a:prstClr val="black"/>
              </a:solidFill>
              <a:latin typeface="Calibri"/>
            </a:endParaRPr>
          </a:p>
        </p:txBody>
      </p:sp>
      <p:sp>
        <p:nvSpPr>
          <p:cNvPr id="124" name="Right Arrow Callout 123"/>
          <p:cNvSpPr>
            <a:spLocks noChangeAspect="1"/>
          </p:cNvSpPr>
          <p:nvPr/>
        </p:nvSpPr>
        <p:spPr bwMode="auto">
          <a:xfrm rot="16200000">
            <a:off x="6592209" y="5913555"/>
            <a:ext cx="446603" cy="1151778"/>
          </a:xfrm>
          <a:prstGeom prst="rightArrowCallout">
            <a:avLst>
              <a:gd name="adj1" fmla="val 34060"/>
              <a:gd name="adj2" fmla="val 65060"/>
              <a:gd name="adj3" fmla="val 24641"/>
              <a:gd name="adj4" fmla="val 77701"/>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vert" wrap="square" rtlCol="0" anchor="ctr">
            <a:spAutoFit/>
          </a:bodyPr>
          <a:lstStyle/>
          <a:p>
            <a:pPr algn="ctr"/>
            <a:r>
              <a:rPr lang="en-US" sz="1000" b="1" dirty="0" smtClean="0">
                <a:solidFill>
                  <a:prstClr val="black"/>
                </a:solidFill>
              </a:rPr>
              <a:t>NCTN - CTSU</a:t>
            </a:r>
            <a:endParaRPr lang="en-US" sz="1000" b="1" dirty="0">
              <a:solidFill>
                <a:prstClr val="black"/>
              </a:solidFill>
            </a:endParaRPr>
          </a:p>
        </p:txBody>
      </p:sp>
      <p:sp>
        <p:nvSpPr>
          <p:cNvPr id="127" name="Right Arrow Callout 126"/>
          <p:cNvSpPr>
            <a:spLocks noChangeAspect="1"/>
          </p:cNvSpPr>
          <p:nvPr/>
        </p:nvSpPr>
        <p:spPr bwMode="auto">
          <a:xfrm rot="16200000">
            <a:off x="5383236" y="5923782"/>
            <a:ext cx="446603" cy="1131324"/>
          </a:xfrm>
          <a:prstGeom prst="rightArrowCallout">
            <a:avLst>
              <a:gd name="adj1" fmla="val 34060"/>
              <a:gd name="adj2" fmla="val 65060"/>
              <a:gd name="adj3" fmla="val 24641"/>
              <a:gd name="adj4" fmla="val 77701"/>
            </a:avLst>
          </a:prstGeom>
          <a:solidFill>
            <a:schemeClr val="accent1">
              <a:lumMod val="90000"/>
            </a:schemeClr>
          </a:solidFill>
          <a:ln>
            <a:headEnd/>
            <a:tailEnd/>
          </a:ln>
        </p:spPr>
        <p:style>
          <a:lnRef idx="1">
            <a:schemeClr val="dk1"/>
          </a:lnRef>
          <a:fillRef idx="2">
            <a:schemeClr val="dk1"/>
          </a:fillRef>
          <a:effectRef idx="1">
            <a:schemeClr val="dk1"/>
          </a:effectRef>
          <a:fontRef idx="minor">
            <a:schemeClr val="dk1"/>
          </a:fontRef>
        </p:style>
        <p:txBody>
          <a:bodyPr vert="vert" wrap="square" rtlCol="0" anchor="ctr">
            <a:spAutoFit/>
          </a:bodyPr>
          <a:lstStyle/>
          <a:p>
            <a:pPr algn="ctr" fontAlgn="base">
              <a:spcBef>
                <a:spcPct val="0"/>
              </a:spcBef>
              <a:spcAft>
                <a:spcPct val="0"/>
              </a:spcAft>
            </a:pPr>
            <a:r>
              <a:rPr lang="en-US" sz="1000" b="1" dirty="0" smtClean="0">
                <a:solidFill>
                  <a:prstClr val="black"/>
                </a:solidFill>
              </a:rPr>
              <a:t>Imaging Data</a:t>
            </a:r>
            <a:endParaRPr lang="en-US" sz="1000" b="1" dirty="0">
              <a:solidFill>
                <a:prstClr val="black"/>
              </a:solidFill>
            </a:endParaRPr>
          </a:p>
        </p:txBody>
      </p:sp>
    </p:spTree>
    <p:extLst>
      <p:ext uri="{BB962C8B-B14F-4D97-AF65-F5344CB8AC3E}">
        <p14:creationId xmlns:p14="http://schemas.microsoft.com/office/powerpoint/2010/main" val="296445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382000" cy="1143000"/>
          </a:xfrm>
        </p:spPr>
        <p:txBody>
          <a:bodyPr/>
          <a:lstStyle/>
          <a:p>
            <a:r>
              <a:rPr lang="en-US" dirty="0" smtClean="0"/>
              <a:t>DRAFT DICOM - Relational Model, Not Used</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fld id="{960C0150-AEA8-4A13-AA59-0296D065681C}" type="slidenum">
              <a:rPr lang="en-US" smtClean="0"/>
              <a:pPr/>
              <a:t>33</a:t>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68" t="19136" r="2908" b="10552"/>
          <a:stretch/>
        </p:blipFill>
        <p:spPr bwMode="auto">
          <a:xfrm>
            <a:off x="0" y="1779155"/>
            <a:ext cx="9213690" cy="451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570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lstStyle/>
          <a:p>
            <a:r>
              <a:rPr lang="en-US" dirty="0" smtClean="0"/>
              <a:t>DRAFT DICOM - Logical Model, Not </a:t>
            </a:r>
            <a:r>
              <a:rPr lang="en-US" dirty="0"/>
              <a:t>U</a:t>
            </a:r>
            <a:r>
              <a:rPr lang="en-US" dirty="0" smtClean="0"/>
              <a:t>sed</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34</a:t>
            </a:fld>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94" t="16672" r="2635" b="7943"/>
          <a:stretch/>
        </p:blipFill>
        <p:spPr bwMode="auto">
          <a:xfrm>
            <a:off x="76200" y="1593376"/>
            <a:ext cx="9067800" cy="473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3878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Classes – Data Elements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35</a:t>
            </a:fld>
            <a:endParaRPr lang="en-US"/>
          </a:p>
        </p:txBody>
      </p:sp>
    </p:spTree>
    <p:extLst>
      <p:ext uri="{BB962C8B-B14F-4D97-AF65-F5344CB8AC3E}">
        <p14:creationId xmlns:p14="http://schemas.microsoft.com/office/powerpoint/2010/main" val="3125980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Study Field Parameter List</a:t>
            </a:r>
            <a:endParaRPr lang="en-US" dirty="0"/>
          </a:p>
        </p:txBody>
      </p:sp>
      <p:sp>
        <p:nvSpPr>
          <p:cNvPr id="3" name="Content Placeholder 2"/>
          <p:cNvSpPr>
            <a:spLocks noGrp="1"/>
          </p:cNvSpPr>
          <p:nvPr>
            <p:ph idx="1"/>
          </p:nvPr>
        </p:nvSpPr>
        <p:spPr/>
        <p:txBody>
          <a:bodyPr numCol="2">
            <a:normAutofit fontScale="55000" lnSpcReduction="20000"/>
          </a:bodyPr>
          <a:lstStyle/>
          <a:p>
            <a:pPr lvl="0">
              <a:buFont typeface="Arial" panose="020B0604020202020204" pitchFamily="34" charset="0"/>
              <a:buChar char="•"/>
            </a:pPr>
            <a:r>
              <a:rPr lang="en-US" dirty="0"/>
              <a:t>StudyNo</a:t>
            </a:r>
          </a:p>
          <a:p>
            <a:pPr lvl="0">
              <a:buFont typeface="Arial" panose="020B0604020202020204" pitchFamily="34" charset="0"/>
              <a:buChar char="•"/>
            </a:pPr>
            <a:r>
              <a:rPr lang="en-US" dirty="0" err="1"/>
              <a:t>StudyNCIProtocolNo</a:t>
            </a:r>
            <a:endParaRPr lang="en-US" dirty="0"/>
          </a:p>
          <a:p>
            <a:pPr lvl="0">
              <a:buFont typeface="Arial" panose="020B0604020202020204" pitchFamily="34" charset="0"/>
              <a:buChar char="•"/>
            </a:pPr>
            <a:r>
              <a:rPr lang="en-US" dirty="0" err="1"/>
              <a:t>StudyNCTNo</a:t>
            </a:r>
            <a:endParaRPr lang="en-US" dirty="0"/>
          </a:p>
          <a:p>
            <a:pPr lvl="0">
              <a:buFont typeface="Arial" panose="020B0604020202020204" pitchFamily="34" charset="0"/>
              <a:buChar char="•"/>
            </a:pPr>
            <a:r>
              <a:rPr lang="en-US" dirty="0" err="1"/>
              <a:t>StudyCooperativeGroupProtocolNo</a:t>
            </a:r>
            <a:endParaRPr lang="en-US" dirty="0"/>
          </a:p>
          <a:p>
            <a:pPr lvl="0">
              <a:buFont typeface="Arial" panose="020B0604020202020204" pitchFamily="34" charset="0"/>
              <a:buChar char="•"/>
            </a:pPr>
            <a:r>
              <a:rPr lang="en-US" dirty="0" err="1"/>
              <a:t>StudyCoordinatingAccrualGroup</a:t>
            </a:r>
            <a:endParaRPr lang="en-US" dirty="0"/>
          </a:p>
          <a:p>
            <a:pPr lvl="0">
              <a:buFont typeface="Arial" panose="020B0604020202020204" pitchFamily="34" charset="0"/>
              <a:buChar char="•"/>
            </a:pPr>
            <a:r>
              <a:rPr lang="en-US" dirty="0" err="1"/>
              <a:t>StudyName</a:t>
            </a:r>
            <a:r>
              <a:rPr lang="en-US" dirty="0"/>
              <a:t> </a:t>
            </a:r>
          </a:p>
          <a:p>
            <a:pPr lvl="0">
              <a:buFont typeface="Arial" panose="020B0604020202020204" pitchFamily="34" charset="0"/>
              <a:buChar char="•"/>
            </a:pPr>
            <a:r>
              <a:rPr lang="en-US" dirty="0" err="1"/>
              <a:t>StudyShortName</a:t>
            </a:r>
            <a:endParaRPr lang="en-US" dirty="0"/>
          </a:p>
          <a:p>
            <a:pPr lvl="0">
              <a:buFont typeface="Arial" panose="020B0604020202020204" pitchFamily="34" charset="0"/>
              <a:buChar char="•"/>
            </a:pPr>
            <a:r>
              <a:rPr lang="en-US" dirty="0" err="1"/>
              <a:t>StudyRaveName</a:t>
            </a:r>
            <a:endParaRPr lang="en-US" dirty="0"/>
          </a:p>
          <a:p>
            <a:pPr lvl="0">
              <a:buFont typeface="Arial" panose="020B0604020202020204" pitchFamily="34" charset="0"/>
              <a:buChar char="•"/>
            </a:pPr>
            <a:r>
              <a:rPr lang="en-US" dirty="0" err="1"/>
              <a:t>StudyPrimaryFundingCode</a:t>
            </a:r>
            <a:endParaRPr lang="en-US" dirty="0"/>
          </a:p>
          <a:p>
            <a:pPr lvl="0">
              <a:buFont typeface="Arial" panose="020B0604020202020204" pitchFamily="34" charset="0"/>
              <a:buChar char="•"/>
            </a:pPr>
            <a:r>
              <a:rPr lang="en-US" dirty="0" err="1"/>
              <a:t>StudyPrimaryFunding</a:t>
            </a:r>
            <a:endParaRPr lang="en-US" dirty="0"/>
          </a:p>
          <a:p>
            <a:pPr lvl="0">
              <a:buFont typeface="Arial" panose="020B0604020202020204" pitchFamily="34" charset="0"/>
              <a:buChar char="•"/>
            </a:pPr>
            <a:r>
              <a:rPr lang="en-US" dirty="0" err="1"/>
              <a:t>StudyDivisionCode</a:t>
            </a:r>
            <a:endParaRPr lang="en-US" dirty="0"/>
          </a:p>
          <a:p>
            <a:pPr lvl="0">
              <a:buFont typeface="Arial" panose="020B0604020202020204" pitchFamily="34" charset="0"/>
              <a:buChar char="•"/>
            </a:pPr>
            <a:r>
              <a:rPr lang="en-US" dirty="0" err="1"/>
              <a:t>StudyDivision</a:t>
            </a:r>
            <a:endParaRPr lang="en-US" dirty="0"/>
          </a:p>
          <a:p>
            <a:pPr lvl="0">
              <a:buFont typeface="Arial" panose="020B0604020202020204" pitchFamily="34" charset="0"/>
              <a:buChar char="•"/>
            </a:pPr>
            <a:r>
              <a:rPr lang="en-US" dirty="0" err="1"/>
              <a:t>StudyPhase</a:t>
            </a:r>
            <a:endParaRPr lang="en-US" dirty="0"/>
          </a:p>
          <a:p>
            <a:pPr lvl="0">
              <a:buFont typeface="Arial" panose="020B0604020202020204" pitchFamily="34" charset="0"/>
              <a:buChar char="•"/>
            </a:pPr>
            <a:r>
              <a:rPr lang="en-US" dirty="0" err="1"/>
              <a:t>StudyTreatmentType</a:t>
            </a:r>
            <a:endParaRPr lang="en-US" dirty="0"/>
          </a:p>
          <a:p>
            <a:pPr lvl="0">
              <a:buFont typeface="Arial" panose="020B0604020202020204" pitchFamily="34" charset="0"/>
              <a:buChar char="•"/>
            </a:pPr>
            <a:r>
              <a:rPr lang="en-US" dirty="0" err="1"/>
              <a:t>StudyChair</a:t>
            </a:r>
            <a:endParaRPr lang="en-US" dirty="0"/>
          </a:p>
          <a:p>
            <a:pPr lvl="0">
              <a:buFont typeface="Arial" panose="020B0604020202020204" pitchFamily="34" charset="0"/>
              <a:buChar char="•"/>
            </a:pPr>
            <a:r>
              <a:rPr lang="en-US" dirty="0" err="1"/>
              <a:t>StudyStatus</a:t>
            </a:r>
            <a:endParaRPr lang="en-US" dirty="0"/>
          </a:p>
          <a:p>
            <a:pPr lvl="0">
              <a:buFont typeface="Arial" panose="020B0604020202020204" pitchFamily="34" charset="0"/>
              <a:buChar char="•"/>
            </a:pPr>
            <a:r>
              <a:rPr lang="en-US" dirty="0" err="1"/>
              <a:t>StudyClassification</a:t>
            </a:r>
            <a:endParaRPr lang="en-US" dirty="0"/>
          </a:p>
          <a:p>
            <a:pPr lvl="0">
              <a:buFont typeface="Arial" panose="020B0604020202020204" pitchFamily="34" charset="0"/>
              <a:buChar char="•"/>
            </a:pPr>
            <a:r>
              <a:rPr lang="en-US" dirty="0" err="1"/>
              <a:t>StudyCommitteeCode</a:t>
            </a:r>
            <a:endParaRPr lang="en-US" dirty="0"/>
          </a:p>
          <a:p>
            <a:pPr lvl="0">
              <a:buFont typeface="Arial" panose="020B0604020202020204" pitchFamily="34" charset="0"/>
              <a:buChar char="•"/>
            </a:pPr>
            <a:r>
              <a:rPr lang="en-US" dirty="0" err="1"/>
              <a:t>StudyCommittee</a:t>
            </a:r>
            <a:endParaRPr lang="en-US" dirty="0"/>
          </a:p>
          <a:p>
            <a:pPr lvl="0">
              <a:buFont typeface="Arial" panose="020B0604020202020204" pitchFamily="34" charset="0"/>
              <a:buChar char="•"/>
            </a:pPr>
            <a:r>
              <a:rPr lang="en-US" dirty="0" err="1"/>
              <a:t>StudyTargetAccrual</a:t>
            </a:r>
            <a:endParaRPr lang="en-US" dirty="0"/>
          </a:p>
          <a:p>
            <a:pPr lvl="0">
              <a:buFont typeface="Arial" panose="020B0604020202020204" pitchFamily="34" charset="0"/>
              <a:buChar char="•"/>
            </a:pPr>
            <a:r>
              <a:rPr lang="en-US" dirty="0" err="1"/>
              <a:t>StudyTreatmentType</a:t>
            </a:r>
            <a:endParaRPr lang="en-US" dirty="0"/>
          </a:p>
          <a:p>
            <a:pPr lvl="0">
              <a:buFont typeface="Arial" panose="020B0604020202020204" pitchFamily="34" charset="0"/>
              <a:buChar char="•"/>
            </a:pPr>
            <a:r>
              <a:rPr lang="en-US" dirty="0" err="1"/>
              <a:t>StudyProtocolApprovalDate</a:t>
            </a:r>
            <a:endParaRPr lang="en-US" dirty="0"/>
          </a:p>
          <a:p>
            <a:pPr lvl="0">
              <a:buFont typeface="Arial" panose="020B0604020202020204" pitchFamily="34" charset="0"/>
              <a:buChar char="•"/>
            </a:pPr>
            <a:r>
              <a:rPr lang="en-US" dirty="0" err="1"/>
              <a:t>StudyVersionDate</a:t>
            </a:r>
            <a:endParaRPr lang="en-US" dirty="0"/>
          </a:p>
          <a:p>
            <a:pPr lvl="0">
              <a:buFont typeface="Arial" panose="020B0604020202020204" pitchFamily="34" charset="0"/>
              <a:buChar char="•"/>
            </a:pPr>
            <a:r>
              <a:rPr lang="en-US" dirty="0" err="1"/>
              <a:t>StudyPrimaryCompDate</a:t>
            </a:r>
            <a:endParaRPr lang="en-US" dirty="0"/>
          </a:p>
          <a:p>
            <a:pPr lvl="0">
              <a:buFont typeface="Arial" panose="020B0604020202020204" pitchFamily="34" charset="0"/>
              <a:buChar char="•"/>
            </a:pPr>
            <a:r>
              <a:rPr lang="en-US" dirty="0" err="1"/>
              <a:t>StudyActivationDate</a:t>
            </a:r>
            <a:endParaRPr lang="en-US" dirty="0"/>
          </a:p>
          <a:p>
            <a:pPr lvl="0">
              <a:buFont typeface="Arial" panose="020B0604020202020204" pitchFamily="34" charset="0"/>
              <a:buChar char="•"/>
            </a:pPr>
            <a:r>
              <a:rPr lang="en-US" dirty="0" err="1"/>
              <a:t>StudyActivationDate</a:t>
            </a:r>
            <a:r>
              <a:rPr lang="en-US" dirty="0"/>
              <a:t>(Formatted)</a:t>
            </a:r>
          </a:p>
          <a:p>
            <a:pPr lvl="0">
              <a:buFont typeface="Arial" panose="020B0604020202020204" pitchFamily="34" charset="0"/>
              <a:buChar char="•"/>
            </a:pPr>
            <a:r>
              <a:rPr lang="en-US" dirty="0" err="1"/>
              <a:t>StudyNCIActivationDate</a:t>
            </a:r>
            <a:endParaRPr lang="en-US" dirty="0"/>
          </a:p>
          <a:p>
            <a:pPr lvl="0">
              <a:buFont typeface="Arial" panose="020B0604020202020204" pitchFamily="34" charset="0"/>
              <a:buChar char="•"/>
            </a:pPr>
            <a:r>
              <a:rPr lang="en-US" dirty="0" err="1"/>
              <a:t>StudyCloseDate</a:t>
            </a:r>
            <a:endParaRPr lang="en-US" dirty="0"/>
          </a:p>
          <a:p>
            <a:pPr lvl="0">
              <a:buFont typeface="Arial" panose="020B0604020202020204" pitchFamily="34" charset="0"/>
              <a:buChar char="•"/>
            </a:pPr>
            <a:r>
              <a:rPr lang="en-US" dirty="0" err="1"/>
              <a:t>StudyCloseDate</a:t>
            </a:r>
            <a:r>
              <a:rPr lang="en-US" dirty="0"/>
              <a:t>(Formatted)</a:t>
            </a:r>
          </a:p>
          <a:p>
            <a:pPr lvl="0">
              <a:buFont typeface="Arial" panose="020B0604020202020204" pitchFamily="34" charset="0"/>
              <a:buChar char="•"/>
            </a:pPr>
            <a:r>
              <a:rPr lang="en-US" dirty="0" err="1"/>
              <a:t>StudyTerminationDate</a:t>
            </a:r>
            <a:endParaRPr lang="en-US" dirty="0"/>
          </a:p>
          <a:p>
            <a:pPr lvl="0">
              <a:buFont typeface="Arial" panose="020B0604020202020204" pitchFamily="34" charset="0"/>
              <a:buChar char="•"/>
            </a:pPr>
            <a:r>
              <a:rPr lang="en-US" dirty="0" err="1"/>
              <a:t>StudySuspensionDate</a:t>
            </a:r>
            <a:endParaRPr lang="en-US" dirty="0"/>
          </a:p>
          <a:p>
            <a:pPr lvl="0">
              <a:buFont typeface="Arial" panose="020B0604020202020204" pitchFamily="34" charset="0"/>
              <a:buChar char="•"/>
            </a:pPr>
            <a:r>
              <a:rPr lang="en-US" dirty="0" err="1"/>
              <a:t>StudyReactivationDate</a:t>
            </a:r>
            <a:endParaRPr lang="en-US" dirty="0"/>
          </a:p>
          <a:p>
            <a:pPr lvl="0">
              <a:buFont typeface="Arial" panose="020B0604020202020204" pitchFamily="34" charset="0"/>
              <a:buChar char="•"/>
            </a:pPr>
            <a:r>
              <a:rPr lang="en-US" dirty="0" err="1"/>
              <a:t>StudyBlindedFlag</a:t>
            </a:r>
            <a:endParaRPr lang="en-US" dirty="0"/>
          </a:p>
          <a:p>
            <a:pPr lvl="0">
              <a:buFont typeface="Arial" panose="020B0604020202020204" pitchFamily="34" charset="0"/>
              <a:buChar char="•"/>
            </a:pPr>
            <a:r>
              <a:rPr lang="en-US" dirty="0" err="1"/>
              <a:t>StudyCurrentFlag</a:t>
            </a:r>
            <a:endParaRPr lang="en-US" dirty="0"/>
          </a:p>
          <a:p>
            <a:pPr lvl="0">
              <a:buFont typeface="Arial" panose="020B0604020202020204" pitchFamily="34" charset="0"/>
              <a:buChar char="•"/>
            </a:pPr>
            <a:r>
              <a:rPr lang="en-US" dirty="0" err="1"/>
              <a:t>StudyRandomizedFlag</a:t>
            </a:r>
            <a:endParaRPr lang="en-US" dirty="0"/>
          </a:p>
          <a:p>
            <a:pPr lvl="0">
              <a:buFont typeface="Arial" panose="020B0604020202020204" pitchFamily="34" charset="0"/>
              <a:buChar char="•"/>
            </a:pPr>
            <a:r>
              <a:rPr lang="en-US" dirty="0" err="1"/>
              <a:t>StudyRequiresTRIADFlag</a:t>
            </a:r>
            <a:endParaRPr lang="en-US" dirty="0"/>
          </a:p>
          <a:p>
            <a:endParaRPr lang="en-US" dirty="0"/>
          </a:p>
        </p:txBody>
      </p:sp>
      <p:sp>
        <p:nvSpPr>
          <p:cNvPr id="4" name="TextBox 3"/>
          <p:cNvSpPr txBox="1"/>
          <p:nvPr/>
        </p:nvSpPr>
        <p:spPr>
          <a:xfrm>
            <a:off x="237507" y="159854"/>
            <a:ext cx="2363190" cy="1200329"/>
          </a:xfrm>
          <a:prstGeom prst="rect">
            <a:avLst/>
          </a:prstGeom>
          <a:solidFill>
            <a:srgbClr val="FFFF00"/>
          </a:solidFill>
        </p:spPr>
        <p:txBody>
          <a:bodyPr wrap="square" rtlCol="0">
            <a:spAutoFit/>
          </a:bodyPr>
          <a:lstStyle/>
          <a:p>
            <a:r>
              <a:rPr lang="en-US" b="1" dirty="0" smtClean="0"/>
              <a:t>These are the parameters we can put in columns in the reports today</a:t>
            </a:r>
            <a:endParaRPr lang="en-US" b="1" dirty="0"/>
          </a:p>
        </p:txBody>
      </p:sp>
      <p:grpSp>
        <p:nvGrpSpPr>
          <p:cNvPr id="7" name="Group 6"/>
          <p:cNvGrpSpPr/>
          <p:nvPr/>
        </p:nvGrpSpPr>
        <p:grpSpPr>
          <a:xfrm>
            <a:off x="5058888" y="4876800"/>
            <a:ext cx="8170224" cy="4463498"/>
            <a:chOff x="973777" y="2394502"/>
            <a:chExt cx="8170224" cy="4463498"/>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489" t="18535" r="28862" b="31139"/>
            <a:stretch/>
          </p:blipFill>
          <p:spPr bwMode="auto">
            <a:xfrm>
              <a:off x="3942609" y="2394502"/>
              <a:ext cx="5201392" cy="446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973777" y="3479470"/>
              <a:ext cx="2422566" cy="178130"/>
            </a:xfrm>
            <a:prstGeom prst="rect">
              <a:avLst/>
            </a:prstGeom>
            <a:noFill/>
            <a:ln w="38100" algn="ctr">
              <a:solidFill>
                <a:srgbClr val="A90101"/>
              </a:solidFill>
              <a:round/>
              <a:headEnd/>
              <a:tailEnd/>
            </a:ln>
          </p:spPr>
          <p:txBody>
            <a:bodyPr wrap="square" rtlCol="0" anchor="ctr">
              <a:spAutoFit/>
            </a:bodyPr>
            <a:lstStyle/>
            <a:p>
              <a:pPr algn="ctr" fontAlgn="base">
                <a:spcBef>
                  <a:spcPct val="0"/>
                </a:spcBef>
                <a:spcAft>
                  <a:spcPct val="0"/>
                </a:spcAft>
              </a:pPr>
              <a:endParaRPr lang="en-US">
                <a:solidFill>
                  <a:srgbClr val="000000"/>
                </a:solidFill>
              </a:endParaRPr>
            </a:p>
          </p:txBody>
        </p:sp>
      </p:grpSp>
      <p:sp>
        <p:nvSpPr>
          <p:cNvPr id="8" name="TextBox 7"/>
          <p:cNvSpPr txBox="1"/>
          <p:nvPr/>
        </p:nvSpPr>
        <p:spPr>
          <a:xfrm>
            <a:off x="224212" y="6154961"/>
            <a:ext cx="8157787" cy="646331"/>
          </a:xfrm>
          <a:prstGeom prst="rect">
            <a:avLst/>
          </a:prstGeom>
          <a:solidFill>
            <a:schemeClr val="bg1"/>
          </a:solidFill>
          <a:ln>
            <a:solidFill>
              <a:srgbClr val="003090"/>
            </a:solidFill>
          </a:ln>
        </p:spPr>
        <p:txBody>
          <a:bodyPr wrap="square" rtlCol="0">
            <a:spAutoFit/>
          </a:bodyPr>
          <a:lstStyle/>
          <a:p>
            <a:r>
              <a:rPr lang="en-US" b="1" dirty="0" smtClean="0">
                <a:solidFill>
                  <a:srgbClr val="FF0000"/>
                </a:solidFill>
              </a:rPr>
              <a:t>Go to </a:t>
            </a:r>
            <a:r>
              <a:rPr lang="en-US" b="1" dirty="0" smtClean="0">
                <a:solidFill>
                  <a:srgbClr val="FF0000"/>
                </a:solidFill>
                <a:hlinkClick r:id="rId3"/>
              </a:rPr>
              <a:t>https://eadw-test.acr.org</a:t>
            </a:r>
            <a:r>
              <a:rPr lang="en-US" b="1" dirty="0" smtClean="0">
                <a:solidFill>
                  <a:srgbClr val="FF0000"/>
                </a:solidFill>
              </a:rPr>
              <a:t> under “Common Classes” to click and find Code Tables (list of values) for some of these parameters.</a:t>
            </a:r>
            <a:endParaRPr lang="en-US" b="1" dirty="0">
              <a:solidFill>
                <a:srgbClr val="FF0000"/>
              </a:solidFill>
            </a:endParaRPr>
          </a:p>
        </p:txBody>
      </p:sp>
    </p:spTree>
    <p:extLst>
      <p:ext uri="{BB962C8B-B14F-4D97-AF65-F5344CB8AC3E}">
        <p14:creationId xmlns:p14="http://schemas.microsoft.com/office/powerpoint/2010/main" val="197367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Site Field Parameter List</a:t>
            </a:r>
            <a:endParaRPr lang="en-US" dirty="0"/>
          </a:p>
        </p:txBody>
      </p:sp>
      <p:sp>
        <p:nvSpPr>
          <p:cNvPr id="3" name="Content Placeholder 2"/>
          <p:cNvSpPr>
            <a:spLocks noGrp="1"/>
          </p:cNvSpPr>
          <p:nvPr>
            <p:ph idx="1"/>
          </p:nvPr>
        </p:nvSpPr>
        <p:spPr/>
        <p:txBody>
          <a:bodyPr numCol="2">
            <a:normAutofit fontScale="70000" lnSpcReduction="20000"/>
          </a:bodyPr>
          <a:lstStyle/>
          <a:p>
            <a:pPr lvl="0">
              <a:buFont typeface="Arial" panose="020B0604020202020204" pitchFamily="34" charset="0"/>
              <a:buChar char="•"/>
            </a:pPr>
            <a:r>
              <a:rPr lang="en-US" dirty="0" err="1"/>
              <a:t>SiteID</a:t>
            </a:r>
            <a:endParaRPr lang="en-US" dirty="0"/>
          </a:p>
          <a:p>
            <a:pPr lvl="0">
              <a:buFont typeface="Arial" panose="020B0604020202020204" pitchFamily="34" charset="0"/>
              <a:buChar char="•"/>
            </a:pPr>
            <a:r>
              <a:rPr lang="en-US" dirty="0" err="1"/>
              <a:t>SiteGroupID</a:t>
            </a:r>
            <a:endParaRPr lang="en-US" dirty="0"/>
          </a:p>
          <a:p>
            <a:pPr lvl="0">
              <a:buFont typeface="Arial" panose="020B0604020202020204" pitchFamily="34" charset="0"/>
              <a:buChar char="•"/>
            </a:pPr>
            <a:r>
              <a:rPr lang="en-US" dirty="0" err="1"/>
              <a:t>SiteGroup</a:t>
            </a:r>
            <a:endParaRPr lang="en-US" dirty="0"/>
          </a:p>
          <a:p>
            <a:pPr lvl="0">
              <a:buFont typeface="Arial" panose="020B0604020202020204" pitchFamily="34" charset="0"/>
              <a:buChar char="•"/>
            </a:pPr>
            <a:r>
              <a:rPr lang="en-US" dirty="0" err="1"/>
              <a:t>SiteParentID</a:t>
            </a:r>
            <a:endParaRPr lang="en-US" dirty="0"/>
          </a:p>
          <a:p>
            <a:pPr lvl="0">
              <a:buFont typeface="Arial" panose="020B0604020202020204" pitchFamily="34" charset="0"/>
              <a:buChar char="•"/>
            </a:pPr>
            <a:r>
              <a:rPr lang="en-US" dirty="0" err="1"/>
              <a:t>SiteCtepID</a:t>
            </a:r>
            <a:endParaRPr lang="en-US" dirty="0"/>
          </a:p>
          <a:p>
            <a:pPr lvl="0">
              <a:buFont typeface="Arial" panose="020B0604020202020204" pitchFamily="34" charset="0"/>
              <a:buChar char="•"/>
            </a:pPr>
            <a:r>
              <a:rPr lang="en-US" dirty="0" err="1"/>
              <a:t>SiteParentCtepID</a:t>
            </a:r>
            <a:endParaRPr lang="en-US" dirty="0"/>
          </a:p>
          <a:p>
            <a:pPr lvl="0">
              <a:buFont typeface="Arial" panose="020B0604020202020204" pitchFamily="34" charset="0"/>
              <a:buChar char="•"/>
            </a:pPr>
            <a:r>
              <a:rPr lang="en-US" dirty="0" err="1"/>
              <a:t>SiteName</a:t>
            </a:r>
            <a:endParaRPr lang="en-US" dirty="0"/>
          </a:p>
          <a:p>
            <a:pPr lvl="0">
              <a:buFont typeface="Arial" panose="020B0604020202020204" pitchFamily="34" charset="0"/>
              <a:buChar char="•"/>
            </a:pPr>
            <a:r>
              <a:rPr lang="en-US" dirty="0" err="1"/>
              <a:t>SiteAssuranceNumber</a:t>
            </a:r>
            <a:endParaRPr lang="en-US" dirty="0"/>
          </a:p>
          <a:p>
            <a:pPr lvl="0">
              <a:buFont typeface="Arial" panose="020B0604020202020204" pitchFamily="34" charset="0"/>
              <a:buChar char="•"/>
            </a:pPr>
            <a:r>
              <a:rPr lang="en-US" dirty="0" err="1"/>
              <a:t>SiteAssuranceDate</a:t>
            </a:r>
            <a:endParaRPr lang="en-US" dirty="0"/>
          </a:p>
          <a:p>
            <a:pPr lvl="0">
              <a:buFont typeface="Arial" panose="020B0604020202020204" pitchFamily="34" charset="0"/>
              <a:buChar char="•"/>
            </a:pPr>
            <a:r>
              <a:rPr lang="en-US" dirty="0" err="1"/>
              <a:t>SiteStatusCode</a:t>
            </a:r>
            <a:endParaRPr lang="en-US" dirty="0"/>
          </a:p>
          <a:p>
            <a:pPr lvl="0">
              <a:buFont typeface="Arial" panose="020B0604020202020204" pitchFamily="34" charset="0"/>
              <a:buChar char="•"/>
            </a:pPr>
            <a:r>
              <a:rPr lang="en-US" dirty="0" err="1"/>
              <a:t>SiteStatus</a:t>
            </a:r>
            <a:endParaRPr lang="en-US" dirty="0"/>
          </a:p>
          <a:p>
            <a:pPr lvl="0">
              <a:buFont typeface="Arial" panose="020B0604020202020204" pitchFamily="34" charset="0"/>
              <a:buChar char="•"/>
            </a:pPr>
            <a:r>
              <a:rPr lang="en-US" dirty="0" err="1"/>
              <a:t>SitemembershipCode</a:t>
            </a:r>
            <a:endParaRPr lang="en-US" dirty="0"/>
          </a:p>
          <a:p>
            <a:pPr lvl="0">
              <a:buFont typeface="Arial" panose="020B0604020202020204" pitchFamily="34" charset="0"/>
              <a:buChar char="•"/>
            </a:pPr>
            <a:r>
              <a:rPr lang="en-US" dirty="0" err="1"/>
              <a:t>SiteMembership</a:t>
            </a:r>
            <a:endParaRPr lang="en-US" dirty="0"/>
          </a:p>
          <a:p>
            <a:pPr lvl="0">
              <a:buFont typeface="Arial" panose="020B0604020202020204" pitchFamily="34" charset="0"/>
              <a:buChar char="•"/>
            </a:pPr>
            <a:r>
              <a:rPr lang="en-US" dirty="0" err="1"/>
              <a:t>SiteStreetAddress</a:t>
            </a:r>
            <a:endParaRPr lang="en-US" dirty="0"/>
          </a:p>
          <a:p>
            <a:pPr lvl="0">
              <a:buFont typeface="Arial" panose="020B0604020202020204" pitchFamily="34" charset="0"/>
              <a:buChar char="•"/>
            </a:pPr>
            <a:r>
              <a:rPr lang="en-US" dirty="0" err="1"/>
              <a:t>SiteCity</a:t>
            </a:r>
            <a:endParaRPr lang="en-US" dirty="0"/>
          </a:p>
          <a:p>
            <a:pPr lvl="0">
              <a:buFont typeface="Arial" panose="020B0604020202020204" pitchFamily="34" charset="0"/>
              <a:buChar char="•"/>
            </a:pPr>
            <a:r>
              <a:rPr lang="en-US" dirty="0" err="1"/>
              <a:t>SiteState</a:t>
            </a:r>
            <a:endParaRPr lang="en-US" dirty="0"/>
          </a:p>
          <a:p>
            <a:pPr lvl="0">
              <a:buFont typeface="Arial" panose="020B0604020202020204" pitchFamily="34" charset="0"/>
              <a:buChar char="•"/>
            </a:pPr>
            <a:r>
              <a:rPr lang="en-US" dirty="0" err="1"/>
              <a:t>SiteStateCode</a:t>
            </a:r>
            <a:endParaRPr lang="en-US" dirty="0"/>
          </a:p>
          <a:p>
            <a:pPr lvl="0">
              <a:buFont typeface="Arial" panose="020B0604020202020204" pitchFamily="34" charset="0"/>
              <a:buChar char="•"/>
            </a:pPr>
            <a:r>
              <a:rPr lang="en-US" dirty="0" err="1"/>
              <a:t>SiteCountry</a:t>
            </a:r>
            <a:endParaRPr lang="en-US" dirty="0"/>
          </a:p>
          <a:p>
            <a:pPr lvl="0">
              <a:buFont typeface="Arial" panose="020B0604020202020204" pitchFamily="34" charset="0"/>
              <a:buChar char="•"/>
            </a:pPr>
            <a:r>
              <a:rPr lang="en-US" dirty="0" err="1"/>
              <a:t>SiteCountryCode</a:t>
            </a:r>
            <a:endParaRPr lang="en-US" dirty="0"/>
          </a:p>
          <a:p>
            <a:pPr lvl="0">
              <a:buFont typeface="Arial" panose="020B0604020202020204" pitchFamily="34" charset="0"/>
              <a:buChar char="•"/>
            </a:pPr>
            <a:r>
              <a:rPr lang="en-US" dirty="0" err="1"/>
              <a:t>SiteZipCode</a:t>
            </a:r>
            <a:endParaRPr lang="en-US" dirty="0"/>
          </a:p>
          <a:p>
            <a:pPr lvl="0">
              <a:buFont typeface="Arial" panose="020B0604020202020204" pitchFamily="34" charset="0"/>
              <a:buChar char="•"/>
            </a:pPr>
            <a:r>
              <a:rPr lang="en-US" dirty="0" err="1"/>
              <a:t>SitePostalCode</a:t>
            </a:r>
            <a:endParaRPr lang="en-US" dirty="0"/>
          </a:p>
          <a:p>
            <a:pPr lvl="0">
              <a:buFont typeface="Arial" panose="020B0604020202020204" pitchFamily="34" charset="0"/>
              <a:buChar char="•"/>
            </a:pPr>
            <a:r>
              <a:rPr lang="en-US" dirty="0" err="1"/>
              <a:t>CreateDate</a:t>
            </a:r>
            <a:endParaRPr lang="en-US" dirty="0"/>
          </a:p>
          <a:p>
            <a:pPr lvl="0">
              <a:buFont typeface="Arial" panose="020B0604020202020204" pitchFamily="34" charset="0"/>
              <a:buChar char="•"/>
            </a:pPr>
            <a:r>
              <a:rPr lang="en-US" dirty="0" err="1"/>
              <a:t>SiteCurrentFlag</a:t>
            </a:r>
            <a:endParaRPr lang="en-US" dirty="0"/>
          </a:p>
          <a:p>
            <a:pPr lvl="0">
              <a:buFont typeface="Arial" panose="020B0604020202020204" pitchFamily="34" charset="0"/>
              <a:buChar char="•"/>
            </a:pPr>
            <a:r>
              <a:rPr lang="en-US" dirty="0" err="1"/>
              <a:t>SiteHieararchy</a:t>
            </a:r>
            <a:endParaRPr lang="en-US" dirty="0"/>
          </a:p>
          <a:p>
            <a:pPr lvl="1"/>
            <a:r>
              <a:rPr lang="en-US" dirty="0"/>
              <a:t>SiteLevel1</a:t>
            </a:r>
          </a:p>
          <a:p>
            <a:pPr lvl="1"/>
            <a:r>
              <a:rPr lang="en-US" dirty="0"/>
              <a:t>SiteLevel2</a:t>
            </a:r>
          </a:p>
          <a:p>
            <a:pPr lvl="1"/>
            <a:r>
              <a:rPr lang="en-US" dirty="0"/>
              <a:t>SiteLevel3</a:t>
            </a:r>
          </a:p>
          <a:p>
            <a:pPr lvl="1"/>
            <a:r>
              <a:rPr lang="en-US" dirty="0"/>
              <a:t>SiteLevel4</a:t>
            </a:r>
          </a:p>
        </p:txBody>
      </p:sp>
      <p:sp>
        <p:nvSpPr>
          <p:cNvPr id="4" name="TextBox 3"/>
          <p:cNvSpPr txBox="1"/>
          <p:nvPr/>
        </p:nvSpPr>
        <p:spPr>
          <a:xfrm>
            <a:off x="237507" y="159854"/>
            <a:ext cx="2363190" cy="1200329"/>
          </a:xfrm>
          <a:prstGeom prst="rect">
            <a:avLst/>
          </a:prstGeom>
          <a:solidFill>
            <a:srgbClr val="FFFF00"/>
          </a:solidFill>
        </p:spPr>
        <p:txBody>
          <a:bodyPr wrap="square" rtlCol="0">
            <a:spAutoFit/>
          </a:bodyPr>
          <a:lstStyle/>
          <a:p>
            <a:r>
              <a:rPr lang="en-US" b="1" dirty="0" smtClean="0"/>
              <a:t>These are the parameters we can put in columns in the reports today</a:t>
            </a:r>
            <a:endParaRPr lang="en-US" b="1" dirty="0"/>
          </a:p>
        </p:txBody>
      </p:sp>
    </p:spTree>
    <p:extLst>
      <p:ext uri="{BB962C8B-B14F-4D97-AF65-F5344CB8AC3E}">
        <p14:creationId xmlns:p14="http://schemas.microsoft.com/office/powerpoint/2010/main" val="2118481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Subject Field Parameter List</a:t>
            </a:r>
            <a:endParaRPr lang="en-US" dirty="0"/>
          </a:p>
        </p:txBody>
      </p:sp>
      <p:sp>
        <p:nvSpPr>
          <p:cNvPr id="3" name="Content Placeholder 2"/>
          <p:cNvSpPr>
            <a:spLocks noGrp="1"/>
          </p:cNvSpPr>
          <p:nvPr>
            <p:ph idx="1"/>
          </p:nvPr>
        </p:nvSpPr>
        <p:spPr/>
        <p:txBody>
          <a:bodyPr numCol="2">
            <a:normAutofit fontScale="62500" lnSpcReduction="20000"/>
          </a:bodyPr>
          <a:lstStyle/>
          <a:p>
            <a:pPr lvl="0">
              <a:buFont typeface="Arial" panose="020B0604020202020204" pitchFamily="34" charset="0"/>
              <a:buChar char="•"/>
            </a:pPr>
            <a:r>
              <a:rPr lang="en-US" dirty="0" err="1"/>
              <a:t>SubjectArmDescription</a:t>
            </a:r>
            <a:endParaRPr lang="en-US" dirty="0"/>
          </a:p>
          <a:p>
            <a:pPr lvl="0">
              <a:buFont typeface="Arial" panose="020B0604020202020204" pitchFamily="34" charset="0"/>
              <a:buChar char="•"/>
            </a:pPr>
            <a:r>
              <a:rPr lang="en-US" dirty="0" err="1"/>
              <a:t>SubjectArmLabel</a:t>
            </a:r>
            <a:endParaRPr lang="en-US" dirty="0"/>
          </a:p>
          <a:p>
            <a:pPr lvl="0">
              <a:buFont typeface="Arial" panose="020B0604020202020204" pitchFamily="34" charset="0"/>
              <a:buChar char="•"/>
            </a:pPr>
            <a:r>
              <a:rPr lang="en-US" dirty="0" err="1"/>
              <a:t>SubjectArmShortDescription</a:t>
            </a:r>
            <a:endParaRPr lang="en-US" dirty="0"/>
          </a:p>
          <a:p>
            <a:pPr lvl="0">
              <a:buFont typeface="Arial" panose="020B0604020202020204" pitchFamily="34" charset="0"/>
              <a:buChar char="•"/>
            </a:pPr>
            <a:r>
              <a:rPr lang="en-US" dirty="0" err="1"/>
              <a:t>SubjectArmStatus</a:t>
            </a:r>
            <a:endParaRPr lang="en-US" dirty="0"/>
          </a:p>
          <a:p>
            <a:pPr lvl="0">
              <a:buFont typeface="Arial" panose="020B0604020202020204" pitchFamily="34" charset="0"/>
              <a:buChar char="•"/>
            </a:pPr>
            <a:r>
              <a:rPr lang="en-US" dirty="0" err="1"/>
              <a:t>SubjectArmStatusDate</a:t>
            </a:r>
            <a:endParaRPr lang="en-US" dirty="0"/>
          </a:p>
          <a:p>
            <a:pPr lvl="0">
              <a:buFont typeface="Arial" panose="020B0604020202020204" pitchFamily="34" charset="0"/>
              <a:buChar char="•"/>
            </a:pPr>
            <a:r>
              <a:rPr lang="en-US" dirty="0" err="1"/>
              <a:t>SubjectAssignmentType</a:t>
            </a:r>
            <a:endParaRPr lang="en-US" dirty="0"/>
          </a:p>
          <a:p>
            <a:pPr lvl="0">
              <a:buFont typeface="Arial" panose="020B0604020202020204" pitchFamily="34" charset="0"/>
              <a:buChar char="•"/>
            </a:pPr>
            <a:r>
              <a:rPr lang="en-US" dirty="0" err="1"/>
              <a:t>SubjectCurrentStep</a:t>
            </a:r>
            <a:endParaRPr lang="en-US" dirty="0"/>
          </a:p>
          <a:p>
            <a:pPr lvl="0">
              <a:buFont typeface="Arial" panose="020B0604020202020204" pitchFamily="34" charset="0"/>
              <a:buChar char="•"/>
            </a:pPr>
            <a:r>
              <a:rPr lang="en-US" dirty="0" err="1"/>
              <a:t>SubjectStepDescription</a:t>
            </a:r>
            <a:endParaRPr lang="en-US" dirty="0"/>
          </a:p>
          <a:p>
            <a:pPr lvl="0">
              <a:buFont typeface="Arial" panose="020B0604020202020204" pitchFamily="34" charset="0"/>
              <a:buChar char="•"/>
            </a:pPr>
            <a:r>
              <a:rPr lang="en-US" dirty="0" err="1"/>
              <a:t>SubjectStepNo</a:t>
            </a:r>
            <a:endParaRPr lang="en-US" dirty="0"/>
          </a:p>
          <a:p>
            <a:pPr lvl="0">
              <a:buFont typeface="Arial" panose="020B0604020202020204" pitchFamily="34" charset="0"/>
              <a:buChar char="•"/>
            </a:pPr>
            <a:r>
              <a:rPr lang="en-US" smtClean="0"/>
              <a:t>SubjectStepSubDescription</a:t>
            </a:r>
            <a:endParaRPr lang="en-US" dirty="0"/>
          </a:p>
          <a:p>
            <a:pPr lvl="0">
              <a:buFont typeface="Arial" panose="020B0604020202020204" pitchFamily="34" charset="0"/>
              <a:buChar char="•"/>
            </a:pPr>
            <a:r>
              <a:rPr lang="en-US" dirty="0" err="1"/>
              <a:t>SubjectAge</a:t>
            </a:r>
            <a:endParaRPr lang="en-US" dirty="0"/>
          </a:p>
          <a:p>
            <a:pPr lvl="0">
              <a:buFont typeface="Arial" panose="020B0604020202020204" pitchFamily="34" charset="0"/>
              <a:buChar char="•"/>
            </a:pPr>
            <a:r>
              <a:rPr lang="en-US" dirty="0" err="1"/>
              <a:t>SubjectCountryCodeThreeDigit</a:t>
            </a:r>
            <a:endParaRPr lang="en-US" dirty="0"/>
          </a:p>
          <a:p>
            <a:pPr lvl="0">
              <a:buFont typeface="Arial" panose="020B0604020202020204" pitchFamily="34" charset="0"/>
              <a:buChar char="•"/>
            </a:pPr>
            <a:r>
              <a:rPr lang="en-US" dirty="0" err="1"/>
              <a:t>SubjectCountryCodeTwoDigit</a:t>
            </a:r>
            <a:endParaRPr lang="en-US" dirty="0"/>
          </a:p>
          <a:p>
            <a:pPr lvl="0">
              <a:buFont typeface="Arial" panose="020B0604020202020204" pitchFamily="34" charset="0"/>
              <a:buChar char="•"/>
            </a:pPr>
            <a:r>
              <a:rPr lang="en-US" dirty="0" err="1"/>
              <a:t>SubjectCountryName</a:t>
            </a:r>
            <a:endParaRPr lang="en-US" dirty="0"/>
          </a:p>
          <a:p>
            <a:pPr lvl="0">
              <a:buFont typeface="Arial" panose="020B0604020202020204" pitchFamily="34" charset="0"/>
              <a:buChar char="•"/>
            </a:pPr>
            <a:r>
              <a:rPr lang="en-US" dirty="0" err="1"/>
              <a:t>SubjectGroupID</a:t>
            </a:r>
            <a:endParaRPr lang="en-US" dirty="0"/>
          </a:p>
          <a:p>
            <a:pPr lvl="0">
              <a:buFont typeface="Arial" panose="020B0604020202020204" pitchFamily="34" charset="0"/>
              <a:buChar char="•"/>
            </a:pPr>
            <a:r>
              <a:rPr lang="en-US" dirty="0" err="1"/>
              <a:t>SubjectGroup</a:t>
            </a:r>
            <a:endParaRPr lang="en-US" dirty="0"/>
          </a:p>
          <a:p>
            <a:pPr lvl="0">
              <a:buFont typeface="Arial" panose="020B0604020202020204" pitchFamily="34" charset="0"/>
              <a:buChar char="•"/>
            </a:pPr>
            <a:r>
              <a:rPr lang="en-US" dirty="0" err="1"/>
              <a:t>SubjectDOB</a:t>
            </a:r>
            <a:endParaRPr lang="en-US" dirty="0"/>
          </a:p>
          <a:p>
            <a:pPr lvl="0">
              <a:buFont typeface="Arial" panose="020B0604020202020204" pitchFamily="34" charset="0"/>
              <a:buChar char="•"/>
            </a:pPr>
            <a:r>
              <a:rPr lang="en-US" dirty="0" err="1"/>
              <a:t>SubjectInsurancePayment</a:t>
            </a:r>
            <a:endParaRPr lang="en-US" dirty="0"/>
          </a:p>
          <a:p>
            <a:pPr lvl="0">
              <a:buFont typeface="Arial" panose="020B0604020202020204" pitchFamily="34" charset="0"/>
              <a:buChar char="•"/>
            </a:pPr>
            <a:r>
              <a:rPr lang="en-US" dirty="0" err="1"/>
              <a:t>SubjectEthnicityCode</a:t>
            </a:r>
            <a:endParaRPr lang="en-US" dirty="0"/>
          </a:p>
          <a:p>
            <a:pPr lvl="0">
              <a:buFont typeface="Arial" panose="020B0604020202020204" pitchFamily="34" charset="0"/>
              <a:buChar char="•"/>
            </a:pPr>
            <a:r>
              <a:rPr lang="en-US" dirty="0" err="1"/>
              <a:t>SubjectEthnicity</a:t>
            </a:r>
            <a:endParaRPr lang="en-US" dirty="0"/>
          </a:p>
          <a:p>
            <a:pPr lvl="0">
              <a:buFont typeface="Arial" panose="020B0604020202020204" pitchFamily="34" charset="0"/>
              <a:buChar char="•"/>
            </a:pPr>
            <a:r>
              <a:rPr lang="en-US" dirty="0" err="1"/>
              <a:t>SubjectGenderCode</a:t>
            </a:r>
            <a:endParaRPr lang="en-US" dirty="0"/>
          </a:p>
          <a:p>
            <a:pPr lvl="0">
              <a:buFont typeface="Arial" panose="020B0604020202020204" pitchFamily="34" charset="0"/>
              <a:buChar char="•"/>
            </a:pPr>
            <a:r>
              <a:rPr lang="en-US" dirty="0" err="1"/>
              <a:t>SubjectGender</a:t>
            </a:r>
            <a:endParaRPr lang="en-US" dirty="0"/>
          </a:p>
          <a:p>
            <a:pPr lvl="0">
              <a:buFont typeface="Arial" panose="020B0604020202020204" pitchFamily="34" charset="0"/>
              <a:buChar char="•"/>
            </a:pPr>
            <a:r>
              <a:rPr lang="en-US" dirty="0" err="1"/>
              <a:t>SubjectCountryName</a:t>
            </a:r>
            <a:endParaRPr lang="en-US" dirty="0"/>
          </a:p>
          <a:p>
            <a:pPr lvl="0">
              <a:buFont typeface="Arial" panose="020B0604020202020204" pitchFamily="34" charset="0"/>
              <a:buChar char="•"/>
            </a:pPr>
            <a:r>
              <a:rPr lang="en-US" dirty="0" err="1"/>
              <a:t>SubjectID</a:t>
            </a:r>
            <a:endParaRPr lang="en-US" dirty="0"/>
          </a:p>
          <a:p>
            <a:pPr lvl="0">
              <a:buFont typeface="Arial" panose="020B0604020202020204" pitchFamily="34" charset="0"/>
              <a:buChar char="•"/>
            </a:pPr>
            <a:r>
              <a:rPr lang="en-US" dirty="0" err="1"/>
              <a:t>SubjectRace</a:t>
            </a:r>
            <a:endParaRPr lang="en-US" dirty="0"/>
          </a:p>
          <a:p>
            <a:pPr lvl="0">
              <a:buFont typeface="Arial" panose="020B0604020202020204" pitchFamily="34" charset="0"/>
              <a:buChar char="•"/>
            </a:pPr>
            <a:r>
              <a:rPr lang="en-US" dirty="0" err="1"/>
              <a:t>SubjectZipCode</a:t>
            </a:r>
            <a:endParaRPr lang="en-US" dirty="0"/>
          </a:p>
          <a:p>
            <a:pPr lvl="0">
              <a:buFont typeface="Arial" panose="020B0604020202020204" pitchFamily="34" charset="0"/>
              <a:buChar char="•"/>
            </a:pPr>
            <a:r>
              <a:rPr lang="en-US" dirty="0" err="1"/>
              <a:t>SubjectEnrollmentDate</a:t>
            </a:r>
            <a:endParaRPr lang="en-US" dirty="0"/>
          </a:p>
          <a:p>
            <a:pPr lvl="0">
              <a:buFont typeface="Arial" panose="020B0604020202020204" pitchFamily="34" charset="0"/>
              <a:buChar char="•"/>
            </a:pPr>
            <a:r>
              <a:rPr lang="en-US" dirty="0" err="1"/>
              <a:t>SubjectSurvivalStatus</a:t>
            </a:r>
            <a:endParaRPr lang="en-US" dirty="0"/>
          </a:p>
          <a:p>
            <a:pPr lvl="0">
              <a:buFont typeface="Arial" panose="020B0604020202020204" pitchFamily="34" charset="0"/>
              <a:buChar char="•"/>
            </a:pPr>
            <a:r>
              <a:rPr lang="en-US" dirty="0" err="1" smtClean="0"/>
              <a:t>SubjectSurvivalDate</a:t>
            </a:r>
            <a:endParaRPr lang="en-US" dirty="0"/>
          </a:p>
        </p:txBody>
      </p:sp>
      <p:sp>
        <p:nvSpPr>
          <p:cNvPr id="4" name="TextBox 3"/>
          <p:cNvSpPr txBox="1"/>
          <p:nvPr/>
        </p:nvSpPr>
        <p:spPr>
          <a:xfrm>
            <a:off x="237507" y="159854"/>
            <a:ext cx="2363190" cy="1200329"/>
          </a:xfrm>
          <a:prstGeom prst="rect">
            <a:avLst/>
          </a:prstGeom>
          <a:solidFill>
            <a:srgbClr val="FFFF00"/>
          </a:solidFill>
        </p:spPr>
        <p:txBody>
          <a:bodyPr wrap="square" rtlCol="0">
            <a:spAutoFit/>
          </a:bodyPr>
          <a:lstStyle/>
          <a:p>
            <a:r>
              <a:rPr lang="en-US" b="1" dirty="0" smtClean="0"/>
              <a:t>These are the parameters we can put in columns in the reports today</a:t>
            </a:r>
            <a:endParaRPr lang="en-US" b="1" dirty="0"/>
          </a:p>
        </p:txBody>
      </p:sp>
    </p:spTree>
    <p:extLst>
      <p:ext uri="{BB962C8B-B14F-4D97-AF65-F5344CB8AC3E}">
        <p14:creationId xmlns:p14="http://schemas.microsoft.com/office/powerpoint/2010/main" val="7893087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696" y="274638"/>
            <a:ext cx="6086103" cy="1143000"/>
          </a:xfrm>
        </p:spPr>
        <p:txBody>
          <a:bodyPr>
            <a:normAutofit/>
          </a:bodyPr>
          <a:lstStyle/>
          <a:p>
            <a:pPr algn="r"/>
            <a:r>
              <a:rPr lang="en-US" dirty="0" smtClean="0"/>
              <a:t>Subject Enrollment Date Field Parameter List</a:t>
            </a:r>
            <a:endParaRPr lang="en-US" dirty="0"/>
          </a:p>
        </p:txBody>
      </p:sp>
      <p:sp>
        <p:nvSpPr>
          <p:cNvPr id="3" name="Content Placeholder 2"/>
          <p:cNvSpPr>
            <a:spLocks noGrp="1"/>
          </p:cNvSpPr>
          <p:nvPr>
            <p:ph idx="1"/>
          </p:nvPr>
        </p:nvSpPr>
        <p:spPr/>
        <p:txBody>
          <a:bodyPr numCol="1">
            <a:normAutofit fontScale="85000" lnSpcReduction="20000"/>
          </a:bodyPr>
          <a:lstStyle/>
          <a:p>
            <a:pPr lvl="0">
              <a:buFont typeface="Arial" panose="020B0604020202020204" pitchFamily="34" charset="0"/>
              <a:buChar char="•"/>
            </a:pPr>
            <a:r>
              <a:rPr lang="en-US" dirty="0"/>
              <a:t>Date</a:t>
            </a:r>
          </a:p>
          <a:p>
            <a:pPr lvl="0">
              <a:buFont typeface="Arial" panose="020B0604020202020204" pitchFamily="34" charset="0"/>
              <a:buChar char="•"/>
            </a:pPr>
            <a:r>
              <a:rPr lang="en-US" dirty="0" err="1"/>
              <a:t>DayNameofWeek</a:t>
            </a:r>
            <a:endParaRPr lang="en-US" dirty="0"/>
          </a:p>
          <a:p>
            <a:pPr lvl="0">
              <a:buFont typeface="Arial" panose="020B0604020202020204" pitchFamily="34" charset="0"/>
              <a:buChar char="•"/>
            </a:pPr>
            <a:r>
              <a:rPr lang="en-US" dirty="0" err="1"/>
              <a:t>DayofMonth</a:t>
            </a:r>
            <a:endParaRPr lang="en-US" dirty="0"/>
          </a:p>
          <a:p>
            <a:pPr lvl="0">
              <a:buFont typeface="Arial" panose="020B0604020202020204" pitchFamily="34" charset="0"/>
              <a:buChar char="•"/>
            </a:pPr>
            <a:r>
              <a:rPr lang="en-US" dirty="0" err="1"/>
              <a:t>DayofWeek</a:t>
            </a:r>
            <a:endParaRPr lang="en-US" dirty="0"/>
          </a:p>
          <a:p>
            <a:pPr lvl="0">
              <a:buFont typeface="Arial" panose="020B0604020202020204" pitchFamily="34" charset="0"/>
              <a:buChar char="•"/>
            </a:pPr>
            <a:r>
              <a:rPr lang="en-US" dirty="0" err="1"/>
              <a:t>DayofYear</a:t>
            </a:r>
            <a:endParaRPr lang="en-US" dirty="0"/>
          </a:p>
          <a:p>
            <a:pPr lvl="0">
              <a:buFont typeface="Arial" panose="020B0604020202020204" pitchFamily="34" charset="0"/>
              <a:buChar char="•"/>
            </a:pPr>
            <a:r>
              <a:rPr lang="en-US" dirty="0"/>
              <a:t>Month</a:t>
            </a:r>
          </a:p>
          <a:p>
            <a:pPr lvl="0">
              <a:buFont typeface="Arial" panose="020B0604020202020204" pitchFamily="34" charset="0"/>
              <a:buChar char="•"/>
            </a:pPr>
            <a:r>
              <a:rPr lang="en-US" dirty="0" err="1"/>
              <a:t>MonthName</a:t>
            </a:r>
            <a:endParaRPr lang="en-US" dirty="0"/>
          </a:p>
          <a:p>
            <a:pPr lvl="0">
              <a:buFont typeface="Arial" panose="020B0604020202020204" pitchFamily="34" charset="0"/>
              <a:buChar char="•"/>
            </a:pPr>
            <a:r>
              <a:rPr lang="en-US" dirty="0"/>
              <a:t>Quarter</a:t>
            </a:r>
          </a:p>
          <a:p>
            <a:pPr lvl="0">
              <a:buFont typeface="Arial" panose="020B0604020202020204" pitchFamily="34" charset="0"/>
              <a:buChar char="•"/>
            </a:pPr>
            <a:r>
              <a:rPr lang="en-US" dirty="0" err="1"/>
              <a:t>WeekofYear</a:t>
            </a:r>
            <a:endParaRPr lang="en-US" dirty="0"/>
          </a:p>
          <a:p>
            <a:pPr lvl="0">
              <a:buFont typeface="Arial" panose="020B0604020202020204" pitchFamily="34" charset="0"/>
              <a:buChar char="•"/>
            </a:pPr>
            <a:r>
              <a:rPr lang="en-US" dirty="0"/>
              <a:t>Year</a:t>
            </a:r>
          </a:p>
          <a:p>
            <a:pPr lvl="0">
              <a:buFont typeface="Arial" panose="020B0604020202020204" pitchFamily="34" charset="0"/>
              <a:buChar char="•"/>
            </a:pPr>
            <a:r>
              <a:rPr lang="en-US" dirty="0" err="1"/>
              <a:t>YearMonth</a:t>
            </a:r>
            <a:endParaRPr lang="en-US" dirty="0"/>
          </a:p>
          <a:p>
            <a:pPr lvl="0">
              <a:buFont typeface="Arial" panose="020B0604020202020204" pitchFamily="34" charset="0"/>
              <a:buChar char="•"/>
            </a:pPr>
            <a:r>
              <a:rPr lang="en-US" dirty="0" err="1"/>
              <a:t>YearQtr</a:t>
            </a:r>
            <a:endParaRPr lang="en-US" dirty="0"/>
          </a:p>
        </p:txBody>
      </p:sp>
      <p:sp>
        <p:nvSpPr>
          <p:cNvPr id="4" name="TextBox 3"/>
          <p:cNvSpPr txBox="1"/>
          <p:nvPr/>
        </p:nvSpPr>
        <p:spPr>
          <a:xfrm>
            <a:off x="237507" y="159854"/>
            <a:ext cx="2363190" cy="1200329"/>
          </a:xfrm>
          <a:prstGeom prst="rect">
            <a:avLst/>
          </a:prstGeom>
          <a:solidFill>
            <a:srgbClr val="FFFF00"/>
          </a:solidFill>
        </p:spPr>
        <p:txBody>
          <a:bodyPr wrap="square" rtlCol="0">
            <a:spAutoFit/>
          </a:bodyPr>
          <a:lstStyle/>
          <a:p>
            <a:r>
              <a:rPr lang="en-US" b="1" dirty="0" smtClean="0"/>
              <a:t>These are the parameters we can put in columns in the reports today</a:t>
            </a:r>
            <a:endParaRPr lang="en-US" b="1" dirty="0"/>
          </a:p>
        </p:txBody>
      </p:sp>
    </p:spTree>
    <p:extLst>
      <p:ext uri="{BB962C8B-B14F-4D97-AF65-F5344CB8AC3E}">
        <p14:creationId xmlns:p14="http://schemas.microsoft.com/office/powerpoint/2010/main" val="264310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Proposed Program Project Data Model</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4</a:t>
            </a:fld>
            <a:endParaRPr lang="en-US"/>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309" r="23782"/>
          <a:stretch/>
        </p:blipFill>
        <p:spPr bwMode="auto">
          <a:xfrm>
            <a:off x="7336144" y="1136745"/>
            <a:ext cx="1807856" cy="5213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79963"/>
            <a:ext cx="35147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45660" y="3184620"/>
            <a:ext cx="7107544" cy="3323987"/>
          </a:xfrm>
          <a:prstGeom prst="rect">
            <a:avLst/>
          </a:prstGeom>
          <a:noFill/>
        </p:spPr>
        <p:txBody>
          <a:bodyPr wrap="square" rtlCol="0">
            <a:spAutoFit/>
          </a:bodyPr>
          <a:lstStyle/>
          <a:p>
            <a:r>
              <a:rPr lang="en-US" sz="1400" b="1" dirty="0" smtClean="0"/>
              <a:t>Questions</a:t>
            </a:r>
            <a:endParaRPr lang="en-US" sz="1400" b="1" dirty="0"/>
          </a:p>
          <a:p>
            <a:r>
              <a:rPr lang="en-US" sz="1400" dirty="0"/>
              <a:t>1. How do we reconcile the Project data elements with the ECOG-ACRIN Study data elements in the common classes? </a:t>
            </a:r>
            <a:r>
              <a:rPr lang="en-US" sz="1400" dirty="0" smtClean="0">
                <a:solidFill>
                  <a:schemeClr val="accent1">
                    <a:lumMod val="50000"/>
                  </a:schemeClr>
                </a:solidFill>
              </a:rPr>
              <a:t>MI: We </a:t>
            </a:r>
            <a:r>
              <a:rPr lang="en-US" sz="1400" dirty="0">
                <a:solidFill>
                  <a:schemeClr val="accent1">
                    <a:lumMod val="50000"/>
                  </a:schemeClr>
                </a:solidFill>
              </a:rPr>
              <a:t>can just place the 8 fields from Program and Project and new attributes to the Common Classes</a:t>
            </a:r>
          </a:p>
          <a:p>
            <a:r>
              <a:rPr lang="en-US" sz="1400" dirty="0"/>
              <a:t>2. Are there any other project attributes we should add? </a:t>
            </a:r>
          </a:p>
          <a:p>
            <a:r>
              <a:rPr lang="en-US" sz="1400" dirty="0"/>
              <a:t>3. Where do we put the audit data elements? Do we need to track these elements e.g. </a:t>
            </a:r>
            <a:r>
              <a:rPr lang="en-US" sz="1400" dirty="0" err="1"/>
              <a:t>CreationDate</a:t>
            </a:r>
            <a:r>
              <a:rPr lang="en-US" sz="1400" dirty="0"/>
              <a:t>, </a:t>
            </a:r>
            <a:r>
              <a:rPr lang="en-US" sz="1400" dirty="0" err="1" smtClean="0"/>
              <a:t>UpdateDate</a:t>
            </a:r>
            <a:r>
              <a:rPr lang="en-US" sz="1400" dirty="0" smtClean="0"/>
              <a:t> </a:t>
            </a:r>
            <a:r>
              <a:rPr lang="en-US" sz="1400" dirty="0" smtClean="0">
                <a:solidFill>
                  <a:schemeClr val="accent1">
                    <a:lumMod val="50000"/>
                  </a:schemeClr>
                </a:solidFill>
              </a:rPr>
              <a:t>MI: </a:t>
            </a:r>
            <a:r>
              <a:rPr lang="en-US" sz="1400" dirty="0">
                <a:solidFill>
                  <a:schemeClr val="accent1">
                    <a:lumMod val="50000"/>
                  </a:schemeClr>
                </a:solidFill>
              </a:rPr>
              <a:t>Are we providing study level auditing from this system, are end </a:t>
            </a:r>
            <a:r>
              <a:rPr lang="en-US" sz="1400" dirty="0" smtClean="0">
                <a:solidFill>
                  <a:schemeClr val="accent1">
                    <a:lumMod val="50000"/>
                  </a:schemeClr>
                </a:solidFill>
              </a:rPr>
              <a:t>users </a:t>
            </a:r>
            <a:r>
              <a:rPr lang="en-US" sz="1400" dirty="0">
                <a:solidFill>
                  <a:schemeClr val="accent1">
                    <a:lumMod val="50000"/>
                  </a:schemeClr>
                </a:solidFill>
              </a:rPr>
              <a:t>going to use that data, does it hurt to keep the data around?</a:t>
            </a:r>
          </a:p>
          <a:p>
            <a:r>
              <a:rPr lang="en-US" sz="1400" dirty="0"/>
              <a:t>4. How do we tie the fact that </a:t>
            </a:r>
            <a:r>
              <a:rPr lang="en-US" sz="1400" dirty="0" err="1"/>
              <a:t>ProjectProgramOwner</a:t>
            </a:r>
            <a:r>
              <a:rPr lang="en-US" sz="1400" dirty="0"/>
              <a:t> should be the same as </a:t>
            </a:r>
            <a:r>
              <a:rPr lang="en-US" sz="1400" dirty="0" err="1"/>
              <a:t>ProgramName</a:t>
            </a:r>
            <a:r>
              <a:rPr lang="en-US" sz="1400" dirty="0" smtClean="0"/>
              <a:t>?</a:t>
            </a:r>
            <a:r>
              <a:rPr lang="en-US" sz="1400" dirty="0"/>
              <a:t> </a:t>
            </a:r>
            <a:r>
              <a:rPr lang="en-US" sz="1400" dirty="0" smtClean="0">
                <a:solidFill>
                  <a:schemeClr val="accent1">
                    <a:lumMod val="50000"/>
                  </a:schemeClr>
                </a:solidFill>
              </a:rPr>
              <a:t>MI: Foreign </a:t>
            </a:r>
            <a:r>
              <a:rPr lang="en-US" sz="1400" dirty="0">
                <a:solidFill>
                  <a:schemeClr val="accent1">
                    <a:lumMod val="50000"/>
                  </a:schemeClr>
                </a:solidFill>
              </a:rPr>
              <a:t>Key, replication of </a:t>
            </a:r>
            <a:r>
              <a:rPr lang="en-US" sz="1400" dirty="0" smtClean="0">
                <a:solidFill>
                  <a:schemeClr val="accent1">
                    <a:lumMod val="50000"/>
                  </a:schemeClr>
                </a:solidFill>
              </a:rPr>
              <a:t>data. This means </a:t>
            </a:r>
            <a:r>
              <a:rPr lang="en-US" sz="1400" dirty="0">
                <a:solidFill>
                  <a:schemeClr val="accent1">
                    <a:lumMod val="50000"/>
                  </a:schemeClr>
                </a:solidFill>
              </a:rPr>
              <a:t>make a single table of this information, and repeat Program information for each line in Project Table.</a:t>
            </a:r>
          </a:p>
          <a:p>
            <a:r>
              <a:rPr lang="en-US" sz="1400" dirty="0" err="1">
                <a:solidFill>
                  <a:schemeClr val="accent1">
                    <a:lumMod val="50000"/>
                  </a:schemeClr>
                </a:solidFill>
              </a:rPr>
              <a:t>ProjectNo</a:t>
            </a:r>
            <a:r>
              <a:rPr lang="en-US" sz="1400" dirty="0">
                <a:solidFill>
                  <a:schemeClr val="accent1">
                    <a:lumMod val="50000"/>
                  </a:schemeClr>
                </a:solidFill>
              </a:rPr>
              <a:t> 6654, NLST,ECOG-ACRIN, </a:t>
            </a:r>
            <a:r>
              <a:rPr lang="en-US" sz="1400" dirty="0" err="1">
                <a:solidFill>
                  <a:schemeClr val="accent1">
                    <a:lumMod val="50000"/>
                  </a:schemeClr>
                </a:solidFill>
              </a:rPr>
              <a:t>ProgramCategory</a:t>
            </a:r>
            <a:r>
              <a:rPr lang="en-US" sz="1400" dirty="0">
                <a:solidFill>
                  <a:schemeClr val="accent1">
                    <a:lumMod val="50000"/>
                  </a:schemeClr>
                </a:solidFill>
              </a:rPr>
              <a:t>: NCI Trials </a:t>
            </a:r>
            <a:r>
              <a:rPr lang="en-US" sz="1400" dirty="0" err="1">
                <a:solidFill>
                  <a:schemeClr val="accent1">
                    <a:lumMod val="50000"/>
                  </a:schemeClr>
                </a:solidFill>
              </a:rPr>
              <a:t>ProgramSponsorOrg</a:t>
            </a:r>
            <a:r>
              <a:rPr lang="en-US" sz="1400" dirty="0">
                <a:solidFill>
                  <a:schemeClr val="accent1">
                    <a:lumMod val="50000"/>
                  </a:schemeClr>
                </a:solidFill>
              </a:rPr>
              <a:t>: NCI</a:t>
            </a:r>
          </a:p>
          <a:p>
            <a:r>
              <a:rPr lang="en-US" sz="1400" dirty="0" err="1">
                <a:solidFill>
                  <a:schemeClr val="accent1">
                    <a:lumMod val="50000"/>
                  </a:schemeClr>
                </a:solidFill>
              </a:rPr>
              <a:t>ProjectNo</a:t>
            </a:r>
            <a:r>
              <a:rPr lang="en-US" sz="1400" dirty="0">
                <a:solidFill>
                  <a:schemeClr val="accent1">
                    <a:lumMod val="50000"/>
                  </a:schemeClr>
                </a:solidFill>
              </a:rPr>
              <a:t> 8787, </a:t>
            </a:r>
            <a:r>
              <a:rPr lang="en-US" sz="1400" dirty="0" err="1">
                <a:solidFill>
                  <a:schemeClr val="accent1">
                    <a:lumMod val="50000"/>
                  </a:schemeClr>
                </a:solidFill>
              </a:rPr>
              <a:t>NewProject</a:t>
            </a:r>
            <a:r>
              <a:rPr lang="en-US" sz="1400" dirty="0">
                <a:solidFill>
                  <a:schemeClr val="accent1">
                    <a:lumMod val="50000"/>
                  </a:schemeClr>
                </a:solidFill>
              </a:rPr>
              <a:t>, NOT-ACRIN, </a:t>
            </a:r>
            <a:r>
              <a:rPr lang="en-US" sz="1400" dirty="0" err="1">
                <a:solidFill>
                  <a:schemeClr val="accent1">
                    <a:lumMod val="50000"/>
                  </a:schemeClr>
                </a:solidFill>
              </a:rPr>
              <a:t>ProgramCategory</a:t>
            </a:r>
            <a:r>
              <a:rPr lang="en-US" sz="1400" dirty="0">
                <a:solidFill>
                  <a:schemeClr val="accent1">
                    <a:lumMod val="50000"/>
                  </a:schemeClr>
                </a:solidFill>
              </a:rPr>
              <a:t>: NIH, </a:t>
            </a:r>
            <a:r>
              <a:rPr lang="en-US" sz="1400" dirty="0" err="1" smtClean="0">
                <a:solidFill>
                  <a:schemeClr val="accent1">
                    <a:lumMod val="50000"/>
                  </a:schemeClr>
                </a:solidFill>
              </a:rPr>
              <a:t>ProgramSponsorOrg:NIH</a:t>
            </a:r>
            <a:endParaRPr lang="en-US" sz="1400" dirty="0">
              <a:solidFill>
                <a:schemeClr val="accent1">
                  <a:lumMod val="50000"/>
                </a:schemeClr>
              </a:solidFill>
            </a:endParaRPr>
          </a:p>
        </p:txBody>
      </p:sp>
      <p:sp>
        <p:nvSpPr>
          <p:cNvPr id="6" name="Rectangle 5"/>
          <p:cNvSpPr/>
          <p:nvPr/>
        </p:nvSpPr>
        <p:spPr>
          <a:xfrm>
            <a:off x="3928707" y="1382286"/>
            <a:ext cx="3310293" cy="1384995"/>
          </a:xfrm>
          <a:prstGeom prst="rect">
            <a:avLst/>
          </a:prstGeom>
        </p:spPr>
        <p:txBody>
          <a:bodyPr wrap="square">
            <a:spAutoFit/>
          </a:bodyPr>
          <a:lstStyle/>
          <a:p>
            <a:r>
              <a:rPr lang="en-US" sz="1400" b="1" dirty="0"/>
              <a:t>Example</a:t>
            </a:r>
          </a:p>
          <a:p>
            <a:r>
              <a:rPr lang="en-US" sz="1400" dirty="0" err="1"/>
              <a:t>ProgramCategory</a:t>
            </a:r>
            <a:r>
              <a:rPr lang="en-US" sz="1400" dirty="0"/>
              <a:t>: NCI Trials, </a:t>
            </a:r>
            <a:r>
              <a:rPr lang="en-US" sz="1400" dirty="0" err="1"/>
              <a:t>ProgramName</a:t>
            </a:r>
            <a:r>
              <a:rPr lang="en-US" sz="1400" dirty="0"/>
              <a:t>: ECOG-ACRIN, </a:t>
            </a:r>
            <a:r>
              <a:rPr lang="en-US" sz="1400" dirty="0" err="1"/>
              <a:t>ProgramSponsorOrg</a:t>
            </a:r>
            <a:r>
              <a:rPr lang="en-US" sz="1400" dirty="0"/>
              <a:t>: NCI</a:t>
            </a:r>
          </a:p>
          <a:p>
            <a:r>
              <a:rPr lang="en-US" sz="1400" dirty="0" err="1"/>
              <a:t>ProjectNo</a:t>
            </a:r>
            <a:r>
              <a:rPr lang="en-US" sz="1400" dirty="0"/>
              <a:t>: 6654, </a:t>
            </a:r>
            <a:r>
              <a:rPr lang="en-US" sz="1400" dirty="0" err="1"/>
              <a:t>ProjectName</a:t>
            </a:r>
            <a:r>
              <a:rPr lang="en-US" sz="1400" dirty="0"/>
              <a:t>: NLST, </a:t>
            </a:r>
            <a:r>
              <a:rPr lang="en-US" sz="1400" dirty="0" err="1"/>
              <a:t>ProjectProgramOwner</a:t>
            </a:r>
            <a:r>
              <a:rPr lang="en-US" sz="1400" dirty="0"/>
              <a:t>: ECOG-ACRIN</a:t>
            </a:r>
          </a:p>
        </p:txBody>
      </p:sp>
    </p:spTree>
    <p:extLst>
      <p:ext uri="{BB962C8B-B14F-4D97-AF65-F5344CB8AC3E}">
        <p14:creationId xmlns:p14="http://schemas.microsoft.com/office/powerpoint/2010/main" val="2749768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lstStyle/>
          <a:p>
            <a:r>
              <a:rPr lang="en-US" dirty="0" smtClean="0"/>
              <a:t>Proposed Clinical Data Model</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6" y="2077872"/>
            <a:ext cx="245745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5044696"/>
            <a:ext cx="2743200" cy="461665"/>
          </a:xfrm>
          <a:prstGeom prst="rect">
            <a:avLst/>
          </a:prstGeom>
          <a:noFill/>
        </p:spPr>
        <p:txBody>
          <a:bodyPr wrap="square" rtlCol="0">
            <a:spAutoFit/>
          </a:bodyPr>
          <a:lstStyle/>
          <a:p>
            <a:r>
              <a:rPr lang="en-US" sz="1200" dirty="0" smtClean="0"/>
              <a:t>** Denotes attribute that is not currently in </a:t>
            </a:r>
            <a:r>
              <a:rPr lang="en-US" sz="1200" dirty="0" err="1" smtClean="0"/>
              <a:t>Elasticsearch</a:t>
            </a:r>
            <a:endParaRPr lang="en-US" sz="1200" dirty="0"/>
          </a:p>
        </p:txBody>
      </p:sp>
      <p:sp>
        <p:nvSpPr>
          <p:cNvPr id="7" name="TextBox 6"/>
          <p:cNvSpPr txBox="1"/>
          <p:nvPr/>
        </p:nvSpPr>
        <p:spPr>
          <a:xfrm>
            <a:off x="2883571" y="1254456"/>
            <a:ext cx="6184884" cy="5509200"/>
          </a:xfrm>
          <a:prstGeom prst="rect">
            <a:avLst/>
          </a:prstGeom>
          <a:noFill/>
        </p:spPr>
        <p:txBody>
          <a:bodyPr wrap="square" rtlCol="0">
            <a:spAutoFit/>
          </a:bodyPr>
          <a:lstStyle/>
          <a:p>
            <a:r>
              <a:rPr lang="en-US" sz="1600" b="1" dirty="0" smtClean="0"/>
              <a:t>Questions</a:t>
            </a:r>
            <a:r>
              <a:rPr lang="en-US" sz="1600" dirty="0" smtClean="0"/>
              <a:t> </a:t>
            </a:r>
            <a:endParaRPr lang="en-US" sz="1600" dirty="0"/>
          </a:p>
          <a:p>
            <a:r>
              <a:rPr lang="en-US" sz="1600" dirty="0"/>
              <a:t>1. </a:t>
            </a:r>
            <a:r>
              <a:rPr lang="en-US" sz="1600" dirty="0" err="1"/>
              <a:t>FormDueDate</a:t>
            </a:r>
            <a:r>
              <a:rPr lang="en-US" sz="1600" dirty="0"/>
              <a:t> came from CTDW – should this be </a:t>
            </a:r>
            <a:r>
              <a:rPr lang="en-US" sz="1600" dirty="0" err="1"/>
              <a:t>FormSubmittedDate</a:t>
            </a:r>
            <a:r>
              <a:rPr lang="en-US" sz="1600" dirty="0"/>
              <a:t>? Need to verify. Or do we track </a:t>
            </a:r>
            <a:r>
              <a:rPr lang="en-US" sz="1600" dirty="0" err="1"/>
              <a:t>FormDueDate</a:t>
            </a:r>
            <a:r>
              <a:rPr lang="en-US" sz="1600" dirty="0"/>
              <a:t> and </a:t>
            </a:r>
            <a:r>
              <a:rPr lang="en-US" sz="1600" dirty="0" err="1" smtClean="0"/>
              <a:t>FormSubmittedDate</a:t>
            </a:r>
            <a:r>
              <a:rPr lang="en-US" sz="1600" dirty="0" smtClean="0"/>
              <a:t>? </a:t>
            </a:r>
            <a:r>
              <a:rPr lang="en-US" sz="1600" dirty="0" smtClean="0">
                <a:solidFill>
                  <a:schemeClr val="accent1">
                    <a:lumMod val="50000"/>
                  </a:schemeClr>
                </a:solidFill>
              </a:rPr>
              <a:t>MI: </a:t>
            </a:r>
            <a:r>
              <a:rPr lang="en-US" sz="1600" dirty="0">
                <a:solidFill>
                  <a:schemeClr val="accent1">
                    <a:lumMod val="50000"/>
                  </a:schemeClr>
                </a:solidFill>
              </a:rPr>
              <a:t>If we have both values for any Case or data set, we should track both.</a:t>
            </a:r>
          </a:p>
          <a:p>
            <a:r>
              <a:rPr lang="en-US" sz="1600" dirty="0"/>
              <a:t>2. It is not clear what the </a:t>
            </a:r>
            <a:r>
              <a:rPr lang="en-US" sz="1600" dirty="0" err="1"/>
              <a:t>CaseRecordNo</a:t>
            </a:r>
            <a:r>
              <a:rPr lang="en-US" sz="1600" dirty="0"/>
              <a:t> means? </a:t>
            </a:r>
          </a:p>
          <a:p>
            <a:r>
              <a:rPr lang="en-US" sz="1600" dirty="0"/>
              <a:t>3. Global question – </a:t>
            </a:r>
            <a:r>
              <a:rPr lang="en-US" sz="1600" dirty="0" err="1"/>
              <a:t>StudyName</a:t>
            </a:r>
            <a:r>
              <a:rPr lang="en-US" sz="1600" dirty="0"/>
              <a:t> should be changed to </a:t>
            </a:r>
            <a:r>
              <a:rPr lang="en-US" sz="1600" dirty="0" err="1"/>
              <a:t>ProjectName</a:t>
            </a:r>
            <a:r>
              <a:rPr lang="en-US" sz="1600" dirty="0" smtClean="0"/>
              <a:t>? </a:t>
            </a:r>
            <a:r>
              <a:rPr lang="en-US" sz="1600" dirty="0" smtClean="0">
                <a:solidFill>
                  <a:schemeClr val="accent1">
                    <a:lumMod val="50000"/>
                  </a:schemeClr>
                </a:solidFill>
              </a:rPr>
              <a:t>MI: The ETL process/mapping </a:t>
            </a:r>
            <a:r>
              <a:rPr lang="en-US" sz="1600" dirty="0">
                <a:solidFill>
                  <a:schemeClr val="accent1">
                    <a:lumMod val="50000"/>
                  </a:schemeClr>
                </a:solidFill>
              </a:rPr>
              <a:t>process could perform these types of fields name </a:t>
            </a:r>
            <a:r>
              <a:rPr lang="en-US" sz="1600" dirty="0" smtClean="0">
                <a:solidFill>
                  <a:schemeClr val="accent1">
                    <a:lumMod val="50000"/>
                  </a:schemeClr>
                </a:solidFill>
              </a:rPr>
              <a:t>changes.</a:t>
            </a:r>
            <a:endParaRPr lang="en-US" sz="1600" dirty="0">
              <a:solidFill>
                <a:schemeClr val="accent1">
                  <a:lumMod val="50000"/>
                </a:schemeClr>
              </a:solidFill>
            </a:endParaRPr>
          </a:p>
          <a:p>
            <a:r>
              <a:rPr lang="fr-FR" sz="1600" dirty="0"/>
              <a:t>4. </a:t>
            </a:r>
            <a:r>
              <a:rPr lang="fr-FR" sz="1600" dirty="0" err="1"/>
              <a:t>Suggest</a:t>
            </a:r>
            <a:r>
              <a:rPr lang="fr-FR" sz="1600" dirty="0"/>
              <a:t> change – ‘</a:t>
            </a:r>
            <a:r>
              <a:rPr lang="fr-FR" sz="1600" dirty="0" err="1"/>
              <a:t>QuestionResponse</a:t>
            </a:r>
            <a:r>
              <a:rPr lang="fr-FR" sz="1600" dirty="0"/>
              <a:t>’ to ‘</a:t>
            </a:r>
            <a:r>
              <a:rPr lang="fr-FR" sz="1600" dirty="0" err="1"/>
              <a:t>QuestionResponseValue</a:t>
            </a:r>
            <a:r>
              <a:rPr lang="fr-FR" sz="1600" dirty="0"/>
              <a:t>”</a:t>
            </a:r>
          </a:p>
          <a:p>
            <a:r>
              <a:rPr lang="en-US" sz="1600" dirty="0"/>
              <a:t>5. </a:t>
            </a:r>
            <a:r>
              <a:rPr lang="en-US" sz="1600" dirty="0" err="1"/>
              <a:t>FormCategory</a:t>
            </a:r>
            <a:r>
              <a:rPr lang="en-US" sz="1600" dirty="0"/>
              <a:t> – we used this to classify form as demographic, radiology, pathology, etc. in early Clinical Form Search Tab. Do we need to tag forms like this moving forward?</a:t>
            </a:r>
          </a:p>
          <a:p>
            <a:r>
              <a:rPr lang="en-US" sz="1600" dirty="0"/>
              <a:t>6. Is </a:t>
            </a:r>
            <a:r>
              <a:rPr lang="en-US" sz="1600" dirty="0" err="1"/>
              <a:t>Elasticsearch</a:t>
            </a:r>
            <a:r>
              <a:rPr lang="en-US" sz="1600" dirty="0"/>
              <a:t> ‘_index’ e.g. ‘</a:t>
            </a:r>
            <a:r>
              <a:rPr lang="en-US" sz="1600" dirty="0" err="1"/>
              <a:t>eadw</a:t>
            </a:r>
            <a:r>
              <a:rPr lang="en-US" sz="1600" dirty="0"/>
              <a:t>’ and </a:t>
            </a:r>
            <a:r>
              <a:rPr lang="en-US" sz="1600" dirty="0" err="1"/>
              <a:t>Elasticsearch</a:t>
            </a:r>
            <a:r>
              <a:rPr lang="en-US" sz="1600" dirty="0"/>
              <a:t> ‘_type’ e.g. ‘record’ needed in the model or are these just </a:t>
            </a:r>
            <a:r>
              <a:rPr lang="en-US" sz="1600" dirty="0" err="1"/>
              <a:t>Elasticsearch</a:t>
            </a:r>
            <a:r>
              <a:rPr lang="en-US" sz="1600" dirty="0"/>
              <a:t> ingested </a:t>
            </a:r>
            <a:r>
              <a:rPr lang="en-US" sz="1600" dirty="0" smtClean="0"/>
              <a:t>values. </a:t>
            </a:r>
            <a:r>
              <a:rPr lang="en-US" sz="1600" dirty="0" smtClean="0">
                <a:solidFill>
                  <a:schemeClr val="accent1">
                    <a:lumMod val="50000"/>
                  </a:schemeClr>
                </a:solidFill>
              </a:rPr>
              <a:t>MI: These </a:t>
            </a:r>
            <a:r>
              <a:rPr lang="en-US" sz="1600" dirty="0">
                <a:solidFill>
                  <a:schemeClr val="accent1">
                    <a:lumMod val="50000"/>
                  </a:schemeClr>
                </a:solidFill>
              </a:rPr>
              <a:t>are generated values from </a:t>
            </a:r>
            <a:r>
              <a:rPr lang="en-US" sz="1600" dirty="0" err="1">
                <a:solidFill>
                  <a:schemeClr val="accent1">
                    <a:lumMod val="50000"/>
                  </a:schemeClr>
                </a:solidFill>
              </a:rPr>
              <a:t>Elasticsearch</a:t>
            </a:r>
            <a:r>
              <a:rPr lang="en-US" sz="1600" dirty="0">
                <a:solidFill>
                  <a:schemeClr val="accent1">
                    <a:lumMod val="50000"/>
                  </a:schemeClr>
                </a:solidFill>
              </a:rPr>
              <a:t>, </a:t>
            </a:r>
            <a:r>
              <a:rPr lang="en-US" sz="1600" dirty="0" smtClean="0">
                <a:solidFill>
                  <a:schemeClr val="accent1">
                    <a:lumMod val="50000"/>
                  </a:schemeClr>
                </a:solidFill>
              </a:rPr>
              <a:t>equivalent </a:t>
            </a:r>
            <a:r>
              <a:rPr lang="en-US" sz="1600" dirty="0">
                <a:solidFill>
                  <a:schemeClr val="accent1">
                    <a:lumMod val="50000"/>
                  </a:schemeClr>
                </a:solidFill>
              </a:rPr>
              <a:t>to Database name, and database table.</a:t>
            </a:r>
          </a:p>
          <a:p>
            <a:r>
              <a:rPr lang="en-US" sz="1600" dirty="0"/>
              <a:t>7. Are we missing any other key attributes to describe Clinical Forms e.g. </a:t>
            </a:r>
            <a:r>
              <a:rPr lang="en-US" sz="1600" dirty="0" err="1" smtClean="0"/>
              <a:t>Connectome</a:t>
            </a:r>
            <a:r>
              <a:rPr lang="en-US" sz="1600" dirty="0" smtClean="0"/>
              <a:t> </a:t>
            </a:r>
            <a:r>
              <a:rPr lang="en-US" sz="1600" dirty="0" smtClean="0">
                <a:solidFill>
                  <a:schemeClr val="accent1">
                    <a:lumMod val="50000"/>
                  </a:schemeClr>
                </a:solidFill>
              </a:rPr>
              <a:t>MI: </a:t>
            </a:r>
            <a:r>
              <a:rPr lang="en-US" sz="1600" dirty="0">
                <a:solidFill>
                  <a:schemeClr val="accent1">
                    <a:lumMod val="50000"/>
                  </a:schemeClr>
                </a:solidFill>
              </a:rPr>
              <a:t>This table covers all the fields from </a:t>
            </a:r>
            <a:r>
              <a:rPr lang="en-US" sz="1600" dirty="0" err="1" smtClean="0">
                <a:solidFill>
                  <a:schemeClr val="accent1">
                    <a:lumMod val="50000"/>
                  </a:schemeClr>
                </a:solidFill>
              </a:rPr>
              <a:t>Connectome</a:t>
            </a:r>
            <a:r>
              <a:rPr lang="en-US" sz="1600" dirty="0" smtClean="0">
                <a:solidFill>
                  <a:schemeClr val="accent1">
                    <a:lumMod val="50000"/>
                  </a:schemeClr>
                </a:solidFill>
              </a:rPr>
              <a:t> </a:t>
            </a:r>
            <a:r>
              <a:rPr lang="en-US" sz="1600" dirty="0">
                <a:solidFill>
                  <a:schemeClr val="accent1">
                    <a:lumMod val="50000"/>
                  </a:schemeClr>
                </a:solidFill>
              </a:rPr>
              <a:t>data set</a:t>
            </a:r>
            <a:r>
              <a:rPr lang="en-US" sz="1600" dirty="0" smtClean="0">
                <a:solidFill>
                  <a:schemeClr val="accent1">
                    <a:lumMod val="50000"/>
                  </a:schemeClr>
                </a:solidFill>
              </a:rPr>
              <a:t>.</a:t>
            </a:r>
            <a:endParaRPr lang="en-US" sz="1600" dirty="0">
              <a:solidFill>
                <a:schemeClr val="accent1">
                  <a:lumMod val="50000"/>
                </a:schemeClr>
              </a:solidFill>
            </a:endParaRPr>
          </a:p>
          <a:p>
            <a:endParaRPr lang="en-US" sz="1600" dirty="0"/>
          </a:p>
        </p:txBody>
      </p:sp>
    </p:spTree>
    <p:extLst>
      <p:ext uri="{BB962C8B-B14F-4D97-AF65-F5344CB8AC3E}">
        <p14:creationId xmlns:p14="http://schemas.microsoft.com/office/powerpoint/2010/main" val="540589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lstStyle/>
          <a:p>
            <a:r>
              <a:rPr lang="en-US" dirty="0" smtClean="0"/>
              <a:t>Proposed Imaging DICOM Model </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6</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31396"/>
            <a:ext cx="7239000" cy="526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66800" y="6400800"/>
            <a:ext cx="6324600" cy="523220"/>
          </a:xfrm>
          <a:prstGeom prst="rect">
            <a:avLst/>
          </a:prstGeom>
          <a:solidFill>
            <a:schemeClr val="bg1"/>
          </a:solidFill>
        </p:spPr>
        <p:txBody>
          <a:bodyPr wrap="square" rtlCol="0">
            <a:spAutoFit/>
          </a:bodyPr>
          <a:lstStyle/>
          <a:p>
            <a:r>
              <a:rPr lang="en-US" sz="1400" b="1" dirty="0" smtClean="0"/>
              <a:t>Original one in use in DART shown – Propose removing X area - Details </a:t>
            </a:r>
            <a:r>
              <a:rPr lang="en-US" sz="1400" b="1" dirty="0" smtClean="0"/>
              <a:t>in text </a:t>
            </a:r>
            <a:r>
              <a:rPr lang="en-US" sz="1400" b="1" dirty="0" smtClean="0"/>
              <a:t>below in “NOTES” </a:t>
            </a:r>
            <a:r>
              <a:rPr lang="en-US" sz="1400" b="1" dirty="0" err="1" smtClean="0"/>
              <a:t>ection</a:t>
            </a:r>
            <a:r>
              <a:rPr lang="en-US" sz="1400" b="1" dirty="0" smtClean="0"/>
              <a:t> </a:t>
            </a:r>
            <a:r>
              <a:rPr lang="en-US" sz="1400" b="1" dirty="0" smtClean="0"/>
              <a:t>– See Orange Box for new terms. </a:t>
            </a:r>
            <a:endParaRPr lang="en-US" sz="1400" b="1" dirty="0"/>
          </a:p>
        </p:txBody>
      </p:sp>
      <p:cxnSp>
        <p:nvCxnSpPr>
          <p:cNvPr id="7" name="Straight Connector 6"/>
          <p:cNvCxnSpPr/>
          <p:nvPr/>
        </p:nvCxnSpPr>
        <p:spPr>
          <a:xfrm>
            <a:off x="1219200" y="1219200"/>
            <a:ext cx="5257800" cy="5029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447800" y="1371600"/>
            <a:ext cx="4876800"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29400" y="914400"/>
            <a:ext cx="2057400" cy="4724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36392" y="2992271"/>
            <a:ext cx="1524000" cy="48563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3039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DART User Model</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15144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4191000"/>
            <a:ext cx="5257800" cy="369332"/>
          </a:xfrm>
          <a:prstGeom prst="rect">
            <a:avLst/>
          </a:prstGeom>
          <a:noFill/>
        </p:spPr>
        <p:txBody>
          <a:bodyPr wrap="square" rtlCol="0">
            <a:spAutoFit/>
          </a:bodyPr>
          <a:lstStyle/>
          <a:p>
            <a:r>
              <a:rPr lang="en-US" dirty="0" smtClean="0"/>
              <a:t>1. What else should be included?</a:t>
            </a:r>
            <a:endParaRPr lang="en-US" dirty="0"/>
          </a:p>
        </p:txBody>
      </p:sp>
    </p:spTree>
    <p:extLst>
      <p:ext uri="{BB962C8B-B14F-4D97-AF65-F5344CB8AC3E}">
        <p14:creationId xmlns:p14="http://schemas.microsoft.com/office/powerpoint/2010/main" val="1816151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MINT Model</a:t>
            </a:r>
            <a:endParaRPr lang="en-US" dirty="0"/>
          </a:p>
        </p:txBody>
      </p:sp>
      <p:sp>
        <p:nvSpPr>
          <p:cNvPr id="3" name="Content Placeholder 2"/>
          <p:cNvSpPr>
            <a:spLocks noGrp="1"/>
          </p:cNvSpPr>
          <p:nvPr>
            <p:ph idx="1"/>
          </p:nvPr>
        </p:nvSpPr>
        <p:spPr/>
        <p:txBody>
          <a:bodyPr/>
          <a:lstStyle/>
          <a:p>
            <a:r>
              <a:rPr lang="en-US" dirty="0" smtClean="0"/>
              <a:t>TBD</a:t>
            </a:r>
            <a:endParaRPr lang="en-US" dirty="0"/>
          </a:p>
        </p:txBody>
      </p:sp>
      <p:sp>
        <p:nvSpPr>
          <p:cNvPr id="4" name="Footer Placeholder 3"/>
          <p:cNvSpPr>
            <a:spLocks noGrp="1"/>
          </p:cNvSpPr>
          <p:nvPr>
            <p:ph type="ftr" sz="quarter" idx="11"/>
          </p:nvPr>
        </p:nvSpPr>
        <p:spPr/>
        <p:txBody>
          <a:bodyPr/>
          <a:lstStyle/>
          <a:p>
            <a:fld id="{960C0150-AEA8-4A13-AA59-0296D065681C}" type="slidenum">
              <a:rPr lang="en-US" smtClean="0"/>
              <a:pPr/>
              <a:t>8</a:t>
            </a:fld>
            <a:endParaRPr lang="en-US"/>
          </a:p>
        </p:txBody>
      </p:sp>
    </p:spTree>
    <p:extLst>
      <p:ext uri="{BB962C8B-B14F-4D97-AF65-F5344CB8AC3E}">
        <p14:creationId xmlns:p14="http://schemas.microsoft.com/office/powerpoint/2010/main" val="1299115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DART Data Model Discussion</a:t>
            </a:r>
            <a:endParaRPr lang="en-US" dirty="0"/>
          </a:p>
        </p:txBody>
      </p:sp>
      <p:sp>
        <p:nvSpPr>
          <p:cNvPr id="2051" name="Rectangle 3"/>
          <p:cNvSpPr>
            <a:spLocks noGrp="1" noChangeArrowheads="1"/>
          </p:cNvSpPr>
          <p:nvPr>
            <p:ph type="subTitle" idx="1"/>
          </p:nvPr>
        </p:nvSpPr>
        <p:spPr/>
        <p:txBody>
          <a:bodyPr/>
          <a:lstStyle/>
          <a:p>
            <a:r>
              <a:rPr lang="en-US" smtClean="0"/>
              <a:t>June 25, 2014</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R_PPT_Light Bkgrd_F">
  <a:themeElements>
    <a:clrScheme name="L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B881395107E6448A9F03670F95BD7D" ma:contentTypeVersion="0" ma:contentTypeDescription="Create a new document." ma:contentTypeScope="" ma:versionID="d9ce95acffd8d8066062250e9213e68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E8C0AF-7DF3-4546-A85B-CC786715439A}"/>
</file>

<file path=customXml/itemProps2.xml><?xml version="1.0" encoding="utf-8"?>
<ds:datastoreItem xmlns:ds="http://schemas.openxmlformats.org/officeDocument/2006/customXml" ds:itemID="{439295F2-4839-4559-A14C-4A6AF4ECE85F}"/>
</file>

<file path=customXml/itemProps3.xml><?xml version="1.0" encoding="utf-8"?>
<ds:datastoreItem xmlns:ds="http://schemas.openxmlformats.org/officeDocument/2006/customXml" ds:itemID="{DF0C0AE5-DDD8-4AF3-B8C0-82360082EA7A}"/>
</file>

<file path=docProps/app.xml><?xml version="1.0" encoding="utf-8"?>
<Properties xmlns="http://schemas.openxmlformats.org/officeDocument/2006/extended-properties" xmlns:vt="http://schemas.openxmlformats.org/officeDocument/2006/docPropsVTypes">
  <Template/>
  <TotalTime>11577</TotalTime>
  <Words>2162</Words>
  <Application>Microsoft Office PowerPoint</Application>
  <PresentationFormat>On-screen Show (4:3)</PresentationFormat>
  <Paragraphs>428</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ACR_PPT_Light Bkgrd_F</vt:lpstr>
      <vt:lpstr>DART Data Model Proposed Model Components for Review</vt:lpstr>
      <vt:lpstr>Proposed DART Data Models for: </vt:lpstr>
      <vt:lpstr>Proposed DART Data Model</vt:lpstr>
      <vt:lpstr>Proposed Program Project Data Model</vt:lpstr>
      <vt:lpstr>Proposed Clinical Data Model</vt:lpstr>
      <vt:lpstr>Proposed Imaging DICOM Model </vt:lpstr>
      <vt:lpstr>Proposed DART User Model</vt:lpstr>
      <vt:lpstr>Proposed MINT Model</vt:lpstr>
      <vt:lpstr>DART Data Model Discussion</vt:lpstr>
      <vt:lpstr>Topics</vt:lpstr>
      <vt:lpstr>PowerPoint Presentation</vt:lpstr>
      <vt:lpstr>DW User Interface Portal  Flow  (pre June 2014, from mWebware)</vt:lpstr>
      <vt:lpstr>PowerPoint Presentation</vt:lpstr>
      <vt:lpstr>New Proposed Models</vt:lpstr>
      <vt:lpstr>Existing Data Models</vt:lpstr>
      <vt:lpstr>Basic Search</vt:lpstr>
      <vt:lpstr>Clinical Data Search (Simple Tab – search by Froms</vt:lpstr>
      <vt:lpstr>Imaging Tab Data Search - Current Data Model – DICOM (View 1)</vt:lpstr>
      <vt:lpstr>Saved Search</vt:lpstr>
      <vt:lpstr>Operational Reports  </vt:lpstr>
      <vt:lpstr>Operational Reports - DW Data Staging (1/2)</vt:lpstr>
      <vt:lpstr>Operational Reports - DW Data Staging (2/2)</vt:lpstr>
      <vt:lpstr>ER Subject Enrollment, Source: ACR IT Team</vt:lpstr>
      <vt:lpstr>Old CTDW (up to 2013) ER Diagram. Source: ACR IT Team </vt:lpstr>
      <vt:lpstr>Appendix</vt:lpstr>
      <vt:lpstr>PowerPoint Presentation</vt:lpstr>
      <vt:lpstr>Clinical Data</vt:lpstr>
      <vt:lpstr>DICOM Tag</vt:lpstr>
      <vt:lpstr>Basic Search Database Table</vt:lpstr>
      <vt:lpstr>Operational Reports Built off Operational Reports</vt:lpstr>
      <vt:lpstr>ACR Data Warehouse Arch Diagram -  (Version-1.2)</vt:lpstr>
      <vt:lpstr>ACR Data Warehouse Arch Diagram -  (Version 1.2)</vt:lpstr>
      <vt:lpstr>DRAFT DICOM - Relational Model, Not Used</vt:lpstr>
      <vt:lpstr>DRAFT DICOM - Logical Model, Not Used</vt:lpstr>
      <vt:lpstr>Common Classes – Data Elements</vt:lpstr>
      <vt:lpstr>Study Field Parameter List</vt:lpstr>
      <vt:lpstr>Site Field Parameter List</vt:lpstr>
      <vt:lpstr>Subject Field Parameter List</vt:lpstr>
      <vt:lpstr>Subject Enrollment Date Field Parameter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Whiting, Anne</dc:creator>
  <cp:lastModifiedBy>Fernandez, Anna </cp:lastModifiedBy>
  <cp:revision>67</cp:revision>
  <dcterms:created xsi:type="dcterms:W3CDTF">2012-06-25T19:55:19Z</dcterms:created>
  <dcterms:modified xsi:type="dcterms:W3CDTF">2014-07-08T20:14:21Z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0x01010082B881395107E6448A9F03670F95BD7D</vt:lpwstr>
  </property>
</Properties>
</file>