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302" r:id="rId4"/>
    <p:sldId id="285" r:id="rId5"/>
    <p:sldId id="306" r:id="rId6"/>
    <p:sldId id="286" r:id="rId7"/>
    <p:sldId id="287" r:id="rId8"/>
    <p:sldId id="282" r:id="rId9"/>
    <p:sldId id="288" r:id="rId10"/>
    <p:sldId id="289" r:id="rId11"/>
    <p:sldId id="305" r:id="rId12"/>
    <p:sldId id="297" r:id="rId13"/>
    <p:sldId id="296" r:id="rId14"/>
    <p:sldId id="300" r:id="rId15"/>
    <p:sldId id="299" r:id="rId16"/>
    <p:sldId id="280" r:id="rId17"/>
    <p:sldId id="298" r:id="rId18"/>
    <p:sldId id="290" r:id="rId19"/>
    <p:sldId id="291" r:id="rId20"/>
    <p:sldId id="292" r:id="rId21"/>
    <p:sldId id="293" r:id="rId22"/>
    <p:sldId id="303" r:id="rId23"/>
    <p:sldId id="304" r:id="rId24"/>
    <p:sldId id="281" r:id="rId25"/>
    <p:sldId id="27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6A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7" autoAdjust="0"/>
  </p:normalViewPr>
  <p:slideViewPr>
    <p:cSldViewPr>
      <p:cViewPr>
        <p:scale>
          <a:sx n="70" d="100"/>
          <a:sy n="70" d="100"/>
        </p:scale>
        <p:origin x="-171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528CA-3817-4919-B4BE-DF3107BF3A06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C5937-E475-4AC4-BE0E-165D7BAF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924" indent="-169924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70C57-97AE-494B-A327-4595598DF66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4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70C57-97AE-494B-A327-4595598DF66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4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A0E672-F8D3-4A87-A64A-BD49D175F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6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0C0150-AEA8-4A13-AA59-0296D06568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4D9646-187B-40C9-9017-61511EE315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BB5012-4C94-4105-BA1E-43BBC158B7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1C6284-44E4-49A8-B7F8-D2092C5AD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E0F7E-2494-4AB4-9C15-0CF66B5D09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0F4349-1722-4E23-BBFB-C480D67A4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9DA076-FEED-424D-8B53-63332D3E7A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CE7017-AAF7-49E6-9525-53792089AA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5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" b="3226"/>
          <a:stretch/>
        </p:blipFill>
        <p:spPr>
          <a:xfrm>
            <a:off x="-2" y="0"/>
            <a:ext cx="9144002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79771"/>
            <a:ext cx="9144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50">
                <a:solidFill>
                  <a:srgbClr val="00446A"/>
                </a:solidFill>
              </a:defRPr>
            </a:lvl1pPr>
          </a:lstStyle>
          <a:p>
            <a:fld id="{EB0E6737-3F75-48B3-B95E-7518D8E633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DART Data </a:t>
            </a:r>
            <a:r>
              <a:rPr lang="en-US" dirty="0" smtClean="0"/>
              <a:t>Model Discussion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June 25,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Saved Search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80" y="1524000"/>
            <a:ext cx="5115639" cy="443927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199" y="6063734"/>
            <a:ext cx="659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mWebWare; </a:t>
            </a:r>
            <a:r>
              <a:rPr lang="en-US" dirty="0"/>
              <a:t>C</a:t>
            </a:r>
            <a:r>
              <a:rPr lang="en-US" dirty="0" smtClean="0"/>
              <a:t>urrently used in DART Data </a:t>
            </a:r>
            <a:r>
              <a:rPr lang="en-US" dirty="0"/>
              <a:t>W</a:t>
            </a:r>
            <a:r>
              <a:rPr lang="en-US" dirty="0" smtClean="0"/>
              <a:t>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Reports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– Philly Team developed based on ECOG-ACRIN Common Classes requirements</a:t>
            </a:r>
          </a:p>
          <a:p>
            <a:r>
              <a:rPr lang="en-US" dirty="0" smtClean="0"/>
              <a:t>Basic Tables, then use Fact Tables and Cubes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382000" cy="1143000"/>
          </a:xfrm>
        </p:spPr>
        <p:txBody>
          <a:bodyPr/>
          <a:lstStyle/>
          <a:p>
            <a:r>
              <a:rPr lang="en-US" dirty="0" smtClean="0"/>
              <a:t>Operational Reports - DW Data Staging (1/2)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5"/>
          <a:stretch/>
        </p:blipFill>
        <p:spPr bwMode="auto">
          <a:xfrm>
            <a:off x="381000" y="1981200"/>
            <a:ext cx="249428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54387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59" b="26667"/>
          <a:stretch/>
        </p:blipFill>
        <p:spPr bwMode="auto">
          <a:xfrm>
            <a:off x="386080" y="3124200"/>
            <a:ext cx="2524760" cy="78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6080" y="4648200"/>
            <a:ext cx="252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Warehouse data staging for operational reports leverages the Common Classes. Source: ACR IT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82000" cy="1143000"/>
          </a:xfrm>
        </p:spPr>
        <p:txBody>
          <a:bodyPr/>
          <a:lstStyle/>
          <a:p>
            <a:r>
              <a:rPr lang="en-US" dirty="0"/>
              <a:t>Operational Reports - DW Data Staging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" y="1524000"/>
            <a:ext cx="2297382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646" y="1534765"/>
            <a:ext cx="2803607" cy="478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382" y="1524000"/>
            <a:ext cx="2469784" cy="490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3240" y="4771072"/>
            <a:ext cx="252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Warehouse data staging for operational reports leverages the Common Classes. Source: ACR IT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"/>
            <a:ext cx="8534400" cy="1143000"/>
          </a:xfrm>
        </p:spPr>
        <p:txBody>
          <a:bodyPr/>
          <a:lstStyle/>
          <a:p>
            <a:r>
              <a:rPr lang="en-US" dirty="0" smtClean="0"/>
              <a:t>ER Subject Enrollment, Source: ACR IT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42" y="858520"/>
            <a:ext cx="5557838" cy="597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4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Old CTDW (up to 2013) ER </a:t>
            </a:r>
            <a:r>
              <a:rPr lang="en-US" dirty="0" smtClean="0"/>
              <a:t>Diagram. Source: ACR IT Team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 bwMode="auto">
          <a:xfrm>
            <a:off x="612140" y="1127760"/>
            <a:ext cx="8077200" cy="534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7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7" t="13424" r="23482" b="7496"/>
          <a:stretch/>
        </p:blipFill>
        <p:spPr bwMode="auto">
          <a:xfrm>
            <a:off x="1143000" y="870471"/>
            <a:ext cx="6781800" cy="583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24200" y="524887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Proposed by Dinakar/Ravi; Not implemented in DART Data Warehouse. Model based on cubes/star schema.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-4064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dirty="0" smtClean="0"/>
              <a:t>DICOM Fact Table – proposed by ACR Philly team (not in use in current DW)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95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Proposed Models – Not Implemented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48" y="1314450"/>
            <a:ext cx="614362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0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DICOM Tag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3119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5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DART latest Architecture Slide</a:t>
            </a:r>
          </a:p>
          <a:p>
            <a:r>
              <a:rPr lang="en-US" dirty="0" smtClean="0"/>
              <a:t>Data Models: </a:t>
            </a:r>
          </a:p>
          <a:p>
            <a:pPr lvl="1"/>
            <a:r>
              <a:rPr lang="en-US" dirty="0" smtClean="0"/>
              <a:t>Type of Data Tables/Model in the current DW:</a:t>
            </a:r>
          </a:p>
          <a:p>
            <a:pPr lvl="2"/>
            <a:r>
              <a:rPr lang="en-US" dirty="0" smtClean="0"/>
              <a:t>Clinical Data (small table –directly to DW)</a:t>
            </a:r>
          </a:p>
          <a:p>
            <a:pPr lvl="2"/>
            <a:r>
              <a:rPr lang="en-US" dirty="0" smtClean="0"/>
              <a:t>DICOM: Simple DICOM model for tags to be ingested (1 image from each series)</a:t>
            </a:r>
          </a:p>
          <a:p>
            <a:pPr lvl="2"/>
            <a:r>
              <a:rPr lang="en-US" dirty="0" smtClean="0"/>
              <a:t>Basic Search Database Tables (from an Excel Spreadsheet, showing Connections to the subject and DICOM/Path data sets)</a:t>
            </a:r>
          </a:p>
          <a:p>
            <a:pPr lvl="2"/>
            <a:r>
              <a:rPr lang="en-US" dirty="0" smtClean="0"/>
              <a:t>SSIS – Operational Reports –covering Common Classes (EA Site, Subject, </a:t>
            </a:r>
            <a:r>
              <a:rPr lang="en-US" dirty="0" err="1" smtClean="0"/>
              <a:t>SubjectTreatment</a:t>
            </a:r>
            <a:r>
              <a:rPr lang="en-US" dirty="0" smtClean="0"/>
              <a:t>, etc.) – this has a star-schema/cubes that are also generated.</a:t>
            </a:r>
          </a:p>
          <a:p>
            <a:pPr lvl="1"/>
            <a:r>
              <a:rPr lang="en-US" dirty="0" smtClean="0"/>
              <a:t>Screenshots showing the models for:</a:t>
            </a:r>
          </a:p>
          <a:p>
            <a:pPr lvl="2"/>
            <a:r>
              <a:rPr lang="en-US" dirty="0" smtClean="0"/>
              <a:t>Basic Search Tables  (</a:t>
            </a:r>
            <a:r>
              <a:rPr lang="en-US" dirty="0" err="1" smtClean="0"/>
              <a:t>mWebWare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DICOM (final data model in use)  (</a:t>
            </a:r>
            <a:r>
              <a:rPr lang="en-US" dirty="0" err="1" smtClean="0"/>
              <a:t>mWebWare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Other Tables  (</a:t>
            </a:r>
            <a:r>
              <a:rPr lang="en-US" dirty="0" err="1" smtClean="0"/>
              <a:t>mWebWare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Operational Reports (ACR Philly)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Search Database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1296" r="1412" b="7924"/>
          <a:stretch/>
        </p:blipFill>
        <p:spPr bwMode="auto">
          <a:xfrm>
            <a:off x="228600" y="1981200"/>
            <a:ext cx="8752840" cy="344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5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Reports Built off Operational Reports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" y="1686560"/>
            <a:ext cx="908629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1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54592" y="827690"/>
            <a:ext cx="8967935" cy="539496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algn="ctr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35" y="23074"/>
            <a:ext cx="5198032" cy="25031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1600" b="1" dirty="0" smtClean="0"/>
              <a:t>ACR Data Warehouse Arch Diagram -  </a:t>
            </a:r>
            <a:r>
              <a:rPr lang="en-US" sz="1050" b="1" dirty="0" smtClean="0"/>
              <a:t>(Version-1.2)</a:t>
            </a:r>
            <a:endParaRPr lang="en-US" sz="1050" b="1" dirty="0"/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5638801" y="294373"/>
            <a:ext cx="1707166" cy="40011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ACR Data Access  Portal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(query, download)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>
            <a:spLocks noChangeAspect="1"/>
          </p:cNvSpPr>
          <p:nvPr/>
        </p:nvSpPr>
        <p:spPr>
          <a:xfrm>
            <a:off x="866696" y="301463"/>
            <a:ext cx="96012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</a:rPr>
              <a:t>External Systems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1997735" y="277505"/>
            <a:ext cx="2112117" cy="4154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Other Reporting Websites (e.g.. NCI Specimen  Navigator)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4312336" y="408235"/>
            <a:ext cx="1243405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Statistical Centers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1099" y="847941"/>
            <a:ext cx="492443" cy="5278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algn="ctr">
            <a:noFill/>
            <a:round/>
            <a:headEnd/>
            <a:tailEnd/>
          </a:ln>
        </p:spPr>
        <p:txBody>
          <a:bodyPr vert="vert270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Orchestrator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84735" y="4960669"/>
            <a:ext cx="8233739" cy="1138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</a:rPr>
              <a:t>      Staging Area (Ingestion of Incoming Data)    </a:t>
            </a:r>
            <a:endParaRPr lang="en-US" sz="1000" dirty="0">
              <a:solidFill>
                <a:srgbClr val="000000"/>
              </a:solidFill>
            </a:endParaRPr>
          </a:p>
          <a:p>
            <a:pPr marL="166688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1000" dirty="0" smtClean="0">
              <a:solidFill>
                <a:srgbClr val="000000"/>
              </a:solidFill>
            </a:endParaRPr>
          </a:p>
          <a:p>
            <a:pPr marL="166688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1000" dirty="0">
              <a:solidFill>
                <a:srgbClr val="000000"/>
              </a:solidFill>
            </a:endParaRPr>
          </a:p>
          <a:p>
            <a:pPr marL="166688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1000" dirty="0" smtClean="0">
              <a:solidFill>
                <a:srgbClr val="000000"/>
              </a:solidFill>
            </a:endParaRPr>
          </a:p>
          <a:p>
            <a:pPr marL="166688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0" name="Right Arrow Callout 39"/>
          <p:cNvSpPr>
            <a:spLocks noChangeAspect="1"/>
          </p:cNvSpPr>
          <p:nvPr/>
        </p:nvSpPr>
        <p:spPr bwMode="auto">
          <a:xfrm rot="16200000">
            <a:off x="6252229" y="5465884"/>
            <a:ext cx="446603" cy="2075796"/>
          </a:xfrm>
          <a:prstGeom prst="rightArrowCallout">
            <a:avLst>
              <a:gd name="adj1" fmla="val 34060"/>
              <a:gd name="adj2" fmla="val 65060"/>
              <a:gd name="adj3" fmla="val 24641"/>
              <a:gd name="adj4" fmla="val 77701"/>
            </a:avLst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black"/>
                </a:solidFill>
              </a:rPr>
              <a:t>Clinical Data Sources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82502" y="1802903"/>
            <a:ext cx="823597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</a:rPr>
              <a:t>Integrated Meta-Data Layer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01356" y="983881"/>
            <a:ext cx="821711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</a:rPr>
              <a:t>External Access – Business Layer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Right Arrow Callout 14"/>
          <p:cNvSpPr>
            <a:spLocks noChangeAspect="1"/>
          </p:cNvSpPr>
          <p:nvPr/>
        </p:nvSpPr>
        <p:spPr bwMode="auto">
          <a:xfrm rot="-5400000">
            <a:off x="1197933" y="5306230"/>
            <a:ext cx="594880" cy="2425948"/>
          </a:xfrm>
          <a:prstGeom prst="rightArrowCallout">
            <a:avLst>
              <a:gd name="adj1" fmla="val 52402"/>
              <a:gd name="adj2" fmla="val 26201"/>
              <a:gd name="adj3" fmla="val 10098"/>
              <a:gd name="adj4" fmla="val 74692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Lab Data Sources (e.g., LIS, Biospecimen Management Systems)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8" name="Left-Right Arrow 117"/>
          <p:cNvSpPr>
            <a:spLocks noChangeAspect="1"/>
          </p:cNvSpPr>
          <p:nvPr/>
        </p:nvSpPr>
        <p:spPr bwMode="auto">
          <a:xfrm rot="16200000">
            <a:off x="2860278" y="715229"/>
            <a:ext cx="413822" cy="213360"/>
          </a:xfrm>
          <a:prstGeom prst="leftRight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84" name="TextBox 3083"/>
          <p:cNvSpPr txBox="1"/>
          <p:nvPr/>
        </p:nvSpPr>
        <p:spPr>
          <a:xfrm>
            <a:off x="3173869" y="674225"/>
            <a:ext cx="39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WS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0" name="Right Arrow Callout 119"/>
          <p:cNvSpPr>
            <a:spLocks noChangeAspect="1"/>
          </p:cNvSpPr>
          <p:nvPr/>
        </p:nvSpPr>
        <p:spPr bwMode="auto">
          <a:xfrm rot="16200000">
            <a:off x="8082722" y="5759486"/>
            <a:ext cx="489168" cy="1446029"/>
          </a:xfrm>
          <a:prstGeom prst="rightArrowCallout">
            <a:avLst>
              <a:gd name="adj1" fmla="val 34850"/>
              <a:gd name="adj2" fmla="val 31309"/>
              <a:gd name="adj3" fmla="val 31132"/>
              <a:gd name="adj4" fmla="val 77701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black"/>
                </a:solidFill>
              </a:rPr>
              <a:t> Other Data Sources      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3085" name="Rectangle 3084"/>
          <p:cNvSpPr/>
          <p:nvPr/>
        </p:nvSpPr>
        <p:spPr bwMode="auto">
          <a:xfrm>
            <a:off x="682502" y="2295344"/>
            <a:ext cx="8235972" cy="261937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86" name="Rectangle 3085"/>
          <p:cNvSpPr/>
          <p:nvPr/>
        </p:nvSpPr>
        <p:spPr>
          <a:xfrm>
            <a:off x="4109852" y="3179519"/>
            <a:ext cx="1722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DW-Core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75665" y="710414"/>
            <a:ext cx="861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WS or VPN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Up-Down Arrow 21"/>
          <p:cNvSpPr/>
          <p:nvPr/>
        </p:nvSpPr>
        <p:spPr bwMode="auto">
          <a:xfrm>
            <a:off x="4530492" y="680640"/>
            <a:ext cx="104669" cy="282178"/>
          </a:xfrm>
          <a:prstGeom prst="upDownArrow">
            <a:avLst/>
          </a:prstGeom>
          <a:noFill/>
          <a:ln w="38100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526013" y="715593"/>
            <a:ext cx="39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WS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1" name="Up-Down Arrow 100"/>
          <p:cNvSpPr/>
          <p:nvPr/>
        </p:nvSpPr>
        <p:spPr bwMode="auto">
          <a:xfrm>
            <a:off x="6361128" y="706563"/>
            <a:ext cx="104669" cy="282178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28962" y="676809"/>
            <a:ext cx="39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WS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8" name="Up-Down Arrow 107"/>
          <p:cNvSpPr/>
          <p:nvPr/>
        </p:nvSpPr>
        <p:spPr bwMode="auto">
          <a:xfrm>
            <a:off x="1283789" y="686790"/>
            <a:ext cx="104669" cy="282178"/>
          </a:xfrm>
          <a:prstGeom prst="upDownArrow">
            <a:avLst/>
          </a:prstGeom>
          <a:noFill/>
          <a:ln w="381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6" name="Right Arrow Callout 25"/>
          <p:cNvSpPr>
            <a:spLocks noChangeAspect="1"/>
          </p:cNvSpPr>
          <p:nvPr/>
        </p:nvSpPr>
        <p:spPr bwMode="auto">
          <a:xfrm rot="16200000">
            <a:off x="3341142" y="5927893"/>
            <a:ext cx="446603" cy="1151778"/>
          </a:xfrm>
          <a:prstGeom prst="rightArrowCallout">
            <a:avLst>
              <a:gd name="adj1" fmla="val 34060"/>
              <a:gd name="adj2" fmla="val 65060"/>
              <a:gd name="adj3" fmla="val 24641"/>
              <a:gd name="adj4" fmla="val 77701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NCTN - CTSU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7847246" y="317458"/>
            <a:ext cx="96012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</a:rPr>
              <a:t>NCTN – CTSU</a:t>
            </a:r>
          </a:p>
          <a:p>
            <a:pPr algn="ctr"/>
            <a:r>
              <a:rPr lang="en-US" sz="900" dirty="0" smtClean="0">
                <a:solidFill>
                  <a:prstClr val="black"/>
                </a:solidFill>
              </a:rPr>
              <a:t>(RSS, CTEP-IAM)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29" name="Up-Down Arrow 28"/>
          <p:cNvSpPr/>
          <p:nvPr/>
        </p:nvSpPr>
        <p:spPr bwMode="auto">
          <a:xfrm>
            <a:off x="8019358" y="710414"/>
            <a:ext cx="104669" cy="282178"/>
          </a:xfrm>
          <a:prstGeom prst="upDown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61069" y="700571"/>
            <a:ext cx="39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WS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1" name="Left-Right Arrow 30"/>
          <p:cNvSpPr/>
          <p:nvPr/>
        </p:nvSpPr>
        <p:spPr bwMode="auto">
          <a:xfrm>
            <a:off x="7344584" y="457996"/>
            <a:ext cx="502662" cy="118582"/>
          </a:xfrm>
          <a:prstGeom prst="leftRight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00573" y="542140"/>
            <a:ext cx="39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WS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3" name="Right Arrow Callout 32"/>
          <p:cNvSpPr>
            <a:spLocks noChangeAspect="1"/>
          </p:cNvSpPr>
          <p:nvPr/>
        </p:nvSpPr>
        <p:spPr bwMode="auto">
          <a:xfrm rot="16200000">
            <a:off x="4577187" y="5916837"/>
            <a:ext cx="446603" cy="1131324"/>
          </a:xfrm>
          <a:prstGeom prst="rightArrowCallout">
            <a:avLst>
              <a:gd name="adj1" fmla="val 34060"/>
              <a:gd name="adj2" fmla="val 65060"/>
              <a:gd name="adj3" fmla="val 24641"/>
              <a:gd name="adj4" fmla="val 77701"/>
            </a:avLst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black"/>
                </a:solidFill>
              </a:rPr>
              <a:t>Imaging Data</a:t>
            </a:r>
            <a:endParaRPr lang="en-US" sz="1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54592" y="827690"/>
            <a:ext cx="8967935" cy="539496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algn="ctr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746997" y="2387298"/>
            <a:ext cx="2915818" cy="2425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algn="ctr">
            <a:solidFill>
              <a:schemeClr val="accent4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35" y="2754"/>
            <a:ext cx="5198032" cy="250317"/>
          </a:xfrm>
          <a:noFill/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ACR Data Warehouse Arch Diagram -  </a:t>
            </a:r>
            <a:r>
              <a:rPr lang="en-US" sz="1050" b="1" dirty="0" smtClean="0">
                <a:solidFill>
                  <a:schemeClr val="bg1"/>
                </a:solidFill>
              </a:rPr>
              <a:t>(Version 1.2)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882243" y="6361960"/>
            <a:ext cx="2133600" cy="365125"/>
          </a:xfrm>
          <a:prstGeom prst="rect">
            <a:avLst/>
          </a:prstGeom>
        </p:spPr>
        <p:txBody>
          <a:bodyPr/>
          <a:lstStyle/>
          <a:p>
            <a:fld id="{1B7C53B6-84AD-4952-BCD8-D1738DF4CA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lowchart: Magnetic Disk 10"/>
          <p:cNvSpPr>
            <a:spLocks noChangeAspect="1"/>
          </p:cNvSpPr>
          <p:nvPr/>
        </p:nvSpPr>
        <p:spPr bwMode="auto">
          <a:xfrm>
            <a:off x="5110137" y="2900499"/>
            <a:ext cx="1074735" cy="733663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" name="Left-Right Arrow 18"/>
          <p:cNvSpPr>
            <a:spLocks noChangeAspect="1"/>
          </p:cNvSpPr>
          <p:nvPr/>
        </p:nvSpPr>
        <p:spPr bwMode="auto">
          <a:xfrm>
            <a:off x="4593881" y="3255917"/>
            <a:ext cx="480059" cy="274320"/>
          </a:xfrm>
          <a:prstGeom prst="leftRightArrow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5715000" y="294373"/>
            <a:ext cx="1517755" cy="38472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50" dirty="0" smtClean="0">
                <a:solidFill>
                  <a:schemeClr val="bg1"/>
                </a:solidFill>
              </a:rPr>
              <a:t>Data Access Portals (query, download)</a:t>
            </a:r>
            <a:endParaRPr lang="en-US" sz="9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>
            <a:spLocks noChangeAspect="1"/>
          </p:cNvSpPr>
          <p:nvPr/>
        </p:nvSpPr>
        <p:spPr>
          <a:xfrm>
            <a:off x="969356" y="312096"/>
            <a:ext cx="96012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prstClr val="black"/>
                </a:solidFill>
              </a:rPr>
              <a:t>External Systems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2149807" y="304800"/>
            <a:ext cx="196586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tx1"/>
                </a:solidFill>
              </a:rPr>
              <a:t>Other Reporting Websites (e.g.. NCI Specimen Navigator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4329602" y="304800"/>
            <a:ext cx="1243405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</a:rPr>
              <a:t>Statistical Centers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2" name="Flowchart: Magnetic Disk 31"/>
          <p:cNvSpPr>
            <a:spLocks noChangeAspect="1"/>
          </p:cNvSpPr>
          <p:nvPr/>
        </p:nvSpPr>
        <p:spPr bwMode="auto">
          <a:xfrm>
            <a:off x="2778810" y="5371093"/>
            <a:ext cx="1074735" cy="733663"/>
          </a:xfrm>
          <a:prstGeom prst="flowChartMagneticDisk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Archive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754" y="2445918"/>
            <a:ext cx="1134827" cy="15388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  <a:latin typeface="Calibri"/>
              </a:rPr>
              <a:t>Common Classes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52388" indent="-52388">
              <a:buFont typeface="Arial" charset="0"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Calibri"/>
              </a:rPr>
              <a:t>Site Info</a:t>
            </a:r>
          </a:p>
          <a:p>
            <a:pPr marL="52388" indent="-52388">
              <a:buFont typeface="Arial" charset="0"/>
              <a:buChar char="•"/>
            </a:pPr>
            <a:r>
              <a:rPr lang="en-US" sz="1000" dirty="0" err="1" smtClean="0">
                <a:solidFill>
                  <a:srgbClr val="000000"/>
                </a:solidFill>
                <a:latin typeface="Calibri"/>
              </a:rPr>
              <a:t>SitePersonnel</a:t>
            </a:r>
            <a:endParaRPr lang="en-US" sz="1000" dirty="0" smtClean="0">
              <a:solidFill>
                <a:srgbClr val="000000"/>
              </a:solidFill>
              <a:latin typeface="Calibri"/>
            </a:endParaRPr>
          </a:p>
          <a:p>
            <a:pPr marL="52388" indent="-52388">
              <a:buFont typeface="Arial" charset="0"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Calibri"/>
              </a:rPr>
              <a:t>Subject</a:t>
            </a:r>
          </a:p>
          <a:p>
            <a:pPr marL="52388" indent="-52388">
              <a:buFont typeface="Arial" charset="0"/>
              <a:buChar char="•"/>
            </a:pPr>
            <a:r>
              <a:rPr lang="en-US" sz="1000" dirty="0" err="1" smtClean="0">
                <a:solidFill>
                  <a:srgbClr val="000000"/>
                </a:solidFill>
                <a:latin typeface="Calibri"/>
              </a:rPr>
              <a:t>ClinicalStudy</a:t>
            </a:r>
            <a:endParaRPr lang="en-US" sz="1000" dirty="0" smtClean="0">
              <a:solidFill>
                <a:srgbClr val="000000"/>
              </a:solidFill>
              <a:latin typeface="Calibri"/>
            </a:endParaRPr>
          </a:p>
          <a:p>
            <a:pPr marL="52388" indent="-52388">
              <a:buFont typeface="Arial" charset="0"/>
              <a:buChar char="•"/>
            </a:pPr>
            <a:r>
              <a:rPr lang="en-US" sz="1000" dirty="0" err="1" smtClean="0">
                <a:solidFill>
                  <a:srgbClr val="000000"/>
                </a:solidFill>
                <a:latin typeface="Calibri"/>
              </a:rPr>
              <a:t>StudyTreatment</a:t>
            </a:r>
            <a:endParaRPr lang="en-US" sz="1000" dirty="0" smtClean="0">
              <a:solidFill>
                <a:srgbClr val="000000"/>
              </a:solidFill>
              <a:latin typeface="Calibri"/>
            </a:endParaRPr>
          </a:p>
          <a:p>
            <a:pPr marL="52388" indent="-52388">
              <a:buFont typeface="Arial" charset="0"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Calibri"/>
              </a:rPr>
              <a:t>Study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endParaRPr lang="en-US" sz="1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53405" y="847941"/>
            <a:ext cx="507831" cy="5278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algn="ctr">
            <a:noFill/>
            <a:round/>
            <a:headEnd/>
            <a:tailEnd/>
          </a:ln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alibri"/>
              </a:rPr>
              <a:t>Orchestrator</a:t>
            </a:r>
            <a:endParaRPr lang="en-US" sz="1200" b="1" dirty="0">
              <a:solidFill>
                <a:srgbClr val="000000"/>
              </a:solidFill>
              <a:latin typeface="Calibri"/>
            </a:endParaRPr>
          </a:p>
          <a:p>
            <a:pPr marL="166688" indent="-166688" algn="ctr">
              <a:buFont typeface="Arial" charset="0"/>
              <a:buChar char="•"/>
            </a:pPr>
            <a:r>
              <a:rPr lang="en-US" sz="900" dirty="0" smtClean="0">
                <a:solidFill>
                  <a:srgbClr val="000000"/>
                </a:solidFill>
                <a:latin typeface="Calibri"/>
              </a:rPr>
              <a:t>Audit •  ETL </a:t>
            </a:r>
            <a:r>
              <a:rPr lang="en-US" sz="900" dirty="0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900" dirty="0" smtClean="0">
                <a:solidFill>
                  <a:srgbClr val="000000"/>
                </a:solidFill>
                <a:latin typeface="Calibri"/>
              </a:rPr>
              <a:t>Logs •  Security Service/Authentication * Scheduler</a:t>
            </a:r>
            <a:endParaRPr lang="en-US" sz="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84735" y="4937584"/>
            <a:ext cx="8233739" cy="1184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100" b="1" dirty="0" smtClean="0">
                <a:solidFill>
                  <a:schemeClr val="bg1"/>
                </a:solidFill>
                <a:latin typeface="Calibri"/>
              </a:rPr>
              <a:t>      Staging Area (Ingestion of Incoming Data)    </a:t>
            </a:r>
            <a:endParaRPr lang="en-US" sz="1100" dirty="0">
              <a:solidFill>
                <a:schemeClr val="bg1"/>
              </a:solidFill>
              <a:latin typeface="Calibri"/>
            </a:endParaRPr>
          </a:p>
          <a:p>
            <a:r>
              <a:rPr lang="en-US" sz="1000" dirty="0">
                <a:solidFill>
                  <a:schemeClr val="bg1"/>
                </a:solidFill>
                <a:latin typeface="Calibri"/>
              </a:rPr>
              <a:t>• Data Entry (via web service or Data Push from </a:t>
            </a:r>
            <a:r>
              <a:rPr lang="en-US" sz="1000" dirty="0" smtClean="0">
                <a:solidFill>
                  <a:schemeClr val="bg1"/>
                </a:solidFill>
                <a:latin typeface="Calibri"/>
              </a:rPr>
              <a:t>site) </a:t>
            </a:r>
            <a:r>
              <a:rPr lang="en-US" sz="1000" dirty="0">
                <a:solidFill>
                  <a:schemeClr val="bg1"/>
                </a:solidFill>
                <a:latin typeface="Calibri"/>
              </a:rPr>
              <a:t>•  </a:t>
            </a:r>
            <a:r>
              <a:rPr lang="en-US" sz="1000" dirty="0" smtClean="0">
                <a:solidFill>
                  <a:schemeClr val="bg1"/>
                </a:solidFill>
                <a:latin typeface="Calibri"/>
              </a:rPr>
              <a:t>ETL </a:t>
            </a:r>
            <a:r>
              <a:rPr lang="en-US" sz="1000" dirty="0">
                <a:solidFill>
                  <a:schemeClr val="bg1"/>
                </a:solidFill>
                <a:latin typeface="Calibri"/>
              </a:rPr>
              <a:t>or related </a:t>
            </a:r>
            <a:r>
              <a:rPr lang="en-US" sz="1000" dirty="0" smtClean="0">
                <a:solidFill>
                  <a:schemeClr val="bg1"/>
                </a:solidFill>
                <a:latin typeface="Calibri"/>
              </a:rPr>
              <a:t>processes </a:t>
            </a:r>
            <a:r>
              <a:rPr lang="en-US" sz="1000" dirty="0">
                <a:solidFill>
                  <a:schemeClr val="bg1"/>
                </a:solidFill>
                <a:latin typeface="Calibri"/>
              </a:rPr>
              <a:t>•  </a:t>
            </a:r>
            <a:r>
              <a:rPr lang="en-US" sz="1000" dirty="0" smtClean="0">
                <a:solidFill>
                  <a:schemeClr val="bg1"/>
                </a:solidFill>
                <a:latin typeface="Calibri"/>
              </a:rPr>
              <a:t>Clean </a:t>
            </a:r>
            <a:r>
              <a:rPr lang="en-US" sz="1000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1000" dirty="0" smtClean="0">
                <a:solidFill>
                  <a:schemeClr val="bg1"/>
                </a:solidFill>
                <a:latin typeface="Calibri"/>
              </a:rPr>
              <a:t>up/Q&amp;A </a:t>
            </a:r>
            <a:r>
              <a:rPr lang="en-US" sz="1000" dirty="0">
                <a:solidFill>
                  <a:schemeClr val="bg1"/>
                </a:solidFill>
                <a:latin typeface="Calibri"/>
              </a:rPr>
              <a:t>• </a:t>
            </a:r>
            <a:r>
              <a:rPr lang="en-US" sz="1000" dirty="0" smtClean="0">
                <a:solidFill>
                  <a:schemeClr val="bg1"/>
                </a:solidFill>
                <a:latin typeface="Calibri"/>
              </a:rPr>
              <a:t>Aggregation </a:t>
            </a:r>
            <a:r>
              <a:rPr lang="en-US" sz="1000" dirty="0">
                <a:solidFill>
                  <a:schemeClr val="bg1"/>
                </a:solidFill>
                <a:latin typeface="Calibri"/>
              </a:rPr>
              <a:t>• </a:t>
            </a:r>
            <a:r>
              <a:rPr lang="en-US" sz="1000" dirty="0" smtClean="0">
                <a:solidFill>
                  <a:schemeClr val="bg1"/>
                </a:solidFill>
                <a:latin typeface="Calibri"/>
              </a:rPr>
              <a:t>“Decoder</a:t>
            </a:r>
            <a:r>
              <a:rPr lang="en-US" sz="1000" dirty="0">
                <a:solidFill>
                  <a:schemeClr val="bg1"/>
                </a:solidFill>
                <a:latin typeface="Calibri"/>
              </a:rPr>
              <a:t>” </a:t>
            </a:r>
            <a:r>
              <a:rPr lang="en-US" sz="1000" dirty="0" smtClean="0">
                <a:solidFill>
                  <a:schemeClr val="bg1"/>
                </a:solidFill>
                <a:latin typeface="Calibri"/>
              </a:rPr>
              <a:t>secure  ETL/matching</a:t>
            </a:r>
          </a:p>
          <a:p>
            <a:pPr marL="166688" indent="-166688">
              <a:buFont typeface="Arial" charset="0"/>
              <a:buChar char="•"/>
            </a:pPr>
            <a:endParaRPr lang="en-US" sz="1000" dirty="0">
              <a:solidFill>
                <a:srgbClr val="000000"/>
              </a:solidFill>
              <a:latin typeface="Calibri"/>
            </a:endParaRPr>
          </a:p>
          <a:p>
            <a:pPr marL="166688" indent="-166688">
              <a:buFont typeface="Arial" charset="0"/>
              <a:buChar char="•"/>
            </a:pPr>
            <a:endParaRPr lang="en-US" sz="1000" dirty="0" smtClean="0">
              <a:solidFill>
                <a:srgbClr val="000000"/>
              </a:solidFill>
              <a:latin typeface="Calibri"/>
            </a:endParaRPr>
          </a:p>
          <a:p>
            <a:pPr marL="166688" indent="-166688">
              <a:buFont typeface="Arial" charset="0"/>
              <a:buChar char="•"/>
            </a:pPr>
            <a:endParaRPr lang="en-US" sz="1000" dirty="0">
              <a:solidFill>
                <a:srgbClr val="000000"/>
              </a:solidFill>
              <a:latin typeface="Calibri"/>
            </a:endParaRPr>
          </a:p>
          <a:p>
            <a:pPr marL="166688" indent="-166688">
              <a:buFont typeface="Arial" charset="0"/>
              <a:buChar char="•"/>
            </a:pPr>
            <a:endParaRPr lang="en-US" sz="1000" dirty="0" smtClean="0">
              <a:solidFill>
                <a:srgbClr val="000000"/>
              </a:solidFill>
              <a:latin typeface="Calibri"/>
            </a:endParaRPr>
          </a:p>
          <a:p>
            <a:pPr marL="166688" indent="-166688">
              <a:buFont typeface="Arial" charset="0"/>
              <a:buChar char="•"/>
            </a:pPr>
            <a:endParaRPr lang="en-US" sz="1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Right Arrow Callout 39"/>
          <p:cNvSpPr>
            <a:spLocks noChangeAspect="1"/>
          </p:cNvSpPr>
          <p:nvPr/>
        </p:nvSpPr>
        <p:spPr bwMode="auto">
          <a:xfrm rot="16200000">
            <a:off x="3810476" y="5570222"/>
            <a:ext cx="446603" cy="1838444"/>
          </a:xfrm>
          <a:prstGeom prst="rightArrowCallout">
            <a:avLst>
              <a:gd name="adj1" fmla="val 34060"/>
              <a:gd name="adj2" fmla="val 65060"/>
              <a:gd name="adj3" fmla="val 24641"/>
              <a:gd name="adj4" fmla="val 77701"/>
            </a:avLst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</a:rPr>
              <a:t>Clinical Data Sources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82502" y="1833679"/>
            <a:ext cx="8235972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Integrated Meta-Data Layer</a:t>
            </a:r>
            <a:endParaRPr lang="en-US" sz="1400" dirty="0">
              <a:solidFill>
                <a:srgbClr val="000000"/>
              </a:solidFill>
              <a:latin typeface="Calibri"/>
            </a:endParaRPr>
          </a:p>
          <a:p>
            <a:pPr marL="166688" indent="-166688">
              <a:buFont typeface="Arial" charset="0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Calibri"/>
              </a:rPr>
              <a:t>Semantics </a:t>
            </a:r>
            <a:r>
              <a:rPr lang="en-US" sz="1000" dirty="0" err="1" smtClean="0">
                <a:solidFill>
                  <a:schemeClr val="bg1"/>
                </a:solidFill>
                <a:latin typeface="Calibri"/>
              </a:rPr>
              <a:t>WorkBench</a:t>
            </a:r>
            <a:r>
              <a:rPr lang="en-US" sz="1000" dirty="0" smtClean="0">
                <a:solidFill>
                  <a:schemeClr val="bg1"/>
                </a:solidFill>
                <a:latin typeface="Calibri"/>
              </a:rPr>
              <a:t>  	 </a:t>
            </a:r>
            <a:r>
              <a:rPr lang="en-US" sz="1000" dirty="0">
                <a:solidFill>
                  <a:schemeClr val="bg1"/>
                </a:solidFill>
                <a:latin typeface="Calibri"/>
              </a:rPr>
              <a:t>• </a:t>
            </a:r>
            <a:r>
              <a:rPr lang="en-US" sz="1000" dirty="0" smtClean="0">
                <a:solidFill>
                  <a:schemeClr val="bg1"/>
                </a:solidFill>
                <a:latin typeface="Calibri"/>
              </a:rPr>
              <a:t>ID – cross walk mapping  	</a:t>
            </a:r>
            <a:r>
              <a:rPr lang="en-US" sz="1000" dirty="0">
                <a:solidFill>
                  <a:schemeClr val="bg1"/>
                </a:solidFill>
                <a:latin typeface="Calibri"/>
              </a:rPr>
              <a:t> • Access Control  </a:t>
            </a:r>
            <a:r>
              <a:rPr lang="en-US" sz="1000" dirty="0" smtClean="0">
                <a:solidFill>
                  <a:schemeClr val="bg1"/>
                </a:solidFill>
                <a:latin typeface="Calibri"/>
              </a:rPr>
              <a:t> </a:t>
            </a:r>
            <a:endParaRPr lang="en-US" sz="10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01356" y="1018505"/>
            <a:ext cx="8217118" cy="453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External Access – Business Layer</a:t>
            </a:r>
            <a:endParaRPr lang="en-US" sz="1400" dirty="0">
              <a:solidFill>
                <a:srgbClr val="000000"/>
              </a:solidFill>
              <a:latin typeface="Calibri"/>
            </a:endParaRPr>
          </a:p>
          <a:p>
            <a:pPr marL="52388" indent="-52388">
              <a:buFont typeface="Arial" charset="0"/>
              <a:buChar char="•"/>
            </a:pPr>
            <a:r>
              <a:rPr lang="en-US" sz="950" dirty="0" smtClean="0">
                <a:solidFill>
                  <a:srgbClr val="000000"/>
                </a:solidFill>
                <a:latin typeface="Calibri"/>
              </a:rPr>
              <a:t>API• Web Services (REST, etc.)•“Cube generation“• Ad-hoc Querying </a:t>
            </a:r>
            <a:r>
              <a:rPr lang="en-US" sz="950" dirty="0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950" dirty="0" smtClean="0">
                <a:solidFill>
                  <a:srgbClr val="000000"/>
                </a:solidFill>
                <a:latin typeface="Calibri"/>
              </a:rPr>
              <a:t>Operational </a:t>
            </a:r>
            <a:r>
              <a:rPr lang="en-US" sz="950" dirty="0">
                <a:solidFill>
                  <a:srgbClr val="000000"/>
                </a:solidFill>
                <a:latin typeface="Calibri"/>
              </a:rPr>
              <a:t>Reporting • </a:t>
            </a:r>
            <a:r>
              <a:rPr lang="en-US" sz="950" dirty="0" smtClean="0">
                <a:solidFill>
                  <a:srgbClr val="000000"/>
                </a:solidFill>
                <a:latin typeface="Calibri"/>
              </a:rPr>
              <a:t>Security Access </a:t>
            </a:r>
            <a:r>
              <a:rPr lang="en-US" sz="950" dirty="0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950" dirty="0" smtClean="0">
                <a:solidFill>
                  <a:srgbClr val="000000"/>
                </a:solidFill>
                <a:latin typeface="Calibri"/>
              </a:rPr>
              <a:t>Data Scrubbing Conditions </a:t>
            </a:r>
            <a:r>
              <a:rPr lang="en-US" sz="950" dirty="0">
                <a:solidFill>
                  <a:srgbClr val="000000"/>
                </a:solidFill>
                <a:latin typeface="Calibri"/>
              </a:rPr>
              <a:t>• Email </a:t>
            </a:r>
            <a:r>
              <a:rPr lang="en-US" sz="950" dirty="0" smtClean="0">
                <a:solidFill>
                  <a:srgbClr val="000000"/>
                </a:solidFill>
                <a:latin typeface="Calibri"/>
              </a:rPr>
              <a:t>Notifications</a:t>
            </a:r>
            <a:endParaRPr lang="en-US" sz="95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Right Arrow Callout 14"/>
          <p:cNvSpPr>
            <a:spLocks noChangeAspect="1"/>
          </p:cNvSpPr>
          <p:nvPr/>
        </p:nvSpPr>
        <p:spPr bwMode="auto">
          <a:xfrm rot="-5400000">
            <a:off x="1378856" y="5371814"/>
            <a:ext cx="594880" cy="2307229"/>
          </a:xfrm>
          <a:prstGeom prst="rightArrowCallout">
            <a:avLst>
              <a:gd name="adj1" fmla="val 23124"/>
              <a:gd name="adj2" fmla="val 26201"/>
              <a:gd name="adj3" fmla="val 10098"/>
              <a:gd name="adj4" fmla="val 74692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Lab Data Sources (</a:t>
            </a:r>
            <a:r>
              <a:rPr lang="en-US" sz="1000" b="1" dirty="0" smtClean="0">
                <a:solidFill>
                  <a:schemeClr val="tx1"/>
                </a:solidFill>
              </a:rPr>
              <a:t>e.g., LIS, </a:t>
            </a:r>
            <a:r>
              <a:rPr lang="en-US" sz="1000" b="1" dirty="0">
                <a:solidFill>
                  <a:schemeClr val="tx1"/>
                </a:solidFill>
              </a:rPr>
              <a:t>Biospecimen Management Systems)</a:t>
            </a:r>
          </a:p>
        </p:txBody>
      </p:sp>
      <p:sp>
        <p:nvSpPr>
          <p:cNvPr id="44" name="Flowchart: Magnetic Disk 43"/>
          <p:cNvSpPr>
            <a:spLocks noChangeAspect="1"/>
          </p:cNvSpPr>
          <p:nvPr/>
        </p:nvSpPr>
        <p:spPr bwMode="auto">
          <a:xfrm>
            <a:off x="811653" y="5470486"/>
            <a:ext cx="1141590" cy="317921"/>
          </a:xfrm>
          <a:prstGeom prst="flowChartMagneticDisk">
            <a:avLst/>
          </a:prstGeom>
          <a:ln>
            <a:prstDash val="dash"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Lab Inventory – A </a:t>
            </a:r>
          </a:p>
        </p:txBody>
      </p:sp>
      <p:sp>
        <p:nvSpPr>
          <p:cNvPr id="45" name="Flowchart: Magnetic Disk 44"/>
          <p:cNvSpPr>
            <a:spLocks noChangeAspect="1"/>
          </p:cNvSpPr>
          <p:nvPr/>
        </p:nvSpPr>
        <p:spPr bwMode="auto">
          <a:xfrm>
            <a:off x="1207274" y="5809272"/>
            <a:ext cx="1141590" cy="317921"/>
          </a:xfrm>
          <a:prstGeom prst="flowChartMagneticDisk">
            <a:avLst/>
          </a:prstGeom>
          <a:ln>
            <a:prstDash val="dash"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Lab Inventory – 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78489" y="3777040"/>
            <a:ext cx="789946" cy="14553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431179" y="3613089"/>
            <a:ext cx="1437256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078489" y="3777040"/>
            <a:ext cx="0" cy="2006783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431179" y="3613089"/>
            <a:ext cx="0" cy="1986873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Magnetic Disk 68"/>
          <p:cNvSpPr>
            <a:spLocks/>
          </p:cNvSpPr>
          <p:nvPr/>
        </p:nvSpPr>
        <p:spPr bwMode="auto">
          <a:xfrm>
            <a:off x="5031445" y="4059373"/>
            <a:ext cx="1225625" cy="733663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900" b="1" dirty="0" smtClean="0">
              <a:solidFill>
                <a:prstClr val="white"/>
              </a:solidFill>
            </a:endParaRPr>
          </a:p>
          <a:p>
            <a:pPr algn="ctr"/>
            <a:endParaRPr lang="en-US" sz="900" b="1" dirty="0">
              <a:solidFill>
                <a:prstClr val="white"/>
              </a:solidFill>
            </a:endParaRPr>
          </a:p>
        </p:txBody>
      </p:sp>
      <p:sp>
        <p:nvSpPr>
          <p:cNvPr id="70" name="Left-Right Arrow 69"/>
          <p:cNvSpPr>
            <a:spLocks/>
          </p:cNvSpPr>
          <p:nvPr/>
        </p:nvSpPr>
        <p:spPr bwMode="auto">
          <a:xfrm>
            <a:off x="4554444" y="4243392"/>
            <a:ext cx="548640" cy="182880"/>
          </a:xfrm>
          <a:prstGeom prst="leftRightArrow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Flowchart: Magnetic Disk 72"/>
          <p:cNvSpPr>
            <a:spLocks noChangeAspect="1"/>
          </p:cNvSpPr>
          <p:nvPr/>
        </p:nvSpPr>
        <p:spPr bwMode="auto">
          <a:xfrm>
            <a:off x="2444471" y="5416920"/>
            <a:ext cx="570795" cy="317921"/>
          </a:xfrm>
          <a:prstGeom prst="flowChartMagneticDisk">
            <a:avLst/>
          </a:prstGeom>
          <a:solidFill>
            <a:srgbClr val="3366FF"/>
          </a:solidFill>
          <a:ln>
            <a:solidFill>
              <a:schemeClr val="tx2"/>
            </a:solidFill>
            <a:prstDash val="dash"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RAVE</a:t>
            </a:r>
          </a:p>
        </p:txBody>
      </p:sp>
      <p:sp>
        <p:nvSpPr>
          <p:cNvPr id="74" name="Flowchart: Magnetic Disk 73"/>
          <p:cNvSpPr>
            <a:spLocks noChangeAspect="1"/>
          </p:cNvSpPr>
          <p:nvPr/>
        </p:nvSpPr>
        <p:spPr bwMode="auto">
          <a:xfrm>
            <a:off x="2407655" y="5786835"/>
            <a:ext cx="1031576" cy="317921"/>
          </a:xfrm>
          <a:prstGeom prst="flowChartMagneticDisk">
            <a:avLst/>
          </a:prstGeom>
          <a:solidFill>
            <a:srgbClr val="3366FF"/>
          </a:solidFill>
          <a:ln>
            <a:solidFill>
              <a:schemeClr val="tx2"/>
            </a:solidFill>
            <a:prstDash val="dash"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Other Clinical Data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502003" y="3375991"/>
            <a:ext cx="394973" cy="818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502003" y="3384176"/>
            <a:ext cx="0" cy="2084059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6200000">
            <a:off x="1412558" y="4293367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err="1" smtClean="0">
                <a:solidFill>
                  <a:prstClr val="black"/>
                </a:solidFill>
                <a:latin typeface="Calibri"/>
              </a:rPr>
              <a:t>MetaData</a:t>
            </a:r>
            <a:r>
              <a:rPr lang="en-US" sz="900" dirty="0" smtClean="0">
                <a:solidFill>
                  <a:prstClr val="black"/>
                </a:solidFill>
                <a:latin typeface="Calibri"/>
              </a:rPr>
              <a:t> Extraction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1831215" y="4300910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err="1" smtClean="0">
                <a:solidFill>
                  <a:prstClr val="black"/>
                </a:solidFill>
                <a:latin typeface="Calibri"/>
              </a:rPr>
              <a:t>MetaData</a:t>
            </a:r>
            <a:r>
              <a:rPr lang="en-US" sz="900" dirty="0" smtClean="0">
                <a:solidFill>
                  <a:prstClr val="black"/>
                </a:solidFill>
                <a:latin typeface="Calibri"/>
              </a:rPr>
              <a:t> Extraction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1746997" y="2295344"/>
            <a:ext cx="3130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Data Repository Warehouse Component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5014643" y="3075894"/>
            <a:ext cx="12414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prstClr val="black"/>
                </a:solidFill>
                <a:latin typeface="Calibri"/>
              </a:rPr>
              <a:t>Operational Query Data Warehouse Component</a:t>
            </a:r>
            <a:endParaRPr lang="en-US" sz="9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074" name="Picture 2" descr="C:\Users\543758\AppData\Local\Microsoft\Windows\Temporary Internet Files\Content.IE5\B1I2YWYT\MC90003004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26" y="3401534"/>
            <a:ext cx="365130" cy="4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>
            <a:spLocks noChangeAspect="1"/>
          </p:cNvSpPr>
          <p:nvPr/>
        </p:nvSpPr>
        <p:spPr>
          <a:xfrm>
            <a:off x="5020008" y="4234420"/>
            <a:ext cx="1225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50" b="1" dirty="0" smtClean="0">
                <a:solidFill>
                  <a:prstClr val="white"/>
                </a:solidFill>
                <a:latin typeface="Calibri"/>
              </a:rPr>
              <a:t>Archive Component</a:t>
            </a:r>
            <a:r>
              <a:rPr lang="en-US" sz="900" b="1" dirty="0" smtClean="0">
                <a:solidFill>
                  <a:prstClr val="white"/>
                </a:solidFill>
                <a:latin typeface="Calibri"/>
              </a:rPr>
              <a:t> </a:t>
            </a:r>
            <a:endParaRPr lang="en-US" sz="900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4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6" y="1476324"/>
            <a:ext cx="362153" cy="35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1092320" y="1533763"/>
            <a:ext cx="18309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bg1"/>
                </a:solidFill>
                <a:latin typeface="Calibri"/>
              </a:rPr>
              <a:t>Cubes for commonly accessed data</a:t>
            </a:r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86" name="Left-Right Arrow 85"/>
          <p:cNvSpPr>
            <a:spLocks noChangeAspect="1"/>
          </p:cNvSpPr>
          <p:nvPr/>
        </p:nvSpPr>
        <p:spPr bwMode="auto">
          <a:xfrm>
            <a:off x="1811045" y="3188174"/>
            <a:ext cx="373380" cy="213360"/>
          </a:xfrm>
          <a:prstGeom prst="leftRightArrow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7" name="Flowchart: Magnetic Disk 86"/>
          <p:cNvSpPr>
            <a:spLocks noChangeAspect="1"/>
          </p:cNvSpPr>
          <p:nvPr/>
        </p:nvSpPr>
        <p:spPr bwMode="auto">
          <a:xfrm>
            <a:off x="3058574" y="1527021"/>
            <a:ext cx="357896" cy="244316"/>
          </a:xfrm>
          <a:prstGeom prst="flowChartMagneticDisk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361219" y="1545505"/>
            <a:ext cx="21034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bg1"/>
                </a:solidFill>
                <a:latin typeface="Calibri"/>
              </a:rPr>
              <a:t>Data Pull for Ext. Sources (e.g. Navigator)</a:t>
            </a:r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>
            <a:off x="806008" y="4170857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err="1" smtClean="0">
                <a:solidFill>
                  <a:prstClr val="black"/>
                </a:solidFill>
                <a:latin typeface="Calibri"/>
              </a:rPr>
              <a:t>MetaData</a:t>
            </a:r>
            <a:r>
              <a:rPr lang="en-US" sz="900" dirty="0" smtClean="0">
                <a:solidFill>
                  <a:prstClr val="black"/>
                </a:solidFill>
                <a:latin typeface="Calibri"/>
              </a:rPr>
              <a:t> Extraction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Flowchart: Magnetic Disk 90"/>
          <p:cNvSpPr>
            <a:spLocks noChangeAspect="1"/>
          </p:cNvSpPr>
          <p:nvPr/>
        </p:nvSpPr>
        <p:spPr bwMode="auto">
          <a:xfrm>
            <a:off x="3589291" y="5257800"/>
            <a:ext cx="1551217" cy="37905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endParaRPr lang="en-US" sz="500" dirty="0" smtClean="0">
              <a:solidFill>
                <a:prstClr val="white"/>
              </a:solidFill>
            </a:endParaRPr>
          </a:p>
          <a:p>
            <a:pPr algn="ctr"/>
            <a:endParaRPr lang="en-US" sz="500" dirty="0">
              <a:solidFill>
                <a:prstClr val="white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3816567" y="2798157"/>
            <a:ext cx="299102" cy="0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15669" y="2798157"/>
            <a:ext cx="0" cy="2561418"/>
          </a:xfrm>
          <a:prstGeom prst="straightConnector1">
            <a:avLst/>
          </a:prstGeom>
          <a:ln w="381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spect="1"/>
          </p:cNvSpPr>
          <p:nvPr/>
        </p:nvSpPr>
        <p:spPr>
          <a:xfrm>
            <a:off x="3510001" y="5345668"/>
            <a:ext cx="179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prstClr val="black"/>
                </a:solidFill>
                <a:latin typeface="Calibri"/>
              </a:rPr>
              <a:t>Digital </a:t>
            </a:r>
            <a:r>
              <a:rPr lang="en-US" sz="900" b="1" dirty="0">
                <a:solidFill>
                  <a:prstClr val="black"/>
                </a:solidFill>
                <a:latin typeface="Calibri"/>
              </a:rPr>
              <a:t>Pathology </a:t>
            </a:r>
            <a:r>
              <a:rPr lang="en-US" sz="900" b="1" dirty="0" err="1">
                <a:solidFill>
                  <a:prstClr val="black"/>
                </a:solidFill>
                <a:latin typeface="Calibri"/>
              </a:rPr>
              <a:t>MetaData</a:t>
            </a:r>
            <a:r>
              <a:rPr lang="en-US" sz="9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900" b="1" dirty="0" smtClean="0">
                <a:solidFill>
                  <a:prstClr val="black"/>
                </a:solidFill>
                <a:latin typeface="Calibri"/>
              </a:rPr>
              <a:t>&amp; URL   Links</a:t>
            </a:r>
            <a:endParaRPr lang="en-US" sz="9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Flowchart: Magnetic Disk 102"/>
          <p:cNvSpPr>
            <a:spLocks noChangeAspect="1"/>
          </p:cNvSpPr>
          <p:nvPr/>
        </p:nvSpPr>
        <p:spPr bwMode="auto">
          <a:xfrm>
            <a:off x="3646828" y="5689826"/>
            <a:ext cx="1073524" cy="440198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endParaRPr lang="en-US" sz="400" dirty="0" smtClean="0">
              <a:solidFill>
                <a:prstClr val="white"/>
              </a:solidFill>
            </a:endParaRPr>
          </a:p>
          <a:p>
            <a:pPr algn="ctr"/>
            <a:endParaRPr lang="en-US" sz="400" dirty="0">
              <a:solidFill>
                <a:prstClr val="white"/>
              </a:solidFill>
            </a:endParaRPr>
          </a:p>
          <a:p>
            <a:pPr algn="ctr"/>
            <a:endParaRPr lang="en-US" sz="400" dirty="0">
              <a:solidFill>
                <a:prstClr val="white"/>
              </a:solidFill>
            </a:endParaRPr>
          </a:p>
        </p:txBody>
      </p:sp>
      <p:sp>
        <p:nvSpPr>
          <p:cNvPr id="104" name="TextBox 103"/>
          <p:cNvSpPr txBox="1">
            <a:spLocks noChangeAspect="1"/>
          </p:cNvSpPr>
          <p:nvPr/>
        </p:nvSpPr>
        <p:spPr>
          <a:xfrm>
            <a:off x="3574863" y="5780104"/>
            <a:ext cx="12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prstClr val="black"/>
                </a:solidFill>
                <a:latin typeface="Calibri"/>
              </a:rPr>
              <a:t>Radiology Images (TRIAD)</a:t>
            </a:r>
            <a:endParaRPr lang="en-US" sz="9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3838098" y="2892383"/>
            <a:ext cx="57485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394026" y="2892383"/>
            <a:ext cx="18923" cy="2866013"/>
          </a:xfrm>
          <a:prstGeom prst="straightConnector1">
            <a:avLst/>
          </a:prstGeom>
          <a:ln w="381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16200000">
            <a:off x="3476822" y="3963450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err="1" smtClean="0">
                <a:solidFill>
                  <a:prstClr val="black"/>
                </a:solidFill>
                <a:latin typeface="Calibri"/>
              </a:rPr>
              <a:t>MetaData</a:t>
            </a:r>
            <a:r>
              <a:rPr lang="en-US" sz="900" dirty="0" smtClean="0">
                <a:solidFill>
                  <a:prstClr val="black"/>
                </a:solidFill>
                <a:latin typeface="Calibri"/>
              </a:rPr>
              <a:t> Extraction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3250447" y="3778958"/>
            <a:ext cx="2149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err="1" smtClean="0">
                <a:solidFill>
                  <a:prstClr val="black"/>
                </a:solidFill>
                <a:latin typeface="Calibri"/>
              </a:rPr>
              <a:t>MetaData</a:t>
            </a:r>
            <a:r>
              <a:rPr lang="en-US" sz="900" dirty="0" smtClean="0">
                <a:solidFill>
                  <a:prstClr val="black"/>
                </a:solidFill>
                <a:latin typeface="Calibri"/>
              </a:rPr>
              <a:t> Extraction (ACR TRIAD services)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Flowchart: Magnetic Disk 110"/>
          <p:cNvSpPr>
            <a:spLocks noChangeAspect="1"/>
          </p:cNvSpPr>
          <p:nvPr/>
        </p:nvSpPr>
        <p:spPr bwMode="auto">
          <a:xfrm>
            <a:off x="4838223" y="5759724"/>
            <a:ext cx="809281" cy="317921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endParaRPr lang="en-US" sz="400" dirty="0" smtClean="0">
              <a:solidFill>
                <a:prstClr val="white"/>
              </a:solidFill>
            </a:endParaRPr>
          </a:p>
          <a:p>
            <a:pPr algn="ctr"/>
            <a:endParaRPr lang="en-US" sz="400" dirty="0">
              <a:solidFill>
                <a:prstClr val="white"/>
              </a:solidFill>
            </a:endParaRPr>
          </a:p>
        </p:txBody>
      </p:sp>
      <p:sp>
        <p:nvSpPr>
          <p:cNvPr id="112" name="TextBox 111"/>
          <p:cNvSpPr txBox="1">
            <a:spLocks noChangeAspect="1"/>
          </p:cNvSpPr>
          <p:nvPr/>
        </p:nvSpPr>
        <p:spPr>
          <a:xfrm>
            <a:off x="4682854" y="5819448"/>
            <a:ext cx="1225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prstClr val="black"/>
                </a:solidFill>
                <a:latin typeface="Calibri"/>
              </a:rPr>
              <a:t>AIM XML DB</a:t>
            </a:r>
            <a:endParaRPr lang="en-US" sz="9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3892776" y="3118620"/>
            <a:ext cx="991242" cy="0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4858585" y="3118621"/>
            <a:ext cx="18923" cy="2641103"/>
          </a:xfrm>
          <a:prstGeom prst="straightConnector1">
            <a:avLst/>
          </a:prstGeom>
          <a:ln w="381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-Right Arrow 117"/>
          <p:cNvSpPr>
            <a:spLocks noChangeAspect="1"/>
          </p:cNvSpPr>
          <p:nvPr/>
        </p:nvSpPr>
        <p:spPr bwMode="auto">
          <a:xfrm rot="16200000">
            <a:off x="2860278" y="715229"/>
            <a:ext cx="413822" cy="213360"/>
          </a:xfrm>
          <a:prstGeom prst="leftRight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TextBox 3083"/>
          <p:cNvSpPr txBox="1"/>
          <p:nvPr/>
        </p:nvSpPr>
        <p:spPr>
          <a:xfrm>
            <a:off x="3090222" y="648137"/>
            <a:ext cx="39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WS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Flowchart: Magnetic Disk 120"/>
          <p:cNvSpPr>
            <a:spLocks noChangeAspect="1"/>
          </p:cNvSpPr>
          <p:nvPr/>
        </p:nvSpPr>
        <p:spPr bwMode="auto">
          <a:xfrm>
            <a:off x="2865904" y="4738551"/>
            <a:ext cx="1073524" cy="13450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endParaRPr lang="en-US" sz="200" dirty="0">
              <a:solidFill>
                <a:prstClr val="white"/>
              </a:solidFill>
            </a:endParaRPr>
          </a:p>
        </p:txBody>
      </p:sp>
      <p:sp>
        <p:nvSpPr>
          <p:cNvPr id="120" name="Right Arrow Callout 119"/>
          <p:cNvSpPr>
            <a:spLocks noChangeAspect="1"/>
          </p:cNvSpPr>
          <p:nvPr/>
        </p:nvSpPr>
        <p:spPr bwMode="auto">
          <a:xfrm rot="16200000">
            <a:off x="8015430" y="5683850"/>
            <a:ext cx="489168" cy="1597302"/>
          </a:xfrm>
          <a:prstGeom prst="rightArrowCallout">
            <a:avLst>
              <a:gd name="adj1" fmla="val 34850"/>
              <a:gd name="adj2" fmla="val 31309"/>
              <a:gd name="adj3" fmla="val 31132"/>
              <a:gd name="adj4" fmla="val 77701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</a:rPr>
              <a:t>Other Data Sources      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>
            <a:spLocks noChangeAspect="1"/>
          </p:cNvSpPr>
          <p:nvPr/>
        </p:nvSpPr>
        <p:spPr>
          <a:xfrm>
            <a:off x="2927776" y="4713483"/>
            <a:ext cx="989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 smtClean="0">
                <a:solidFill>
                  <a:prstClr val="white"/>
                </a:solidFill>
                <a:latin typeface="Calibri"/>
              </a:rPr>
              <a:t>Other </a:t>
            </a:r>
            <a:r>
              <a:rPr lang="en-US" sz="900" b="1" dirty="0" smtClean="0">
                <a:solidFill>
                  <a:prstClr val="black"/>
                </a:solidFill>
                <a:latin typeface="Calibri"/>
              </a:rPr>
              <a:t>… …</a:t>
            </a:r>
            <a:endParaRPr lang="en-US" sz="7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85" name="Rectangle 3084"/>
          <p:cNvSpPr/>
          <p:nvPr/>
        </p:nvSpPr>
        <p:spPr bwMode="auto">
          <a:xfrm>
            <a:off x="682502" y="2295344"/>
            <a:ext cx="8235972" cy="261937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6" name="Rectangle 3085"/>
          <p:cNvSpPr/>
          <p:nvPr/>
        </p:nvSpPr>
        <p:spPr>
          <a:xfrm>
            <a:off x="8061060" y="2255349"/>
            <a:ext cx="857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Calibri"/>
              </a:rPr>
              <a:t>DW-Core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Calibri"/>
            </a:endParaRPr>
          </a:p>
        </p:txBody>
      </p:sp>
      <p:sp>
        <p:nvSpPr>
          <p:cNvPr id="125" name="Flowchart: Magnetic Disk 124"/>
          <p:cNvSpPr>
            <a:spLocks noChangeAspect="1"/>
          </p:cNvSpPr>
          <p:nvPr/>
        </p:nvSpPr>
        <p:spPr bwMode="auto">
          <a:xfrm>
            <a:off x="5848148" y="1511675"/>
            <a:ext cx="357896" cy="244316"/>
          </a:xfrm>
          <a:prstGeom prst="flowChartMagneticDisk">
            <a:avLst/>
          </a:prstGeom>
          <a:solidFill>
            <a:schemeClr val="accent6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186258" y="1545372"/>
            <a:ext cx="2313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bg1"/>
                </a:solidFill>
                <a:latin typeface="Calibri"/>
              </a:rPr>
              <a:t>Query Templates/Saved ”Experiments”        …</a:t>
            </a:r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75665" y="584200"/>
            <a:ext cx="861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WS or VPN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Up-Down Arrow 21"/>
          <p:cNvSpPr/>
          <p:nvPr/>
        </p:nvSpPr>
        <p:spPr bwMode="auto">
          <a:xfrm>
            <a:off x="4538559" y="584200"/>
            <a:ext cx="96602" cy="378618"/>
          </a:xfrm>
          <a:prstGeom prst="upDownArrow">
            <a:avLst/>
          </a:prstGeom>
          <a:noFill/>
          <a:ln w="38100" algn="ctr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91116" y="609600"/>
            <a:ext cx="39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WS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Up-Down Arrow 100"/>
          <p:cNvSpPr/>
          <p:nvPr/>
        </p:nvSpPr>
        <p:spPr bwMode="auto">
          <a:xfrm>
            <a:off x="6247917" y="706563"/>
            <a:ext cx="104669" cy="282178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Left-Right Arrow 28"/>
          <p:cNvSpPr>
            <a:spLocks/>
          </p:cNvSpPr>
          <p:nvPr/>
        </p:nvSpPr>
        <p:spPr bwMode="auto">
          <a:xfrm rot="16200000" flipV="1">
            <a:off x="5070088" y="2341963"/>
            <a:ext cx="731520" cy="274320"/>
          </a:xfrm>
          <a:prstGeom prst="leftRightArrow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Left-Right Arrow 27"/>
          <p:cNvSpPr>
            <a:spLocks/>
          </p:cNvSpPr>
          <p:nvPr/>
        </p:nvSpPr>
        <p:spPr bwMode="auto">
          <a:xfrm rot="16200000">
            <a:off x="3909270" y="2369555"/>
            <a:ext cx="731520" cy="182880"/>
          </a:xfrm>
          <a:prstGeom prst="leftRightArrow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61916" y="637401"/>
            <a:ext cx="39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WS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344706" y="2572343"/>
            <a:ext cx="2441167" cy="22926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algn="ctr">
            <a:solidFill>
              <a:schemeClr val="accent3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Up-Down Arrow 107"/>
          <p:cNvSpPr/>
          <p:nvPr/>
        </p:nvSpPr>
        <p:spPr bwMode="auto">
          <a:xfrm>
            <a:off x="1283789" y="686790"/>
            <a:ext cx="104669" cy="282178"/>
          </a:xfrm>
          <a:prstGeom prst="upDownArrow">
            <a:avLst/>
          </a:prstGeom>
          <a:noFill/>
          <a:ln w="381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Flowchart: Magnetic Disk 84"/>
          <p:cNvSpPr>
            <a:spLocks noChangeAspect="1"/>
          </p:cNvSpPr>
          <p:nvPr/>
        </p:nvSpPr>
        <p:spPr bwMode="auto">
          <a:xfrm>
            <a:off x="6434701" y="4035783"/>
            <a:ext cx="1636992" cy="674761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48275" y="4240342"/>
            <a:ext cx="160769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Calibri"/>
              </a:rPr>
              <a:t>Special Use Archive Data Sets </a:t>
            </a:r>
            <a:endParaRPr lang="en-US" sz="900" b="1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en-US" sz="700" b="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latin typeface="Calibri"/>
              </a:rPr>
              <a:t>Pub-associated, </a:t>
            </a:r>
            <a:r>
              <a:rPr lang="en-US" sz="700" b="1" dirty="0">
                <a:solidFill>
                  <a:srgbClr val="000000"/>
                </a:solidFill>
                <a:latin typeface="Calibri"/>
              </a:rPr>
              <a:t>External </a:t>
            </a:r>
            <a:r>
              <a:rPr lang="en-US" sz="700" b="1" dirty="0" smtClean="0">
                <a:solidFill>
                  <a:srgbClr val="000000"/>
                </a:solidFill>
                <a:latin typeface="Calibri"/>
              </a:rPr>
              <a:t>requests, Publications</a:t>
            </a:r>
            <a:r>
              <a:rPr lang="en-US" sz="900" b="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Box 115"/>
          <p:cNvSpPr txBox="1">
            <a:spLocks noChangeAspect="1"/>
          </p:cNvSpPr>
          <p:nvPr/>
        </p:nvSpPr>
        <p:spPr>
          <a:xfrm>
            <a:off x="6186258" y="2556761"/>
            <a:ext cx="153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Other Data Marts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Left-Right Arrow 101"/>
          <p:cNvSpPr>
            <a:spLocks/>
          </p:cNvSpPr>
          <p:nvPr/>
        </p:nvSpPr>
        <p:spPr bwMode="auto">
          <a:xfrm rot="16200000" flipV="1">
            <a:off x="7411554" y="2330840"/>
            <a:ext cx="731520" cy="274320"/>
          </a:xfrm>
          <a:prstGeom prst="leftRightArrow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lowchart: Magnetic Disk 3"/>
          <p:cNvSpPr>
            <a:spLocks noChangeAspect="1"/>
          </p:cNvSpPr>
          <p:nvPr/>
        </p:nvSpPr>
        <p:spPr bwMode="auto">
          <a:xfrm>
            <a:off x="2867025" y="4477687"/>
            <a:ext cx="1066800" cy="317921"/>
          </a:xfrm>
          <a:prstGeom prst="flowChartMagneticDisk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Roster Data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>
            <a:spLocks noChangeAspect="1"/>
          </p:cNvSpPr>
          <p:nvPr/>
        </p:nvSpPr>
        <p:spPr bwMode="auto">
          <a:xfrm>
            <a:off x="2864224" y="4257366"/>
            <a:ext cx="1066800" cy="317921"/>
          </a:xfrm>
          <a:prstGeom prst="flowChartMagneticDisk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prstClr val="white"/>
                </a:solidFill>
              </a:rPr>
              <a:t>Registration Data</a:t>
            </a: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6" name="Flowchart: Magnetic Disk 5"/>
          <p:cNvSpPr>
            <a:spLocks noChangeAspect="1"/>
          </p:cNvSpPr>
          <p:nvPr/>
        </p:nvSpPr>
        <p:spPr bwMode="auto">
          <a:xfrm>
            <a:off x="2868435" y="4046909"/>
            <a:ext cx="1066800" cy="317921"/>
          </a:xfrm>
          <a:prstGeom prst="flowChartMagneticDisk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prstClr val="white"/>
                </a:solidFill>
              </a:rPr>
              <a:t>Trial Data Description</a:t>
            </a: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18" name="Flowchart: Magnetic Disk 17"/>
          <p:cNvSpPr>
            <a:spLocks noChangeAspect="1"/>
          </p:cNvSpPr>
          <p:nvPr/>
        </p:nvSpPr>
        <p:spPr bwMode="auto">
          <a:xfrm>
            <a:off x="2868435" y="3823321"/>
            <a:ext cx="1066800" cy="317921"/>
          </a:xfrm>
          <a:prstGeom prst="flowChartMagneticDisk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Lab Results </a:t>
            </a:r>
          </a:p>
        </p:txBody>
      </p:sp>
      <p:sp>
        <p:nvSpPr>
          <p:cNvPr id="7" name="Flowchart: Magnetic Disk 6"/>
          <p:cNvSpPr>
            <a:spLocks noChangeAspect="1"/>
          </p:cNvSpPr>
          <p:nvPr/>
        </p:nvSpPr>
        <p:spPr bwMode="auto">
          <a:xfrm>
            <a:off x="2868435" y="3506453"/>
            <a:ext cx="1066800" cy="317921"/>
          </a:xfrm>
          <a:prstGeom prst="flowChartMagneticDisk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Lab Inventory  </a:t>
            </a:r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2868435" y="3242574"/>
            <a:ext cx="1066800" cy="317921"/>
          </a:xfrm>
          <a:prstGeom prst="flowChartMagneticDisk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Clinical Data</a:t>
            </a:r>
            <a:endParaRPr lang="en-US" sz="800" b="1" dirty="0">
              <a:solidFill>
                <a:prstClr val="white"/>
              </a:solidFill>
            </a:endParaRPr>
          </a:p>
        </p:txBody>
      </p:sp>
      <p:sp>
        <p:nvSpPr>
          <p:cNvPr id="37" name="Flowchart: Magnetic Disk 36"/>
          <p:cNvSpPr>
            <a:spLocks noChangeAspect="1"/>
          </p:cNvSpPr>
          <p:nvPr/>
        </p:nvSpPr>
        <p:spPr bwMode="auto">
          <a:xfrm>
            <a:off x="2857500" y="2799028"/>
            <a:ext cx="1077735" cy="56247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prstClr val="white"/>
                </a:solidFill>
              </a:rPr>
              <a:t>Image Results (AIM, DICOM-SR, Dig. Path)</a:t>
            </a:r>
            <a:endParaRPr lang="en-US" sz="400" dirty="0">
              <a:solidFill>
                <a:prstClr val="white"/>
              </a:solidFill>
            </a:endParaRPr>
          </a:p>
        </p:txBody>
      </p:sp>
      <p:sp>
        <p:nvSpPr>
          <p:cNvPr id="30" name="Flowchart: Magnetic Disk 29"/>
          <p:cNvSpPr>
            <a:spLocks noChangeAspect="1"/>
          </p:cNvSpPr>
          <p:nvPr/>
        </p:nvSpPr>
        <p:spPr bwMode="auto">
          <a:xfrm>
            <a:off x="2857500" y="2662369"/>
            <a:ext cx="1073524" cy="317921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prstClr val="white"/>
                </a:solidFill>
              </a:rPr>
              <a:t>Image Data</a:t>
            </a: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50" y="5949151"/>
            <a:ext cx="602680" cy="194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14" name="TextBox 13"/>
          <p:cNvSpPr txBox="1"/>
          <p:nvPr/>
        </p:nvSpPr>
        <p:spPr>
          <a:xfrm>
            <a:off x="7461363" y="5943600"/>
            <a:ext cx="865943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Powered by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TextBox 96"/>
          <p:cNvSpPr txBox="1">
            <a:spLocks noChangeAspect="1"/>
          </p:cNvSpPr>
          <p:nvPr/>
        </p:nvSpPr>
        <p:spPr>
          <a:xfrm>
            <a:off x="7847245" y="317458"/>
            <a:ext cx="12114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prstClr val="black"/>
                </a:solidFill>
              </a:rPr>
              <a:t>NCTN – CTSU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prstClr val="black"/>
                </a:solidFill>
              </a:rPr>
              <a:t>(RSS, CTEP-IAM)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98" name="Up-Down Arrow 97"/>
          <p:cNvSpPr/>
          <p:nvPr/>
        </p:nvSpPr>
        <p:spPr bwMode="auto">
          <a:xfrm>
            <a:off x="8019358" y="710414"/>
            <a:ext cx="104669" cy="282178"/>
          </a:xfrm>
          <a:prstGeom prst="upDown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077200" y="637401"/>
            <a:ext cx="39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WS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Left-Right Arrow 118"/>
          <p:cNvSpPr/>
          <p:nvPr/>
        </p:nvSpPr>
        <p:spPr bwMode="auto">
          <a:xfrm>
            <a:off x="7269738" y="457996"/>
            <a:ext cx="502662" cy="118582"/>
          </a:xfrm>
          <a:prstGeom prst="leftRight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315200" y="485001"/>
            <a:ext cx="39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WS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Right Arrow Callout 123"/>
          <p:cNvSpPr>
            <a:spLocks noChangeAspect="1"/>
          </p:cNvSpPr>
          <p:nvPr/>
        </p:nvSpPr>
        <p:spPr bwMode="auto">
          <a:xfrm rot="16200000">
            <a:off x="6592209" y="5913555"/>
            <a:ext cx="446603" cy="1151778"/>
          </a:xfrm>
          <a:prstGeom prst="rightArrowCallout">
            <a:avLst>
              <a:gd name="adj1" fmla="val 34060"/>
              <a:gd name="adj2" fmla="val 65060"/>
              <a:gd name="adj3" fmla="val 24641"/>
              <a:gd name="adj4" fmla="val 77701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</a:rPr>
              <a:t>NCTN - CTSU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27" name="Right Arrow Callout 126"/>
          <p:cNvSpPr>
            <a:spLocks noChangeAspect="1"/>
          </p:cNvSpPr>
          <p:nvPr/>
        </p:nvSpPr>
        <p:spPr bwMode="auto">
          <a:xfrm rot="16200000">
            <a:off x="5383236" y="5923782"/>
            <a:ext cx="446603" cy="1131324"/>
          </a:xfrm>
          <a:prstGeom prst="rightArrowCallout">
            <a:avLst>
              <a:gd name="adj1" fmla="val 34060"/>
              <a:gd name="adj2" fmla="val 65060"/>
              <a:gd name="adj3" fmla="val 24641"/>
              <a:gd name="adj4" fmla="val 77701"/>
            </a:avLst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black"/>
                </a:solidFill>
              </a:rPr>
              <a:t>Imaging Data</a:t>
            </a:r>
            <a:endParaRPr lang="en-US" sz="1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5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82000" cy="1143000"/>
          </a:xfrm>
        </p:spPr>
        <p:txBody>
          <a:bodyPr/>
          <a:lstStyle/>
          <a:p>
            <a:r>
              <a:rPr lang="en-US" dirty="0" smtClean="0"/>
              <a:t>DRAFT DICOM - Relational Model, Not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8" t="19136" r="2908" b="10552"/>
          <a:stretch/>
        </p:blipFill>
        <p:spPr bwMode="auto">
          <a:xfrm>
            <a:off x="0" y="1779155"/>
            <a:ext cx="9213690" cy="451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5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DRAFT DICOM - Logical Model, Not </a:t>
            </a:r>
            <a:r>
              <a:rPr lang="en-US" dirty="0"/>
              <a:t>U</a:t>
            </a:r>
            <a:r>
              <a:rPr lang="en-US" dirty="0" smtClean="0"/>
              <a:t>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16672" r="2635" b="7943"/>
          <a:stretch/>
        </p:blipFill>
        <p:spPr bwMode="auto">
          <a:xfrm>
            <a:off x="76200" y="1593376"/>
            <a:ext cx="9067800" cy="473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3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7348" y="6479771"/>
            <a:ext cx="914400" cy="381000"/>
          </a:xfrm>
        </p:spPr>
        <p:txBody>
          <a:bodyPr/>
          <a:lstStyle/>
          <a:p>
            <a:fld id="{EB1E0F7E-2494-4AB4-9C15-0CF66B5D09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8117" y="2249424"/>
            <a:ext cx="4323510" cy="1472153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08459" y="2334432"/>
            <a:ext cx="906941" cy="413741"/>
          </a:xfrm>
          <a:prstGeom prst="roundRect">
            <a:avLst/>
          </a:prstGeom>
          <a:solidFill>
            <a:srgbClr val="E6B3FF"/>
          </a:soli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ACUO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>
            <a:stCxn id="4" idx="2"/>
            <a:endCxn id="27" idx="1"/>
          </p:cNvCxnSpPr>
          <p:nvPr/>
        </p:nvCxnSpPr>
        <p:spPr>
          <a:xfrm flipH="1">
            <a:off x="8452970" y="2748173"/>
            <a:ext cx="8960" cy="605765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Can 5"/>
          <p:cNvSpPr/>
          <p:nvPr/>
        </p:nvSpPr>
        <p:spPr>
          <a:xfrm>
            <a:off x="2499872" y="4758296"/>
            <a:ext cx="2944797" cy="1566304"/>
          </a:xfrm>
          <a:prstGeom prst="can">
            <a:avLst>
              <a:gd name="adj" fmla="val 18615"/>
            </a:avLst>
          </a:prstGeom>
          <a:solidFill>
            <a:srgbClr val="AAAAFF">
              <a:lumMod val="10000"/>
            </a:srgbClr>
          </a:soli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DW (SQL Server,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Cassandra, Other?)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1497" y="2783993"/>
            <a:ext cx="846689" cy="596557"/>
          </a:xfrm>
          <a:prstGeom prst="rect">
            <a:avLst/>
          </a:prstGeom>
          <a:gradFill rotWithShape="1">
            <a:gsLst>
              <a:gs pos="0">
                <a:srgbClr val="0000FF">
                  <a:shade val="51000"/>
                  <a:satMod val="130000"/>
                </a:srgbClr>
              </a:gs>
              <a:gs pos="80000">
                <a:srgbClr val="0000FF">
                  <a:shade val="93000"/>
                  <a:satMod val="130000"/>
                </a:srgbClr>
              </a:gs>
              <a:gs pos="100000">
                <a:srgbClr val="0000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Other Clinical Data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/>
          <p:cNvCxnSpPr>
            <a:stCxn id="7" idx="2"/>
            <a:endCxn id="7" idx="2"/>
          </p:cNvCxnSpPr>
          <p:nvPr/>
        </p:nvCxnSpPr>
        <p:spPr>
          <a:xfrm>
            <a:off x="5154842" y="3380550"/>
            <a:ext cx="0" cy="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" name="Straight Arrow Connector 8"/>
          <p:cNvCxnSpPr/>
          <p:nvPr/>
        </p:nvCxnSpPr>
        <p:spPr>
          <a:xfrm flipH="1">
            <a:off x="5154841" y="3378870"/>
            <a:ext cx="1" cy="653667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Straight Arrow Connector 9"/>
          <p:cNvCxnSpPr/>
          <p:nvPr/>
        </p:nvCxnSpPr>
        <p:spPr>
          <a:xfrm flipH="1">
            <a:off x="5444669" y="4964980"/>
            <a:ext cx="897212" cy="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Rectangle 10"/>
          <p:cNvSpPr/>
          <p:nvPr/>
        </p:nvSpPr>
        <p:spPr>
          <a:xfrm>
            <a:off x="8010982" y="4370376"/>
            <a:ext cx="883974" cy="548448"/>
          </a:xfrm>
          <a:prstGeom prst="rect">
            <a:avLst/>
          </a:prstGeom>
          <a:gradFill rotWithShape="1">
            <a:gsLst>
              <a:gs pos="0">
                <a:srgbClr val="0000FF">
                  <a:shade val="51000"/>
                  <a:satMod val="130000"/>
                </a:srgbClr>
              </a:gs>
              <a:gs pos="80000">
                <a:srgbClr val="0000FF">
                  <a:shade val="93000"/>
                  <a:satMod val="130000"/>
                </a:srgbClr>
              </a:gs>
              <a:gs pos="100000">
                <a:srgbClr val="0000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Triad User Interface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463532" y="4598015"/>
            <a:ext cx="552811" cy="1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/>
          <p:cNvCxnSpPr/>
          <p:nvPr/>
        </p:nvCxnSpPr>
        <p:spPr>
          <a:xfrm flipV="1">
            <a:off x="7231868" y="2748173"/>
            <a:ext cx="806777" cy="1284364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ectangle 13"/>
          <p:cNvSpPr/>
          <p:nvPr/>
        </p:nvSpPr>
        <p:spPr>
          <a:xfrm>
            <a:off x="3338429" y="3158246"/>
            <a:ext cx="1143150" cy="408410"/>
          </a:xfrm>
          <a:prstGeom prst="rect">
            <a:avLst/>
          </a:prstGeom>
          <a:gradFill rotWithShape="1">
            <a:gsLst>
              <a:gs pos="0">
                <a:srgbClr val="0000FF">
                  <a:shade val="51000"/>
                  <a:satMod val="130000"/>
                </a:srgbClr>
              </a:gs>
              <a:gs pos="80000">
                <a:srgbClr val="0000FF">
                  <a:shade val="93000"/>
                  <a:satMod val="130000"/>
                </a:srgbClr>
              </a:gs>
              <a:gs pos="100000">
                <a:srgbClr val="0000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Kibana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707148" y="3566657"/>
            <a:ext cx="0" cy="659378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Arrow Connector 15"/>
          <p:cNvCxnSpPr>
            <a:endCxn id="4" idx="1"/>
          </p:cNvCxnSpPr>
          <p:nvPr/>
        </p:nvCxnSpPr>
        <p:spPr>
          <a:xfrm>
            <a:off x="4661627" y="2541302"/>
            <a:ext cx="3346832" cy="1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Can 16"/>
          <p:cNvSpPr/>
          <p:nvPr/>
        </p:nvSpPr>
        <p:spPr>
          <a:xfrm>
            <a:off x="6341881" y="3971651"/>
            <a:ext cx="1121652" cy="1163730"/>
          </a:xfrm>
          <a:prstGeom prst="can">
            <a:avLst/>
          </a:prstGeom>
          <a:solidFill>
            <a:srgbClr val="E6B3FF"/>
          </a:soli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TRIAD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7784" y="2209087"/>
            <a:ext cx="1054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DW Portal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9483" y="3158246"/>
            <a:ext cx="1146544" cy="408410"/>
          </a:xfrm>
          <a:prstGeom prst="rect">
            <a:avLst/>
          </a:prstGeom>
          <a:gradFill rotWithShape="1">
            <a:gsLst>
              <a:gs pos="0">
                <a:srgbClr val="0000FF">
                  <a:shade val="51000"/>
                  <a:satMod val="130000"/>
                </a:srgbClr>
              </a:gs>
              <a:gs pos="80000">
                <a:srgbClr val="0000FF">
                  <a:shade val="93000"/>
                  <a:satMod val="130000"/>
                </a:srgbClr>
              </a:gs>
              <a:gs pos="100000">
                <a:srgbClr val="0000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Mapper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47314" y="2600644"/>
            <a:ext cx="1180432" cy="407502"/>
          </a:xfrm>
          <a:prstGeom prst="rect">
            <a:avLst/>
          </a:prstGeom>
          <a:gradFill rotWithShape="1">
            <a:gsLst>
              <a:gs pos="0">
                <a:srgbClr val="0000FF">
                  <a:shade val="51000"/>
                  <a:satMod val="130000"/>
                </a:srgbClr>
              </a:gs>
              <a:gs pos="80000">
                <a:srgbClr val="0000FF">
                  <a:shade val="93000"/>
                  <a:satMod val="130000"/>
                </a:srgbClr>
              </a:gs>
              <a:gs pos="100000">
                <a:srgbClr val="0000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1148" y="4951239"/>
            <a:ext cx="1167951" cy="975337"/>
          </a:xfrm>
          <a:prstGeom prst="rect">
            <a:avLst/>
          </a:prstGeom>
          <a:gradFill rotWithShape="1">
            <a:gsLst>
              <a:gs pos="0">
                <a:srgbClr val="0000FF">
                  <a:shade val="51000"/>
                  <a:satMod val="130000"/>
                </a:srgbClr>
              </a:gs>
              <a:gs pos="80000">
                <a:srgbClr val="0000FF">
                  <a:shade val="93000"/>
                  <a:satMod val="130000"/>
                </a:srgbClr>
              </a:gs>
              <a:gs pos="100000">
                <a:srgbClr val="0000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Pipeline/ Analysis / BI SSIS / Python/ Statistical Tools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0982" y="5582566"/>
            <a:ext cx="883974" cy="601153"/>
          </a:xfrm>
          <a:prstGeom prst="rect">
            <a:avLst/>
          </a:prstGeom>
          <a:gradFill rotWithShape="1">
            <a:gsLst>
              <a:gs pos="0">
                <a:srgbClr val="0000FF">
                  <a:shade val="51000"/>
                  <a:satMod val="130000"/>
                </a:srgbClr>
              </a:gs>
              <a:gs pos="80000">
                <a:srgbClr val="0000FF">
                  <a:shade val="93000"/>
                  <a:satMod val="130000"/>
                </a:srgbClr>
              </a:gs>
              <a:gs pos="100000">
                <a:srgbClr val="0000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Other DICOM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431548" y="5926576"/>
            <a:ext cx="576911" cy="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Rectangle 23"/>
          <p:cNvSpPr/>
          <p:nvPr/>
        </p:nvSpPr>
        <p:spPr>
          <a:xfrm>
            <a:off x="6391326" y="5738949"/>
            <a:ext cx="1022762" cy="375254"/>
          </a:xfrm>
          <a:prstGeom prst="rect">
            <a:avLst/>
          </a:prstGeom>
          <a:gradFill rotWithShape="1">
            <a:gsLst>
              <a:gs pos="0">
                <a:srgbClr val="0000FF">
                  <a:shade val="51000"/>
                  <a:satMod val="130000"/>
                </a:srgbClr>
              </a:gs>
              <a:gs pos="80000">
                <a:srgbClr val="0000FF">
                  <a:shade val="93000"/>
                  <a:satMod val="130000"/>
                </a:srgbClr>
              </a:gs>
              <a:gs pos="100000">
                <a:srgbClr val="0000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Triad System Interfaces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/>
          <p:cNvCxnSpPr>
            <a:stCxn id="17" idx="3"/>
            <a:endCxn id="24" idx="0"/>
          </p:cNvCxnSpPr>
          <p:nvPr/>
        </p:nvCxnSpPr>
        <p:spPr>
          <a:xfrm>
            <a:off x="6902707" y="5135381"/>
            <a:ext cx="0" cy="603568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" name="Rectangle 25"/>
          <p:cNvSpPr/>
          <p:nvPr/>
        </p:nvSpPr>
        <p:spPr>
          <a:xfrm>
            <a:off x="2524033" y="4038600"/>
            <a:ext cx="2920636" cy="418565"/>
          </a:xfrm>
          <a:prstGeom prst="rect">
            <a:avLst/>
          </a:prstGeom>
          <a:gradFill rotWithShape="1">
            <a:gsLst>
              <a:gs pos="0">
                <a:srgbClr val="0000FF">
                  <a:shade val="51000"/>
                  <a:satMod val="130000"/>
                </a:srgbClr>
              </a:gs>
              <a:gs pos="80000">
                <a:srgbClr val="0000FF">
                  <a:shade val="93000"/>
                  <a:satMod val="130000"/>
                </a:srgbClr>
              </a:gs>
              <a:gs pos="100000">
                <a:srgbClr val="0000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Elastic Search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an 26"/>
          <p:cNvSpPr/>
          <p:nvPr/>
        </p:nvSpPr>
        <p:spPr>
          <a:xfrm>
            <a:off x="8010983" y="3353938"/>
            <a:ext cx="883974" cy="509960"/>
          </a:xfrm>
          <a:prstGeom prst="can">
            <a:avLst/>
          </a:prstGeom>
          <a:gradFill rotWithShape="1">
            <a:gsLst>
              <a:gs pos="0">
                <a:srgbClr val="0000FF">
                  <a:shade val="51000"/>
                  <a:satMod val="130000"/>
                </a:srgbClr>
              </a:gs>
              <a:gs pos="80000">
                <a:srgbClr val="0000FF">
                  <a:shade val="93000"/>
                  <a:satMod val="130000"/>
                </a:srgbClr>
              </a:gs>
              <a:gs pos="100000">
                <a:srgbClr val="0000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Object Store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589099" y="5437165"/>
            <a:ext cx="934934" cy="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Connector 28"/>
          <p:cNvCxnSpPr>
            <a:stCxn id="21" idx="0"/>
          </p:cNvCxnSpPr>
          <p:nvPr/>
        </p:nvCxnSpPr>
        <p:spPr>
          <a:xfrm flipV="1">
            <a:off x="1005124" y="3723653"/>
            <a:ext cx="0" cy="1227586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Rectangle 29"/>
          <p:cNvSpPr/>
          <p:nvPr/>
        </p:nvSpPr>
        <p:spPr>
          <a:xfrm>
            <a:off x="1945148" y="3158246"/>
            <a:ext cx="1182598" cy="408411"/>
          </a:xfrm>
          <a:prstGeom prst="rect">
            <a:avLst/>
          </a:prstGeom>
          <a:gradFill rotWithShape="1">
            <a:gsLst>
              <a:gs pos="0">
                <a:srgbClr val="0000FF">
                  <a:shade val="51000"/>
                  <a:satMod val="130000"/>
                </a:srgbClr>
              </a:gs>
              <a:gs pos="80000">
                <a:srgbClr val="0000FF">
                  <a:shade val="93000"/>
                  <a:satMod val="130000"/>
                </a:srgbClr>
              </a:gs>
              <a:gs pos="100000">
                <a:srgbClr val="0000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Authorization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9483" y="2600645"/>
            <a:ext cx="1157842" cy="384856"/>
          </a:xfrm>
          <a:prstGeom prst="rect">
            <a:avLst/>
          </a:prstGeom>
          <a:gradFill rotWithShape="1">
            <a:gsLst>
              <a:gs pos="0">
                <a:srgbClr val="0000FF">
                  <a:shade val="51000"/>
                  <a:satMod val="130000"/>
                </a:srgbClr>
              </a:gs>
              <a:gs pos="80000">
                <a:srgbClr val="0000FF">
                  <a:shade val="93000"/>
                  <a:satMod val="130000"/>
                </a:srgbClr>
              </a:gs>
              <a:gs pos="100000">
                <a:srgbClr val="0000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 Provenance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Cloud 31"/>
          <p:cNvSpPr/>
          <p:nvPr/>
        </p:nvSpPr>
        <p:spPr>
          <a:xfrm>
            <a:off x="873416" y="1546302"/>
            <a:ext cx="2465013" cy="497172"/>
          </a:xfrm>
          <a:prstGeom prst="cloud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Straight Connector 32"/>
          <p:cNvCxnSpPr>
            <a:endCxn id="32" idx="1"/>
          </p:cNvCxnSpPr>
          <p:nvPr/>
        </p:nvCxnSpPr>
        <p:spPr>
          <a:xfrm flipV="1">
            <a:off x="2105922" y="2042945"/>
            <a:ext cx="1" cy="206479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Title 1"/>
          <p:cNvSpPr txBox="1">
            <a:spLocks/>
          </p:cNvSpPr>
          <p:nvPr/>
        </p:nvSpPr>
        <p:spPr bwMode="auto">
          <a:xfrm>
            <a:off x="582530" y="152400"/>
            <a:ext cx="757344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Data Archive and Research Toolkit</a:t>
            </a:r>
            <a:b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</a:br>
            <a:r>
              <a:rPr kumimoji="0" 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Enabling Precision Medicine</a:t>
            </a:r>
            <a:endParaRPr kumimoji="0" lang="en-US" sz="32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3465434" y="4474005"/>
            <a:ext cx="0" cy="323234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6" name="Can 35"/>
          <p:cNvSpPr/>
          <p:nvPr/>
        </p:nvSpPr>
        <p:spPr>
          <a:xfrm>
            <a:off x="3338429" y="2588674"/>
            <a:ext cx="1143150" cy="431441"/>
          </a:xfrm>
          <a:prstGeom prst="can">
            <a:avLst/>
          </a:prstGeom>
          <a:solidFill>
            <a:srgbClr val="FFFFFF">
              <a:lumMod val="50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64291" tIns="32146" rIns="64291" bIns="3214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Portal DB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7" name="Flowchart: Magnetic Disk 36"/>
          <p:cNvSpPr>
            <a:spLocks noChangeAspect="1"/>
          </p:cNvSpPr>
          <p:nvPr/>
        </p:nvSpPr>
        <p:spPr bwMode="auto">
          <a:xfrm>
            <a:off x="4120322" y="5825990"/>
            <a:ext cx="1193773" cy="317921"/>
          </a:xfrm>
          <a:prstGeom prst="flowChartMagneticDisk">
            <a:avLst/>
          </a:prstGeom>
          <a:solidFill>
            <a:srgbClr val="AAAAFF"/>
          </a:solidFill>
          <a:ln w="25400" cap="flat" cmpd="sng" algn="ctr">
            <a:solidFill>
              <a:srgbClr val="AAAAFF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square" lIns="18288" tIns="18288" rIns="18288" bIns="18288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Site/Membership Data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8" name="Flowchart: Magnetic Disk 37"/>
          <p:cNvSpPr>
            <a:spLocks noChangeAspect="1"/>
          </p:cNvSpPr>
          <p:nvPr/>
        </p:nvSpPr>
        <p:spPr bwMode="auto">
          <a:xfrm>
            <a:off x="2633461" y="5828249"/>
            <a:ext cx="1193773" cy="317921"/>
          </a:xfrm>
          <a:prstGeom prst="flowChartMagneticDisk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headEnd/>
            <a:tailEnd/>
          </a:ln>
          <a:effectLst/>
        </p:spPr>
        <p:txBody>
          <a:bodyPr wrap="square" lIns="18288" tIns="18288" rIns="18288" bIns="18288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Biospecimen Data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9" name="Flowchart: Magnetic Disk 38"/>
          <p:cNvSpPr>
            <a:spLocks noChangeAspect="1"/>
          </p:cNvSpPr>
          <p:nvPr/>
        </p:nvSpPr>
        <p:spPr bwMode="auto">
          <a:xfrm>
            <a:off x="2627125" y="5581485"/>
            <a:ext cx="1193772" cy="317921"/>
          </a:xfrm>
          <a:prstGeom prst="flowChartMagneticDisk">
            <a:avLst/>
          </a:prstGeom>
          <a:solidFill>
            <a:srgbClr val="0000FF"/>
          </a:solidFill>
          <a:ln w="25400" cap="flat" cmpd="sng" algn="ctr">
            <a:solidFill>
              <a:srgbClr val="0000FF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square" lIns="18288" tIns="18288" rIns="18288" bIns="18288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Clinical Data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0" name="Flowchart: Magnetic Disk 39"/>
          <p:cNvSpPr>
            <a:spLocks noChangeAspect="1"/>
          </p:cNvSpPr>
          <p:nvPr/>
        </p:nvSpPr>
        <p:spPr bwMode="auto">
          <a:xfrm>
            <a:off x="4114695" y="5571429"/>
            <a:ext cx="1201382" cy="317921"/>
          </a:xfrm>
          <a:prstGeom prst="flowChartMagneticDisk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headEnd/>
            <a:tailEnd/>
          </a:ln>
          <a:effectLst/>
        </p:spPr>
        <p:txBody>
          <a:bodyPr wrap="square" lIns="18288" tIns="18288" rIns="18288" bIns="18288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Image MetaData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3827234" y="3583196"/>
            <a:ext cx="0" cy="496016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032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/>
              <a:t>DW User Interface Portal  Flow  (pre June 2014, from </a:t>
            </a:r>
            <a:r>
              <a:rPr lang="en-US" dirty="0" err="1" smtClean="0"/>
              <a:t>mWebware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675753" cy="55802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" y="457200"/>
            <a:ext cx="9118979" cy="633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07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Search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74" y="1600200"/>
            <a:ext cx="5021452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3200" y="6096000"/>
            <a:ext cx="642522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dirty="0" smtClean="0"/>
              <a:t>Source: mWebWare; </a:t>
            </a:r>
            <a:r>
              <a:rPr lang="en-US" sz="1750" dirty="0"/>
              <a:t>C</a:t>
            </a:r>
            <a:r>
              <a:rPr lang="en-US" sz="1750" dirty="0" smtClean="0"/>
              <a:t>urrently used in DART Data Warehouse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623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Data </a:t>
            </a:r>
            <a:r>
              <a:rPr lang="en-US" dirty="0" smtClean="0"/>
              <a:t>Search (Simple Tab – search by </a:t>
            </a:r>
            <a:r>
              <a:rPr lang="en-US" dirty="0" err="1" smtClean="0"/>
              <a:t>Froms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88" y="1524000"/>
            <a:ext cx="6971023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3200" y="6096000"/>
            <a:ext cx="9131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dirty="0" smtClean="0"/>
              <a:t>Source: mWebWare; </a:t>
            </a:r>
            <a:r>
              <a:rPr lang="en-US" sz="1750" dirty="0"/>
              <a:t>C</a:t>
            </a:r>
            <a:r>
              <a:rPr lang="en-US" sz="1750" dirty="0" smtClean="0"/>
              <a:t>urrently used in DART Data Warehouse, </a:t>
            </a:r>
            <a:r>
              <a:rPr lang="en-US" sz="1750" dirty="0"/>
              <a:t>Note: Not </a:t>
            </a:r>
            <a:r>
              <a:rPr lang="en-US" sz="1750" dirty="0" err="1"/>
              <a:t>Elasticsearch</a:t>
            </a:r>
            <a:endParaRPr lang="en-US" sz="1750" dirty="0"/>
          </a:p>
          <a:p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827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Imaging Tab Data Search - Current </a:t>
            </a:r>
            <a:r>
              <a:rPr lang="en-US" dirty="0" smtClean="0"/>
              <a:t>Data Model </a:t>
            </a:r>
            <a:r>
              <a:rPr lang="en-US" dirty="0" smtClean="0"/>
              <a:t>– DICOM (View 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74" y="1600200"/>
            <a:ext cx="5969651" cy="4525963"/>
          </a:xfrm>
        </p:spPr>
      </p:pic>
      <p:sp>
        <p:nvSpPr>
          <p:cNvPr id="7" name="TextBox 6"/>
          <p:cNvSpPr txBox="1"/>
          <p:nvPr/>
        </p:nvSpPr>
        <p:spPr>
          <a:xfrm>
            <a:off x="457199" y="6107668"/>
            <a:ext cx="659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mWebWare; </a:t>
            </a:r>
            <a:r>
              <a:rPr lang="en-US" dirty="0"/>
              <a:t>C</a:t>
            </a:r>
            <a:r>
              <a:rPr lang="en-US" dirty="0" smtClean="0"/>
              <a:t>urrently used in DART Data </a:t>
            </a:r>
            <a:r>
              <a:rPr lang="en-US" dirty="0"/>
              <a:t>W</a:t>
            </a:r>
            <a:r>
              <a:rPr lang="en-US" dirty="0" smtClean="0"/>
              <a:t>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Tab Data Search - Current Data Model – DICOM (View </a:t>
            </a:r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3"/>
          <a:stretch/>
        </p:blipFill>
        <p:spPr>
          <a:xfrm>
            <a:off x="4953000" y="2011093"/>
            <a:ext cx="1447800" cy="324670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60C0150-AEA8-4A13-AA59-0296D065681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48"/>
          <a:stretch/>
        </p:blipFill>
        <p:spPr bwMode="auto">
          <a:xfrm>
            <a:off x="1371600" y="2133599"/>
            <a:ext cx="3657600" cy="334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199" y="6063734"/>
            <a:ext cx="659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mWebWare; </a:t>
            </a:r>
            <a:r>
              <a:rPr lang="en-US" dirty="0"/>
              <a:t>C</a:t>
            </a:r>
            <a:r>
              <a:rPr lang="en-US" dirty="0" smtClean="0"/>
              <a:t>urrently used in DART Data </a:t>
            </a:r>
            <a:r>
              <a:rPr lang="en-US" dirty="0"/>
              <a:t>W</a:t>
            </a:r>
            <a:r>
              <a:rPr lang="en-US" dirty="0" smtClean="0"/>
              <a:t>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R_PPT_Light Bkgrd_F">
  <a:themeElements>
    <a:clrScheme name="L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3236</TotalTime>
  <Words>880</Words>
  <Application>Microsoft Office PowerPoint</Application>
  <PresentationFormat>On-screen Show (4:3)</PresentationFormat>
  <Paragraphs>192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ACR_PPT_Light Bkgrd_F</vt:lpstr>
      <vt:lpstr>DART Data Model Discussion</vt:lpstr>
      <vt:lpstr>Topics</vt:lpstr>
      <vt:lpstr>PowerPoint Presentation</vt:lpstr>
      <vt:lpstr>DW User Interface Portal  Flow  (pre June 2014, from mWebware)</vt:lpstr>
      <vt:lpstr>PowerPoint Presentation</vt:lpstr>
      <vt:lpstr>Basic Search</vt:lpstr>
      <vt:lpstr>Clinical Data Search (Simple Tab – search by Froms</vt:lpstr>
      <vt:lpstr>Imaging Tab Data Search - Current Data Model – DICOM (View 1)</vt:lpstr>
      <vt:lpstr>Imaging Tab Data Search - Current Data Model – DICOM (View 2)</vt:lpstr>
      <vt:lpstr>Saved Search</vt:lpstr>
      <vt:lpstr>Operational Reports  </vt:lpstr>
      <vt:lpstr>Operational Reports - DW Data Staging (1/2)</vt:lpstr>
      <vt:lpstr>Operational Reports - DW Data Staging (2/2)</vt:lpstr>
      <vt:lpstr>ER Subject Enrollment, Source: ACR IT Team</vt:lpstr>
      <vt:lpstr>Old CTDW (up to 2013) ER Diagram. Source: ACR IT Team </vt:lpstr>
      <vt:lpstr>PowerPoint Presentation</vt:lpstr>
      <vt:lpstr>Appendix</vt:lpstr>
      <vt:lpstr>Clinical Data</vt:lpstr>
      <vt:lpstr>DICOM Tag</vt:lpstr>
      <vt:lpstr>Basic Search Database Table</vt:lpstr>
      <vt:lpstr>Operational Reports Built off Operational Reports</vt:lpstr>
      <vt:lpstr>ACR Data Warehouse Arch Diagram -  (Version-1.2)</vt:lpstr>
      <vt:lpstr>ACR Data Warehouse Arch Diagram -  (Version 1.2)</vt:lpstr>
      <vt:lpstr>DRAFT DICOM - Relational Model, Not Used</vt:lpstr>
      <vt:lpstr>DRAFT DICOM - Logical Model, Not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Whiting, Anne</dc:creator>
  <cp:lastModifiedBy>Fernandez, Anna </cp:lastModifiedBy>
  <cp:revision>39</cp:revision>
  <dcterms:created xsi:type="dcterms:W3CDTF">2012-06-25T19:55:19Z</dcterms:created>
  <dcterms:modified xsi:type="dcterms:W3CDTF">2014-06-24T20:37:35Z</dcterms:modified>
</cp:coreProperties>
</file>