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E555D9-9480-480C-9658-94AD61E3FC35}"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6AB9C-700C-4034-AED6-DE114ABD1252}" type="slidenum">
              <a:rPr lang="en-US" smtClean="0"/>
              <a:t>‹#›</a:t>
            </a:fld>
            <a:endParaRPr lang="en-US"/>
          </a:p>
        </p:txBody>
      </p:sp>
    </p:spTree>
    <p:extLst>
      <p:ext uri="{BB962C8B-B14F-4D97-AF65-F5344CB8AC3E}">
        <p14:creationId xmlns:p14="http://schemas.microsoft.com/office/powerpoint/2010/main" val="1257467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555D9-9480-480C-9658-94AD61E3FC35}"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6AB9C-700C-4034-AED6-DE114ABD1252}" type="slidenum">
              <a:rPr lang="en-US" smtClean="0"/>
              <a:t>‹#›</a:t>
            </a:fld>
            <a:endParaRPr lang="en-US"/>
          </a:p>
        </p:txBody>
      </p:sp>
    </p:spTree>
    <p:extLst>
      <p:ext uri="{BB962C8B-B14F-4D97-AF65-F5344CB8AC3E}">
        <p14:creationId xmlns:p14="http://schemas.microsoft.com/office/powerpoint/2010/main" val="82993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555D9-9480-480C-9658-94AD61E3FC35}"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6AB9C-700C-4034-AED6-DE114ABD1252}" type="slidenum">
              <a:rPr lang="en-US" smtClean="0"/>
              <a:t>‹#›</a:t>
            </a:fld>
            <a:endParaRPr lang="en-US"/>
          </a:p>
        </p:txBody>
      </p:sp>
    </p:spTree>
    <p:extLst>
      <p:ext uri="{BB962C8B-B14F-4D97-AF65-F5344CB8AC3E}">
        <p14:creationId xmlns:p14="http://schemas.microsoft.com/office/powerpoint/2010/main" val="328244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555D9-9480-480C-9658-94AD61E3FC35}"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6AB9C-700C-4034-AED6-DE114ABD1252}" type="slidenum">
              <a:rPr lang="en-US" smtClean="0"/>
              <a:t>‹#›</a:t>
            </a:fld>
            <a:endParaRPr lang="en-US"/>
          </a:p>
        </p:txBody>
      </p:sp>
    </p:spTree>
    <p:extLst>
      <p:ext uri="{BB962C8B-B14F-4D97-AF65-F5344CB8AC3E}">
        <p14:creationId xmlns:p14="http://schemas.microsoft.com/office/powerpoint/2010/main" val="283067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E555D9-9480-480C-9658-94AD61E3FC35}"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6AB9C-700C-4034-AED6-DE114ABD1252}" type="slidenum">
              <a:rPr lang="en-US" smtClean="0"/>
              <a:t>‹#›</a:t>
            </a:fld>
            <a:endParaRPr lang="en-US"/>
          </a:p>
        </p:txBody>
      </p:sp>
    </p:spTree>
    <p:extLst>
      <p:ext uri="{BB962C8B-B14F-4D97-AF65-F5344CB8AC3E}">
        <p14:creationId xmlns:p14="http://schemas.microsoft.com/office/powerpoint/2010/main" val="84235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E555D9-9480-480C-9658-94AD61E3FC35}"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6AB9C-700C-4034-AED6-DE114ABD1252}" type="slidenum">
              <a:rPr lang="en-US" smtClean="0"/>
              <a:t>‹#›</a:t>
            </a:fld>
            <a:endParaRPr lang="en-US"/>
          </a:p>
        </p:txBody>
      </p:sp>
    </p:spTree>
    <p:extLst>
      <p:ext uri="{BB962C8B-B14F-4D97-AF65-F5344CB8AC3E}">
        <p14:creationId xmlns:p14="http://schemas.microsoft.com/office/powerpoint/2010/main" val="968956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E555D9-9480-480C-9658-94AD61E3FC35}" type="datetimeFigureOut">
              <a:rPr lang="en-US" smtClean="0"/>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6AB9C-700C-4034-AED6-DE114ABD1252}" type="slidenum">
              <a:rPr lang="en-US" smtClean="0"/>
              <a:t>‹#›</a:t>
            </a:fld>
            <a:endParaRPr lang="en-US"/>
          </a:p>
        </p:txBody>
      </p:sp>
    </p:spTree>
    <p:extLst>
      <p:ext uri="{BB962C8B-B14F-4D97-AF65-F5344CB8AC3E}">
        <p14:creationId xmlns:p14="http://schemas.microsoft.com/office/powerpoint/2010/main" val="336106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E555D9-9480-480C-9658-94AD61E3FC35}"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6AB9C-700C-4034-AED6-DE114ABD1252}" type="slidenum">
              <a:rPr lang="en-US" smtClean="0"/>
              <a:t>‹#›</a:t>
            </a:fld>
            <a:endParaRPr lang="en-US"/>
          </a:p>
        </p:txBody>
      </p:sp>
    </p:spTree>
    <p:extLst>
      <p:ext uri="{BB962C8B-B14F-4D97-AF65-F5344CB8AC3E}">
        <p14:creationId xmlns:p14="http://schemas.microsoft.com/office/powerpoint/2010/main" val="69465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555D9-9480-480C-9658-94AD61E3FC35}" type="datetimeFigureOut">
              <a:rPr lang="en-US" smtClean="0"/>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16AB9C-700C-4034-AED6-DE114ABD1252}" type="slidenum">
              <a:rPr lang="en-US" smtClean="0"/>
              <a:t>‹#›</a:t>
            </a:fld>
            <a:endParaRPr lang="en-US"/>
          </a:p>
        </p:txBody>
      </p:sp>
    </p:spTree>
    <p:extLst>
      <p:ext uri="{BB962C8B-B14F-4D97-AF65-F5344CB8AC3E}">
        <p14:creationId xmlns:p14="http://schemas.microsoft.com/office/powerpoint/2010/main" val="415228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555D9-9480-480C-9658-94AD61E3FC35}"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6AB9C-700C-4034-AED6-DE114ABD1252}" type="slidenum">
              <a:rPr lang="en-US" smtClean="0"/>
              <a:t>‹#›</a:t>
            </a:fld>
            <a:endParaRPr lang="en-US"/>
          </a:p>
        </p:txBody>
      </p:sp>
    </p:spTree>
    <p:extLst>
      <p:ext uri="{BB962C8B-B14F-4D97-AF65-F5344CB8AC3E}">
        <p14:creationId xmlns:p14="http://schemas.microsoft.com/office/powerpoint/2010/main" val="2541927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555D9-9480-480C-9658-94AD61E3FC35}"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6AB9C-700C-4034-AED6-DE114ABD1252}" type="slidenum">
              <a:rPr lang="en-US" smtClean="0"/>
              <a:t>‹#›</a:t>
            </a:fld>
            <a:endParaRPr lang="en-US"/>
          </a:p>
        </p:txBody>
      </p:sp>
    </p:spTree>
    <p:extLst>
      <p:ext uri="{BB962C8B-B14F-4D97-AF65-F5344CB8AC3E}">
        <p14:creationId xmlns:p14="http://schemas.microsoft.com/office/powerpoint/2010/main" val="33027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555D9-9480-480C-9658-94AD61E3FC35}" type="datetimeFigureOut">
              <a:rPr lang="en-US" smtClean="0"/>
              <a:t>12/12/2016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6AB9C-700C-4034-AED6-DE114ABD1252}" type="slidenum">
              <a:rPr lang="en-US" smtClean="0"/>
              <a:t>‹#›</a:t>
            </a:fld>
            <a:endParaRPr lang="en-US"/>
          </a:p>
        </p:txBody>
      </p:sp>
    </p:spTree>
    <p:extLst>
      <p:ext uri="{BB962C8B-B14F-4D97-AF65-F5344CB8AC3E}">
        <p14:creationId xmlns:p14="http://schemas.microsoft.com/office/powerpoint/2010/main" val="1183708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hristianity.about.com/od/biblestorysummaries/p/christmasstory.htm" TargetMode="External"/><Relationship Id="rId2" Type="http://schemas.openxmlformats.org/officeDocument/2006/relationships/hyperlink" Target="http://christianity.about.com/od/newtestamentpeople/p/jesuschrist.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hristmas_tree" TargetMode="External"/><Relationship Id="rId2" Type="http://schemas.openxmlformats.org/officeDocument/2006/relationships/hyperlink" Target="https://en.wikipedia.org/wiki/Candle" TargetMode="External"/><Relationship Id="rId1" Type="http://schemas.openxmlformats.org/officeDocument/2006/relationships/slideLayout" Target="../slideLayouts/slideLayout2.xml"/><Relationship Id="rId6" Type="http://schemas.openxmlformats.org/officeDocument/2006/relationships/hyperlink" Target="https://en.wikipedia.org/wiki/Christmas_lights#cite_note-NorthDakota1964-2" TargetMode="External"/><Relationship Id="rId5" Type="http://schemas.openxmlformats.org/officeDocument/2006/relationships/hyperlink" Target="https://en.wikipedia.org/wiki/Christmas_lights#cite_note-History2015-1" TargetMode="External"/><Relationship Id="rId4" Type="http://schemas.openxmlformats.org/officeDocument/2006/relationships/hyperlink" Target="https://en.wikipedia.org/wiki/Early_modern_German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altogetherchristmas.com/traditions/santa.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52400"/>
            <a:ext cx="7467600" cy="1470025"/>
          </a:xfrm>
        </p:spPr>
        <p:txBody>
          <a:bodyPr/>
          <a:lstStyle/>
          <a:p>
            <a:r>
              <a:rPr lang="en-US" dirty="0" smtClean="0">
                <a:solidFill>
                  <a:srgbClr val="006600"/>
                </a:solidFill>
                <a:latin typeface="Adobe Arabic" pitchFamily="18" charset="-78"/>
                <a:cs typeface="Adobe Arabic" pitchFamily="18" charset="-78"/>
              </a:rPr>
              <a:t>The Fantastic Christmas Store</a:t>
            </a:r>
            <a:endParaRPr lang="en-US" dirty="0">
              <a:solidFill>
                <a:srgbClr val="006600"/>
              </a:solidFill>
              <a:latin typeface="Adobe Arabic" pitchFamily="18" charset="-78"/>
              <a:cs typeface="Adobe Arabic" pitchFamily="18" charset="-78"/>
            </a:endParaRPr>
          </a:p>
        </p:txBody>
      </p:sp>
      <p:sp>
        <p:nvSpPr>
          <p:cNvPr id="3" name="Subtitle 2"/>
          <p:cNvSpPr>
            <a:spLocks noGrp="1"/>
          </p:cNvSpPr>
          <p:nvPr>
            <p:ph type="subTitle" idx="1"/>
          </p:nvPr>
        </p:nvSpPr>
        <p:spPr>
          <a:xfrm>
            <a:off x="457200" y="1143000"/>
            <a:ext cx="7620000" cy="609600"/>
          </a:xfrm>
        </p:spPr>
        <p:txBody>
          <a:bodyPr>
            <a:normAutofit fontScale="70000" lnSpcReduction="20000"/>
          </a:bodyPr>
          <a:lstStyle/>
          <a:p>
            <a:r>
              <a:rPr lang="en-US" dirty="0" smtClean="0">
                <a:solidFill>
                  <a:schemeClr val="tx1"/>
                </a:solidFill>
              </a:rPr>
              <a:t>Trees| Nativity Scenes| Lights| Stockings| Reindeer| Order here</a:t>
            </a:r>
            <a:endParaRPr lang="en-US" dirty="0">
              <a:solidFill>
                <a:schemeClr val="tx1"/>
              </a:solidFill>
            </a:endParaRPr>
          </a:p>
        </p:txBody>
      </p:sp>
      <p:sp>
        <p:nvSpPr>
          <p:cNvPr id="6" name="TextBox 5"/>
          <p:cNvSpPr txBox="1"/>
          <p:nvPr/>
        </p:nvSpPr>
        <p:spPr>
          <a:xfrm>
            <a:off x="1676400" y="3048000"/>
            <a:ext cx="5791200" cy="923330"/>
          </a:xfrm>
          <a:prstGeom prst="rect">
            <a:avLst/>
          </a:prstGeom>
          <a:noFill/>
        </p:spPr>
        <p:txBody>
          <a:bodyPr wrap="square" rtlCol="0">
            <a:spAutoFit/>
          </a:bodyPr>
          <a:lstStyle/>
          <a:p>
            <a:r>
              <a:rPr lang="en-US" dirty="0" smtClean="0">
                <a:solidFill>
                  <a:srgbClr val="006600"/>
                </a:solidFill>
              </a:rPr>
              <a:t>This store is known for the very best Christmas items and decorative pieces. We know you will love every thing you purchase! </a:t>
            </a:r>
            <a:r>
              <a:rPr lang="en-US" dirty="0" smtClean="0">
                <a:solidFill>
                  <a:srgbClr val="006600"/>
                </a:solidFill>
                <a:sym typeface="Wingdings" panose="05000000000000000000" pitchFamily="2" charset="2"/>
              </a:rPr>
              <a:t> </a:t>
            </a:r>
            <a:endParaRPr lang="en-US" dirty="0">
              <a:solidFill>
                <a:srgbClr val="006600"/>
              </a:solidFill>
            </a:endParaRPr>
          </a:p>
        </p:txBody>
      </p:sp>
      <p:sp>
        <p:nvSpPr>
          <p:cNvPr id="8" name="TextBox 7"/>
          <p:cNvSpPr txBox="1"/>
          <p:nvPr/>
        </p:nvSpPr>
        <p:spPr>
          <a:xfrm>
            <a:off x="4399660" y="5410200"/>
            <a:ext cx="1828800" cy="646331"/>
          </a:xfrm>
          <a:prstGeom prst="rect">
            <a:avLst/>
          </a:prstGeom>
          <a:noFill/>
        </p:spPr>
        <p:txBody>
          <a:bodyPr wrap="square" rtlCol="0">
            <a:spAutoFit/>
          </a:bodyPr>
          <a:lstStyle/>
          <a:p>
            <a:r>
              <a:rPr lang="en-US" dirty="0" smtClean="0">
                <a:solidFill>
                  <a:srgbClr val="006600"/>
                </a:solidFill>
              </a:rPr>
              <a:t>Pic of all topics of items we offer!</a:t>
            </a:r>
            <a:endParaRPr lang="en-US" dirty="0">
              <a:solidFill>
                <a:srgbClr val="006600"/>
              </a:solidFill>
            </a:endParaRPr>
          </a:p>
        </p:txBody>
      </p:sp>
      <p:sp>
        <p:nvSpPr>
          <p:cNvPr id="11" name="TextBox 10"/>
          <p:cNvSpPr txBox="1"/>
          <p:nvPr/>
        </p:nvSpPr>
        <p:spPr>
          <a:xfrm>
            <a:off x="685800" y="4114800"/>
            <a:ext cx="990600" cy="923330"/>
          </a:xfrm>
          <a:prstGeom prst="rect">
            <a:avLst/>
          </a:prstGeom>
          <a:noFill/>
        </p:spPr>
        <p:txBody>
          <a:bodyPr wrap="square" rtlCol="0">
            <a:spAutoFit/>
          </a:bodyPr>
          <a:lstStyle/>
          <a:p>
            <a:r>
              <a:rPr lang="en-US" dirty="0" err="1" smtClean="0"/>
              <a:t>Nav</a:t>
            </a:r>
            <a:r>
              <a:rPr lang="en-US" dirty="0" smtClean="0"/>
              <a:t> bar will be glitter</a:t>
            </a:r>
            <a:endParaRPr lang="en-US" dirty="0"/>
          </a:p>
        </p:txBody>
      </p:sp>
    </p:spTree>
    <p:extLst>
      <p:ext uri="{BB962C8B-B14F-4D97-AF65-F5344CB8AC3E}">
        <p14:creationId xmlns:p14="http://schemas.microsoft.com/office/powerpoint/2010/main" val="98211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Christmas Trees</a:t>
            </a:r>
            <a:endParaRPr lang="en-US" dirty="0"/>
          </a:p>
        </p:txBody>
      </p:sp>
      <p:sp>
        <p:nvSpPr>
          <p:cNvPr id="3" name="Content Placeholder 2"/>
          <p:cNvSpPr>
            <a:spLocks noGrp="1"/>
          </p:cNvSpPr>
          <p:nvPr>
            <p:ph idx="1"/>
          </p:nvPr>
        </p:nvSpPr>
        <p:spPr/>
        <p:txBody>
          <a:bodyPr>
            <a:normAutofit/>
          </a:bodyPr>
          <a:lstStyle/>
          <a:p>
            <a:r>
              <a:rPr lang="en-US" sz="1600" dirty="0">
                <a:solidFill>
                  <a:srgbClr val="006600"/>
                </a:solidFill>
              </a:rPr>
              <a:t>The evergreen fir tree has traditionally been used to celebrate winter festivals (pagan and Christian) for thousands of years. Pagans used branches of it to decorate their homes during the winter solstice, as it made them think of the spring to come. The Romans used Fir Trees to decorate their temples at the festival of Saturnalia. Christians use it as a sign of everlasting life </a:t>
            </a:r>
            <a:r>
              <a:rPr lang="en-US" sz="1600" dirty="0" smtClean="0">
                <a:solidFill>
                  <a:srgbClr val="006600"/>
                </a:solidFill>
              </a:rPr>
              <a:t>with </a:t>
            </a:r>
            <a:r>
              <a:rPr lang="en-US" sz="1600" dirty="0">
                <a:solidFill>
                  <a:srgbClr val="006600"/>
                </a:solidFill>
              </a:rPr>
              <a:t>God</a:t>
            </a:r>
            <a:r>
              <a:rPr lang="en-US" sz="1600" dirty="0" smtClean="0">
                <a:solidFill>
                  <a:srgbClr val="006600"/>
                </a:solidFill>
              </a:rPr>
              <a:t>.</a:t>
            </a:r>
          </a:p>
          <a:p>
            <a:endParaRPr lang="en-US" sz="1600" dirty="0">
              <a:solidFill>
                <a:srgbClr val="006600"/>
              </a:solidFill>
            </a:endParaRPr>
          </a:p>
          <a:p>
            <a:endParaRPr lang="en-US" sz="1600" dirty="0" smtClean="0">
              <a:solidFill>
                <a:srgbClr val="006600"/>
              </a:solidFill>
            </a:endParaRPr>
          </a:p>
          <a:p>
            <a:r>
              <a:rPr lang="en-US" sz="1600" dirty="0" smtClean="0">
                <a:solidFill>
                  <a:srgbClr val="006600"/>
                </a:solidFill>
              </a:rPr>
              <a:t>Pics of all the trees we offer! </a:t>
            </a:r>
            <a:endParaRPr lang="en-US" sz="1600" dirty="0">
              <a:solidFill>
                <a:srgbClr val="006600"/>
              </a:solidFill>
            </a:endParaRPr>
          </a:p>
        </p:txBody>
      </p:sp>
      <p:sp>
        <p:nvSpPr>
          <p:cNvPr id="4" name="TextBox 3"/>
          <p:cNvSpPr txBox="1"/>
          <p:nvPr/>
        </p:nvSpPr>
        <p:spPr>
          <a:xfrm>
            <a:off x="1295400" y="1295400"/>
            <a:ext cx="6705600" cy="369332"/>
          </a:xfrm>
          <a:prstGeom prst="rect">
            <a:avLst/>
          </a:prstGeom>
          <a:noFill/>
        </p:spPr>
        <p:txBody>
          <a:bodyPr wrap="square" rtlCol="0">
            <a:spAutoFit/>
          </a:bodyPr>
          <a:lstStyle/>
          <a:p>
            <a:r>
              <a:rPr lang="en-US" dirty="0" smtClean="0"/>
              <a:t>Home</a:t>
            </a:r>
            <a:r>
              <a:rPr lang="en-US" dirty="0" smtClean="0"/>
              <a:t>| Nativity Scenes| Lights| Stockings| Reindeer| Order here</a:t>
            </a:r>
            <a:endParaRPr lang="en-US" dirty="0"/>
          </a:p>
        </p:txBody>
      </p:sp>
    </p:spTree>
    <p:extLst>
      <p:ext uri="{BB962C8B-B14F-4D97-AF65-F5344CB8AC3E}">
        <p14:creationId xmlns:p14="http://schemas.microsoft.com/office/powerpoint/2010/main" val="191973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Nativity Scenes</a:t>
            </a:r>
            <a:endParaRPr lang="en-US" dirty="0"/>
          </a:p>
        </p:txBody>
      </p:sp>
      <p:sp>
        <p:nvSpPr>
          <p:cNvPr id="3" name="Content Placeholder 2"/>
          <p:cNvSpPr>
            <a:spLocks noGrp="1"/>
          </p:cNvSpPr>
          <p:nvPr>
            <p:ph idx="1"/>
          </p:nvPr>
        </p:nvSpPr>
        <p:spPr/>
        <p:txBody>
          <a:bodyPr>
            <a:normAutofit/>
          </a:bodyPr>
          <a:lstStyle/>
          <a:p>
            <a:pPr fontAlgn="base"/>
            <a:r>
              <a:rPr lang="en-US" sz="1600" dirty="0">
                <a:solidFill>
                  <a:srgbClr val="006600"/>
                </a:solidFill>
              </a:rPr>
              <a:t>Nativity means the birth of a person and also refers to the facts of their birth, such as the time, place, and situation. The term "nativity scene" is commonly used for depictions of </a:t>
            </a:r>
            <a:r>
              <a:rPr lang="en-US" sz="1600" u="sng" dirty="0">
                <a:solidFill>
                  <a:srgbClr val="006600"/>
                </a:solidFill>
                <a:hlinkClick r:id="rId2"/>
              </a:rPr>
              <a:t>Jesus Christ</a:t>
            </a:r>
            <a:r>
              <a:rPr lang="en-US" sz="1600" dirty="0">
                <a:solidFill>
                  <a:srgbClr val="006600"/>
                </a:solidFill>
              </a:rPr>
              <a:t>'s birth, in paintings, sculpture, and movies.</a:t>
            </a:r>
          </a:p>
          <a:p>
            <a:pPr fontAlgn="base"/>
            <a:r>
              <a:rPr lang="en-US" sz="1600" dirty="0">
                <a:solidFill>
                  <a:srgbClr val="006600"/>
                </a:solidFill>
              </a:rPr>
              <a:t>The word comes from the Latin term </a:t>
            </a:r>
            <a:r>
              <a:rPr lang="en-US" sz="1600" i="1" dirty="0" err="1">
                <a:solidFill>
                  <a:srgbClr val="006600"/>
                </a:solidFill>
              </a:rPr>
              <a:t>nativus</a:t>
            </a:r>
            <a:r>
              <a:rPr lang="en-US" sz="1600" dirty="0">
                <a:solidFill>
                  <a:srgbClr val="006600"/>
                </a:solidFill>
              </a:rPr>
              <a:t>, which means "born." The Bible mentions the nativity of several prominent characters, but today the term is used primarily in connection with the </a:t>
            </a:r>
            <a:r>
              <a:rPr lang="en-US" sz="1600" u="sng" dirty="0">
                <a:solidFill>
                  <a:srgbClr val="006600"/>
                </a:solidFill>
                <a:hlinkClick r:id="rId3"/>
              </a:rPr>
              <a:t>birth of Jesus</a:t>
            </a:r>
            <a:r>
              <a:rPr lang="en-US" sz="1600" dirty="0">
                <a:solidFill>
                  <a:srgbClr val="006600"/>
                </a:solidFill>
              </a:rPr>
              <a:t> Christ.</a:t>
            </a:r>
          </a:p>
          <a:p>
            <a:pPr marL="0" indent="0">
              <a:buNone/>
            </a:pPr>
            <a:endParaRPr lang="en-US" dirty="0" smtClean="0">
              <a:solidFill>
                <a:srgbClr val="006600"/>
              </a:solidFill>
            </a:endParaRPr>
          </a:p>
          <a:p>
            <a:pPr marL="0" indent="0">
              <a:buNone/>
            </a:pPr>
            <a:endParaRPr lang="en-US" dirty="0">
              <a:solidFill>
                <a:srgbClr val="006600"/>
              </a:solidFill>
            </a:endParaRPr>
          </a:p>
          <a:p>
            <a:pPr marL="0" indent="0">
              <a:buNone/>
            </a:pPr>
            <a:r>
              <a:rPr lang="en-US" dirty="0" smtClean="0">
                <a:solidFill>
                  <a:srgbClr val="006600"/>
                </a:solidFill>
              </a:rPr>
              <a:t>Pics of nativity scenes you can purchase</a:t>
            </a:r>
            <a:endParaRPr lang="en-US" dirty="0">
              <a:solidFill>
                <a:srgbClr val="006600"/>
              </a:solidFill>
            </a:endParaRPr>
          </a:p>
        </p:txBody>
      </p:sp>
      <p:sp>
        <p:nvSpPr>
          <p:cNvPr id="4" name="TextBox 3"/>
          <p:cNvSpPr txBox="1"/>
          <p:nvPr/>
        </p:nvSpPr>
        <p:spPr>
          <a:xfrm>
            <a:off x="1219200" y="1219200"/>
            <a:ext cx="6705600" cy="381000"/>
          </a:xfrm>
          <a:prstGeom prst="rect">
            <a:avLst/>
          </a:prstGeom>
          <a:noFill/>
        </p:spPr>
        <p:txBody>
          <a:bodyPr wrap="square" rtlCol="0">
            <a:spAutoFit/>
          </a:bodyPr>
          <a:lstStyle/>
          <a:p>
            <a:r>
              <a:rPr lang="en-US" dirty="0" smtClean="0"/>
              <a:t>Home</a:t>
            </a:r>
            <a:r>
              <a:rPr lang="en-US" dirty="0" smtClean="0"/>
              <a:t>| Trees| Lights| Stockings| Reindeer| Order here</a:t>
            </a:r>
            <a:endParaRPr lang="en-US" dirty="0"/>
          </a:p>
        </p:txBody>
      </p:sp>
    </p:spTree>
    <p:extLst>
      <p:ext uri="{BB962C8B-B14F-4D97-AF65-F5344CB8AC3E}">
        <p14:creationId xmlns:p14="http://schemas.microsoft.com/office/powerpoint/2010/main" val="1498611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r>
              <a:rPr lang="en-US" dirty="0" smtClean="0"/>
              <a:t>Christmas Lights</a:t>
            </a:r>
            <a:endParaRPr lang="en-US" dirty="0"/>
          </a:p>
        </p:txBody>
      </p:sp>
      <p:sp>
        <p:nvSpPr>
          <p:cNvPr id="3" name="Content Placeholder 2"/>
          <p:cNvSpPr>
            <a:spLocks noGrp="1"/>
          </p:cNvSpPr>
          <p:nvPr>
            <p:ph idx="1"/>
          </p:nvPr>
        </p:nvSpPr>
        <p:spPr/>
        <p:txBody>
          <a:bodyPr>
            <a:normAutofit/>
          </a:bodyPr>
          <a:lstStyle/>
          <a:p>
            <a:r>
              <a:rPr lang="en-US" sz="1600" dirty="0">
                <a:solidFill>
                  <a:srgbClr val="006600"/>
                </a:solidFill>
              </a:rPr>
              <a:t>The custom goes back to the use of </a:t>
            </a:r>
            <a:r>
              <a:rPr lang="en-US" sz="1600" dirty="0">
                <a:solidFill>
                  <a:srgbClr val="006600"/>
                </a:solidFill>
                <a:hlinkClick r:id="rId2" tooltip="Candle"/>
              </a:rPr>
              <a:t>candles</a:t>
            </a:r>
            <a:r>
              <a:rPr lang="en-US" sz="1600" dirty="0">
                <a:solidFill>
                  <a:srgbClr val="006600"/>
                </a:solidFill>
              </a:rPr>
              <a:t> to decorate </a:t>
            </a:r>
            <a:r>
              <a:rPr lang="en-US" sz="1600" dirty="0" err="1">
                <a:solidFill>
                  <a:srgbClr val="006600"/>
                </a:solidFill>
              </a:rPr>
              <a:t>the</a:t>
            </a:r>
            <a:r>
              <a:rPr lang="en-US" sz="1600" dirty="0" err="1">
                <a:solidFill>
                  <a:srgbClr val="006600"/>
                </a:solidFill>
                <a:hlinkClick r:id="rId3" tooltip="Christmas tree"/>
              </a:rPr>
              <a:t>Christmas</a:t>
            </a:r>
            <a:r>
              <a:rPr lang="en-US" sz="1600" dirty="0">
                <a:solidFill>
                  <a:srgbClr val="006600"/>
                </a:solidFill>
                <a:hlinkClick r:id="rId3" tooltip="Christmas tree"/>
              </a:rPr>
              <a:t> tree</a:t>
            </a:r>
            <a:r>
              <a:rPr lang="en-US" sz="1600" dirty="0">
                <a:solidFill>
                  <a:srgbClr val="006600"/>
                </a:solidFill>
              </a:rPr>
              <a:t> in Christian homes in </a:t>
            </a:r>
            <a:r>
              <a:rPr lang="en-US" sz="1600" dirty="0">
                <a:solidFill>
                  <a:srgbClr val="006600"/>
                </a:solidFill>
                <a:hlinkClick r:id="rId4" tooltip="Early modern Germany"/>
              </a:rPr>
              <a:t>early modern Germany</a:t>
            </a:r>
            <a:r>
              <a:rPr lang="en-US" sz="1600" dirty="0">
                <a:solidFill>
                  <a:srgbClr val="006600"/>
                </a:solidFill>
              </a:rPr>
              <a:t>.</a:t>
            </a:r>
            <a:r>
              <a:rPr lang="en-US" sz="1600" baseline="30000" dirty="0">
                <a:solidFill>
                  <a:srgbClr val="006600"/>
                </a:solidFill>
                <a:hlinkClick r:id="rId5"/>
              </a:rPr>
              <a:t>[1]</a:t>
            </a:r>
            <a:r>
              <a:rPr lang="en-US" sz="1600" baseline="30000" dirty="0">
                <a:solidFill>
                  <a:srgbClr val="006600"/>
                </a:solidFill>
                <a:hlinkClick r:id="rId6"/>
              </a:rPr>
              <a:t>[2]</a:t>
            </a:r>
            <a:r>
              <a:rPr lang="en-US" sz="1600" dirty="0">
                <a:solidFill>
                  <a:srgbClr val="006600"/>
                </a:solidFill>
              </a:rPr>
              <a:t> Christmas trees displayed publicly and illuminated with electric lights became popular in the early 20th century. By the mid-20th century, it became customary to display strings of electric lights as along streets and on buildings Christmas decorations detached from the Christmas tree itself</a:t>
            </a:r>
            <a:r>
              <a:rPr lang="en-US" sz="1600" dirty="0" smtClean="0">
                <a:solidFill>
                  <a:srgbClr val="006600"/>
                </a:solidFill>
              </a:rPr>
              <a:t>.</a:t>
            </a:r>
          </a:p>
          <a:p>
            <a:endParaRPr lang="en-US" sz="1600" dirty="0">
              <a:solidFill>
                <a:srgbClr val="006600"/>
              </a:solidFill>
            </a:endParaRPr>
          </a:p>
          <a:p>
            <a:r>
              <a:rPr lang="en-US" sz="1600" dirty="0" smtClean="0">
                <a:solidFill>
                  <a:srgbClr val="006600"/>
                </a:solidFill>
              </a:rPr>
              <a:t>Pics of Lights </a:t>
            </a:r>
            <a:endParaRPr lang="en-US" sz="1600" dirty="0">
              <a:solidFill>
                <a:srgbClr val="006600"/>
              </a:solidFill>
            </a:endParaRPr>
          </a:p>
        </p:txBody>
      </p:sp>
      <p:sp>
        <p:nvSpPr>
          <p:cNvPr id="5" name="TextBox 4"/>
          <p:cNvSpPr txBox="1"/>
          <p:nvPr/>
        </p:nvSpPr>
        <p:spPr>
          <a:xfrm>
            <a:off x="1066800" y="1143000"/>
            <a:ext cx="6858000" cy="381000"/>
          </a:xfrm>
          <a:prstGeom prst="rect">
            <a:avLst/>
          </a:prstGeom>
          <a:noFill/>
        </p:spPr>
        <p:txBody>
          <a:bodyPr wrap="square" rtlCol="0">
            <a:spAutoFit/>
          </a:bodyPr>
          <a:lstStyle/>
          <a:p>
            <a:r>
              <a:rPr lang="en-US" dirty="0" smtClean="0"/>
              <a:t>Home| Trees| </a:t>
            </a:r>
            <a:r>
              <a:rPr lang="en-US" dirty="0"/>
              <a:t>N</a:t>
            </a:r>
            <a:r>
              <a:rPr lang="en-US" dirty="0" smtClean="0"/>
              <a:t>ativity Scenes| Stockings| Reindeer| Order here</a:t>
            </a:r>
            <a:endParaRPr lang="en-US" dirty="0"/>
          </a:p>
        </p:txBody>
      </p:sp>
    </p:spTree>
    <p:extLst>
      <p:ext uri="{BB962C8B-B14F-4D97-AF65-F5344CB8AC3E}">
        <p14:creationId xmlns:p14="http://schemas.microsoft.com/office/powerpoint/2010/main" val="628122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Stockings</a:t>
            </a:r>
            <a:endParaRPr lang="en-US" dirty="0"/>
          </a:p>
        </p:txBody>
      </p:sp>
      <p:sp>
        <p:nvSpPr>
          <p:cNvPr id="3" name="Content Placeholder 2"/>
          <p:cNvSpPr>
            <a:spLocks noGrp="1"/>
          </p:cNvSpPr>
          <p:nvPr>
            <p:ph idx="1"/>
          </p:nvPr>
        </p:nvSpPr>
        <p:spPr/>
        <p:txBody>
          <a:bodyPr>
            <a:normAutofit/>
          </a:bodyPr>
          <a:lstStyle/>
          <a:p>
            <a:r>
              <a:rPr lang="en-US" sz="1800" dirty="0">
                <a:solidFill>
                  <a:srgbClr val="006600"/>
                </a:solidFill>
              </a:rPr>
              <a:t>And so, St. Nicholas is a gift-giver. This is also the origin of three gold balls being used as a symbol for pawnbrokers. A tradition that began in a European country originally, children simply used one of their everyday socks, but eventually </a:t>
            </a:r>
            <a:r>
              <a:rPr lang="en-US" sz="1800" dirty="0" smtClean="0">
                <a:solidFill>
                  <a:srgbClr val="006600"/>
                </a:solidFill>
              </a:rPr>
              <a:t>special </a:t>
            </a:r>
            <a:r>
              <a:rPr lang="en-US" sz="1800" b="1" dirty="0" smtClean="0">
                <a:solidFill>
                  <a:srgbClr val="006600"/>
                </a:solidFill>
              </a:rPr>
              <a:t>Christmas </a:t>
            </a:r>
            <a:r>
              <a:rPr lang="en-US" sz="1800" b="1" dirty="0">
                <a:solidFill>
                  <a:srgbClr val="006600"/>
                </a:solidFill>
              </a:rPr>
              <a:t>stockings</a:t>
            </a:r>
            <a:r>
              <a:rPr lang="en-US" sz="1800" dirty="0">
                <a:solidFill>
                  <a:srgbClr val="006600"/>
                </a:solidFill>
              </a:rPr>
              <a:t> were created for this purpose</a:t>
            </a:r>
            <a:r>
              <a:rPr lang="en-US" sz="1800" dirty="0" smtClean="0">
                <a:solidFill>
                  <a:srgbClr val="006600"/>
                </a:solidFill>
              </a:rPr>
              <a:t>.</a:t>
            </a:r>
          </a:p>
          <a:p>
            <a:endParaRPr lang="en-US" sz="1800" dirty="0">
              <a:solidFill>
                <a:srgbClr val="006600"/>
              </a:solidFill>
            </a:endParaRPr>
          </a:p>
          <a:p>
            <a:endParaRPr lang="en-US" sz="1800" dirty="0" smtClean="0">
              <a:solidFill>
                <a:srgbClr val="006600"/>
              </a:solidFill>
            </a:endParaRPr>
          </a:p>
          <a:p>
            <a:r>
              <a:rPr lang="en-US" sz="1800" dirty="0" smtClean="0">
                <a:solidFill>
                  <a:srgbClr val="006600"/>
                </a:solidFill>
              </a:rPr>
              <a:t>Pics of lights to order</a:t>
            </a:r>
            <a:endParaRPr lang="en-US" sz="1800" dirty="0">
              <a:solidFill>
                <a:srgbClr val="006600"/>
              </a:solidFill>
            </a:endParaRPr>
          </a:p>
        </p:txBody>
      </p:sp>
      <p:sp>
        <p:nvSpPr>
          <p:cNvPr id="5" name="TextBox 4"/>
          <p:cNvSpPr txBox="1"/>
          <p:nvPr/>
        </p:nvSpPr>
        <p:spPr>
          <a:xfrm>
            <a:off x="1143000" y="1219200"/>
            <a:ext cx="7010400" cy="369332"/>
          </a:xfrm>
          <a:prstGeom prst="rect">
            <a:avLst/>
          </a:prstGeom>
          <a:noFill/>
        </p:spPr>
        <p:txBody>
          <a:bodyPr wrap="square" rtlCol="0">
            <a:spAutoFit/>
          </a:bodyPr>
          <a:lstStyle/>
          <a:p>
            <a:r>
              <a:rPr lang="en-US" dirty="0" smtClean="0"/>
              <a:t>Home| Trees| Nativity Scenes| Lights| Reindeer| Order here</a:t>
            </a:r>
            <a:endParaRPr lang="en-US" dirty="0"/>
          </a:p>
        </p:txBody>
      </p:sp>
    </p:spTree>
    <p:extLst>
      <p:ext uri="{BB962C8B-B14F-4D97-AF65-F5344CB8AC3E}">
        <p14:creationId xmlns:p14="http://schemas.microsoft.com/office/powerpoint/2010/main" val="104368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Reindeer</a:t>
            </a:r>
            <a:endParaRPr lang="en-US" dirty="0"/>
          </a:p>
        </p:txBody>
      </p:sp>
      <p:sp>
        <p:nvSpPr>
          <p:cNvPr id="3" name="Content Placeholder 2"/>
          <p:cNvSpPr>
            <a:spLocks noGrp="1"/>
          </p:cNvSpPr>
          <p:nvPr>
            <p:ph idx="1"/>
          </p:nvPr>
        </p:nvSpPr>
        <p:spPr>
          <a:xfrm>
            <a:off x="381000" y="2514600"/>
            <a:ext cx="8229600" cy="4525963"/>
          </a:xfrm>
        </p:spPr>
        <p:txBody>
          <a:bodyPr>
            <a:normAutofit/>
          </a:bodyPr>
          <a:lstStyle/>
          <a:p>
            <a:r>
              <a:rPr lang="en-US" sz="2000" dirty="0">
                <a:solidFill>
                  <a:srgbClr val="006600"/>
                </a:solidFill>
              </a:rPr>
              <a:t>The character of </a:t>
            </a:r>
            <a:r>
              <a:rPr lang="en-US" sz="2000" dirty="0">
                <a:solidFill>
                  <a:srgbClr val="006600"/>
                </a:solidFill>
                <a:hlinkClick r:id="rId2"/>
              </a:rPr>
              <a:t>Santa Claus</a:t>
            </a:r>
            <a:r>
              <a:rPr lang="en-US" sz="2000" dirty="0">
                <a:solidFill>
                  <a:srgbClr val="006600"/>
                </a:solidFill>
              </a:rPr>
              <a:t> is largely based on St. Nicholas of Myra and </a:t>
            </a:r>
            <a:r>
              <a:rPr lang="en-US" sz="2000" dirty="0" err="1">
                <a:solidFill>
                  <a:srgbClr val="006600"/>
                </a:solidFill>
              </a:rPr>
              <a:t>Sinterklaas</a:t>
            </a:r>
            <a:r>
              <a:rPr lang="en-US" sz="2000" dirty="0">
                <a:solidFill>
                  <a:srgbClr val="006600"/>
                </a:solidFill>
              </a:rPr>
              <a:t> of Dutch lore. Both of those figures traveled via a noble, white steed. Yet in some Western cultures, particularly America, Santa Claus travels the world on Christmas Eve delivering gifts in a sleigh pulled by flying </a:t>
            </a:r>
            <a:r>
              <a:rPr lang="en-US" sz="2000" dirty="0" smtClean="0">
                <a:solidFill>
                  <a:srgbClr val="006600"/>
                </a:solidFill>
              </a:rPr>
              <a:t>reindeer.</a:t>
            </a:r>
          </a:p>
          <a:p>
            <a:endParaRPr lang="en-US" sz="2000" dirty="0">
              <a:solidFill>
                <a:srgbClr val="006600"/>
              </a:solidFill>
            </a:endParaRPr>
          </a:p>
          <a:p>
            <a:endParaRPr lang="en-US" sz="2000" dirty="0" smtClean="0">
              <a:solidFill>
                <a:srgbClr val="006600"/>
              </a:solidFill>
            </a:endParaRPr>
          </a:p>
          <a:p>
            <a:r>
              <a:rPr lang="en-US" sz="2000" dirty="0" smtClean="0">
                <a:solidFill>
                  <a:srgbClr val="006600"/>
                </a:solidFill>
              </a:rPr>
              <a:t>Pics of reindeer</a:t>
            </a:r>
            <a:r>
              <a:rPr lang="en-US" sz="2000" dirty="0">
                <a:solidFill>
                  <a:srgbClr val="006600"/>
                </a:solidFill>
              </a:rPr>
              <a:t> </a:t>
            </a:r>
          </a:p>
        </p:txBody>
      </p:sp>
      <p:sp>
        <p:nvSpPr>
          <p:cNvPr id="4" name="TextBox 3"/>
          <p:cNvSpPr txBox="1"/>
          <p:nvPr/>
        </p:nvSpPr>
        <p:spPr>
          <a:xfrm>
            <a:off x="914400" y="1295400"/>
            <a:ext cx="7467600" cy="369332"/>
          </a:xfrm>
          <a:prstGeom prst="rect">
            <a:avLst/>
          </a:prstGeom>
          <a:noFill/>
        </p:spPr>
        <p:txBody>
          <a:bodyPr wrap="square" rtlCol="0">
            <a:spAutoFit/>
          </a:bodyPr>
          <a:lstStyle/>
          <a:p>
            <a:r>
              <a:rPr lang="en-US" dirty="0" smtClean="0"/>
              <a:t>Home| Trees| Nativity Scenes| Lights| Stockings| Order here</a:t>
            </a:r>
            <a:endParaRPr lang="en-US" dirty="0"/>
          </a:p>
        </p:txBody>
      </p:sp>
    </p:spTree>
    <p:extLst>
      <p:ext uri="{BB962C8B-B14F-4D97-AF65-F5344CB8AC3E}">
        <p14:creationId xmlns:p14="http://schemas.microsoft.com/office/powerpoint/2010/main" val="28858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Page</a:t>
            </a:r>
            <a:endParaRPr lang="en-US" dirty="0"/>
          </a:p>
        </p:txBody>
      </p:sp>
      <p:sp>
        <p:nvSpPr>
          <p:cNvPr id="3" name="Content Placeholder 2"/>
          <p:cNvSpPr>
            <a:spLocks noGrp="1"/>
          </p:cNvSpPr>
          <p:nvPr>
            <p:ph idx="1"/>
          </p:nvPr>
        </p:nvSpPr>
        <p:spPr/>
        <p:txBody>
          <a:bodyPr/>
          <a:lstStyle/>
          <a:p>
            <a:r>
              <a:rPr lang="en-US" dirty="0" smtClean="0">
                <a:solidFill>
                  <a:srgbClr val="006600"/>
                </a:solidFill>
              </a:rPr>
              <a:t>Radio buttons of an order page</a:t>
            </a:r>
          </a:p>
          <a:p>
            <a:endParaRPr lang="en-US" dirty="0">
              <a:solidFill>
                <a:srgbClr val="006600"/>
              </a:solidFill>
            </a:endParaRPr>
          </a:p>
          <a:p>
            <a:endParaRPr lang="en-US" dirty="0" smtClean="0">
              <a:solidFill>
                <a:srgbClr val="006600"/>
              </a:solidFill>
            </a:endParaRPr>
          </a:p>
          <a:p>
            <a:endParaRPr lang="en-US" dirty="0">
              <a:solidFill>
                <a:srgbClr val="006600"/>
              </a:solidFill>
            </a:endParaRPr>
          </a:p>
          <a:p>
            <a:endParaRPr lang="en-US" dirty="0" smtClean="0">
              <a:solidFill>
                <a:srgbClr val="006600"/>
              </a:solidFill>
            </a:endParaRPr>
          </a:p>
          <a:p>
            <a:r>
              <a:rPr lang="en-US" dirty="0" smtClean="0">
                <a:solidFill>
                  <a:srgbClr val="006600"/>
                </a:solidFill>
              </a:rPr>
              <a:t>Thank you from our business and we hope you have a very merry Christmas!!!</a:t>
            </a:r>
            <a:endParaRPr lang="en-US" dirty="0">
              <a:solidFill>
                <a:srgbClr val="006600"/>
              </a:solidFill>
            </a:endParaRPr>
          </a:p>
        </p:txBody>
      </p:sp>
    </p:spTree>
    <p:extLst>
      <p:ext uri="{BB962C8B-B14F-4D97-AF65-F5344CB8AC3E}">
        <p14:creationId xmlns:p14="http://schemas.microsoft.com/office/powerpoint/2010/main" val="1690677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334</Words>
  <Application>Microsoft Office PowerPoint</Application>
  <PresentationFormat>On-screen Show (4:3)</PresentationFormat>
  <Paragraphs>42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The Fantastic Christmas Store</vt:lpstr>
      <vt:lpstr>Christmas Trees</vt:lpstr>
      <vt:lpstr>Nativity Scenes</vt:lpstr>
      <vt:lpstr>Christmas Lights</vt:lpstr>
      <vt:lpstr>Stockings</vt:lpstr>
      <vt:lpstr>Reindeer</vt:lpstr>
      <vt:lpstr>Order Page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Fantastic Christmas Store</dc:title>
  <dc:creator>admin</dc:creator>
  <cp:lastModifiedBy>admin</cp:lastModifiedBy>
  <cp:revision>3</cp:revision>
  <dcterms:created xsi:type="dcterms:W3CDTF">2016-12-12T16:29:10Z</dcterms:created>
  <dcterms:modified xsi:type="dcterms:W3CDTF">2016-12-12T16:48:56Z</dcterms:modified>
</cp:coreProperties>
</file>