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Black"/>
      <p:bold r:id="rId26"/>
      <p:boldItalic r:id="rId27"/>
    </p:embeddedFont>
    <p:embeddedFont>
      <p:font typeface="Roboto Thin"/>
      <p:regular r:id="rId28"/>
      <p:bold r:id="rId29"/>
      <p:italic r:id="rId30"/>
      <p:boldItalic r:id="rId31"/>
    </p:embeddedFont>
    <p:embeddedFont>
      <p:font typeface="Roboto"/>
      <p:regular r:id="rId32"/>
      <p:bold r:id="rId33"/>
      <p:italic r:id="rId34"/>
      <p:boldItalic r:id="rId35"/>
    </p:embeddedFont>
    <p:embeddedFont>
      <p:font typeface="Didact Gothic"/>
      <p:regular r:id="rId36"/>
    </p:embeddedFont>
    <p:embeddedFont>
      <p:font typeface="Roboto Mono Thin"/>
      <p:regular r:id="rId37"/>
      <p:bold r:id="rId38"/>
      <p:italic r:id="rId39"/>
      <p:boldItalic r:id="rId40"/>
    </p:embeddedFont>
    <p:embeddedFont>
      <p:font typeface="Roboto Light"/>
      <p:regular r:id="rId41"/>
      <p:bold r:id="rId42"/>
      <p:italic r:id="rId43"/>
      <p:boldItalic r:id="rId44"/>
    </p:embeddedFont>
    <p:embeddedFont>
      <p:font typeface="Bree Serif"/>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MonoThin-boldItalic.fntdata"/><Relationship Id="rId20" Type="http://schemas.openxmlformats.org/officeDocument/2006/relationships/slide" Target="slides/slide16.xml"/><Relationship Id="rId42" Type="http://schemas.openxmlformats.org/officeDocument/2006/relationships/font" Target="fonts/RobotoLight-bold.fntdata"/><Relationship Id="rId41" Type="http://schemas.openxmlformats.org/officeDocument/2006/relationships/font" Target="fonts/RobotoLight-regular.fntdata"/><Relationship Id="rId22" Type="http://schemas.openxmlformats.org/officeDocument/2006/relationships/slide" Target="slides/slide18.xml"/><Relationship Id="rId44" Type="http://schemas.openxmlformats.org/officeDocument/2006/relationships/font" Target="fonts/RobotoLight-boldItalic.fntdata"/><Relationship Id="rId21" Type="http://schemas.openxmlformats.org/officeDocument/2006/relationships/slide" Target="slides/slide17.xml"/><Relationship Id="rId43" Type="http://schemas.openxmlformats.org/officeDocument/2006/relationships/font" Target="fonts/RobotoLight-italic.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BreeSerif-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lack-bold.fntdata"/><Relationship Id="rId25" Type="http://schemas.openxmlformats.org/officeDocument/2006/relationships/slide" Target="slides/slide21.xml"/><Relationship Id="rId28" Type="http://schemas.openxmlformats.org/officeDocument/2006/relationships/font" Target="fonts/RobotoThin-regular.fntdata"/><Relationship Id="rId27" Type="http://schemas.openxmlformats.org/officeDocument/2006/relationships/font" Target="fonts/RobotoBlack-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Thin-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Thin-boldItalic.fntdata"/><Relationship Id="rId30" Type="http://schemas.openxmlformats.org/officeDocument/2006/relationships/font" Target="fonts/RobotoThin-italic.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37" Type="http://schemas.openxmlformats.org/officeDocument/2006/relationships/font" Target="fonts/RobotoMonoThin-regular.fntdata"/><Relationship Id="rId14" Type="http://schemas.openxmlformats.org/officeDocument/2006/relationships/slide" Target="slides/slide10.xml"/><Relationship Id="rId36" Type="http://schemas.openxmlformats.org/officeDocument/2006/relationships/font" Target="fonts/DidactGothic-regular.fntdata"/><Relationship Id="rId17" Type="http://schemas.openxmlformats.org/officeDocument/2006/relationships/slide" Target="slides/slide13.xml"/><Relationship Id="rId39" Type="http://schemas.openxmlformats.org/officeDocument/2006/relationships/font" Target="fonts/RobotoMonoThin-italic.fntdata"/><Relationship Id="rId16" Type="http://schemas.openxmlformats.org/officeDocument/2006/relationships/slide" Target="slides/slide12.xml"/><Relationship Id="rId38" Type="http://schemas.openxmlformats.org/officeDocument/2006/relationships/font" Target="fonts/RobotoMonoThin-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it.ly/2X9RQ9U" TargetMode="External"/><Relationship Id="rId3" Type="http://schemas.openxmlformats.org/officeDocument/2006/relationships/hyperlink" Target="https://github.com/cscottjames/cascade-finding-aid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ithub.com/cscottjames/cascade-finding-aid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ibraries.catholic.edu/special-collections/archives/collections/finding-aids/finding-aids.html?file=cathedu"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omakethings.com/how-to-create-a-sticky-navigation-with-only-css/" TargetMode="External"/><Relationship Id="rId3" Type="http://schemas.openxmlformats.org/officeDocument/2006/relationships/hyperlink" Target="https://gomakethings.com/how-to-animate-scrolling-to-anchor-links-with-one-line-of-cs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Slide deck theme by SlidesGo: </a:t>
            </a:r>
            <a:r>
              <a:rPr lang="es" u="sng">
                <a:solidFill>
                  <a:schemeClr val="hlink"/>
                </a:solidFill>
                <a:hlinkClick r:id="rId2"/>
              </a:rPr>
              <a:t>http://bit.ly/2X9RQ9U</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All images credited except for logos, which are the by the tech company represented.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Slides and demo files available at </a:t>
            </a:r>
            <a:r>
              <a:rPr lang="es" u="sng">
                <a:solidFill>
                  <a:schemeClr val="hlink"/>
                </a:solidFill>
                <a:hlinkClick r:id="rId3"/>
              </a:rPr>
              <a:t>https://github.com/cscottjames/cascade-finding-aids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Our presentation today talks about our “new” approach to displaying our archival finding aids. This isn’t necessarily a “better” approach to displaying finding aids. It’s just the one that works best for us, as I’ll explain later, based on our needs and the resources that were given to us. But hopefully it will give you some ideas about things that you can do at your institution or information about the state of the field.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f19c7be7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f19c7be7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Access to Memory is actually an attractive solution. It solves one of our requirements, to easily upload XML files without having to manually convert XML to HTML tags. But ultimately, I think we had to pass on this one because we would have to create another virtual server. We’re just worried about server proliferation.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f298b4b2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f298b4b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Meanwhile, we were pleasantly surprised with our experience using the new University “Cascade” CMS, which was developed by the vendor Hannon Hill. We initially had low expectations because the last one was so clunky. Also, the other Departments that had migrated to this web system had a more rigid style and was designed more to promote the University to undergraduate student applicants than transmit information. But our University’s Web Services department gave us even more flexibility to customize the site than we had initially imagined.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f298b4b2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f298b4b2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this gets us to the ‘hook’ of my presentation. All this time, I was looking at new solutions when there was a perfectly good one right in front of me.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Instead of using a fancy new solution, we decided to stick with our current partner: our web-based CMS, and enhance it with some extra features for maximum usability.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f298b4b26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f298b4b26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 match new website style/theme: output the correct tags (i.e. h4 instead of h2), contain the right class names to match the University’s global CSS.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Fortunately, we already had working XSLT stylesheets to crosswalk the XML into HTML. This was first adapted from the EAD 2 cookbook by Jordan Patty, a former archivist here. My manager, Shanyun, worked to keep these up to date to match theme changes over the years. Instead of re-inventing the wheel and re-writing XSLT from scratch, I merely tweaked it to match the HTML output that we needed.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Don’t forget you can find the XSLT on GitHub at </a:t>
            </a:r>
            <a:r>
              <a:rPr lang="es" u="sng">
                <a:solidFill>
                  <a:schemeClr val="hlink"/>
                </a:solidFill>
                <a:hlinkClick r:id="rId2"/>
              </a:rPr>
              <a:t>https://www.github.com/cscottjames/cascade-finding-aids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So we could now just “drag and drop” an XML file into Topaz to get it to display as HTML in our new web CMS. That did present one problem though. Not all browsers want to open XML files. So I’m using PHP to as a “XSLT processor” to convert XML to 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Then, we have to use AJAX to load the PHP output into our web CMS.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f298b4b26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f298b4b26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https://libraries.catholic.edu/special-collections/archives/collections/finding-aids/finding-aids.html?file=cathedu</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f298b4b26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f298b4b26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One of the downsides to having the finding aids display in plain HTML is that some of them are just so long. Users could feel lost looking around at one section. Also, we’re not able to always take advantage of our side column in this CMS platform. With large documents on wide desktop screens, this side column ends up being empty. So we got around that by adding persistent (or “sticky” navigation) to the side menu</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First, we send this “Table of Contents” to the side navigation to fill that void on the side. That can be easily done with jQuery commands like detach() or prepend(). This is only done based on screen width. Because if you have a small screen, then you don’t have that void.</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Then we make it sticky. I won’t get into the weeds, but how this works is by having JavaScript measure the properties of the screen. If the user scrolls to a certain point in the screen, JavaScript can add a CSS class to the side navigation to stay put.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Also: smooth transitions.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For more: check out Chris Fernandini’s blog, “Go Make Things”</a:t>
            </a:r>
            <a:endParaRPr/>
          </a:p>
          <a:p>
            <a:pPr indent="0" lvl="0" marL="0" rtl="0" algn="l">
              <a:spcBef>
                <a:spcPts val="0"/>
              </a:spcBef>
              <a:spcAft>
                <a:spcPts val="0"/>
              </a:spcAft>
              <a:buNone/>
            </a:pPr>
            <a:r>
              <a:rPr lang="es" u="sng">
                <a:solidFill>
                  <a:schemeClr val="hlink"/>
                </a:solidFill>
                <a:hlinkClick r:id="rId2"/>
              </a:rPr>
              <a:t>https://gomakethings.com/how-to-create-a-sticky-navigation-with-only-css/</a:t>
            </a:r>
            <a:endParaRPr/>
          </a:p>
          <a:p>
            <a:pPr indent="0" lvl="0" marL="0" rtl="0" algn="l">
              <a:spcBef>
                <a:spcPts val="0"/>
              </a:spcBef>
              <a:spcAft>
                <a:spcPts val="0"/>
              </a:spcAft>
              <a:buNone/>
            </a:pPr>
            <a:r>
              <a:rPr lang="es" u="sng">
                <a:solidFill>
                  <a:schemeClr val="hlink"/>
                </a:solidFill>
                <a:hlinkClick r:id="rId3"/>
              </a:rPr>
              <a:t>https://gomakethings.com/how-to-animate-scrolling-to-anchor-links-with-one-line-of-css/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[Download options, including JS Zip]</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[Search: include roadblocks!]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&lt;form action="http://www.google.com/search" method="get"&gt;&lt;input name="q" style="width: auto;" type="text"/&gt; &lt;input style="width: auto;" type="submit" value="search"/&gt; &lt;input name="q" type="hidden" value="-filetype:xml site:https://libraries.catholic.edu/special-collections/archives/collections/finding-aids/"/&gt;&lt;/form&gt;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f298b4b2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f298b4b2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f298b4b2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f298b4b2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solidFill>
                  <a:schemeClr val="dk1"/>
                </a:solidFill>
              </a:rPr>
              <a:t>This process led to more of a collaborative conversation with our Special Collections department about how archivists describe their collections. We’re still working to improve our workflow. I’ve done a demo on using Oxygen for marking up EAD, adding UTF characters, and validating XML. </a:t>
            </a:r>
            <a:r>
              <a:rPr lang="es">
                <a:solidFill>
                  <a:schemeClr val="dk1"/>
                </a:solidFill>
              </a:rPr>
              <a:t>Until recently, they’ve used software like FileMaker, which is older, so Oxygen should be an improvement for them.</a:t>
            </a:r>
            <a:r>
              <a:rPr lang="es">
                <a:solidFill>
                  <a:schemeClr val="dk1"/>
                </a:solidFill>
              </a:rPr>
              <a:t> I’m also investigating tools they could use to more easily write finding aids without using FileMaker or Word, before using Oxygen XML Editor.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s">
                <a:solidFill>
                  <a:schemeClr val="dk1"/>
                </a:solidFill>
              </a:rPr>
              <a:t>[Also, improving Alma / Primo process]</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7f19c7be7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f19c7be7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5d5c1b5ee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5d5c1b5ee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c99e1ed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c99e1ed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This presentation assumes that you have some knowledge of archival description, HTML, XML, EAD.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7f298b4b2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7f298b4b2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5d5c1b5ee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5d5c1b5ee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f1648297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f1648297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Some background on our institution helps you understand some of the decisions we made and why we made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Also:</a:t>
            </a:r>
            <a:endParaRPr/>
          </a:p>
          <a:p>
            <a:pPr indent="-298450" lvl="0" marL="457200" rtl="0" algn="l">
              <a:spcBef>
                <a:spcPts val="0"/>
              </a:spcBef>
              <a:spcAft>
                <a:spcPts val="0"/>
              </a:spcAft>
              <a:buSzPts val="1100"/>
              <a:buChar char="●"/>
            </a:pPr>
            <a:r>
              <a:rPr lang="es"/>
              <a:t>Major research areas include social science, nursing, theology/religious studies</a:t>
            </a:r>
            <a:endParaRPr/>
          </a:p>
          <a:p>
            <a:pPr indent="-298450" lvl="0" marL="457200" rtl="0" algn="l">
              <a:spcBef>
                <a:spcPts val="0"/>
              </a:spcBef>
              <a:spcAft>
                <a:spcPts val="0"/>
              </a:spcAft>
              <a:buSzPts val="1100"/>
              <a:buChar char="●"/>
            </a:pPr>
            <a:r>
              <a:rPr lang="es"/>
              <a:t>special collections in early Christianity, Brazilian history</a:t>
            </a:r>
            <a:endParaRPr/>
          </a:p>
          <a:p>
            <a:pPr indent="-298450" lvl="0" marL="457200" rtl="0" algn="l">
              <a:spcBef>
                <a:spcPts val="0"/>
              </a:spcBef>
              <a:spcAft>
                <a:spcPts val="0"/>
              </a:spcAft>
              <a:buSzPts val="1100"/>
              <a:buChar char="●"/>
            </a:pPr>
            <a:r>
              <a:rPr lang="es"/>
              <a:t>we rely on WRLC virtual servers!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f19c7be7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f19c7be7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 divide our University Libraries web presence into three different tiers. There is the one catholic.edu domain, which our main Libraries website is a part of, that has information on research, staff, building hours, contact info, et cetera. But as I said the University IT has limited support for our web services so if we want to use any other CMS platforms or databases, we’ve had to work with WRLC.</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On our WRLC virtual servers, we have WP, Drupal, Omeka….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This multifaceted web presence works for us, but it’s a lot of different platforms and we’re always looking to simplify or consolidate our web-based tools. This would minimize the amount of maintenance for upgrades, security updates, theme updates, etc. For example, we have several Drupal sites, but we try to use the Drupal multisite capability to build them on the same software.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f19c7be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f19c7be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Our old web CMS for libraries.cua.edu was very clunky. We were used to using the WRLC virtual servers to host custom scripts or even supplemental websites.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solidFill>
                  <a:schemeClr val="dk1"/>
                </a:solidFill>
              </a:rPr>
              <a:t>Our old workflow used a very rudimentary process for uploading XML finding aids. We would transform the XML into HTML tags using Internet Explorer. Then we would copy and paste the HTML tags into the old “Topaz” CMS system. This is less than ideal. As I said in a meeting the other day, I avoid Internet Explorer like I avoid the coronavirus. It was a tedious process, and it’s not the intended use of the software, so it introduces room for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The Topaz CMS was first introduced in 2010. So it was in place about 10 or more years - definitely time for a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 2018, we were notified about the University transitioning to a new web CMS. So that brought us to our ‘research’ question.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f298b4b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f298b4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With the change to our website CMS came the opportunity to improve our workflow and display of our finding aids. So we asked ourselves this question: “Should we take a new approach to displaying our finding aids to researchers? And if so, what?”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f298b4b26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f298b4b26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We’ve also been talking for years about alternative ways to display finding aids for usability. I take this really seriously because I have a Master’s in History and love historical research. I want to help people find historical resources in the best way possible, and I can see the failings of the current system.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f19c7be7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f19c7be7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 before we chose a new system, I decided to gather some data and see what other people are using. I got a fair amount of replies (24 votes): more than I expected, but maybe not enough to be ‘scientific.’ My hypothesis was that ArchivesSpace, Access to Memory, and in-house-created custom solutions were the top most-used systems, and my limited study sustained, that for the most part. Those three options accounted for two thirds (69%).</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Twitter replies:</a:t>
            </a:r>
            <a:endParaRPr/>
          </a:p>
          <a:p>
            <a:pPr indent="-298450" lvl="0" marL="457200" rtl="0" algn="l">
              <a:spcBef>
                <a:spcPts val="0"/>
              </a:spcBef>
              <a:spcAft>
                <a:spcPts val="0"/>
              </a:spcAft>
              <a:buSzPts val="1100"/>
              <a:buChar char="●"/>
            </a:pPr>
            <a:r>
              <a:rPr lang="es"/>
              <a:t>“Omeka- it ain’t perfect, but it’s functional”</a:t>
            </a:r>
            <a:endParaRPr/>
          </a:p>
          <a:p>
            <a:pPr indent="-298450" lvl="0" marL="457200" rtl="0" algn="l">
              <a:spcBef>
                <a:spcPts val="0"/>
              </a:spcBef>
              <a:spcAft>
                <a:spcPts val="0"/>
              </a:spcAft>
              <a:buSzPts val="1100"/>
              <a:buChar char="●"/>
            </a:pPr>
            <a:r>
              <a:rPr lang="es"/>
              <a:t>scopeArchiv, by @scope_ag (Swiss institution)</a:t>
            </a:r>
            <a:endParaRPr/>
          </a:p>
          <a:p>
            <a:pPr indent="-298450" lvl="0" marL="457200" rtl="0" algn="l">
              <a:spcBef>
                <a:spcPts val="0"/>
              </a:spcBef>
              <a:spcAft>
                <a:spcPts val="0"/>
              </a:spcAft>
              <a:buSzPts val="1100"/>
              <a:buChar char="●"/>
            </a:pPr>
            <a:r>
              <a:rPr lang="es"/>
              <a:t>“The most important thing is to have atomized, standards-compliant data. The second most important thing is to not be in your own boat so that others can help with your migration. Use ArchivesSpace or AtoM. There's more to archival management than resource description.”</a:t>
            </a:r>
            <a:endParaRPr/>
          </a:p>
          <a:p>
            <a:pPr indent="-298450" lvl="0" marL="457200" rtl="0" algn="l">
              <a:spcBef>
                <a:spcPts val="0"/>
              </a:spcBef>
              <a:spcAft>
                <a:spcPts val="0"/>
              </a:spcAft>
              <a:buSzPts val="1100"/>
              <a:buChar char="●"/>
            </a:pPr>
            <a:r>
              <a:rPr lang="es"/>
              <a:t>“I'm not sure that asking people what they use is the best question! There's a lot of inertia and limping along in the archives world because migrating to a new tool is a heavy lift.”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f19c7be7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f19c7be7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 took a hard look at the top two systems and evaluated whether they would work for us.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 understand that WRLC has set up several instances of ArchivesSpace for member institutions, but according to Tom Boone at WRLC, only two of them use their instance for public-facing platforms. For the rest, they are only using them for description or management or are still in development. So that indicates to me that, even if WRLC can support ArchivesSpace, we just don’t have the peer models right now to provide a roadmap for us to employ this solution.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SOURCES">
  <p:cSld name="TITLE_1_1_2_1_1_1">
    <p:bg>
      <p:bgPr>
        <a:solidFill>
          <a:srgbClr val="48FFD5"/>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1100"/>
              <a:buFont typeface="Roboto Black"/>
              <a:buNone/>
              <a:defRPr b="0" sz="1100">
                <a:solidFill>
                  <a:srgbClr val="48FFD5"/>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doi.org/10.17723/0360-9081.80.1.30" TargetMode="External"/><Relationship Id="rId4" Type="http://schemas.openxmlformats.org/officeDocument/2006/relationships/hyperlink" Target="https://doi.org/10.17723/0360-9081.80.1.3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2.png"/><Relationship Id="rId6" Type="http://schemas.openxmlformats.org/officeDocument/2006/relationships/image" Target="../media/image13.png"/><Relationship Id="rId7"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5111650" y="3670025"/>
            <a:ext cx="32553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A New Approach to Finding Aid Displays with Web CMS</a:t>
            </a:r>
            <a:endParaRPr/>
          </a:p>
        </p:txBody>
      </p:sp>
      <p:sp>
        <p:nvSpPr>
          <p:cNvPr id="102" name="Google Shape;102;p18"/>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Christian James</a:t>
            </a:r>
            <a:endParaRPr/>
          </a:p>
          <a:p>
            <a:pPr indent="0" lvl="0" marL="0" rtl="0" algn="r">
              <a:spcBef>
                <a:spcPts val="0"/>
              </a:spcBef>
              <a:spcAft>
                <a:spcPts val="0"/>
              </a:spcAft>
              <a:buNone/>
            </a:pPr>
            <a:r>
              <a:rPr lang="es"/>
              <a:t>Web Application Librarian</a:t>
            </a:r>
            <a:endParaRPr/>
          </a:p>
          <a:p>
            <a:pPr indent="0" lvl="0" marL="0" rtl="0" algn="r">
              <a:spcBef>
                <a:spcPts val="0"/>
              </a:spcBef>
              <a:spcAft>
                <a:spcPts val="0"/>
              </a:spcAft>
              <a:buNone/>
            </a:pPr>
            <a:r>
              <a:rPr lang="es"/>
              <a:t>The Catholic University of America</a:t>
            </a:r>
            <a:endParaRPr/>
          </a:p>
        </p:txBody>
      </p:sp>
      <p:sp>
        <p:nvSpPr>
          <p:cNvPr id="103" name="Google Shape;103;p18"/>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3867706" y="3617626"/>
            <a:ext cx="24" cy="24"/>
          </a:xfrm>
          <a:custGeom>
            <a:rect b="b" l="l" r="r" t="t"/>
            <a:pathLst>
              <a:path extrusionOk="0" h="1" w="1">
                <a:moveTo>
                  <a:pt x="0" y="0"/>
                </a:moveTo>
                <a:lnTo>
                  <a:pt x="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27"/>
          <p:cNvSpPr txBox="1"/>
          <p:nvPr>
            <p:ph idx="1" type="body"/>
          </p:nvPr>
        </p:nvSpPr>
        <p:spPr>
          <a:xfrm>
            <a:off x="810000" y="1478150"/>
            <a:ext cx="48801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b="1" lang="es" sz="1400">
                <a:latin typeface="Roboto"/>
                <a:ea typeface="Roboto"/>
                <a:cs typeface="Roboto"/>
                <a:sym typeface="Roboto"/>
              </a:rPr>
              <a:t>Access to Memory (AtoM)</a:t>
            </a:r>
            <a:endParaRPr b="1" sz="1400">
              <a:latin typeface="Roboto"/>
              <a:ea typeface="Roboto"/>
              <a:cs typeface="Roboto"/>
              <a:sym typeface="Roboto"/>
            </a:endParaRPr>
          </a:p>
          <a:p>
            <a:pPr indent="-317500" lvl="1" marL="914400" rtl="0" algn="l">
              <a:spcBef>
                <a:spcPts val="0"/>
              </a:spcBef>
              <a:spcAft>
                <a:spcPts val="0"/>
              </a:spcAft>
              <a:buSzPts val="1400"/>
              <a:buFont typeface="Roboto"/>
              <a:buChar char="○"/>
            </a:pPr>
            <a:r>
              <a:rPr b="1" lang="es" sz="1400">
                <a:latin typeface="Roboto"/>
                <a:ea typeface="Roboto"/>
                <a:cs typeface="Roboto"/>
                <a:sym typeface="Roboto"/>
              </a:rPr>
              <a:t>Pros:</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easy finding aid import process</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digital object integrations</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possible integration with Archivematica</a:t>
            </a:r>
            <a:endParaRPr b="1" sz="1400">
              <a:latin typeface="Roboto"/>
              <a:ea typeface="Roboto"/>
              <a:cs typeface="Roboto"/>
              <a:sym typeface="Roboto"/>
            </a:endParaRPr>
          </a:p>
          <a:p>
            <a:pPr indent="-317500" lvl="1" marL="914400" rtl="0" algn="l">
              <a:spcBef>
                <a:spcPts val="0"/>
              </a:spcBef>
              <a:spcAft>
                <a:spcPts val="0"/>
              </a:spcAft>
              <a:buSzPts val="1400"/>
              <a:buFont typeface="Roboto"/>
              <a:buChar char="○"/>
            </a:pPr>
            <a:r>
              <a:rPr b="1" lang="es" sz="1400">
                <a:latin typeface="Roboto"/>
                <a:ea typeface="Roboto"/>
                <a:cs typeface="Roboto"/>
                <a:sym typeface="Roboto"/>
              </a:rPr>
              <a:t>Cons</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requires new virtual server</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older than ArchivesSpace</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smaller community; most users located outside of US</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possible extra metadata conversion work</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no budget for commercial support</a:t>
            </a:r>
            <a:endParaRPr b="1" sz="1400">
              <a:latin typeface="Roboto"/>
              <a:ea typeface="Roboto"/>
              <a:cs typeface="Roboto"/>
              <a:sym typeface="Roboto"/>
            </a:endParaRPr>
          </a:p>
        </p:txBody>
      </p:sp>
      <p:sp>
        <p:nvSpPr>
          <p:cNvPr id="315" name="Google Shape;315;p27"/>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ArchivesSpace + AtoM Pros/Cons</a:t>
            </a:r>
            <a:endParaRPr/>
          </a:p>
        </p:txBody>
      </p:sp>
      <p:pic>
        <p:nvPicPr>
          <p:cNvPr id="316" name="Google Shape;316;p27"/>
          <p:cNvPicPr preferRelativeResize="0"/>
          <p:nvPr/>
        </p:nvPicPr>
        <p:blipFill>
          <a:blip r:embed="rId3">
            <a:alphaModFix/>
          </a:blip>
          <a:stretch>
            <a:fillRect/>
          </a:stretch>
        </p:blipFill>
        <p:spPr>
          <a:xfrm>
            <a:off x="5689974" y="1478150"/>
            <a:ext cx="3036776" cy="1618200"/>
          </a:xfrm>
          <a:prstGeom prst="rect">
            <a:avLst/>
          </a:prstGeom>
          <a:noFill/>
          <a:ln>
            <a:noFill/>
          </a:ln>
        </p:spPr>
      </p:pic>
      <p:pic>
        <p:nvPicPr>
          <p:cNvPr id="317" name="Google Shape;317;p27"/>
          <p:cNvPicPr preferRelativeResize="0"/>
          <p:nvPr/>
        </p:nvPicPr>
        <p:blipFill>
          <a:blip r:embed="rId4">
            <a:alphaModFix/>
          </a:blip>
          <a:stretch>
            <a:fillRect/>
          </a:stretch>
        </p:blipFill>
        <p:spPr>
          <a:xfrm>
            <a:off x="7223775" y="2237325"/>
            <a:ext cx="1539525" cy="1898050"/>
          </a:xfrm>
          <a:prstGeom prst="rect">
            <a:avLst/>
          </a:prstGeom>
          <a:noFill/>
          <a:ln>
            <a:noFill/>
          </a:ln>
        </p:spPr>
      </p:pic>
      <p:sp>
        <p:nvSpPr>
          <p:cNvPr id="318" name="Google Shape;318;p27"/>
          <p:cNvSpPr txBox="1"/>
          <p:nvPr/>
        </p:nvSpPr>
        <p:spPr>
          <a:xfrm>
            <a:off x="5689975" y="3220375"/>
            <a:ext cx="14580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E3E9ED"/>
                </a:solidFill>
                <a:latin typeface="Roboto Light"/>
                <a:ea typeface="Roboto Light"/>
                <a:cs typeface="Roboto Light"/>
                <a:sym typeface="Roboto Light"/>
              </a:rPr>
              <a:t>University of Cape Town (S</a:t>
            </a:r>
            <a:endParaRPr sz="800">
              <a:solidFill>
                <a:srgbClr val="E3E9ED"/>
              </a:solidFill>
              <a:latin typeface="Roboto Light"/>
              <a:ea typeface="Roboto Light"/>
              <a:cs typeface="Roboto Light"/>
              <a:sym typeface="Roboto Light"/>
            </a:endParaRPr>
          </a:p>
          <a:p>
            <a:pPr indent="0" lvl="0" marL="0" rtl="0" algn="l">
              <a:spcBef>
                <a:spcPts val="0"/>
              </a:spcBef>
              <a:spcAft>
                <a:spcPts val="0"/>
              </a:spcAft>
              <a:buNone/>
            </a:pPr>
            <a:r>
              <a:rPr lang="es" sz="800">
                <a:solidFill>
                  <a:srgbClr val="E3E9ED"/>
                </a:solidFill>
                <a:latin typeface="Roboto Light"/>
                <a:ea typeface="Roboto Light"/>
                <a:cs typeface="Roboto Light"/>
                <a:sym typeface="Roboto Light"/>
              </a:rPr>
              <a:t>https://atom.lib.uct.ac.za/index.php/</a:t>
            </a:r>
            <a:endParaRPr sz="800">
              <a:solidFill>
                <a:srgbClr val="E3E9ED"/>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8"/>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Meanwhile... New University CMS: Cascade</a:t>
            </a:r>
            <a:endParaRPr/>
          </a:p>
        </p:txBody>
      </p:sp>
      <p:sp>
        <p:nvSpPr>
          <p:cNvPr id="324" name="Google Shape;324;p28"/>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Many unexpected advantages:</a:t>
            </a:r>
            <a:endParaRPr sz="1400"/>
          </a:p>
          <a:p>
            <a:pPr indent="-317500" lvl="0" marL="457200" rtl="0" algn="l">
              <a:spcBef>
                <a:spcPts val="0"/>
              </a:spcBef>
              <a:spcAft>
                <a:spcPts val="0"/>
              </a:spcAft>
              <a:buSzPts val="1400"/>
              <a:buChar char="●"/>
            </a:pPr>
            <a:r>
              <a:rPr lang="es" sz="1400"/>
              <a:t>Improved style/theme</a:t>
            </a:r>
            <a:endParaRPr sz="1400"/>
          </a:p>
          <a:p>
            <a:pPr indent="-317500" lvl="0" marL="457200" rtl="0" algn="l">
              <a:spcBef>
                <a:spcPts val="0"/>
              </a:spcBef>
              <a:spcAft>
                <a:spcPts val="0"/>
              </a:spcAft>
              <a:buSzPts val="1400"/>
              <a:buChar char="●"/>
            </a:pPr>
            <a:r>
              <a:rPr lang="es" sz="1400"/>
              <a:t>Responsive design</a:t>
            </a:r>
            <a:endParaRPr sz="1400"/>
          </a:p>
          <a:p>
            <a:pPr indent="-317500" lvl="0" marL="457200" rtl="0" algn="l">
              <a:spcBef>
                <a:spcPts val="0"/>
              </a:spcBef>
              <a:spcAft>
                <a:spcPts val="0"/>
              </a:spcAft>
              <a:buSzPts val="1400"/>
              <a:buChar char="●"/>
            </a:pPr>
            <a:r>
              <a:rPr lang="es" sz="1400"/>
              <a:t>CMS-based text editor</a:t>
            </a:r>
            <a:endParaRPr sz="1400"/>
          </a:p>
          <a:p>
            <a:pPr indent="-317500" lvl="0" marL="457200" rtl="0" algn="l">
              <a:spcBef>
                <a:spcPts val="0"/>
              </a:spcBef>
              <a:spcAft>
                <a:spcPts val="0"/>
              </a:spcAft>
              <a:buSzPts val="1400"/>
              <a:buChar char="●"/>
            </a:pPr>
            <a:r>
              <a:rPr lang="es" sz="1400"/>
              <a:t>Supports PHP, </a:t>
            </a:r>
            <a:r>
              <a:rPr lang="es" sz="1400"/>
              <a:t> </a:t>
            </a:r>
            <a:r>
              <a:rPr lang="es" sz="1400"/>
              <a:t>jQuery, AJAX</a:t>
            </a:r>
            <a:endParaRPr sz="1400"/>
          </a:p>
          <a:p>
            <a:pPr indent="-317500" lvl="0" marL="457200" rtl="0" algn="l">
              <a:spcBef>
                <a:spcPts val="0"/>
              </a:spcBef>
              <a:spcAft>
                <a:spcPts val="0"/>
              </a:spcAft>
              <a:buSzPts val="1400"/>
              <a:buChar char="●"/>
            </a:pPr>
            <a:r>
              <a:rPr lang="es" sz="1400"/>
              <a:t>Easy file uploading</a:t>
            </a:r>
            <a:endParaRPr sz="1400"/>
          </a:p>
        </p:txBody>
      </p:sp>
      <p:pic>
        <p:nvPicPr>
          <p:cNvPr id="325" name="Google Shape;325;p28"/>
          <p:cNvPicPr preferRelativeResize="0"/>
          <p:nvPr/>
        </p:nvPicPr>
        <p:blipFill>
          <a:blip r:embed="rId3">
            <a:alphaModFix/>
          </a:blip>
          <a:stretch>
            <a:fillRect/>
          </a:stretch>
        </p:blipFill>
        <p:spPr>
          <a:xfrm>
            <a:off x="310800" y="485450"/>
            <a:ext cx="3952024" cy="2563649"/>
          </a:xfrm>
          <a:prstGeom prst="rect">
            <a:avLst/>
          </a:prstGeom>
          <a:noFill/>
          <a:ln>
            <a:noFill/>
          </a:ln>
        </p:spPr>
      </p:pic>
      <p:pic>
        <p:nvPicPr>
          <p:cNvPr id="326" name="Google Shape;326;p28"/>
          <p:cNvPicPr preferRelativeResize="0"/>
          <p:nvPr/>
        </p:nvPicPr>
        <p:blipFill>
          <a:blip r:embed="rId4">
            <a:alphaModFix/>
          </a:blip>
          <a:stretch>
            <a:fillRect/>
          </a:stretch>
        </p:blipFill>
        <p:spPr>
          <a:xfrm>
            <a:off x="1417900" y="2343325"/>
            <a:ext cx="3214950" cy="222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9"/>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‘Distracted Librarian’</a:t>
            </a:r>
            <a:endParaRPr/>
          </a:p>
        </p:txBody>
      </p:sp>
      <p:pic>
        <p:nvPicPr>
          <p:cNvPr id="332" name="Google Shape;332;p29"/>
          <p:cNvPicPr preferRelativeResize="0"/>
          <p:nvPr/>
        </p:nvPicPr>
        <p:blipFill>
          <a:blip r:embed="rId3">
            <a:alphaModFix/>
          </a:blip>
          <a:stretch>
            <a:fillRect/>
          </a:stretch>
        </p:blipFill>
        <p:spPr>
          <a:xfrm>
            <a:off x="2346563" y="1302950"/>
            <a:ext cx="4450875" cy="296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0"/>
          <p:cNvSpPr txBox="1"/>
          <p:nvPr>
            <p:ph idx="1" type="body"/>
          </p:nvPr>
        </p:nvSpPr>
        <p:spPr>
          <a:xfrm>
            <a:off x="810000" y="1478150"/>
            <a:ext cx="5663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Edit old “Topaz” XSLT stylesheet to match new website style/theme</a:t>
            </a:r>
            <a:endParaRPr sz="1800"/>
          </a:p>
          <a:p>
            <a:pPr indent="-342900" lvl="0" marL="457200" rtl="0" algn="l">
              <a:spcBef>
                <a:spcPts val="0"/>
              </a:spcBef>
              <a:spcAft>
                <a:spcPts val="0"/>
              </a:spcAft>
              <a:buSzPts val="1800"/>
              <a:buChar char="●"/>
            </a:pPr>
            <a:r>
              <a:rPr lang="es" sz="1800"/>
              <a:t>Problem: not all browsers want to load XML files</a:t>
            </a:r>
            <a:endParaRPr sz="1800"/>
          </a:p>
          <a:p>
            <a:pPr indent="-342900" lvl="0" marL="457200" rtl="0" algn="l">
              <a:spcBef>
                <a:spcPts val="0"/>
              </a:spcBef>
              <a:spcAft>
                <a:spcPts val="0"/>
              </a:spcAft>
              <a:buSzPts val="1800"/>
              <a:buChar char="●"/>
            </a:pPr>
            <a:r>
              <a:rPr lang="es" sz="1800"/>
              <a:t>Solution: AJAX + PHP + XSLT</a:t>
            </a:r>
            <a:endParaRPr sz="1800"/>
          </a:p>
          <a:p>
            <a:pPr indent="-342900" lvl="1" marL="914400" rtl="0" algn="l">
              <a:spcBef>
                <a:spcPts val="0"/>
              </a:spcBef>
              <a:spcAft>
                <a:spcPts val="0"/>
              </a:spcAft>
              <a:buSzPts val="1800"/>
              <a:buChar char="○"/>
            </a:pPr>
            <a:r>
              <a:rPr lang="es" sz="1800"/>
              <a:t>PHP DOMDocument: applies XSLT to XML</a:t>
            </a:r>
            <a:endParaRPr sz="1800"/>
          </a:p>
          <a:p>
            <a:pPr indent="-342900" lvl="1" marL="914400" rtl="0" algn="l">
              <a:spcBef>
                <a:spcPts val="0"/>
              </a:spcBef>
              <a:spcAft>
                <a:spcPts val="0"/>
              </a:spcAft>
              <a:buSzPts val="1800"/>
              <a:buChar char="○"/>
            </a:pPr>
            <a:r>
              <a:rPr lang="es" sz="1800"/>
              <a:t>PHP XSLTProcessor: converts XML to HTML</a:t>
            </a:r>
            <a:endParaRPr sz="1800"/>
          </a:p>
          <a:p>
            <a:pPr indent="-342900" lvl="1" marL="914400" rtl="0" algn="l">
              <a:spcBef>
                <a:spcPts val="0"/>
              </a:spcBef>
              <a:spcAft>
                <a:spcPts val="0"/>
              </a:spcAft>
              <a:buSzPts val="1800"/>
              <a:buChar char="○"/>
            </a:pPr>
            <a:r>
              <a:rPr lang="es" sz="1800"/>
              <a:t>AJAX: loads PHP output in our HTML page</a:t>
            </a:r>
            <a:endParaRPr sz="1800"/>
          </a:p>
          <a:p>
            <a:pPr indent="-342900" lvl="0" marL="457200" rtl="0" algn="l">
              <a:spcBef>
                <a:spcPts val="0"/>
              </a:spcBef>
              <a:spcAft>
                <a:spcPts val="0"/>
              </a:spcAft>
              <a:buSzPts val="1800"/>
              <a:buChar char="●"/>
            </a:pPr>
            <a:r>
              <a:rPr lang="es" sz="1800"/>
              <a:t>AJAX Loader wheel</a:t>
            </a:r>
            <a:endParaRPr sz="1800"/>
          </a:p>
        </p:txBody>
      </p:sp>
      <p:sp>
        <p:nvSpPr>
          <p:cNvPr id="338" name="Google Shape;338;p30"/>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Back to Basics: Hand-Coded XSLT</a:t>
            </a:r>
            <a:endParaRPr/>
          </a:p>
        </p:txBody>
      </p:sp>
      <p:pic>
        <p:nvPicPr>
          <p:cNvPr id="339" name="Google Shape;339;p30"/>
          <p:cNvPicPr preferRelativeResize="0"/>
          <p:nvPr/>
        </p:nvPicPr>
        <p:blipFill>
          <a:blip r:embed="rId3">
            <a:alphaModFix/>
          </a:blip>
          <a:stretch>
            <a:fillRect/>
          </a:stretch>
        </p:blipFill>
        <p:spPr>
          <a:xfrm>
            <a:off x="6625800" y="1478150"/>
            <a:ext cx="2343150" cy="2343150"/>
          </a:xfrm>
          <a:prstGeom prst="rect">
            <a:avLst/>
          </a:prstGeom>
          <a:noFill/>
          <a:ln>
            <a:noFill/>
          </a:ln>
        </p:spPr>
      </p:pic>
      <p:sp>
        <p:nvSpPr>
          <p:cNvPr id="340" name="Google Shape;340;p30"/>
          <p:cNvSpPr txBox="1"/>
          <p:nvPr/>
        </p:nvSpPr>
        <p:spPr>
          <a:xfrm>
            <a:off x="6702675" y="3654600"/>
            <a:ext cx="21894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latin typeface="Roboto Light"/>
                <a:ea typeface="Roboto Light"/>
                <a:cs typeface="Roboto Light"/>
                <a:sym typeface="Roboto Light"/>
              </a:rPr>
              <a:t>https://www.ascensiongamedev.com/uploads/monthly_2017_06/loader.thumb.gif.d3adbbe2d68f5e2d2f0f5c3ed0e94564.gif</a:t>
            </a:r>
            <a:endParaRPr sz="800">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1"/>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Result:</a:t>
            </a:r>
            <a:endParaRPr/>
          </a:p>
        </p:txBody>
      </p:sp>
      <p:pic>
        <p:nvPicPr>
          <p:cNvPr id="346" name="Google Shape;346;p31"/>
          <p:cNvPicPr preferRelativeResize="0"/>
          <p:nvPr/>
        </p:nvPicPr>
        <p:blipFill>
          <a:blip r:embed="rId3">
            <a:alphaModFix/>
          </a:blip>
          <a:stretch>
            <a:fillRect/>
          </a:stretch>
        </p:blipFill>
        <p:spPr>
          <a:xfrm>
            <a:off x="2287500" y="1251150"/>
            <a:ext cx="4569012" cy="3587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2"/>
          <p:cNvSpPr txBox="1"/>
          <p:nvPr>
            <p:ph idx="1" type="subTitle"/>
          </p:nvPr>
        </p:nvSpPr>
        <p:spPr>
          <a:xfrm>
            <a:off x="819944" y="379897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Table of Contents freezes in place upon scrolling down</a:t>
            </a:r>
            <a:endParaRPr/>
          </a:p>
        </p:txBody>
      </p:sp>
      <p:sp>
        <p:nvSpPr>
          <p:cNvPr id="352" name="Google Shape;352;p32"/>
          <p:cNvSpPr txBox="1"/>
          <p:nvPr>
            <p:ph idx="2" type="subTitle"/>
          </p:nvPr>
        </p:nvSpPr>
        <p:spPr>
          <a:xfrm>
            <a:off x="6434669" y="379897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Search box on Finding Aids index page</a:t>
            </a:r>
            <a:endParaRPr/>
          </a:p>
        </p:txBody>
      </p:sp>
      <p:sp>
        <p:nvSpPr>
          <p:cNvPr id="353" name="Google Shape;353;p32"/>
          <p:cNvSpPr txBox="1"/>
          <p:nvPr>
            <p:ph idx="3" type="subTitle"/>
          </p:nvPr>
        </p:nvSpPr>
        <p:spPr>
          <a:xfrm>
            <a:off x="3633944" y="3798975"/>
            <a:ext cx="18894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Users can download individual XML files or a ZIP with all files</a:t>
            </a:r>
            <a:endParaRPr/>
          </a:p>
        </p:txBody>
      </p:sp>
      <p:sp>
        <p:nvSpPr>
          <p:cNvPr id="354" name="Google Shape;354;p32"/>
          <p:cNvSpPr txBox="1"/>
          <p:nvPr>
            <p:ph type="ctrTitle"/>
          </p:nvPr>
        </p:nvSpPr>
        <p:spPr>
          <a:xfrm>
            <a:off x="726644" y="373340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Persistent Navigation</a:t>
            </a:r>
            <a:endParaRPr/>
          </a:p>
        </p:txBody>
      </p:sp>
      <p:sp>
        <p:nvSpPr>
          <p:cNvPr id="355" name="Google Shape;355;p32"/>
          <p:cNvSpPr txBox="1"/>
          <p:nvPr>
            <p:ph idx="4" type="ctrTitle"/>
          </p:nvPr>
        </p:nvSpPr>
        <p:spPr>
          <a:xfrm>
            <a:off x="6341369" y="373340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Google Site Search</a:t>
            </a:r>
            <a:endParaRPr/>
          </a:p>
        </p:txBody>
      </p:sp>
      <p:sp>
        <p:nvSpPr>
          <p:cNvPr id="356" name="Google Shape;356;p32"/>
          <p:cNvSpPr txBox="1"/>
          <p:nvPr>
            <p:ph idx="5" type="ctrTitle"/>
          </p:nvPr>
        </p:nvSpPr>
        <p:spPr>
          <a:xfrm>
            <a:off x="3540644" y="373340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Download Options</a:t>
            </a:r>
            <a:endParaRPr/>
          </a:p>
        </p:txBody>
      </p:sp>
      <p:sp>
        <p:nvSpPr>
          <p:cNvPr id="357" name="Google Shape;357;p32"/>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New Features/Enhancements</a:t>
            </a:r>
            <a:endParaRPr/>
          </a:p>
        </p:txBody>
      </p:sp>
      <p:pic>
        <p:nvPicPr>
          <p:cNvPr id="358" name="Google Shape;358;p32"/>
          <p:cNvPicPr preferRelativeResize="0"/>
          <p:nvPr/>
        </p:nvPicPr>
        <p:blipFill>
          <a:blip r:embed="rId3">
            <a:alphaModFix/>
          </a:blip>
          <a:stretch>
            <a:fillRect/>
          </a:stretch>
        </p:blipFill>
        <p:spPr>
          <a:xfrm>
            <a:off x="1061425" y="1330362"/>
            <a:ext cx="1406438" cy="2170187"/>
          </a:xfrm>
          <a:prstGeom prst="rect">
            <a:avLst/>
          </a:prstGeom>
          <a:noFill/>
          <a:ln>
            <a:noFill/>
          </a:ln>
        </p:spPr>
      </p:pic>
      <p:pic>
        <p:nvPicPr>
          <p:cNvPr id="359" name="Google Shape;359;p32"/>
          <p:cNvPicPr preferRelativeResize="0"/>
          <p:nvPr/>
        </p:nvPicPr>
        <p:blipFill>
          <a:blip r:embed="rId4">
            <a:alphaModFix/>
          </a:blip>
          <a:stretch>
            <a:fillRect/>
          </a:stretch>
        </p:blipFill>
        <p:spPr>
          <a:xfrm>
            <a:off x="3353500" y="1326725"/>
            <a:ext cx="2432943" cy="2173825"/>
          </a:xfrm>
          <a:prstGeom prst="rect">
            <a:avLst/>
          </a:prstGeom>
          <a:noFill/>
          <a:ln>
            <a:noFill/>
          </a:ln>
        </p:spPr>
      </p:pic>
      <p:pic>
        <p:nvPicPr>
          <p:cNvPr id="360" name="Google Shape;360;p32"/>
          <p:cNvPicPr preferRelativeResize="0"/>
          <p:nvPr/>
        </p:nvPicPr>
        <p:blipFill>
          <a:blip r:embed="rId5">
            <a:alphaModFix/>
          </a:blip>
          <a:stretch>
            <a:fillRect/>
          </a:stretch>
        </p:blipFill>
        <p:spPr>
          <a:xfrm>
            <a:off x="6479925" y="1326738"/>
            <a:ext cx="1937450" cy="217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3"/>
          <p:cNvSpPr txBox="1"/>
          <p:nvPr>
            <p:ph idx="1" type="body"/>
          </p:nvPr>
        </p:nvSpPr>
        <p:spPr>
          <a:xfrm>
            <a:off x="810000" y="1478150"/>
            <a:ext cx="5663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 sz="1800"/>
              <a:t>Archives Writes Finding Aid</a:t>
            </a:r>
            <a:endParaRPr sz="1800"/>
          </a:p>
          <a:p>
            <a:pPr indent="-342900" lvl="0" marL="457200" rtl="0" algn="l">
              <a:spcBef>
                <a:spcPts val="0"/>
              </a:spcBef>
              <a:spcAft>
                <a:spcPts val="0"/>
              </a:spcAft>
              <a:buSzPts val="1800"/>
              <a:buAutoNum type="arabicPeriod"/>
            </a:pPr>
            <a:r>
              <a:rPr lang="es" sz="1800"/>
              <a:t>XML / EAD Validation with Oxygen</a:t>
            </a:r>
            <a:endParaRPr sz="1800"/>
          </a:p>
          <a:p>
            <a:pPr indent="-342900" lvl="0" marL="457200" rtl="0" algn="l">
              <a:spcBef>
                <a:spcPts val="0"/>
              </a:spcBef>
              <a:spcAft>
                <a:spcPts val="0"/>
              </a:spcAft>
              <a:buSzPts val="1800"/>
              <a:buAutoNum type="arabicPeriod"/>
            </a:pPr>
            <a:r>
              <a:rPr lang="es" sz="1800"/>
              <a:t>Upload XML file to Cascade CMS</a:t>
            </a:r>
            <a:endParaRPr sz="1800"/>
          </a:p>
          <a:p>
            <a:pPr indent="-342900" lvl="0" marL="457200" rtl="0" algn="l">
              <a:spcBef>
                <a:spcPts val="0"/>
              </a:spcBef>
              <a:spcAft>
                <a:spcPts val="0"/>
              </a:spcAft>
              <a:buSzPts val="1800"/>
              <a:buAutoNum type="arabicPeriod"/>
            </a:pPr>
            <a:r>
              <a:rPr lang="es" sz="1800"/>
              <a:t>Create new hyperlink on index</a:t>
            </a:r>
            <a:endParaRPr sz="1800"/>
          </a:p>
          <a:p>
            <a:pPr indent="-342900" lvl="0" marL="457200" rtl="0" algn="l">
              <a:spcBef>
                <a:spcPts val="0"/>
              </a:spcBef>
              <a:spcAft>
                <a:spcPts val="0"/>
              </a:spcAft>
              <a:buSzPts val="1800"/>
              <a:buAutoNum type="arabicPeriod"/>
            </a:pPr>
            <a:r>
              <a:rPr lang="es" sz="1800"/>
              <a:t>Add new page link to sitemap in Google Search Console, request new sitemap crawl</a:t>
            </a:r>
            <a:endParaRPr sz="1800"/>
          </a:p>
          <a:p>
            <a:pPr indent="-342900" lvl="0" marL="457200" rtl="0" algn="l">
              <a:spcBef>
                <a:spcPts val="0"/>
              </a:spcBef>
              <a:spcAft>
                <a:spcPts val="0"/>
              </a:spcAft>
              <a:buSzPts val="1800"/>
              <a:buAutoNum type="arabicPeriod"/>
            </a:pPr>
            <a:r>
              <a:rPr lang="es" sz="1800"/>
              <a:t>Convert to MARC XML, ingest to Alma / Primo</a:t>
            </a:r>
            <a:endParaRPr sz="1800"/>
          </a:p>
          <a:p>
            <a:pPr indent="-342900" lvl="0" marL="457200" rtl="0" algn="l">
              <a:spcBef>
                <a:spcPts val="0"/>
              </a:spcBef>
              <a:spcAft>
                <a:spcPts val="0"/>
              </a:spcAft>
              <a:buSzPts val="1800"/>
              <a:buAutoNum type="arabicPeriod"/>
            </a:pPr>
            <a:r>
              <a:rPr lang="es" sz="1800"/>
              <a:t>EAD Revisions: archivists download XML file from website, return to Step 2</a:t>
            </a:r>
            <a:endParaRPr sz="1800"/>
          </a:p>
        </p:txBody>
      </p:sp>
      <p:sp>
        <p:nvSpPr>
          <p:cNvPr id="366" name="Google Shape;366;p33"/>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New Workflow</a:t>
            </a:r>
            <a:endParaRPr/>
          </a:p>
        </p:txBody>
      </p:sp>
      <p:grpSp>
        <p:nvGrpSpPr>
          <p:cNvPr id="367" name="Google Shape;367;p33"/>
          <p:cNvGrpSpPr/>
          <p:nvPr/>
        </p:nvGrpSpPr>
        <p:grpSpPr>
          <a:xfrm>
            <a:off x="6742476" y="1478345"/>
            <a:ext cx="2101738" cy="1854467"/>
            <a:chOff x="4150855" y="3304766"/>
            <a:chExt cx="400468" cy="353373"/>
          </a:xfrm>
        </p:grpSpPr>
        <p:grpSp>
          <p:nvGrpSpPr>
            <p:cNvPr id="368" name="Google Shape;368;p33"/>
            <p:cNvGrpSpPr/>
            <p:nvPr/>
          </p:nvGrpSpPr>
          <p:grpSpPr>
            <a:xfrm rot="5400000">
              <a:off x="4069042" y="3402899"/>
              <a:ext cx="320732" cy="157107"/>
              <a:chOff x="2578246" y="3661125"/>
              <a:chExt cx="226794" cy="111100"/>
            </a:xfrm>
          </p:grpSpPr>
          <p:grpSp>
            <p:nvGrpSpPr>
              <p:cNvPr id="369" name="Google Shape;369;p33"/>
              <p:cNvGrpSpPr/>
              <p:nvPr/>
            </p:nvGrpSpPr>
            <p:grpSpPr>
              <a:xfrm>
                <a:off x="2610652" y="3685297"/>
                <a:ext cx="194387" cy="60778"/>
                <a:chOff x="2610652" y="3685297"/>
                <a:chExt cx="194387" cy="60778"/>
              </a:xfrm>
            </p:grpSpPr>
            <p:sp>
              <p:nvSpPr>
                <p:cNvPr id="370" name="Google Shape;370;p33"/>
                <p:cNvSpPr/>
                <p:nvPr/>
              </p:nvSpPr>
              <p:spPr>
                <a:xfrm>
                  <a:off x="2682590" y="3685297"/>
                  <a:ext cx="122450" cy="60775"/>
                </a:xfrm>
                <a:custGeom>
                  <a:rect b="b" l="l" r="r" t="t"/>
                  <a:pathLst>
                    <a:path extrusionOk="0" h="2431" w="4898">
                      <a:moveTo>
                        <a:pt x="1" y="0"/>
                      </a:moveTo>
                      <a:lnTo>
                        <a:pt x="1" y="2431"/>
                      </a:lnTo>
                      <a:lnTo>
                        <a:pt x="4198" y="2431"/>
                      </a:lnTo>
                      <a:lnTo>
                        <a:pt x="4898" y="1219"/>
                      </a:lnTo>
                      <a:lnTo>
                        <a:pt x="4198"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p:nvPr/>
              </p:nvSpPr>
              <p:spPr>
                <a:xfrm>
                  <a:off x="2610652" y="3685300"/>
                  <a:ext cx="111270" cy="60775"/>
                </a:xfrm>
                <a:custGeom>
                  <a:rect b="b" l="l" r="r" t="t"/>
                  <a:pathLst>
                    <a:path extrusionOk="0" h="2431" w="4898">
                      <a:moveTo>
                        <a:pt x="1" y="0"/>
                      </a:moveTo>
                      <a:lnTo>
                        <a:pt x="1" y="2431"/>
                      </a:lnTo>
                      <a:lnTo>
                        <a:pt x="4198" y="2431"/>
                      </a:lnTo>
                      <a:lnTo>
                        <a:pt x="4898" y="1219"/>
                      </a:lnTo>
                      <a:lnTo>
                        <a:pt x="4198" y="0"/>
                      </a:ln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33"/>
              <p:cNvGrpSpPr/>
              <p:nvPr/>
            </p:nvGrpSpPr>
            <p:grpSpPr>
              <a:xfrm>
                <a:off x="2578246" y="3661125"/>
                <a:ext cx="128225" cy="111100"/>
                <a:chOff x="2578246" y="3661125"/>
                <a:chExt cx="128225" cy="111100"/>
              </a:xfrm>
            </p:grpSpPr>
            <p:sp>
              <p:nvSpPr>
                <p:cNvPr id="373" name="Google Shape;373;p33"/>
                <p:cNvSpPr/>
                <p:nvPr/>
              </p:nvSpPr>
              <p:spPr>
                <a:xfrm>
                  <a:off x="2578246" y="3661125"/>
                  <a:ext cx="128225" cy="111100"/>
                </a:xfrm>
                <a:custGeom>
                  <a:rect b="b" l="l" r="r" t="t"/>
                  <a:pathLst>
                    <a:path extrusionOk="0" h="4444" w="5129">
                      <a:moveTo>
                        <a:pt x="1277" y="1"/>
                      </a:moveTo>
                      <a:lnTo>
                        <a:pt x="0" y="2222"/>
                      </a:lnTo>
                      <a:lnTo>
                        <a:pt x="1277" y="4444"/>
                      </a:lnTo>
                      <a:lnTo>
                        <a:pt x="3845" y="4444"/>
                      </a:lnTo>
                      <a:lnTo>
                        <a:pt x="5128" y="2222"/>
                      </a:lnTo>
                      <a:lnTo>
                        <a:pt x="3845"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 name="Google Shape;374;p33"/>
                <p:cNvGrpSpPr/>
                <p:nvPr/>
              </p:nvGrpSpPr>
              <p:grpSpPr>
                <a:xfrm>
                  <a:off x="2596850" y="3677550"/>
                  <a:ext cx="102450" cy="94675"/>
                  <a:chOff x="2596850" y="3677550"/>
                  <a:chExt cx="102450" cy="94675"/>
                </a:xfrm>
              </p:grpSpPr>
              <p:sp>
                <p:nvSpPr>
                  <p:cNvPr id="375" name="Google Shape;375;p33"/>
                  <p:cNvSpPr/>
                  <p:nvPr/>
                </p:nvSpPr>
                <p:spPr>
                  <a:xfrm>
                    <a:off x="2596850" y="3677550"/>
                    <a:ext cx="90350" cy="78275"/>
                  </a:xfrm>
                  <a:custGeom>
                    <a:rect b="b" l="l" r="r" t="t"/>
                    <a:pathLst>
                      <a:path extrusionOk="0" h="3131" w="3614">
                        <a:moveTo>
                          <a:pt x="909" y="0"/>
                        </a:moveTo>
                        <a:lnTo>
                          <a:pt x="0" y="1565"/>
                        </a:lnTo>
                        <a:lnTo>
                          <a:pt x="909" y="3130"/>
                        </a:lnTo>
                        <a:lnTo>
                          <a:pt x="2712" y="3130"/>
                        </a:lnTo>
                        <a:lnTo>
                          <a:pt x="3614" y="1565"/>
                        </a:lnTo>
                        <a:lnTo>
                          <a:pt x="27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3"/>
                  <p:cNvSpPr/>
                  <p:nvPr/>
                </p:nvSpPr>
                <p:spPr>
                  <a:xfrm>
                    <a:off x="2619575" y="3716675"/>
                    <a:ext cx="79725" cy="55550"/>
                  </a:xfrm>
                  <a:custGeom>
                    <a:rect b="b" l="l" r="r" t="t"/>
                    <a:pathLst>
                      <a:path extrusionOk="0" h="2222" w="3189">
                        <a:moveTo>
                          <a:pt x="2705" y="0"/>
                        </a:moveTo>
                        <a:lnTo>
                          <a:pt x="1803" y="1565"/>
                        </a:lnTo>
                        <a:lnTo>
                          <a:pt x="0" y="1565"/>
                        </a:lnTo>
                        <a:lnTo>
                          <a:pt x="657" y="2222"/>
                        </a:lnTo>
                        <a:lnTo>
                          <a:pt x="2186" y="2222"/>
                        </a:lnTo>
                        <a:lnTo>
                          <a:pt x="3188" y="483"/>
                        </a:lnTo>
                        <a:lnTo>
                          <a:pt x="2705" y="0"/>
                        </a:ln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77" name="Google Shape;377;p33"/>
            <p:cNvGrpSpPr/>
            <p:nvPr/>
          </p:nvGrpSpPr>
          <p:grpSpPr>
            <a:xfrm rot="5400000">
              <a:off x="4302139" y="3408954"/>
              <a:ext cx="353373" cy="144996"/>
              <a:chOff x="5075685" y="2271925"/>
              <a:chExt cx="492712" cy="202254"/>
            </a:xfrm>
          </p:grpSpPr>
          <p:sp>
            <p:nvSpPr>
              <p:cNvPr id="378" name="Google Shape;378;p33"/>
              <p:cNvSpPr/>
              <p:nvPr/>
            </p:nvSpPr>
            <p:spPr>
              <a:xfrm>
                <a:off x="5123284" y="2299433"/>
                <a:ext cx="147586" cy="147624"/>
              </a:xfrm>
              <a:custGeom>
                <a:rect b="b" l="l" r="r" t="t"/>
                <a:pathLst>
                  <a:path extrusionOk="0" h="3821" w="3820">
                    <a:moveTo>
                      <a:pt x="1910" y="1"/>
                    </a:moveTo>
                    <a:cubicBezTo>
                      <a:pt x="863" y="1"/>
                      <a:pt x="0" y="851"/>
                      <a:pt x="0" y="1911"/>
                    </a:cubicBezTo>
                    <a:cubicBezTo>
                      <a:pt x="0" y="2958"/>
                      <a:pt x="863" y="3821"/>
                      <a:pt x="1910" y="3821"/>
                    </a:cubicBezTo>
                    <a:cubicBezTo>
                      <a:pt x="2970" y="3821"/>
                      <a:pt x="3820" y="2958"/>
                      <a:pt x="3820" y="1911"/>
                    </a:cubicBezTo>
                    <a:cubicBezTo>
                      <a:pt x="3820" y="851"/>
                      <a:pt x="2970" y="1"/>
                      <a:pt x="19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a:off x="5075685" y="2271925"/>
                <a:ext cx="492712" cy="202254"/>
              </a:xfrm>
              <a:custGeom>
                <a:rect b="b" l="l" r="r" t="t"/>
                <a:pathLst>
                  <a:path extrusionOk="0" h="5235" w="12753">
                    <a:moveTo>
                      <a:pt x="3157" y="713"/>
                    </a:moveTo>
                    <a:cubicBezTo>
                      <a:pt x="4848" y="713"/>
                      <a:pt x="5689" y="2762"/>
                      <a:pt x="4497" y="3966"/>
                    </a:cubicBezTo>
                    <a:cubicBezTo>
                      <a:pt x="4107" y="4352"/>
                      <a:pt x="3629" y="4524"/>
                      <a:pt x="3159" y="4524"/>
                    </a:cubicBezTo>
                    <a:cubicBezTo>
                      <a:pt x="2176" y="4524"/>
                      <a:pt x="1232" y="3766"/>
                      <a:pt x="1232" y="2623"/>
                    </a:cubicBezTo>
                    <a:cubicBezTo>
                      <a:pt x="1245" y="1563"/>
                      <a:pt x="2095" y="713"/>
                      <a:pt x="3142" y="713"/>
                    </a:cubicBezTo>
                    <a:cubicBezTo>
                      <a:pt x="3147" y="713"/>
                      <a:pt x="3152" y="713"/>
                      <a:pt x="3157" y="713"/>
                    </a:cubicBezTo>
                    <a:close/>
                    <a:moveTo>
                      <a:pt x="3149" y="0"/>
                    </a:moveTo>
                    <a:cubicBezTo>
                      <a:pt x="2159" y="0"/>
                      <a:pt x="1184" y="555"/>
                      <a:pt x="739" y="1575"/>
                    </a:cubicBezTo>
                    <a:cubicBezTo>
                      <a:pt x="0" y="3300"/>
                      <a:pt x="1257" y="5235"/>
                      <a:pt x="3142" y="5235"/>
                    </a:cubicBezTo>
                    <a:cubicBezTo>
                      <a:pt x="3869" y="5235"/>
                      <a:pt x="4559" y="4939"/>
                      <a:pt x="5052" y="4422"/>
                    </a:cubicBezTo>
                    <a:lnTo>
                      <a:pt x="11213" y="4422"/>
                    </a:lnTo>
                    <a:lnTo>
                      <a:pt x="11213" y="5038"/>
                    </a:lnTo>
                    <a:lnTo>
                      <a:pt x="12753" y="2623"/>
                    </a:lnTo>
                    <a:lnTo>
                      <a:pt x="11200" y="208"/>
                    </a:lnTo>
                    <a:lnTo>
                      <a:pt x="11200" y="824"/>
                    </a:lnTo>
                    <a:lnTo>
                      <a:pt x="5052" y="824"/>
                    </a:lnTo>
                    <a:cubicBezTo>
                      <a:pt x="4523" y="265"/>
                      <a:pt x="3832" y="0"/>
                      <a:pt x="3149"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0" name="Google Shape;380;p33"/>
          <p:cNvGrpSpPr/>
          <p:nvPr/>
        </p:nvGrpSpPr>
        <p:grpSpPr>
          <a:xfrm>
            <a:off x="6742482" y="3850406"/>
            <a:ext cx="676006" cy="578803"/>
            <a:chOff x="4902475" y="1418875"/>
            <a:chExt cx="74500" cy="63775"/>
          </a:xfrm>
        </p:grpSpPr>
        <p:sp>
          <p:nvSpPr>
            <p:cNvPr id="381" name="Google Shape;381;p33"/>
            <p:cNvSpPr/>
            <p:nvPr/>
          </p:nvSpPr>
          <p:spPr>
            <a:xfrm>
              <a:off x="4902475" y="1418875"/>
              <a:ext cx="74500" cy="63775"/>
            </a:xfrm>
            <a:custGeom>
              <a:rect b="b" l="l" r="r" t="t"/>
              <a:pathLst>
                <a:path extrusionOk="0" h="2551" w="298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a:off x="4916350" y="1418975"/>
              <a:ext cx="59725" cy="63675"/>
            </a:xfrm>
            <a:custGeom>
              <a:rect b="b" l="l" r="r" t="t"/>
              <a:pathLst>
                <a:path extrusionOk="0" h="2547" w="2389">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Continuing Work</a:t>
            </a:r>
            <a:endParaRPr/>
          </a:p>
        </p:txBody>
      </p:sp>
      <p:sp>
        <p:nvSpPr>
          <p:cNvPr id="388" name="Google Shape;388;p3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Working with the Archives:</a:t>
            </a:r>
            <a:endParaRPr sz="1400"/>
          </a:p>
          <a:p>
            <a:pPr indent="-317500" lvl="1" marL="914400" rtl="0" algn="l">
              <a:spcBef>
                <a:spcPts val="0"/>
              </a:spcBef>
              <a:spcAft>
                <a:spcPts val="0"/>
              </a:spcAft>
              <a:buSzPts val="1400"/>
              <a:buChar char="○"/>
            </a:pPr>
            <a:r>
              <a:rPr lang="es" sz="1400"/>
              <a:t>Orientation with Oxygen XML Editor</a:t>
            </a:r>
            <a:endParaRPr sz="1400"/>
          </a:p>
          <a:p>
            <a:pPr indent="-317500" lvl="1" marL="914400" rtl="0" algn="l">
              <a:spcBef>
                <a:spcPts val="0"/>
              </a:spcBef>
              <a:spcAft>
                <a:spcPts val="0"/>
              </a:spcAft>
              <a:buSzPts val="1400"/>
              <a:buChar char="○"/>
            </a:pPr>
            <a:r>
              <a:rPr lang="es" sz="1400"/>
              <a:t>Identifying new finding aid authoring + editing software</a:t>
            </a:r>
            <a:endParaRPr sz="1400"/>
          </a:p>
          <a:p>
            <a:pPr indent="-317500" lvl="0" marL="457200" rtl="0" algn="l">
              <a:spcBef>
                <a:spcPts val="0"/>
              </a:spcBef>
              <a:spcAft>
                <a:spcPts val="0"/>
              </a:spcAft>
              <a:buSzPts val="1400"/>
              <a:buChar char="●"/>
            </a:pPr>
            <a:r>
              <a:rPr lang="es" sz="1400"/>
              <a:t>Adjusting our EAD to MARC XML crosswalk</a:t>
            </a:r>
            <a:endParaRPr sz="1400"/>
          </a:p>
        </p:txBody>
      </p:sp>
      <p:pic>
        <p:nvPicPr>
          <p:cNvPr id="389" name="Google Shape;389;p34"/>
          <p:cNvPicPr preferRelativeResize="0"/>
          <p:nvPr/>
        </p:nvPicPr>
        <p:blipFill>
          <a:blip r:embed="rId3">
            <a:alphaModFix/>
          </a:blip>
          <a:stretch>
            <a:fillRect/>
          </a:stretch>
        </p:blipFill>
        <p:spPr>
          <a:xfrm>
            <a:off x="825875" y="2085975"/>
            <a:ext cx="3048000" cy="97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5"/>
          <p:cNvSpPr txBox="1"/>
          <p:nvPr>
            <p:ph idx="1" type="body"/>
          </p:nvPr>
        </p:nvSpPr>
        <p:spPr>
          <a:xfrm>
            <a:off x="810000" y="1478150"/>
            <a:ext cx="5663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No “industry standard” for finding aid display</a:t>
            </a:r>
            <a:endParaRPr sz="1800"/>
          </a:p>
          <a:p>
            <a:pPr indent="-342900" lvl="1" marL="914400" rtl="0" algn="l">
              <a:spcBef>
                <a:spcPts val="0"/>
              </a:spcBef>
              <a:spcAft>
                <a:spcPts val="0"/>
              </a:spcAft>
              <a:buSzPts val="1800"/>
              <a:buChar char="○"/>
            </a:pPr>
            <a:r>
              <a:rPr lang="es" sz="1800"/>
              <a:t>...but maybe that’s not a bad thing?</a:t>
            </a:r>
            <a:endParaRPr sz="1800"/>
          </a:p>
          <a:p>
            <a:pPr indent="-342900" lvl="0" marL="457200" rtl="0" algn="l">
              <a:spcBef>
                <a:spcPts val="0"/>
              </a:spcBef>
              <a:spcAft>
                <a:spcPts val="0"/>
              </a:spcAft>
              <a:buSzPts val="1800"/>
              <a:buChar char="●"/>
            </a:pPr>
            <a:r>
              <a:rPr lang="es" sz="1800"/>
              <a:t>Don’t make users open XML files!</a:t>
            </a:r>
            <a:endParaRPr sz="1800"/>
          </a:p>
          <a:p>
            <a:pPr indent="-342900" lvl="0" marL="457200" rtl="0" algn="l">
              <a:spcBef>
                <a:spcPts val="0"/>
              </a:spcBef>
              <a:spcAft>
                <a:spcPts val="0"/>
              </a:spcAft>
              <a:buSzPts val="1800"/>
              <a:buChar char="●"/>
            </a:pPr>
            <a:r>
              <a:rPr lang="es" sz="1800"/>
              <a:t>Roadblocks: Google crawling can take a long time, especially if you have custom scripts with parameters!</a:t>
            </a:r>
            <a:endParaRPr sz="1800"/>
          </a:p>
          <a:p>
            <a:pPr indent="-342900" lvl="0" marL="457200" rtl="0" algn="l">
              <a:spcBef>
                <a:spcPts val="0"/>
              </a:spcBef>
              <a:spcAft>
                <a:spcPts val="0"/>
              </a:spcAft>
              <a:buSzPts val="1800"/>
              <a:buChar char="●"/>
            </a:pPr>
            <a:r>
              <a:rPr lang="es" sz="1800"/>
              <a:t>Simple approaches still work</a:t>
            </a:r>
            <a:endParaRPr sz="1800"/>
          </a:p>
          <a:p>
            <a:pPr indent="-342900" lvl="0" marL="457200" rtl="0" algn="l">
              <a:spcBef>
                <a:spcPts val="0"/>
              </a:spcBef>
              <a:spcAft>
                <a:spcPts val="0"/>
              </a:spcAft>
              <a:buSzPts val="1800"/>
              <a:buChar char="●"/>
            </a:pPr>
            <a:r>
              <a:rPr lang="es" sz="1800"/>
              <a:t>Research question: are finding aids becoming more like databases than documents?</a:t>
            </a:r>
            <a:endParaRPr sz="1800"/>
          </a:p>
        </p:txBody>
      </p:sp>
      <p:sp>
        <p:nvSpPr>
          <p:cNvPr id="395" name="Google Shape;395;p3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Lessons Learned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52643"/>
            </a:gs>
            <a:gs pos="100000">
              <a:srgbClr val="041523"/>
            </a:gs>
          </a:gsLst>
          <a:path path="circle">
            <a:fillToRect b="50%" l="50%" r="50%" t="50%"/>
          </a:path>
          <a:tileRect/>
        </a:gradFill>
      </p:bgPr>
    </p:bg>
    <p:spTree>
      <p:nvGrpSpPr>
        <p:cNvPr id="399" name="Shape 399"/>
        <p:cNvGrpSpPr/>
        <p:nvPr/>
      </p:nvGrpSpPr>
      <p:grpSpPr>
        <a:xfrm>
          <a:off x="0" y="0"/>
          <a:ext cx="0" cy="0"/>
          <a:chOff x="0" y="0"/>
          <a:chExt cx="0" cy="0"/>
        </a:xfrm>
      </p:grpSpPr>
      <p:sp>
        <p:nvSpPr>
          <p:cNvPr id="400" name="Google Shape;400;p36"/>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THANK YOU!</a:t>
            </a:r>
            <a:endParaRPr/>
          </a:p>
        </p:txBody>
      </p:sp>
      <p:sp>
        <p:nvSpPr>
          <p:cNvPr id="401" name="Google Shape;401;p36"/>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Contact: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s"/>
              <a:t>jamesc@cua.edu</a:t>
            </a:r>
            <a:endParaRPr sz="1000"/>
          </a:p>
          <a:p>
            <a:pPr indent="0" lvl="0" marL="0" rtl="0" algn="l">
              <a:spcBef>
                <a:spcPts val="0"/>
              </a:spcBef>
              <a:spcAft>
                <a:spcPts val="0"/>
              </a:spcAft>
              <a:buNone/>
            </a:pPr>
            <a:r>
              <a:rPr lang="es"/>
              <a:t>Twitter: @cscottjames</a:t>
            </a:r>
            <a:endParaRPr sz="1000"/>
          </a:p>
          <a:p>
            <a:pPr indent="0" lvl="0" marL="0" rtl="0" algn="l">
              <a:spcBef>
                <a:spcPts val="0"/>
              </a:spcBef>
              <a:spcAft>
                <a:spcPts val="0"/>
              </a:spcAft>
              <a:buNone/>
            </a:pPr>
            <a:r>
              <a:rPr lang="es"/>
              <a:t>https://github.com/cscottjames</a:t>
            </a:r>
            <a:endParaRPr/>
          </a:p>
        </p:txBody>
      </p:sp>
      <p:grpSp>
        <p:nvGrpSpPr>
          <p:cNvPr id="402" name="Google Shape;402;p36"/>
          <p:cNvGrpSpPr/>
          <p:nvPr/>
        </p:nvGrpSpPr>
        <p:grpSpPr>
          <a:xfrm flipH="1">
            <a:off x="-4531426" y="-117297"/>
            <a:ext cx="7324051" cy="5378088"/>
            <a:chOff x="238125" y="262775"/>
            <a:chExt cx="7092825" cy="5151425"/>
          </a:xfrm>
        </p:grpSpPr>
        <p:sp>
          <p:nvSpPr>
            <p:cNvPr id="403" name="Google Shape;403;p36"/>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3957250" y="2998400"/>
              <a:ext cx="25" cy="25"/>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6"/>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6"/>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6"/>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6"/>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6"/>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6"/>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6"/>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6"/>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6"/>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6"/>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6"/>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6"/>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6"/>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6"/>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6"/>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6"/>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6"/>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6"/>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6"/>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6"/>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6"/>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a:off x="6262625" y="3928175"/>
              <a:ext cx="25" cy="25"/>
            </a:xfrm>
            <a:custGeom>
              <a:rect b="b" l="l" r="r" t="t"/>
              <a:pathLst>
                <a:path extrusionOk="0" h="1" w="1">
                  <a:moveTo>
                    <a:pt x="0" y="0"/>
                  </a:moveTo>
                  <a:lnTo>
                    <a:pt x="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6"/>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6"/>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9"/>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OVERVIEW</a:t>
            </a:r>
            <a:endParaRPr/>
          </a:p>
        </p:txBody>
      </p:sp>
      <p:sp>
        <p:nvSpPr>
          <p:cNvPr id="211" name="Google Shape;211;p19"/>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Environmental Scan</a:t>
            </a:r>
            <a:endParaRPr/>
          </a:p>
          <a:p>
            <a:pPr indent="0" lvl="0" marL="0" rtl="0" algn="l">
              <a:spcBef>
                <a:spcPts val="0"/>
              </a:spcBef>
              <a:spcAft>
                <a:spcPts val="0"/>
              </a:spcAft>
              <a:buClr>
                <a:schemeClr val="dk1"/>
              </a:buClr>
              <a:buSzPts val="1100"/>
              <a:buFont typeface="Arial"/>
              <a:buNone/>
            </a:pPr>
            <a:r>
              <a:rPr lang="es"/>
              <a:t>Options</a:t>
            </a:r>
            <a:endParaRPr/>
          </a:p>
        </p:txBody>
      </p:sp>
      <p:sp>
        <p:nvSpPr>
          <p:cNvPr id="212" name="Google Shape;212;p19"/>
          <p:cNvSpPr txBox="1"/>
          <p:nvPr>
            <p:ph idx="2" type="title"/>
          </p:nvPr>
        </p:nvSpPr>
        <p:spPr>
          <a:xfrm>
            <a:off x="5167125" y="190125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48FFD5"/>
                </a:solidFill>
              </a:rPr>
              <a:t>0</a:t>
            </a:r>
            <a:r>
              <a:rPr lang="es"/>
              <a:t>3</a:t>
            </a:r>
            <a:endParaRPr>
              <a:solidFill>
                <a:srgbClr val="48FFD5"/>
              </a:solidFill>
            </a:endParaRPr>
          </a:p>
        </p:txBody>
      </p:sp>
      <p:sp>
        <p:nvSpPr>
          <p:cNvPr id="213" name="Google Shape;213;p19"/>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What we chose to do</a:t>
            </a:r>
            <a:endParaRPr>
              <a:solidFill>
                <a:srgbClr val="48FFD5"/>
              </a:solidFill>
            </a:endParaRPr>
          </a:p>
        </p:txBody>
      </p:sp>
      <p:sp>
        <p:nvSpPr>
          <p:cNvPr id="214" name="Google Shape;214;p19"/>
          <p:cNvSpPr txBox="1"/>
          <p:nvPr>
            <p:ph idx="4" type="title"/>
          </p:nvPr>
        </p:nvSpPr>
        <p:spPr>
          <a:xfrm>
            <a:off x="5167125" y="2797975"/>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48FFD5"/>
                </a:solidFill>
              </a:rPr>
              <a:t>0</a:t>
            </a:r>
            <a:r>
              <a:rPr lang="es"/>
              <a:t>4</a:t>
            </a:r>
            <a:endParaRPr>
              <a:solidFill>
                <a:srgbClr val="48FFD5"/>
              </a:solidFill>
            </a:endParaRPr>
          </a:p>
        </p:txBody>
      </p:sp>
      <p:sp>
        <p:nvSpPr>
          <p:cNvPr id="215" name="Google Shape;215;p19"/>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Plus continuing work, and future research</a:t>
            </a:r>
            <a:endParaRPr>
              <a:solidFill>
                <a:srgbClr val="48FFD5"/>
              </a:solidFill>
            </a:endParaRPr>
          </a:p>
        </p:txBody>
      </p:sp>
      <p:sp>
        <p:nvSpPr>
          <p:cNvPr id="216" name="Google Shape;216;p19"/>
          <p:cNvSpPr txBox="1"/>
          <p:nvPr>
            <p:ph idx="6" type="title"/>
          </p:nvPr>
        </p:nvSpPr>
        <p:spPr>
          <a:xfrm>
            <a:off x="5167125" y="3694700"/>
            <a:ext cx="1176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48FFD5"/>
                </a:solidFill>
              </a:rPr>
              <a:t>0</a:t>
            </a:r>
            <a:r>
              <a:rPr lang="es"/>
              <a:t>5</a:t>
            </a:r>
            <a:endParaRPr>
              <a:solidFill>
                <a:srgbClr val="48FFD5"/>
              </a:solidFill>
            </a:endParaRPr>
          </a:p>
        </p:txBody>
      </p:sp>
      <p:sp>
        <p:nvSpPr>
          <p:cNvPr id="217" name="Google Shape;217;p19"/>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Institutional Context</a:t>
            </a:r>
            <a:endParaRPr>
              <a:solidFill>
                <a:srgbClr val="48FFD5"/>
              </a:solidFill>
            </a:endParaRPr>
          </a:p>
        </p:txBody>
      </p:sp>
      <p:sp>
        <p:nvSpPr>
          <p:cNvPr id="218" name="Google Shape;218;p19"/>
          <p:cNvSpPr txBox="1"/>
          <p:nvPr>
            <p:ph idx="8" type="title"/>
          </p:nvPr>
        </p:nvSpPr>
        <p:spPr>
          <a:xfrm>
            <a:off x="2827575" y="1901250"/>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48FFD5"/>
                </a:solidFill>
              </a:rPr>
              <a:t>01</a:t>
            </a:r>
            <a:endParaRPr>
              <a:solidFill>
                <a:srgbClr val="48FFD5"/>
              </a:solidFill>
            </a:endParaRPr>
          </a:p>
        </p:txBody>
      </p:sp>
      <p:sp>
        <p:nvSpPr>
          <p:cNvPr id="219" name="Google Shape;219;p19"/>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What we wanted/needed</a:t>
            </a:r>
            <a:endParaRPr>
              <a:solidFill>
                <a:srgbClr val="48FFD5"/>
              </a:solidFill>
            </a:endParaRPr>
          </a:p>
        </p:txBody>
      </p:sp>
      <p:sp>
        <p:nvSpPr>
          <p:cNvPr id="220" name="Google Shape;220;p19"/>
          <p:cNvSpPr txBox="1"/>
          <p:nvPr>
            <p:ph idx="13" type="title"/>
          </p:nvPr>
        </p:nvSpPr>
        <p:spPr>
          <a:xfrm>
            <a:off x="2827575" y="2797975"/>
            <a:ext cx="1176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48FFD5"/>
                </a:solidFill>
              </a:rPr>
              <a:t>02</a:t>
            </a:r>
            <a:endParaRPr>
              <a:solidFill>
                <a:srgbClr val="48FFD5"/>
              </a:solidFill>
            </a:endParaRPr>
          </a:p>
        </p:txBody>
      </p:sp>
      <p:sp>
        <p:nvSpPr>
          <p:cNvPr id="221" name="Google Shape;221;p19"/>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Background</a:t>
            </a:r>
            <a:endParaRPr/>
          </a:p>
        </p:txBody>
      </p:sp>
      <p:sp>
        <p:nvSpPr>
          <p:cNvPr id="222" name="Google Shape;222;p19"/>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a:t>Project </a:t>
            </a:r>
            <a:r>
              <a:rPr lang="es"/>
              <a:t>Requirements</a:t>
            </a:r>
            <a:endParaRPr/>
          </a:p>
          <a:p>
            <a:pPr indent="0" lvl="0" marL="0" rtl="0" algn="r">
              <a:spcBef>
                <a:spcPts val="0"/>
              </a:spcBef>
              <a:spcAft>
                <a:spcPts val="0"/>
              </a:spcAft>
              <a:buClr>
                <a:schemeClr val="dk1"/>
              </a:buClr>
              <a:buSzPts val="1100"/>
              <a:buFont typeface="Arial"/>
              <a:buNone/>
            </a:pPr>
            <a:r>
              <a:rPr lang="es"/>
              <a:t>and Goals</a:t>
            </a:r>
            <a:endParaRPr/>
          </a:p>
        </p:txBody>
      </p:sp>
      <p:sp>
        <p:nvSpPr>
          <p:cNvPr id="223" name="Google Shape;223;p19"/>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Research</a:t>
            </a:r>
            <a:endParaRPr/>
          </a:p>
        </p:txBody>
      </p:sp>
      <p:sp>
        <p:nvSpPr>
          <p:cNvPr id="224" name="Google Shape;224;p19"/>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Solutions</a:t>
            </a:r>
            <a:endParaRPr/>
          </a:p>
        </p:txBody>
      </p:sp>
      <p:sp>
        <p:nvSpPr>
          <p:cNvPr id="225" name="Google Shape;225;p19"/>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Lessons Learned</a:t>
            </a:r>
            <a:endParaRPr/>
          </a:p>
        </p:txBody>
      </p:sp>
      <p:grpSp>
        <p:nvGrpSpPr>
          <p:cNvPr id="226" name="Google Shape;226;p19"/>
          <p:cNvGrpSpPr/>
          <p:nvPr/>
        </p:nvGrpSpPr>
        <p:grpSpPr>
          <a:xfrm>
            <a:off x="3597856" y="2015863"/>
            <a:ext cx="428915" cy="426116"/>
            <a:chOff x="6226275" y="3911538"/>
            <a:chExt cx="900325" cy="894450"/>
          </a:xfrm>
        </p:grpSpPr>
        <p:sp>
          <p:nvSpPr>
            <p:cNvPr id="227" name="Google Shape;227;p19"/>
            <p:cNvSpPr/>
            <p:nvPr/>
          </p:nvSpPr>
          <p:spPr>
            <a:xfrm>
              <a:off x="6355100" y="4405488"/>
              <a:ext cx="87300" cy="116625"/>
            </a:xfrm>
            <a:custGeom>
              <a:rect b="b" l="l" r="r" t="t"/>
              <a:pathLst>
                <a:path extrusionOk="0" h="4665" w="3492">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
            <p:cNvSpPr/>
            <p:nvPr/>
          </p:nvSpPr>
          <p:spPr>
            <a:xfrm>
              <a:off x="6514125" y="4593038"/>
              <a:ext cx="119900" cy="87550"/>
            </a:xfrm>
            <a:custGeom>
              <a:rect b="b" l="l" r="r" t="t"/>
              <a:pathLst>
                <a:path extrusionOk="0" h="3502" w="4796">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9"/>
            <p:cNvSpPr/>
            <p:nvPr/>
          </p:nvSpPr>
          <p:spPr>
            <a:xfrm>
              <a:off x="6330650" y="4455438"/>
              <a:ext cx="258525" cy="246400"/>
            </a:xfrm>
            <a:custGeom>
              <a:rect b="b" l="l" r="r" t="t"/>
              <a:pathLst>
                <a:path extrusionOk="0" h="9856" w="10341">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6226275" y="4198463"/>
              <a:ext cx="243025" cy="181575"/>
            </a:xfrm>
            <a:custGeom>
              <a:rect b="b" l="l" r="r" t="t"/>
              <a:pathLst>
                <a:path extrusionOk="0" h="7263" w="9721">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p:cNvSpPr/>
            <p:nvPr/>
          </p:nvSpPr>
          <p:spPr>
            <a:xfrm>
              <a:off x="6656850" y="4568588"/>
              <a:ext cx="188400" cy="237400"/>
            </a:xfrm>
            <a:custGeom>
              <a:rect b="b" l="l" r="r" t="t"/>
              <a:pathLst>
                <a:path extrusionOk="0" h="9496" w="7536">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p:cNvSpPr/>
            <p:nvPr/>
          </p:nvSpPr>
          <p:spPr>
            <a:xfrm>
              <a:off x="6718825" y="4152263"/>
              <a:ext cx="172100" cy="156800"/>
            </a:xfrm>
            <a:custGeom>
              <a:rect b="b" l="l" r="r" t="t"/>
              <a:pathLst>
                <a:path extrusionOk="0" h="6272" w="6884">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6906375" y="3911538"/>
              <a:ext cx="220225" cy="216700"/>
            </a:xfrm>
            <a:custGeom>
              <a:rect b="b" l="l" r="r" t="t"/>
              <a:pathLst>
                <a:path extrusionOk="0" h="8668" w="8809">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p:nvPr/>
          </p:nvSpPr>
          <p:spPr>
            <a:xfrm>
              <a:off x="6429325" y="3953688"/>
              <a:ext cx="655675" cy="654050"/>
            </a:xfrm>
            <a:custGeom>
              <a:rect b="b" l="l" r="r" t="t"/>
              <a:pathLst>
                <a:path extrusionOk="0" h="26162" w="26227">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19"/>
          <p:cNvSpPr/>
          <p:nvPr/>
        </p:nvSpPr>
        <p:spPr>
          <a:xfrm>
            <a:off x="3597844" y="29227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9"/>
          <p:cNvGrpSpPr/>
          <p:nvPr/>
        </p:nvGrpSpPr>
        <p:grpSpPr>
          <a:xfrm>
            <a:off x="5109482" y="2921464"/>
            <a:ext cx="432964" cy="431586"/>
            <a:chOff x="5812000" y="2553488"/>
            <a:chExt cx="769850" cy="767400"/>
          </a:xfrm>
        </p:grpSpPr>
        <p:sp>
          <p:nvSpPr>
            <p:cNvPr id="237" name="Google Shape;237;p19"/>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9"/>
          <p:cNvSpPr/>
          <p:nvPr/>
        </p:nvSpPr>
        <p:spPr>
          <a:xfrm>
            <a:off x="5109480" y="3832541"/>
            <a:ext cx="432968" cy="433836"/>
          </a:xfrm>
          <a:custGeom>
            <a:rect b="b" l="l" r="r" t="t"/>
            <a:pathLst>
              <a:path extrusionOk="0" h="32491" w="32426">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5087875" y="2087844"/>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D966"/>
              </a:solidFill>
            </a:endParaRPr>
          </a:p>
        </p:txBody>
      </p:sp>
      <p:cxnSp>
        <p:nvCxnSpPr>
          <p:cNvPr id="245" name="Google Shape;245;p19"/>
          <p:cNvCxnSpPr/>
          <p:nvPr/>
        </p:nvCxnSpPr>
        <p:spPr>
          <a:xfrm>
            <a:off x="311700" y="1191700"/>
            <a:ext cx="8520600" cy="0"/>
          </a:xfrm>
          <a:prstGeom prst="straightConnector1">
            <a:avLst/>
          </a:prstGeom>
          <a:noFill/>
          <a:ln cap="flat" cmpd="sng" w="9525">
            <a:solidFill>
              <a:srgbClr val="48FFD5"/>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37"/>
          <p:cNvSpPr txBox="1"/>
          <p:nvPr>
            <p:ph idx="1" type="body"/>
          </p:nvPr>
        </p:nvSpPr>
        <p:spPr>
          <a:xfrm>
            <a:off x="810000" y="1478150"/>
            <a:ext cx="7940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000">
                <a:solidFill>
                  <a:srgbClr val="FBFBFB"/>
                </a:solidFill>
              </a:rPr>
              <a:t>Emily L. Walters (2010). Usability Studies of Online Finding Aids: A Content Analysis of the Literature, 1998-2008. (Master’s Thesis). Retrieved from https://cdr.lib.unc.edu/downloads/sq87bz287</a:t>
            </a:r>
            <a:endParaRPr/>
          </a:p>
          <a:p>
            <a:pPr indent="0" lvl="0" marL="0" rtl="0" algn="l">
              <a:spcBef>
                <a:spcPts val="1600"/>
              </a:spcBef>
              <a:spcAft>
                <a:spcPts val="1600"/>
              </a:spcAft>
              <a:buNone/>
            </a:pPr>
            <a:r>
              <a:rPr lang="es" sz="1000">
                <a:solidFill>
                  <a:srgbClr val="FBFBFB"/>
                </a:solidFill>
              </a:rPr>
              <a:t>Rachel Walton (2017). Looking for Answers: A Usability Study of Online Finding Aid Navigation. The American Archivist: Spring/Summer 2017, Vol. 80, No. 1, pp. 30-52. </a:t>
            </a:r>
            <a:r>
              <a:rPr lang="es" sz="1000" u="sng">
                <a:solidFill>
                  <a:schemeClr val="hlink"/>
                </a:solidFill>
                <a:hlinkClick r:id="rId3"/>
              </a:rPr>
              <a:t>https://doi.org/10.17723/0360-9081.80.1.3</a:t>
            </a:r>
            <a:r>
              <a:rPr lang="es" sz="1000" u="sng">
                <a:solidFill>
                  <a:schemeClr val="hlink"/>
                </a:solidFill>
                <a:hlinkClick r:id="rId4"/>
              </a:rPr>
              <a:t>0</a:t>
            </a:r>
            <a:endParaRPr/>
          </a:p>
        </p:txBody>
      </p:sp>
      <p:sp>
        <p:nvSpPr>
          <p:cNvPr id="548" name="Google Shape;548;p37"/>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Bibliography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38"/>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SLIDE THEME CREDITS</a:t>
            </a:r>
            <a:endParaRPr/>
          </a:p>
        </p:txBody>
      </p:sp>
      <p:sp>
        <p:nvSpPr>
          <p:cNvPr id="554" name="Google Shape;554;p38"/>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p>
            <a:pPr indent="-190500" lvl="0" marL="241300" rtl="0" algn="l">
              <a:spcBef>
                <a:spcPts val="300"/>
              </a:spcBef>
              <a:spcAft>
                <a:spcPts val="0"/>
              </a:spcAft>
              <a:buClr>
                <a:schemeClr val="accent2"/>
              </a:buClr>
              <a:buSzPts val="1000"/>
              <a:buFont typeface="Roboto Light"/>
              <a:buChar char="●"/>
            </a:pPr>
            <a:r>
              <a:rPr lang="es">
                <a:solidFill>
                  <a:schemeClr val="accent2"/>
                </a:solidFill>
              </a:rPr>
              <a:t>Presentation template by </a:t>
            </a:r>
            <a:r>
              <a:rPr lang="es">
                <a:solidFill>
                  <a:schemeClr val="accent2"/>
                </a:solidFill>
                <a:uFill>
                  <a:noFill/>
                </a:uFill>
                <a:hlinkClick r:id="rId3"/>
              </a:rPr>
              <a:t>Slidesgo</a:t>
            </a:r>
            <a:endParaRPr>
              <a:solidFill>
                <a:schemeClr val="accent2"/>
              </a:solidFill>
            </a:endParaRPr>
          </a:p>
          <a:p>
            <a:pPr indent="-190500" lvl="0" marL="241300" rtl="0" algn="l">
              <a:spcBef>
                <a:spcPts val="0"/>
              </a:spcBef>
              <a:spcAft>
                <a:spcPts val="0"/>
              </a:spcAft>
              <a:buClr>
                <a:schemeClr val="accent2"/>
              </a:buClr>
              <a:buSzPts val="1000"/>
              <a:buFont typeface="Roboto Light"/>
              <a:buChar char="●"/>
            </a:pPr>
            <a:r>
              <a:rPr lang="es">
                <a:solidFill>
                  <a:schemeClr val="accent2"/>
                </a:solidFill>
              </a:rPr>
              <a:t>Icons by </a:t>
            </a:r>
            <a:r>
              <a:rPr lang="es">
                <a:solidFill>
                  <a:schemeClr val="accent2"/>
                </a:solidFill>
                <a:uFill>
                  <a:noFill/>
                </a:uFill>
                <a:hlinkClick r:id="rId4"/>
              </a:rPr>
              <a:t>Flaticon</a:t>
            </a:r>
            <a:endParaRPr>
              <a:solidFill>
                <a:schemeClr val="accent2"/>
              </a:solidFill>
            </a:endParaRPr>
          </a:p>
          <a:p>
            <a:pPr indent="-190500" lvl="0" marL="241300" rtl="0" algn="l">
              <a:spcBef>
                <a:spcPts val="0"/>
              </a:spcBef>
              <a:spcAft>
                <a:spcPts val="0"/>
              </a:spcAft>
              <a:buClr>
                <a:schemeClr val="accent2"/>
              </a:buClr>
              <a:buSzPts val="1000"/>
              <a:buFont typeface="Roboto Light"/>
              <a:buChar char="●"/>
            </a:pPr>
            <a:r>
              <a:rPr lang="es">
                <a:solidFill>
                  <a:schemeClr val="accent2"/>
                </a:solidFill>
              </a:rPr>
              <a:t>Infographics by </a:t>
            </a:r>
            <a:r>
              <a:rPr lang="es">
                <a:solidFill>
                  <a:schemeClr val="accent2"/>
                </a:solidFill>
                <a:uFill>
                  <a:noFill/>
                </a:uFill>
                <a:hlinkClick r:id="rId5"/>
              </a:rPr>
              <a:t>Freepik</a:t>
            </a:r>
            <a:endParaRPr>
              <a:solidFill>
                <a:schemeClr val="accent2"/>
              </a:solidFill>
            </a:endParaRPr>
          </a:p>
          <a:p>
            <a:pPr indent="-190500" lvl="0" marL="241300" rtl="0" algn="l">
              <a:spcBef>
                <a:spcPts val="0"/>
              </a:spcBef>
              <a:spcAft>
                <a:spcPts val="0"/>
              </a:spcAft>
              <a:buClr>
                <a:schemeClr val="accent2"/>
              </a:buClr>
              <a:buSzPts val="1000"/>
              <a:buFont typeface="Roboto Light"/>
              <a:buChar char="●"/>
            </a:pPr>
            <a:r>
              <a:rPr lang="es">
                <a:solidFill>
                  <a:schemeClr val="accent2"/>
                </a:solidFill>
              </a:rPr>
              <a:t>Images created by Freepik</a:t>
            </a:r>
            <a:endParaRPr>
              <a:solidFill>
                <a:schemeClr val="accent2"/>
              </a:solidFill>
            </a:endParaRPr>
          </a:p>
          <a:p>
            <a:pPr indent="-190500" lvl="0" marL="241300" rtl="0" algn="l">
              <a:spcBef>
                <a:spcPts val="0"/>
              </a:spcBef>
              <a:spcAft>
                <a:spcPts val="0"/>
              </a:spcAft>
              <a:buClr>
                <a:schemeClr val="accent2"/>
              </a:buClr>
              <a:buSzPts val="1000"/>
              <a:buFont typeface="Roboto Light"/>
              <a:buChar char="●"/>
            </a:pPr>
            <a:r>
              <a:rPr lang="es">
                <a:solidFill>
                  <a:schemeClr val="accent2"/>
                </a:solidFill>
              </a:rPr>
              <a:t>Author introduction slide photo created by Freepik</a:t>
            </a:r>
            <a:endParaRPr>
              <a:solidFill>
                <a:schemeClr val="accent2"/>
              </a:solidFill>
            </a:endParaRPr>
          </a:p>
          <a:p>
            <a:pPr indent="-190500" lvl="0" marL="241300" rtl="0" algn="l">
              <a:spcBef>
                <a:spcPts val="0"/>
              </a:spcBef>
              <a:spcAft>
                <a:spcPts val="0"/>
              </a:spcAft>
              <a:buClr>
                <a:schemeClr val="accent2"/>
              </a:buClr>
              <a:buSzPts val="1000"/>
              <a:buFont typeface="Roboto Light"/>
              <a:buChar char="●"/>
            </a:pPr>
            <a:r>
              <a:rPr lang="es">
                <a:solidFill>
                  <a:schemeClr val="accent2"/>
                </a:solidFill>
              </a:rPr>
              <a:t>Text &amp; Image slide photo created by Freepik</a:t>
            </a:r>
            <a:endParaRPr>
              <a:solidFill>
                <a:schemeClr val="accent2"/>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0"/>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About Us:</a:t>
            </a:r>
            <a:endParaRPr/>
          </a:p>
          <a:p>
            <a:pPr indent="0" lvl="0" marL="0" rtl="0" algn="l">
              <a:spcBef>
                <a:spcPts val="0"/>
              </a:spcBef>
              <a:spcAft>
                <a:spcPts val="0"/>
              </a:spcAft>
              <a:buNone/>
            </a:pPr>
            <a:r>
              <a:rPr lang="es"/>
              <a:t>Institutional Context</a:t>
            </a:r>
            <a:endParaRPr/>
          </a:p>
        </p:txBody>
      </p:sp>
      <p:sp>
        <p:nvSpPr>
          <p:cNvPr id="251" name="Google Shape;251;p20"/>
          <p:cNvSpPr txBox="1"/>
          <p:nvPr>
            <p:ph idx="1" type="subTitle"/>
          </p:nvPr>
        </p:nvSpPr>
        <p:spPr>
          <a:xfrm>
            <a:off x="4893700" y="2515475"/>
            <a:ext cx="3530400" cy="142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~6K students (</a:t>
            </a:r>
            <a:r>
              <a:rPr lang="es" sz="1400"/>
              <a:t>3,279 undergraduate + 2,492 graduate)</a:t>
            </a:r>
            <a:endParaRPr sz="1400"/>
          </a:p>
          <a:p>
            <a:pPr indent="-317500" lvl="0" marL="457200" rtl="0" algn="l">
              <a:spcBef>
                <a:spcPts val="0"/>
              </a:spcBef>
              <a:spcAft>
                <a:spcPts val="0"/>
              </a:spcAft>
              <a:buSzPts val="1400"/>
              <a:buChar char="●"/>
            </a:pPr>
            <a:r>
              <a:rPr lang="es" sz="1400"/>
              <a:t>Library: ~30-35 f/t employees</a:t>
            </a:r>
            <a:endParaRPr sz="1400"/>
          </a:p>
          <a:p>
            <a:pPr indent="-317500" lvl="0" marL="457200" rtl="0" algn="l">
              <a:spcBef>
                <a:spcPts val="0"/>
              </a:spcBef>
              <a:spcAft>
                <a:spcPts val="0"/>
              </a:spcAft>
              <a:buSzPts val="1400"/>
              <a:buChar char="●"/>
            </a:pPr>
            <a:r>
              <a:rPr lang="es" sz="1400"/>
              <a:t>Archives + Special Collections unit</a:t>
            </a:r>
            <a:endParaRPr sz="1400"/>
          </a:p>
          <a:p>
            <a:pPr indent="-304800" lvl="1" marL="914400" rtl="0" algn="l">
              <a:spcBef>
                <a:spcPts val="0"/>
              </a:spcBef>
              <a:spcAft>
                <a:spcPts val="0"/>
              </a:spcAft>
              <a:buSzPts val="1200"/>
              <a:buChar char="○"/>
            </a:pPr>
            <a:r>
              <a:rPr lang="es"/>
              <a:t>collection areas: university records,U.S. </a:t>
            </a:r>
            <a:r>
              <a:rPr lang="es"/>
              <a:t>Catholicism</a:t>
            </a:r>
            <a:r>
              <a:rPr lang="es"/>
              <a:t>, labor history</a:t>
            </a:r>
            <a:endParaRPr/>
          </a:p>
          <a:p>
            <a:pPr indent="-304800" lvl="1" marL="914400" rtl="0" algn="l">
              <a:spcBef>
                <a:spcPts val="0"/>
              </a:spcBef>
              <a:spcAft>
                <a:spcPts val="0"/>
              </a:spcAft>
              <a:buSzPts val="1200"/>
              <a:buChar char="○"/>
            </a:pPr>
            <a:r>
              <a:rPr lang="es"/>
              <a:t>~225 finding aids at folder-level description</a:t>
            </a:r>
            <a:endParaRPr/>
          </a:p>
          <a:p>
            <a:pPr indent="-317500" lvl="0" marL="457200" rtl="0" algn="l">
              <a:spcBef>
                <a:spcPts val="0"/>
              </a:spcBef>
              <a:spcAft>
                <a:spcPts val="0"/>
              </a:spcAft>
              <a:buSzPts val="1400"/>
              <a:buChar char="●"/>
            </a:pPr>
            <a:r>
              <a:rPr lang="es" sz="1400"/>
              <a:t>little support from University IT</a:t>
            </a:r>
            <a:endParaRPr sz="1400"/>
          </a:p>
        </p:txBody>
      </p:sp>
      <p:pic>
        <p:nvPicPr>
          <p:cNvPr id="252" name="Google Shape;252;p20"/>
          <p:cNvPicPr preferRelativeResize="0"/>
          <p:nvPr/>
        </p:nvPicPr>
        <p:blipFill>
          <a:blip r:embed="rId3">
            <a:alphaModFix/>
          </a:blip>
          <a:stretch>
            <a:fillRect/>
          </a:stretch>
        </p:blipFill>
        <p:spPr>
          <a:xfrm>
            <a:off x="698175" y="1178125"/>
            <a:ext cx="3890499" cy="2269451"/>
          </a:xfrm>
          <a:prstGeom prst="rect">
            <a:avLst/>
          </a:prstGeom>
          <a:noFill/>
          <a:ln>
            <a:noFill/>
          </a:ln>
        </p:spPr>
      </p:pic>
      <p:sp>
        <p:nvSpPr>
          <p:cNvPr id="253" name="Google Shape;253;p20"/>
          <p:cNvSpPr txBox="1"/>
          <p:nvPr/>
        </p:nvSpPr>
        <p:spPr>
          <a:xfrm>
            <a:off x="1126375" y="3543125"/>
            <a:ext cx="3462300" cy="28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800">
                <a:solidFill>
                  <a:schemeClr val="accent3"/>
                </a:solidFill>
                <a:latin typeface="Roboto Light"/>
                <a:ea typeface="Roboto Light"/>
                <a:cs typeface="Roboto Light"/>
                <a:sym typeface="Roboto Light"/>
              </a:rPr>
              <a:t>Image credit: The Catholic University of America</a:t>
            </a:r>
            <a:endParaRPr sz="800">
              <a:solidFill>
                <a:schemeClr val="accent3"/>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21"/>
          <p:cNvSpPr txBox="1"/>
          <p:nvPr>
            <p:ph type="ctrTitle"/>
          </p:nvPr>
        </p:nvSpPr>
        <p:spPr>
          <a:xfrm>
            <a:off x="5822499" y="2519575"/>
            <a:ext cx="23547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Old system: “Topaz”</a:t>
            </a:r>
            <a:endParaRPr/>
          </a:p>
        </p:txBody>
      </p:sp>
      <p:sp>
        <p:nvSpPr>
          <p:cNvPr id="259" name="Google Shape;259;p21"/>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LibGuides, Alma/Primo, etc.</a:t>
            </a:r>
            <a:endParaRPr/>
          </a:p>
        </p:txBody>
      </p:sp>
      <p:sp>
        <p:nvSpPr>
          <p:cNvPr id="260" name="Google Shape;260;p21"/>
          <p:cNvSpPr txBox="1"/>
          <p:nvPr>
            <p:ph idx="3" type="ctrTitle"/>
          </p:nvPr>
        </p:nvSpPr>
        <p:spPr>
          <a:xfrm>
            <a:off x="5822499" y="3231500"/>
            <a:ext cx="23547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WordPress, Omeka, Islandora</a:t>
            </a:r>
            <a:endParaRPr/>
          </a:p>
        </p:txBody>
      </p:sp>
      <p:sp>
        <p:nvSpPr>
          <p:cNvPr id="261" name="Google Shape;261;p21"/>
          <p:cNvSpPr txBox="1"/>
          <p:nvPr>
            <p:ph idx="4" type="title"/>
          </p:nvPr>
        </p:nvSpPr>
        <p:spPr>
          <a:xfrm>
            <a:off x="5822501" y="1971825"/>
            <a:ext cx="23547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University CMS</a:t>
            </a:r>
            <a:endParaRPr/>
          </a:p>
        </p:txBody>
      </p:sp>
      <p:sp>
        <p:nvSpPr>
          <p:cNvPr id="262" name="Google Shape;262;p21"/>
          <p:cNvSpPr txBox="1"/>
          <p:nvPr>
            <p:ph idx="5" type="title"/>
          </p:nvPr>
        </p:nvSpPr>
        <p:spPr>
          <a:xfrm>
            <a:off x="5822500" y="2707013"/>
            <a:ext cx="29352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WRLC+Open Source</a:t>
            </a:r>
            <a:endParaRPr/>
          </a:p>
        </p:txBody>
      </p:sp>
      <p:sp>
        <p:nvSpPr>
          <p:cNvPr id="263" name="Google Shape;263;p21"/>
          <p:cNvSpPr txBox="1"/>
          <p:nvPr>
            <p:ph idx="6" type="title"/>
          </p:nvPr>
        </p:nvSpPr>
        <p:spPr>
          <a:xfrm>
            <a:off x="5822500" y="3442200"/>
            <a:ext cx="23547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3rd-Party Sites</a:t>
            </a:r>
            <a:endParaRPr/>
          </a:p>
        </p:txBody>
      </p:sp>
      <p:sp>
        <p:nvSpPr>
          <p:cNvPr id="264" name="Google Shape;264;p21"/>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University Libraries Web Presence</a:t>
            </a:r>
            <a:endParaRPr/>
          </a:p>
        </p:txBody>
      </p:sp>
      <p:pic>
        <p:nvPicPr>
          <p:cNvPr id="265" name="Google Shape;265;p21"/>
          <p:cNvPicPr preferRelativeResize="0"/>
          <p:nvPr/>
        </p:nvPicPr>
        <p:blipFill>
          <a:blip r:embed="rId3">
            <a:alphaModFix/>
          </a:blip>
          <a:stretch>
            <a:fillRect/>
          </a:stretch>
        </p:blipFill>
        <p:spPr>
          <a:xfrm>
            <a:off x="751325" y="1971825"/>
            <a:ext cx="1169568" cy="803875"/>
          </a:xfrm>
          <a:prstGeom prst="rect">
            <a:avLst/>
          </a:prstGeom>
          <a:noFill/>
          <a:ln>
            <a:noFill/>
          </a:ln>
        </p:spPr>
      </p:pic>
      <p:sp>
        <p:nvSpPr>
          <p:cNvPr id="266" name="Google Shape;266;p21"/>
          <p:cNvSpPr txBox="1"/>
          <p:nvPr/>
        </p:nvSpPr>
        <p:spPr>
          <a:xfrm>
            <a:off x="1964075" y="2094525"/>
            <a:ext cx="13740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E3E9ED"/>
                </a:solidFill>
                <a:latin typeface="Roboto Light"/>
                <a:ea typeface="Roboto Light"/>
                <a:cs typeface="Roboto Light"/>
                <a:sym typeface="Roboto Light"/>
              </a:rPr>
              <a:t>http://www.catholic.edu</a:t>
            </a:r>
            <a:endParaRPr sz="800">
              <a:solidFill>
                <a:srgbClr val="E3E9ED"/>
              </a:solidFill>
              <a:latin typeface="Roboto Light"/>
              <a:ea typeface="Roboto Light"/>
              <a:cs typeface="Roboto Light"/>
              <a:sym typeface="Roboto Light"/>
            </a:endParaRPr>
          </a:p>
        </p:txBody>
      </p:sp>
      <p:pic>
        <p:nvPicPr>
          <p:cNvPr id="267" name="Google Shape;267;p21"/>
          <p:cNvPicPr preferRelativeResize="0"/>
          <p:nvPr/>
        </p:nvPicPr>
        <p:blipFill>
          <a:blip r:embed="rId4">
            <a:alphaModFix/>
          </a:blip>
          <a:stretch>
            <a:fillRect/>
          </a:stretch>
        </p:blipFill>
        <p:spPr>
          <a:xfrm>
            <a:off x="575175" y="2637034"/>
            <a:ext cx="2242965" cy="760947"/>
          </a:xfrm>
          <a:prstGeom prst="rect">
            <a:avLst/>
          </a:prstGeom>
          <a:noFill/>
          <a:ln>
            <a:noFill/>
          </a:ln>
        </p:spPr>
      </p:pic>
      <p:pic>
        <p:nvPicPr>
          <p:cNvPr id="268" name="Google Shape;268;p21"/>
          <p:cNvPicPr preferRelativeResize="0"/>
          <p:nvPr/>
        </p:nvPicPr>
        <p:blipFill>
          <a:blip r:embed="rId5">
            <a:alphaModFix/>
          </a:blip>
          <a:stretch>
            <a:fillRect/>
          </a:stretch>
        </p:blipFill>
        <p:spPr>
          <a:xfrm>
            <a:off x="2818150" y="2627175"/>
            <a:ext cx="683078" cy="780650"/>
          </a:xfrm>
          <a:prstGeom prst="rect">
            <a:avLst/>
          </a:prstGeom>
          <a:noFill/>
          <a:ln>
            <a:noFill/>
          </a:ln>
        </p:spPr>
      </p:pic>
      <p:pic>
        <p:nvPicPr>
          <p:cNvPr id="269" name="Google Shape;269;p21"/>
          <p:cNvPicPr preferRelativeResize="0"/>
          <p:nvPr/>
        </p:nvPicPr>
        <p:blipFill>
          <a:blip r:embed="rId6">
            <a:alphaModFix/>
          </a:blip>
          <a:stretch>
            <a:fillRect/>
          </a:stretch>
        </p:blipFill>
        <p:spPr>
          <a:xfrm>
            <a:off x="3717061" y="2249750"/>
            <a:ext cx="1620189" cy="1616675"/>
          </a:xfrm>
          <a:prstGeom prst="rect">
            <a:avLst/>
          </a:prstGeom>
          <a:noFill/>
          <a:ln>
            <a:noFill/>
          </a:ln>
        </p:spPr>
      </p:pic>
      <p:pic>
        <p:nvPicPr>
          <p:cNvPr id="270" name="Google Shape;270;p21"/>
          <p:cNvPicPr preferRelativeResize="0"/>
          <p:nvPr/>
        </p:nvPicPr>
        <p:blipFill>
          <a:blip r:embed="rId7">
            <a:alphaModFix/>
          </a:blip>
          <a:stretch>
            <a:fillRect/>
          </a:stretch>
        </p:blipFill>
        <p:spPr>
          <a:xfrm>
            <a:off x="3628613" y="3496374"/>
            <a:ext cx="1073415" cy="780650"/>
          </a:xfrm>
          <a:prstGeom prst="rect">
            <a:avLst/>
          </a:prstGeom>
          <a:noFill/>
          <a:ln>
            <a:noFill/>
          </a:ln>
        </p:spPr>
      </p:pic>
      <p:pic>
        <p:nvPicPr>
          <p:cNvPr id="271" name="Google Shape;271;p21"/>
          <p:cNvPicPr preferRelativeResize="0"/>
          <p:nvPr/>
        </p:nvPicPr>
        <p:blipFill>
          <a:blip r:embed="rId8">
            <a:alphaModFix/>
          </a:blip>
          <a:stretch>
            <a:fillRect/>
          </a:stretch>
        </p:blipFill>
        <p:spPr>
          <a:xfrm>
            <a:off x="751325" y="3496374"/>
            <a:ext cx="2659663" cy="615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2"/>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Old System: Topaz</a:t>
            </a:r>
            <a:endParaRPr/>
          </a:p>
        </p:txBody>
      </p:sp>
      <p:sp>
        <p:nvSpPr>
          <p:cNvPr id="277" name="Google Shape;277;p22"/>
          <p:cNvSpPr txBox="1"/>
          <p:nvPr>
            <p:ph idx="1" type="subTitle"/>
          </p:nvPr>
        </p:nvSpPr>
        <p:spPr>
          <a:xfrm>
            <a:off x="4893700" y="2385250"/>
            <a:ext cx="3457500" cy="142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Pro: quick updates</a:t>
            </a:r>
            <a:endParaRPr sz="1400"/>
          </a:p>
          <a:p>
            <a:pPr indent="-317500" lvl="0" marL="457200" rtl="0" algn="l">
              <a:spcBef>
                <a:spcPts val="0"/>
              </a:spcBef>
              <a:spcAft>
                <a:spcPts val="0"/>
              </a:spcAft>
              <a:buSzPts val="1400"/>
              <a:buChar char="●"/>
            </a:pPr>
            <a:r>
              <a:rPr lang="es" sz="1400"/>
              <a:t>Cons:</a:t>
            </a:r>
            <a:endParaRPr sz="1400"/>
          </a:p>
          <a:p>
            <a:pPr indent="-304800" lvl="1" marL="914400" rtl="0" algn="l">
              <a:spcBef>
                <a:spcPts val="0"/>
              </a:spcBef>
              <a:spcAft>
                <a:spcPts val="0"/>
              </a:spcAft>
              <a:buSzPts val="1200"/>
              <a:buChar char="○"/>
            </a:pPr>
            <a:r>
              <a:rPr lang="es"/>
              <a:t>poor, out-of-date theme</a:t>
            </a:r>
            <a:endParaRPr/>
          </a:p>
          <a:p>
            <a:pPr indent="-304800" lvl="1" marL="914400" rtl="0" algn="l">
              <a:spcBef>
                <a:spcPts val="0"/>
              </a:spcBef>
              <a:spcAft>
                <a:spcPts val="0"/>
              </a:spcAft>
              <a:buSzPts val="1200"/>
              <a:buChar char="○"/>
            </a:pPr>
            <a:r>
              <a:rPr lang="es"/>
              <a:t>not responsive (mobile/tablets)</a:t>
            </a:r>
            <a:endParaRPr/>
          </a:p>
          <a:p>
            <a:pPr indent="-304800" lvl="1" marL="914400" rtl="0" algn="l">
              <a:spcBef>
                <a:spcPts val="0"/>
              </a:spcBef>
              <a:spcAft>
                <a:spcPts val="0"/>
              </a:spcAft>
              <a:buSzPts val="1200"/>
              <a:buChar char="○"/>
            </a:pPr>
            <a:r>
              <a:rPr lang="es"/>
              <a:t>difficult to develop custom scripts around</a:t>
            </a:r>
            <a:endParaRPr/>
          </a:p>
          <a:p>
            <a:pPr indent="-317500" lvl="0" marL="457200" rtl="0" algn="l">
              <a:spcBef>
                <a:spcPts val="0"/>
              </a:spcBef>
              <a:spcAft>
                <a:spcPts val="0"/>
              </a:spcAft>
              <a:buSzPts val="1400"/>
              <a:buChar char="●"/>
            </a:pPr>
            <a:r>
              <a:rPr lang="es" sz="1400"/>
              <a:t>Old finding aid workflow:</a:t>
            </a:r>
            <a:endParaRPr sz="1400"/>
          </a:p>
          <a:p>
            <a:pPr indent="-304800" lvl="1" marL="914400" rtl="0" algn="l">
              <a:spcBef>
                <a:spcPts val="0"/>
              </a:spcBef>
              <a:spcAft>
                <a:spcPts val="0"/>
              </a:spcAft>
              <a:buSzPts val="1200"/>
              <a:buChar char="○"/>
            </a:pPr>
            <a:r>
              <a:rPr lang="es"/>
              <a:t>Use IE to generate HTML from EAD files</a:t>
            </a:r>
            <a:endParaRPr/>
          </a:p>
          <a:p>
            <a:pPr indent="0" lvl="0" marL="0" rtl="0" algn="l">
              <a:spcBef>
                <a:spcPts val="0"/>
              </a:spcBef>
              <a:spcAft>
                <a:spcPts val="0"/>
              </a:spcAft>
              <a:buNone/>
            </a:pPr>
            <a:r>
              <a:t/>
            </a:r>
            <a:endParaRPr/>
          </a:p>
        </p:txBody>
      </p:sp>
      <p:pic>
        <p:nvPicPr>
          <p:cNvPr id="278" name="Google Shape;278;p22"/>
          <p:cNvPicPr preferRelativeResize="0"/>
          <p:nvPr/>
        </p:nvPicPr>
        <p:blipFill>
          <a:blip r:embed="rId3">
            <a:alphaModFix/>
          </a:blip>
          <a:stretch>
            <a:fillRect/>
          </a:stretch>
        </p:blipFill>
        <p:spPr>
          <a:xfrm>
            <a:off x="464000" y="1459150"/>
            <a:ext cx="4152674" cy="217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3"/>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s"/>
              <a:t>And if so, what?</a:t>
            </a:r>
            <a:endParaRPr i="1"/>
          </a:p>
        </p:txBody>
      </p:sp>
      <p:sp>
        <p:nvSpPr>
          <p:cNvPr id="284" name="Google Shape;284;p23"/>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Roboto"/>
                <a:ea typeface="Roboto"/>
                <a:cs typeface="Roboto"/>
                <a:sym typeface="Roboto"/>
              </a:rPr>
              <a:t>Project Question:</a:t>
            </a:r>
            <a:endParaRPr b="1">
              <a:latin typeface="Roboto"/>
              <a:ea typeface="Roboto"/>
              <a:cs typeface="Roboto"/>
              <a:sym typeface="Roboto"/>
            </a:endParaRPr>
          </a:p>
          <a:p>
            <a:pPr indent="0" lvl="0" marL="0" rtl="0" algn="ctr">
              <a:spcBef>
                <a:spcPts val="0"/>
              </a:spcBef>
              <a:spcAft>
                <a:spcPts val="0"/>
              </a:spcAft>
              <a:buNone/>
            </a:pPr>
            <a:r>
              <a:rPr b="1" lang="es">
                <a:latin typeface="Roboto"/>
                <a:ea typeface="Roboto"/>
                <a:cs typeface="Roboto"/>
                <a:sym typeface="Roboto"/>
              </a:rPr>
              <a:t>Should we take a new approach to displaying our finding aids to researchers?</a:t>
            </a:r>
            <a:endParaRPr b="1">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4"/>
          <p:cNvSpPr txBox="1"/>
          <p:nvPr>
            <p:ph idx="1" type="body"/>
          </p:nvPr>
        </p:nvSpPr>
        <p:spPr>
          <a:xfrm>
            <a:off x="810000" y="1342800"/>
            <a:ext cx="5663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Minimal upload work (simplify the XML -&gt; HTML conversion process)</a:t>
            </a:r>
            <a:endParaRPr sz="1800"/>
          </a:p>
          <a:p>
            <a:pPr indent="-342900" lvl="0" marL="457200" rtl="0" algn="l">
              <a:spcBef>
                <a:spcPts val="0"/>
              </a:spcBef>
              <a:spcAft>
                <a:spcPts val="0"/>
              </a:spcAft>
              <a:buSzPts val="1800"/>
              <a:buChar char="●"/>
            </a:pPr>
            <a:r>
              <a:rPr lang="es" sz="1800"/>
              <a:t>Usability</a:t>
            </a:r>
            <a:endParaRPr sz="1800"/>
          </a:p>
          <a:p>
            <a:pPr indent="-342900" lvl="1" marL="914400" rtl="0" algn="l">
              <a:spcBef>
                <a:spcPts val="0"/>
              </a:spcBef>
              <a:spcAft>
                <a:spcPts val="0"/>
              </a:spcAft>
              <a:buSzPts val="1800"/>
              <a:buChar char="○"/>
            </a:pPr>
            <a:r>
              <a:rPr lang="es" sz="1800"/>
              <a:t>Complicated for novices</a:t>
            </a:r>
            <a:endParaRPr sz="1800"/>
          </a:p>
          <a:p>
            <a:pPr indent="-342900" lvl="1" marL="914400" rtl="0" algn="l">
              <a:spcBef>
                <a:spcPts val="0"/>
              </a:spcBef>
              <a:spcAft>
                <a:spcPts val="0"/>
              </a:spcAft>
              <a:buSzPts val="1800"/>
              <a:buChar char="○"/>
            </a:pPr>
            <a:r>
              <a:rPr lang="es" sz="1800"/>
              <a:t>Interfaces suffer from “ambiguous and/or unintuitive labeling, unclear relationships between tabs, and insufficient visual cues for certain navigational features” (Walton, 2017)</a:t>
            </a:r>
            <a:endParaRPr sz="1800"/>
          </a:p>
          <a:p>
            <a:pPr indent="-342900" lvl="1" marL="914400" rtl="0" algn="l">
              <a:spcBef>
                <a:spcPts val="0"/>
              </a:spcBef>
              <a:spcAft>
                <a:spcPts val="0"/>
              </a:spcAft>
              <a:buSzPts val="1800"/>
              <a:buChar char="○"/>
            </a:pPr>
            <a:r>
              <a:rPr lang="es" sz="1800"/>
              <a:t>Studies show users struggle with display, jargon, and search in online finding aids (Walters, 2010)</a:t>
            </a:r>
            <a:endParaRPr sz="1800"/>
          </a:p>
        </p:txBody>
      </p:sp>
      <p:sp>
        <p:nvSpPr>
          <p:cNvPr id="290" name="Google Shape;290;p24"/>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Project 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5"/>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Environmental Scan</a:t>
            </a:r>
            <a:endParaRPr/>
          </a:p>
        </p:txBody>
      </p:sp>
      <p:pic>
        <p:nvPicPr>
          <p:cNvPr id="296" name="Google Shape;296;p25"/>
          <p:cNvPicPr preferRelativeResize="0"/>
          <p:nvPr/>
        </p:nvPicPr>
        <p:blipFill>
          <a:blip r:embed="rId3">
            <a:alphaModFix/>
          </a:blip>
          <a:stretch>
            <a:fillRect/>
          </a:stretch>
        </p:blipFill>
        <p:spPr>
          <a:xfrm>
            <a:off x="311700" y="1359525"/>
            <a:ext cx="3688225" cy="3026550"/>
          </a:xfrm>
          <a:prstGeom prst="rect">
            <a:avLst/>
          </a:prstGeom>
          <a:noFill/>
          <a:ln>
            <a:noFill/>
          </a:ln>
        </p:spPr>
      </p:pic>
      <p:pic>
        <p:nvPicPr>
          <p:cNvPr id="297" name="Google Shape;297;p25"/>
          <p:cNvPicPr preferRelativeResize="0"/>
          <p:nvPr/>
        </p:nvPicPr>
        <p:blipFill>
          <a:blip r:embed="rId4">
            <a:alphaModFix/>
          </a:blip>
          <a:stretch>
            <a:fillRect/>
          </a:stretch>
        </p:blipFill>
        <p:spPr>
          <a:xfrm>
            <a:off x="6818945" y="1359525"/>
            <a:ext cx="2013350" cy="2013350"/>
          </a:xfrm>
          <a:prstGeom prst="rect">
            <a:avLst/>
          </a:prstGeom>
          <a:noFill/>
          <a:ln>
            <a:noFill/>
          </a:ln>
        </p:spPr>
      </p:pic>
      <p:pic>
        <p:nvPicPr>
          <p:cNvPr id="298" name="Google Shape;298;p25"/>
          <p:cNvPicPr preferRelativeResize="0"/>
          <p:nvPr/>
        </p:nvPicPr>
        <p:blipFill>
          <a:blip r:embed="rId5">
            <a:alphaModFix/>
          </a:blip>
          <a:stretch>
            <a:fillRect/>
          </a:stretch>
        </p:blipFill>
        <p:spPr>
          <a:xfrm>
            <a:off x="4653813" y="1456375"/>
            <a:ext cx="1885950" cy="523875"/>
          </a:xfrm>
          <a:prstGeom prst="rect">
            <a:avLst/>
          </a:prstGeom>
          <a:noFill/>
          <a:ln>
            <a:noFill/>
          </a:ln>
        </p:spPr>
      </p:pic>
      <p:pic>
        <p:nvPicPr>
          <p:cNvPr id="299" name="Google Shape;299;p25"/>
          <p:cNvPicPr preferRelativeResize="0"/>
          <p:nvPr/>
        </p:nvPicPr>
        <p:blipFill>
          <a:blip r:embed="rId6">
            <a:alphaModFix/>
          </a:blip>
          <a:stretch>
            <a:fillRect/>
          </a:stretch>
        </p:blipFill>
        <p:spPr>
          <a:xfrm>
            <a:off x="4653825" y="3826500"/>
            <a:ext cx="3633944" cy="559575"/>
          </a:xfrm>
          <a:prstGeom prst="rect">
            <a:avLst/>
          </a:prstGeom>
          <a:noFill/>
          <a:ln>
            <a:noFill/>
          </a:ln>
        </p:spPr>
      </p:pic>
      <p:pic>
        <p:nvPicPr>
          <p:cNvPr id="300" name="Google Shape;300;p25"/>
          <p:cNvPicPr preferRelativeResize="0"/>
          <p:nvPr/>
        </p:nvPicPr>
        <p:blipFill>
          <a:blip r:embed="rId7">
            <a:alphaModFix/>
          </a:blip>
          <a:stretch>
            <a:fillRect/>
          </a:stretch>
        </p:blipFill>
        <p:spPr>
          <a:xfrm>
            <a:off x="5088050" y="2364050"/>
            <a:ext cx="1017500" cy="101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6"/>
          <p:cNvSpPr txBox="1"/>
          <p:nvPr>
            <p:ph idx="1" type="body"/>
          </p:nvPr>
        </p:nvSpPr>
        <p:spPr>
          <a:xfrm>
            <a:off x="810000" y="1478150"/>
            <a:ext cx="5064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b="1" lang="es" sz="1400">
                <a:latin typeface="Roboto"/>
                <a:ea typeface="Roboto"/>
                <a:cs typeface="Roboto"/>
                <a:sym typeface="Roboto"/>
              </a:rPr>
              <a:t>ArchivesSpace</a:t>
            </a:r>
            <a:endParaRPr b="1" sz="1400">
              <a:latin typeface="Roboto"/>
              <a:ea typeface="Roboto"/>
              <a:cs typeface="Roboto"/>
              <a:sym typeface="Roboto"/>
            </a:endParaRPr>
          </a:p>
          <a:p>
            <a:pPr indent="-317500" lvl="1" marL="914400" rtl="0" algn="l">
              <a:spcBef>
                <a:spcPts val="0"/>
              </a:spcBef>
              <a:spcAft>
                <a:spcPts val="0"/>
              </a:spcAft>
              <a:buSzPts val="1400"/>
              <a:buFont typeface="Roboto"/>
              <a:buChar char="○"/>
            </a:pPr>
            <a:r>
              <a:rPr b="1" lang="es" sz="1400">
                <a:latin typeface="Roboto"/>
                <a:ea typeface="Roboto"/>
                <a:cs typeface="Roboto"/>
                <a:sym typeface="Roboto"/>
              </a:rPr>
              <a:t>Pros:</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high adoption, industry leader</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powerful search</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possible digital archives integrations</a:t>
            </a:r>
            <a:endParaRPr b="1" sz="1400">
              <a:latin typeface="Roboto"/>
              <a:ea typeface="Roboto"/>
              <a:cs typeface="Roboto"/>
              <a:sym typeface="Roboto"/>
            </a:endParaRPr>
          </a:p>
          <a:p>
            <a:pPr indent="-317500" lvl="1" marL="914400" rtl="0" algn="l">
              <a:spcBef>
                <a:spcPts val="0"/>
              </a:spcBef>
              <a:spcAft>
                <a:spcPts val="0"/>
              </a:spcAft>
              <a:buSzPts val="1400"/>
              <a:buFont typeface="Roboto"/>
              <a:buChar char="○"/>
            </a:pPr>
            <a:r>
              <a:rPr b="1" lang="es" sz="1400">
                <a:latin typeface="Roboto"/>
                <a:ea typeface="Roboto"/>
                <a:cs typeface="Roboto"/>
                <a:sym typeface="Roboto"/>
              </a:rPr>
              <a:t>Cons</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requires new virtual server</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possible extra data conversion work</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higher barrier to entry</a:t>
            </a:r>
            <a:endParaRPr b="1" sz="1400">
              <a:latin typeface="Roboto"/>
              <a:ea typeface="Roboto"/>
              <a:cs typeface="Roboto"/>
              <a:sym typeface="Roboto"/>
            </a:endParaRPr>
          </a:p>
          <a:p>
            <a:pPr indent="-317500" lvl="2" marL="1371600" rtl="0" algn="l">
              <a:spcBef>
                <a:spcPts val="0"/>
              </a:spcBef>
              <a:spcAft>
                <a:spcPts val="0"/>
              </a:spcAft>
              <a:buSzPts val="1400"/>
              <a:buFont typeface="Roboto"/>
              <a:buChar char="■"/>
            </a:pPr>
            <a:r>
              <a:rPr b="1" lang="es" sz="1400">
                <a:latin typeface="Roboto"/>
                <a:ea typeface="Roboto"/>
                <a:cs typeface="Roboto"/>
                <a:sym typeface="Roboto"/>
              </a:rPr>
              <a:t>no budget for membership</a:t>
            </a:r>
            <a:endParaRPr b="1" sz="1400">
              <a:latin typeface="Roboto"/>
              <a:ea typeface="Roboto"/>
              <a:cs typeface="Roboto"/>
              <a:sym typeface="Roboto"/>
            </a:endParaRPr>
          </a:p>
        </p:txBody>
      </p:sp>
      <p:sp>
        <p:nvSpPr>
          <p:cNvPr id="306" name="Google Shape;306;p2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ArchivesSpace + AtoM Pros/Cons</a:t>
            </a:r>
            <a:endParaRPr/>
          </a:p>
        </p:txBody>
      </p:sp>
      <p:pic>
        <p:nvPicPr>
          <p:cNvPr id="307" name="Google Shape;307;p26"/>
          <p:cNvPicPr preferRelativeResize="0"/>
          <p:nvPr/>
        </p:nvPicPr>
        <p:blipFill>
          <a:blip r:embed="rId3">
            <a:alphaModFix/>
          </a:blip>
          <a:stretch>
            <a:fillRect/>
          </a:stretch>
        </p:blipFill>
        <p:spPr>
          <a:xfrm>
            <a:off x="5799250" y="1478150"/>
            <a:ext cx="3033175" cy="2200202"/>
          </a:xfrm>
          <a:prstGeom prst="rect">
            <a:avLst/>
          </a:prstGeom>
          <a:noFill/>
          <a:ln>
            <a:noFill/>
          </a:ln>
        </p:spPr>
      </p:pic>
      <p:pic>
        <p:nvPicPr>
          <p:cNvPr id="308" name="Google Shape;308;p26"/>
          <p:cNvPicPr preferRelativeResize="0"/>
          <p:nvPr/>
        </p:nvPicPr>
        <p:blipFill>
          <a:blip r:embed="rId4">
            <a:alphaModFix/>
          </a:blip>
          <a:stretch>
            <a:fillRect/>
          </a:stretch>
        </p:blipFill>
        <p:spPr>
          <a:xfrm>
            <a:off x="7589150" y="2788800"/>
            <a:ext cx="917792" cy="1822625"/>
          </a:xfrm>
          <a:prstGeom prst="rect">
            <a:avLst/>
          </a:prstGeom>
          <a:noFill/>
          <a:ln>
            <a:noFill/>
          </a:ln>
        </p:spPr>
      </p:pic>
      <p:sp>
        <p:nvSpPr>
          <p:cNvPr id="309" name="Google Shape;309;p26"/>
          <p:cNvSpPr txBox="1"/>
          <p:nvPr/>
        </p:nvSpPr>
        <p:spPr>
          <a:xfrm>
            <a:off x="5799250" y="3678350"/>
            <a:ext cx="1458000" cy="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800">
                <a:solidFill>
                  <a:srgbClr val="E3E9ED"/>
                </a:solidFill>
                <a:latin typeface="Roboto Light"/>
                <a:ea typeface="Roboto Light"/>
                <a:cs typeface="Roboto Light"/>
                <a:sym typeface="Roboto Light"/>
              </a:rPr>
              <a:t>https://archives.lib.umd.edu</a:t>
            </a:r>
            <a:endParaRPr sz="800">
              <a:solidFill>
                <a:srgbClr val="E3E9ED"/>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