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5143500" cx="9144000"/>
  <p:notesSz cx="6858000" cy="9144000"/>
  <p:embeddedFontLst>
    <p:embeddedFont>
      <p:font typeface="Average"/>
      <p:regular r:id="rId86"/>
    </p:embeddedFont>
    <p:embeddedFont>
      <p:font typeface="Oswald"/>
      <p:regular r:id="rId87"/>
      <p:bold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48B5B4-BF9C-4512-80BF-52B5D6343D39}">
  <a:tblStyle styleId="{3C48B5B4-BF9C-4512-80BF-52B5D6343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Average-regular.fntdata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Oswald-bold.fntdata"/><Relationship Id="rId43" Type="http://schemas.openxmlformats.org/officeDocument/2006/relationships/slide" Target="slides/slide37.xml"/><Relationship Id="rId87" Type="http://schemas.openxmlformats.org/officeDocument/2006/relationships/font" Target="fonts/Oswald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31aff130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31aff13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31aff130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31aff13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31aff130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31aff13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1c6e17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1c6e1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1c6e1791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1c6e17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36a07f5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36a07f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36a07f5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36a07f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33441052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334410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3344105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334410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3344105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3334410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3344105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334410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1c6e1791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1c6e17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1c6e1791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1c6e17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36a07f54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36a07f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3344105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334410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33441052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334410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33441052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334410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33441052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334410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1c6e1791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1c6e17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1c6e1791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41c6e17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31aff130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31aff13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36a07f5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336a07f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336a07f5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336a07f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36a07f5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36a07f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36a07f5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36a07f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36a07f54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336a07f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36a07f54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36a07f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36a07f5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36a07f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36a07f54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36a07f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36a07f54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36a07f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36a07f54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336a07f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1c6e1791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41c6e17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1c6e179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1c6e17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336a07f54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336a07f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336a07f54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336a07f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36a07f54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336a07f5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336a07f54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336a07f5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36a07f54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336a07f5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41c6e17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41c6e17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41c6e1791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41c6e179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336a07f54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336a07f5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336a07f54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336a07f5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336a07f54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336a07f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36a07f54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336a07f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336a07f54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336a07f5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3e4d6885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3e4d688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3e4d6885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3e4d688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3e4d6885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3e4d688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e4d6885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e4d688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3e4d6885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3e4d688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41c6e1791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41c6e17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41c6e1791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41c6e17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e4d68852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e4d688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3e4d68852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3e4d688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3e4d6885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3e4d688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3e4d6885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3e4d688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3e4d6885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3e4d688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41c6e1791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41c6e17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41c6e1791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41c6e179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336a07f54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336a07f5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41c6e1791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41c6e17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31aff130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31aff13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41a1a134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41a1a1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4236bab6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4236bab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4236bab61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4236bab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4236bab61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4236bab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4236bab6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4236bab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236bab61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236bab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4236bab61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4236bab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4236bab61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4236bab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4236bab61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4236bab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4236bab6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4236ba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1.jpg"/><Relationship Id="rId4" Type="http://schemas.openxmlformats.org/officeDocument/2006/relationships/image" Target="../media/image18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1.jpg"/><Relationship Id="rId4" Type="http://schemas.openxmlformats.org/officeDocument/2006/relationships/image" Target="../media/image29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8.jpg"/><Relationship Id="rId4" Type="http://schemas.openxmlformats.org/officeDocument/2006/relationships/image" Target="../media/image26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4.jpg"/><Relationship Id="rId4" Type="http://schemas.openxmlformats.org/officeDocument/2006/relationships/image" Target="../media/image27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2 - Grupo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CNNs o RNNs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71250" y="3926200"/>
            <a:ext cx="7801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Carlos Escovino | Diego Lesertesseur | Emiliano Llera do Campo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2"/>
          <p:cNvGraphicFramePr/>
          <p:nvPr/>
        </p:nvGraphicFramePr>
        <p:xfrm>
          <a:off x="311700" y="3048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</a:t>
            </a:r>
            <a:r>
              <a:rPr lang="es"/>
              <a:t>Pr</a:t>
            </a:r>
            <a:r>
              <a:rPr lang="es"/>
              <a:t>opio - Entrenamiento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3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Resultados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9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25175"/>
            <a:ext cx="3946813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Accuracy por categoría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Matriz de </a:t>
            </a:r>
            <a:r>
              <a:rPr lang="es"/>
              <a:t>confusión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8869" l="8068" r="14201" t="8696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</a:t>
            </a:r>
            <a:r>
              <a:rPr lang="es"/>
              <a:t>Pre Entrenados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</a:t>
            </a:r>
            <a:r>
              <a:rPr lang="es"/>
              <a:t>Entrenado VGG19 / RAdam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256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 </a:t>
            </a:r>
            <a:r>
              <a:rPr lang="es"/>
              <a:t>- Compilación</a:t>
            </a:r>
            <a:endParaRPr/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lr=1e-4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30"/>
          <p:cNvGraphicFramePr/>
          <p:nvPr/>
        </p:nvGraphicFramePr>
        <p:xfrm>
          <a:off x="311700" y="2633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55012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311700" y="1107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31"/>
          <p:cNvGraphicFramePr/>
          <p:nvPr/>
        </p:nvGraphicFramePr>
        <p:xfrm>
          <a:off x="311700" y="2670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En este segundo desafío, deberán elegir un problema en concreto a resolver y proponer un dataset acorde al ejercicio.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Para esto, podrán utilizar algún dataset preexistente o construir uno propio recolectando datos a partir de herramientas de web scraping o consumo de APIs.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Resultados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6" name="Google Shape;196;p32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908055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5" y="1725175"/>
            <a:ext cx="3908055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Accuracy por categoría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8870" l="8075" r="14200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InceptionV3 / RAdam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inception_v3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227" name="Google Shape;227;p37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7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37"/>
          <p:cNvGraphicFramePr/>
          <p:nvPr/>
        </p:nvGraphicFramePr>
        <p:xfrm>
          <a:off x="311700" y="3099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nceptionV3 / RAdam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234" name="Google Shape;234;p3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38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Resultados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Accuracy por categoría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● Entrenar y optimizar una red neuronal convolucional que sea capaz de resolver un problema de computer vision, por ejemplo, clasificación de imágenes 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● Entrenar y optimizar una red neuronal recurrente que sea capaz de realizar alguna predicción en base a información secuencial, por ejemplo, pronóstico de series de tiempo o clasificación de textos.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InceptionV3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Arquitectura</a:t>
            </a:r>
            <a:endParaRPr/>
          </a:p>
        </p:txBody>
      </p:sp>
      <p:graphicFrame>
        <p:nvGraphicFramePr>
          <p:cNvPr id="267" name="Google Shape;267;p43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inception_v3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RMSprop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 = 1e-4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44"/>
          <p:cNvGraphicFramePr/>
          <p:nvPr/>
        </p:nvGraphicFramePr>
        <p:xfrm>
          <a:off x="311700" y="2629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Entrenamiento</a:t>
            </a:r>
            <a:endParaRPr/>
          </a:p>
        </p:txBody>
      </p:sp>
      <p:graphicFrame>
        <p:nvGraphicFramePr>
          <p:cNvPr id="280" name="Google Shape;280;p45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45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Resultados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8" name="Google Shape;288;p46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50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725175"/>
            <a:ext cx="3804700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InceptionResNetV2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301" name="Google Shape;301;p48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280700"/>
                <a:gridCol w="47228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inception_resnet_v2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307" name="Google Shape;307;p49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49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Entrenamiento</a:t>
            </a:r>
            <a:endParaRPr/>
          </a:p>
        </p:txBody>
      </p:sp>
      <p:graphicFrame>
        <p:nvGraphicFramePr>
          <p:cNvPr id="314" name="Google Shape;314;p50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p50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Resultados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2" name="Google Shape;322;p51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Planteo general de </a:t>
            </a:r>
            <a:r>
              <a:rPr lang="es"/>
              <a:t>desafío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431925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Dataset </a:t>
            </a:r>
            <a:r>
              <a:rPr lang="es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Seleccionar un dataset de </a:t>
            </a:r>
            <a:r>
              <a:rPr lang="es" sz="1600">
                <a:solidFill>
                  <a:schemeClr val="lt1"/>
                </a:solidFill>
              </a:rPr>
              <a:t>imágenes categorizadas.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20450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Modelos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Determinar una lista de modelos </a:t>
            </a:r>
            <a:r>
              <a:rPr lang="es" sz="1600">
                <a:solidFill>
                  <a:schemeClr val="lt1"/>
                </a:solidFill>
              </a:rPr>
              <a:t>de redes convolucionales.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Hacer pruebas con dichos modelos.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0" name="Google Shape;90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6212550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Comparativa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Determinar </a:t>
            </a:r>
            <a:r>
              <a:rPr lang="es" sz="1600">
                <a:solidFill>
                  <a:schemeClr val="lt1"/>
                </a:solidFill>
              </a:rPr>
              <a:t>cuál</a:t>
            </a:r>
            <a:r>
              <a:rPr lang="es" sz="1600">
                <a:solidFill>
                  <a:schemeClr val="lt1"/>
                </a:solidFill>
              </a:rPr>
              <a:t> de los modelos probados tiene mejor </a:t>
            </a:r>
            <a:r>
              <a:rPr lang="es" sz="1600">
                <a:solidFill>
                  <a:schemeClr val="lt1"/>
                </a:solidFill>
              </a:rPr>
              <a:t>precisión al momento de clasificar una imagen</a:t>
            </a:r>
            <a:r>
              <a:rPr lang="es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</a:t>
            </a:r>
            <a:r>
              <a:rPr lang="es"/>
              <a:t> - Accuracy por categoría</a:t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336" name="Google Shape;336;p53"/>
          <p:cNvPicPr preferRelativeResize="0"/>
          <p:nvPr/>
        </p:nvPicPr>
        <p:blipFill rotWithShape="1">
          <a:blip r:embed="rId3">
            <a:alphaModFix/>
          </a:blip>
          <a:srcRect b="8862" l="8068" r="14201" t="8697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NASNet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347" name="Google Shape;347;p55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NASNet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353" name="Google Shape;353;p56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56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360" name="Google Shape;360;p57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1" name="Google Shape;361;p57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 </a:t>
            </a:r>
            <a:r>
              <a:rPr lang="es"/>
              <a:t>- Resultados</a:t>
            </a:r>
            <a:endParaRPr/>
          </a:p>
        </p:txBody>
      </p:sp>
      <p:sp>
        <p:nvSpPr>
          <p:cNvPr id="367" name="Google Shape;367;p58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8" name="Google Shape;368;p58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369" name="Google Shape;3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 </a:t>
            </a:r>
            <a:r>
              <a:rPr lang="es"/>
              <a:t>- Accuracy por categoría</a:t>
            </a:r>
            <a:endParaRPr/>
          </a:p>
        </p:txBody>
      </p:sp>
      <p:pic>
        <p:nvPicPr>
          <p:cNvPr id="376" name="Google Shape;376;p59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 </a:t>
            </a:r>
            <a:r>
              <a:rPr lang="es"/>
              <a:t>- Matriz de confusión</a:t>
            </a:r>
            <a:endParaRPr/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Xception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393" name="Google Shape;393;p62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xception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399" name="Google Shape;399;p6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63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406" name="Google Shape;406;p6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Google Shape;407;p64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Resultados</a:t>
            </a:r>
            <a:endParaRPr/>
          </a:p>
        </p:txBody>
      </p:sp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4" name="Google Shape;414;p65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415" name="Google Shape;41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VGG19 / Fine Tunning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427" name="Google Shape;427;p67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(xception)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433" name="Google Shape;433;p6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68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440" name="Google Shape;440;p69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69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Resultados</a:t>
            </a:r>
            <a:endParaRPr/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48" name="Google Shape;448;p70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449" name="Google Shape;4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929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 </a:t>
            </a:r>
            <a:r>
              <a:rPr lang="es"/>
              <a:t>- Accuracy por categoría</a:t>
            </a:r>
            <a:endParaRPr/>
          </a:p>
        </p:txBody>
      </p:sp>
      <p:pic>
        <p:nvPicPr>
          <p:cNvPr id="456" name="Google Shape;456;p71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Stanford Dogs Dataset: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Este conjunto de datos se ha creado utilizando imágenes y anotaciones de ImageNet para la tarea de categorización de imagen detallada.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Categorías: 120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Imágenes: 20,580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Anotaciones: etiquetas de clase, cuadros delimitadores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757 MB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462" name="Google Shape;462;p72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358350" y="2141250"/>
            <a:ext cx="84273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InceptionV3 / Fine Tunning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4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473" name="Google Shape;473;p74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(xception)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(512)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Dropout (0.1)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Dropout (0.5)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5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479" name="Google Shape;479;p75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" name="Google Shape;480;p75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486" name="Google Shape;486;p76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76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2000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Resultados</a:t>
            </a:r>
            <a:endParaRPr/>
          </a:p>
        </p:txBody>
      </p:sp>
      <p:sp>
        <p:nvSpPr>
          <p:cNvPr id="493" name="Google Shape;493;p77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94" name="Google Shape;494;p77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495" name="Google Shape;49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 </a:t>
            </a:r>
            <a:r>
              <a:rPr lang="es"/>
              <a:t>- Accuracy por categoría</a:t>
            </a:r>
            <a:endParaRPr/>
          </a:p>
        </p:txBody>
      </p:sp>
      <p:pic>
        <p:nvPicPr>
          <p:cNvPr id="502" name="Google Shape;502;p78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508" name="Google Shape;508;p79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0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Conclusión</a:t>
            </a:r>
            <a:r>
              <a:rPr b="1" lang="es" sz="4200"/>
              <a:t> </a:t>
            </a:r>
            <a:endParaRPr sz="3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Google Shape;518;p8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5750925"/>
                <a:gridCol w="1252575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NASNetLarge</a:t>
                      </a:r>
                      <a:endParaRPr b="1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</a:t>
                      </a:r>
                      <a:endParaRPr b="1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InceptionResNetV2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Xception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0.86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InceptionV3 - 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InceptionV3-FineTune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0.51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VGG19-FineTune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Propio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0.18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p81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Accuracy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CNN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708200" y="672300"/>
            <a:ext cx="4435800" cy="3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Propio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VGG19/RAdam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InceptionResNetV2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NASNet/RAdam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Xception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VGG19/RAdam/Fine Tunning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InceptionV3/RAdam/Fine Tunning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NASNet/RAdam/Fine Tunning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Accuracy</a:t>
            </a:r>
            <a:endParaRPr/>
          </a:p>
        </p:txBody>
      </p:sp>
      <p:pic>
        <p:nvPicPr>
          <p:cNvPr id="525" name="Google Shape;52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" y="1017725"/>
            <a:ext cx="82740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3"/>
          <p:cNvSpPr txBox="1"/>
          <p:nvPr>
            <p:ph type="title"/>
          </p:nvPr>
        </p:nvSpPr>
        <p:spPr>
          <a:xfrm>
            <a:off x="1122750" y="1939050"/>
            <a:ext cx="6898500" cy="1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Ejemplos de </a:t>
            </a:r>
            <a:r>
              <a:rPr b="1" lang="es" sz="4200"/>
              <a:t>confusión</a:t>
            </a:r>
            <a:endParaRPr sz="3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Shih-Tzu = Lhasa</a:t>
            </a:r>
            <a:endParaRPr/>
          </a:p>
        </p:txBody>
      </p:sp>
      <p:sp>
        <p:nvSpPr>
          <p:cNvPr id="536" name="Google Shape;536;p84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Shih-Tzu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37" name="Google Shape;537;p84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Lhasa</a:t>
            </a:r>
            <a:endParaRPr sz="1600"/>
          </a:p>
        </p:txBody>
      </p:sp>
      <p:pic>
        <p:nvPicPr>
          <p:cNvPr id="538" name="Google Shape;538;p84"/>
          <p:cNvPicPr preferRelativeResize="0"/>
          <p:nvPr/>
        </p:nvPicPr>
        <p:blipFill rotWithShape="1">
          <a:blip r:embed="rId3">
            <a:alphaModFix/>
          </a:blip>
          <a:srcRect b="6393" l="0" r="0" t="0"/>
          <a:stretch/>
        </p:blipFill>
        <p:spPr>
          <a:xfrm>
            <a:off x="235963" y="1725175"/>
            <a:ext cx="4151375" cy="29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84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4719988" y="1725175"/>
            <a:ext cx="4188025" cy="29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Shih-Tzu = Lhasa</a:t>
            </a:r>
            <a:endParaRPr/>
          </a:p>
        </p:txBody>
      </p:sp>
      <p:sp>
        <p:nvSpPr>
          <p:cNvPr id="545" name="Google Shape;545;p85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Shih-Tzu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46" name="Google Shape;546;p85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Lhasa</a:t>
            </a:r>
            <a:endParaRPr sz="1600"/>
          </a:p>
        </p:txBody>
      </p:sp>
      <p:pic>
        <p:nvPicPr>
          <p:cNvPr id="547" name="Google Shape;547;p85"/>
          <p:cNvPicPr preferRelativeResize="0"/>
          <p:nvPr/>
        </p:nvPicPr>
        <p:blipFill rotWithShape="1">
          <a:blip r:embed="rId3">
            <a:alphaModFix/>
          </a:blip>
          <a:srcRect b="4770" l="0" r="0" t="0"/>
          <a:stretch/>
        </p:blipFill>
        <p:spPr>
          <a:xfrm>
            <a:off x="235975" y="1725175"/>
            <a:ext cx="4151350" cy="29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85"/>
          <p:cNvPicPr preferRelativeResize="0"/>
          <p:nvPr/>
        </p:nvPicPr>
        <p:blipFill rotWithShape="1">
          <a:blip r:embed="rId4">
            <a:alphaModFix/>
          </a:blip>
          <a:srcRect b="0" l="0" r="3372" t="0"/>
          <a:stretch/>
        </p:blipFill>
        <p:spPr>
          <a:xfrm>
            <a:off x="4606425" y="1725175"/>
            <a:ext cx="4301600" cy="29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M</a:t>
            </a:r>
            <a:r>
              <a:rPr lang="es"/>
              <a:t>iniature poodle</a:t>
            </a:r>
            <a:r>
              <a:rPr lang="es"/>
              <a:t> = T</a:t>
            </a:r>
            <a:r>
              <a:rPr lang="es"/>
              <a:t>oy poodle</a:t>
            </a:r>
            <a:endParaRPr/>
          </a:p>
        </p:txBody>
      </p:sp>
      <p:sp>
        <p:nvSpPr>
          <p:cNvPr id="554" name="Google Shape;554;p86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Miniature poodle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5" name="Google Shape;555;p86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Toy poodle</a:t>
            </a:r>
            <a:endParaRPr sz="1600"/>
          </a:p>
        </p:txBody>
      </p:sp>
      <p:pic>
        <p:nvPicPr>
          <p:cNvPr id="556" name="Google Shape;556;p86"/>
          <p:cNvPicPr preferRelativeResize="0"/>
          <p:nvPr/>
        </p:nvPicPr>
        <p:blipFill rotWithShape="1">
          <a:blip r:embed="rId3">
            <a:alphaModFix/>
          </a:blip>
          <a:srcRect b="4770" l="0" r="0" t="0"/>
          <a:stretch/>
        </p:blipFill>
        <p:spPr>
          <a:xfrm>
            <a:off x="235975" y="1725175"/>
            <a:ext cx="4151350" cy="29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86"/>
          <p:cNvPicPr preferRelativeResize="0"/>
          <p:nvPr/>
        </p:nvPicPr>
        <p:blipFill rotWithShape="1">
          <a:blip r:embed="rId4">
            <a:alphaModFix/>
          </a:blip>
          <a:srcRect b="4770" l="0" r="1826" t="0"/>
          <a:stretch/>
        </p:blipFill>
        <p:spPr>
          <a:xfrm>
            <a:off x="4832400" y="1725175"/>
            <a:ext cx="4075625" cy="29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Miniature poodle = Toy poodle</a:t>
            </a:r>
            <a:endParaRPr/>
          </a:p>
        </p:txBody>
      </p:sp>
      <p:sp>
        <p:nvSpPr>
          <p:cNvPr id="563" name="Google Shape;563;p87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Miniature poodle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64" name="Google Shape;564;p87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Toy poodle</a:t>
            </a:r>
            <a:endParaRPr sz="1600"/>
          </a:p>
        </p:txBody>
      </p:sp>
      <p:pic>
        <p:nvPicPr>
          <p:cNvPr id="565" name="Google Shape;565;p87"/>
          <p:cNvPicPr preferRelativeResize="0"/>
          <p:nvPr/>
        </p:nvPicPr>
        <p:blipFill rotWithShape="1">
          <a:blip r:embed="rId3">
            <a:alphaModFix/>
          </a:blip>
          <a:srcRect b="4770" l="0" r="0" t="0"/>
          <a:stretch/>
        </p:blipFill>
        <p:spPr>
          <a:xfrm>
            <a:off x="311700" y="1725175"/>
            <a:ext cx="3113525" cy="29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7"/>
          <p:cNvPicPr preferRelativeResize="0"/>
          <p:nvPr/>
        </p:nvPicPr>
        <p:blipFill rotWithShape="1">
          <a:blip r:embed="rId4">
            <a:alphaModFix/>
          </a:blip>
          <a:srcRect b="4770" l="0" r="0" t="0"/>
          <a:stretch/>
        </p:blipFill>
        <p:spPr>
          <a:xfrm>
            <a:off x="4247050" y="1725175"/>
            <a:ext cx="4660975" cy="29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W</a:t>
            </a:r>
            <a:r>
              <a:rPr lang="es"/>
              <a:t>ire-haired fox terrier</a:t>
            </a:r>
            <a:r>
              <a:rPr lang="es"/>
              <a:t> = </a:t>
            </a:r>
            <a:r>
              <a:rPr lang="es"/>
              <a:t>Irish terrier</a:t>
            </a:r>
            <a:endParaRPr/>
          </a:p>
        </p:txBody>
      </p:sp>
      <p:sp>
        <p:nvSpPr>
          <p:cNvPr id="572" name="Google Shape;572;p88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Wire-haired fox terrier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3" name="Google Shape;573;p88"/>
          <p:cNvSpPr txBox="1"/>
          <p:nvPr>
            <p:ph idx="2" type="body"/>
          </p:nvPr>
        </p:nvSpPr>
        <p:spPr>
          <a:xfrm>
            <a:off x="5642975" y="1152475"/>
            <a:ext cx="25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Irish terrier</a:t>
            </a:r>
            <a:endParaRPr sz="1600"/>
          </a:p>
        </p:txBody>
      </p:sp>
      <p:pic>
        <p:nvPicPr>
          <p:cNvPr id="574" name="Google Shape;5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985" y="1576600"/>
            <a:ext cx="2378733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38" y="1576600"/>
            <a:ext cx="3931219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Wire-haired fox terrier = Irish terrier</a:t>
            </a:r>
            <a:endParaRPr/>
          </a:p>
        </p:txBody>
      </p:sp>
      <p:sp>
        <p:nvSpPr>
          <p:cNvPr id="581" name="Google Shape;581;p89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Wire-haired fox terrier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82" name="Google Shape;582;p89"/>
          <p:cNvSpPr txBox="1"/>
          <p:nvPr>
            <p:ph idx="2" type="body"/>
          </p:nvPr>
        </p:nvSpPr>
        <p:spPr>
          <a:xfrm>
            <a:off x="5642975" y="1152475"/>
            <a:ext cx="25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Irish terrier</a:t>
            </a:r>
            <a:endParaRPr sz="1600"/>
          </a:p>
        </p:txBody>
      </p:sp>
      <p:pic>
        <p:nvPicPr>
          <p:cNvPr id="583" name="Google Shape;58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025" y="1576600"/>
            <a:ext cx="3689011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600" y="1576600"/>
            <a:ext cx="2296110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0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¿Preguntas?</a:t>
            </a:r>
            <a:endParaRPr sz="3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1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Muchas gracias.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Proceso de pruebas</a:t>
            </a:r>
            <a:r>
              <a:rPr b="1" lang="es" sz="4200"/>
              <a:t> </a:t>
            </a:r>
            <a:endParaRPr sz="3000"/>
          </a:p>
        </p:txBody>
      </p:sp>
      <p:sp>
        <p:nvSpPr>
          <p:cNvPr id="116" name="Google Shape;116;p20"/>
          <p:cNvSpPr txBox="1"/>
          <p:nvPr/>
        </p:nvSpPr>
        <p:spPr>
          <a:xfrm>
            <a:off x="363300" y="3115200"/>
            <a:ext cx="8417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Char char="●"/>
            </a:pPr>
            <a:r>
              <a:rPr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 separa un porcentaje de las imágenes de cada categoría en train, test y validación.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Arquitectura</a:t>
            </a:r>
            <a:endParaRPr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1749150"/>
                <a:gridCol w="15967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(32)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(64)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(128)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(128)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21"/>
          <p:cNvGraphicFramePr/>
          <p:nvPr/>
        </p:nvGraphicFramePr>
        <p:xfrm>
          <a:off x="3947925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1683650"/>
                <a:gridCol w="16836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(512)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21"/>
          <p:cNvGraphicFramePr/>
          <p:nvPr/>
        </p:nvGraphicFramePr>
        <p:xfrm>
          <a:off x="3947925" y="30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{3C48B5B4-BF9C-4512-80BF-52B5D6343D39}</a:tableStyleId>
              </a:tblPr>
              <a:tblGrid>
                <a:gridCol w="1683650"/>
                <a:gridCol w="16836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Kernel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 x 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pool_size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 x 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