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</p:sldIdLst>
  <p:sldSz cy="5143500" cx="9144000"/>
  <p:notesSz cx="6858000" cy="9144000"/>
  <p:embeddedFontLst>
    <p:embeddedFont>
      <p:font typeface="Average"/>
      <p:regular r:id="rId61"/>
    </p:embeddedFont>
    <p:embeddedFont>
      <p:font typeface="Oswald"/>
      <p:regular r:id="rId62"/>
      <p:bold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B7644A6-5191-4AE8-A321-014B967ABB7D}">
  <a:tblStyle styleId="{1B7644A6-5191-4AE8-A321-014B967ABB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Oswald-regular.fntdata"/><Relationship Id="rId61" Type="http://schemas.openxmlformats.org/officeDocument/2006/relationships/font" Target="fonts/Average-regular.fntdata"/><Relationship Id="rId20" Type="http://schemas.openxmlformats.org/officeDocument/2006/relationships/slide" Target="slides/slide15.xml"/><Relationship Id="rId63" Type="http://schemas.openxmlformats.org/officeDocument/2006/relationships/font" Target="fonts/Oswald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331aff130_1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331aff130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331aff130_1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331aff130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331aff130_1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331aff130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336a07f54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336a07f5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336a07f54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336a07f5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333441052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33344105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333441052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33344105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333441052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33344105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333441052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33344105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336a07f54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336a07f5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333441052_0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33344105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333441052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33344105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333441052_0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33344105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333441052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33344105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336a07f54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6336a07f5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336a07f54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6336a07f5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336a07f54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336a07f5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336a07f54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6336a07f5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336a07f54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6336a07f5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6336a07f54_0_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6336a07f5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331aff130_1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331aff13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6336a07f54_0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6336a07f5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336a07f54_0_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6336a07f5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6336a07f54_0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6336a07f5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6336a07f54_0_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6336a07f5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6336a07f54_0_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6336a07f5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6336a07f54_0_9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6336a07f54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6336a07f54_0_9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6336a07f5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6336a07f54_0_1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6336a07f54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6336a07f54_0_1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6336a07f5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6336a07f54_0_1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6336a07f5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6336a07f54_0_1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6336a07f5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6336a07f54_0_1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6336a07f54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336a07f54_0_1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6336a07f54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6336a07f54_0_1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6336a07f54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63e4d68852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63e4d6885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63e4d68852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63e4d6885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63e4d68852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63e4d6885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63e4d68852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63e4d6885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63e4d68852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63e4d6885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63e4d68852_0_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63e4d6885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63e4d68852_0_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63e4d6885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63e4d68852_0_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63e4d6885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63e4d68852_0_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63e4d6885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63e4d68852_0_7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63e4d6885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6336a07f54_0_1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6336a07f54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3e59067f5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3e59067f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331aff130_1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331aff130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Oswald"/>
              <a:buNone/>
              <a:defRPr sz="21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Desafío 2 - Grupo 4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Trabajando con CNNs o RNNs 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671250" y="3926200"/>
            <a:ext cx="78015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Carlos Escovino | Diego Lesertesseur | Emiliano Llera do Campo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CNN Propio - </a:t>
            </a:r>
            <a:r>
              <a:rPr lang="es"/>
              <a:t>Compilación</a:t>
            </a:r>
            <a:endParaRPr/>
          </a:p>
        </p:txBody>
      </p:sp>
      <p:graphicFrame>
        <p:nvGraphicFramePr>
          <p:cNvPr id="130" name="Google Shape;130;p22"/>
          <p:cNvGraphicFramePr/>
          <p:nvPr/>
        </p:nvGraphicFramePr>
        <p:xfrm>
          <a:off x="311700" y="10979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{1B7644A6-5191-4AE8-A321-014B967ABB7D}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loss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categorical_crossentropy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optimizer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RAdam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total_steps = 5000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warmup_proportion = 0.1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min_lr = 1e-7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metrics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categorical_accuracy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1" name="Google Shape;131;p22"/>
          <p:cNvGraphicFramePr/>
          <p:nvPr/>
        </p:nvGraphicFramePr>
        <p:xfrm>
          <a:off x="311700" y="30485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{1B7644A6-5191-4AE8-A321-014B967ABB7D}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ImageDataGenerator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(data augmentation)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rescale = 1./255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rotation_range = 40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width_shift_range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height_shift_range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shear_range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zoom_range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horizontal_flip = True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CNN </a:t>
            </a:r>
            <a:r>
              <a:rPr lang="es"/>
              <a:t>Pr</a:t>
            </a:r>
            <a:r>
              <a:rPr lang="es"/>
              <a:t>opio - Entrenamiento</a:t>
            </a:r>
            <a:endParaRPr/>
          </a:p>
        </p:txBody>
      </p:sp>
      <p:graphicFrame>
        <p:nvGraphicFramePr>
          <p:cNvPr id="137" name="Google Shape;137;p23"/>
          <p:cNvGraphicFramePr/>
          <p:nvPr/>
        </p:nvGraphicFramePr>
        <p:xfrm>
          <a:off x="311700" y="10979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{1B7644A6-5191-4AE8-A321-014B967ABB7D}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callbacks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EarlyStopping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monitor = val_categorical_accuracy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min_delta = 0.001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patience = 20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restore_best_weights = True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mode =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max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8" name="Google Shape;138;p23"/>
          <p:cNvGraphicFramePr/>
          <p:nvPr/>
        </p:nvGraphicFramePr>
        <p:xfrm>
          <a:off x="311700" y="26603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{1B7644A6-5191-4AE8-A321-014B967ABB7D}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fit_generator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steps_per_epoch = 100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epochs = 500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validation_data = valid_generator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validation_steps = 50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CNN Propio - Resultados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15247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/>
              <a:t>Precisión</a:t>
            </a:r>
            <a:endParaRPr b="1" sz="21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45" name="Google Shape;145;p24"/>
          <p:cNvSpPr txBox="1"/>
          <p:nvPr>
            <p:ph idx="2" type="body"/>
          </p:nvPr>
        </p:nvSpPr>
        <p:spPr>
          <a:xfrm>
            <a:off x="4832400" y="115247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/>
              <a:t>Pérdida</a:t>
            </a:r>
            <a:endParaRPr b="1"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9" y="1725175"/>
            <a:ext cx="3862838" cy="31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1725175"/>
            <a:ext cx="3946813" cy="31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Modelos </a:t>
            </a:r>
            <a:r>
              <a:rPr lang="es"/>
              <a:t>Pre Entrenados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Pre </a:t>
            </a:r>
            <a:r>
              <a:rPr lang="es"/>
              <a:t>Entrenado VGG19 / RAdam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VGG19 / RAdam </a:t>
            </a:r>
            <a:r>
              <a:rPr lang="es"/>
              <a:t>- Arquitectura</a:t>
            </a:r>
            <a:endParaRPr/>
          </a:p>
        </p:txBody>
      </p:sp>
      <p:graphicFrame>
        <p:nvGraphicFramePr>
          <p:cNvPr id="163" name="Google Shape;163;p27"/>
          <p:cNvGraphicFramePr/>
          <p:nvPr/>
        </p:nvGraphicFramePr>
        <p:xfrm>
          <a:off x="311700" y="109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{1B7644A6-5191-4AE8-A321-014B967ABB7D}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Capa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Activación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conv_base (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VGG19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Flatten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Dense (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256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relu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Dense (120)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softmax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445025"/>
            <a:ext cx="870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VGG19 / RAdam </a:t>
            </a:r>
            <a:r>
              <a:rPr lang="es"/>
              <a:t>- Compilación</a:t>
            </a:r>
            <a:endParaRPr/>
          </a:p>
        </p:txBody>
      </p:sp>
      <p:graphicFrame>
        <p:nvGraphicFramePr>
          <p:cNvPr id="169" name="Google Shape;169;p28"/>
          <p:cNvGraphicFramePr/>
          <p:nvPr/>
        </p:nvGraphicFramePr>
        <p:xfrm>
          <a:off x="311700" y="10979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{1B7644A6-5191-4AE8-A321-014B967ABB7D}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loss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categorical_crossentropy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optimizer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RAdam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lr=1e-4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metrics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categorical_accuracy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0" name="Google Shape;170;p28"/>
          <p:cNvGraphicFramePr/>
          <p:nvPr/>
        </p:nvGraphicFramePr>
        <p:xfrm>
          <a:off x="311700" y="26331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{1B7644A6-5191-4AE8-A321-014B967ABB7D}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ImageDataGenerator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(data augmentation)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rescale = 1./255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rotation_range = 40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width_shift_range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height_shift_range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shear_range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zoom_range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horizontal_flip = True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311700" y="455012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VGG19 / RAdam</a:t>
            </a:r>
            <a:r>
              <a:rPr lang="es"/>
              <a:t> - Entrenamiento</a:t>
            </a:r>
            <a:endParaRPr/>
          </a:p>
        </p:txBody>
      </p:sp>
      <p:graphicFrame>
        <p:nvGraphicFramePr>
          <p:cNvPr id="176" name="Google Shape;176;p29"/>
          <p:cNvGraphicFramePr/>
          <p:nvPr/>
        </p:nvGraphicFramePr>
        <p:xfrm>
          <a:off x="311700" y="11079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{1B7644A6-5191-4AE8-A321-014B967ABB7D}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callbacks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EarlyStopping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monitor = val_categorical_accuracy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min_delta = 0.001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patience = 20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restore_best_weights = True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mode = max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7" name="Google Shape;177;p29"/>
          <p:cNvGraphicFramePr/>
          <p:nvPr/>
        </p:nvGraphicFramePr>
        <p:xfrm>
          <a:off x="311700" y="26703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{1B7644A6-5191-4AE8-A321-014B967ABB7D}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fit_generator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steps_per_epoch = 100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epochs = 500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validation_data = valid_generator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validation_steps = 50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VGG19 / RAdam</a:t>
            </a:r>
            <a:r>
              <a:rPr lang="es"/>
              <a:t> - Resultados</a:t>
            </a:r>
            <a:endParaRPr/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311700" y="115247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/>
              <a:t>Precisión</a:t>
            </a:r>
            <a:endParaRPr b="1" sz="21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84" name="Google Shape;184;p30"/>
          <p:cNvSpPr txBox="1"/>
          <p:nvPr>
            <p:ph idx="2" type="body"/>
          </p:nvPr>
        </p:nvSpPr>
        <p:spPr>
          <a:xfrm>
            <a:off x="4832400" y="115247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/>
              <a:t>Pérdida</a:t>
            </a:r>
            <a:endParaRPr b="1"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85" name="Google Shape;1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25175"/>
            <a:ext cx="3908055" cy="31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5" y="1725175"/>
            <a:ext cx="3908055" cy="31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Pre Entrenado </a:t>
            </a:r>
            <a:r>
              <a:rPr lang="es"/>
              <a:t>InceptionV3 / RAdam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En este segundo desafío, deberán elegir un problema en concreto a resolver y proponer un dataset acorde al ejercicio.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lt1"/>
                </a:solidFill>
              </a:rPr>
              <a:t>Para esto, podrán utilizar algún dataset preexistente o construir uno propio recolectando datos a partir de herramientas de web scraping o consumo de APIs.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311700" y="445025"/>
            <a:ext cx="8719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InceptionV3 / RAdam</a:t>
            </a:r>
            <a:r>
              <a:rPr lang="es"/>
              <a:t> - Arquitectura</a:t>
            </a:r>
            <a:endParaRPr/>
          </a:p>
        </p:txBody>
      </p:sp>
      <p:graphicFrame>
        <p:nvGraphicFramePr>
          <p:cNvPr id="197" name="Google Shape;197;p32"/>
          <p:cNvGraphicFramePr/>
          <p:nvPr/>
        </p:nvGraphicFramePr>
        <p:xfrm>
          <a:off x="311700" y="109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{1B7644A6-5191-4AE8-A321-014B967ABB7D}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Capa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Activación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conv_base (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inception_v3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Flatten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Dense (256)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relu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Dense (120)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softmax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311700" y="445025"/>
            <a:ext cx="870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InceptionV3 / RAdam</a:t>
            </a:r>
            <a:r>
              <a:rPr lang="es"/>
              <a:t> - Compilación</a:t>
            </a:r>
            <a:endParaRPr/>
          </a:p>
        </p:txBody>
      </p:sp>
      <p:graphicFrame>
        <p:nvGraphicFramePr>
          <p:cNvPr id="203" name="Google Shape;203;p33"/>
          <p:cNvGraphicFramePr/>
          <p:nvPr/>
        </p:nvGraphicFramePr>
        <p:xfrm>
          <a:off x="311700" y="10979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{1B7644A6-5191-4AE8-A321-014B967ABB7D}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loss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categorical_crossentropy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107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optimizer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RAdam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total_steps = 5000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warmup_proportion = 0.1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min_lr = 1e-7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metrics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categorical_accuracy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4" name="Google Shape;204;p33"/>
          <p:cNvGraphicFramePr/>
          <p:nvPr/>
        </p:nvGraphicFramePr>
        <p:xfrm>
          <a:off x="311700" y="30993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{1B7644A6-5191-4AE8-A321-014B967ABB7D}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ImageDataGenerator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(data augmentation)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rescale = 1./255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rotation_range = 40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width_shift_range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height_shift_range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shear_range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zoom_range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horizontal_flip = True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311700" y="445025"/>
            <a:ext cx="843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r>
              <a:rPr lang="es"/>
              <a:t>nceptionV3 / RAdam</a:t>
            </a:r>
            <a:r>
              <a:rPr lang="es"/>
              <a:t> - Entrenamiento</a:t>
            </a:r>
            <a:endParaRPr/>
          </a:p>
        </p:txBody>
      </p:sp>
      <p:graphicFrame>
        <p:nvGraphicFramePr>
          <p:cNvPr id="210" name="Google Shape;210;p34"/>
          <p:cNvGraphicFramePr/>
          <p:nvPr/>
        </p:nvGraphicFramePr>
        <p:xfrm>
          <a:off x="311700" y="10979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{1B7644A6-5191-4AE8-A321-014B967ABB7D}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callbacks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EarlyStopping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monitor = val_categorical_accuracy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min_delta = 0.001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patience = 20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restore_best_weights = True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mode = max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1" name="Google Shape;211;p34"/>
          <p:cNvGraphicFramePr/>
          <p:nvPr/>
        </p:nvGraphicFramePr>
        <p:xfrm>
          <a:off x="311700" y="26603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{1B7644A6-5191-4AE8-A321-014B967ABB7D}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fit_generator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steps_per_epoch = 100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epochs = 500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validation_data = valid_generator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validation_steps = 50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InceptionV3 / RAdam</a:t>
            </a:r>
            <a:r>
              <a:rPr lang="es"/>
              <a:t> - Resultados</a:t>
            </a:r>
            <a:endParaRPr/>
          </a:p>
        </p:txBody>
      </p:sp>
      <p:sp>
        <p:nvSpPr>
          <p:cNvPr id="217" name="Google Shape;217;p35"/>
          <p:cNvSpPr txBox="1"/>
          <p:nvPr>
            <p:ph idx="1" type="body"/>
          </p:nvPr>
        </p:nvSpPr>
        <p:spPr>
          <a:xfrm>
            <a:off x="311700" y="115247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/>
              <a:t>Precisión</a:t>
            </a:r>
            <a:endParaRPr b="1" sz="21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18" name="Google Shape;218;p35"/>
          <p:cNvSpPr txBox="1"/>
          <p:nvPr>
            <p:ph idx="2" type="body"/>
          </p:nvPr>
        </p:nvSpPr>
        <p:spPr>
          <a:xfrm>
            <a:off x="4832400" y="115247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/>
              <a:t>Pérdida</a:t>
            </a:r>
            <a:endParaRPr b="1"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19" name="Google Shape;21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25175"/>
            <a:ext cx="3862838" cy="31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388" y="1725175"/>
            <a:ext cx="3804701" cy="31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Pre Entrenado InceptionV3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/>
          <p:nvPr>
            <p:ph type="title"/>
          </p:nvPr>
        </p:nvSpPr>
        <p:spPr>
          <a:xfrm>
            <a:off x="311700" y="445025"/>
            <a:ext cx="8719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InceptionV3 - Arquitectura</a:t>
            </a:r>
            <a:endParaRPr/>
          </a:p>
        </p:txBody>
      </p:sp>
      <p:graphicFrame>
        <p:nvGraphicFramePr>
          <p:cNvPr id="231" name="Google Shape;231;p37"/>
          <p:cNvGraphicFramePr/>
          <p:nvPr/>
        </p:nvGraphicFramePr>
        <p:xfrm>
          <a:off x="311700" y="109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{1B7644A6-5191-4AE8-A321-014B967ABB7D}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Capa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Activación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conv_base (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inception_v3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Flatten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Dense (256)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relu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Dense (120)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softmax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8"/>
          <p:cNvSpPr txBox="1"/>
          <p:nvPr>
            <p:ph type="title"/>
          </p:nvPr>
        </p:nvSpPr>
        <p:spPr>
          <a:xfrm>
            <a:off x="311700" y="445025"/>
            <a:ext cx="8709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InceptionV3 - </a:t>
            </a:r>
            <a:r>
              <a:rPr lang="es"/>
              <a:t>Compilación</a:t>
            </a:r>
            <a:endParaRPr/>
          </a:p>
        </p:txBody>
      </p:sp>
      <p:graphicFrame>
        <p:nvGraphicFramePr>
          <p:cNvPr id="237" name="Google Shape;237;p38"/>
          <p:cNvGraphicFramePr/>
          <p:nvPr/>
        </p:nvGraphicFramePr>
        <p:xfrm>
          <a:off x="311700" y="10979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{1B7644A6-5191-4AE8-A321-014B967ABB7D}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loss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categorical_crossentropy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564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optimizer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RMSprop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Lr = 1e-4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metrics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categorical_accuracy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8" name="Google Shape;238;p38"/>
          <p:cNvGraphicFramePr/>
          <p:nvPr/>
        </p:nvGraphicFramePr>
        <p:xfrm>
          <a:off x="311700" y="26299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{1B7644A6-5191-4AE8-A321-014B967ABB7D}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ImageDataGenerator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(data augmentation)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rescale = 1./255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rotation_range = 40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width_shift_range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height_shift_range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shear_range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zoom_range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horizontal_flip = True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/>
          <p:nvPr>
            <p:ph type="title"/>
          </p:nvPr>
        </p:nvSpPr>
        <p:spPr>
          <a:xfrm>
            <a:off x="311700" y="445025"/>
            <a:ext cx="843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InceptionV3 - Entrenamiento</a:t>
            </a:r>
            <a:endParaRPr/>
          </a:p>
        </p:txBody>
      </p:sp>
      <p:graphicFrame>
        <p:nvGraphicFramePr>
          <p:cNvPr id="244" name="Google Shape;244;p39"/>
          <p:cNvGraphicFramePr/>
          <p:nvPr/>
        </p:nvGraphicFramePr>
        <p:xfrm>
          <a:off x="311700" y="10979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{1B7644A6-5191-4AE8-A321-014B967ABB7D}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callbacks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EarlyStopping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monitor = val_categorical_accuracy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min_delta = 0.001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patience = 20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restore_best_weights = True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mode = max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5" name="Google Shape;245;p39"/>
          <p:cNvGraphicFramePr/>
          <p:nvPr/>
        </p:nvGraphicFramePr>
        <p:xfrm>
          <a:off x="311700" y="26603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{1B7644A6-5191-4AE8-A321-014B967ABB7D}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fit_generator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steps_per_epoch = 100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epochs = 500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validation_data = valid_generator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validation_steps = 50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InceptionV3 - Resultados</a:t>
            </a:r>
            <a:endParaRPr/>
          </a:p>
        </p:txBody>
      </p:sp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311700" y="115247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/>
              <a:t>Precisión</a:t>
            </a:r>
            <a:endParaRPr b="1" sz="21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52" name="Google Shape;252;p40"/>
          <p:cNvSpPr txBox="1"/>
          <p:nvPr>
            <p:ph idx="2" type="body"/>
          </p:nvPr>
        </p:nvSpPr>
        <p:spPr>
          <a:xfrm>
            <a:off x="4832400" y="115247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/>
              <a:t>Pérdida</a:t>
            </a:r>
            <a:endParaRPr b="1"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53" name="Google Shape;25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25175"/>
            <a:ext cx="3862850" cy="31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0" y="1725175"/>
            <a:ext cx="3804700" cy="31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Pre Entrenado </a:t>
            </a:r>
            <a:r>
              <a:rPr lang="es"/>
              <a:t>InceptionResNetV2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● Entrenar y optimizar una red neuronal convolucional que sea capaz de resolver un problema de computer vision, por ejemplo, clasificación de imágenes 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lt1"/>
                </a:solidFill>
              </a:rPr>
              <a:t>● Entrenar y optimizar una red neuronal recurrente que sea capaz de realizar alguna predicción en base a información secuencial, por ejemplo, pronóstico de series de tiempo o clasificación de textos.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 txBox="1"/>
          <p:nvPr>
            <p:ph type="title"/>
          </p:nvPr>
        </p:nvSpPr>
        <p:spPr>
          <a:xfrm>
            <a:off x="311700" y="445025"/>
            <a:ext cx="871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InceptionResNetV2 </a:t>
            </a:r>
            <a:r>
              <a:rPr lang="es"/>
              <a:t>- Arquitectura</a:t>
            </a:r>
            <a:endParaRPr/>
          </a:p>
        </p:txBody>
      </p:sp>
      <p:graphicFrame>
        <p:nvGraphicFramePr>
          <p:cNvPr id="265" name="Google Shape;265;p42"/>
          <p:cNvGraphicFramePr/>
          <p:nvPr/>
        </p:nvGraphicFramePr>
        <p:xfrm>
          <a:off x="311700" y="109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{1B7644A6-5191-4AE8-A321-014B967ABB7D}</a:tableStyleId>
              </a:tblPr>
              <a:tblGrid>
                <a:gridCol w="2280700"/>
                <a:gridCol w="47228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Capa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Activación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conv_base (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inception_resnet_v2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Flatten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Dense (256)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relu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Dense (120)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softmax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3"/>
          <p:cNvSpPr txBox="1"/>
          <p:nvPr>
            <p:ph type="title"/>
          </p:nvPr>
        </p:nvSpPr>
        <p:spPr>
          <a:xfrm>
            <a:off x="311700" y="445025"/>
            <a:ext cx="870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InceptionResNetV2 </a:t>
            </a:r>
            <a:r>
              <a:rPr lang="es"/>
              <a:t>- </a:t>
            </a:r>
            <a:r>
              <a:rPr lang="es"/>
              <a:t>Compilación</a:t>
            </a:r>
            <a:endParaRPr/>
          </a:p>
        </p:txBody>
      </p:sp>
      <p:graphicFrame>
        <p:nvGraphicFramePr>
          <p:cNvPr id="271" name="Google Shape;271;p43"/>
          <p:cNvGraphicFramePr/>
          <p:nvPr/>
        </p:nvGraphicFramePr>
        <p:xfrm>
          <a:off x="311700" y="10979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{1B7644A6-5191-4AE8-A321-014B967ABB7D}</a:tableStyleId>
              </a:tblPr>
              <a:tblGrid>
                <a:gridCol w="2110900"/>
                <a:gridCol w="4892600"/>
              </a:tblGrid>
              <a:tr h="36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loss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categorical_crossentropy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102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optimizer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RAdam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total_steps = 5000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warmup_proportion = 0.1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min_lr = 1e-7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6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metrics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categorical_accuracy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2" name="Google Shape;272;p43"/>
          <p:cNvGraphicFramePr/>
          <p:nvPr/>
        </p:nvGraphicFramePr>
        <p:xfrm>
          <a:off x="311700" y="30294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{1B7644A6-5191-4AE8-A321-014B967ABB7D}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ImageDataGenerator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(data augmentation)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rescale = 1./255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rotation_range = 40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width_shift_range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height_shift_range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shear_range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zoom_range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horizontal_flip = True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4"/>
          <p:cNvSpPr txBox="1"/>
          <p:nvPr>
            <p:ph type="title"/>
          </p:nvPr>
        </p:nvSpPr>
        <p:spPr>
          <a:xfrm>
            <a:off x="311700" y="445025"/>
            <a:ext cx="843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InceptionResNetV2 </a:t>
            </a:r>
            <a:r>
              <a:rPr lang="es"/>
              <a:t>- Entrenamiento</a:t>
            </a:r>
            <a:endParaRPr/>
          </a:p>
        </p:txBody>
      </p:sp>
      <p:graphicFrame>
        <p:nvGraphicFramePr>
          <p:cNvPr id="278" name="Google Shape;278;p44"/>
          <p:cNvGraphicFramePr/>
          <p:nvPr/>
        </p:nvGraphicFramePr>
        <p:xfrm>
          <a:off x="311700" y="10979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{1B7644A6-5191-4AE8-A321-014B967ABB7D}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callbacks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EarlyStopping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monitor = val_categorical_accuracy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min_delta = 0.001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patience = 20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restore_best_weights = True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mode = max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9" name="Google Shape;279;p44"/>
          <p:cNvGraphicFramePr/>
          <p:nvPr/>
        </p:nvGraphicFramePr>
        <p:xfrm>
          <a:off x="311700" y="26603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{1B7644A6-5191-4AE8-A321-014B967ABB7D}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fit_generator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steps_per_epoch = 100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epochs = 500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validation_data = valid_generator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validation_steps = 50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InceptionResNetV2 </a:t>
            </a:r>
            <a:r>
              <a:rPr lang="es"/>
              <a:t>- Resultados</a:t>
            </a:r>
            <a:endParaRPr/>
          </a:p>
        </p:txBody>
      </p:sp>
      <p:sp>
        <p:nvSpPr>
          <p:cNvPr id="285" name="Google Shape;285;p45"/>
          <p:cNvSpPr txBox="1"/>
          <p:nvPr>
            <p:ph idx="1" type="body"/>
          </p:nvPr>
        </p:nvSpPr>
        <p:spPr>
          <a:xfrm>
            <a:off x="311700" y="115247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/>
              <a:t>Precisión</a:t>
            </a:r>
            <a:endParaRPr b="1" sz="21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86" name="Google Shape;286;p45"/>
          <p:cNvSpPr txBox="1"/>
          <p:nvPr>
            <p:ph idx="2" type="body"/>
          </p:nvPr>
        </p:nvSpPr>
        <p:spPr>
          <a:xfrm>
            <a:off x="4832400" y="115247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/>
              <a:t>Pérdida</a:t>
            </a:r>
            <a:endParaRPr b="1"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87" name="Google Shape;28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25175"/>
            <a:ext cx="3862838" cy="31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388" y="1725175"/>
            <a:ext cx="3804701" cy="31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Pre Entrenado </a:t>
            </a:r>
            <a:r>
              <a:rPr lang="es"/>
              <a:t>NASNet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7"/>
          <p:cNvSpPr txBox="1"/>
          <p:nvPr>
            <p:ph type="title"/>
          </p:nvPr>
        </p:nvSpPr>
        <p:spPr>
          <a:xfrm>
            <a:off x="311700" y="445025"/>
            <a:ext cx="8719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NASNet</a:t>
            </a:r>
            <a:r>
              <a:rPr lang="es"/>
              <a:t> - Arquitectura</a:t>
            </a:r>
            <a:endParaRPr/>
          </a:p>
        </p:txBody>
      </p:sp>
      <p:graphicFrame>
        <p:nvGraphicFramePr>
          <p:cNvPr id="299" name="Google Shape;299;p47"/>
          <p:cNvGraphicFramePr/>
          <p:nvPr/>
        </p:nvGraphicFramePr>
        <p:xfrm>
          <a:off x="311700" y="109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{1B7644A6-5191-4AE8-A321-014B967ABB7D}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Capa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Activación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conv_base (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NASNet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Flatten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Dense (256)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relu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Dense (120)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softmax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8"/>
          <p:cNvSpPr txBox="1"/>
          <p:nvPr>
            <p:ph type="title"/>
          </p:nvPr>
        </p:nvSpPr>
        <p:spPr>
          <a:xfrm>
            <a:off x="311700" y="445025"/>
            <a:ext cx="870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NASNet</a:t>
            </a:r>
            <a:r>
              <a:rPr lang="es"/>
              <a:t> - </a:t>
            </a:r>
            <a:r>
              <a:rPr lang="es"/>
              <a:t>Compilación</a:t>
            </a:r>
            <a:endParaRPr/>
          </a:p>
        </p:txBody>
      </p:sp>
      <p:graphicFrame>
        <p:nvGraphicFramePr>
          <p:cNvPr id="305" name="Google Shape;305;p48"/>
          <p:cNvGraphicFramePr/>
          <p:nvPr/>
        </p:nvGraphicFramePr>
        <p:xfrm>
          <a:off x="311700" y="10979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{1B7644A6-5191-4AE8-A321-014B967ABB7D}</a:tableStyleId>
              </a:tblPr>
              <a:tblGrid>
                <a:gridCol w="2110900"/>
                <a:gridCol w="4892600"/>
              </a:tblGrid>
              <a:tr h="36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loss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categorical_crossentropy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102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optimizer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RAdam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total_steps = 5000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warmup_proportion = 0.1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min_lr = 1e-7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6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metrics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categorical_accuracy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6" name="Google Shape;306;p48"/>
          <p:cNvGraphicFramePr/>
          <p:nvPr/>
        </p:nvGraphicFramePr>
        <p:xfrm>
          <a:off x="311700" y="30294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{1B7644A6-5191-4AE8-A321-014B967ABB7D}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ImageDataGenerator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(data augmentation)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rescale = 1./255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rotation_range = 40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width_shift_range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height_shift_range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shear_range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zoom_range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horizontal_flip = True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9"/>
          <p:cNvSpPr txBox="1"/>
          <p:nvPr>
            <p:ph type="title"/>
          </p:nvPr>
        </p:nvSpPr>
        <p:spPr>
          <a:xfrm>
            <a:off x="311700" y="445025"/>
            <a:ext cx="843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NASNet</a:t>
            </a:r>
            <a:r>
              <a:rPr lang="es"/>
              <a:t> - Entrenamiento</a:t>
            </a:r>
            <a:endParaRPr/>
          </a:p>
        </p:txBody>
      </p:sp>
      <p:graphicFrame>
        <p:nvGraphicFramePr>
          <p:cNvPr id="312" name="Google Shape;312;p49"/>
          <p:cNvGraphicFramePr/>
          <p:nvPr/>
        </p:nvGraphicFramePr>
        <p:xfrm>
          <a:off x="311700" y="10979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{1B7644A6-5191-4AE8-A321-014B967ABB7D}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callbacks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EarlyStopping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monitor = val_categorical_accuracy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min_delta = 0.001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patience = 20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restore_best_weights = True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mode = max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3" name="Google Shape;313;p49"/>
          <p:cNvGraphicFramePr/>
          <p:nvPr/>
        </p:nvGraphicFramePr>
        <p:xfrm>
          <a:off x="311700" y="26603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{1B7644A6-5191-4AE8-A321-014B967ABB7D}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fit_generator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steps_per_epoch = 100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epochs = 500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validation_data = valid_generator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validation_steps = 50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NASNet </a:t>
            </a:r>
            <a:r>
              <a:rPr lang="es"/>
              <a:t>- Resultados</a:t>
            </a:r>
            <a:endParaRPr/>
          </a:p>
        </p:txBody>
      </p:sp>
      <p:sp>
        <p:nvSpPr>
          <p:cNvPr id="319" name="Google Shape;319;p50"/>
          <p:cNvSpPr txBox="1"/>
          <p:nvPr>
            <p:ph idx="1" type="body"/>
          </p:nvPr>
        </p:nvSpPr>
        <p:spPr>
          <a:xfrm>
            <a:off x="311700" y="115247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/>
              <a:t>Precisión</a:t>
            </a:r>
            <a:endParaRPr b="1" sz="21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20" name="Google Shape;320;p50"/>
          <p:cNvSpPr txBox="1"/>
          <p:nvPr>
            <p:ph idx="2" type="body"/>
          </p:nvPr>
        </p:nvSpPr>
        <p:spPr>
          <a:xfrm>
            <a:off x="4832400" y="115247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2100"/>
              <a:t>Pérdida</a:t>
            </a:r>
            <a:endParaRPr sz="1600"/>
          </a:p>
        </p:txBody>
      </p:sp>
      <p:pic>
        <p:nvPicPr>
          <p:cNvPr id="321" name="Google Shape;32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25175"/>
            <a:ext cx="3862838" cy="31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388" y="1725175"/>
            <a:ext cx="3862838" cy="31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Pre Entrenado </a:t>
            </a:r>
            <a:r>
              <a:rPr lang="es"/>
              <a:t>Xception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Planteo general de </a:t>
            </a:r>
            <a:r>
              <a:rPr lang="es"/>
              <a:t>desafío</a:t>
            </a:r>
            <a:endParaRPr/>
          </a:p>
        </p:txBody>
      </p:sp>
      <p:grpSp>
        <p:nvGrpSpPr>
          <p:cNvPr id="79" name="Google Shape;79;p16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80" name="Google Shape;80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1" name="Google Shape;81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82" name="Google Shape;82;p16"/>
          <p:cNvSpPr txBox="1"/>
          <p:nvPr>
            <p:ph idx="4294967295" type="body"/>
          </p:nvPr>
        </p:nvSpPr>
        <p:spPr>
          <a:xfrm>
            <a:off x="431925" y="1304875"/>
            <a:ext cx="2632500" cy="46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Dataset </a:t>
            </a:r>
            <a:r>
              <a:rPr lang="es">
                <a:solidFill>
                  <a:schemeClr val="lt2"/>
                </a:solidFill>
              </a:rPr>
              <a:t> 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3" name="Google Shape;83;p16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600">
                <a:solidFill>
                  <a:schemeClr val="lt1"/>
                </a:solidFill>
              </a:rPr>
              <a:t>Seleccionar un dataset de </a:t>
            </a:r>
            <a:r>
              <a:rPr lang="es" sz="1600">
                <a:solidFill>
                  <a:schemeClr val="lt1"/>
                </a:solidFill>
              </a:rPr>
              <a:t>imágenes categorizadas.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84" name="Google Shape;84;p16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85" name="Google Shape;85;p16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87" name="Google Shape;87;p16"/>
          <p:cNvSpPr txBox="1"/>
          <p:nvPr>
            <p:ph idx="4294967295" type="body"/>
          </p:nvPr>
        </p:nvSpPr>
        <p:spPr>
          <a:xfrm>
            <a:off x="3320450" y="1304875"/>
            <a:ext cx="2632500" cy="46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Modelos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8" name="Google Shape;88;p16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</a:rPr>
              <a:t>Determinar una lista de modelos </a:t>
            </a:r>
            <a:r>
              <a:rPr lang="es" sz="1600">
                <a:solidFill>
                  <a:schemeClr val="lt1"/>
                </a:solidFill>
              </a:rPr>
              <a:t>de redes convolucionales.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600">
                <a:solidFill>
                  <a:schemeClr val="lt1"/>
                </a:solidFill>
              </a:rPr>
              <a:t>Hacer pruebas con dichos modelos.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89" name="Google Shape;89;p16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90" name="Google Shape;90;p16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1" name="Google Shape;91;p16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92" name="Google Shape;92;p16"/>
          <p:cNvSpPr txBox="1"/>
          <p:nvPr>
            <p:ph idx="4294967295" type="body"/>
          </p:nvPr>
        </p:nvSpPr>
        <p:spPr>
          <a:xfrm>
            <a:off x="6212550" y="1304875"/>
            <a:ext cx="2632500" cy="46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Comparativa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3" name="Google Shape;93;p16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600">
                <a:solidFill>
                  <a:schemeClr val="lt1"/>
                </a:solidFill>
              </a:rPr>
              <a:t>Determinar </a:t>
            </a:r>
            <a:r>
              <a:rPr lang="es" sz="1600">
                <a:solidFill>
                  <a:schemeClr val="lt1"/>
                </a:solidFill>
              </a:rPr>
              <a:t>cuál</a:t>
            </a:r>
            <a:r>
              <a:rPr lang="es" sz="1600">
                <a:solidFill>
                  <a:schemeClr val="lt1"/>
                </a:solidFill>
              </a:rPr>
              <a:t> de los modelos probados tiene mejor </a:t>
            </a:r>
            <a:r>
              <a:rPr lang="es" sz="1600">
                <a:solidFill>
                  <a:schemeClr val="lt1"/>
                </a:solidFill>
              </a:rPr>
              <a:t>precisión al momento de clasificar una imagen</a:t>
            </a:r>
            <a:r>
              <a:rPr lang="es" sz="1600">
                <a:solidFill>
                  <a:schemeClr val="lt1"/>
                </a:solidFill>
              </a:rPr>
              <a:t>.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2"/>
          <p:cNvSpPr txBox="1"/>
          <p:nvPr>
            <p:ph type="title"/>
          </p:nvPr>
        </p:nvSpPr>
        <p:spPr>
          <a:xfrm>
            <a:off x="311700" y="445025"/>
            <a:ext cx="871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Xception </a:t>
            </a:r>
            <a:r>
              <a:rPr lang="es"/>
              <a:t>- Arquitectura</a:t>
            </a:r>
            <a:endParaRPr/>
          </a:p>
        </p:txBody>
      </p:sp>
      <p:graphicFrame>
        <p:nvGraphicFramePr>
          <p:cNvPr id="333" name="Google Shape;333;p52"/>
          <p:cNvGraphicFramePr/>
          <p:nvPr/>
        </p:nvGraphicFramePr>
        <p:xfrm>
          <a:off x="311700" y="109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{1B7644A6-5191-4AE8-A321-014B967ABB7D}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Capa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Activación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conv_base (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xception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Flatten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Dense (256)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relu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Dense (120)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softmax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3"/>
          <p:cNvSpPr txBox="1"/>
          <p:nvPr>
            <p:ph type="title"/>
          </p:nvPr>
        </p:nvSpPr>
        <p:spPr>
          <a:xfrm>
            <a:off x="311700" y="445025"/>
            <a:ext cx="8709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Xception</a:t>
            </a:r>
            <a:r>
              <a:rPr lang="es"/>
              <a:t> - Compilación</a:t>
            </a:r>
            <a:endParaRPr/>
          </a:p>
        </p:txBody>
      </p:sp>
      <p:graphicFrame>
        <p:nvGraphicFramePr>
          <p:cNvPr id="339" name="Google Shape;339;p53"/>
          <p:cNvGraphicFramePr/>
          <p:nvPr/>
        </p:nvGraphicFramePr>
        <p:xfrm>
          <a:off x="311700" y="10979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{1B7644A6-5191-4AE8-A321-014B967ABB7D}</a:tableStyleId>
              </a:tblPr>
              <a:tblGrid>
                <a:gridCol w="2110900"/>
                <a:gridCol w="4892600"/>
              </a:tblGrid>
              <a:tr h="36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loss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categorical_crossentropy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102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optimizer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RAdam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total_steps = 5000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warmup_proportion = 0.1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min_lr = 1e-7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6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metrics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categorical_accuracy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0" name="Google Shape;340;p53"/>
          <p:cNvGraphicFramePr/>
          <p:nvPr/>
        </p:nvGraphicFramePr>
        <p:xfrm>
          <a:off x="311700" y="30294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{1B7644A6-5191-4AE8-A321-014B967ABB7D}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ImageDataGenerator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(data augmentation)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rescale = 1./255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rotation_range = 40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width_shift_range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height_shift_range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shear_range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zoom_range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horizontal_flip = True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4"/>
          <p:cNvSpPr txBox="1"/>
          <p:nvPr>
            <p:ph type="title"/>
          </p:nvPr>
        </p:nvSpPr>
        <p:spPr>
          <a:xfrm>
            <a:off x="311700" y="445025"/>
            <a:ext cx="84381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Xception</a:t>
            </a:r>
            <a:r>
              <a:rPr lang="es"/>
              <a:t> - Entrenamiento</a:t>
            </a:r>
            <a:endParaRPr/>
          </a:p>
        </p:txBody>
      </p:sp>
      <p:graphicFrame>
        <p:nvGraphicFramePr>
          <p:cNvPr id="346" name="Google Shape;346;p54"/>
          <p:cNvGraphicFramePr/>
          <p:nvPr/>
        </p:nvGraphicFramePr>
        <p:xfrm>
          <a:off x="311700" y="10979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{1B7644A6-5191-4AE8-A321-014B967ABB7D}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callbacks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EarlyStopping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monitor = val_categorical_accuracy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min_delta = 0.001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patience = 20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restore_best_weights = True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mode = max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7" name="Google Shape;347;p54"/>
          <p:cNvGraphicFramePr/>
          <p:nvPr/>
        </p:nvGraphicFramePr>
        <p:xfrm>
          <a:off x="311700" y="26603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{1B7644A6-5191-4AE8-A321-014B967ABB7D}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fit_generator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steps_per_epoch = 100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epochs = 500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validation_data = valid_generator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validation_steps = 50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Xception</a:t>
            </a:r>
            <a:r>
              <a:rPr lang="es"/>
              <a:t> - Resultados</a:t>
            </a:r>
            <a:endParaRPr/>
          </a:p>
        </p:txBody>
      </p:sp>
      <p:sp>
        <p:nvSpPr>
          <p:cNvPr id="353" name="Google Shape;353;p55"/>
          <p:cNvSpPr txBox="1"/>
          <p:nvPr>
            <p:ph idx="1" type="body"/>
          </p:nvPr>
        </p:nvSpPr>
        <p:spPr>
          <a:xfrm>
            <a:off x="311700" y="115247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/>
              <a:t>Precisión</a:t>
            </a:r>
            <a:endParaRPr b="1" sz="21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54" name="Google Shape;354;p55"/>
          <p:cNvSpPr txBox="1"/>
          <p:nvPr>
            <p:ph idx="2" type="body"/>
          </p:nvPr>
        </p:nvSpPr>
        <p:spPr>
          <a:xfrm>
            <a:off x="4832400" y="115247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2100"/>
              <a:t>Pérdida</a:t>
            </a:r>
            <a:endParaRPr sz="1600"/>
          </a:p>
        </p:txBody>
      </p:sp>
      <p:pic>
        <p:nvPicPr>
          <p:cNvPr id="355" name="Google Shape;35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25175"/>
            <a:ext cx="3862838" cy="31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388" y="1725175"/>
            <a:ext cx="3862838" cy="31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Pre Entrenado </a:t>
            </a:r>
            <a:r>
              <a:rPr lang="es"/>
              <a:t>VGG19 / Fine Tunning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7"/>
          <p:cNvSpPr txBox="1"/>
          <p:nvPr>
            <p:ph type="title"/>
          </p:nvPr>
        </p:nvSpPr>
        <p:spPr>
          <a:xfrm>
            <a:off x="311700" y="445025"/>
            <a:ext cx="871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VGG19/Fine Tunning</a:t>
            </a:r>
            <a:r>
              <a:rPr lang="es"/>
              <a:t> </a:t>
            </a:r>
            <a:r>
              <a:rPr lang="es"/>
              <a:t>- Arquitectura</a:t>
            </a:r>
            <a:endParaRPr/>
          </a:p>
        </p:txBody>
      </p:sp>
      <p:graphicFrame>
        <p:nvGraphicFramePr>
          <p:cNvPr id="367" name="Google Shape;367;p57"/>
          <p:cNvGraphicFramePr/>
          <p:nvPr/>
        </p:nvGraphicFramePr>
        <p:xfrm>
          <a:off x="311700" y="109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{1B7644A6-5191-4AE8-A321-014B967ABB7D}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Capa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Activación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conv_base (xception)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Flatten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Dense (256)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relu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Dense (120)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softmax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8"/>
          <p:cNvSpPr txBox="1"/>
          <p:nvPr>
            <p:ph type="title"/>
          </p:nvPr>
        </p:nvSpPr>
        <p:spPr>
          <a:xfrm>
            <a:off x="311700" y="445025"/>
            <a:ext cx="8709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VGG19/Fine Tunning</a:t>
            </a:r>
            <a:r>
              <a:rPr lang="es"/>
              <a:t> - Compilación</a:t>
            </a:r>
            <a:endParaRPr/>
          </a:p>
        </p:txBody>
      </p:sp>
      <p:graphicFrame>
        <p:nvGraphicFramePr>
          <p:cNvPr id="373" name="Google Shape;373;p58"/>
          <p:cNvGraphicFramePr/>
          <p:nvPr/>
        </p:nvGraphicFramePr>
        <p:xfrm>
          <a:off x="311700" y="10979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{1B7644A6-5191-4AE8-A321-014B967ABB7D}</a:tableStyleId>
              </a:tblPr>
              <a:tblGrid>
                <a:gridCol w="2110900"/>
                <a:gridCol w="4892600"/>
              </a:tblGrid>
              <a:tr h="36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loss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categorical_crossentropy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102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optimizer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RAdam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total_steps = 5000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warmup_proportion = 0.1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min_lr = 1e-7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6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metrics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categorical_accuracy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4" name="Google Shape;374;p58"/>
          <p:cNvGraphicFramePr/>
          <p:nvPr/>
        </p:nvGraphicFramePr>
        <p:xfrm>
          <a:off x="311700" y="30294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{1B7644A6-5191-4AE8-A321-014B967ABB7D}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ImageDataGenerator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(data augmentation)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rescale = 1./255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rotation_range = 40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width_shift_range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height_shift_range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shear_range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zoom_range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horizontal_flip = True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9"/>
          <p:cNvSpPr txBox="1"/>
          <p:nvPr>
            <p:ph type="title"/>
          </p:nvPr>
        </p:nvSpPr>
        <p:spPr>
          <a:xfrm>
            <a:off x="311700" y="445025"/>
            <a:ext cx="84381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VGG19/Fine Tunning</a:t>
            </a:r>
            <a:r>
              <a:rPr lang="es"/>
              <a:t> - Entrenamiento</a:t>
            </a:r>
            <a:endParaRPr/>
          </a:p>
        </p:txBody>
      </p:sp>
      <p:graphicFrame>
        <p:nvGraphicFramePr>
          <p:cNvPr id="380" name="Google Shape;380;p59"/>
          <p:cNvGraphicFramePr/>
          <p:nvPr/>
        </p:nvGraphicFramePr>
        <p:xfrm>
          <a:off x="311700" y="10979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{1B7644A6-5191-4AE8-A321-014B967ABB7D}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callbacks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EarlyStopping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monitor = val_categorical_accuracy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min_delta = 0.001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patience = 20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restore_best_weights = True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mode = max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1" name="Google Shape;381;p59"/>
          <p:cNvGraphicFramePr/>
          <p:nvPr/>
        </p:nvGraphicFramePr>
        <p:xfrm>
          <a:off x="311700" y="26603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{1B7644A6-5191-4AE8-A321-014B967ABB7D}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fit_generator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steps_per_epoch = 100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epochs =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2000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validation_data = valid_generator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validation_steps = 50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VGG19/Fine Tunning</a:t>
            </a:r>
            <a:r>
              <a:rPr lang="es"/>
              <a:t> - Resultados</a:t>
            </a:r>
            <a:endParaRPr/>
          </a:p>
        </p:txBody>
      </p:sp>
      <p:sp>
        <p:nvSpPr>
          <p:cNvPr id="387" name="Google Shape;387;p60"/>
          <p:cNvSpPr txBox="1"/>
          <p:nvPr>
            <p:ph idx="1" type="body"/>
          </p:nvPr>
        </p:nvSpPr>
        <p:spPr>
          <a:xfrm>
            <a:off x="311700" y="115247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/>
              <a:t>Precisión</a:t>
            </a:r>
            <a:endParaRPr b="1" sz="21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88" name="Google Shape;388;p60"/>
          <p:cNvSpPr txBox="1"/>
          <p:nvPr>
            <p:ph idx="2" type="body"/>
          </p:nvPr>
        </p:nvSpPr>
        <p:spPr>
          <a:xfrm>
            <a:off x="4832400" y="115247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2100"/>
              <a:t>Pérdida</a:t>
            </a:r>
            <a:endParaRPr sz="1600"/>
          </a:p>
        </p:txBody>
      </p:sp>
      <p:pic>
        <p:nvPicPr>
          <p:cNvPr id="389" name="Google Shape;389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25175"/>
            <a:ext cx="3862838" cy="31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388" y="1725175"/>
            <a:ext cx="3869297" cy="31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1"/>
          <p:cNvSpPr txBox="1"/>
          <p:nvPr>
            <p:ph type="title"/>
          </p:nvPr>
        </p:nvSpPr>
        <p:spPr>
          <a:xfrm>
            <a:off x="358350" y="2141250"/>
            <a:ext cx="84273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Pre Entrenado </a:t>
            </a:r>
            <a:r>
              <a:rPr lang="es"/>
              <a:t>InceptionV3 / Fine Tunning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Implementación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2"/>
          <p:cNvSpPr txBox="1"/>
          <p:nvPr>
            <p:ph type="title"/>
          </p:nvPr>
        </p:nvSpPr>
        <p:spPr>
          <a:xfrm>
            <a:off x="311700" y="445025"/>
            <a:ext cx="871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InceptionV3 / Fine Tunning</a:t>
            </a:r>
            <a:r>
              <a:rPr lang="es"/>
              <a:t> - Arquitectura</a:t>
            </a:r>
            <a:endParaRPr/>
          </a:p>
        </p:txBody>
      </p:sp>
      <p:graphicFrame>
        <p:nvGraphicFramePr>
          <p:cNvPr id="401" name="Google Shape;401;p62"/>
          <p:cNvGraphicFramePr/>
          <p:nvPr/>
        </p:nvGraphicFramePr>
        <p:xfrm>
          <a:off x="311700" y="109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{1B7644A6-5191-4AE8-A321-014B967ABB7D}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Capa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Activación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conv_base (xception)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Flatten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Dense (512)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relu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Dropout (0.1)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Dense (256)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relu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Dropout (0.5)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Dense (120)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softmax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3"/>
          <p:cNvSpPr txBox="1"/>
          <p:nvPr>
            <p:ph type="title"/>
          </p:nvPr>
        </p:nvSpPr>
        <p:spPr>
          <a:xfrm>
            <a:off x="311700" y="445025"/>
            <a:ext cx="8709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InceptionV3 / Fine Tunning</a:t>
            </a:r>
            <a:r>
              <a:rPr lang="es"/>
              <a:t> - Compilación</a:t>
            </a:r>
            <a:endParaRPr/>
          </a:p>
        </p:txBody>
      </p:sp>
      <p:graphicFrame>
        <p:nvGraphicFramePr>
          <p:cNvPr id="407" name="Google Shape;407;p63"/>
          <p:cNvGraphicFramePr/>
          <p:nvPr/>
        </p:nvGraphicFramePr>
        <p:xfrm>
          <a:off x="311700" y="10979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{1B7644A6-5191-4AE8-A321-014B967ABB7D}</a:tableStyleId>
              </a:tblPr>
              <a:tblGrid>
                <a:gridCol w="2110900"/>
                <a:gridCol w="4892600"/>
              </a:tblGrid>
              <a:tr h="36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loss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categorical_crossentropy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102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optimizer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RAdam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total_steps = 5000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warmup_proportion = 0.1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min_lr = 1e-7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6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metrics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categorical_accuracy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8" name="Google Shape;408;p63"/>
          <p:cNvGraphicFramePr/>
          <p:nvPr/>
        </p:nvGraphicFramePr>
        <p:xfrm>
          <a:off x="311700" y="30294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{1B7644A6-5191-4AE8-A321-014B967ABB7D}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ImageDataGenerator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(data augmentation)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rescale = 1./255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rotation_range = 40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width_shift_range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height_shift_range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shear_range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zoom_range = 0.2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horizontal_flip = True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4"/>
          <p:cNvSpPr txBox="1"/>
          <p:nvPr>
            <p:ph type="title"/>
          </p:nvPr>
        </p:nvSpPr>
        <p:spPr>
          <a:xfrm>
            <a:off x="311700" y="445025"/>
            <a:ext cx="84381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InceptionV3 / Fine Tunning</a:t>
            </a:r>
            <a:r>
              <a:rPr lang="es"/>
              <a:t> - Entrenamiento</a:t>
            </a:r>
            <a:endParaRPr/>
          </a:p>
        </p:txBody>
      </p:sp>
      <p:graphicFrame>
        <p:nvGraphicFramePr>
          <p:cNvPr id="414" name="Google Shape;414;p64"/>
          <p:cNvGraphicFramePr/>
          <p:nvPr/>
        </p:nvGraphicFramePr>
        <p:xfrm>
          <a:off x="311700" y="10979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{1B7644A6-5191-4AE8-A321-014B967ABB7D}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callbacks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EarlyStopping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monitor = val_categorical_accuracy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min_delta = 0.001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patience = 20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restore_best_weights = True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mode = max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5" name="Google Shape;415;p64"/>
          <p:cNvGraphicFramePr/>
          <p:nvPr/>
        </p:nvGraphicFramePr>
        <p:xfrm>
          <a:off x="311700" y="26603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{1B7644A6-5191-4AE8-A321-014B967ABB7D}</a:tableStyleId>
              </a:tblPr>
              <a:tblGrid>
                <a:gridCol w="2110900"/>
                <a:gridCol w="489260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fit_generator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steps_per_epoch = 100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epochs = 2000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validation_data = valid_generator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swald"/>
                        <a:buChar char="●"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validation_steps = 50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InceptionV3 / Fine Tunning</a:t>
            </a:r>
            <a:r>
              <a:rPr lang="es"/>
              <a:t> - Resultados</a:t>
            </a:r>
            <a:endParaRPr/>
          </a:p>
        </p:txBody>
      </p:sp>
      <p:sp>
        <p:nvSpPr>
          <p:cNvPr id="421" name="Google Shape;421;p65"/>
          <p:cNvSpPr txBox="1"/>
          <p:nvPr>
            <p:ph idx="1" type="body"/>
          </p:nvPr>
        </p:nvSpPr>
        <p:spPr>
          <a:xfrm>
            <a:off x="311700" y="115247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/>
              <a:t>Precisión</a:t>
            </a:r>
            <a:endParaRPr b="1" sz="21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422" name="Google Shape;422;p65"/>
          <p:cNvSpPr txBox="1"/>
          <p:nvPr>
            <p:ph idx="2" type="body"/>
          </p:nvPr>
        </p:nvSpPr>
        <p:spPr>
          <a:xfrm>
            <a:off x="4832400" y="115247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2100"/>
              <a:t>Pérdida</a:t>
            </a:r>
            <a:endParaRPr sz="1600"/>
          </a:p>
        </p:txBody>
      </p:sp>
      <p:pic>
        <p:nvPicPr>
          <p:cNvPr id="423" name="Google Shape;423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25175"/>
            <a:ext cx="3862838" cy="31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388" y="1725175"/>
            <a:ext cx="3804701" cy="31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6"/>
          <p:cNvSpPr txBox="1"/>
          <p:nvPr>
            <p:ph type="title"/>
          </p:nvPr>
        </p:nvSpPr>
        <p:spPr>
          <a:xfrm>
            <a:off x="1122750" y="2028300"/>
            <a:ext cx="6898500" cy="108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200"/>
              <a:t>Conclusión</a:t>
            </a:r>
            <a:r>
              <a:rPr b="1" lang="es" sz="4200"/>
              <a:t> </a:t>
            </a:r>
            <a:endParaRPr sz="30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7"/>
          <p:cNvSpPr txBox="1"/>
          <p:nvPr>
            <p:ph type="title"/>
          </p:nvPr>
        </p:nvSpPr>
        <p:spPr>
          <a:xfrm>
            <a:off x="311700" y="445025"/>
            <a:ext cx="871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General Accuracy</a:t>
            </a:r>
            <a:endParaRPr/>
          </a:p>
        </p:txBody>
      </p:sp>
      <p:graphicFrame>
        <p:nvGraphicFramePr>
          <p:cNvPr id="435" name="Google Shape;435;p67"/>
          <p:cNvGraphicFramePr/>
          <p:nvPr/>
        </p:nvGraphicFramePr>
        <p:xfrm>
          <a:off x="3117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{1B7644A6-5191-4AE8-A321-014B967ABB7D}</a:tableStyleId>
              </a:tblPr>
              <a:tblGrid>
                <a:gridCol w="5750925"/>
                <a:gridCol w="1252575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Propio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0.18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InceptionResNetV2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0.90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VGG19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0.21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InceptionV3 - RAdam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0.84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InceptionV3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0.51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NASNetLarge</a:t>
                      </a:r>
                      <a:endParaRPr b="1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0.92</a:t>
                      </a:r>
                      <a:endParaRPr b="1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Xception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0.86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VGG19-FineTune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0.40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InceptionV3-FineTune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0.83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Dataset</a:t>
            </a:r>
            <a:endParaRPr/>
          </a:p>
        </p:txBody>
      </p:sp>
      <p:sp>
        <p:nvSpPr>
          <p:cNvPr id="104" name="Google Shape;104;p18"/>
          <p:cNvSpPr txBox="1"/>
          <p:nvPr>
            <p:ph idx="2" type="body"/>
          </p:nvPr>
        </p:nvSpPr>
        <p:spPr>
          <a:xfrm>
            <a:off x="4939500" y="724200"/>
            <a:ext cx="3837000" cy="37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Stanford Dogs Dataset: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Este conjunto de datos se ha creado utilizando imágenes y anotaciones de ImageNet para la tarea de categorización de imagen detallada.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Categorías: 120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Imágenes: 20,580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Anotaciones: etiquetas de clase, cuadros delimitadores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757 MB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Modelos CNN</a:t>
            </a:r>
            <a:endParaRPr/>
          </a:p>
        </p:txBody>
      </p:sp>
      <p:sp>
        <p:nvSpPr>
          <p:cNvPr id="110" name="Google Shape;110;p19"/>
          <p:cNvSpPr txBox="1"/>
          <p:nvPr>
            <p:ph idx="2" type="body"/>
          </p:nvPr>
        </p:nvSpPr>
        <p:spPr>
          <a:xfrm>
            <a:off x="4708200" y="672300"/>
            <a:ext cx="4435800" cy="3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Propio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Pre-Entrenado VGG19/RAdam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Pre-Entrenado InceptionV3/RAdam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Pre-Entrenado InceptionV3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Pre-Entrenado InceptionResNetV2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Pre-Entrenado NASNet/RAdam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Pre-Entrenado Xception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Pre-Entrenado VGG19/RAdam/Fine Tunning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Pre-Entrenado InceptionV3/RAdam/Fine Tunning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Pre-Entrenado NASNet/RAdam/Fine Tunning</a:t>
            </a:r>
            <a:endParaRPr sz="14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1122750" y="2028300"/>
            <a:ext cx="6898500" cy="108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200"/>
              <a:t>Proceso de pruebas</a:t>
            </a:r>
            <a:r>
              <a:rPr b="1" lang="es" sz="4200"/>
              <a:t> </a:t>
            </a:r>
            <a:endParaRPr sz="3000"/>
          </a:p>
        </p:txBody>
      </p:sp>
      <p:sp>
        <p:nvSpPr>
          <p:cNvPr id="116" name="Google Shape;116;p20"/>
          <p:cNvSpPr txBox="1"/>
          <p:nvPr/>
        </p:nvSpPr>
        <p:spPr>
          <a:xfrm>
            <a:off x="363300" y="3115200"/>
            <a:ext cx="8417400" cy="9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swald"/>
              <a:buChar char="●"/>
            </a:pPr>
            <a:r>
              <a:rPr lang="es" sz="2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Se separa un porcentaje de las imágenes de cada categoría en train, test y validación.</a:t>
            </a:r>
            <a:endParaRPr sz="24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CNN Propio - </a:t>
            </a:r>
            <a:r>
              <a:rPr lang="es"/>
              <a:t>Arquitectura</a:t>
            </a:r>
            <a:endParaRPr/>
          </a:p>
        </p:txBody>
      </p:sp>
      <p:graphicFrame>
        <p:nvGraphicFramePr>
          <p:cNvPr id="122" name="Google Shape;122;p21"/>
          <p:cNvGraphicFramePr/>
          <p:nvPr/>
        </p:nvGraphicFramePr>
        <p:xfrm>
          <a:off x="311700" y="10979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{1B7644A6-5191-4AE8-A321-014B967ABB7D}</a:tableStyleId>
              </a:tblPr>
              <a:tblGrid>
                <a:gridCol w="1749150"/>
                <a:gridCol w="159675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Capa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Activación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Conv2D (32)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relu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MaxPooling2D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Conv2D (64)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relu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MaxPooling2D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Conv2D (128)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relu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MaxPooling2D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Conv2D (128)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relu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" name="Google Shape;123;p21"/>
          <p:cNvGraphicFramePr/>
          <p:nvPr/>
        </p:nvGraphicFramePr>
        <p:xfrm>
          <a:off x="3947925" y="109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{1B7644A6-5191-4AE8-A321-014B967ABB7D}</a:tableStyleId>
              </a:tblPr>
              <a:tblGrid>
                <a:gridCol w="1683650"/>
                <a:gridCol w="168365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Capa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Activación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Flatten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Dense (512)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relu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Dense (120)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softmax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4" name="Google Shape;124;p21"/>
          <p:cNvGraphicFramePr/>
          <p:nvPr/>
        </p:nvGraphicFramePr>
        <p:xfrm>
          <a:off x="3947925" y="309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{1B7644A6-5191-4AE8-A321-014B967ABB7D}</a:tableStyleId>
              </a:tblPr>
              <a:tblGrid>
                <a:gridCol w="1683650"/>
                <a:gridCol w="1683650"/>
              </a:tblGrid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Kernel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3 x 3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pool_size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 x 2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