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</p:sldIdLst>
  <p:sldSz cx="9144000" cy="5143500" type="screen16x9"/>
  <p:notesSz cx="6858000" cy="9144000"/>
  <p:embeddedFontLst>
    <p:embeddedFont>
      <p:font typeface="Roboto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82F047-91F5-4D75-9F85-1102E0C1AF6E}">
  <a:tblStyle styleId="{B782F047-91F5-4D75-9F85-1102E0C1A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6a11d8ae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6a11d8ae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6a11d8ae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6a11d8ae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6a11d8a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6a11d8ae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6a11d8ae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6a11d8ae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6a11d8ae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6a11d8ae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6a11d8ae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6a11d8ae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6a11d8ae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6a11d8ae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6a11d8ae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6a11d8ae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7f08d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7f08d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6a11d8ae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6a11d8ae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6a11d8a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6a11d8a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6a11d8a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6a11d8ae_2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6a11d8ae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6a11d8ae_2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6a11d8ae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6a11d8ae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6a11d8ae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6a11d8ae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6a11d8ae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6a11d8ae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6a11d8ae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6a11d8ae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6a11d8ae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6a11d8ae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6a11d8ae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6a11d8ae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6a11d8ae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76a11d8ae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76a11d8ae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76a11d8ae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6a11d8a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6a11d8a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76a11d8ae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76a11d8ae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6a11d8ae_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6a11d8ae_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6a11d8ae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6a11d8ae_2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6a11d8ae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6a11d8ae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7025db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7025db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6a11d8ae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6a11d8ae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76a11d8ae_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76a11d8ae_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6a11d8ae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76a11d8ae_2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6a11d8ae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6a11d8ae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6a11d8ae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6a11d8ae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7f08d7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7f08d7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7f08d7f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7f08d7f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7f08d7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7f08d7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77f08d7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77f08d7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77f08d7f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77f08d7f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7f08d7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77f08d7f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77f08d7f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77f08d7f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77f08d7f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77f08d7f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73a0fb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773a0fb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76a11d8ae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76a11d8ae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6a11d8a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6a11d8a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a11d8ae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a11d8ae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76a11d8ae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76a11d8ae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12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76a11d8ae_2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76a11d8ae_2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6a11d8ae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6a11d8ae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6a11d8ae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6a11d8ae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6a11d8ae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6a11d8ae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6a11d8ae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6a11d8ae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 de la información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949400" y="445050"/>
            <a:ext cx="3837000" cy="42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TED es una organización sin fines de lucro dedicada a difundir ideas, generalmente en forma de conversaciones breves y contundentes.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La organización nació en 1984 por iniciativa de Richard Saul Wurman y Harry Marks como una conferencia donde convergieron Tecnología, Entretenimiento y Diseño (de ahí las siglas TED)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Actualmente, hay más de 3000 charlas TED disponibles para ver online, las cuales cubren una amplia variedad de temas, desde ciencia hasta negocios y asuntos globales.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languages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main_speaker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6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Son más de 2156 speakers distintos Ej.: 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 talk, 1880] [2 talks, 202][3 talks, 48][4 talks, 16][5 talks,6][6 talks,2][7 talks, 1][9 talks, 1]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Nuevos features: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previous_talks': Cantidad de charlas previas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previous_talk_views: Cantidad de views en su última charla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previous_views_sum: Suma de views de todas sus charlas previas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previous_views_max: Máxima cantidad de views en charlas previas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previous_views_min: Mínima cantidad de views en charlas previas</a:t>
            </a:r>
            <a:endParaRPr sz="14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name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nombre del speaker ya se encuentra en el campo 'main_speaker'.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título de charla ya se encuentra en el campo 'title'.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 el campo.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ratings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es Texto: "[{ 'id':&lt;...&gt;, 'name':&lt;...&gt;, 'count':&lt;...&gt; }]"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'name' tiene un total de 14 valores posibles.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["Funny", "Beautiful", "Ingenious", "Courageous", "Longwinded", "Confusing", "Informative", "Fascinating", "Unconvincing", "Persuasive", "Jaw-dropping", "OK", "Obnoxious", "Inspiring"]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genera una columna por cada rating posible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speaker_occupation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campo tiene un total de 1459 valores distintos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tags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287800" cy="2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campo es Texto: "['tag_1', 'tag_2', ..., 'tag']"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Existe un número muy alto de posibles valores.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van solo a utilizar únicamente la siguiente lista (26 tags):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["technology", "science", "design", "business", "collaboration", "innovation", "social_change", "health", "nature", "environment", "future", "communication", "activism", "children", "personal_growth", "humanity", "society", "identity", "community", "culture", "global_issues", "entertainment", "art", "politics", "economics", "religion"]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Se genera una columna ('tag_&lt;...&gt;') por cada 'tag' en la lista y una columna adicional ('tag_other') donde se suman todas las restantes.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agrupados (Join)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31371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df_ratings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df_tags,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df_word_count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Campos eliminados (drops)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23598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film_date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published_date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description_title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main_speaker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435275" y="1017800"/>
            <a:ext cx="33678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related_talks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speaker_occupation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film_yearpublished_year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49281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crea columnas dummies con los campos: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published_month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pilm_dayofweek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598100" y="2025751"/>
            <a:ext cx="8222100" cy="10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preliminares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(Caso 1)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sea capaz de predecir la cantidad de visualizaciones que tendrá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675"/>
            <a:ext cx="3896475" cy="33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865900" cy="2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438"/>
            <a:ext cx="6544375" cy="2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mes de publicación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713"/>
            <a:ext cx="6592100" cy="2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100"/>
            <a:ext cx="6619625" cy="2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día de publicación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738"/>
            <a:ext cx="6911001" cy="28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comentario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5275" cy="3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duración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595375" cy="3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lenguaje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6004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tipo de evento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610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75400" y="160162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dataset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959275" y="791400"/>
            <a:ext cx="3837000" cy="3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Contamos con un  dataset que contiene información sobre todas las charlas TED subidas al sitio web oficial hasta el 21 de septiembre de 2017.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Entre las variables, se incluyen el número de visualizaciones, el número de comentarios, descripciones, oradores y título de cada disertación.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 un dataset de tamaño pequeño, con gran cantidad de información almacenada de forma textual.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Visualizaciones por rating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134900" cy="26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optó por una arquitectura de seis capas (densas) ocultas y una capa de salida.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</a:t>
            </a:r>
            <a:endParaRPr sz="1800"/>
          </a:p>
        </p:txBody>
      </p:sp>
      <p:graphicFrame>
        <p:nvGraphicFramePr>
          <p:cNvPr id="274" name="Google Shape;274;p44"/>
          <p:cNvGraphicFramePr/>
          <p:nvPr/>
        </p:nvGraphicFramePr>
        <p:xfrm>
          <a:off x="3117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04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10%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20%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30%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 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 Nodos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Activación RELU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60%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Ultima Capa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Nodo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 activacion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5" name="Google Shape;275;p44"/>
          <p:cNvGraphicFramePr/>
          <p:nvPr/>
        </p:nvGraphicFramePr>
        <p:xfrm>
          <a:off x="45720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2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Función de pérdida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squared error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Optimizador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RMSprop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Learming rate = 1e-6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Métricas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Mean_squared_error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r2_for_keras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Entrenamiento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batch_size = 8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epochs = 5000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validation_split = 0.3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839200" cy="34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000749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2"/>
          </p:nvPr>
        </p:nvSpPr>
        <p:spPr>
          <a:xfrm>
            <a:off x="4949375" y="919200"/>
            <a:ext cx="38370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Después de haber realizado varios entrenamientos y probado con distintas configuraciones de hiper parámetros, en todos los casos obtenemos una diferencia considerable (en el rango de las 600000 visualizaciones) entre los datos de entrenamiento y validación.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Por tal motivo, concluimos que con el conjunto de datos y el análisis descriptivo realizado </a:t>
            </a:r>
            <a:r>
              <a:rPr lang="en" sz="1400" b="1"/>
              <a:t>no podemos predecir con una precisión aceptable</a:t>
            </a:r>
            <a:r>
              <a:rPr lang="en" sz="1400"/>
              <a:t> la cantidad de visualizaciones de una charla TED.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314950" y="14622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del problema</a:t>
            </a:r>
            <a:endParaRPr/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1"/>
          </p:nvPr>
        </p:nvSpPr>
        <p:spPr>
          <a:xfrm>
            <a:off x="314950" y="3026751"/>
            <a:ext cx="40452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(Caso 2)</a:t>
            </a:r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2"/>
          </p:nvPr>
        </p:nvSpPr>
        <p:spPr>
          <a:xfrm>
            <a:off x="4929600" y="1696350"/>
            <a:ext cx="3837000" cy="1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Entrenar y optimizar una red neuronal que se capaz de predecir la categoría de una charla en base a la información provista en el dataset.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análisis descriptivo anterior.</a:t>
            </a:r>
            <a:endParaRPr/>
          </a:p>
        </p:txBody>
      </p:sp>
      <p:sp>
        <p:nvSpPr>
          <p:cNvPr id="306" name="Google Shape;306;p4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58236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eliminan a las columnas tags de los datos.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toman los tags como resultados.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estandarizan los datos.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598100" y="1479751"/>
            <a:ext cx="8222100" cy="10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del modelo</a:t>
            </a:r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558525" y="2571750"/>
            <a:ext cx="82221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 utilizó la herramienta </a:t>
            </a:r>
            <a:r>
              <a:rPr lang="en" sz="1800" b="1"/>
              <a:t>Talos</a:t>
            </a:r>
            <a:r>
              <a:rPr lang="en" sz="1800"/>
              <a:t> para obtener la mejor combinación de hiper parámetros según la información dada.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opciones de parámetros</a:t>
            </a:r>
            <a:endParaRPr sz="1800"/>
          </a:p>
        </p:txBody>
      </p:sp>
      <p:graphicFrame>
        <p:nvGraphicFramePr>
          <p:cNvPr id="318" name="Google Shape;318;p51"/>
          <p:cNvGraphicFramePr/>
          <p:nvPr/>
        </p:nvGraphicFramePr>
        <p:xfrm>
          <a:off x="311700" y="1069600"/>
          <a:ext cx="3727350" cy="316968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8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first_neuron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[512, 256]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hidden_layers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[2, 4, 6]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dropout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[0, 0.1, 0.25]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shapes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['brick','triangle']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batch_size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[64, 128]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[20, 50, 80]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['relu', 'tanh']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['Adam','SGD']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9" name="Google Shape;319;p51"/>
          <p:cNvGraphicFramePr/>
          <p:nvPr/>
        </p:nvGraphicFramePr>
        <p:xfrm>
          <a:off x="4312475" y="1069600"/>
          <a:ext cx="3685500" cy="158484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6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[0.001]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last_activation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['sigmoid']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[custom_iou]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['binary_crossentropy']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457699" y="2992582"/>
            <a:ext cx="321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864 </a:t>
            </a:r>
            <a:r>
              <a:rPr lang="es-AR" sz="2000" dirty="0" smtClean="0">
                <a:solidFill>
                  <a:srgbClr val="0070C0"/>
                </a:solidFill>
              </a:rPr>
              <a:t>Combinaciones</a:t>
            </a:r>
          </a:p>
          <a:p>
            <a:endParaRPr lang="es-AR" sz="2000" dirty="0"/>
          </a:p>
          <a:p>
            <a:r>
              <a:rPr lang="es-AR" sz="2000" dirty="0" smtClean="0">
                <a:solidFill>
                  <a:srgbClr val="0070C0"/>
                </a:solidFill>
              </a:rPr>
              <a:t>Tiempo: </a:t>
            </a:r>
            <a:r>
              <a:rPr lang="es-AR" sz="2000" dirty="0" smtClean="0"/>
              <a:t>2h 05m</a:t>
            </a:r>
            <a:endParaRPr lang="es-A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descriptivo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98100" y="2991150"/>
            <a:ext cx="25617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Archivo: ted_main.csv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del modelo según Talos</a:t>
            </a:r>
            <a:endParaRPr sz="1800"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5994300" cy="3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seleccionar el “mejor” modelo de utilizó la métrica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val_custom_iou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una métrica suma los verdaderos positivos tanto en la unión (or) como en la intersección (and) de los conjuntos y luego los divide entre si.</a:t>
            </a:r>
            <a:endParaRPr sz="1200"/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3" name="Google Shape;3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49" name="Google Shape;3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7485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- metricas en base val_custom_iou</a:t>
            </a:r>
            <a:endParaRPr sz="1800"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70366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Detalle del modelo seleccionado</a:t>
            </a:r>
            <a:endParaRPr sz="1800"/>
          </a:p>
        </p:txBody>
      </p:sp>
      <p:graphicFrame>
        <p:nvGraphicFramePr>
          <p:cNvPr id="373" name="Google Shape;373;p60"/>
          <p:cNvGraphicFramePr/>
          <p:nvPr/>
        </p:nvGraphicFramePr>
        <p:xfrm>
          <a:off x="311700" y="1017810"/>
          <a:ext cx="4693850" cy="1557075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7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1 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2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3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512 Nodos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RELU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Dropout 0%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 4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 Nodos 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Activación sigmoid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4" name="Google Shape;374;p60"/>
          <p:cNvGraphicFramePr/>
          <p:nvPr>
            <p:extLst>
              <p:ext uri="{D42A27DB-BD31-4B8C-83A1-F6EECF244321}">
                <p14:modId xmlns:p14="http://schemas.microsoft.com/office/powerpoint/2010/main" val="1623964667"/>
              </p:ext>
            </p:extLst>
          </p:nvPr>
        </p:nvGraphicFramePr>
        <p:xfrm>
          <a:off x="311700" y="2679200"/>
          <a:ext cx="4693850" cy="1507430"/>
        </p:xfrm>
        <a:graphic>
          <a:graphicData uri="http://schemas.openxmlformats.org/drawingml/2006/table">
            <a:tbl>
              <a:tblPr>
                <a:noFill/>
                <a:tableStyleId>{B782F047-91F5-4D75-9F85-1102E0C1AF6E}</a:tableStyleId>
              </a:tblPr>
              <a:tblGrid>
                <a:gridCol w="18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Loss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binary_crossentropy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Optimizador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Adam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Learming rate = 0.001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Entrenamiento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batch_size = </a:t>
                      </a:r>
                      <a:r>
                        <a:rPr lang="en" sz="1200" dirty="0" smtClean="0"/>
                        <a:t>64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epochs = </a:t>
                      </a:r>
                      <a:r>
                        <a:rPr lang="en" sz="1200" dirty="0" smtClean="0"/>
                        <a:t>80,</a:t>
                      </a:r>
                      <a:r>
                        <a:rPr lang="en" sz="1200" baseline="0" dirty="0" smtClean="0"/>
                        <a:t> round_epochs = 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98825" cy="3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film_date, published_date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extrae mes en columna y se debe transformar a dummies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por día de la semana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entrenamiento</a:t>
            </a:r>
            <a:endParaRPr sz="1800"/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179025" cy="34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</a:t>
            </a:r>
            <a:r>
              <a:rPr lang="en" dirty="0" smtClean="0"/>
              <a:t>IOU por Clase</a:t>
            </a:r>
            <a:endParaRPr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9536"/>
            <a:ext cx="2525018" cy="2360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8" y="1139536"/>
            <a:ext cx="2443162" cy="23898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20" y="1139536"/>
            <a:ext cx="2100695" cy="11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53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255625" y="1923525"/>
            <a:ext cx="404520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92" name="Google Shape;392;p63"/>
          <p:cNvSpPr txBox="1">
            <a:spLocks noGrp="1"/>
          </p:cNvSpPr>
          <p:nvPr>
            <p:ph type="body" idx="2"/>
          </p:nvPr>
        </p:nvSpPr>
        <p:spPr>
          <a:xfrm>
            <a:off x="4896225" y="732225"/>
            <a:ext cx="4045200" cy="33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Después de haber utilizado la herramiento </a:t>
            </a:r>
            <a:r>
              <a:rPr lang="en" sz="1400" b="1"/>
              <a:t>Talos</a:t>
            </a:r>
            <a:r>
              <a:rPr lang="en" sz="1400"/>
              <a:t> para obtener la mejor configuración de hiper-parámetros en base a las opciones dadas y el análisis descriptivo realizado, concluimos que </a:t>
            </a:r>
            <a:r>
              <a:rPr lang="en" sz="1400" b="1"/>
              <a:t>no podemos predecir con una precisión aceptable</a:t>
            </a:r>
            <a:r>
              <a:rPr lang="en" sz="1400"/>
              <a:t> los Tags asociados a una charla TED.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Pensamos que la forma para obtener mejores resultados sería utilizar </a:t>
            </a:r>
            <a:r>
              <a:rPr lang="en" sz="1400" b="1"/>
              <a:t>embeddings </a:t>
            </a:r>
            <a:r>
              <a:rPr lang="en" sz="1400"/>
              <a:t>con el texto transcriptor de las charlas, de esta manera sumariamos más información relacionada al tema de la charla y nos permitiría clasificarlas con mayor precisión.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comments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description, title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unen los campos 'description' y 'title'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(_)(—)(-)(/) por espacios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(’) por (')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eliminan (")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expanden las 'contractions' (ej.: don't --&gt; do not)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descartan caracteres de puntuación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reemplazan los términos plurales por su singular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reemplaza el término por su 'lemma'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 vectoriza (CountVectorizer, stop_words + min_df=0.01)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duration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debe estandarizar el campo.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Primero se debe realizar el 'train_test_split' y únicamente estandarizar con los datos de train.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Campo: event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tiene una estructura consistente.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 nombre del evento no necesariamente indica que las charlas se realizaron un mismo día. </a:t>
            </a:r>
            <a:endParaRPr sz="14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Ej.: Para TED2006 se realizaron 45 charlas y las mismas variaron entre 01-Feb-2006 hasta 02-Mar-20016.</a:t>
            </a:r>
            <a:endParaRPr sz="1200" i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 información de Año de la charla se puede obtener del campo 'film_date'.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Nuevas Features: 3 columnas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'event_TED': Empieza con TED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'event_TEDx': Empieza con TEDx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'event_noTED'.: No contiene TED</a:t>
            </a:r>
            <a:endParaRPr sz="14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1475</Words>
  <Application>Microsoft Office PowerPoint</Application>
  <PresentationFormat>Presentación en pantalla (16:9)</PresentationFormat>
  <Paragraphs>233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Roboto</vt:lpstr>
      <vt:lpstr>Arial</vt:lpstr>
      <vt:lpstr>Geometric</vt:lpstr>
      <vt:lpstr>Introducción</vt:lpstr>
      <vt:lpstr>Planteo del problema</vt:lpstr>
      <vt:lpstr>Descripción del dataset</vt:lpstr>
      <vt:lpstr>Análisis descriptivo</vt:lpstr>
      <vt:lpstr>Campo: film_date, published_date</vt:lpstr>
      <vt:lpstr>Campo: comments</vt:lpstr>
      <vt:lpstr>Campo: description, title</vt:lpstr>
      <vt:lpstr>Campo: duration</vt:lpstr>
      <vt:lpstr>Campo: event</vt:lpstr>
      <vt:lpstr>Campo: languages</vt:lpstr>
      <vt:lpstr>Campo: main_speaker</vt:lpstr>
      <vt:lpstr>Campo: name</vt:lpstr>
      <vt:lpstr>Campo: ratings</vt:lpstr>
      <vt:lpstr>Campo: speaker_occupation</vt:lpstr>
      <vt:lpstr>Campo: tags</vt:lpstr>
      <vt:lpstr>Campos agrupados (Join)</vt:lpstr>
      <vt:lpstr>Campos eliminados (drops)  </vt:lpstr>
      <vt:lpstr>Dummies  </vt:lpstr>
      <vt:lpstr>Visualizaciones preliminares</vt:lpstr>
      <vt:lpstr>Correlaciones  </vt:lpstr>
      <vt:lpstr>Correlaciones  </vt:lpstr>
      <vt:lpstr>Visualizaciones por mes  </vt:lpstr>
      <vt:lpstr>Visualizaciones por mes de publicación  </vt:lpstr>
      <vt:lpstr>Visualizaciones por día  </vt:lpstr>
      <vt:lpstr>Visualizaciones por día de publicación  </vt:lpstr>
      <vt:lpstr>Visualizaciones por comentario  </vt:lpstr>
      <vt:lpstr>Visualizaciones por duración  </vt:lpstr>
      <vt:lpstr>Visualizaciones por lenguaje</vt:lpstr>
      <vt:lpstr>Visualizaciones por tipo de evento  </vt:lpstr>
      <vt:lpstr>Visualizaciones por rating   </vt:lpstr>
      <vt:lpstr>Arquitectura del modelo</vt:lpstr>
      <vt:lpstr>Detalle del modelo</vt:lpstr>
      <vt:lpstr>Resultado de entrenamiento</vt:lpstr>
      <vt:lpstr>Resultado de entrenamiento</vt:lpstr>
      <vt:lpstr>Conclusiones</vt:lpstr>
      <vt:lpstr>Planteo del problema</vt:lpstr>
      <vt:lpstr>En base a análisis descriptivo anterior.</vt:lpstr>
      <vt:lpstr>Arquitectura del modelo</vt:lpstr>
      <vt:lpstr>Talos - opciones de parámetros</vt:lpstr>
      <vt:lpstr>Selección del modelo según Talos</vt:lpstr>
      <vt:lpstr>Talos - metricas en base val_custom_iou</vt:lpstr>
      <vt:lpstr>Talos - metricas en base val_custom_iou</vt:lpstr>
      <vt:lpstr>Talos - metricas en base val_custom_iou</vt:lpstr>
      <vt:lpstr>Talos - metricas en base val_custom_iou</vt:lpstr>
      <vt:lpstr>Talos - metricas en base val_custom_iou</vt:lpstr>
      <vt:lpstr>Talos - metricas en base val_custom_iou</vt:lpstr>
      <vt:lpstr>Talos - metricas en base val_custom_iou</vt:lpstr>
      <vt:lpstr>Detalle del modelo seleccionado</vt:lpstr>
      <vt:lpstr>Resultado de entrenamiento</vt:lpstr>
      <vt:lpstr>Resultado de entrenamiento</vt:lpstr>
      <vt:lpstr>Resultado IOU por Clase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cp:lastModifiedBy>Emiliano Llera Do Campo</cp:lastModifiedBy>
  <cp:revision>2</cp:revision>
  <dcterms:modified xsi:type="dcterms:W3CDTF">2019-09-12T17:27:07Z</dcterms:modified>
</cp:coreProperties>
</file>