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4" roundtripDataSignature="AMtx7mj/cKQ1eAvARs/NEIfrKlIwjc1p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157737-ADB2-43E8-B235-72FAD72777CF}">
  <a:tblStyle styleId="{55157737-ADB2-43E8-B235-72FAD72777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0a3f4c57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60a3f4c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5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5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5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5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6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6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6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6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6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5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8" name="Google Shape;18;p5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5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5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7" name="Google Shape;27;p5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7" name="Google Shape;37;p5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5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5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5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5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60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6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9" name="Google Shape;59;p6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6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6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Relationship Id="rId5" Type="http://schemas.openxmlformats.org/officeDocument/2006/relationships/image" Target="../media/image2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Origen de la información</a:t>
            </a:r>
            <a:endParaRPr/>
          </a:p>
        </p:txBody>
      </p:sp>
      <p:sp>
        <p:nvSpPr>
          <p:cNvPr id="87" name="Google Shape;87;p1"/>
          <p:cNvSpPr txBox="1"/>
          <p:nvPr>
            <p:ph idx="2" type="body"/>
          </p:nvPr>
        </p:nvSpPr>
        <p:spPr>
          <a:xfrm>
            <a:off x="4949400" y="445050"/>
            <a:ext cx="3837000" cy="42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TED es una organización sin fines de lucro dedicada a difundir ideas, generalmente en forma de conversaciones breves y contundentes.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La organización nació en 1984 por iniciativa de Richard Saul Wurman y Harry Marks como una conferencia donde convergieron Tecnología, Entretenimiento y Diseño (de ahí las siglas TED)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 Actualmente, hay más de 3000 charlas TED disponibles para ver online, las cuales cubren una amplia variedad de temas, desde ciencia hasta negocios y asuntos globales.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Campo: languages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debe estandarizar el campo.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debe realizar el 'train_test_split' y únicamente estandarizar con los datos de train.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Campo: main_speaker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311700" y="1229875"/>
            <a:ext cx="85206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Son más de 2156 speakers distintos Ej.: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[1 talk, 1880] [2 talks, 202][3 talks, 48][4 talks, 16][5 talks,6][6 talks,2][7 talks, 1][9 talks, 1]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Nuevos features: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previous_talks': Cantidad de charlas previas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previous_talk_views: Cantidad de views en su última charla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previous_views_sum: Suma de views de todas sus charlas previas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previous_views_max: Máxima cantidad de views en charlas previas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previous_views_min: Mínima cantidad de views en charlas previas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Campo: name</a:t>
            </a:r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nombre del speaker ya se encuentra en el campo 'main_speaker'.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título de charla ya se encuentra en el campo 'title'.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elimina el campo.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Campo: ratings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311700" y="1229875"/>
            <a:ext cx="85206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campo es Texto: "[{ 'id':&lt;...&gt;, 'name':&lt;...&gt;, 'count':&lt;...&gt; }]"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campo 'name' tiene un total de 14 valores posibles.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["Funny", "Beautiful", "Ingenious", "Courageous", "Longwinded", "Confusing", "Informative", "Fascinating", "Unconvincing", "Persuasive", "Jaw-dropping", "OK", "Obnoxious", "Inspiring"]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genera una columna por cada rating posible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Campo: speaker_occupation</a:t>
            </a:r>
            <a:endParaRPr/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311700" y="1229875"/>
            <a:ext cx="85206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campo tiene un total de 1459 valores distintos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Campo: tags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311700" y="1017800"/>
            <a:ext cx="82878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campo es Texto: "['tag_1', 'tag_2', ..., 'tag']"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Existe un número muy alto de posibles valores.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van solo a utilizar únicamente la siguiente lista (26 tags):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["technology", "science", "design", "business", "collaboration", "innovation", "social_change", "health", "nature", "environment", "future", "communication", "activism", "children", "personal_growth", "humanity", "society", "identity", "community", "culture", "global_issues", "entertainment", "art", "politics", "economics", "religion"]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Se genera una columna ('tag_&lt;...&gt;') por cada 'tag' en la lista y una columna adicional ('tag_other') donde se suman todas las restantes.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Campos agrupados (Join)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311700" y="1017800"/>
            <a:ext cx="31371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df_ratings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df_tags,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df_word_count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Campos eliminados (drops)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311700" y="1017800"/>
            <a:ext cx="23598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film_date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published_date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description_title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main_speaker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3435275" y="1017800"/>
            <a:ext cx="33678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related_talks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speaker_occupation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film_yearpublished_year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Dummies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311700" y="1017800"/>
            <a:ext cx="4928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 crea columnas dummies con los campos: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published_month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pilm_dayofweek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598100" y="2025751"/>
            <a:ext cx="8222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Visualizaciones preliminares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314950" y="146225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Planteo del problema</a:t>
            </a:r>
            <a:endParaRPr/>
          </a:p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314950" y="3026751"/>
            <a:ext cx="404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Regresion (Caso 1)</a:t>
            </a:r>
            <a:endParaRPr/>
          </a:p>
        </p:txBody>
      </p:sp>
      <p:sp>
        <p:nvSpPr>
          <p:cNvPr id="94" name="Google Shape;94;p2"/>
          <p:cNvSpPr txBox="1"/>
          <p:nvPr>
            <p:ph idx="2" type="body"/>
          </p:nvPr>
        </p:nvSpPr>
        <p:spPr>
          <a:xfrm>
            <a:off x="4929600" y="1696350"/>
            <a:ext cx="3837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Entrenar y optimizar una red neuronal que sea capaz de predecir la cantidad de visualizaciones que tendrá una charla en base a la información provista en el dataset.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Correlaciones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896675"/>
            <a:ext cx="3896475" cy="335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Correlaciones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7865900" cy="26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Visualizaciones por 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38438"/>
            <a:ext cx="6544375" cy="26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Visualizaciones por mes de publicación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8713"/>
            <a:ext cx="6592100" cy="26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Visualizaciones por día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3100"/>
            <a:ext cx="6619625" cy="26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Visualizaciones por día de publicación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63738"/>
            <a:ext cx="6911001" cy="28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Visualizaciones por comentario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3605275" cy="36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Visualizaciones por duración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3595375" cy="35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Visualizaciones por lenguaje</a:t>
            </a:r>
            <a:endParaRPr/>
          </a:p>
        </p:txBody>
      </p:sp>
      <p:pic>
        <p:nvPicPr>
          <p:cNvPr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36004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Visualizaciones por tipo de evento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56102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275400" y="1601625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Descripción del dataset</a:t>
            </a:r>
            <a:endParaRPr/>
          </a:p>
        </p:txBody>
      </p:sp>
      <p:sp>
        <p:nvSpPr>
          <p:cNvPr id="100" name="Google Shape;100;p3"/>
          <p:cNvSpPr txBox="1"/>
          <p:nvPr>
            <p:ph idx="2" type="body"/>
          </p:nvPr>
        </p:nvSpPr>
        <p:spPr>
          <a:xfrm>
            <a:off x="4959275" y="791400"/>
            <a:ext cx="38370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Contamos con un  dataset que contiene información sobre todas las charlas TED subidas al sitio web oficial hasta el 21 de septiembre de 2017.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Entre las variables, se incluyen el número de visualizaciones, el número de comentarios, descripciones, oradores y título de cada disertación.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Es un dataset de tamaño pequeño, con gran cantidad de información almacenada de forma textual.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Visualizaciones por rating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8134900" cy="2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598100" y="1479751"/>
            <a:ext cx="8222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Arquitectura del modelo</a:t>
            </a:r>
            <a:endParaRPr/>
          </a:p>
        </p:txBody>
      </p:sp>
      <p:sp>
        <p:nvSpPr>
          <p:cNvPr id="268" name="Google Shape;268;p31"/>
          <p:cNvSpPr txBox="1"/>
          <p:nvPr>
            <p:ph type="title"/>
          </p:nvPr>
        </p:nvSpPr>
        <p:spPr>
          <a:xfrm>
            <a:off x="558525" y="2571750"/>
            <a:ext cx="82221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optó por una arquitectura de seis capas (densas) ocultas y una capa de salida.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Detalle del modelo</a:t>
            </a:r>
            <a:endParaRPr sz="1800"/>
          </a:p>
        </p:txBody>
      </p:sp>
      <p:graphicFrame>
        <p:nvGraphicFramePr>
          <p:cNvPr id="274" name="Google Shape;274;p32"/>
          <p:cNvGraphicFramePr/>
          <p:nvPr/>
        </p:nvGraphicFramePr>
        <p:xfrm>
          <a:off x="311700" y="11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{55157737-ADB2-43E8-B235-72FAD72777CF}</a:tableStyleId>
              </a:tblPr>
              <a:tblGrid>
                <a:gridCol w="1047575"/>
                <a:gridCol w="841150"/>
                <a:gridCol w="1190200"/>
                <a:gridCol w="1066575"/>
              </a:tblGrid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Capa 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512 Nodos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Activación RELU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Capa 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256 Nodos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Activación RELU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Capa 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256 Nodos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Activación RELU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DropOut 10%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Capa 4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128 Nodos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Activación RELU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DropOut 20% 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Capa 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128 Nodos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Activación RELU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DropOut 20% 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Capa 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64 Nodos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Activación RELU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DropOut 30%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Capa 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32 Nodos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Activación RELU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DropOut 60%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Ultima Capa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 Nodo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Sin activacion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5" name="Google Shape;275;p32"/>
          <p:cNvGraphicFramePr/>
          <p:nvPr/>
        </p:nvGraphicFramePr>
        <p:xfrm>
          <a:off x="4572000" y="11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{55157737-ADB2-43E8-B235-72FAD72777CF}</a:tableStyleId>
              </a:tblPr>
              <a:tblGrid>
                <a:gridCol w="1284625"/>
                <a:gridCol w="1646600"/>
              </a:tblGrid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Función de pérdida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Mean squared error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73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Optimizador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RMSprop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Learming rate = 1e-6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73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Métricas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Mean_squared_error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r2_for_keras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73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Entrenamiento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batch_size = 8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epochs = 5000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validation_split = 0.3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4839200" cy="34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287" name="Google Shape;2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5000749" cy="3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0a3f4c577_0_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Distribución cantidad de Views</a:t>
            </a:r>
            <a:endParaRPr sz="1800"/>
          </a:p>
        </p:txBody>
      </p:sp>
      <p:pic>
        <p:nvPicPr>
          <p:cNvPr id="293" name="Google Shape;293;g60a3f4c5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25" y="1198700"/>
            <a:ext cx="5864351" cy="303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60a3f4c57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376" y="1298425"/>
            <a:ext cx="22955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255625" y="1923525"/>
            <a:ext cx="404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00" name="Google Shape;300;p35"/>
          <p:cNvSpPr txBox="1"/>
          <p:nvPr>
            <p:ph idx="2" type="body"/>
          </p:nvPr>
        </p:nvSpPr>
        <p:spPr>
          <a:xfrm>
            <a:off x="4949375" y="919200"/>
            <a:ext cx="38370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Después de haber realizado varios entrenamientos y probado con distintas configuraciones de hiper parámetros, en todos los casos obtenemos una diferencia considerable (en el rango de las 600000 visualizaciones) entre los datos de entrenamiento y validación.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Por tal motivo, concluimos que con el conjunto de datos y el análisis descriptivo realizado </a:t>
            </a:r>
            <a:r>
              <a:rPr b="1" lang="en" sz="1400"/>
              <a:t>no podemos predecir con una precisión aceptable</a:t>
            </a:r>
            <a:r>
              <a:rPr lang="en" sz="1400"/>
              <a:t> la cantidad de visualizaciones de una charla TED.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314950" y="146225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Planteo del problema</a:t>
            </a:r>
            <a:endParaRPr/>
          </a:p>
        </p:txBody>
      </p:sp>
      <p:sp>
        <p:nvSpPr>
          <p:cNvPr id="306" name="Google Shape;306;p36"/>
          <p:cNvSpPr txBox="1"/>
          <p:nvPr>
            <p:ph idx="1" type="subTitle"/>
          </p:nvPr>
        </p:nvSpPr>
        <p:spPr>
          <a:xfrm>
            <a:off x="314950" y="3026751"/>
            <a:ext cx="404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Clasificación (Caso 2)</a:t>
            </a:r>
            <a:endParaRPr/>
          </a:p>
        </p:txBody>
      </p:sp>
      <p:sp>
        <p:nvSpPr>
          <p:cNvPr id="307" name="Google Shape;307;p36"/>
          <p:cNvSpPr txBox="1"/>
          <p:nvPr>
            <p:ph idx="2" type="body"/>
          </p:nvPr>
        </p:nvSpPr>
        <p:spPr>
          <a:xfrm>
            <a:off x="4929600" y="1696350"/>
            <a:ext cx="3837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Entrenar y optimizar una red neuronal que se capaz de predecir la categoría de una charla en base a la información provista en el dataset.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En base a análisis descriptivo anterior.</a:t>
            </a:r>
            <a:endParaRPr/>
          </a:p>
        </p:txBody>
      </p:sp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311700" y="1017800"/>
            <a:ext cx="58236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eliminan a las columnas tags de los datos.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toman los tags como resultados.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estandarizan los datos.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598100" y="1479751"/>
            <a:ext cx="8222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Arquitectura del modelo</a:t>
            </a:r>
            <a:endParaRPr/>
          </a:p>
        </p:txBody>
      </p:sp>
      <p:sp>
        <p:nvSpPr>
          <p:cNvPr id="319" name="Google Shape;319;p38"/>
          <p:cNvSpPr txBox="1"/>
          <p:nvPr>
            <p:ph type="title"/>
          </p:nvPr>
        </p:nvSpPr>
        <p:spPr>
          <a:xfrm>
            <a:off x="558525" y="2571750"/>
            <a:ext cx="82221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utilizó la herramienta </a:t>
            </a:r>
            <a:r>
              <a:rPr b="1" lang="en" sz="1800"/>
              <a:t>Talos</a:t>
            </a:r>
            <a:r>
              <a:rPr lang="en" sz="1800"/>
              <a:t> para obtener la mejor combinación de hiper parámetros según la información dada.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Análisis descriptivo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598100" y="2991150"/>
            <a:ext cx="25617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Archivo: ted_main.csv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Talos - opciones de parámetros</a:t>
            </a:r>
            <a:endParaRPr sz="1800"/>
          </a:p>
        </p:txBody>
      </p:sp>
      <p:graphicFrame>
        <p:nvGraphicFramePr>
          <p:cNvPr id="325" name="Google Shape;325;p39"/>
          <p:cNvGraphicFramePr/>
          <p:nvPr/>
        </p:nvGraphicFramePr>
        <p:xfrm>
          <a:off x="311700" y="10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{55157737-ADB2-43E8-B235-72FAD72777CF}</a:tableStyleId>
              </a:tblPr>
              <a:tblGrid>
                <a:gridCol w="1863675"/>
                <a:gridCol w="1863675"/>
              </a:tblGrid>
              <a:tr h="37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first_neuron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[512, 256]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hidden_layers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[2, 4, 6]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dropout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[0, 0.1, 0.25]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shapes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['brick','triangle']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batch_size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[64, 128]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epochs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[20, 50, 80]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activation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['relu', 'tanh']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optimizer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['Adam','SGD']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6" name="Google Shape;326;p39"/>
          <p:cNvGraphicFramePr/>
          <p:nvPr/>
        </p:nvGraphicFramePr>
        <p:xfrm>
          <a:off x="4312475" y="10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{55157737-ADB2-43E8-B235-72FAD72777CF}</a:tableStyleId>
              </a:tblPr>
              <a:tblGrid>
                <a:gridCol w="1610625"/>
                <a:gridCol w="2074875"/>
              </a:tblGrid>
              <a:tr h="39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[0.001]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last_activation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['sigmoid']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metrics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[custom_iou]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['binary_crossentropy']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7" name="Google Shape;327;p39"/>
          <p:cNvSpPr txBox="1"/>
          <p:nvPr/>
        </p:nvSpPr>
        <p:spPr>
          <a:xfrm>
            <a:off x="4457699" y="2992582"/>
            <a:ext cx="321079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864 </a:t>
            </a:r>
            <a:r>
              <a:rPr b="0" i="0" lang="en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Combinaciones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Tiempo: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2h 05m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Selección del modelo según Talos</a:t>
            </a:r>
            <a:endParaRPr sz="1800"/>
          </a:p>
        </p:txBody>
      </p:sp>
      <p:sp>
        <p:nvSpPr>
          <p:cNvPr id="333" name="Google Shape;333;p40"/>
          <p:cNvSpPr txBox="1"/>
          <p:nvPr>
            <p:ph idx="4294967295" type="body"/>
          </p:nvPr>
        </p:nvSpPr>
        <p:spPr>
          <a:xfrm>
            <a:off x="311700" y="1017800"/>
            <a:ext cx="59943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seleccionar el “mejor” modelo de utilizó la métrica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val_custom_iou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una métrica suma los verdaderos positivos tanto en la unión (or) como en la intersección (and) de los conjuntos y luego los divide entre si.</a:t>
            </a:r>
            <a:endParaRPr sz="12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39" name="Google Shape;33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45" name="Google Shape;34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51" name="Google Shape;35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57" name="Google Shape;35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63" name="Google Shape;36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5774858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69" name="Google Shape;3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75" name="Google Shape;37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Detalle del modelo seleccionado</a:t>
            </a:r>
            <a:endParaRPr sz="1800"/>
          </a:p>
        </p:txBody>
      </p:sp>
      <p:graphicFrame>
        <p:nvGraphicFramePr>
          <p:cNvPr id="381" name="Google Shape;381;p48"/>
          <p:cNvGraphicFramePr/>
          <p:nvPr/>
        </p:nvGraphicFramePr>
        <p:xfrm>
          <a:off x="311700" y="1017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{55157737-ADB2-43E8-B235-72FAD72777CF}</a:tableStyleId>
              </a:tblPr>
              <a:tblGrid>
                <a:gridCol w="727000"/>
                <a:gridCol w="1079675"/>
                <a:gridCol w="1525000"/>
                <a:gridCol w="1362175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Capa 1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512 Nodos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Activación RELU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Capa 2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512 Nodos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Activación RELU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Dropout 0%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Capa 3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512 Nodos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Activación RELU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Dropout 0%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Capa 4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26 Nodos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Activación sigmoid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311700" y="267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{55157737-ADB2-43E8-B235-72FAD72777CF}</a:tableStyleId>
              </a:tblPr>
              <a:tblGrid>
                <a:gridCol w="1806675"/>
                <a:gridCol w="2887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Loss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binary_crossentropy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Optimizador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Adam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Learming rate = 0.001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Entrenamiento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batch_size = 64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epochs = 80, round_epochs = 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Campo: film_date, published_date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311700" y="1229875"/>
            <a:ext cx="85206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extrae mes en columna y se debe transformar a dummies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por día de la semana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388" name="Google Shape;38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5198825" cy="35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394" name="Google Shape;39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800"/>
            <a:ext cx="5179025" cy="34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Resultado IOU por Clase</a:t>
            </a:r>
            <a:endParaRPr sz="1800"/>
          </a:p>
        </p:txBody>
      </p:sp>
      <p:pic>
        <p:nvPicPr>
          <p:cNvPr id="400" name="Google Shape;40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39536"/>
            <a:ext cx="2525018" cy="236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3238" y="1139536"/>
            <a:ext cx="2443162" cy="238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2920" y="1139536"/>
            <a:ext cx="2100695" cy="116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255625" y="1923525"/>
            <a:ext cx="404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408" name="Google Shape;408;p52"/>
          <p:cNvSpPr txBox="1"/>
          <p:nvPr>
            <p:ph idx="2" type="body"/>
          </p:nvPr>
        </p:nvSpPr>
        <p:spPr>
          <a:xfrm>
            <a:off x="4896225" y="732225"/>
            <a:ext cx="40452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Después de haber utilizado la herramiento </a:t>
            </a:r>
            <a:r>
              <a:rPr b="1" lang="en" sz="1400"/>
              <a:t>Talos</a:t>
            </a:r>
            <a:r>
              <a:rPr lang="en" sz="1400"/>
              <a:t> para obtener la mejor configuración de hiper-parámetros en base a las opciones dadas y el análisis descriptivo realizado, concluimos que </a:t>
            </a:r>
            <a:r>
              <a:rPr b="1" lang="en" sz="1400"/>
              <a:t>no podemos predecir con una precisión aceptable</a:t>
            </a:r>
            <a:r>
              <a:rPr lang="en" sz="1400"/>
              <a:t> los Tags asociados a una charla TED.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Pensamos que la forma para obtener mejores resultados sería utilizar </a:t>
            </a:r>
            <a:r>
              <a:rPr b="1" lang="en" sz="1400"/>
              <a:t>embeddings </a:t>
            </a:r>
            <a:r>
              <a:rPr lang="en" sz="1400"/>
              <a:t>con el texto transcriptor de las charlas, de esta manera sumariamos más información relacionada al tema de la charla y nos permitiría clasificarlas con mayor precisión.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Campo: comments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311700" y="1229875"/>
            <a:ext cx="85206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debe estandarizar el campo.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debe realizar el 'train_test_split' y únicamente estandarizar con los datos de train.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Campo: description, title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311700" y="1229875"/>
            <a:ext cx="85206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unen los campos 'description' y 'title'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reemplazan (_)(—)(-)(/) por espacios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 (’) por (')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eliminan (")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expanden las 'contractions' (ej.: don't --&gt; do not)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descartan caracteres de puntuación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reemplazan los términos plurales por su singular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 el término por su 'lemma'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vectoriza (CountVectorizer, stop_words + min_df=0.01)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Campo: duration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debe estandarizar el campo.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debe realizar el 'train_test_split' y únicamente estandarizar con los datos de train.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Campo: event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311700" y="1229875"/>
            <a:ext cx="8520600" cy="3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nombre del evento no tiene una estructura consistente.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nombre del evento no necesariamente indica que las charlas se realizaron un mismo día. 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200"/>
              <a:t>Ej.: Para TED2006 se realizaron 45 charlas y las mismas variaron entre 01-Feb-2006 hasta 02-Mar-20016.</a:t>
            </a:r>
            <a:endParaRPr i="1"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información de Año de la charla se puede obtener del campo 'film_date'.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Nuevas Features: 3 columnas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'event_TED': Empieza con TED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'event_TEDx': Empieza con TEDx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'event_noTED'.: No contiene TED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