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78C8FE-6920-4F36-94D5-7DFF9CECEA6A}">
  <a:tblStyle styleId="{C178C8FE-6920-4F36-94D5-7DFF9CECE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bold.fntdata"/><Relationship Id="rId14" Type="http://schemas.openxmlformats.org/officeDocument/2006/relationships/slide" Target="slides/slide8.xml"/><Relationship Id="rId58" Type="http://schemas.openxmlformats.org/officeDocument/2006/relationships/font" Target="fonts/Robo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6a11d8ae_2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6a11d8a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6a11d8ae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6a11d8a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6a11d8ae_2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6a11d8ae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6a11d8ae_2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6a11d8ae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6a11d8ae_2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6a11d8ae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6a11d8ae_2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6a11d8ae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6a11d8ae_2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6a11d8ae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6a11d8ae_2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6a11d8ae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7f08d7f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7f08d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6a11d8ae_2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6a11d8ae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6a11d8ae_2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6a11d8a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6a11d8ae_2_3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6a11d8ae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6a11d8ae_2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6a11d8ae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6a11d8ae_2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6a11d8ae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6a11d8ae_2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6a11d8a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6a11d8ae_2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76a11d8ae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6a11d8ae_2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6a11d8ae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6a11d8ae_2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6a11d8ae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6a11d8ae_2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76a11d8ae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76a11d8ae_2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76a11d8ae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76a11d8ae_2_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76a11d8ae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6a11d8ae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6a11d8a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76a11d8ae_2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76a11d8ae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6a11d8ae_2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6a11d8ae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76a11d8ae_2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76a11d8ae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6a11d8ae_2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6a11d8ae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7025db3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7025db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76a11d8ae_2_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76a11d8ae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76a11d8ae_2_3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76a11d8ae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76a11d8ae_2_3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76a11d8ae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76a11d8ae_2_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76a11d8ae_2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6a11d8ae_2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6a11d8ae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77f08d7f7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77f08d7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7f08d7f7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77f08d7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77f08d7f7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77f08d7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77f08d7f7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77f08d7f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77f08d7f7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77f08d7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77f08d7f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77f08d7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77f08d7f7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77f08d7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77f08d7f7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77f08d7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773a0fbd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773a0fb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76a11d8ae_2_3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76a11d8ae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6a11d8ae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6a11d8a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76a11d8ae_2_3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76a11d8ae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76a11d8ae_2_3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76a11d8ae_2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6a11d8ae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6a11d8a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6a11d8ae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6a11d8a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6a11d8ae_2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6a11d8a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6a11d8ae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6a11d8a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 de la información</a:t>
            </a:r>
            <a:endParaRPr/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949400" y="445050"/>
            <a:ext cx="3837000" cy="42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TED es una organización sin fines de lucro dedicada a difundir ideas, generalmente en forma de conversaciones breves y contundentes.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La organización nació en 1984 por iniciativa de Richard Saul Wurman y Harry Marks como una conferencia donde convergieron Tecnología, Entretenimiento y Diseño (de ahí las siglas TED)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Actualmente, hay más de 3000 charlas TED disponibles para ver online, las cuales cubren una amplia variedad de temas, desde ciencia hasta negocios y asuntos globales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languages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main_speaker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26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Son más de 2156 speakers distintos Ej.: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 talk, 1880] [2 talks, 202][3 talks, 48][4 talks, 16][5 talks,6][6 talks,2][7 talks, 1][9 talks, 1</a:t>
            </a:r>
            <a:r>
              <a:rPr lang="en" sz="1400"/>
              <a:t>]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Nuevos features: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previous_talks': Cantidad de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previous_talk_views: Cantidad de views en su última charla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previous_views_sum: Suma de views de todas sus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previous_views_max: Máxima cantidad de views en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previous_views_min: Mínima cantidad de views en charlas previas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name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nombre del speaker ya se encuentra en el campo 'main_speaker'.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título de charla ya se encuentra en el campo 'title'.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 el campo.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ratings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es Texto: "[{ 'id':&lt;...&gt;, 'name':&lt;...&gt;, 'count':&lt;...&gt; }]"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'name' tiene un total de 14 valores posibles.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["Funny", "Beautiful", "Ingenious", "Courageous", "Longwinded", "Confusing", "Informative", "Fascinating", "Unconvincing", "Persuasive", "Jaw-dropping", "OK", "Obnoxious", "Inspiring"]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genera una columna por cada rating posible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speaker_occupation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tiene un total de 1459 valores distintos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tags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17800"/>
            <a:ext cx="82878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campo es Texto: "['tag_1', 'tag_2', ..., 'tag']"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Existe un número muy alto de posibles valores.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van solo a utilizar únicamente la siguiente lista (26 tags):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["technology", "science", "design", "business", "collaboration", "innovation", "social_change", "health", "nature", "environment", "future", "communication", "activism", "children", "personal_growth", "humanity", "society", "identity", "community", "culture", "global_issues", "entertainment", "art", "politics", "economics", "religion"]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Se genera una columna ('tag_&lt;...&gt;') por cada 'tag' en la lista y una columna adicional ('tag_other') donde se suman todas las restantes.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Campos agrupados (Join)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017800"/>
            <a:ext cx="31371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df_ratings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df_tags,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df_word_count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Campos eliminados (drops)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017800"/>
            <a:ext cx="23598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published_date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description_title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main_speaker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435275" y="1017800"/>
            <a:ext cx="33678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related_talks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speaker_occupation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film_yearpublished_year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017800"/>
            <a:ext cx="49281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crea columnas dummies con los campos: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ublished_month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pilm_dayofweek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598100" y="2025751"/>
            <a:ext cx="8222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preliminares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(</a:t>
            </a:r>
            <a:r>
              <a:rPr lang="en"/>
              <a:t>Caso 1</a:t>
            </a:r>
            <a:r>
              <a:rPr lang="en"/>
              <a:t>)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Entrenar y optimizar una red neuronal que sea capaz de predecir la cantidad de visualizaciones que tendrá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675"/>
            <a:ext cx="3896475" cy="33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865900" cy="2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438"/>
            <a:ext cx="6544375" cy="2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mes de publicación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713"/>
            <a:ext cx="6592100" cy="2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100"/>
            <a:ext cx="6619625" cy="2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día de publicación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738"/>
            <a:ext cx="6911001" cy="28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comentario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05275" cy="3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duración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595375" cy="3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lenguaje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004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tipo de evento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610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75400" y="16016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dataset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959275" y="791400"/>
            <a:ext cx="3837000" cy="3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Contamos con un  dataset que contiene información sobre todas las charlas TED subidas al sitio web oficial hasta el 21 de septiembre de 2017.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Entre las variables, se incluyen el número de visualizaciones, el número de comentarios, descripciones, oradores y título de cada disertación.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 un dataset de tamaño pequeño, con gran cantidad de información almacenada de forma textual.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134900" cy="2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268" name="Google Shape;268;p43"/>
          <p:cNvSpPr txBox="1"/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optó por una arquitectura de seis capas (densas) ocultas y una capa de salida.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del modelo</a:t>
            </a:r>
            <a:endParaRPr sz="1800"/>
          </a:p>
        </p:txBody>
      </p:sp>
      <p:graphicFrame>
        <p:nvGraphicFramePr>
          <p:cNvPr id="274" name="Google Shape;274;p44"/>
          <p:cNvGraphicFramePr/>
          <p:nvPr/>
        </p:nvGraphicFramePr>
        <p:xfrm>
          <a:off x="3117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{C178C8FE-6920-4F36-94D5-7DFF9CECEA6A}</a:tableStyleId>
              </a:tblPr>
              <a:tblGrid>
                <a:gridCol w="1047575"/>
                <a:gridCol w="841150"/>
                <a:gridCol w="1190200"/>
                <a:gridCol w="1066575"/>
              </a:tblGrid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 </a:t>
                      </a:r>
                      <a:r>
                        <a:rPr lang="en" sz="1000"/>
                        <a:t>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10%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r>
                        <a:rPr lang="en" sz="1000"/>
                        <a:t>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20%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20%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r>
                        <a:rPr lang="en" sz="1000"/>
                        <a:t>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30%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r>
                        <a:rPr lang="en" sz="1000"/>
                        <a:t> Nodos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60%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Ultima </a:t>
                      </a:r>
                      <a:r>
                        <a:rPr lang="en" sz="1000"/>
                        <a:t>Capa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Nodo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 activacion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44"/>
          <p:cNvGraphicFramePr/>
          <p:nvPr/>
        </p:nvGraphicFramePr>
        <p:xfrm>
          <a:off x="45720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{C178C8FE-6920-4F36-94D5-7DFF9CECEA6A}</a:tableStyleId>
              </a:tblPr>
              <a:tblGrid>
                <a:gridCol w="1284625"/>
                <a:gridCol w="1646600"/>
              </a:tblGrid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Función de pérdida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squared error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Optimizador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RMSprop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Learming rate = 1e-6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Métricas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Mean_squared_error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r2_for_keras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Entrenamiento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batch_size = 8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epochs = 5000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validation_split = 0.3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839200" cy="3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000749" cy="3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93" name="Google Shape;293;p47"/>
          <p:cNvSpPr txBox="1"/>
          <p:nvPr>
            <p:ph idx="2" type="body"/>
          </p:nvPr>
        </p:nvSpPr>
        <p:spPr>
          <a:xfrm>
            <a:off x="4949375" y="919200"/>
            <a:ext cx="38370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Después de haber realizado varios entrenamientos y probado con distintas configuraciones de hiper parámetros, en todos los casos obtenemos una diferencia considerable (en el rango de las 600000 visualizaciones) entre los datos de entrenamiento y validación.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Por tal motivo, concluimos que con el conjunto de datos y el análisis descriptivo realizado </a:t>
            </a:r>
            <a:r>
              <a:rPr b="1" lang="en" sz="1400"/>
              <a:t>no podemos predecir con una precisión aceptable</a:t>
            </a:r>
            <a:r>
              <a:rPr lang="en" sz="1400"/>
              <a:t> la cantidad de visualizaciones de una charla 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299" name="Google Shape;299;p48"/>
          <p:cNvSpPr txBox="1"/>
          <p:nvPr>
            <p:ph idx="1" type="subTitle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r>
              <a:rPr lang="en"/>
              <a:t> </a:t>
            </a:r>
            <a:r>
              <a:rPr lang="en"/>
              <a:t>(Caso 2)</a:t>
            </a:r>
            <a:endParaRPr/>
          </a:p>
        </p:txBody>
      </p:sp>
      <p:sp>
        <p:nvSpPr>
          <p:cNvPr id="300" name="Google Shape;300;p48"/>
          <p:cNvSpPr txBox="1"/>
          <p:nvPr>
            <p:ph idx="2" type="body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Entrenar y optimizar una red neuronal que se capaz de predecir la categoría de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a </a:t>
            </a:r>
            <a:r>
              <a:rPr lang="en"/>
              <a:t>análisis</a:t>
            </a:r>
            <a:r>
              <a:rPr lang="en"/>
              <a:t> descriptivo </a:t>
            </a:r>
            <a:r>
              <a:rPr lang="en"/>
              <a:t>anterior</a:t>
            </a:r>
            <a:r>
              <a:rPr lang="en"/>
              <a:t>.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017800"/>
            <a:ext cx="58236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eliminan a las columnas tags de los datos.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toman los tags como </a:t>
            </a:r>
            <a:r>
              <a:rPr lang="en"/>
              <a:t>resultados.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estandarizan los datos.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312" name="Google Shape;312;p50"/>
          <p:cNvSpPr txBox="1"/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</a:t>
            </a:r>
            <a:r>
              <a:rPr lang="en" sz="1800"/>
              <a:t>utilizó</a:t>
            </a:r>
            <a:r>
              <a:rPr lang="en" sz="1800"/>
              <a:t> la herramienta </a:t>
            </a:r>
            <a:r>
              <a:rPr b="1" lang="en" sz="1800"/>
              <a:t>Talos</a:t>
            </a:r>
            <a:r>
              <a:rPr lang="en" sz="1800"/>
              <a:t> para obtener la mejor </a:t>
            </a:r>
            <a:r>
              <a:rPr lang="en" sz="1800"/>
              <a:t>combinación</a:t>
            </a:r>
            <a:r>
              <a:rPr lang="en" sz="1800"/>
              <a:t> de hiper </a:t>
            </a:r>
            <a:r>
              <a:rPr lang="en" sz="1800"/>
              <a:t>parámetros</a:t>
            </a:r>
            <a:r>
              <a:rPr lang="en" sz="1800"/>
              <a:t> </a:t>
            </a:r>
            <a:r>
              <a:rPr lang="en" sz="1800"/>
              <a:t>según</a:t>
            </a:r>
            <a:r>
              <a:rPr lang="en" sz="1800"/>
              <a:t> la </a:t>
            </a:r>
            <a:r>
              <a:rPr lang="en" sz="1800"/>
              <a:t>información</a:t>
            </a:r>
            <a:r>
              <a:rPr lang="en" sz="1800"/>
              <a:t> dada.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opciones de </a:t>
            </a:r>
            <a:r>
              <a:rPr lang="en"/>
              <a:t>parámetros</a:t>
            </a:r>
            <a:endParaRPr sz="1800"/>
          </a:p>
        </p:txBody>
      </p:sp>
      <p:graphicFrame>
        <p:nvGraphicFramePr>
          <p:cNvPr id="318" name="Google Shape;318;p51"/>
          <p:cNvGraphicFramePr/>
          <p:nvPr/>
        </p:nvGraphicFramePr>
        <p:xfrm>
          <a:off x="311700" y="1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{C178C8FE-6920-4F36-94D5-7DFF9CECEA6A}</a:tableStyleId>
              </a:tblPr>
              <a:tblGrid>
                <a:gridCol w="1863675"/>
                <a:gridCol w="1863675"/>
              </a:tblGrid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first_neuron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[512, 256]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hidden_layers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[2, 4, 6]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[0, 0.1, 0.25]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['brick','triangle']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batch_size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[64, 128]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[20, 50, 80]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['relu', 'tanh']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['Adam','SGD']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9" name="Google Shape;319;p51"/>
          <p:cNvGraphicFramePr/>
          <p:nvPr/>
        </p:nvGraphicFramePr>
        <p:xfrm>
          <a:off x="4312475" y="1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{C178C8FE-6920-4F36-94D5-7DFF9CECEA6A}</a:tableStyleId>
              </a:tblPr>
              <a:tblGrid>
                <a:gridCol w="1610625"/>
                <a:gridCol w="2074875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[0.001]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last_activation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['sigmoid']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[custom_iou]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['binary_crossentropy']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descriptivo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98100" y="2991150"/>
            <a:ext cx="2561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Archivo: ted_main.csv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</a:t>
            </a:r>
            <a:r>
              <a:rPr lang="en"/>
              <a:t> del </a:t>
            </a:r>
            <a:r>
              <a:rPr lang="en"/>
              <a:t>modelo </a:t>
            </a:r>
            <a:r>
              <a:rPr lang="en"/>
              <a:t>según</a:t>
            </a:r>
            <a:r>
              <a:rPr lang="en"/>
              <a:t> Talos</a:t>
            </a:r>
            <a:endParaRPr sz="1800"/>
          </a:p>
        </p:txBody>
      </p:sp>
      <p:sp>
        <p:nvSpPr>
          <p:cNvPr id="325" name="Google Shape;325;p52"/>
          <p:cNvSpPr txBox="1"/>
          <p:nvPr>
            <p:ph idx="4294967295" type="body"/>
          </p:nvPr>
        </p:nvSpPr>
        <p:spPr>
          <a:xfrm>
            <a:off x="311700" y="1017800"/>
            <a:ext cx="59943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seleccionar el “mejor” modelo de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utilizó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val_custom_iou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una métrica suma los verdaderos positivos tanto en la unión (or) como en la intersección (and) de los conjuntos y luego los divide entre si.</a:t>
            </a:r>
            <a:endParaRPr sz="1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</a:t>
            </a:r>
            <a:r>
              <a:rPr lang="en"/>
              <a:t>custom_iou</a:t>
            </a:r>
            <a:endParaRPr sz="1800"/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49" name="Google Shape;34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55" name="Google Shape;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7485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1" name="Google Shape;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7" name="Google Shape;3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del modelo seleccionado</a:t>
            </a:r>
            <a:endParaRPr sz="1800"/>
          </a:p>
        </p:txBody>
      </p:sp>
      <p:graphicFrame>
        <p:nvGraphicFramePr>
          <p:cNvPr id="373" name="Google Shape;373;p60"/>
          <p:cNvGraphicFramePr/>
          <p:nvPr/>
        </p:nvGraphicFramePr>
        <p:xfrm>
          <a:off x="311700" y="1017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{C178C8FE-6920-4F36-94D5-7DFF9CECEA6A}</a:tableStyleId>
              </a:tblPr>
              <a:tblGrid>
                <a:gridCol w="727000"/>
                <a:gridCol w="1079675"/>
                <a:gridCol w="1525000"/>
                <a:gridCol w="1362175"/>
              </a:tblGrid>
              <a:tr h="39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1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</a:t>
                      </a:r>
                      <a:r>
                        <a:rPr lang="en" sz="1200"/>
                        <a:t>Nodos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2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Nodos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Dropout 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3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Nodos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Dropout 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4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 </a:t>
                      </a:r>
                      <a:r>
                        <a:rPr lang="en" sz="1200"/>
                        <a:t>Nodos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</a:t>
                      </a:r>
                      <a:r>
                        <a:rPr lang="en" sz="1200"/>
                        <a:t>sigmoid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60"/>
          <p:cNvGraphicFramePr/>
          <p:nvPr/>
        </p:nvGraphicFramePr>
        <p:xfrm>
          <a:off x="311700" y="26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{C178C8FE-6920-4F36-94D5-7DFF9CECEA6A}</a:tableStyleId>
              </a:tblPr>
              <a:tblGrid>
                <a:gridCol w="1806675"/>
                <a:gridCol w="2887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binary_crossentropy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Optimizador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Adam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Learming rate = 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Entrenamiento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batch_size = 32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epochs = 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198825" cy="3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film_date, published_date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extrae mes en columna y se debe transformar a dummies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por día de la semana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86" name="Google Shape;3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179025" cy="3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92" name="Google Shape;392;p63"/>
          <p:cNvSpPr txBox="1"/>
          <p:nvPr>
            <p:ph idx="2" type="body"/>
          </p:nvPr>
        </p:nvSpPr>
        <p:spPr>
          <a:xfrm>
            <a:off x="4949375" y="821325"/>
            <a:ext cx="38370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comments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description, title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unen los campos 'description' y 'title'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(_)(—)(-)(/) por espacios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(’) por (')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eliminan (")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expanden las 'contractions' (ej.: don't --&gt; do not)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descartan caracteres de puntuación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los términos plurales por su singular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el término por su 'lemma'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vectoriza (CountVectorizer, stop_words + min_df=0.01)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duration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event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tiene una estructura consistente.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necesariamente indica que las charlas se realizaron un mismo día.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Ej.: Para TED2006 se realizaron 45 charlas y las mismas variaron entre 01-Feb-2006 hasta 02-Mar-20016.</a:t>
            </a:r>
            <a:endParaRPr i="1"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información de Año de la charla se puede obtener del campo 'film_date'.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Nuevas Features: 3 columnas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'event_TED': Empieza con 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'event_TEDx': Empieza con TEDx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'event_noTED'.: No contiene TED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