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8"/>
  </p:notesMasterIdLst>
  <p:sldIdLst>
    <p:sldId id="256" r:id="rId2"/>
    <p:sldId id="260" r:id="rId3"/>
    <p:sldId id="337" r:id="rId4"/>
    <p:sldId id="324" r:id="rId5"/>
    <p:sldId id="325" r:id="rId6"/>
    <p:sldId id="315" r:id="rId7"/>
    <p:sldId id="328" r:id="rId8"/>
    <p:sldId id="326" r:id="rId9"/>
    <p:sldId id="327" r:id="rId10"/>
    <p:sldId id="331" r:id="rId11"/>
    <p:sldId id="329" r:id="rId12"/>
    <p:sldId id="330" r:id="rId13"/>
    <p:sldId id="332" r:id="rId14"/>
    <p:sldId id="334" r:id="rId15"/>
    <p:sldId id="333" r:id="rId16"/>
    <p:sldId id="335" r:id="rId17"/>
    <p:sldId id="336" r:id="rId18"/>
    <p:sldId id="362" r:id="rId19"/>
    <p:sldId id="350" r:id="rId20"/>
    <p:sldId id="257" r:id="rId21"/>
    <p:sldId id="316" r:id="rId22"/>
    <p:sldId id="321"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1" r:id="rId36"/>
    <p:sldId id="352" r:id="rId37"/>
    <p:sldId id="353" r:id="rId38"/>
    <p:sldId id="354" r:id="rId39"/>
    <p:sldId id="355" r:id="rId40"/>
    <p:sldId id="356" r:id="rId41"/>
    <p:sldId id="357" r:id="rId42"/>
    <p:sldId id="358" r:id="rId43"/>
    <p:sldId id="359" r:id="rId44"/>
    <p:sldId id="360" r:id="rId45"/>
    <p:sldId id="361" r:id="rId46"/>
    <p:sldId id="323" r:id="rId47"/>
  </p:sldIdLst>
  <p:sldSz cx="9144000" cy="5143500" type="screen16x9"/>
  <p:notesSz cx="6858000" cy="9144000"/>
  <p:embeddedFontLst>
    <p:embeddedFont>
      <p:font typeface="Exo" panose="020B0604020202020204" charset="0"/>
      <p:regular r:id="rId49"/>
      <p:bold r:id="rId50"/>
      <p:italic r:id="rId51"/>
      <p:boldItalic r:id="rId52"/>
    </p:embeddedFont>
    <p:embeddedFont>
      <p:font typeface="PT Sans" panose="020B0503020203020204" pitchFamily="34" charset="0"/>
      <p:regular r:id="rId53"/>
      <p:bold r:id="rId54"/>
      <p:italic r:id="rId55"/>
      <p:boldItalic r:id="rId56"/>
    </p:embeddedFont>
    <p:embeddedFont>
      <p:font typeface="Roboto Condensed Light" panose="02000000000000000000" pitchFamily="2"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D488A0-BEBC-48DB-839B-DFCB1A78B878}">
  <a:tblStyle styleId="{5BD488A0-BEBC-48DB-839B-DFCB1A78B8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88028" autoAdjust="0"/>
  </p:normalViewPr>
  <p:slideViewPr>
    <p:cSldViewPr snapToGrid="0">
      <p:cViewPr varScale="1">
        <p:scale>
          <a:sx n="107" d="100"/>
          <a:sy n="107" d="100"/>
        </p:scale>
        <p:origin x="1013"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3:03:22.227"/>
    </inkml:context>
    <inkml:brush xml:id="br0">
      <inkml:brushProperty name="width" value="0.035" units="cm"/>
      <inkml:brushProperty name="height" value="0.035" units="cm"/>
      <inkml:brushProperty name="color" value="#FFFFFF"/>
    </inkml:brush>
  </inkml:definitions>
  <inkml:trace contextRef="#ctx0" brushRef="#br0">314 261 24575,'206'0'0,"-280"2"0,32 0 0,-74-6 0,116 4 0,0 0 0,-1-1 0,1 1 0,0 0 0,0 0 0,0 0 0,0 0 0,0 0 0,0 0 0,0 0 0,0 0 0,0 0 0,0 0 0,0 0 0,0 0 0,0 0 0,0 0 0,-1 0 0,1 0 0,0 0 0,0-1 0,0 1 0,0 0 0,0 0 0,0 0 0,0 0 0,0 0 0,0 0 0,0 0 0,0 0 0,0 0 0,0 0 0,0-1 0,0 1 0,0 0 0,0 0 0,0 0 0,0 0 0,0 0 0,0 0 0,0 0 0,0 0 0,0 0 0,0 0 0,1 0 0,-1-1 0,0 1 0,0 0 0,0 0 0,0 0 0,0 0 0,0 0 0,0 0 0,0 0 0,0 0 0,0 0 0,0 0 0,0 0 0,0 0 0,1 0 0,-1 0 0,0 0 0,0 0 0,0 0 0,0 0 0,0 0 0,0 0 0,0 0 0,12-8 0,13-4 0,2 1 0,-8 5 0,0-2 0,-1 0 0,0-1 0,30-19 0,-48 27 0,1 1 0,-1 0 0,1 0 0,-1 0 0,1-1 0,-1 1 0,1 0 0,-1 0 0,0-1 0,1 1 0,-1 0 0,1-1 0,-1 1 0,0-1 0,1 1 0,-1-1 0,0 1 0,0 0 0,1-1 0,-1 1 0,0-1 0,0 1 0,0-1 0,1 1 0,-1-1 0,0 1 0,0-1 0,0 1 0,0-1 0,0 1 0,0-1 0,0 0 0,0 1 0,0-1 0,-1 1 0,1-1 0,0 1 0,0-1 0,0 1 0,0-1 0,-1 1 0,1 0 0,0-1 0,-1 1 0,1-1 0,0 1 0,-1 0 0,1-1 0,0 1 0,-1-1 0,1 1 0,-1 0 0,1 0 0,-1-1 0,1 1 0,0 0 0,-1 0 0,1 0 0,-1-1 0,1 1 0,-1 0 0,0 0 0,1 0 0,-1 0 0,1 0 0,-1 0 0,0 0 0,-43-6 0,41 6 0,-191 0 0,-1 1 0,169-7 0,26 6 0,0-1 0,-1 1 0,1 0 0,-1-1 0,1 1 0,0 0 0,-1 0 0,1-1 0,-1 1 0,1-1 0,0 1 0,0 0 0,-1-1 0,1 1 0,0-1 0,0 1 0,-1-1 0,1 1 0,0-1 0,0 1 0,0-1 0,0 1 0,0-1 0,0 1 0,0-1 0,0 0 0,1-1 0,0 0 0,0 0 0,0 0 0,1 0 0,-1 0 0,1 0 0,-1 0 0,1 0 0,0 1 0,-1-1 0,1 0 0,0 1 0,0 0 0,0-1 0,0 1 0,4-1 0,35-18-2,61-20 0,-45 19-1359,-33 12-5465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3T13:03:30.794"/>
    </inkml:context>
    <inkml:brush xml:id="br0">
      <inkml:brushProperty name="width" value="0.35" units="cm"/>
      <inkml:brushProperty name="height" value="0.35" units="cm"/>
      <inkml:brushProperty name="color" value="#FFFFFF"/>
    </inkml:brush>
  </inkml:definitions>
  <inkml:trace contextRef="#ctx0" brushRef="#br0">1891 477 24575,'-38'0'0,"-34"-1"0,0 3 0,-112 18 0,116-8 0,21-5 0,-54 17 0,90-18 0,27 0 0,66 0 0,106-4 0,-92-3 0,150 3 0,351-6 0,-571 2 0,-33-3 0,-44-4 0,50 9 0,-277-43 0,-382-47 0,-431 12-586,1075 77 586,28 1 0,0 0 0,159 2 0,1282 0-404,-1346-4 404,-104 3 0,0-1 0,0 0 0,0 0 0,0-1 0,0 1 0,0-1 0,0 1 0,0-1 0,0 0 0,3-2 0,-7 2 0,-1 0 0,1 0 0,-1 0 0,0 0 0,0 0 0,1 1 0,-1-1 0,0 1 0,0-1 0,0 1 0,0-1 0,0 1 0,0 0 0,-3 0 0,-333-34 0,114 16 0,105 5 14,-311-29 170,9 27-47,399 16-137,-38 6 0,39 0 0,21-6 0,0-1 0,0 0 0,0 0 0,0 1 0,0-1 0,0 0 0,0 0 0,0 1 0,0-1 0,0 0 0,0 0 0,0 1 0,0-1 0,0 0 0,0 0 0,1 1 0,-1-1 0,0 0 0,0 0 0,0 0 0,0 1 0,0-1 0,0 0 0,1 0 0,-1 0 0,0 1 0,0-1 0,0 0 0,1 0 0,-1 0 0,0 0 0,0 0 0,1 1 0,-1-1 0,0 0 0,0 0 0,1 0 0,-1 0 0,0 0 0,42 12 0,216 23-18,-116-19 145,578 78 419,-846-92-546,21-3 0,-673 12 0,760-10 0,-46 6 0,60-7 0,1 1 0,-1-1 0,1 1 0,-1 1 0,1-1 0,-1 0 0,1 1 0,0 0 0,0-1 0,0 1 0,0 0 0,0 1 0,-4 3 0,7-6 0,-1 1 0,1-1 0,-1 1 0,1 0 0,0-1 0,-1 1 0,1-1 0,0 1 0,0 0 0,-1-1 0,1 1 0,0 0 0,0-1 0,0 1 0,0 0 0,0-1 0,0 1 0,0 0 0,0-1 0,0 1 0,0 0 0,0-1 0,0 1 0,1 0 0,-1-1 0,0 1 0,0 0 0,1-1 0,0 2 0,18 13 0,30 2 0,-34-14 0,0 0 0,0-1 0,1-1 0,-1 0 0,1-1 0,-1-1 0,1 0 0,23-6 0,-37 6 0,0 1 0,0-1 0,0 1 0,0-1 0,0 0 0,-1 0 0,1 0 0,0 0 0,-1 0 0,1 0 0,-1 0 0,1-1 0,-1 1 0,1-1 0,-1 1 0,0-1 0,0 1 0,0-1 0,0 0 0,0 1 0,1-4 0,-1 2 0,-1 0 0,1 1 0,-1-1 0,0 0 0,0 0 0,-1 1 0,1-1 0,0 0 0,-1 1 0,0-1 0,1 0 0,-1 1 0,-2-5 0,-2-3 0,-1 1 0,1 0 0,-1 0 0,-1 1 0,0 0 0,0 0 0,-9-7 0,-11-8 0,-1 2 0,-1 1 0,-1 1 0,0 1 0,-50-20 0,56 29 0,0 1 0,0 1 0,-1 1 0,0 1 0,0 1 0,0 1 0,0 1 0,-37 3 0,202 21 0,-51-7 0,110 14 0,-186-31 0,-16-4 0,-22-6 0,-13-1 0,-45-8 0,6 2 0,-226-49 0,302 68 0,0 0 0,-1 0 0,1 0 0,0 0 0,0-1 0,-1 1 0,1 0 0,0-1 0,0 1 0,0-1 0,0 0 0,0 1 0,0-1 0,0 0 0,0 1 0,0-1 0,0 0 0,0 0 0,-1-1 0,2 1 0,0 0 0,0 1 0,0-1 0,0 0 0,0 1 0,0-1 0,0 0 0,0 0 0,1 1 0,-1-1 0,0 0 0,0 1 0,1-1 0,-1 1 0,0-1 0,1 0 0,-1 1 0,0-1 0,1 1 0,-1-1 0,1 1 0,-1-1 0,2 0 0,5-5 0,0 1 0,1 0 0,13-7 0,-17 10 0,-4 2 0,0 0 0,0 0 0,0 0 0,0 0 0,-1 0 0,1 0 0,0 0 0,0 0 0,0 0 0,0 0 0,0 0 0,0 0 0,0 0 0,0 0 0,0-1 0,0 1 0,-1 0 0,1 0 0,0 0 0,0 0 0,0 0 0,0 0 0,0 0 0,0 0 0,0 0 0,0-1 0,0 1 0,0 0 0,0 0 0,0 0 0,0 0 0,0 0 0,0 0 0,0 0 0,0 0 0,0-1 0,0 1 0,0 0 0,0 0 0,0 0 0,0 0 0,0 0 0,0 0 0,0 0 0,1 0 0,-1 0 0,0 0 0,0-1 0,0 1 0,0 0 0,0 0 0,0 0 0,0 0 0,0 0 0,0 0 0,0 0 0,0 0 0,1 0 0,-1 0 0,0 0 0,0 0 0,0 0 0,0 0 0,0 0 0,0 0 0,0 0 0,0 0 0,0 0 0,1 0 0,-14-3 0,-19 2 0,-13 0 0,24 0 0,0 0 0,1 2 0,-34 5 0,51-5 0,1 0 0,-1 0 0,1 0 0,-1 1 0,1-1 0,0 1 0,-1-1 0,1 1 0,0 0 0,0 0 0,0 0 0,0 0 0,1 0 0,-1 0 0,1 1 0,-1-1 0,1 0 0,0 1 0,0-1 0,0 1 0,0 0 0,0-1 0,0 1 0,0 4 0,-1 8 0,0 0 0,0 0 0,2 18 0,0-22 0,0 11 0,0 0 0,2 0 0,5 27 0,-5-39 0,1 1 0,1-1 0,0 0 0,0 0 0,1 0 0,0 0 0,0-1 0,12 15 0,-2-2 0,0 1 0,22 47 0,-22-38 0,22 33 0,61 64 0,-23-56 0,110 116 0,-130-131-1365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5B9B6598-463A-AF9C-4ABD-9B3865E832B9}"/>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D1368E77-AD90-B8BE-CD71-126B1223C4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1729FAEF-02DF-01A6-B4C5-43B2D798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580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FB911691-D4E4-9C52-6B46-FE6C937F08BD}"/>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6E1B00CD-7140-677E-1C2B-C79980402A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AFA0A6B7-8E0D-6183-A34D-6648224D0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094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6DD5B658-5C98-4154-E9DD-90752567E0CE}"/>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8725520E-3B23-4CB1-DA17-7202D68FBB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55BFB7F4-5B19-BC51-92EB-E5DDB144B8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497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357BBD7D-2FBA-EE38-4B70-B7FBD86B70B8}"/>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EB48BACE-1FD3-6E90-B61A-6D0BC1A309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02C19DC0-EC22-6F9C-AEAE-E0FD4298ED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39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86554568-DFC7-B5F2-DCD7-9233236A9F47}"/>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1F227B7D-3C29-E6B0-7AE8-9A030381D5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0686ED7B-ABDD-9811-01FD-1DC7CAACAD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197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FEF70B43-266A-92BA-9EDB-30E09D6671E4}"/>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D59B9CD9-76C1-8FB5-D209-A71D1EF8F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300C835D-8401-0FE3-8917-DE7EF5E38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660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0"/>
        <p:cNvGrpSpPr/>
        <p:nvPr/>
      </p:nvGrpSpPr>
      <p:grpSpPr>
        <a:xfrm>
          <a:off x="0" y="0"/>
          <a:ext cx="0" cy="0"/>
          <a:chOff x="0" y="0"/>
          <a:chExt cx="0" cy="0"/>
        </a:xfrm>
      </p:grpSpPr>
      <p:sp>
        <p:nvSpPr>
          <p:cNvPr id="2721" name="Google Shape;2721;gf11272de0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2" name="Google Shape;2722;gf11272de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a:extLst>
            <a:ext uri="{FF2B5EF4-FFF2-40B4-BE49-F238E27FC236}">
              <a16:creationId xmlns:a16="http://schemas.microsoft.com/office/drawing/2014/main" id="{07F78E22-4298-A70F-7E3E-34FDD90D9061}"/>
            </a:ext>
          </a:extLst>
        </p:cNvPr>
        <p:cNvGrpSpPr/>
        <p:nvPr/>
      </p:nvGrpSpPr>
      <p:grpSpPr>
        <a:xfrm>
          <a:off x="0" y="0"/>
          <a:ext cx="0" cy="0"/>
          <a:chOff x="0" y="0"/>
          <a:chExt cx="0" cy="0"/>
        </a:xfrm>
      </p:grpSpPr>
      <p:sp>
        <p:nvSpPr>
          <p:cNvPr id="2821" name="Google Shape;2821;gedfa3e31c0_2_20399:notes">
            <a:extLst>
              <a:ext uri="{FF2B5EF4-FFF2-40B4-BE49-F238E27FC236}">
                <a16:creationId xmlns:a16="http://schemas.microsoft.com/office/drawing/2014/main" id="{00E4A8FE-1CA5-6C97-C86A-C0C188D2B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a:extLst>
              <a:ext uri="{FF2B5EF4-FFF2-40B4-BE49-F238E27FC236}">
                <a16:creationId xmlns:a16="http://schemas.microsoft.com/office/drawing/2014/main" id="{28606E6C-1FD4-CF29-8458-CE73D9336E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928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a:extLst>
            <a:ext uri="{FF2B5EF4-FFF2-40B4-BE49-F238E27FC236}">
              <a16:creationId xmlns:a16="http://schemas.microsoft.com/office/drawing/2014/main" id="{66BB1F06-958E-5845-D521-AD4CD91964D9}"/>
            </a:ext>
          </a:extLst>
        </p:cNvPr>
        <p:cNvGrpSpPr/>
        <p:nvPr/>
      </p:nvGrpSpPr>
      <p:grpSpPr>
        <a:xfrm>
          <a:off x="0" y="0"/>
          <a:ext cx="0" cy="0"/>
          <a:chOff x="0" y="0"/>
          <a:chExt cx="0" cy="0"/>
        </a:xfrm>
      </p:grpSpPr>
      <p:sp>
        <p:nvSpPr>
          <p:cNvPr id="2821" name="Google Shape;2821;gedfa3e31c0_2_20399:notes">
            <a:extLst>
              <a:ext uri="{FF2B5EF4-FFF2-40B4-BE49-F238E27FC236}">
                <a16:creationId xmlns:a16="http://schemas.microsoft.com/office/drawing/2014/main" id="{2415643A-15C3-2E96-891A-196828470B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a:extLst>
              <a:ext uri="{FF2B5EF4-FFF2-40B4-BE49-F238E27FC236}">
                <a16:creationId xmlns:a16="http://schemas.microsoft.com/office/drawing/2014/main" id="{CE5B0090-1206-BCF3-8BE7-E40A59E1CA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56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0"/>
        <p:cNvGrpSpPr/>
        <p:nvPr/>
      </p:nvGrpSpPr>
      <p:grpSpPr>
        <a:xfrm>
          <a:off x="0" y="0"/>
          <a:ext cx="0" cy="0"/>
          <a:chOff x="0" y="0"/>
          <a:chExt cx="0" cy="0"/>
        </a:xfrm>
      </p:grpSpPr>
      <p:sp>
        <p:nvSpPr>
          <p:cNvPr id="2821" name="Google Shape;2821;gedfa3e31c0_2_20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2" name="Google Shape;2822;gedfa3e31c0_2_20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E0791810-B948-F320-B878-6682CD3FAA0F}"/>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4AF6F9CA-E4B0-AE7A-24F7-A8CF0FA84D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27BBD2D6-F071-1F67-FD6E-FBB6FB048F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3587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E9FC6A2B-7FE6-606F-36A7-C360A0C3EFE9}"/>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C29226D5-D168-0013-896F-7ACCC3CD7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11C320F7-3611-AE7B-6043-369F13EDAE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40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FBE3FE2C-83AE-C68B-EA9F-2297343B494F}"/>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F52C2D60-CA46-25B8-BBAA-F9D7196987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167E8866-3390-7EFA-7B0A-861F5A160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660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4528A2B2-2215-2CF9-018C-70F9EFE48ED8}"/>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553A4190-2E44-D126-5843-4BE288079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F997F7FF-7E34-4EB1-D58A-406F2CE8CC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711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84482AA6-AB6D-16A7-2DCD-0FC1D360DB95}"/>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C52804E6-FAF4-AF29-D0A3-2CAD81206F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C9BBEAF3-6FFC-B107-79D3-46E21A48C1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58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8">
          <a:extLst>
            <a:ext uri="{FF2B5EF4-FFF2-40B4-BE49-F238E27FC236}">
              <a16:creationId xmlns:a16="http://schemas.microsoft.com/office/drawing/2014/main" id="{28F8B9D3-887E-48BF-2369-90EF155853DF}"/>
            </a:ext>
          </a:extLst>
        </p:cNvPr>
        <p:cNvGrpSpPr/>
        <p:nvPr/>
      </p:nvGrpSpPr>
      <p:grpSpPr>
        <a:xfrm>
          <a:off x="0" y="0"/>
          <a:ext cx="0" cy="0"/>
          <a:chOff x="0" y="0"/>
          <a:chExt cx="0" cy="0"/>
        </a:xfrm>
      </p:grpSpPr>
      <p:sp>
        <p:nvSpPr>
          <p:cNvPr id="2769" name="Google Shape;2769;gedfa3e31c0_2_20568:notes">
            <a:extLst>
              <a:ext uri="{FF2B5EF4-FFF2-40B4-BE49-F238E27FC236}">
                <a16:creationId xmlns:a16="http://schemas.microsoft.com/office/drawing/2014/main" id="{F28FB26C-B2F8-51C4-CFE0-EFC5963959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0" name="Google Shape;2770;gedfa3e31c0_2_20568:notes">
            <a:extLst>
              <a:ext uri="{FF2B5EF4-FFF2-40B4-BE49-F238E27FC236}">
                <a16:creationId xmlns:a16="http://schemas.microsoft.com/office/drawing/2014/main" id="{38A4D55A-5332-746B-4870-A3A1064ACD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29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3" r:id="rId5"/>
    <p:sldLayoutId id="2147483674" r:id="rId6"/>
    <p:sldLayoutId id="214748367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hemeOverride" Target="../theme/themeOverride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399900"/>
          </a:xfrm>
          <a:prstGeom prst="roundRect">
            <a:avLst>
              <a:gd name="adj" fmla="val 50000"/>
            </a:avLst>
          </a:prstGeom>
          <a:gradFill>
            <a:gsLst>
              <a:gs pos="0">
                <a:schemeClr val="lt2"/>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 b="1" dirty="0"/>
              <a:t>GROUP-5</a:t>
            </a:r>
            <a:endParaRPr b="1" dirty="0"/>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1317600" y="1193625"/>
            <a:ext cx="6508800" cy="17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solidFill>
                  <a:schemeClr val="accent2"/>
                </a:solidFill>
              </a:rPr>
              <a:t>ELEMENTS OF COMPUTING</a:t>
            </a:r>
            <a:br>
              <a:rPr lang="en" sz="5800" dirty="0">
                <a:solidFill>
                  <a:schemeClr val="accent2"/>
                </a:solidFill>
              </a:rPr>
            </a:br>
            <a:r>
              <a:rPr lang="en" sz="5800" dirty="0">
                <a:solidFill>
                  <a:schemeClr val="accent2"/>
                </a:solidFill>
              </a:rPr>
              <a:t>SYSTEMS - 1</a:t>
            </a:r>
            <a:endParaRPr sz="5000" dirty="0"/>
          </a:p>
        </p:txBody>
      </p:sp>
      <p:sp>
        <p:nvSpPr>
          <p:cNvPr id="2" name="TextBox 1">
            <a:extLst>
              <a:ext uri="{FF2B5EF4-FFF2-40B4-BE49-F238E27FC236}">
                <a16:creationId xmlns:a16="http://schemas.microsoft.com/office/drawing/2014/main" id="{C41C4DD3-4C78-9A68-90CA-E30FDD8BDE2C}"/>
              </a:ext>
            </a:extLst>
          </p:cNvPr>
          <p:cNvSpPr txBox="1"/>
          <p:nvPr/>
        </p:nvSpPr>
        <p:spPr>
          <a:xfrm>
            <a:off x="3539613" y="3819832"/>
            <a:ext cx="2236095" cy="338554"/>
          </a:xfrm>
          <a:prstGeom prst="rect">
            <a:avLst/>
          </a:prstGeom>
          <a:noFill/>
        </p:spPr>
        <p:txBody>
          <a:bodyPr wrap="square" rtlCol="0">
            <a:spAutoFit/>
          </a:bodyPr>
          <a:lstStyle/>
          <a:p>
            <a:pPr algn="ctr"/>
            <a:r>
              <a:rPr lang="en-GB" sz="1600" b="1" dirty="0">
                <a:solidFill>
                  <a:schemeClr val="bg1"/>
                </a:solidFill>
                <a:latin typeface="Times New Roman" panose="02020603050405020304" pitchFamily="18" charset="0"/>
                <a:cs typeface="Times New Roman" panose="02020603050405020304" pitchFamily="18" charset="0"/>
              </a:rPr>
              <a:t>2024-2025</a:t>
            </a:r>
            <a:endParaRPr lang="en-IN" sz="16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60585839-8F7C-893F-A72C-8296764FC961}"/>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09951B50-17D2-6A83-18F7-46A7169C9D19}"/>
              </a:ext>
            </a:extLst>
          </p:cNvPr>
          <p:cNvSpPr txBox="1">
            <a:spLocks noGrp="1"/>
          </p:cNvSpPr>
          <p:nvPr>
            <p:ph type="title"/>
          </p:nvPr>
        </p:nvSpPr>
        <p:spPr>
          <a:xfrm>
            <a:off x="703784" y="214868"/>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NOT16</a:t>
            </a:r>
            <a:endParaRPr dirty="0">
              <a:solidFill>
                <a:schemeClr val="accent2"/>
              </a:solidFill>
            </a:endParaRPr>
          </a:p>
        </p:txBody>
      </p:sp>
      <p:sp>
        <p:nvSpPr>
          <p:cNvPr id="2775" name="Google Shape;2775;p36">
            <a:extLst>
              <a:ext uri="{FF2B5EF4-FFF2-40B4-BE49-F238E27FC236}">
                <a16:creationId xmlns:a16="http://schemas.microsoft.com/office/drawing/2014/main" id="{C2FBC982-475A-08AA-66F1-05DF64B3A5B5}"/>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8699DEDF-4939-9005-69F7-CC1D10DAA526}"/>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956EED63-BFC0-851B-040F-A0393ADA40FC}"/>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86781D0C-AFC7-36D2-AF15-17CDF3DFFE59}"/>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E2BE8D29-8946-186C-60A6-AD59966A1A94}"/>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09811B4C-0F5F-42F0-A6DA-66AD4578BCF8}"/>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37B34552-BE11-4C0A-4397-D56A66E04ABA}"/>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CF675BA2-ED61-21A7-47B0-C16599D4DACE}"/>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C9939EC9-220C-C3D4-DC69-DC4F35675862}"/>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3EA322C1-8505-D289-33F1-E71E8E13DD28}"/>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3AEADE0F-E7D9-21BA-7A3D-68260144EE8C}"/>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5A88C737-C421-94EB-6B38-EC98398721E6}"/>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15DBEAC3-FD7F-605C-261C-4C5872C3A43E}"/>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609E3941-15CE-5EA3-B452-77D729A2AA6C}"/>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596181FC-3737-C844-7947-8427F65FEF13}"/>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16CDB0ED-BED2-8236-3B2C-6ABC374EFA16}"/>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1F7B6262-9B5B-19D3-CB2B-635A833230AB}"/>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548F46AA-386F-7343-1CE3-6935540F71C2}"/>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91CD528B-1485-4EF1-334C-3984CDB9A1B5}"/>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197EB3B2-202D-02BC-2128-AD9BEF90BDC8}"/>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05C606AC-F6AC-3E3B-694F-E700A52B241C}"/>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3F93457D-0D8F-6566-7D8F-1481995BC83B}"/>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9B2DD01F-00EB-B432-A6F5-316A90A8C95F}"/>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16488F26-1982-2E6C-E4BA-D85B3D64F9BD}"/>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71C7F63C-F3F1-2AC9-ABB6-E3A250EFB436}"/>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6646B010-EB17-FDA2-1100-897B52B3A1BE}"/>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978954CF-3F41-110D-18B4-AF057262484E}"/>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E08CD93D-B4C0-5CD9-6F0B-7EEFA78D99A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449E3E4F-46A5-8910-AA1B-6371D1CE625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41CD1CCC-5366-3114-F02D-99049587A8F2}"/>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ECC88B57-199F-EF82-BC66-534DD39D766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A579297E-00C1-7DFB-0210-4FD748BBC937}"/>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CB3FD5EE-3EB0-7D25-F79F-0F06449ED0F4}"/>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7A7B9132-AE22-B175-1A67-19972192EDA8}"/>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C4B98F81-74C7-71DB-3CF8-8A724F2AAD0E}"/>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7A0FB688-5C1C-4167-7012-F4D167CBA754}"/>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ABCCE4D0-4DFB-6D9E-82B0-0D25274B23B8}"/>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54CB8432-72D2-A8D3-6603-688BE029B6C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CDCEC695-D496-ECDA-5EAE-14AFBEB59A5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D4259D5C-24B0-402C-DC6B-9EA306E5657A}"/>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6A6A3913-14A9-49FF-1B38-1EECDBE6C961}"/>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D13CBF02-9E32-BFE7-891E-3595F623927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BE8D7506-97CB-ED3F-D4D6-0AF70F4E8546}"/>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AB9A04A7-1011-068E-1DC9-5F9EF735D07E}"/>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F85A7082-3B8B-2F0B-C93E-6759E484FB48}"/>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CCC1DAD0-B80F-AA80-F43A-2A2B5283097C}"/>
              </a:ext>
            </a:extLst>
          </p:cNvPr>
          <p:cNvSpPr txBox="1"/>
          <p:nvPr/>
        </p:nvSpPr>
        <p:spPr>
          <a:xfrm>
            <a:off x="880372" y="689550"/>
            <a:ext cx="2718073" cy="4431983"/>
          </a:xfrm>
          <a:prstGeom prst="rect">
            <a:avLst/>
          </a:prstGeom>
          <a:noFill/>
        </p:spPr>
        <p:txBody>
          <a:bodyPr wrap="square" rtlCol="0">
            <a:spAutoFit/>
          </a:bodyPr>
          <a:lstStyle/>
          <a:p>
            <a:r>
              <a:rPr lang="en-GB" sz="1200" dirty="0">
                <a:solidFill>
                  <a:schemeClr val="bg1"/>
                </a:solidFill>
                <a:highlight>
                  <a:srgbClr val="000000"/>
                </a:highlight>
              </a:rPr>
              <a:t>CHIP Not16 </a:t>
            </a:r>
          </a:p>
          <a:p>
            <a:r>
              <a:rPr lang="en-GB" sz="1200" dirty="0">
                <a:solidFill>
                  <a:schemeClr val="bg1"/>
                </a:solidFill>
                <a:highlight>
                  <a:srgbClr val="000000"/>
                </a:highlight>
              </a:rPr>
              <a:t>{    </a:t>
            </a:r>
          </a:p>
          <a:p>
            <a:r>
              <a:rPr lang="en-GB" sz="1200" dirty="0">
                <a:solidFill>
                  <a:schemeClr val="bg1"/>
                </a:solidFill>
                <a:highlight>
                  <a:srgbClr val="000000"/>
                </a:highlight>
              </a:rPr>
              <a:t>IN in[16];    </a:t>
            </a:r>
          </a:p>
          <a:p>
            <a:r>
              <a:rPr lang="en-GB" sz="1200" dirty="0">
                <a:solidFill>
                  <a:schemeClr val="bg1"/>
                </a:solidFill>
                <a:highlight>
                  <a:srgbClr val="000000"/>
                </a:highlight>
              </a:rPr>
              <a:t>OUT out[16];    </a:t>
            </a:r>
          </a:p>
          <a:p>
            <a:endParaRPr lang="en-GB" sz="1200" dirty="0">
              <a:solidFill>
                <a:schemeClr val="bg1"/>
              </a:solidFill>
              <a:highlight>
                <a:srgbClr val="000000"/>
              </a:highlight>
            </a:endParaRPr>
          </a:p>
          <a:p>
            <a:r>
              <a:rPr lang="en-GB" sz="1200" dirty="0">
                <a:solidFill>
                  <a:schemeClr val="bg1"/>
                </a:solidFill>
                <a:highlight>
                  <a:srgbClr val="000000"/>
                </a:highlight>
              </a:rPr>
              <a:t>PARTS:    </a:t>
            </a:r>
          </a:p>
          <a:p>
            <a:r>
              <a:rPr lang="en-GB" sz="1200" dirty="0">
                <a:solidFill>
                  <a:schemeClr val="bg1"/>
                </a:solidFill>
                <a:highlight>
                  <a:srgbClr val="000000"/>
                </a:highlight>
              </a:rPr>
              <a:t>Not(in=in[0], out=out[0]);    </a:t>
            </a:r>
          </a:p>
          <a:p>
            <a:r>
              <a:rPr lang="en-GB" sz="1200" dirty="0">
                <a:solidFill>
                  <a:schemeClr val="bg1"/>
                </a:solidFill>
                <a:highlight>
                  <a:srgbClr val="000000"/>
                </a:highlight>
              </a:rPr>
              <a:t>Not(in=in[1], out=out[1]);    </a:t>
            </a:r>
          </a:p>
          <a:p>
            <a:r>
              <a:rPr lang="en-GB" sz="1200" dirty="0">
                <a:solidFill>
                  <a:schemeClr val="bg1"/>
                </a:solidFill>
                <a:highlight>
                  <a:srgbClr val="000000"/>
                </a:highlight>
              </a:rPr>
              <a:t>Not(in=in[2], out=out[2]);    </a:t>
            </a:r>
          </a:p>
          <a:p>
            <a:r>
              <a:rPr lang="en-GB" sz="1200" dirty="0">
                <a:solidFill>
                  <a:schemeClr val="bg1"/>
                </a:solidFill>
                <a:highlight>
                  <a:srgbClr val="000000"/>
                </a:highlight>
              </a:rPr>
              <a:t>Not(in=in[3], out=out[3]);    </a:t>
            </a:r>
          </a:p>
          <a:p>
            <a:r>
              <a:rPr lang="en-GB" sz="1200" dirty="0">
                <a:solidFill>
                  <a:schemeClr val="bg1"/>
                </a:solidFill>
                <a:highlight>
                  <a:srgbClr val="000000"/>
                </a:highlight>
              </a:rPr>
              <a:t>Not(in=in[4], out=out[4]);    </a:t>
            </a:r>
          </a:p>
          <a:p>
            <a:r>
              <a:rPr lang="en-GB" sz="1200" dirty="0">
                <a:solidFill>
                  <a:schemeClr val="bg1"/>
                </a:solidFill>
                <a:highlight>
                  <a:srgbClr val="000000"/>
                </a:highlight>
              </a:rPr>
              <a:t>Not(in=in[5], out=out[5]);    </a:t>
            </a:r>
          </a:p>
          <a:p>
            <a:r>
              <a:rPr lang="en-GB" sz="1200" dirty="0">
                <a:solidFill>
                  <a:schemeClr val="bg1"/>
                </a:solidFill>
                <a:highlight>
                  <a:srgbClr val="000000"/>
                </a:highlight>
              </a:rPr>
              <a:t>Not(in=in[6], out=out[6]);    </a:t>
            </a:r>
          </a:p>
          <a:p>
            <a:r>
              <a:rPr lang="en-GB" sz="1200" dirty="0">
                <a:solidFill>
                  <a:schemeClr val="bg1"/>
                </a:solidFill>
                <a:highlight>
                  <a:srgbClr val="000000"/>
                </a:highlight>
              </a:rPr>
              <a:t>Not(in=in[7], out=out[7]);    </a:t>
            </a:r>
          </a:p>
          <a:p>
            <a:r>
              <a:rPr lang="en-GB" sz="1200" dirty="0">
                <a:solidFill>
                  <a:schemeClr val="bg1"/>
                </a:solidFill>
                <a:highlight>
                  <a:srgbClr val="000000"/>
                </a:highlight>
              </a:rPr>
              <a:t>Not(in=in[8], out=out[8]);    </a:t>
            </a:r>
          </a:p>
          <a:p>
            <a:r>
              <a:rPr lang="en-GB" sz="1200" dirty="0">
                <a:solidFill>
                  <a:schemeClr val="bg1"/>
                </a:solidFill>
                <a:highlight>
                  <a:srgbClr val="000000"/>
                </a:highlight>
              </a:rPr>
              <a:t>Not(in=in[9], out=out[9]);    </a:t>
            </a:r>
          </a:p>
          <a:p>
            <a:r>
              <a:rPr lang="en-GB" sz="1200" dirty="0">
                <a:solidFill>
                  <a:schemeClr val="bg1"/>
                </a:solidFill>
                <a:highlight>
                  <a:srgbClr val="000000"/>
                </a:highlight>
              </a:rPr>
              <a:t>Not(in=in[10], out=out[10]);    </a:t>
            </a:r>
          </a:p>
          <a:p>
            <a:r>
              <a:rPr lang="en-GB" sz="1200" dirty="0">
                <a:solidFill>
                  <a:schemeClr val="bg1"/>
                </a:solidFill>
                <a:highlight>
                  <a:srgbClr val="000000"/>
                </a:highlight>
              </a:rPr>
              <a:t>Not(in=in[11], out=out[11]);    </a:t>
            </a:r>
          </a:p>
          <a:p>
            <a:r>
              <a:rPr lang="en-GB" sz="1200" dirty="0">
                <a:solidFill>
                  <a:schemeClr val="bg1"/>
                </a:solidFill>
                <a:highlight>
                  <a:srgbClr val="000000"/>
                </a:highlight>
              </a:rPr>
              <a:t>Not(in=in[12], out=out[12]);    </a:t>
            </a:r>
          </a:p>
          <a:p>
            <a:r>
              <a:rPr lang="en-GB" sz="1200" dirty="0">
                <a:solidFill>
                  <a:schemeClr val="bg1"/>
                </a:solidFill>
                <a:highlight>
                  <a:srgbClr val="000000"/>
                </a:highlight>
              </a:rPr>
              <a:t>Not(in=in[13], out=out[13]);    </a:t>
            </a:r>
          </a:p>
          <a:p>
            <a:r>
              <a:rPr lang="en-GB" sz="1200" dirty="0">
                <a:solidFill>
                  <a:schemeClr val="bg1"/>
                </a:solidFill>
                <a:highlight>
                  <a:srgbClr val="000000"/>
                </a:highlight>
              </a:rPr>
              <a:t>Not(in=in[14], out=out[14]);    </a:t>
            </a:r>
          </a:p>
          <a:p>
            <a:r>
              <a:rPr lang="en-GB" sz="1200" dirty="0">
                <a:solidFill>
                  <a:schemeClr val="bg1"/>
                </a:solidFill>
                <a:highlight>
                  <a:srgbClr val="000000"/>
                </a:highlight>
              </a:rPr>
              <a:t>Not(in=in[15], out=out[15]);</a:t>
            </a:r>
          </a:p>
          <a:p>
            <a:r>
              <a:rPr lang="en-GB" sz="1200" dirty="0">
                <a:solidFill>
                  <a:schemeClr val="bg1"/>
                </a:solidFill>
                <a:highlight>
                  <a:srgbClr val="000000"/>
                </a:highlight>
              </a:rPr>
              <a:t>}</a:t>
            </a:r>
            <a:endParaRPr lang="en-IN" sz="1200" dirty="0">
              <a:solidFill>
                <a:schemeClr val="bg1"/>
              </a:solidFill>
              <a:highlight>
                <a:srgbClr val="000000"/>
              </a:highlight>
            </a:endParaRPr>
          </a:p>
        </p:txBody>
      </p:sp>
      <p:pic>
        <p:nvPicPr>
          <p:cNvPr id="5" name="Picture 4">
            <a:extLst>
              <a:ext uri="{FF2B5EF4-FFF2-40B4-BE49-F238E27FC236}">
                <a16:creationId xmlns:a16="http://schemas.microsoft.com/office/drawing/2014/main" id="{F1399593-49B0-4A43-928A-9A0095DE6BE4}"/>
              </a:ext>
            </a:extLst>
          </p:cNvPr>
          <p:cNvPicPr>
            <a:picLocks noChangeAspect="1"/>
          </p:cNvPicPr>
          <p:nvPr/>
        </p:nvPicPr>
        <p:blipFill>
          <a:blip r:embed="rId3"/>
          <a:srcRect l="45843" t="13406" r="25631" b="71826"/>
          <a:stretch/>
        </p:blipFill>
        <p:spPr>
          <a:xfrm>
            <a:off x="3943706" y="1470905"/>
            <a:ext cx="4639416" cy="1800933"/>
          </a:xfrm>
          <a:prstGeom prst="rect">
            <a:avLst/>
          </a:prstGeom>
        </p:spPr>
      </p:pic>
    </p:spTree>
    <p:extLst>
      <p:ext uri="{BB962C8B-B14F-4D97-AF65-F5344CB8AC3E}">
        <p14:creationId xmlns:p14="http://schemas.microsoft.com/office/powerpoint/2010/main" val="85110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51EF065E-C4FB-6480-1FCF-F7CC952EFA60}"/>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3D00BC41-CB04-F825-DD4C-D9636FFFA07B}"/>
              </a:ext>
            </a:extLst>
          </p:cNvPr>
          <p:cNvSpPr txBox="1">
            <a:spLocks noGrp="1"/>
          </p:cNvSpPr>
          <p:nvPr>
            <p:ph type="title"/>
          </p:nvPr>
        </p:nvSpPr>
        <p:spPr>
          <a:xfrm>
            <a:off x="703784" y="214868"/>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AND16</a:t>
            </a:r>
            <a:endParaRPr dirty="0">
              <a:solidFill>
                <a:schemeClr val="accent2"/>
              </a:solidFill>
            </a:endParaRPr>
          </a:p>
        </p:txBody>
      </p:sp>
      <p:sp>
        <p:nvSpPr>
          <p:cNvPr id="2775" name="Google Shape;2775;p36">
            <a:extLst>
              <a:ext uri="{FF2B5EF4-FFF2-40B4-BE49-F238E27FC236}">
                <a16:creationId xmlns:a16="http://schemas.microsoft.com/office/drawing/2014/main" id="{5CB0549D-E084-67CB-98CF-C8368B09FFD5}"/>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F486A865-B7A6-F1FE-910E-73A8A7DF5257}"/>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8B4D5AF7-9E24-8974-1348-218935E29FBF}"/>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3F1AF8D9-55CC-0A1B-1EA2-28336973E87B}"/>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ADB9F5B9-C6AD-68B8-8E6B-1984DAAD0FD1}"/>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9C6CC0A5-BD6D-4CE2-7BFE-8D8A6538F6E1}"/>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969A09C9-CFDC-4BD4-9BB9-CA4686022C33}"/>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64BC1F09-E593-5A2F-B511-FB72B9B026BB}"/>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CEE895E5-52D7-860B-D988-C5D0D81053D5}"/>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195F02DE-ADC1-0B77-3D47-51B0928EA9B5}"/>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2C881729-D6A1-4324-80FF-6E9FFE417A0C}"/>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AD037336-AC94-70AF-25EF-6312F4873226}"/>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36F14264-F4A1-19D0-D2D3-94FC51C077AF}"/>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F73B9A68-8C3E-9C34-FF08-C774AEA46610}"/>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11470DE2-2550-1836-3A44-1B224C96ADA2}"/>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B0E7828E-076A-E0CB-9CD3-4CFA2370551E}"/>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3C4B567E-35AE-AEF6-DDF9-7B53A862B578}"/>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88DA30C3-A93E-A219-0707-8580379F3359}"/>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DA0AE235-35B1-BDD8-778F-C7151F58D75A}"/>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C74AB566-9CA4-91D5-2A6D-8E7F03F9503F}"/>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17B30894-EEA7-C551-23B0-6FD5B5DCA788}"/>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9F84DFC8-A936-0597-0592-C358EBBC2D2F}"/>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F8CA3A3F-A30B-90B3-FD51-5C059F605D57}"/>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E01078F3-B0AD-DCBE-C6C3-DB9A257AAF93}"/>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769B7028-AD50-510C-5511-51523D8F782A}"/>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44C1FB98-295E-DB7E-41F2-926A88607E77}"/>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BEC7E47D-5A46-79C0-B36D-73D097FA6B2A}"/>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3FF373EF-E3F0-7C31-65FE-DC3D13B335F3}"/>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EDE5B93C-B272-6DA0-C014-10B03298622E}"/>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A5EEA4DD-4FCF-40F6-308F-323AB447A2E9}"/>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F3D61053-0DD1-A89A-F151-634746FA8929}"/>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B7140785-2CAE-A245-5C58-958D663DE30D}"/>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5267A411-4E5F-E47B-FC91-93171261853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14706FD5-CEE7-56C8-6FB7-47CFB80250A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6F1213B7-26CD-EDF2-4477-4739BE865215}"/>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25070D9D-EA24-72B7-4B01-08A86E62F06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B71263C1-73F8-60D2-3C63-E42EF8E3BA0B}"/>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1C2178C7-395F-D73F-0B98-B4C54E667917}"/>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9C3BC719-64BF-4CFE-4D4F-53C11A7B1124}"/>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04BBF7FE-D3FB-A235-11F3-D2DBB7DB93D2}"/>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B3BF7F86-6F63-BA0C-F682-D8B74D0110FD}"/>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01B91903-9B8D-5074-85BA-E1A489B8D52F}"/>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C7AD9AD4-02DA-E174-675B-9F3F76BBBD9E}"/>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4DC2F19E-3280-D96B-E80F-CEA80D624C48}"/>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56E79C86-3697-8CE1-13A3-B06E1B318D7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49A5777-9B0A-B070-908B-1DB1B2F3CFB8}"/>
              </a:ext>
            </a:extLst>
          </p:cNvPr>
          <p:cNvSpPr txBox="1"/>
          <p:nvPr/>
        </p:nvSpPr>
        <p:spPr>
          <a:xfrm>
            <a:off x="880372" y="803850"/>
            <a:ext cx="2718073" cy="4339650"/>
          </a:xfrm>
          <a:prstGeom prst="rect">
            <a:avLst/>
          </a:prstGeom>
          <a:noFill/>
        </p:spPr>
        <p:txBody>
          <a:bodyPr wrap="square" rtlCol="0">
            <a:spAutoFit/>
          </a:bodyPr>
          <a:lstStyle/>
          <a:p>
            <a:r>
              <a:rPr lang="en-GB" sz="1200" dirty="0">
                <a:solidFill>
                  <a:schemeClr val="bg1"/>
                </a:solidFill>
                <a:highlight>
                  <a:srgbClr val="000000"/>
                </a:highlight>
              </a:rPr>
              <a:t>CHIP And16 </a:t>
            </a:r>
          </a:p>
          <a:p>
            <a:r>
              <a:rPr lang="en-GB" sz="1200" dirty="0">
                <a:solidFill>
                  <a:schemeClr val="bg1"/>
                </a:solidFill>
                <a:highlight>
                  <a:srgbClr val="000000"/>
                </a:highlight>
              </a:rPr>
              <a:t>{    </a:t>
            </a:r>
          </a:p>
          <a:p>
            <a:r>
              <a:rPr lang="en-GB" sz="1200" dirty="0">
                <a:solidFill>
                  <a:schemeClr val="bg1"/>
                </a:solidFill>
                <a:highlight>
                  <a:srgbClr val="000000"/>
                </a:highlight>
              </a:rPr>
              <a:t>IN a[16], b[16];    </a:t>
            </a:r>
          </a:p>
          <a:p>
            <a:r>
              <a:rPr lang="en-GB" sz="1200" dirty="0">
                <a:solidFill>
                  <a:schemeClr val="bg1"/>
                </a:solidFill>
                <a:highlight>
                  <a:srgbClr val="000000"/>
                </a:highlight>
              </a:rPr>
              <a:t>OUT out[16];    </a:t>
            </a:r>
          </a:p>
          <a:p>
            <a:endParaRPr lang="en-GB" sz="1200" dirty="0">
              <a:solidFill>
                <a:schemeClr val="bg1"/>
              </a:solidFill>
              <a:highlight>
                <a:srgbClr val="000000"/>
              </a:highlight>
            </a:endParaRPr>
          </a:p>
          <a:p>
            <a:r>
              <a:rPr lang="en-GB" sz="1200" dirty="0">
                <a:solidFill>
                  <a:schemeClr val="bg1"/>
                </a:solidFill>
                <a:highlight>
                  <a:srgbClr val="000000"/>
                </a:highlight>
              </a:rPr>
              <a:t>PARTS:    </a:t>
            </a:r>
          </a:p>
          <a:p>
            <a:r>
              <a:rPr lang="en-GB" sz="1200" dirty="0">
                <a:solidFill>
                  <a:schemeClr val="bg1"/>
                </a:solidFill>
                <a:highlight>
                  <a:srgbClr val="000000"/>
                </a:highlight>
              </a:rPr>
              <a:t>And(a=a[0], b=b[0], out=out[0]);    </a:t>
            </a:r>
          </a:p>
          <a:p>
            <a:r>
              <a:rPr lang="en-GB" sz="1200" dirty="0">
                <a:solidFill>
                  <a:schemeClr val="bg1"/>
                </a:solidFill>
                <a:highlight>
                  <a:srgbClr val="000000"/>
                </a:highlight>
              </a:rPr>
              <a:t>And(a=a[1], b=b[1], out=out[1]);    </a:t>
            </a:r>
          </a:p>
          <a:p>
            <a:r>
              <a:rPr lang="en-GB" sz="1200" dirty="0">
                <a:solidFill>
                  <a:schemeClr val="bg1"/>
                </a:solidFill>
                <a:highlight>
                  <a:srgbClr val="000000"/>
                </a:highlight>
              </a:rPr>
              <a:t>And(a=a[2], b=b[2], out=out[2]);    </a:t>
            </a:r>
          </a:p>
          <a:p>
            <a:r>
              <a:rPr lang="en-GB" sz="1200" dirty="0">
                <a:solidFill>
                  <a:schemeClr val="bg1"/>
                </a:solidFill>
                <a:highlight>
                  <a:srgbClr val="000000"/>
                </a:highlight>
              </a:rPr>
              <a:t>And(a=a[3], b=b[3], out=out[3]);    </a:t>
            </a:r>
          </a:p>
          <a:p>
            <a:r>
              <a:rPr lang="en-GB" sz="1200" dirty="0">
                <a:solidFill>
                  <a:schemeClr val="bg1"/>
                </a:solidFill>
                <a:highlight>
                  <a:srgbClr val="000000"/>
                </a:highlight>
              </a:rPr>
              <a:t>And(a=a[4], b=b[4], out=out[4]);    </a:t>
            </a:r>
          </a:p>
          <a:p>
            <a:r>
              <a:rPr lang="en-GB" sz="1200" dirty="0">
                <a:solidFill>
                  <a:schemeClr val="bg1"/>
                </a:solidFill>
                <a:highlight>
                  <a:srgbClr val="000000"/>
                </a:highlight>
              </a:rPr>
              <a:t>And(a=a[5], b=b[5], out=out[5]);    </a:t>
            </a:r>
          </a:p>
          <a:p>
            <a:r>
              <a:rPr lang="en-GB" sz="1200" dirty="0">
                <a:solidFill>
                  <a:schemeClr val="bg1"/>
                </a:solidFill>
                <a:highlight>
                  <a:srgbClr val="000000"/>
                </a:highlight>
              </a:rPr>
              <a:t>And(a=a[6], b=b[6], out=out[6]);    </a:t>
            </a:r>
          </a:p>
          <a:p>
            <a:r>
              <a:rPr lang="en-GB" sz="1200" dirty="0">
                <a:solidFill>
                  <a:schemeClr val="bg1"/>
                </a:solidFill>
                <a:highlight>
                  <a:srgbClr val="000000"/>
                </a:highlight>
              </a:rPr>
              <a:t>And(a=a[7], b=b[7], out=out[7]);    </a:t>
            </a:r>
          </a:p>
          <a:p>
            <a:r>
              <a:rPr lang="en-GB" sz="1200" dirty="0">
                <a:solidFill>
                  <a:schemeClr val="bg1"/>
                </a:solidFill>
                <a:highlight>
                  <a:srgbClr val="000000"/>
                </a:highlight>
              </a:rPr>
              <a:t>And(a=a[8], b=b[8], out=out[8]);    </a:t>
            </a:r>
          </a:p>
          <a:p>
            <a:r>
              <a:rPr lang="en-GB" sz="1200" dirty="0">
                <a:solidFill>
                  <a:schemeClr val="bg1"/>
                </a:solidFill>
                <a:highlight>
                  <a:srgbClr val="000000"/>
                </a:highlight>
              </a:rPr>
              <a:t>And(a=a[9], b=b[9], out=out[9]);    </a:t>
            </a:r>
          </a:p>
          <a:p>
            <a:r>
              <a:rPr lang="en-GB" sz="1200" dirty="0">
                <a:solidFill>
                  <a:schemeClr val="bg1"/>
                </a:solidFill>
                <a:highlight>
                  <a:srgbClr val="000000"/>
                </a:highlight>
              </a:rPr>
              <a:t>And(a=a[10], b=b[10], out=out[10]);    </a:t>
            </a:r>
          </a:p>
          <a:p>
            <a:r>
              <a:rPr lang="en-GB" sz="1200" dirty="0">
                <a:solidFill>
                  <a:schemeClr val="bg1"/>
                </a:solidFill>
                <a:highlight>
                  <a:srgbClr val="000000"/>
                </a:highlight>
              </a:rPr>
              <a:t>And(a=a[11], b=b[11], out=out[11]);    </a:t>
            </a:r>
          </a:p>
          <a:p>
            <a:r>
              <a:rPr lang="en-GB" sz="1200" dirty="0">
                <a:solidFill>
                  <a:schemeClr val="bg1"/>
                </a:solidFill>
                <a:highlight>
                  <a:srgbClr val="000000"/>
                </a:highlight>
              </a:rPr>
              <a:t>And(a=a[12], b=b[12], out=out[12]);    </a:t>
            </a:r>
          </a:p>
          <a:p>
            <a:r>
              <a:rPr lang="en-GB" sz="1200" dirty="0">
                <a:solidFill>
                  <a:schemeClr val="bg1"/>
                </a:solidFill>
                <a:highlight>
                  <a:srgbClr val="000000"/>
                </a:highlight>
              </a:rPr>
              <a:t>And(a=a[13], b=b[13], out=out[13]);    </a:t>
            </a:r>
          </a:p>
          <a:p>
            <a:r>
              <a:rPr lang="en-GB" sz="1200" dirty="0">
                <a:solidFill>
                  <a:schemeClr val="bg1"/>
                </a:solidFill>
                <a:highlight>
                  <a:srgbClr val="000000"/>
                </a:highlight>
              </a:rPr>
              <a:t>And(a=a[14], b=b[14], out=out[14]);    </a:t>
            </a:r>
          </a:p>
          <a:p>
            <a:r>
              <a:rPr lang="en-GB" sz="1200" dirty="0">
                <a:solidFill>
                  <a:schemeClr val="bg1"/>
                </a:solidFill>
                <a:highlight>
                  <a:srgbClr val="000000"/>
                </a:highlight>
              </a:rPr>
              <a:t>And(a=a[15], b=b[15], out=out[15]);</a:t>
            </a:r>
          </a:p>
          <a:p>
            <a:r>
              <a:rPr lang="en-GB" sz="1200" dirty="0">
                <a:solidFill>
                  <a:schemeClr val="bg1"/>
                </a:solidFill>
                <a:highlight>
                  <a:srgbClr val="000000"/>
                </a:highlight>
              </a:rPr>
              <a:t>}</a:t>
            </a:r>
            <a:endParaRPr lang="en-IN" sz="1200" dirty="0">
              <a:solidFill>
                <a:schemeClr val="bg1"/>
              </a:solidFill>
              <a:highlight>
                <a:srgbClr val="000000"/>
              </a:highlight>
            </a:endParaRPr>
          </a:p>
        </p:txBody>
      </p:sp>
      <p:pic>
        <p:nvPicPr>
          <p:cNvPr id="5" name="Picture 4">
            <a:extLst>
              <a:ext uri="{FF2B5EF4-FFF2-40B4-BE49-F238E27FC236}">
                <a16:creationId xmlns:a16="http://schemas.microsoft.com/office/drawing/2014/main" id="{B60733BD-2763-0AE7-C56E-0D45D45212C5}"/>
              </a:ext>
            </a:extLst>
          </p:cNvPr>
          <p:cNvPicPr>
            <a:picLocks noChangeAspect="1"/>
          </p:cNvPicPr>
          <p:nvPr/>
        </p:nvPicPr>
        <p:blipFill>
          <a:blip r:embed="rId3"/>
          <a:srcRect l="45912" t="13836" r="12571" b="68570"/>
          <a:stretch/>
        </p:blipFill>
        <p:spPr>
          <a:xfrm>
            <a:off x="3898672" y="1755292"/>
            <a:ext cx="4986310" cy="1558379"/>
          </a:xfrm>
          <a:prstGeom prst="rect">
            <a:avLst/>
          </a:prstGeom>
        </p:spPr>
      </p:pic>
    </p:spTree>
    <p:extLst>
      <p:ext uri="{BB962C8B-B14F-4D97-AF65-F5344CB8AC3E}">
        <p14:creationId xmlns:p14="http://schemas.microsoft.com/office/powerpoint/2010/main" val="81155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7708DD2E-3971-C163-F6BE-C10A9D1B6EF6}"/>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7542E7DF-503C-D2A1-C35F-4F676823B97D}"/>
              </a:ext>
            </a:extLst>
          </p:cNvPr>
          <p:cNvSpPr txBox="1">
            <a:spLocks noGrp="1"/>
          </p:cNvSpPr>
          <p:nvPr>
            <p:ph type="title"/>
          </p:nvPr>
        </p:nvSpPr>
        <p:spPr>
          <a:xfrm>
            <a:off x="703784" y="214868"/>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OR16</a:t>
            </a:r>
            <a:endParaRPr dirty="0">
              <a:solidFill>
                <a:schemeClr val="accent2"/>
              </a:solidFill>
            </a:endParaRPr>
          </a:p>
        </p:txBody>
      </p:sp>
      <p:sp>
        <p:nvSpPr>
          <p:cNvPr id="2775" name="Google Shape;2775;p36">
            <a:extLst>
              <a:ext uri="{FF2B5EF4-FFF2-40B4-BE49-F238E27FC236}">
                <a16:creationId xmlns:a16="http://schemas.microsoft.com/office/drawing/2014/main" id="{4CAEBE89-B854-EDBF-C9A5-A22EA528E6AA}"/>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0636C9B4-3A90-020E-7A77-517F1E630402}"/>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D0DCF34B-27B8-34A6-53AE-D344B3073059}"/>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AA8F03A6-AD91-8053-2191-40A22EB7C5D8}"/>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F0CBA0DE-6769-4253-64D1-53D5B8F83B34}"/>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07EF0E80-2607-C8FE-617D-398978FA0311}"/>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65824BC4-CFAA-E4FD-2512-C5E2A7EF42BB}"/>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0795E862-ECC4-073F-C2C8-8AB866138E55}"/>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F0FAE7AF-FB13-CDCE-BA68-A672C862C2A2}"/>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779FF4E5-9E35-082F-DEB2-D49A1F0A082E}"/>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B4F2BD96-DC07-2DE7-6BA8-8A34471E820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42FAC85F-4CA9-8049-1A84-850A7D15796C}"/>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0CBEF774-8B1C-9AE9-3035-4455FDC6646F}"/>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7BDCEC81-060C-6D87-7946-F35A5F0EEB1B}"/>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0D78EC64-FB2A-113D-B8D2-63A92FF96588}"/>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07A016CC-2A76-46E1-E63E-CF1257B96D2A}"/>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2551862D-4A9B-A4BB-D22F-0B4C8593FF82}"/>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A9281082-54B9-F480-1F6B-D4AF14042BED}"/>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5DDFDDA4-2235-3F6F-BDF9-953360EEE7E2}"/>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4A085A53-8E18-81C0-5321-1FCF33F05B75}"/>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EA6C90A5-6B30-43D3-B513-B8908737F8E4}"/>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6F19FFE4-9E71-96F8-12C2-A8C95CBAAD1E}"/>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CCC05566-2838-3855-F05A-040047D9B8AF}"/>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E2DE9A94-2DCB-3CE8-B32C-E55029D4AAAD}"/>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E8A04366-B44A-8653-FC42-1A446EF25274}"/>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8849C8F2-3BE8-619D-4410-908A5465C691}"/>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17F68244-C3D4-88C2-E0DA-4BDF87B0923D}"/>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A71DA357-2907-4F16-0AD9-A8C8DF3E0FDF}"/>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9C82500E-B589-C3B0-F062-16CD0F2400FE}"/>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0FE37821-BE43-DCFD-9E5B-5F8F70828B6D}"/>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9EA7AAD0-B0CD-2F80-E512-B604BC84E486}"/>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7491B3A3-2F2B-C010-71F6-E160187342C7}"/>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00700887-C86A-1F15-D093-90FEAE58E9D1}"/>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21DDCEF9-8C08-47A4-BE01-29653855CF49}"/>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41768D30-5FA8-8BA5-F7C2-2CDE9EDCD095}"/>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399C0DBC-C672-913E-2B80-6576F0705322}"/>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DCF57EE1-0984-D0D2-98CC-B067A8907BB0}"/>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D983B756-10DF-64CE-8EC5-CE770B57BE19}"/>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A503B325-2393-FBF5-4D1C-D01F46B61E0C}"/>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484474E0-7126-A747-EF4C-6CD36B798F2C}"/>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2FB521CA-EEA0-9E51-AB7E-9E459298658F}"/>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2C3827CC-1744-9F6E-AE46-89EBEE50FA1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5F14E496-4B7B-AC4A-2702-715D9F0FA1AA}"/>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6AD05721-410A-CC68-CBC3-90DDB1388873}"/>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5948E4D0-54C2-B442-3856-CC679064A70E}"/>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15B4A3C-DE9F-CFE5-3A3A-FAA3BD81E7BA}"/>
              </a:ext>
            </a:extLst>
          </p:cNvPr>
          <p:cNvSpPr txBox="1"/>
          <p:nvPr/>
        </p:nvSpPr>
        <p:spPr>
          <a:xfrm>
            <a:off x="880372" y="803850"/>
            <a:ext cx="2718073" cy="4339650"/>
          </a:xfrm>
          <a:prstGeom prst="rect">
            <a:avLst/>
          </a:prstGeom>
          <a:noFill/>
        </p:spPr>
        <p:txBody>
          <a:bodyPr wrap="square" rtlCol="0">
            <a:spAutoFit/>
          </a:bodyPr>
          <a:lstStyle/>
          <a:p>
            <a:r>
              <a:rPr lang="en-GB" sz="1200" dirty="0">
                <a:solidFill>
                  <a:schemeClr val="bg1"/>
                </a:solidFill>
                <a:highlight>
                  <a:srgbClr val="000000"/>
                </a:highlight>
              </a:rPr>
              <a:t>CHIP Or16 </a:t>
            </a:r>
          </a:p>
          <a:p>
            <a:r>
              <a:rPr lang="en-GB" sz="1200" dirty="0">
                <a:solidFill>
                  <a:schemeClr val="bg1"/>
                </a:solidFill>
                <a:highlight>
                  <a:srgbClr val="000000"/>
                </a:highlight>
              </a:rPr>
              <a:t>{    </a:t>
            </a:r>
          </a:p>
          <a:p>
            <a:r>
              <a:rPr lang="en-GB" sz="1200" dirty="0">
                <a:solidFill>
                  <a:schemeClr val="bg1"/>
                </a:solidFill>
                <a:highlight>
                  <a:srgbClr val="000000"/>
                </a:highlight>
              </a:rPr>
              <a:t>IN a[16], b[16];    </a:t>
            </a:r>
          </a:p>
          <a:p>
            <a:r>
              <a:rPr lang="en-GB" sz="1200" dirty="0">
                <a:solidFill>
                  <a:schemeClr val="bg1"/>
                </a:solidFill>
                <a:highlight>
                  <a:srgbClr val="000000"/>
                </a:highlight>
              </a:rPr>
              <a:t>OUT out[16];    </a:t>
            </a:r>
          </a:p>
          <a:p>
            <a:endParaRPr lang="en-GB" sz="1200" dirty="0">
              <a:solidFill>
                <a:schemeClr val="bg1"/>
              </a:solidFill>
              <a:highlight>
                <a:srgbClr val="000000"/>
              </a:highlight>
            </a:endParaRPr>
          </a:p>
          <a:p>
            <a:r>
              <a:rPr lang="en-GB" sz="1200" dirty="0">
                <a:solidFill>
                  <a:schemeClr val="bg1"/>
                </a:solidFill>
                <a:highlight>
                  <a:srgbClr val="000000"/>
                </a:highlight>
              </a:rPr>
              <a:t>PARTS:    </a:t>
            </a:r>
          </a:p>
          <a:p>
            <a:r>
              <a:rPr lang="en-GB" sz="1200" dirty="0">
                <a:solidFill>
                  <a:schemeClr val="bg1"/>
                </a:solidFill>
                <a:highlight>
                  <a:srgbClr val="000000"/>
                </a:highlight>
              </a:rPr>
              <a:t>Or(a=a[0], b=b[0], out=out[0]);    </a:t>
            </a:r>
          </a:p>
          <a:p>
            <a:r>
              <a:rPr lang="en-GB" sz="1200" dirty="0">
                <a:solidFill>
                  <a:schemeClr val="bg1"/>
                </a:solidFill>
                <a:highlight>
                  <a:srgbClr val="000000"/>
                </a:highlight>
              </a:rPr>
              <a:t>Or(a=a[1], b=b[1], out=out[1]);    </a:t>
            </a:r>
          </a:p>
          <a:p>
            <a:r>
              <a:rPr lang="en-GB" sz="1200" dirty="0">
                <a:solidFill>
                  <a:schemeClr val="bg1"/>
                </a:solidFill>
                <a:highlight>
                  <a:srgbClr val="000000"/>
                </a:highlight>
              </a:rPr>
              <a:t>Or(a=a[2], b=b[2], out=out[2]);    </a:t>
            </a:r>
          </a:p>
          <a:p>
            <a:r>
              <a:rPr lang="en-GB" sz="1200" dirty="0">
                <a:solidFill>
                  <a:schemeClr val="bg1"/>
                </a:solidFill>
                <a:highlight>
                  <a:srgbClr val="000000"/>
                </a:highlight>
              </a:rPr>
              <a:t>Or(a=a[3], b=b[3], out=out[3]);    </a:t>
            </a:r>
          </a:p>
          <a:p>
            <a:r>
              <a:rPr lang="en-GB" sz="1200" dirty="0">
                <a:solidFill>
                  <a:schemeClr val="bg1"/>
                </a:solidFill>
                <a:highlight>
                  <a:srgbClr val="000000"/>
                </a:highlight>
              </a:rPr>
              <a:t>Or(a=a[4], b=b[4], out=out[4]);    </a:t>
            </a:r>
          </a:p>
          <a:p>
            <a:r>
              <a:rPr lang="en-GB" sz="1200" dirty="0">
                <a:solidFill>
                  <a:schemeClr val="bg1"/>
                </a:solidFill>
                <a:highlight>
                  <a:srgbClr val="000000"/>
                </a:highlight>
              </a:rPr>
              <a:t>Or(a=a[5], b=b[5], out=out[5]);    </a:t>
            </a:r>
          </a:p>
          <a:p>
            <a:r>
              <a:rPr lang="en-GB" sz="1200" dirty="0">
                <a:solidFill>
                  <a:schemeClr val="bg1"/>
                </a:solidFill>
                <a:highlight>
                  <a:srgbClr val="000000"/>
                </a:highlight>
              </a:rPr>
              <a:t>Or(a=a[6], b=b[6], out=out[6]);    </a:t>
            </a:r>
          </a:p>
          <a:p>
            <a:r>
              <a:rPr lang="en-GB" sz="1200" dirty="0">
                <a:solidFill>
                  <a:schemeClr val="bg1"/>
                </a:solidFill>
                <a:highlight>
                  <a:srgbClr val="000000"/>
                </a:highlight>
              </a:rPr>
              <a:t>Or(a=a[7], b=b[7], out=out[7]);    </a:t>
            </a:r>
          </a:p>
          <a:p>
            <a:r>
              <a:rPr lang="en-GB" sz="1200" dirty="0">
                <a:solidFill>
                  <a:schemeClr val="bg1"/>
                </a:solidFill>
                <a:highlight>
                  <a:srgbClr val="000000"/>
                </a:highlight>
              </a:rPr>
              <a:t>Or(a=a[8], b=b[8], out=out[8]);    </a:t>
            </a:r>
          </a:p>
          <a:p>
            <a:r>
              <a:rPr lang="en-GB" sz="1200" dirty="0">
                <a:solidFill>
                  <a:schemeClr val="bg1"/>
                </a:solidFill>
                <a:highlight>
                  <a:srgbClr val="000000"/>
                </a:highlight>
              </a:rPr>
              <a:t>Or(a=a[9], b=b[9], out=out[9]);    </a:t>
            </a:r>
          </a:p>
          <a:p>
            <a:r>
              <a:rPr lang="en-GB" sz="1200" dirty="0">
                <a:solidFill>
                  <a:schemeClr val="bg1"/>
                </a:solidFill>
                <a:highlight>
                  <a:srgbClr val="000000"/>
                </a:highlight>
              </a:rPr>
              <a:t>Or(a=a[10], b=b[10], out=out[10]);    </a:t>
            </a:r>
          </a:p>
          <a:p>
            <a:r>
              <a:rPr lang="en-GB" sz="1200" dirty="0">
                <a:solidFill>
                  <a:schemeClr val="bg1"/>
                </a:solidFill>
                <a:highlight>
                  <a:srgbClr val="000000"/>
                </a:highlight>
              </a:rPr>
              <a:t>Or(a=a[11], b=b[11], out=out[11]);    </a:t>
            </a:r>
          </a:p>
          <a:p>
            <a:r>
              <a:rPr lang="en-GB" sz="1200" dirty="0">
                <a:solidFill>
                  <a:schemeClr val="bg1"/>
                </a:solidFill>
                <a:highlight>
                  <a:srgbClr val="000000"/>
                </a:highlight>
              </a:rPr>
              <a:t>Or(a=a[12], b=b[12], out=out[12]);    </a:t>
            </a:r>
          </a:p>
          <a:p>
            <a:r>
              <a:rPr lang="en-GB" sz="1200" dirty="0">
                <a:solidFill>
                  <a:schemeClr val="bg1"/>
                </a:solidFill>
                <a:highlight>
                  <a:srgbClr val="000000"/>
                </a:highlight>
              </a:rPr>
              <a:t>Or(a=a[13], b=b[13], out=out[13]);    </a:t>
            </a:r>
          </a:p>
          <a:p>
            <a:r>
              <a:rPr lang="en-GB" sz="1200" dirty="0">
                <a:solidFill>
                  <a:schemeClr val="bg1"/>
                </a:solidFill>
                <a:highlight>
                  <a:srgbClr val="000000"/>
                </a:highlight>
              </a:rPr>
              <a:t>Or(a=a[14], b=b[14], out=out[14]);    </a:t>
            </a:r>
          </a:p>
          <a:p>
            <a:r>
              <a:rPr lang="en-GB" sz="1200" dirty="0">
                <a:solidFill>
                  <a:schemeClr val="bg1"/>
                </a:solidFill>
                <a:highlight>
                  <a:srgbClr val="000000"/>
                </a:highlight>
              </a:rPr>
              <a:t>Or(a=a[15], b=b[15], out=out[15]);</a:t>
            </a:r>
          </a:p>
          <a:p>
            <a:r>
              <a:rPr lang="en-GB" sz="1200" dirty="0">
                <a:solidFill>
                  <a:schemeClr val="bg1"/>
                </a:solidFill>
                <a:highlight>
                  <a:srgbClr val="000000"/>
                </a:highlight>
              </a:rPr>
              <a:t>}</a:t>
            </a:r>
            <a:endParaRPr lang="en-IN" sz="1200" dirty="0">
              <a:solidFill>
                <a:schemeClr val="bg1"/>
              </a:solidFill>
              <a:highlight>
                <a:srgbClr val="000000"/>
              </a:highlight>
            </a:endParaRPr>
          </a:p>
        </p:txBody>
      </p:sp>
      <p:pic>
        <p:nvPicPr>
          <p:cNvPr id="4" name="Picture 3">
            <a:extLst>
              <a:ext uri="{FF2B5EF4-FFF2-40B4-BE49-F238E27FC236}">
                <a16:creationId xmlns:a16="http://schemas.microsoft.com/office/drawing/2014/main" id="{01E44403-9C38-DBD7-C0D6-B7335D8DB2A0}"/>
              </a:ext>
            </a:extLst>
          </p:cNvPr>
          <p:cNvPicPr>
            <a:picLocks noChangeAspect="1"/>
          </p:cNvPicPr>
          <p:nvPr/>
        </p:nvPicPr>
        <p:blipFill>
          <a:blip r:embed="rId3"/>
          <a:srcRect l="44206" t="13631" r="18691" b="71410"/>
          <a:stretch/>
        </p:blipFill>
        <p:spPr>
          <a:xfrm>
            <a:off x="3798560" y="1860758"/>
            <a:ext cx="4770554" cy="1403139"/>
          </a:xfrm>
          <a:prstGeom prst="rect">
            <a:avLst/>
          </a:prstGeom>
        </p:spPr>
      </p:pic>
    </p:spTree>
    <p:extLst>
      <p:ext uri="{BB962C8B-B14F-4D97-AF65-F5344CB8AC3E}">
        <p14:creationId xmlns:p14="http://schemas.microsoft.com/office/powerpoint/2010/main" val="123817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FDC04D67-F1E5-3DEC-2592-264C05E4EC6F}"/>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D9A94A50-D0EC-E2D0-4B34-79A9C2123E6C}"/>
              </a:ext>
            </a:extLst>
          </p:cNvPr>
          <p:cNvSpPr txBox="1">
            <a:spLocks noGrp="1"/>
          </p:cNvSpPr>
          <p:nvPr>
            <p:ph type="title"/>
          </p:nvPr>
        </p:nvSpPr>
        <p:spPr>
          <a:xfrm>
            <a:off x="600749" y="236812"/>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XOR</a:t>
            </a:r>
            <a:endParaRPr dirty="0">
              <a:solidFill>
                <a:schemeClr val="accent2"/>
              </a:solidFill>
            </a:endParaRPr>
          </a:p>
        </p:txBody>
      </p:sp>
      <p:sp>
        <p:nvSpPr>
          <p:cNvPr id="2775" name="Google Shape;2775;p36">
            <a:extLst>
              <a:ext uri="{FF2B5EF4-FFF2-40B4-BE49-F238E27FC236}">
                <a16:creationId xmlns:a16="http://schemas.microsoft.com/office/drawing/2014/main" id="{27146394-FBD1-D7CF-3E44-54151F8C1204}"/>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B573C1F7-4726-1ED4-9BB7-7117FBCFE1A5}"/>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C96FEC8B-BA7A-BF9B-BD21-EB557E337931}"/>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FF6A9ED1-658B-39E3-38B9-C76DAE6BF9A8}"/>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276F89BA-5801-53BA-B6EE-BE75094685A6}"/>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9568AD3C-181E-F073-4E88-2057EE200EF3}"/>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B4E8D7D3-824D-D2D6-5941-3D2C0594AF0D}"/>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9CB50C9D-EBCD-B4BE-E1F7-1FEDA4BA6280}"/>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9CED2085-9E38-6846-2BD4-7804B6E5E876}"/>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0ADA0CEC-0D5D-94AC-EC8F-F4D1FDB08EF3}"/>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A94300C7-CB7A-7A4A-D964-F0ACE46A8633}"/>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A2D06811-1C11-26AC-C148-322EDEEBC28D}"/>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4630C764-58F3-5CEF-14D4-2BF0C356EBBB}"/>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C82FBAD4-E075-2BDA-CCB9-F2FDCC897271}"/>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576F6649-6533-D39C-4121-6967C4ACE34D}"/>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E317C1AE-EA81-778A-5460-63603228E833}"/>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F524917B-0C61-6C77-34C5-F10DF7070A79}"/>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43ADE80A-534F-AE56-BEC8-940D4B7CC252}"/>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C29CED1E-25A5-5CC4-F264-B331B2E39C0D}"/>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3D5EBA14-7055-5C7F-176A-D3473E35A6B9}"/>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879B8360-BD61-148B-5018-067B02E0A4B6}"/>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911C6C0E-164C-391A-1252-2E6C07AC6DB1}"/>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215A0E53-7820-009E-2A17-C0C073777CEF}"/>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2B81EF5C-880F-2C5C-11EC-471C9341CDB8}"/>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94698C7E-9E60-D56D-9592-C271E421A581}"/>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F0BFBAC3-B0B6-8B22-C97C-70372B5C87AA}"/>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7ADD1163-4103-A9C5-1609-ECAFDDD01760}"/>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34E52DD9-1EE2-359E-F1E1-EA09F004F2D6}"/>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CDC40BE7-96CC-DAAC-169D-32B7EF2FF2D1}"/>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6CB55795-07A7-DE99-CD33-ED3F1908F9ED}"/>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AA70AE6D-4946-C4E6-BB5F-7A6490F0FB26}"/>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83560ACA-86EE-7AC0-75FF-E5304A8A909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CDA63F57-F036-92CB-76CD-67799CF89C4A}"/>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C945D01F-5996-8C29-4B54-8C39D3675C8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02370CDC-C8DA-791B-6930-6543A7A7E6FB}"/>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35018ED6-51C5-51BE-95EE-1EC256614666}"/>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A2A7BE09-64EE-4943-2235-A5C46DA0EAC8}"/>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E5992ED6-430B-8AD1-5B68-05840AC01A67}"/>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C62F6C39-F92D-FFC1-11DE-055AACE891C3}"/>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A4720DCF-698A-95EB-AF17-C6F9E7BBC339}"/>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4E1B84FB-ADFC-08B0-1FED-69B93771C966}"/>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936F5901-B3F1-8441-F623-A671C7A3539A}"/>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0C7920F9-03F4-1465-4F3B-B94B6D71A037}"/>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0FA7FCCC-C828-CA06-59B0-4ECD936D9392}"/>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3EAE1316-2772-F4A1-2DB2-F2EE74766863}"/>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DDA4B457-C546-8710-122C-480250F5C652}"/>
              </a:ext>
            </a:extLst>
          </p:cNvPr>
          <p:cNvSpPr txBox="1"/>
          <p:nvPr/>
        </p:nvSpPr>
        <p:spPr>
          <a:xfrm>
            <a:off x="826281" y="1293731"/>
            <a:ext cx="2718073" cy="2677656"/>
          </a:xfrm>
          <a:prstGeom prst="rect">
            <a:avLst/>
          </a:prstGeom>
          <a:noFill/>
        </p:spPr>
        <p:txBody>
          <a:bodyPr wrap="square" rtlCol="0">
            <a:spAutoFit/>
          </a:bodyPr>
          <a:lstStyle/>
          <a:p>
            <a:r>
              <a:rPr lang="en-GB" dirty="0">
                <a:solidFill>
                  <a:schemeClr val="bg1"/>
                </a:solidFill>
                <a:highlight>
                  <a:srgbClr val="000000"/>
                </a:highlight>
              </a:rPr>
              <a:t>CHIP Xor </a:t>
            </a:r>
          </a:p>
          <a:p>
            <a:r>
              <a:rPr lang="en-GB" dirty="0">
                <a:solidFill>
                  <a:schemeClr val="bg1"/>
                </a:solidFill>
                <a:highlight>
                  <a:srgbClr val="000000"/>
                </a:highlight>
              </a:rPr>
              <a:t>{    </a:t>
            </a:r>
          </a:p>
          <a:p>
            <a:r>
              <a:rPr lang="en-GB" dirty="0">
                <a:solidFill>
                  <a:schemeClr val="bg1"/>
                </a:solidFill>
                <a:highlight>
                  <a:srgbClr val="000000"/>
                </a:highlight>
              </a:rPr>
              <a:t>IN a, b;    </a:t>
            </a:r>
          </a:p>
          <a:p>
            <a:r>
              <a:rPr lang="en-GB" dirty="0">
                <a:solidFill>
                  <a:schemeClr val="bg1"/>
                </a:solidFill>
                <a:highlight>
                  <a:srgbClr val="000000"/>
                </a:highlight>
              </a:rPr>
              <a:t>OUT </a:t>
            </a:r>
            <a:r>
              <a:rPr lang="en-GB" dirty="0" err="1">
                <a:solidFill>
                  <a:schemeClr val="bg1"/>
                </a:solidFill>
                <a:highlight>
                  <a:srgbClr val="000000"/>
                </a:highlight>
              </a:rPr>
              <a:t>out</a:t>
            </a:r>
            <a:r>
              <a:rPr lang="en-GB" dirty="0">
                <a:solidFill>
                  <a:schemeClr val="bg1"/>
                </a:solidFill>
                <a:highlight>
                  <a:srgbClr val="000000"/>
                </a:highlight>
              </a:rPr>
              <a:t>;    </a:t>
            </a:r>
          </a:p>
          <a:p>
            <a:endParaRPr lang="en-GB" dirty="0">
              <a:solidFill>
                <a:schemeClr val="bg1"/>
              </a:solidFill>
              <a:highlight>
                <a:srgbClr val="000000"/>
              </a:highlight>
            </a:endParaRPr>
          </a:p>
          <a:p>
            <a:r>
              <a:rPr lang="en-GB" dirty="0">
                <a:solidFill>
                  <a:schemeClr val="bg1"/>
                </a:solidFill>
                <a:highlight>
                  <a:srgbClr val="000000"/>
                </a:highlight>
              </a:rPr>
              <a:t>PARTS:    </a:t>
            </a:r>
          </a:p>
          <a:p>
            <a:r>
              <a:rPr lang="en-GB" dirty="0">
                <a:solidFill>
                  <a:schemeClr val="bg1"/>
                </a:solidFill>
                <a:highlight>
                  <a:srgbClr val="000000"/>
                </a:highlight>
              </a:rPr>
              <a:t>Not(in=a, out=nota);    </a:t>
            </a:r>
          </a:p>
          <a:p>
            <a:r>
              <a:rPr lang="en-GB" dirty="0">
                <a:solidFill>
                  <a:schemeClr val="bg1"/>
                </a:solidFill>
                <a:highlight>
                  <a:srgbClr val="000000"/>
                </a:highlight>
              </a:rPr>
              <a:t>Not(in=b, out=</a:t>
            </a:r>
            <a:r>
              <a:rPr lang="en-GB" dirty="0" err="1">
                <a:solidFill>
                  <a:schemeClr val="bg1"/>
                </a:solidFill>
                <a:highlight>
                  <a:srgbClr val="000000"/>
                </a:highlight>
              </a:rPr>
              <a:t>notb</a:t>
            </a:r>
            <a:r>
              <a:rPr lang="en-GB" dirty="0">
                <a:solidFill>
                  <a:schemeClr val="bg1"/>
                </a:solidFill>
                <a:highlight>
                  <a:srgbClr val="000000"/>
                </a:highlight>
              </a:rPr>
              <a:t>);    </a:t>
            </a:r>
          </a:p>
          <a:p>
            <a:r>
              <a:rPr lang="en-GB" dirty="0">
                <a:solidFill>
                  <a:schemeClr val="bg1"/>
                </a:solidFill>
                <a:highlight>
                  <a:srgbClr val="000000"/>
                </a:highlight>
              </a:rPr>
              <a:t>And(a=a, b=</a:t>
            </a:r>
            <a:r>
              <a:rPr lang="en-GB" dirty="0" err="1">
                <a:solidFill>
                  <a:schemeClr val="bg1"/>
                </a:solidFill>
                <a:highlight>
                  <a:srgbClr val="000000"/>
                </a:highlight>
              </a:rPr>
              <a:t>notb</a:t>
            </a:r>
            <a:r>
              <a:rPr lang="en-GB" dirty="0">
                <a:solidFill>
                  <a:schemeClr val="bg1"/>
                </a:solidFill>
                <a:highlight>
                  <a:srgbClr val="000000"/>
                </a:highlight>
              </a:rPr>
              <a:t>, out=w1);</a:t>
            </a:r>
          </a:p>
          <a:p>
            <a:r>
              <a:rPr lang="en-GB" dirty="0">
                <a:solidFill>
                  <a:schemeClr val="bg1"/>
                </a:solidFill>
                <a:highlight>
                  <a:srgbClr val="000000"/>
                </a:highlight>
              </a:rPr>
              <a:t>And(a=nota, b=b, out=w2);    </a:t>
            </a:r>
          </a:p>
          <a:p>
            <a:r>
              <a:rPr lang="en-GB" dirty="0">
                <a:solidFill>
                  <a:schemeClr val="bg1"/>
                </a:solidFill>
                <a:highlight>
                  <a:srgbClr val="000000"/>
                </a:highlight>
              </a:rPr>
              <a:t>Or(a=w1, b=w2, out=out);</a:t>
            </a:r>
          </a:p>
          <a:p>
            <a:r>
              <a:rPr lang="en-GB" dirty="0">
                <a:solidFill>
                  <a:schemeClr val="bg1"/>
                </a:solidFill>
                <a:highlight>
                  <a:srgbClr val="000000"/>
                </a:highlight>
              </a:rPr>
              <a:t>}</a:t>
            </a:r>
            <a:endParaRPr lang="en-IN" dirty="0">
              <a:solidFill>
                <a:schemeClr val="bg1"/>
              </a:solidFill>
              <a:highlight>
                <a:srgbClr val="000000"/>
              </a:highlight>
            </a:endParaRPr>
          </a:p>
        </p:txBody>
      </p:sp>
      <p:pic>
        <p:nvPicPr>
          <p:cNvPr id="4" name="Picture 3">
            <a:extLst>
              <a:ext uri="{FF2B5EF4-FFF2-40B4-BE49-F238E27FC236}">
                <a16:creationId xmlns:a16="http://schemas.microsoft.com/office/drawing/2014/main" id="{F728BD2C-4E94-8C32-680E-9BE072B2E7F2}"/>
              </a:ext>
            </a:extLst>
          </p:cNvPr>
          <p:cNvPicPr>
            <a:picLocks noChangeAspect="1"/>
          </p:cNvPicPr>
          <p:nvPr/>
        </p:nvPicPr>
        <p:blipFill>
          <a:blip r:embed="rId3"/>
          <a:srcRect l="41965" t="12500" r="47981" b="72639"/>
          <a:stretch/>
        </p:blipFill>
        <p:spPr>
          <a:xfrm>
            <a:off x="4583199" y="1358809"/>
            <a:ext cx="1888551" cy="1948756"/>
          </a:xfrm>
          <a:prstGeom prst="rect">
            <a:avLst/>
          </a:prstGeom>
        </p:spPr>
      </p:pic>
    </p:spTree>
    <p:extLst>
      <p:ext uri="{BB962C8B-B14F-4D97-AF65-F5344CB8AC3E}">
        <p14:creationId xmlns:p14="http://schemas.microsoft.com/office/powerpoint/2010/main" val="217562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6AB9329F-6313-A02D-22F5-98DF137B207F}"/>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31665E3A-3267-82C0-EF06-5D6E46E573D2}"/>
              </a:ext>
            </a:extLst>
          </p:cNvPr>
          <p:cNvSpPr txBox="1">
            <a:spLocks noGrp="1"/>
          </p:cNvSpPr>
          <p:nvPr>
            <p:ph type="title"/>
          </p:nvPr>
        </p:nvSpPr>
        <p:spPr>
          <a:xfrm>
            <a:off x="600749" y="236812"/>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rPr>
              <a:t>H</a:t>
            </a:r>
            <a:r>
              <a:rPr lang="en" dirty="0">
                <a:solidFill>
                  <a:schemeClr val="accent2"/>
                </a:solidFill>
              </a:rPr>
              <a:t>ALFADDER</a:t>
            </a:r>
            <a:endParaRPr dirty="0">
              <a:solidFill>
                <a:schemeClr val="accent2"/>
              </a:solidFill>
            </a:endParaRPr>
          </a:p>
        </p:txBody>
      </p:sp>
      <p:sp>
        <p:nvSpPr>
          <p:cNvPr id="2775" name="Google Shape;2775;p36">
            <a:extLst>
              <a:ext uri="{FF2B5EF4-FFF2-40B4-BE49-F238E27FC236}">
                <a16:creationId xmlns:a16="http://schemas.microsoft.com/office/drawing/2014/main" id="{9AE03C59-DF8A-DAA3-B2BF-9D1AF28C510D}"/>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37E7BA8C-BFAB-FAD9-BA6A-473FD147BF27}"/>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B4ED9BEF-A53A-2B38-352D-9097790262D5}"/>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0D636A8B-51F3-F038-2744-F75755F7B8D7}"/>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834D87A5-0D97-A769-8FAD-E7CA3485866B}"/>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E49F684A-C027-8874-FA5E-C7525C90E897}"/>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F42E22E9-3419-8EDF-16E5-893C8909D470}"/>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6EE1CC7D-6D09-8436-F385-F58420B139C3}"/>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F1BF37AB-8C73-4029-C964-F0873F0D474B}"/>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BFD75552-08AB-513F-4E55-A2BB2BB95412}"/>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50AD55E1-3DE1-AAC5-E31F-C4EA1C62B18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ACF765E0-7A62-E64E-BF5E-A3EC9A59BD0E}"/>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F3D29081-6881-16AE-AC96-FA7A0DC43F61}"/>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9574A6C0-95B6-58D8-2850-F500D9E5A3CF}"/>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4E76DAA8-423C-C1E2-7D13-7A2645B910A7}"/>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6D70EF49-304C-1237-F1F5-E8995F76DB63}"/>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39B4037A-963A-B554-25A2-C102F1E8808D}"/>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03C9046D-459E-9AC2-C17F-B98B8211B87A}"/>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D73CDBED-0D3D-5038-BED6-125FB50B4C07}"/>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2F5F91BB-E55E-36DA-0082-72DAD9443E0E}"/>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57E86CC2-EEFC-A8DD-C446-113C790B5DD4}"/>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79005A82-90E8-1981-6642-0E5D0AFCA0EC}"/>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A94E040A-2AEA-131D-9DDD-25661BB77331}"/>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064D8EC2-36E6-5A37-E028-CD47611E65C6}"/>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184C104C-E70F-14FF-35EE-F99237D6FA36}"/>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1427C039-9CC8-544F-6B76-AE8EED8B73C9}"/>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7DC36AFF-B8FC-B887-AC07-CC199174A29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695C861C-75E6-1F69-3E75-FFC540DDDA9D}"/>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09D4C295-1600-A12E-D341-AB260DAC833C}"/>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C08EC001-58E3-0FB6-8FCD-8FA51A64A247}"/>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06ACB67B-45CA-A9CA-5FC9-680CBD8BA2F0}"/>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3F525DC8-F089-6B4C-B77B-3E655E7B70C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1C029452-49AD-A93B-DB1E-CFC3F91319E8}"/>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AFB6FE3A-2437-DD34-0EB0-CCE6348FD82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F2F6ACBA-971A-26EB-F7DB-8F301D9B0CDB}"/>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35499647-C25A-11DE-92AD-D8067E3714C8}"/>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201FCD9C-78A9-963C-0D6E-FC7710294497}"/>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4E12AE30-1534-C7F6-8A50-B8B32A472174}"/>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7302CE07-C78E-ED9A-81BD-983906B934B6}"/>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E2185767-53E3-9F25-0B14-86D96EF2C617}"/>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35D78AF0-FF4A-47D8-99DE-3A11DE09314A}"/>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4E756CE8-F1E7-F68B-7EC1-A69508684AB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5DDE67E7-C69C-5F91-8223-82A164CDF26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4F56CC1B-5C38-87C5-CAE0-A359E687D0CF}"/>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E5810C49-CDD5-FC59-A2E5-15E00ABB6729}"/>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6ADDD22C-AB36-FB92-3039-E2F0B78057D1}"/>
              </a:ext>
            </a:extLst>
          </p:cNvPr>
          <p:cNvSpPr txBox="1"/>
          <p:nvPr/>
        </p:nvSpPr>
        <p:spPr>
          <a:xfrm>
            <a:off x="826281" y="1293731"/>
            <a:ext cx="2718073" cy="2246769"/>
          </a:xfrm>
          <a:prstGeom prst="rect">
            <a:avLst/>
          </a:prstGeom>
          <a:noFill/>
        </p:spPr>
        <p:txBody>
          <a:bodyPr wrap="square" rtlCol="0">
            <a:spAutoFit/>
          </a:bodyPr>
          <a:lstStyle/>
          <a:p>
            <a:r>
              <a:rPr lang="en-GB" dirty="0">
                <a:solidFill>
                  <a:schemeClr val="bg1"/>
                </a:solidFill>
                <a:highlight>
                  <a:srgbClr val="000000"/>
                </a:highlight>
              </a:rPr>
              <a:t>CHIP </a:t>
            </a:r>
            <a:r>
              <a:rPr lang="en-GB" dirty="0" err="1">
                <a:solidFill>
                  <a:schemeClr val="bg1"/>
                </a:solidFill>
                <a:highlight>
                  <a:srgbClr val="000000"/>
                </a:highlight>
              </a:rPr>
              <a:t>HalfAdder</a:t>
            </a:r>
            <a:endParaRPr lang="en-GB" dirty="0">
              <a:solidFill>
                <a:schemeClr val="bg1"/>
              </a:solidFill>
              <a:highlight>
                <a:srgbClr val="000000"/>
              </a:highlight>
            </a:endParaRPr>
          </a:p>
          <a:p>
            <a:r>
              <a:rPr lang="en-GB" dirty="0">
                <a:solidFill>
                  <a:schemeClr val="bg1"/>
                </a:solidFill>
                <a:highlight>
                  <a:srgbClr val="000000"/>
                </a:highlight>
              </a:rPr>
              <a:t>{</a:t>
            </a:r>
          </a:p>
          <a:p>
            <a:r>
              <a:rPr lang="en-GB" dirty="0">
                <a:solidFill>
                  <a:schemeClr val="bg1"/>
                </a:solidFill>
                <a:highlight>
                  <a:srgbClr val="000000"/>
                </a:highlight>
              </a:rPr>
              <a:t>IN a, b;    // 1-bit inputs</a:t>
            </a:r>
          </a:p>
          <a:p>
            <a:r>
              <a:rPr lang="en-GB" dirty="0">
                <a:solidFill>
                  <a:schemeClr val="bg1"/>
                </a:solidFill>
                <a:highlight>
                  <a:srgbClr val="000000"/>
                </a:highlight>
              </a:rPr>
              <a:t>OUT sum,    // Right bit of a + b</a:t>
            </a:r>
          </a:p>
          <a:p>
            <a:r>
              <a:rPr lang="en-GB" dirty="0">
                <a:solidFill>
                  <a:schemeClr val="bg1"/>
                </a:solidFill>
                <a:highlight>
                  <a:srgbClr val="000000"/>
                </a:highlight>
              </a:rPr>
              <a:t>        carry;  // Left bit of a + b</a:t>
            </a:r>
          </a:p>
          <a:p>
            <a:endParaRPr lang="en-GB" dirty="0">
              <a:solidFill>
                <a:schemeClr val="bg1"/>
              </a:solidFill>
              <a:highlight>
                <a:srgbClr val="000000"/>
              </a:highlight>
            </a:endParaRPr>
          </a:p>
          <a:p>
            <a:r>
              <a:rPr lang="en-GB" dirty="0">
                <a:solidFill>
                  <a:schemeClr val="bg1"/>
                </a:solidFill>
                <a:highlight>
                  <a:srgbClr val="000000"/>
                </a:highlight>
              </a:rPr>
              <a:t>PARTS:</a:t>
            </a:r>
          </a:p>
          <a:p>
            <a:r>
              <a:rPr lang="en-GB" dirty="0">
                <a:solidFill>
                  <a:schemeClr val="bg1"/>
                </a:solidFill>
                <a:highlight>
                  <a:srgbClr val="000000"/>
                </a:highlight>
              </a:rPr>
              <a:t>Xor(a=a, b=b, out=sum);</a:t>
            </a:r>
          </a:p>
          <a:p>
            <a:r>
              <a:rPr lang="en-GB" dirty="0">
                <a:solidFill>
                  <a:schemeClr val="bg1"/>
                </a:solidFill>
                <a:highlight>
                  <a:srgbClr val="000000"/>
                </a:highlight>
              </a:rPr>
              <a:t>And(a=a, b=b, out=carry);</a:t>
            </a:r>
          </a:p>
          <a:p>
            <a:r>
              <a:rPr lang="en-GB" dirty="0">
                <a:solidFill>
                  <a:schemeClr val="bg1"/>
                </a:solidFill>
                <a:highlight>
                  <a:srgbClr val="000000"/>
                </a:highlight>
              </a:rPr>
              <a:t>}</a:t>
            </a:r>
          </a:p>
        </p:txBody>
      </p:sp>
      <p:pic>
        <p:nvPicPr>
          <p:cNvPr id="5" name="Picture 4">
            <a:extLst>
              <a:ext uri="{FF2B5EF4-FFF2-40B4-BE49-F238E27FC236}">
                <a16:creationId xmlns:a16="http://schemas.microsoft.com/office/drawing/2014/main" id="{51E2448C-7396-4F56-5D89-7A6BF03297CF}"/>
              </a:ext>
            </a:extLst>
          </p:cNvPr>
          <p:cNvPicPr>
            <a:picLocks noChangeAspect="1"/>
          </p:cNvPicPr>
          <p:nvPr/>
        </p:nvPicPr>
        <p:blipFill>
          <a:blip r:embed="rId3"/>
          <a:srcRect l="43608" t="13836" r="33681" b="73019"/>
          <a:stretch/>
        </p:blipFill>
        <p:spPr>
          <a:xfrm>
            <a:off x="4100513" y="1381034"/>
            <a:ext cx="4383990" cy="1769360"/>
          </a:xfrm>
          <a:prstGeom prst="rect">
            <a:avLst/>
          </a:prstGeom>
        </p:spPr>
      </p:pic>
    </p:spTree>
    <p:extLst>
      <p:ext uri="{BB962C8B-B14F-4D97-AF65-F5344CB8AC3E}">
        <p14:creationId xmlns:p14="http://schemas.microsoft.com/office/powerpoint/2010/main" val="3958843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1BB32BC3-63F8-5B9C-D004-C8249BF48A36}"/>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9AB349A9-D5D6-30DE-157B-23ECDBCA85DC}"/>
              </a:ext>
            </a:extLst>
          </p:cNvPr>
          <p:cNvSpPr txBox="1">
            <a:spLocks noGrp="1"/>
          </p:cNvSpPr>
          <p:nvPr>
            <p:ph type="title"/>
          </p:nvPr>
        </p:nvSpPr>
        <p:spPr>
          <a:xfrm>
            <a:off x="600749" y="236812"/>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rPr>
              <a:t>FULL</a:t>
            </a:r>
            <a:r>
              <a:rPr lang="en" dirty="0">
                <a:solidFill>
                  <a:schemeClr val="accent2"/>
                </a:solidFill>
              </a:rPr>
              <a:t>ADDER</a:t>
            </a:r>
            <a:endParaRPr dirty="0">
              <a:solidFill>
                <a:schemeClr val="accent2"/>
              </a:solidFill>
            </a:endParaRPr>
          </a:p>
        </p:txBody>
      </p:sp>
      <p:sp>
        <p:nvSpPr>
          <p:cNvPr id="2775" name="Google Shape;2775;p36">
            <a:extLst>
              <a:ext uri="{FF2B5EF4-FFF2-40B4-BE49-F238E27FC236}">
                <a16:creationId xmlns:a16="http://schemas.microsoft.com/office/drawing/2014/main" id="{26DAE5D6-5227-6E2B-7D8A-806C7AA1304E}"/>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A4546419-6372-251D-2DD5-243E84357057}"/>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9911B322-A066-86B3-5E01-7F1A66831A16}"/>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FB12FA47-537E-F3D8-A4E1-B5168F9CB713}"/>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E289E756-7840-FC30-3AA3-5F5825EA2D79}"/>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BFC059AF-E42B-43B3-7C3F-D90A874A4544}"/>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72D04D98-CF4F-1A1B-25A0-460B2BE02A8E}"/>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E34FA7F5-BD65-1599-1636-D0560BEBD1A2}"/>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622847EE-24FA-AECD-193E-28D0FBF3A743}"/>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E19188F3-946F-A86D-6BC2-6C16516BF3F8}"/>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37101BF0-7529-371B-768E-166B9CDF7A86}"/>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5FC267DB-423E-4166-CD2C-DAE059E0E501}"/>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2A4F47B1-9E24-3772-4B06-21ABFF8DB6F1}"/>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BD418C02-3811-2C77-F337-4FA7A7D3D437}"/>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C007AC79-3D41-383B-E6CB-0E2EEBE9459A}"/>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5FF0D400-765A-C036-2CB1-05B643080585}"/>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B791D40B-5809-6229-25BD-056966E91F20}"/>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C084DAF4-E35D-BF62-DBD6-423D4D004734}"/>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90F6F60D-10A9-7689-2D23-D97FA3EE2FD8}"/>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2A2EDACF-8B2C-0565-23D0-5CFC59651B18}"/>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7C9FAEF0-16B9-44F3-FA14-89CE5B9E042F}"/>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24035CDB-6D06-4C2A-EC5A-92043CB87AC8}"/>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EC06A035-D0C2-269D-15CC-054DEE11F044}"/>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A3F54856-CDF0-3E39-7EF7-0075C24055D0}"/>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EBDD326C-C4C6-C2A1-F95E-C078A6CDD18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FFA753EA-E3D9-7DC1-4AC6-7A89A918E189}"/>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D07BCDA7-0540-5BED-5803-88D587C5F5E0}"/>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D773B339-1F78-5E9B-F96D-86CDDB358ABD}"/>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615B5673-1C34-C594-0C24-B17CC406A788}"/>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D12335F7-03CC-0E6B-6092-FDCB5563B89F}"/>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1D9E8D57-783F-4951-101F-D1A8A74714D7}"/>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85852DE7-70AB-572C-28CC-ACACDB611E2C}"/>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BEA24240-DD74-C6D0-1E4C-4DD94E913792}"/>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D8B26978-3899-E40D-AEEA-25AF98B6B5BD}"/>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DD0540CC-A952-B245-E63E-88A0DB2D40A6}"/>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CFFD8242-2C59-A7BF-2EDF-B5EC51BE4A9A}"/>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0489530F-8F52-AC13-7E4F-AFBE26CBF066}"/>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3353325B-D4A9-2B52-3734-C96D6FF76D63}"/>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D53017E2-4DE3-9330-1A7A-83E18EE7F5A3}"/>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F06070F3-47FB-4D09-AA4F-3573952BBC89}"/>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D72153B9-C9D3-40A4-1373-996023104FF0}"/>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B7954317-3366-5E63-87E5-E1849B912F11}"/>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BD43EB46-9D45-F475-3DC4-D5A801089792}"/>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8C44F473-4E8E-8B6C-6BB6-437E20498384}"/>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9ECFFB55-E047-5CC1-095C-5B6D29856E3F}"/>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79FB63C-D9B7-FE76-ABC2-98EC8D8187E3}"/>
              </a:ext>
            </a:extLst>
          </p:cNvPr>
          <p:cNvSpPr txBox="1"/>
          <p:nvPr/>
        </p:nvSpPr>
        <p:spPr>
          <a:xfrm>
            <a:off x="600749" y="1294474"/>
            <a:ext cx="3645707" cy="2677656"/>
          </a:xfrm>
          <a:prstGeom prst="rect">
            <a:avLst/>
          </a:prstGeom>
          <a:noFill/>
        </p:spPr>
        <p:txBody>
          <a:bodyPr wrap="square" rtlCol="0">
            <a:spAutoFit/>
          </a:bodyPr>
          <a:lstStyle/>
          <a:p>
            <a:r>
              <a:rPr lang="en-GB" dirty="0">
                <a:solidFill>
                  <a:schemeClr val="bg1"/>
                </a:solidFill>
                <a:highlight>
                  <a:srgbClr val="000000"/>
                </a:highlight>
              </a:rPr>
              <a:t>CHIP </a:t>
            </a:r>
            <a:r>
              <a:rPr lang="en-GB" dirty="0" err="1">
                <a:solidFill>
                  <a:schemeClr val="bg1"/>
                </a:solidFill>
                <a:highlight>
                  <a:srgbClr val="000000"/>
                </a:highlight>
              </a:rPr>
              <a:t>FullAdder</a:t>
            </a:r>
            <a:r>
              <a:rPr lang="en-GB" dirty="0">
                <a:solidFill>
                  <a:schemeClr val="bg1"/>
                </a:solidFill>
                <a:highlight>
                  <a:srgbClr val="000000"/>
                </a:highlight>
              </a:rPr>
              <a:t> </a:t>
            </a:r>
          </a:p>
          <a:p>
            <a:r>
              <a:rPr lang="en-GB" dirty="0">
                <a:solidFill>
                  <a:schemeClr val="bg1"/>
                </a:solidFill>
                <a:highlight>
                  <a:srgbClr val="000000"/>
                </a:highlight>
              </a:rPr>
              <a:t>{</a:t>
            </a:r>
          </a:p>
          <a:p>
            <a:r>
              <a:rPr lang="en-GB" dirty="0">
                <a:solidFill>
                  <a:schemeClr val="bg1"/>
                </a:solidFill>
                <a:highlight>
                  <a:srgbClr val="000000"/>
                </a:highlight>
              </a:rPr>
              <a:t>    </a:t>
            </a:r>
          </a:p>
          <a:p>
            <a:r>
              <a:rPr lang="en-GB" dirty="0">
                <a:solidFill>
                  <a:schemeClr val="bg1"/>
                </a:solidFill>
                <a:highlight>
                  <a:srgbClr val="000000"/>
                </a:highlight>
              </a:rPr>
              <a:t>IN a, b, c;  // 1-bit inputs</a:t>
            </a:r>
          </a:p>
          <a:p>
            <a:r>
              <a:rPr lang="en-GB" dirty="0">
                <a:solidFill>
                  <a:schemeClr val="bg1"/>
                </a:solidFill>
                <a:highlight>
                  <a:srgbClr val="000000"/>
                </a:highlight>
              </a:rPr>
              <a:t>OUT sum,     // Right bit of a + b + c</a:t>
            </a:r>
          </a:p>
          <a:p>
            <a:r>
              <a:rPr lang="en-GB" dirty="0">
                <a:solidFill>
                  <a:schemeClr val="bg1"/>
                </a:solidFill>
                <a:highlight>
                  <a:srgbClr val="000000"/>
                </a:highlight>
              </a:rPr>
              <a:t>         carry;   // Left bit of a + b + c</a:t>
            </a:r>
          </a:p>
          <a:p>
            <a:endParaRPr lang="en-GB" dirty="0">
              <a:solidFill>
                <a:schemeClr val="bg1"/>
              </a:solidFill>
              <a:highlight>
                <a:srgbClr val="000000"/>
              </a:highlight>
            </a:endParaRPr>
          </a:p>
          <a:p>
            <a:r>
              <a:rPr lang="en-GB" dirty="0">
                <a:solidFill>
                  <a:schemeClr val="bg1"/>
                </a:solidFill>
                <a:highlight>
                  <a:srgbClr val="000000"/>
                </a:highlight>
              </a:rPr>
              <a:t>PARTS:</a:t>
            </a:r>
          </a:p>
          <a:p>
            <a:r>
              <a:rPr lang="en-GB" dirty="0" err="1">
                <a:solidFill>
                  <a:schemeClr val="bg1"/>
                </a:solidFill>
                <a:highlight>
                  <a:srgbClr val="000000"/>
                </a:highlight>
              </a:rPr>
              <a:t>HalfAdder</a:t>
            </a:r>
            <a:r>
              <a:rPr lang="en-GB" dirty="0">
                <a:solidFill>
                  <a:schemeClr val="bg1"/>
                </a:solidFill>
                <a:highlight>
                  <a:srgbClr val="000000"/>
                </a:highlight>
              </a:rPr>
              <a:t>(a=a, b=b, sum=w1, carry=c1);</a:t>
            </a:r>
          </a:p>
          <a:p>
            <a:r>
              <a:rPr lang="en-GB" dirty="0" err="1">
                <a:solidFill>
                  <a:schemeClr val="bg1"/>
                </a:solidFill>
                <a:highlight>
                  <a:srgbClr val="000000"/>
                </a:highlight>
              </a:rPr>
              <a:t>HalfAdder</a:t>
            </a:r>
            <a:r>
              <a:rPr lang="en-GB" dirty="0">
                <a:solidFill>
                  <a:schemeClr val="bg1"/>
                </a:solidFill>
                <a:highlight>
                  <a:srgbClr val="000000"/>
                </a:highlight>
              </a:rPr>
              <a:t>(a=w1, b=c, sum=sum, carry=c2);</a:t>
            </a:r>
          </a:p>
          <a:p>
            <a:r>
              <a:rPr lang="en-GB" dirty="0">
                <a:solidFill>
                  <a:schemeClr val="bg1"/>
                </a:solidFill>
                <a:highlight>
                  <a:srgbClr val="000000"/>
                </a:highlight>
              </a:rPr>
              <a:t>Or(a=c1, b=c2, out=carry);</a:t>
            </a:r>
          </a:p>
          <a:p>
            <a:r>
              <a:rPr lang="en-GB" dirty="0">
                <a:solidFill>
                  <a:schemeClr val="bg1"/>
                </a:solidFill>
                <a:highlight>
                  <a:srgbClr val="000000"/>
                </a:highlight>
              </a:rPr>
              <a:t>} </a:t>
            </a:r>
          </a:p>
        </p:txBody>
      </p:sp>
      <p:pic>
        <p:nvPicPr>
          <p:cNvPr id="7" name="Picture 6">
            <a:extLst>
              <a:ext uri="{FF2B5EF4-FFF2-40B4-BE49-F238E27FC236}">
                <a16:creationId xmlns:a16="http://schemas.microsoft.com/office/drawing/2014/main" id="{158B8D2E-D61C-5869-9D50-555B960EFCE5}"/>
              </a:ext>
            </a:extLst>
          </p:cNvPr>
          <p:cNvPicPr>
            <a:picLocks noChangeAspect="1"/>
          </p:cNvPicPr>
          <p:nvPr/>
        </p:nvPicPr>
        <p:blipFill>
          <a:blip r:embed="rId3"/>
          <a:srcRect l="48443" t="13836" r="20928" b="63076"/>
          <a:stretch/>
        </p:blipFill>
        <p:spPr>
          <a:xfrm>
            <a:off x="4438856" y="1537356"/>
            <a:ext cx="3692925" cy="2016195"/>
          </a:xfrm>
          <a:prstGeom prst="rect">
            <a:avLst/>
          </a:prstGeom>
        </p:spPr>
      </p:pic>
    </p:spTree>
    <p:extLst>
      <p:ext uri="{BB962C8B-B14F-4D97-AF65-F5344CB8AC3E}">
        <p14:creationId xmlns:p14="http://schemas.microsoft.com/office/powerpoint/2010/main" val="2255994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100000">
              <a:schemeClr val="dk1"/>
            </a:gs>
          </a:gsLst>
          <a:path path="circle">
            <a:fillToRect l="50000" t="50000" r="50000" b="50000"/>
          </a:path>
          <a:tileRect/>
        </a:gradFill>
        <a:effectLst/>
      </p:bgPr>
    </p:bg>
    <p:spTree>
      <p:nvGrpSpPr>
        <p:cNvPr id="1" name="Shape 2771">
          <a:extLst>
            <a:ext uri="{FF2B5EF4-FFF2-40B4-BE49-F238E27FC236}">
              <a16:creationId xmlns:a16="http://schemas.microsoft.com/office/drawing/2014/main" id="{AF5833BC-8C7A-B227-4618-BBAA9967CAD2}"/>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2781C7D2-B0C6-F813-F3BD-1169284F993B}"/>
              </a:ext>
            </a:extLst>
          </p:cNvPr>
          <p:cNvSpPr txBox="1">
            <a:spLocks noGrp="1"/>
          </p:cNvSpPr>
          <p:nvPr>
            <p:ph type="title"/>
          </p:nvPr>
        </p:nvSpPr>
        <p:spPr>
          <a:xfrm>
            <a:off x="600749" y="236812"/>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rPr>
              <a:t>ADD16</a:t>
            </a:r>
            <a:endParaRPr dirty="0">
              <a:solidFill>
                <a:schemeClr val="accent2"/>
              </a:solidFill>
            </a:endParaRPr>
          </a:p>
        </p:txBody>
      </p:sp>
      <p:sp>
        <p:nvSpPr>
          <p:cNvPr id="2775" name="Google Shape;2775;p36">
            <a:extLst>
              <a:ext uri="{FF2B5EF4-FFF2-40B4-BE49-F238E27FC236}">
                <a16:creationId xmlns:a16="http://schemas.microsoft.com/office/drawing/2014/main" id="{FF97C5AD-470E-0ABA-A6C1-360E14C7191E}"/>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30AD6D50-4E98-66C3-32E6-C882D6A7FCA2}"/>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D3781708-A0D5-6A4E-651D-F1ED967F24B2}"/>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AB9E361E-F5B3-F2FA-2A3D-87EE590172A3}"/>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D1DAA92A-7347-68F7-1789-927E6FBDF818}"/>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AB8B2955-1A1C-F39E-E844-64F3FEE1F6C0}"/>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E2F01B43-E916-BC2E-FE8D-B10A7B8D4CC6}"/>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1BE35A8B-BBA4-5977-8E35-2AFCF6FCEB12}"/>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1BFEFC98-26D3-BBB7-9181-569DC37C2C2C}"/>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14942BF8-2431-1286-F298-D516054DC09B}"/>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F7CEC16A-CB97-4E26-4EBF-C67617D7DCEB}"/>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7073B094-B3FA-1A17-1B0F-9636AD5232C5}"/>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CC94580E-48BA-2518-2614-2A7623EB89A1}"/>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451D2D9F-30D0-3278-64C3-093DB4CCB82C}"/>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CA49E9EC-40DE-9F1A-51CD-76220884BD3C}"/>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CD7D6E63-544E-DDFE-EE7B-E37664B62384}"/>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8C443408-BCE4-5571-188C-1BFF84A59E5A}"/>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8F890329-3488-537D-DBD3-A7AD6B923B64}"/>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B3F7E040-0684-1DCD-CE79-E890E4C10E06}"/>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8A7DF86F-A9AD-9495-08F2-2A79A93A43CB}"/>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456B4382-E3B0-5990-1AC8-089F378407C6}"/>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4FE584B8-DA4F-5275-F957-58FE0E96E4EC}"/>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3797B2D4-32CB-C902-A650-5BCE9EC84364}"/>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725578A9-75EE-E58B-C4C6-76C2065A7134}"/>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8BD8112C-BC24-346B-60A7-F9F9B237AF52}"/>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303D884B-DC91-AFAC-1803-58A14A085D74}"/>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5BEDDAA1-D7A7-4753-2A1D-D5F5E537B21D}"/>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762FC469-D048-8AE9-7701-95971C93E89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262FFC57-6369-2886-A641-E72049C57FB5}"/>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CFE44140-8539-4551-D18C-5DF247D08C9F}"/>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9A63162E-F89A-5D90-1763-96CAED7E4C1D}"/>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D65F9808-AF7D-9D41-8870-ED90918DA329}"/>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9103E624-5412-6C6A-4AE2-76F0A4EDCA0C}"/>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C43DC561-688C-2FA3-BE01-A196FD651299}"/>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F9FC8A77-681A-37B7-59B4-D82A5265216B}"/>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B958E7CF-9F8E-06AE-A9A3-D65748AD9415}"/>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27F9007E-B23E-BEA2-A26F-F6F319B57D70}"/>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230D67A2-7C45-0E29-89A3-C04864ED4A6C}"/>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1EF16FED-6E5A-0364-434C-5085A3794ACC}"/>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40E38D1B-2C38-57EE-690F-0B7B53A647E7}"/>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0DB5F454-2611-CD40-4814-C7BB8C32D835}"/>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DA575CDD-4663-AB18-BA87-5FC4CA09516E}"/>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3C8F6980-F4D4-5D08-2A8A-F7A25DDCEBBB}"/>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2084C7D5-0BF0-1F6A-5605-EE2BCC09DAF7}"/>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CE02764D-7AFD-FADA-3791-14D03D4DE83F}"/>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D0FB97F4-8CA3-0994-ABEC-1218B8FE960C}"/>
              </a:ext>
            </a:extLst>
          </p:cNvPr>
          <p:cNvSpPr txBox="1"/>
          <p:nvPr/>
        </p:nvSpPr>
        <p:spPr>
          <a:xfrm>
            <a:off x="551164" y="974819"/>
            <a:ext cx="3645707" cy="3631763"/>
          </a:xfrm>
          <a:prstGeom prst="rect">
            <a:avLst/>
          </a:prstGeom>
          <a:noFill/>
        </p:spPr>
        <p:txBody>
          <a:bodyPr wrap="square" rtlCol="0">
            <a:spAutoFit/>
          </a:bodyPr>
          <a:lstStyle/>
          <a:p>
            <a:r>
              <a:rPr lang="en-GB" sz="1000" dirty="0">
                <a:solidFill>
                  <a:schemeClr val="bg1"/>
                </a:solidFill>
                <a:highlight>
                  <a:srgbClr val="000000"/>
                </a:highlight>
              </a:rPr>
              <a:t>CHIP Add16 </a:t>
            </a:r>
          </a:p>
          <a:p>
            <a:r>
              <a:rPr lang="en-GB" sz="1000" dirty="0">
                <a:solidFill>
                  <a:schemeClr val="bg1"/>
                </a:solidFill>
                <a:highlight>
                  <a:srgbClr val="000000"/>
                </a:highlight>
              </a:rPr>
              <a:t>{</a:t>
            </a:r>
          </a:p>
          <a:p>
            <a:r>
              <a:rPr lang="en-GB" sz="1000" dirty="0">
                <a:solidFill>
                  <a:schemeClr val="bg1"/>
                </a:solidFill>
                <a:highlight>
                  <a:srgbClr val="000000"/>
                </a:highlight>
              </a:rPr>
              <a:t>IN a[16], b[16];</a:t>
            </a:r>
          </a:p>
          <a:p>
            <a:r>
              <a:rPr lang="en-GB" sz="1000" dirty="0">
                <a:solidFill>
                  <a:schemeClr val="bg1"/>
                </a:solidFill>
                <a:highlight>
                  <a:srgbClr val="000000"/>
                </a:highlight>
              </a:rPr>
              <a:t>OUT out[16];</a:t>
            </a:r>
          </a:p>
          <a:p>
            <a:endParaRPr lang="en-GB" sz="1000" dirty="0">
              <a:solidFill>
                <a:schemeClr val="bg1"/>
              </a:solidFill>
              <a:highlight>
                <a:srgbClr val="000000"/>
              </a:highlight>
            </a:endParaRPr>
          </a:p>
          <a:p>
            <a:r>
              <a:rPr lang="en-GB" sz="1000" dirty="0">
                <a:solidFill>
                  <a:schemeClr val="bg1"/>
                </a:solidFill>
                <a:highlight>
                  <a:srgbClr val="000000"/>
                </a:highlight>
              </a:rPr>
              <a:t>PARTS:</a:t>
            </a:r>
          </a:p>
          <a:p>
            <a:r>
              <a:rPr lang="en-GB" sz="1000" dirty="0" err="1">
                <a:solidFill>
                  <a:schemeClr val="bg1"/>
                </a:solidFill>
                <a:highlight>
                  <a:srgbClr val="000000"/>
                </a:highlight>
              </a:rPr>
              <a:t>HalfAdder</a:t>
            </a:r>
            <a:r>
              <a:rPr lang="en-GB" sz="1000" dirty="0">
                <a:solidFill>
                  <a:schemeClr val="bg1"/>
                </a:solidFill>
                <a:highlight>
                  <a:srgbClr val="000000"/>
                </a:highlight>
              </a:rPr>
              <a:t>(a=a[0], b=b[0], sum=out[0], carry=c1);</a:t>
            </a:r>
          </a:p>
          <a:p>
            <a:r>
              <a:rPr lang="en-GB" sz="1000" dirty="0" err="1">
                <a:solidFill>
                  <a:schemeClr val="bg1"/>
                </a:solidFill>
                <a:highlight>
                  <a:srgbClr val="000000"/>
                </a:highlight>
              </a:rPr>
              <a:t>FullAdder</a:t>
            </a:r>
            <a:r>
              <a:rPr lang="en-GB" sz="1000" dirty="0">
                <a:solidFill>
                  <a:schemeClr val="bg1"/>
                </a:solidFill>
                <a:highlight>
                  <a:srgbClr val="000000"/>
                </a:highlight>
              </a:rPr>
              <a:t>(a=a[1], b=b[1], c=c1, sum=out[1], carry=c2);</a:t>
            </a:r>
          </a:p>
          <a:p>
            <a:r>
              <a:rPr lang="en-GB" sz="1000" dirty="0" err="1">
                <a:solidFill>
                  <a:schemeClr val="bg1"/>
                </a:solidFill>
                <a:highlight>
                  <a:srgbClr val="000000"/>
                </a:highlight>
              </a:rPr>
              <a:t>FullAdder</a:t>
            </a:r>
            <a:r>
              <a:rPr lang="en-GB" sz="1000" dirty="0">
                <a:solidFill>
                  <a:schemeClr val="bg1"/>
                </a:solidFill>
                <a:highlight>
                  <a:srgbClr val="000000"/>
                </a:highlight>
              </a:rPr>
              <a:t>(a=a[2], b=b[2], c=c2, sum=out[2], carry=c3);</a:t>
            </a:r>
          </a:p>
          <a:p>
            <a:r>
              <a:rPr lang="en-GB" sz="1000" dirty="0" err="1">
                <a:solidFill>
                  <a:schemeClr val="bg1"/>
                </a:solidFill>
                <a:highlight>
                  <a:srgbClr val="000000"/>
                </a:highlight>
              </a:rPr>
              <a:t>FullAdder</a:t>
            </a:r>
            <a:r>
              <a:rPr lang="en-GB" sz="1000" dirty="0">
                <a:solidFill>
                  <a:schemeClr val="bg1"/>
                </a:solidFill>
                <a:highlight>
                  <a:srgbClr val="000000"/>
                </a:highlight>
              </a:rPr>
              <a:t>(a=a[3], b=b[3], c=c3, sum=out[3], carry=c4);</a:t>
            </a:r>
          </a:p>
          <a:p>
            <a:r>
              <a:rPr lang="en-GB" sz="1000" dirty="0" err="1">
                <a:solidFill>
                  <a:schemeClr val="bg1"/>
                </a:solidFill>
                <a:highlight>
                  <a:srgbClr val="000000"/>
                </a:highlight>
              </a:rPr>
              <a:t>FullAdder</a:t>
            </a:r>
            <a:r>
              <a:rPr lang="en-GB" sz="1000" dirty="0">
                <a:solidFill>
                  <a:schemeClr val="bg1"/>
                </a:solidFill>
                <a:highlight>
                  <a:srgbClr val="000000"/>
                </a:highlight>
              </a:rPr>
              <a:t>(a=a[4], b=b[4], c=c4, sum=out[4], carry=c5);</a:t>
            </a:r>
          </a:p>
          <a:p>
            <a:r>
              <a:rPr lang="en-GB" sz="1000" dirty="0" err="1">
                <a:solidFill>
                  <a:schemeClr val="bg1"/>
                </a:solidFill>
                <a:highlight>
                  <a:srgbClr val="000000"/>
                </a:highlight>
              </a:rPr>
              <a:t>FullAdder</a:t>
            </a:r>
            <a:r>
              <a:rPr lang="en-GB" sz="1000" dirty="0">
                <a:solidFill>
                  <a:schemeClr val="bg1"/>
                </a:solidFill>
                <a:highlight>
                  <a:srgbClr val="000000"/>
                </a:highlight>
              </a:rPr>
              <a:t>(a=a[5], b=b[5], c=c5, sum=out[5], carry=c6);</a:t>
            </a:r>
          </a:p>
          <a:p>
            <a:r>
              <a:rPr lang="en-GB" sz="1000" dirty="0" err="1">
                <a:solidFill>
                  <a:schemeClr val="bg1"/>
                </a:solidFill>
                <a:highlight>
                  <a:srgbClr val="000000"/>
                </a:highlight>
              </a:rPr>
              <a:t>FullAdder</a:t>
            </a:r>
            <a:r>
              <a:rPr lang="en-GB" sz="1000" dirty="0">
                <a:solidFill>
                  <a:schemeClr val="bg1"/>
                </a:solidFill>
                <a:highlight>
                  <a:srgbClr val="000000"/>
                </a:highlight>
              </a:rPr>
              <a:t>(a=a[6], b=b[6], c=c6, sum=out[6], carry=c7);</a:t>
            </a:r>
          </a:p>
          <a:p>
            <a:r>
              <a:rPr lang="en-GB" sz="1000" dirty="0" err="1">
                <a:solidFill>
                  <a:schemeClr val="bg1"/>
                </a:solidFill>
                <a:highlight>
                  <a:srgbClr val="000000"/>
                </a:highlight>
              </a:rPr>
              <a:t>FullAdder</a:t>
            </a:r>
            <a:r>
              <a:rPr lang="en-GB" sz="1000" dirty="0">
                <a:solidFill>
                  <a:schemeClr val="bg1"/>
                </a:solidFill>
                <a:highlight>
                  <a:srgbClr val="000000"/>
                </a:highlight>
              </a:rPr>
              <a:t>(a=a[7], b=b[7], c=c7, sum=out[7], carry=c8);</a:t>
            </a:r>
          </a:p>
          <a:p>
            <a:r>
              <a:rPr lang="en-GB" sz="1000" dirty="0" err="1">
                <a:solidFill>
                  <a:schemeClr val="bg1"/>
                </a:solidFill>
                <a:highlight>
                  <a:srgbClr val="000000"/>
                </a:highlight>
              </a:rPr>
              <a:t>FullAdder</a:t>
            </a:r>
            <a:r>
              <a:rPr lang="en-GB" sz="1000" dirty="0">
                <a:solidFill>
                  <a:schemeClr val="bg1"/>
                </a:solidFill>
                <a:highlight>
                  <a:srgbClr val="000000"/>
                </a:highlight>
              </a:rPr>
              <a:t>(a=a[8], b=b[8], c=c8, sum=out[8], carry=c9);</a:t>
            </a:r>
          </a:p>
          <a:p>
            <a:r>
              <a:rPr lang="en-GB" sz="1000" dirty="0" err="1">
                <a:solidFill>
                  <a:schemeClr val="bg1"/>
                </a:solidFill>
                <a:highlight>
                  <a:srgbClr val="000000"/>
                </a:highlight>
              </a:rPr>
              <a:t>FullAdder</a:t>
            </a:r>
            <a:r>
              <a:rPr lang="en-GB" sz="1000" dirty="0">
                <a:solidFill>
                  <a:schemeClr val="bg1"/>
                </a:solidFill>
                <a:highlight>
                  <a:srgbClr val="000000"/>
                </a:highlight>
              </a:rPr>
              <a:t>(a=a[9], b=b[9], c=c9, sum=out[9], carry=c10);</a:t>
            </a:r>
          </a:p>
          <a:p>
            <a:r>
              <a:rPr lang="en-GB" sz="1000" dirty="0" err="1">
                <a:solidFill>
                  <a:schemeClr val="bg1"/>
                </a:solidFill>
                <a:highlight>
                  <a:srgbClr val="000000"/>
                </a:highlight>
              </a:rPr>
              <a:t>FullAdder</a:t>
            </a:r>
            <a:r>
              <a:rPr lang="en-GB" sz="1000" dirty="0">
                <a:solidFill>
                  <a:schemeClr val="bg1"/>
                </a:solidFill>
                <a:highlight>
                  <a:srgbClr val="000000"/>
                </a:highlight>
              </a:rPr>
              <a:t>(a=a[10], b=b[10], c=c10, sum=out[10], carry=c11);</a:t>
            </a:r>
          </a:p>
          <a:p>
            <a:r>
              <a:rPr lang="en-GB" sz="1000" dirty="0" err="1">
                <a:solidFill>
                  <a:schemeClr val="bg1"/>
                </a:solidFill>
                <a:highlight>
                  <a:srgbClr val="000000"/>
                </a:highlight>
              </a:rPr>
              <a:t>FullAdder</a:t>
            </a:r>
            <a:r>
              <a:rPr lang="en-GB" sz="1000" dirty="0">
                <a:solidFill>
                  <a:schemeClr val="bg1"/>
                </a:solidFill>
                <a:highlight>
                  <a:srgbClr val="000000"/>
                </a:highlight>
              </a:rPr>
              <a:t>(a=a[11], b=b[11], c=c11, sum=out[11], carry=c12);</a:t>
            </a:r>
          </a:p>
          <a:p>
            <a:r>
              <a:rPr lang="en-GB" sz="1000" dirty="0" err="1">
                <a:solidFill>
                  <a:schemeClr val="bg1"/>
                </a:solidFill>
                <a:highlight>
                  <a:srgbClr val="000000"/>
                </a:highlight>
              </a:rPr>
              <a:t>FullAdder</a:t>
            </a:r>
            <a:r>
              <a:rPr lang="en-GB" sz="1000" dirty="0">
                <a:solidFill>
                  <a:schemeClr val="bg1"/>
                </a:solidFill>
                <a:highlight>
                  <a:srgbClr val="000000"/>
                </a:highlight>
              </a:rPr>
              <a:t>(a=a[12], b=b[12], c=c12, sum=out[12], carry=c13);</a:t>
            </a:r>
          </a:p>
          <a:p>
            <a:r>
              <a:rPr lang="en-GB" sz="1000" dirty="0" err="1">
                <a:solidFill>
                  <a:schemeClr val="bg1"/>
                </a:solidFill>
                <a:highlight>
                  <a:srgbClr val="000000"/>
                </a:highlight>
              </a:rPr>
              <a:t>FullAdder</a:t>
            </a:r>
            <a:r>
              <a:rPr lang="en-GB" sz="1000" dirty="0">
                <a:solidFill>
                  <a:schemeClr val="bg1"/>
                </a:solidFill>
                <a:highlight>
                  <a:srgbClr val="000000"/>
                </a:highlight>
              </a:rPr>
              <a:t>(a=a[13], b=b[13], c=c13, sum=out[13], carry=c14);</a:t>
            </a:r>
          </a:p>
          <a:p>
            <a:r>
              <a:rPr lang="en-GB" sz="1000" dirty="0" err="1">
                <a:solidFill>
                  <a:schemeClr val="bg1"/>
                </a:solidFill>
                <a:highlight>
                  <a:srgbClr val="000000"/>
                </a:highlight>
              </a:rPr>
              <a:t>FullAdder</a:t>
            </a:r>
            <a:r>
              <a:rPr lang="en-GB" sz="1000" dirty="0">
                <a:solidFill>
                  <a:schemeClr val="bg1"/>
                </a:solidFill>
                <a:highlight>
                  <a:srgbClr val="000000"/>
                </a:highlight>
              </a:rPr>
              <a:t>(a=a[14], b=b[14], c=c14, sum=out[14], carry=c15);</a:t>
            </a:r>
          </a:p>
          <a:p>
            <a:r>
              <a:rPr lang="en-GB" sz="1000" dirty="0" err="1">
                <a:solidFill>
                  <a:schemeClr val="bg1"/>
                </a:solidFill>
                <a:highlight>
                  <a:srgbClr val="000000"/>
                </a:highlight>
              </a:rPr>
              <a:t>FullAdder</a:t>
            </a:r>
            <a:r>
              <a:rPr lang="en-GB" sz="1000" dirty="0">
                <a:solidFill>
                  <a:schemeClr val="bg1"/>
                </a:solidFill>
                <a:highlight>
                  <a:srgbClr val="000000"/>
                </a:highlight>
              </a:rPr>
              <a:t>(a=a[15], b=b[15], c=c15, sum=out[15]);</a:t>
            </a:r>
          </a:p>
          <a:p>
            <a:r>
              <a:rPr lang="en-GB" sz="1000" dirty="0">
                <a:solidFill>
                  <a:schemeClr val="bg1"/>
                </a:solidFill>
                <a:highlight>
                  <a:srgbClr val="000000"/>
                </a:highlight>
              </a:rPr>
              <a:t>}</a:t>
            </a:r>
          </a:p>
        </p:txBody>
      </p:sp>
      <p:pic>
        <p:nvPicPr>
          <p:cNvPr id="4" name="Picture 3">
            <a:extLst>
              <a:ext uri="{FF2B5EF4-FFF2-40B4-BE49-F238E27FC236}">
                <a16:creationId xmlns:a16="http://schemas.microsoft.com/office/drawing/2014/main" id="{9D1CBAFF-0056-1037-336F-559FC7649042}"/>
              </a:ext>
            </a:extLst>
          </p:cNvPr>
          <p:cNvPicPr>
            <a:picLocks noChangeAspect="1"/>
          </p:cNvPicPr>
          <p:nvPr/>
        </p:nvPicPr>
        <p:blipFill>
          <a:blip r:embed="rId4"/>
          <a:srcRect l="39762" t="13087" r="24071" b="70321"/>
          <a:stretch/>
        </p:blipFill>
        <p:spPr>
          <a:xfrm>
            <a:off x="4112348" y="1828911"/>
            <a:ext cx="4889641" cy="1485677"/>
          </a:xfrm>
          <a:prstGeom prst="rect">
            <a:avLst/>
          </a:prstGeom>
        </p:spPr>
      </p:pic>
    </p:spTree>
    <p:extLst>
      <p:ext uri="{BB962C8B-B14F-4D97-AF65-F5344CB8AC3E}">
        <p14:creationId xmlns:p14="http://schemas.microsoft.com/office/powerpoint/2010/main" val="186824848"/>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3153FDF9-35B0-AB26-9623-05CAADBFCF36}"/>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D27E4124-1600-2EB0-27CD-2F8E9B5207F3}"/>
              </a:ext>
            </a:extLst>
          </p:cNvPr>
          <p:cNvSpPr txBox="1">
            <a:spLocks noGrp="1"/>
          </p:cNvSpPr>
          <p:nvPr>
            <p:ph type="title"/>
          </p:nvPr>
        </p:nvSpPr>
        <p:spPr>
          <a:xfrm>
            <a:off x="600749" y="236812"/>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rPr>
              <a:t>INC16</a:t>
            </a:r>
            <a:endParaRPr dirty="0">
              <a:solidFill>
                <a:schemeClr val="accent2"/>
              </a:solidFill>
            </a:endParaRPr>
          </a:p>
        </p:txBody>
      </p:sp>
      <p:sp>
        <p:nvSpPr>
          <p:cNvPr id="2775" name="Google Shape;2775;p36">
            <a:extLst>
              <a:ext uri="{FF2B5EF4-FFF2-40B4-BE49-F238E27FC236}">
                <a16:creationId xmlns:a16="http://schemas.microsoft.com/office/drawing/2014/main" id="{A69995CC-2ADB-8A31-FCCF-50A612186417}"/>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E82F2F2E-93A1-7B26-D7AD-A641504133D3}"/>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A24BB6C5-B5E1-843F-A0A7-6665BFD4EF6F}"/>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E9286DCB-2730-5D5C-1EC5-B8CC8A6F901D}"/>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726DDBA0-624B-F089-00E4-73BF0128812E}"/>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894B14C1-524A-1320-9A9F-1DE356132514}"/>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50C79366-B9B4-318F-6F83-B3380DBDA3CE}"/>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EB27DDDC-88BE-A579-23B8-4354AE6E0EE0}"/>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E361037A-8257-C1D1-48C6-DCEE756EBA34}"/>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D8A7D413-1261-E2D3-1A97-D7CEAF69AF1D}"/>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97F5EDEF-EA68-B1F6-AD9A-8DECBF019F7C}"/>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F0E24426-0715-EB7F-5ECC-128D75387041}"/>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63F47C24-62EE-3979-D06E-B63718710FA3}"/>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279A5317-E62E-F4E1-F48E-69F281B0B1D5}"/>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8C499A03-5485-B5B5-1101-D2656E634C51}"/>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0D2D49BC-8784-5478-8322-926DA3DB7873}"/>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7C9BB448-9821-1AC3-3FE3-9E5CCCCFC981}"/>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194263E8-137D-9C08-153A-09C64029D959}"/>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1892C948-62D8-F28B-592D-917E2B63DC00}"/>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CC8E1FD4-9434-5E7B-4A13-7109F2738708}"/>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DC8AA943-0295-DAF4-AB27-AAA83708C287}"/>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989221B4-5445-12A4-889F-47BFE2B0F5E5}"/>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D6F6513A-2DBA-A5DD-6A26-042125453C54}"/>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CC000DCF-2720-3C0C-9F89-E4EE42B82549}"/>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900A962B-72E7-1997-5D96-CF75C6B798DC}"/>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6C5AEB1E-1039-1C87-E3C1-633221E22BB8}"/>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94AEC9FB-F1D5-EA03-FB96-145A2CB66FF7}"/>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8849982C-A882-EA23-0C0D-7A91B5A7CDB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92492AAF-FFA6-076B-2837-C4B1E643B99F}"/>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69A86B6A-95B3-8FE1-1BA9-214725478F3C}"/>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9CA6BDAB-38F7-C175-B5D4-9C950DFB574C}"/>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0D3B7479-AF4C-6080-E95D-B5ED91600F57}"/>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93D31019-0BDF-0B44-254B-5A3BDD50FA10}"/>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096557F7-3C7F-DF2A-14F2-668F80D136D4}"/>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CC206E15-2572-55DB-55C0-252790DEBD4E}"/>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D7F91EBD-4BC8-676B-BA40-729EDECB82C2}"/>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2DDF46C1-2768-F28F-89C4-FDDB754ECAC3}"/>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73B45F78-6B5B-33AB-3771-3EDE9D4D2067}"/>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4A3D172F-606E-C37D-E439-7D5ED3B712B9}"/>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D5FE966C-3CEA-77CB-7382-8D7EB62C1322}"/>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EB9A19CE-8A0E-C67E-2983-790FAD48BD94}"/>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1642E0C0-1AC2-9CA8-B2EE-05E1876FC982}"/>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B63CD990-4AEE-7B1D-439E-CA8FAD9C6029}"/>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DF89AFEA-5678-4A53-6932-4499841C4433}"/>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5DDF82EE-F367-D551-2777-F6499AC6B753}"/>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2E07BA9-C436-0DB8-E314-DC9767D11647}"/>
              </a:ext>
            </a:extLst>
          </p:cNvPr>
          <p:cNvSpPr txBox="1"/>
          <p:nvPr/>
        </p:nvSpPr>
        <p:spPr>
          <a:xfrm>
            <a:off x="466641" y="1613836"/>
            <a:ext cx="3645707" cy="1569660"/>
          </a:xfrm>
          <a:prstGeom prst="rect">
            <a:avLst/>
          </a:prstGeom>
          <a:noFill/>
        </p:spPr>
        <p:txBody>
          <a:bodyPr wrap="square" rtlCol="0">
            <a:spAutoFit/>
          </a:bodyPr>
          <a:lstStyle/>
          <a:p>
            <a:r>
              <a:rPr lang="en-GB" sz="1200" dirty="0">
                <a:solidFill>
                  <a:schemeClr val="bg1"/>
                </a:solidFill>
                <a:highlight>
                  <a:srgbClr val="000000"/>
                </a:highlight>
              </a:rPr>
              <a:t>CHIP Inc16 </a:t>
            </a:r>
          </a:p>
          <a:p>
            <a:r>
              <a:rPr lang="en-GB" sz="1200" dirty="0">
                <a:solidFill>
                  <a:schemeClr val="bg1"/>
                </a:solidFill>
                <a:highlight>
                  <a:srgbClr val="000000"/>
                </a:highlight>
              </a:rPr>
              <a:t>{</a:t>
            </a:r>
          </a:p>
          <a:p>
            <a:r>
              <a:rPr lang="en-GB" sz="1200" dirty="0">
                <a:solidFill>
                  <a:schemeClr val="bg1"/>
                </a:solidFill>
                <a:highlight>
                  <a:srgbClr val="000000"/>
                </a:highlight>
              </a:rPr>
              <a:t>IN in[16];</a:t>
            </a:r>
          </a:p>
          <a:p>
            <a:r>
              <a:rPr lang="en-GB" sz="1200" dirty="0">
                <a:solidFill>
                  <a:schemeClr val="bg1"/>
                </a:solidFill>
                <a:highlight>
                  <a:srgbClr val="000000"/>
                </a:highlight>
              </a:rPr>
              <a:t>OUT out[16];</a:t>
            </a:r>
          </a:p>
          <a:p>
            <a:endParaRPr lang="en-GB" sz="1200" dirty="0">
              <a:solidFill>
                <a:schemeClr val="bg1"/>
              </a:solidFill>
              <a:highlight>
                <a:srgbClr val="000000"/>
              </a:highlight>
            </a:endParaRPr>
          </a:p>
          <a:p>
            <a:r>
              <a:rPr lang="en-GB" sz="1200" dirty="0">
                <a:solidFill>
                  <a:schemeClr val="bg1"/>
                </a:solidFill>
                <a:highlight>
                  <a:srgbClr val="000000"/>
                </a:highlight>
              </a:rPr>
              <a:t>PARTS:</a:t>
            </a:r>
          </a:p>
          <a:p>
            <a:r>
              <a:rPr lang="en-GB" sz="1200" dirty="0">
                <a:solidFill>
                  <a:schemeClr val="bg1"/>
                </a:solidFill>
                <a:highlight>
                  <a:srgbClr val="000000"/>
                </a:highlight>
              </a:rPr>
              <a:t>Add16(a=in, b[0]=true, b[1..15]=false, out=out);</a:t>
            </a:r>
          </a:p>
          <a:p>
            <a:r>
              <a:rPr lang="en-GB" sz="1200" dirty="0">
                <a:solidFill>
                  <a:schemeClr val="bg1"/>
                </a:solidFill>
                <a:highlight>
                  <a:srgbClr val="000000"/>
                </a:highlight>
              </a:rPr>
              <a:t>}</a:t>
            </a:r>
          </a:p>
        </p:txBody>
      </p:sp>
      <p:pic>
        <p:nvPicPr>
          <p:cNvPr id="5" name="Picture 4">
            <a:extLst>
              <a:ext uri="{FF2B5EF4-FFF2-40B4-BE49-F238E27FC236}">
                <a16:creationId xmlns:a16="http://schemas.microsoft.com/office/drawing/2014/main" id="{C4FF108A-7D9A-EDE8-D345-704C7BDCC8CB}"/>
              </a:ext>
            </a:extLst>
          </p:cNvPr>
          <p:cNvPicPr>
            <a:picLocks noChangeAspect="1"/>
          </p:cNvPicPr>
          <p:nvPr/>
        </p:nvPicPr>
        <p:blipFill>
          <a:blip r:embed="rId3"/>
          <a:stretch>
            <a:fillRect/>
          </a:stretch>
        </p:blipFill>
        <p:spPr>
          <a:xfrm>
            <a:off x="4247938" y="1727426"/>
            <a:ext cx="3591426" cy="1219370"/>
          </a:xfrm>
          <a:prstGeom prst="rect">
            <a:avLst/>
          </a:prstGeom>
        </p:spPr>
      </p:pic>
    </p:spTree>
    <p:extLst>
      <p:ext uri="{BB962C8B-B14F-4D97-AF65-F5344CB8AC3E}">
        <p14:creationId xmlns:p14="http://schemas.microsoft.com/office/powerpoint/2010/main" val="4031327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72;p36">
            <a:extLst>
              <a:ext uri="{FF2B5EF4-FFF2-40B4-BE49-F238E27FC236}">
                <a16:creationId xmlns:a16="http://schemas.microsoft.com/office/drawing/2014/main" id="{687E184D-E5DA-920A-F884-DCA0C90E6ACC}"/>
              </a:ext>
            </a:extLst>
          </p:cNvPr>
          <p:cNvSpPr txBox="1">
            <a:spLocks noGrp="1"/>
          </p:cNvSpPr>
          <p:nvPr>
            <p:ph type="title"/>
          </p:nvPr>
        </p:nvSpPr>
        <p:spPr>
          <a:xfrm>
            <a:off x="600749" y="236812"/>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2"/>
                </a:solidFill>
              </a:rPr>
              <a:t>MUX</a:t>
            </a:r>
            <a:endParaRPr dirty="0">
              <a:solidFill>
                <a:schemeClr val="accent2"/>
              </a:solidFill>
            </a:endParaRPr>
          </a:p>
        </p:txBody>
      </p:sp>
      <p:sp>
        <p:nvSpPr>
          <p:cNvPr id="5" name="TextBox 4">
            <a:extLst>
              <a:ext uri="{FF2B5EF4-FFF2-40B4-BE49-F238E27FC236}">
                <a16:creationId xmlns:a16="http://schemas.microsoft.com/office/drawing/2014/main" id="{74BA798C-338A-D4C9-1BF5-9CDC6CA5EB8C}"/>
              </a:ext>
            </a:extLst>
          </p:cNvPr>
          <p:cNvSpPr txBox="1"/>
          <p:nvPr/>
        </p:nvSpPr>
        <p:spPr>
          <a:xfrm>
            <a:off x="1131010" y="1686907"/>
            <a:ext cx="3645707" cy="1569660"/>
          </a:xfrm>
          <a:prstGeom prst="rect">
            <a:avLst/>
          </a:prstGeom>
          <a:noFill/>
        </p:spPr>
        <p:txBody>
          <a:bodyPr wrap="square" rtlCol="0">
            <a:spAutoFit/>
          </a:bodyPr>
          <a:lstStyle/>
          <a:p>
            <a:r>
              <a:rPr lang="en-GB" sz="1200" dirty="0">
                <a:solidFill>
                  <a:schemeClr val="bg1"/>
                </a:solidFill>
                <a:highlight>
                  <a:srgbClr val="000000"/>
                </a:highlight>
              </a:rPr>
              <a:t>CHIP Mux {   </a:t>
            </a:r>
          </a:p>
          <a:p>
            <a:r>
              <a:rPr lang="en-GB" sz="1200" dirty="0">
                <a:solidFill>
                  <a:schemeClr val="bg1"/>
                </a:solidFill>
                <a:highlight>
                  <a:srgbClr val="000000"/>
                </a:highlight>
              </a:rPr>
              <a:t> IN a, b, </a:t>
            </a:r>
            <a:r>
              <a:rPr lang="en-GB" sz="1200" dirty="0" err="1">
                <a:solidFill>
                  <a:schemeClr val="bg1"/>
                </a:solidFill>
                <a:highlight>
                  <a:srgbClr val="000000"/>
                </a:highlight>
              </a:rPr>
              <a:t>sel</a:t>
            </a:r>
            <a:r>
              <a:rPr lang="en-GB" sz="1200" dirty="0">
                <a:solidFill>
                  <a:schemeClr val="bg1"/>
                </a:solidFill>
                <a:highlight>
                  <a:srgbClr val="000000"/>
                </a:highlight>
              </a:rPr>
              <a:t>;    </a:t>
            </a:r>
          </a:p>
          <a:p>
            <a:r>
              <a:rPr lang="en-GB" sz="1200" dirty="0">
                <a:solidFill>
                  <a:schemeClr val="bg1"/>
                </a:solidFill>
                <a:highlight>
                  <a:srgbClr val="000000"/>
                </a:highlight>
              </a:rPr>
              <a:t>OUT </a:t>
            </a:r>
            <a:r>
              <a:rPr lang="en-GB" sz="1200" dirty="0" err="1">
                <a:solidFill>
                  <a:schemeClr val="bg1"/>
                </a:solidFill>
                <a:highlight>
                  <a:srgbClr val="000000"/>
                </a:highlight>
              </a:rPr>
              <a:t>out</a:t>
            </a:r>
            <a:r>
              <a:rPr lang="en-GB" sz="1200" dirty="0">
                <a:solidFill>
                  <a:schemeClr val="bg1"/>
                </a:solidFill>
                <a:highlight>
                  <a:srgbClr val="000000"/>
                </a:highlight>
              </a:rPr>
              <a:t>;    </a:t>
            </a:r>
          </a:p>
          <a:p>
            <a:r>
              <a:rPr lang="en-GB" sz="1200" dirty="0">
                <a:solidFill>
                  <a:schemeClr val="bg1"/>
                </a:solidFill>
                <a:highlight>
                  <a:srgbClr val="000000"/>
                </a:highlight>
              </a:rPr>
              <a:t>PARTS:    </a:t>
            </a:r>
          </a:p>
          <a:p>
            <a:r>
              <a:rPr lang="en-GB" sz="1200" dirty="0">
                <a:solidFill>
                  <a:schemeClr val="bg1"/>
                </a:solidFill>
                <a:highlight>
                  <a:srgbClr val="000000"/>
                </a:highlight>
              </a:rPr>
              <a:t>Not(in=</a:t>
            </a:r>
            <a:r>
              <a:rPr lang="en-GB" sz="1200" dirty="0" err="1">
                <a:solidFill>
                  <a:schemeClr val="bg1"/>
                </a:solidFill>
                <a:highlight>
                  <a:srgbClr val="000000"/>
                </a:highlight>
              </a:rPr>
              <a:t>sel</a:t>
            </a:r>
            <a:r>
              <a:rPr lang="en-GB" sz="1200" dirty="0">
                <a:solidFill>
                  <a:schemeClr val="bg1"/>
                </a:solidFill>
                <a:highlight>
                  <a:srgbClr val="000000"/>
                </a:highlight>
              </a:rPr>
              <a:t>, out=</a:t>
            </a:r>
            <a:r>
              <a:rPr lang="en-GB" sz="1200" dirty="0" err="1">
                <a:solidFill>
                  <a:schemeClr val="bg1"/>
                </a:solidFill>
                <a:highlight>
                  <a:srgbClr val="000000"/>
                </a:highlight>
              </a:rPr>
              <a:t>notsel</a:t>
            </a:r>
            <a:r>
              <a:rPr lang="en-GB" sz="1200" dirty="0">
                <a:solidFill>
                  <a:schemeClr val="bg1"/>
                </a:solidFill>
                <a:highlight>
                  <a:srgbClr val="000000"/>
                </a:highlight>
              </a:rPr>
              <a:t>);    </a:t>
            </a:r>
          </a:p>
          <a:p>
            <a:r>
              <a:rPr lang="en-GB" sz="1200" dirty="0">
                <a:solidFill>
                  <a:schemeClr val="bg1"/>
                </a:solidFill>
                <a:highlight>
                  <a:srgbClr val="000000"/>
                </a:highlight>
              </a:rPr>
              <a:t>And(a=a, b=</a:t>
            </a:r>
            <a:r>
              <a:rPr lang="en-GB" sz="1200" dirty="0" err="1">
                <a:solidFill>
                  <a:schemeClr val="bg1"/>
                </a:solidFill>
                <a:highlight>
                  <a:srgbClr val="000000"/>
                </a:highlight>
              </a:rPr>
              <a:t>notsel</a:t>
            </a:r>
            <a:r>
              <a:rPr lang="en-GB" sz="1200" dirty="0">
                <a:solidFill>
                  <a:schemeClr val="bg1"/>
                </a:solidFill>
                <a:highlight>
                  <a:srgbClr val="000000"/>
                </a:highlight>
              </a:rPr>
              <a:t>, out=t1);    </a:t>
            </a:r>
          </a:p>
          <a:p>
            <a:r>
              <a:rPr lang="en-GB" sz="1200" dirty="0">
                <a:solidFill>
                  <a:schemeClr val="bg1"/>
                </a:solidFill>
                <a:highlight>
                  <a:srgbClr val="000000"/>
                </a:highlight>
              </a:rPr>
              <a:t>And(a=b, b=</a:t>
            </a:r>
            <a:r>
              <a:rPr lang="en-GB" sz="1200" dirty="0" err="1">
                <a:solidFill>
                  <a:schemeClr val="bg1"/>
                </a:solidFill>
                <a:highlight>
                  <a:srgbClr val="000000"/>
                </a:highlight>
              </a:rPr>
              <a:t>sel</a:t>
            </a:r>
            <a:r>
              <a:rPr lang="en-GB" sz="1200" dirty="0">
                <a:solidFill>
                  <a:schemeClr val="bg1"/>
                </a:solidFill>
                <a:highlight>
                  <a:srgbClr val="000000"/>
                </a:highlight>
              </a:rPr>
              <a:t>, out=t2);    </a:t>
            </a:r>
          </a:p>
          <a:p>
            <a:r>
              <a:rPr lang="en-GB" sz="1200" dirty="0">
                <a:solidFill>
                  <a:schemeClr val="bg1"/>
                </a:solidFill>
                <a:highlight>
                  <a:srgbClr val="000000"/>
                </a:highlight>
              </a:rPr>
              <a:t>Or(a=t1, b=t2, out=out);}</a:t>
            </a:r>
          </a:p>
        </p:txBody>
      </p:sp>
      <p:pic>
        <p:nvPicPr>
          <p:cNvPr id="7" name="Picture 6">
            <a:extLst>
              <a:ext uri="{FF2B5EF4-FFF2-40B4-BE49-F238E27FC236}">
                <a16:creationId xmlns:a16="http://schemas.microsoft.com/office/drawing/2014/main" id="{AB3DCD64-FCFB-1AF2-A3FC-42C7F96BF6D1}"/>
              </a:ext>
            </a:extLst>
          </p:cNvPr>
          <p:cNvPicPr>
            <a:picLocks noChangeAspect="1"/>
          </p:cNvPicPr>
          <p:nvPr/>
        </p:nvPicPr>
        <p:blipFill>
          <a:blip r:embed="rId2"/>
          <a:stretch>
            <a:fillRect/>
          </a:stretch>
        </p:blipFill>
        <p:spPr>
          <a:xfrm>
            <a:off x="4667036" y="1414315"/>
            <a:ext cx="3067478" cy="2114845"/>
          </a:xfrm>
          <a:prstGeom prst="rect">
            <a:avLst/>
          </a:prstGeom>
        </p:spPr>
      </p:pic>
    </p:spTree>
    <p:extLst>
      <p:ext uri="{BB962C8B-B14F-4D97-AF65-F5344CB8AC3E}">
        <p14:creationId xmlns:p14="http://schemas.microsoft.com/office/powerpoint/2010/main" val="4123570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4F7083F8-382A-DD4C-D89B-18F0E0C2CFD6}"/>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372DF7AF-12DC-EE30-2823-0EA5EE90FF59}"/>
              </a:ext>
            </a:extLst>
          </p:cNvPr>
          <p:cNvSpPr txBox="1">
            <a:spLocks noGrp="1"/>
          </p:cNvSpPr>
          <p:nvPr>
            <p:ph type="title"/>
          </p:nvPr>
        </p:nvSpPr>
        <p:spPr>
          <a:xfrm>
            <a:off x="773753" y="2146132"/>
            <a:ext cx="4734130" cy="6391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CENTRAL PROCESSING UNIT</a:t>
            </a:r>
            <a:endParaRPr dirty="0">
              <a:solidFill>
                <a:schemeClr val="accent2"/>
              </a:solidFill>
            </a:endParaRPr>
          </a:p>
        </p:txBody>
      </p:sp>
      <p:pic>
        <p:nvPicPr>
          <p:cNvPr id="2774" name="Google Shape;2774;p36">
            <a:extLst>
              <a:ext uri="{FF2B5EF4-FFF2-40B4-BE49-F238E27FC236}">
                <a16:creationId xmlns:a16="http://schemas.microsoft.com/office/drawing/2014/main" id="{E7333E99-8622-E734-82C2-F2DE6220A2BB}"/>
              </a:ext>
            </a:extLst>
          </p:cNvPr>
          <p:cNvPicPr preferRelativeResize="0"/>
          <p:nvPr/>
        </p:nvPicPr>
        <p:blipFill rotWithShape="1">
          <a:blip r:embed="rId3"/>
          <a:srcRect l="16727" r="16727"/>
          <a:stretch/>
        </p:blipFill>
        <p:spPr>
          <a:xfrm>
            <a:off x="5474725" y="1307063"/>
            <a:ext cx="2727600" cy="2730300"/>
          </a:xfrm>
          <a:prstGeom prst="ellipse">
            <a:avLst/>
          </a:prstGeom>
          <a:noFill/>
          <a:ln>
            <a:noFill/>
          </a:ln>
          <a:effectLst>
            <a:outerShdw blurRad="657225" algn="bl" rotWithShape="0">
              <a:schemeClr val="accent2">
                <a:alpha val="40000"/>
              </a:schemeClr>
            </a:outerShdw>
          </a:effectLst>
        </p:spPr>
      </p:pic>
      <p:sp>
        <p:nvSpPr>
          <p:cNvPr id="2775" name="Google Shape;2775;p36">
            <a:extLst>
              <a:ext uri="{FF2B5EF4-FFF2-40B4-BE49-F238E27FC236}">
                <a16:creationId xmlns:a16="http://schemas.microsoft.com/office/drawing/2014/main" id="{8BAC84F1-6DA3-EBD0-D0D3-D4DDEA4B0972}"/>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FC5B5320-1E1C-15FC-25A6-F2901F3FC96A}"/>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E7DFC255-745D-E154-91F5-789526CB0AE8}"/>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BEBFA17A-1329-F2B0-6EC9-821CAC591FD2}"/>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A4999E8D-BB94-A4CA-FA8B-EA09F7CD968D}"/>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20C46196-7B4E-925A-7C49-888FEDD442D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963B428E-BADD-238C-3E3E-402D44AE2D7A}"/>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DD1F73CB-9028-2C4E-ABAC-68CAAFF8E629}"/>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F3C79B11-B8BF-229C-7D1B-69E97AFB2AC6}"/>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B4FD0068-BFAC-A751-E265-DB51E12B6E58}"/>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FAF66E54-29DD-0B0E-FE5F-38D2EB6453AB}"/>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3C551CE1-C711-689D-6945-CC0A3E926653}"/>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089B2DFD-5895-38EC-6699-43175E9CFE4B}"/>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DCF09370-14B3-56CF-6214-275AB2DBD66B}"/>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4C15EE48-B740-7A59-6874-003D6A6982C7}"/>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49DC9D3C-D38B-4369-E92E-D94633CF56C3}"/>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85EB0D6C-0B3D-2A33-4898-34B0CE10E88B}"/>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8041BA30-F618-5FEA-2569-184917F87479}"/>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D44319D2-D748-68F5-6094-4E8803516081}"/>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1F2362DC-D77B-41BB-BD85-AC3458D70897}"/>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1B01F665-25CD-C5C6-5000-F8EE14BECEE7}"/>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A5E598AD-C30E-2237-4DF5-71ED7270DD11}"/>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6B4C93BA-EED8-F5EE-8358-96A8C02DA410}"/>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1E6E7A12-98FF-C16D-741C-C6771984AD49}"/>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F23D2160-A78D-B171-3741-C278ED3B3A96}"/>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DFB47810-454A-7808-5941-42868AF26616}"/>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B70F31AF-94B3-60E6-7FF7-DCCDA92ABC5F}"/>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502E4DED-C6A4-01D4-B0CF-8B0BA1E3BBC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1BA15FEA-C8DE-2836-1BA3-89E8A86EB640}"/>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25413CE1-2A72-9883-87A0-1CF2407FDA12}"/>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E49DEC52-29A7-09D0-69DD-24AA0E1DD7B4}"/>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1E20E067-F07E-3553-0C1D-88E566EAA4D5}"/>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63CE1390-25D3-4699-7234-F00B2BC123DC}"/>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C201C88E-8482-A342-F420-7CBD2980516C}"/>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9F54B3F1-D0EB-018F-227C-2847859A7A71}"/>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7C57EF12-21FF-4811-27C1-E7D12849787D}"/>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4F7287ED-8212-F271-5034-99CDEB347019}"/>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F382D485-34EC-22E5-A801-F33CEFB01375}"/>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6755113C-2DED-FD32-D467-E740D7A4D81C}"/>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4EE58F09-F9FE-A18B-99BD-520008374B09}"/>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53DCFE0B-3CD0-C7E6-E98D-9E5E0A42C06B}"/>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D62DF180-5CFF-DF1A-7653-27A616A918B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0DFE288A-9A69-05D7-A781-0D5484AA2730}"/>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8BA2C405-42C7-4D91-11E9-E407982C65D9}"/>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B21C43F6-84C5-E76F-5B91-24C5D6CDAD0C}"/>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72952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748474" y="702878"/>
            <a:ext cx="286958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PART -</a:t>
            </a:r>
            <a:r>
              <a:rPr lang="en" dirty="0">
                <a:solidFill>
                  <a:schemeClr val="bg1"/>
                </a:solidFill>
              </a:rPr>
              <a:t>A</a:t>
            </a:r>
            <a:endParaRPr dirty="0">
              <a:solidFill>
                <a:schemeClr val="bg1"/>
              </a:solidFill>
            </a:endParaRPr>
          </a:p>
        </p:txBody>
      </p:sp>
      <p:sp>
        <p:nvSpPr>
          <p:cNvPr id="2825" name="Google Shape;2825;p37"/>
          <p:cNvSpPr txBox="1">
            <a:spLocks noGrp="1"/>
          </p:cNvSpPr>
          <p:nvPr>
            <p:ph type="subTitle" idx="1"/>
          </p:nvPr>
        </p:nvSpPr>
        <p:spPr>
          <a:xfrm>
            <a:off x="1300015" y="1096701"/>
            <a:ext cx="5512660" cy="1066200"/>
          </a:xfrm>
          <a:prstGeom prst="rect">
            <a:avLst/>
          </a:prstGeom>
        </p:spPr>
        <p:txBody>
          <a:bodyPr spcFirstLastPara="1" wrap="square" lIns="91425" tIns="91425" rIns="91425" bIns="91425" anchor="t" anchorCtr="0">
            <a:noAutofit/>
          </a:bodyPr>
          <a:lstStyle/>
          <a:p>
            <a:pPr marL="0" indent="0"/>
            <a:r>
              <a:rPr lang="en-US" sz="2400" b="1" dirty="0"/>
              <a:t>Design and implement 16-bit HACK CPU</a:t>
            </a:r>
          </a:p>
          <a:p>
            <a:pPr marL="0" lvl="0" indent="0" algn="ctr" rtl="0">
              <a:spcBef>
                <a:spcPts val="0"/>
              </a:spcBef>
              <a:spcAft>
                <a:spcPts val="0"/>
              </a:spcAft>
              <a:buNone/>
            </a:pPr>
            <a:endParaRPr dirty="0"/>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824;p37">
            <a:extLst>
              <a:ext uri="{FF2B5EF4-FFF2-40B4-BE49-F238E27FC236}">
                <a16:creationId xmlns:a16="http://schemas.microsoft.com/office/drawing/2014/main" id="{EB3949E2-31F2-7591-B322-6FE61FD42D57}"/>
              </a:ext>
            </a:extLst>
          </p:cNvPr>
          <p:cNvSpPr txBox="1">
            <a:spLocks/>
          </p:cNvSpPr>
          <p:nvPr/>
        </p:nvSpPr>
        <p:spPr>
          <a:xfrm>
            <a:off x="748474" y="1529811"/>
            <a:ext cx="286958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IN" dirty="0">
                <a:solidFill>
                  <a:schemeClr val="accent2"/>
                </a:solidFill>
              </a:rPr>
              <a:t>PART -</a:t>
            </a:r>
            <a:r>
              <a:rPr lang="en-IN" dirty="0">
                <a:solidFill>
                  <a:schemeClr val="bg1"/>
                </a:solidFill>
              </a:rPr>
              <a:t>B</a:t>
            </a:r>
          </a:p>
        </p:txBody>
      </p:sp>
      <p:sp>
        <p:nvSpPr>
          <p:cNvPr id="3" name="TextBox 2">
            <a:extLst>
              <a:ext uri="{FF2B5EF4-FFF2-40B4-BE49-F238E27FC236}">
                <a16:creationId xmlns:a16="http://schemas.microsoft.com/office/drawing/2014/main" id="{3D1F8F13-BB03-C568-FDE5-DE8C77A9CAC7}"/>
              </a:ext>
            </a:extLst>
          </p:cNvPr>
          <p:cNvSpPr txBox="1"/>
          <p:nvPr/>
        </p:nvSpPr>
        <p:spPr>
          <a:xfrm>
            <a:off x="1358079" y="1983600"/>
            <a:ext cx="7158880" cy="1046440"/>
          </a:xfrm>
          <a:prstGeom prst="rect">
            <a:avLst/>
          </a:prstGeom>
          <a:noFill/>
        </p:spPr>
        <p:txBody>
          <a:bodyPr wrap="square" rtlCol="0">
            <a:spAutoFit/>
          </a:bodyPr>
          <a:lstStyle/>
          <a:p>
            <a:r>
              <a:rPr lang="en-GB" sz="2400" b="1" dirty="0">
                <a:solidFill>
                  <a:schemeClr val="lt1"/>
                </a:solidFill>
                <a:latin typeface="PT Sans"/>
                <a:sym typeface="PT Sans"/>
              </a:rPr>
              <a:t>Design and implement a synchronous counter that count down from decimal digit 9 onwards to 0</a:t>
            </a:r>
            <a:r>
              <a:rPr lang="en-GB" sz="1800" b="0" i="0" u="none" strike="noStrike" baseline="0" dirty="0">
                <a:solidFill>
                  <a:srgbClr val="000000"/>
                </a:solidFill>
                <a:latin typeface="Calibri" panose="020F0502020204030204" pitchFamily="34" charset="0"/>
              </a:rPr>
              <a:t>	</a:t>
            </a:r>
          </a:p>
          <a:p>
            <a:endParaRPr lang="en-IN" dirty="0"/>
          </a:p>
        </p:txBody>
      </p:sp>
      <p:sp>
        <p:nvSpPr>
          <p:cNvPr id="4" name="Title 1">
            <a:extLst>
              <a:ext uri="{FF2B5EF4-FFF2-40B4-BE49-F238E27FC236}">
                <a16:creationId xmlns:a16="http://schemas.microsoft.com/office/drawing/2014/main" id="{B581B15B-1AB7-4E29-A156-DA250C58E6CB}"/>
              </a:ext>
            </a:extLst>
          </p:cNvPr>
          <p:cNvSpPr txBox="1">
            <a:spLocks/>
          </p:cNvSpPr>
          <p:nvPr/>
        </p:nvSpPr>
        <p:spPr>
          <a:xfrm>
            <a:off x="-1176480" y="2743690"/>
            <a:ext cx="771780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IN" u="sng">
                <a:solidFill>
                  <a:schemeClr val="accent2"/>
                </a:solidFill>
              </a:rPr>
              <a:t>TEAMMATES</a:t>
            </a:r>
            <a:endParaRPr lang="en-IN" dirty="0">
              <a:solidFill>
                <a:schemeClr val="accent2"/>
              </a:solidFill>
            </a:endParaRPr>
          </a:p>
        </p:txBody>
      </p:sp>
      <p:sp>
        <p:nvSpPr>
          <p:cNvPr id="5" name="Text Placeholder 2">
            <a:extLst>
              <a:ext uri="{FF2B5EF4-FFF2-40B4-BE49-F238E27FC236}">
                <a16:creationId xmlns:a16="http://schemas.microsoft.com/office/drawing/2014/main" id="{6B1DCE39-008B-414B-6A9F-879F08852B89}"/>
              </a:ext>
            </a:extLst>
          </p:cNvPr>
          <p:cNvSpPr txBox="1">
            <a:spLocks/>
          </p:cNvSpPr>
          <p:nvPr/>
        </p:nvSpPr>
        <p:spPr>
          <a:xfrm>
            <a:off x="1290122" y="3224914"/>
            <a:ext cx="7717800" cy="1384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lt1"/>
              </a:buClr>
              <a:buSzPts val="1400"/>
              <a:buFont typeface="PT Sans"/>
              <a:buNone/>
              <a:defRPr sz="1400" b="0" i="0" u="none" strike="noStrike" cap="none">
                <a:solidFill>
                  <a:schemeClr val="lt1"/>
                </a:solidFill>
                <a:latin typeface="PT Sans"/>
                <a:ea typeface="PT Sans"/>
                <a:cs typeface="PT Sans"/>
                <a:sym typeface="PT Sans"/>
              </a:defRPr>
            </a:lvl9pPr>
          </a:lstStyle>
          <a:p>
            <a:pPr algn="l"/>
            <a:r>
              <a:rPr lang="en-GB" sz="2000" dirty="0">
                <a:highlight>
                  <a:srgbClr val="000000"/>
                </a:highlight>
              </a:rPr>
              <a:t>CHAITANYA VARMA – CB.SC.U4AIE24017</a:t>
            </a:r>
          </a:p>
          <a:p>
            <a:pPr algn="l"/>
            <a:r>
              <a:rPr lang="en-GB" sz="2000" dirty="0">
                <a:highlight>
                  <a:srgbClr val="000000"/>
                </a:highlight>
              </a:rPr>
              <a:t>HARSHITH REDDY – CB.SC.U4AIE24018</a:t>
            </a:r>
          </a:p>
          <a:p>
            <a:pPr algn="l"/>
            <a:r>
              <a:rPr lang="en-GB" sz="2000" dirty="0">
                <a:highlight>
                  <a:srgbClr val="000000"/>
                </a:highlight>
              </a:rPr>
              <a:t>JISHNU TEJA DANDAMUDI – CB.SC.U4AIE24019</a:t>
            </a:r>
          </a:p>
          <a:p>
            <a:pPr algn="l"/>
            <a:r>
              <a:rPr lang="en-GB" sz="2000" dirty="0">
                <a:highlight>
                  <a:srgbClr val="000000"/>
                </a:highlight>
              </a:rPr>
              <a:t>JIVITES DAMODAR – CB.SC.U4AIE24020</a:t>
            </a:r>
            <a:endParaRPr lang="en-IN" sz="2000" dirty="0">
              <a:highlight>
                <a:srgbClr val="00000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3"/>
        <p:cNvGrpSpPr/>
        <p:nvPr/>
      </p:nvGrpSpPr>
      <p:grpSpPr>
        <a:xfrm>
          <a:off x="0" y="0"/>
          <a:ext cx="0" cy="0"/>
          <a:chOff x="0" y="0"/>
          <a:chExt cx="0" cy="0"/>
        </a:xfrm>
      </p:grpSpPr>
      <p:sp>
        <p:nvSpPr>
          <p:cNvPr id="2724" name="Google Shape;2724;p34"/>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2"/>
                </a:solidFill>
              </a:rPr>
              <a:t>WHAT IS </a:t>
            </a:r>
            <a:r>
              <a:rPr lang="en" sz="2800" dirty="0">
                <a:solidFill>
                  <a:schemeClr val="bg1"/>
                </a:solidFill>
              </a:rPr>
              <a:t>CPU?</a:t>
            </a:r>
            <a:endParaRPr sz="2800" dirty="0">
              <a:solidFill>
                <a:schemeClr val="bg1"/>
              </a:solidFill>
            </a:endParaRPr>
          </a:p>
        </p:txBody>
      </p:sp>
      <p:sp>
        <p:nvSpPr>
          <p:cNvPr id="2725" name="Google Shape;2725;p3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p>
            <a:r>
              <a:rPr lang="en-US" sz="1600" b="1" dirty="0"/>
              <a:t>The CPU is the brain of a computer, containing all the circuitry needed to process input, store data, and output results. </a:t>
            </a:r>
          </a:p>
          <a:p>
            <a:pPr marL="152400" indent="0">
              <a:buNone/>
            </a:pPr>
            <a:endParaRPr lang="en-US" sz="1600" b="1" dirty="0"/>
          </a:p>
          <a:p>
            <a:r>
              <a:rPr lang="en-US" sz="1600" b="1" dirty="0"/>
              <a:t>The CPU is constantly following instructions of computer programs that tell it which data to process and how to process it. Without a CPU, we could not run programs on a computer.</a:t>
            </a:r>
          </a:p>
          <a:p>
            <a:endParaRPr lang="en-US" sz="1600" b="1" dirty="0"/>
          </a:p>
          <a:p>
            <a:endParaRPr lang="en-US" sz="1600" b="1" dirty="0"/>
          </a:p>
          <a:p>
            <a:r>
              <a:rPr lang="en-US" sz="1600" b="1" dirty="0"/>
              <a:t>The CPU can process those instructions easily, thanks to a control unit that knows how to interpret program instructions and an Arithmetic Logic Unit (ALU) that knows how to add numbers. With the control unit and ALU combined, the CPU can process much more complex programs than a simple calculator.</a:t>
            </a:r>
            <a:endParaRPr lang="en-IN" sz="1600" b="1" dirty="0"/>
          </a:p>
          <a:p>
            <a:pPr marL="0" lvl="0" indent="0" algn="l" rtl="0">
              <a:spcBef>
                <a:spcPts val="0"/>
              </a:spcBef>
              <a:spcAft>
                <a:spcPts val="1200"/>
              </a:spcAft>
              <a:buNone/>
            </a:pPr>
            <a:endParaRPr dirty="0"/>
          </a:p>
        </p:txBody>
      </p:sp>
      <p:grpSp>
        <p:nvGrpSpPr>
          <p:cNvPr id="2726" name="Google Shape;2726;p34"/>
          <p:cNvGrpSpPr/>
          <p:nvPr/>
        </p:nvGrpSpPr>
        <p:grpSpPr>
          <a:xfrm>
            <a:off x="7126489" y="852727"/>
            <a:ext cx="883262" cy="242091"/>
            <a:chOff x="2300350" y="2601250"/>
            <a:chExt cx="2275275" cy="623625"/>
          </a:xfrm>
        </p:grpSpPr>
        <p:sp>
          <p:nvSpPr>
            <p:cNvPr id="2727" name="Google Shape;2727;p3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7A20-C22D-AB93-34DF-EE004562426F}"/>
              </a:ext>
            </a:extLst>
          </p:cNvPr>
          <p:cNvSpPr>
            <a:spLocks noGrp="1"/>
          </p:cNvSpPr>
          <p:nvPr>
            <p:ph type="title"/>
          </p:nvPr>
        </p:nvSpPr>
        <p:spPr/>
        <p:txBody>
          <a:bodyPr/>
          <a:lstStyle/>
          <a:p>
            <a:r>
              <a:rPr lang="en-IN" sz="3200" dirty="0">
                <a:solidFill>
                  <a:schemeClr val="accent2">
                    <a:lumMod val="75000"/>
                  </a:schemeClr>
                </a:solidFill>
              </a:rPr>
              <a:t>Proposed implementation of the top</a:t>
            </a:r>
            <a:r>
              <a:rPr lang="en-IN" sz="3200" dirty="0"/>
              <a:t> most </a:t>
            </a:r>
            <a:r>
              <a:rPr lang="en-IN" sz="3200"/>
              <a:t>computer hack </a:t>
            </a:r>
            <a:r>
              <a:rPr lang="en-IN" sz="3200" dirty="0"/>
              <a:t>chip</a:t>
            </a:r>
            <a:endParaRPr lang="en-IN" dirty="0"/>
          </a:p>
        </p:txBody>
      </p:sp>
      <p:pic>
        <p:nvPicPr>
          <p:cNvPr id="4" name="Picture 3">
            <a:extLst>
              <a:ext uri="{FF2B5EF4-FFF2-40B4-BE49-F238E27FC236}">
                <a16:creationId xmlns:a16="http://schemas.microsoft.com/office/drawing/2014/main" id="{ACFF111B-B273-C677-9D4A-833056F3C896}"/>
              </a:ext>
            </a:extLst>
          </p:cNvPr>
          <p:cNvPicPr>
            <a:picLocks noChangeAspect="1"/>
          </p:cNvPicPr>
          <p:nvPr/>
        </p:nvPicPr>
        <p:blipFill>
          <a:blip r:embed="rId2"/>
          <a:stretch>
            <a:fillRect/>
          </a:stretch>
        </p:blipFill>
        <p:spPr>
          <a:xfrm>
            <a:off x="1505409" y="1583162"/>
            <a:ext cx="5407456" cy="3191449"/>
          </a:xfrm>
          <a:prstGeom prst="rect">
            <a:avLst/>
          </a:prstGeom>
        </p:spPr>
      </p:pic>
    </p:spTree>
    <p:extLst>
      <p:ext uri="{BB962C8B-B14F-4D97-AF65-F5344CB8AC3E}">
        <p14:creationId xmlns:p14="http://schemas.microsoft.com/office/powerpoint/2010/main" val="744494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9F79-FE2F-B311-9457-B863E193390E}"/>
              </a:ext>
            </a:extLst>
          </p:cNvPr>
          <p:cNvSpPr>
            <a:spLocks noGrp="1"/>
          </p:cNvSpPr>
          <p:nvPr>
            <p:ph type="title"/>
          </p:nvPr>
        </p:nvSpPr>
        <p:spPr/>
        <p:txBody>
          <a:bodyPr/>
          <a:lstStyle/>
          <a:p>
            <a:r>
              <a:rPr lang="en-US" dirty="0">
                <a:solidFill>
                  <a:schemeClr val="accent2">
                    <a:lumMod val="50000"/>
                  </a:schemeClr>
                </a:solidFill>
              </a:rPr>
              <a:t>CENTRAL PROCESSING</a:t>
            </a:r>
            <a:r>
              <a:rPr lang="en-US" dirty="0"/>
              <a:t> UNIT</a:t>
            </a:r>
            <a:endParaRPr lang="en-IN" dirty="0"/>
          </a:p>
        </p:txBody>
      </p:sp>
      <p:pic>
        <p:nvPicPr>
          <p:cNvPr id="4" name="Picture 3">
            <a:extLst>
              <a:ext uri="{FF2B5EF4-FFF2-40B4-BE49-F238E27FC236}">
                <a16:creationId xmlns:a16="http://schemas.microsoft.com/office/drawing/2014/main" id="{5D889C61-368C-AF64-7F02-18752222B780}"/>
              </a:ext>
            </a:extLst>
          </p:cNvPr>
          <p:cNvPicPr>
            <a:picLocks noChangeAspect="1"/>
          </p:cNvPicPr>
          <p:nvPr/>
        </p:nvPicPr>
        <p:blipFill>
          <a:blip r:embed="rId2"/>
          <a:stretch>
            <a:fillRect/>
          </a:stretch>
        </p:blipFill>
        <p:spPr>
          <a:xfrm>
            <a:off x="795528" y="1314209"/>
            <a:ext cx="7132320" cy="3528622"/>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0B1F216-706F-1EF6-DC4F-C0391801CF75}"/>
                  </a:ext>
                </a:extLst>
              </p14:cNvPr>
              <p14:cNvContentPartPr/>
              <p14:nvPr/>
            </p14:nvContentPartPr>
            <p14:xfrm>
              <a:off x="3006406" y="3357279"/>
              <a:ext cx="187200" cy="95760"/>
            </p14:xfrm>
          </p:contentPart>
        </mc:Choice>
        <mc:Fallback xmlns="">
          <p:pic>
            <p:nvPicPr>
              <p:cNvPr id="3" name="Ink 2">
                <a:extLst>
                  <a:ext uri="{FF2B5EF4-FFF2-40B4-BE49-F238E27FC236}">
                    <a16:creationId xmlns:a16="http://schemas.microsoft.com/office/drawing/2014/main" id="{F0B1F216-706F-1EF6-DC4F-C0391801CF75}"/>
                  </a:ext>
                </a:extLst>
              </p:cNvPr>
              <p:cNvPicPr/>
              <p:nvPr/>
            </p:nvPicPr>
            <p:blipFill>
              <a:blip r:embed="rId4"/>
              <a:stretch>
                <a:fillRect/>
              </a:stretch>
            </p:blipFill>
            <p:spPr>
              <a:xfrm>
                <a:off x="3000286" y="3351159"/>
                <a:ext cx="199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1B3321C-5C61-73C9-F0FD-A6B5F93F0974}"/>
                  </a:ext>
                </a:extLst>
              </p14:cNvPr>
              <p14:cNvContentPartPr/>
              <p14:nvPr/>
            </p14:nvContentPartPr>
            <p14:xfrm>
              <a:off x="3028366" y="3338559"/>
              <a:ext cx="918000" cy="371160"/>
            </p14:xfrm>
          </p:contentPart>
        </mc:Choice>
        <mc:Fallback xmlns="">
          <p:pic>
            <p:nvPicPr>
              <p:cNvPr id="5" name="Ink 4">
                <a:extLst>
                  <a:ext uri="{FF2B5EF4-FFF2-40B4-BE49-F238E27FC236}">
                    <a16:creationId xmlns:a16="http://schemas.microsoft.com/office/drawing/2014/main" id="{71B3321C-5C61-73C9-F0FD-A6B5F93F0974}"/>
                  </a:ext>
                </a:extLst>
              </p:cNvPr>
              <p:cNvPicPr/>
              <p:nvPr/>
            </p:nvPicPr>
            <p:blipFill>
              <a:blip r:embed="rId6"/>
              <a:stretch>
                <a:fillRect/>
              </a:stretch>
            </p:blipFill>
            <p:spPr>
              <a:xfrm>
                <a:off x="2965726" y="3275559"/>
                <a:ext cx="1043640" cy="496800"/>
              </a:xfrm>
              <a:prstGeom prst="rect">
                <a:avLst/>
              </a:prstGeom>
            </p:spPr>
          </p:pic>
        </mc:Fallback>
      </mc:AlternateContent>
    </p:spTree>
    <p:extLst>
      <p:ext uri="{BB962C8B-B14F-4D97-AF65-F5344CB8AC3E}">
        <p14:creationId xmlns:p14="http://schemas.microsoft.com/office/powerpoint/2010/main" val="1442025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A80407-5242-376D-A704-5B6FFBE53AEE}"/>
              </a:ext>
            </a:extLst>
          </p:cNvPr>
          <p:cNvSpPr txBox="1"/>
          <p:nvPr/>
        </p:nvSpPr>
        <p:spPr>
          <a:xfrm>
            <a:off x="392906" y="457200"/>
            <a:ext cx="8379619" cy="2006703"/>
          </a:xfrm>
          <a:prstGeom prst="rect">
            <a:avLst/>
          </a:prstGeom>
          <a:noFill/>
        </p:spPr>
        <p:txBody>
          <a:bodyPr wrap="square" rtlCol="0">
            <a:spAutoFit/>
          </a:bodyPr>
          <a:lstStyle/>
          <a:p>
            <a:pPr algn="ctr">
              <a:lnSpc>
                <a:spcPct val="115000"/>
              </a:lnSpc>
            </a:pPr>
            <a:r>
              <a:rPr lang="en-GB" sz="3200" b="1" u="sng" dirty="0">
                <a:solidFill>
                  <a:schemeClr val="accent2">
                    <a:lumMod val="75000"/>
                  </a:schemeClr>
                </a:solidFill>
                <a:effectLst/>
                <a:latin typeface="Times New Roman" panose="02020603050405020304" pitchFamily="18" charset="0"/>
                <a:ea typeface="Arial" panose="020B0604020202020204" pitchFamily="34" charset="0"/>
              </a:rPr>
              <a:t>ALU</a:t>
            </a:r>
            <a:endParaRPr lang="en-IN" sz="3200" b="1" u="sng" dirty="0">
              <a:solidFill>
                <a:schemeClr val="accent2">
                  <a:lumMod val="75000"/>
                </a:schemeClr>
              </a:solidFill>
              <a:effectLst/>
              <a:latin typeface="Arial" panose="020B0604020202020204" pitchFamily="34" charset="0"/>
              <a:ea typeface="Arial" panose="020B0604020202020204" pitchFamily="34" charset="0"/>
            </a:endParaRPr>
          </a:p>
          <a:p>
            <a:pPr algn="ctr">
              <a:lnSpc>
                <a:spcPct val="115000"/>
              </a:lnSpc>
            </a:pPr>
            <a:r>
              <a:rPr lang="en-GB" sz="1600" dirty="0">
                <a:solidFill>
                  <a:schemeClr val="bg1"/>
                </a:solidFill>
                <a:effectLst/>
                <a:latin typeface="Times New Roman" panose="02020603050405020304" pitchFamily="18" charset="0"/>
                <a:ea typeface="Arial" panose="020B0604020202020204" pitchFamily="34" charset="0"/>
              </a:rPr>
              <a:t>The Hack ALU computes a fixed set of functions on given two 16-bit inputs, out of which the function can be one of the possible eighteen functions.</a:t>
            </a:r>
            <a:endParaRPr lang="en-IN" sz="1600" dirty="0">
              <a:solidFill>
                <a:schemeClr val="bg1"/>
              </a:solidFill>
              <a:effectLst/>
              <a:latin typeface="Arial" panose="020B0604020202020204" pitchFamily="34" charset="0"/>
              <a:ea typeface="Arial" panose="020B0604020202020204" pitchFamily="34" charset="0"/>
            </a:endParaRPr>
          </a:p>
          <a:p>
            <a:pPr algn="ctr">
              <a:lnSpc>
                <a:spcPct val="115000"/>
              </a:lnSpc>
            </a:pPr>
            <a:r>
              <a:rPr lang="en-GB" sz="1600" dirty="0">
                <a:solidFill>
                  <a:schemeClr val="bg1"/>
                </a:solidFill>
                <a:effectLst/>
                <a:latin typeface="Times New Roman" panose="02020603050405020304" pitchFamily="18" charset="0"/>
                <a:ea typeface="Arial" panose="020B0604020202020204" pitchFamily="34" charset="0"/>
              </a:rPr>
              <a:t>We instruct the ALU which function to compute using six input bits, called control bits to the selected binary values.</a:t>
            </a:r>
            <a:endParaRPr lang="en-IN" sz="1600" dirty="0">
              <a:solidFill>
                <a:schemeClr val="bg1"/>
              </a:solidFill>
              <a:effectLst/>
              <a:latin typeface="Arial" panose="020B0604020202020204" pitchFamily="34" charset="0"/>
              <a:ea typeface="Arial" panose="020B0604020202020204" pitchFamily="34" charset="0"/>
            </a:endParaRPr>
          </a:p>
          <a:p>
            <a:endParaRPr lang="en-IN" dirty="0"/>
          </a:p>
        </p:txBody>
      </p:sp>
      <p:pic>
        <p:nvPicPr>
          <p:cNvPr id="3" name="Picture 2">
            <a:extLst>
              <a:ext uri="{FF2B5EF4-FFF2-40B4-BE49-F238E27FC236}">
                <a16:creationId xmlns:a16="http://schemas.microsoft.com/office/drawing/2014/main" id="{CD5CEC36-DA4A-9A90-7F8D-6645D9359C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6118" y="2529579"/>
            <a:ext cx="2548890" cy="2009775"/>
          </a:xfrm>
          <a:prstGeom prst="rect">
            <a:avLst/>
          </a:prstGeom>
          <a:noFill/>
          <a:ln>
            <a:noFill/>
          </a:ln>
        </p:spPr>
      </p:pic>
    </p:spTree>
    <p:extLst>
      <p:ext uri="{BB962C8B-B14F-4D97-AF65-F5344CB8AC3E}">
        <p14:creationId xmlns:p14="http://schemas.microsoft.com/office/powerpoint/2010/main" val="4219743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B25699-A6E2-4D2E-4D86-62A85E69F751}"/>
              </a:ext>
            </a:extLst>
          </p:cNvPr>
          <p:cNvPicPr>
            <a:picLocks noChangeAspect="1"/>
          </p:cNvPicPr>
          <p:nvPr/>
        </p:nvPicPr>
        <p:blipFill rotWithShape="1">
          <a:blip r:embed="rId2"/>
          <a:srcRect b="1795"/>
          <a:stretch/>
        </p:blipFill>
        <p:spPr bwMode="auto">
          <a:xfrm>
            <a:off x="1277620" y="107157"/>
            <a:ext cx="6259036" cy="48506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124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3CD7CE-2AB5-95E4-CC9C-EADE61DEFA8D}"/>
              </a:ext>
            </a:extLst>
          </p:cNvPr>
          <p:cNvPicPr>
            <a:picLocks noChangeAspect="1"/>
          </p:cNvPicPr>
          <p:nvPr/>
        </p:nvPicPr>
        <p:blipFill>
          <a:blip r:embed="rId2"/>
          <a:srcRect b="55321"/>
          <a:stretch/>
        </p:blipFill>
        <p:spPr>
          <a:xfrm>
            <a:off x="461377" y="573987"/>
            <a:ext cx="4110623" cy="4262332"/>
          </a:xfrm>
          <a:prstGeom prst="rect">
            <a:avLst/>
          </a:prstGeom>
        </p:spPr>
      </p:pic>
      <p:pic>
        <p:nvPicPr>
          <p:cNvPr id="3" name="Picture 2">
            <a:extLst>
              <a:ext uri="{FF2B5EF4-FFF2-40B4-BE49-F238E27FC236}">
                <a16:creationId xmlns:a16="http://schemas.microsoft.com/office/drawing/2014/main" id="{EA9C0CBB-371F-DC17-DFD5-E9C445FD103F}"/>
              </a:ext>
            </a:extLst>
          </p:cNvPr>
          <p:cNvPicPr>
            <a:picLocks noChangeAspect="1"/>
          </p:cNvPicPr>
          <p:nvPr/>
        </p:nvPicPr>
        <p:blipFill>
          <a:blip r:embed="rId2"/>
          <a:srcRect t="44544" b="2254"/>
          <a:stretch/>
        </p:blipFill>
        <p:spPr>
          <a:xfrm>
            <a:off x="4757193" y="573987"/>
            <a:ext cx="3925430" cy="4262331"/>
          </a:xfrm>
          <a:prstGeom prst="rect">
            <a:avLst/>
          </a:prstGeom>
        </p:spPr>
      </p:pic>
    </p:spTree>
    <p:extLst>
      <p:ext uri="{BB962C8B-B14F-4D97-AF65-F5344CB8AC3E}">
        <p14:creationId xmlns:p14="http://schemas.microsoft.com/office/powerpoint/2010/main" val="310861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C93EB7-8823-8CCD-7667-D4BEA175B63B}"/>
              </a:ext>
            </a:extLst>
          </p:cNvPr>
          <p:cNvSpPr txBox="1"/>
          <p:nvPr/>
        </p:nvSpPr>
        <p:spPr>
          <a:xfrm>
            <a:off x="3407569" y="700086"/>
            <a:ext cx="2328862" cy="615553"/>
          </a:xfrm>
          <a:prstGeom prst="rect">
            <a:avLst/>
          </a:prstGeom>
          <a:noFill/>
        </p:spPr>
        <p:txBody>
          <a:bodyPr wrap="square" rtlCol="0">
            <a:spAutoFit/>
          </a:bodyPr>
          <a:lstStyle/>
          <a:p>
            <a:pPr algn="ctr"/>
            <a:r>
              <a:rPr lang="en-GB" sz="2000" b="1" u="sng" dirty="0">
                <a:solidFill>
                  <a:schemeClr val="accent2">
                    <a:lumMod val="75000"/>
                  </a:schemeClr>
                </a:solidFill>
                <a:effectLst/>
                <a:latin typeface="Times New Roman" panose="02020603050405020304" pitchFamily="18" charset="0"/>
                <a:ea typeface="Arial" panose="020B0604020202020204" pitchFamily="34" charset="0"/>
              </a:rPr>
              <a:t>BIT</a:t>
            </a:r>
            <a:endParaRPr lang="en-IN" sz="2000" dirty="0">
              <a:solidFill>
                <a:schemeClr val="accent2">
                  <a:lumMod val="75000"/>
                </a:schemeClr>
              </a:solidFill>
              <a:effectLst/>
              <a:latin typeface="Arial" panose="020B0604020202020204" pitchFamily="34" charset="0"/>
              <a:ea typeface="Arial" panose="020B0604020202020204" pitchFamily="34" charset="0"/>
            </a:endParaRPr>
          </a:p>
          <a:p>
            <a:pPr algn="ctr"/>
            <a:endParaRPr lang="en-IN" dirty="0"/>
          </a:p>
        </p:txBody>
      </p:sp>
      <p:pic>
        <p:nvPicPr>
          <p:cNvPr id="3" name="Picture 2">
            <a:extLst>
              <a:ext uri="{FF2B5EF4-FFF2-40B4-BE49-F238E27FC236}">
                <a16:creationId xmlns:a16="http://schemas.microsoft.com/office/drawing/2014/main" id="{1C615E03-2ED0-00A4-E8DC-50555178635F}"/>
              </a:ext>
            </a:extLst>
          </p:cNvPr>
          <p:cNvPicPr>
            <a:picLocks noChangeAspect="1"/>
          </p:cNvPicPr>
          <p:nvPr/>
        </p:nvPicPr>
        <p:blipFill>
          <a:blip r:embed="rId2"/>
          <a:stretch>
            <a:fillRect/>
          </a:stretch>
        </p:blipFill>
        <p:spPr>
          <a:xfrm>
            <a:off x="2503170" y="1547812"/>
            <a:ext cx="4137660" cy="2047875"/>
          </a:xfrm>
          <a:prstGeom prst="rect">
            <a:avLst/>
          </a:prstGeom>
        </p:spPr>
      </p:pic>
    </p:spTree>
    <p:extLst>
      <p:ext uri="{BB962C8B-B14F-4D97-AF65-F5344CB8AC3E}">
        <p14:creationId xmlns:p14="http://schemas.microsoft.com/office/powerpoint/2010/main" val="1138054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8F43F-6F53-6E7D-015A-AB2275B1A5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B8479D-36E3-24A8-48A1-C93BFA45D131}"/>
              </a:ext>
            </a:extLst>
          </p:cNvPr>
          <p:cNvSpPr txBox="1"/>
          <p:nvPr/>
        </p:nvSpPr>
        <p:spPr>
          <a:xfrm>
            <a:off x="3407569" y="481778"/>
            <a:ext cx="2328862" cy="615553"/>
          </a:xfrm>
          <a:prstGeom prst="rect">
            <a:avLst/>
          </a:prstGeom>
          <a:noFill/>
        </p:spPr>
        <p:txBody>
          <a:bodyPr wrap="square" rtlCol="0">
            <a:spAutoFit/>
          </a:bodyPr>
          <a:lstStyle/>
          <a:p>
            <a:pPr algn="ctr"/>
            <a:r>
              <a:rPr lang="en-GB" sz="2000" b="1" u="sng" dirty="0">
                <a:solidFill>
                  <a:schemeClr val="accent2">
                    <a:lumMod val="75000"/>
                  </a:schemeClr>
                </a:solidFill>
                <a:latin typeface="Times New Roman" panose="02020603050405020304" pitchFamily="18" charset="0"/>
                <a:ea typeface="Arial" panose="020B0604020202020204" pitchFamily="34" charset="0"/>
              </a:rPr>
              <a:t>REGISTER</a:t>
            </a:r>
            <a:endParaRPr lang="en-IN" sz="2000" dirty="0">
              <a:solidFill>
                <a:schemeClr val="accent2">
                  <a:lumMod val="75000"/>
                </a:schemeClr>
              </a:solidFill>
              <a:effectLst/>
              <a:latin typeface="Arial" panose="020B0604020202020204" pitchFamily="34" charset="0"/>
              <a:ea typeface="Arial" panose="020B0604020202020204" pitchFamily="34" charset="0"/>
            </a:endParaRPr>
          </a:p>
          <a:p>
            <a:pPr algn="ctr"/>
            <a:endParaRPr lang="en-IN" dirty="0"/>
          </a:p>
        </p:txBody>
      </p:sp>
      <p:pic>
        <p:nvPicPr>
          <p:cNvPr id="4" name="Picture 3">
            <a:extLst>
              <a:ext uri="{FF2B5EF4-FFF2-40B4-BE49-F238E27FC236}">
                <a16:creationId xmlns:a16="http://schemas.microsoft.com/office/drawing/2014/main" id="{4248336C-CD5B-20DB-DB6C-D5194039381F}"/>
              </a:ext>
            </a:extLst>
          </p:cNvPr>
          <p:cNvPicPr>
            <a:picLocks noChangeAspect="1"/>
          </p:cNvPicPr>
          <p:nvPr/>
        </p:nvPicPr>
        <p:blipFill>
          <a:blip r:embed="rId2"/>
          <a:stretch>
            <a:fillRect/>
          </a:stretch>
        </p:blipFill>
        <p:spPr>
          <a:xfrm>
            <a:off x="2631994" y="1097331"/>
            <a:ext cx="3793649" cy="3915517"/>
          </a:xfrm>
          <a:prstGeom prst="rect">
            <a:avLst/>
          </a:prstGeom>
        </p:spPr>
      </p:pic>
    </p:spTree>
    <p:extLst>
      <p:ext uri="{BB962C8B-B14F-4D97-AF65-F5344CB8AC3E}">
        <p14:creationId xmlns:p14="http://schemas.microsoft.com/office/powerpoint/2010/main" val="48353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F1404-4ED0-C4F8-DE80-AE61C8BDE4D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BC0525-5D9D-7748-8CE6-9259A082BFB6}"/>
              </a:ext>
            </a:extLst>
          </p:cNvPr>
          <p:cNvSpPr txBox="1"/>
          <p:nvPr/>
        </p:nvSpPr>
        <p:spPr>
          <a:xfrm>
            <a:off x="3407569" y="481778"/>
            <a:ext cx="2328862" cy="615553"/>
          </a:xfrm>
          <a:prstGeom prst="rect">
            <a:avLst/>
          </a:prstGeom>
          <a:noFill/>
        </p:spPr>
        <p:txBody>
          <a:bodyPr wrap="square" rtlCol="0">
            <a:spAutoFit/>
          </a:bodyPr>
          <a:lstStyle/>
          <a:p>
            <a:pPr algn="ctr"/>
            <a:r>
              <a:rPr lang="en-GB" sz="2000" b="1" u="sng" dirty="0">
                <a:solidFill>
                  <a:schemeClr val="accent2">
                    <a:lumMod val="75000"/>
                  </a:schemeClr>
                </a:solidFill>
                <a:effectLst/>
                <a:latin typeface="Times New Roman" panose="02020603050405020304" pitchFamily="18" charset="0"/>
                <a:ea typeface="Arial" panose="020B0604020202020204" pitchFamily="34" charset="0"/>
              </a:rPr>
              <a:t>PC</a:t>
            </a:r>
            <a:endParaRPr lang="en-IN" sz="2000" dirty="0">
              <a:solidFill>
                <a:schemeClr val="accent2">
                  <a:lumMod val="75000"/>
                </a:schemeClr>
              </a:solidFill>
              <a:effectLst/>
              <a:latin typeface="Arial" panose="020B0604020202020204" pitchFamily="34" charset="0"/>
              <a:ea typeface="Arial" panose="020B0604020202020204" pitchFamily="34" charset="0"/>
            </a:endParaRPr>
          </a:p>
          <a:p>
            <a:pPr algn="ctr"/>
            <a:endParaRPr lang="en-IN" dirty="0"/>
          </a:p>
        </p:txBody>
      </p:sp>
      <p:pic>
        <p:nvPicPr>
          <p:cNvPr id="3" name="Picture 2">
            <a:extLst>
              <a:ext uri="{FF2B5EF4-FFF2-40B4-BE49-F238E27FC236}">
                <a16:creationId xmlns:a16="http://schemas.microsoft.com/office/drawing/2014/main" id="{95BC794A-F4BA-0916-3316-953ECBEC3BAC}"/>
              </a:ext>
            </a:extLst>
          </p:cNvPr>
          <p:cNvPicPr>
            <a:picLocks noChangeAspect="1"/>
          </p:cNvPicPr>
          <p:nvPr/>
        </p:nvPicPr>
        <p:blipFill rotWithShape="1">
          <a:blip r:embed="rId2"/>
          <a:srcRect b="7084"/>
          <a:stretch/>
        </p:blipFill>
        <p:spPr bwMode="auto">
          <a:xfrm>
            <a:off x="1706245" y="1443037"/>
            <a:ext cx="5731510" cy="22574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3527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51907-2E7B-92B2-D7DE-2E6F3A8DE79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7CD676-F466-F9AD-C43E-413B0455E9C3}"/>
              </a:ext>
            </a:extLst>
          </p:cNvPr>
          <p:cNvSpPr txBox="1"/>
          <p:nvPr/>
        </p:nvSpPr>
        <p:spPr>
          <a:xfrm>
            <a:off x="3407569" y="481778"/>
            <a:ext cx="2328862" cy="615553"/>
          </a:xfrm>
          <a:prstGeom prst="rect">
            <a:avLst/>
          </a:prstGeom>
          <a:noFill/>
        </p:spPr>
        <p:txBody>
          <a:bodyPr wrap="square" rtlCol="0">
            <a:spAutoFit/>
          </a:bodyPr>
          <a:lstStyle/>
          <a:p>
            <a:pPr algn="ctr"/>
            <a:r>
              <a:rPr lang="en-GB" sz="2000" b="1" u="sng" dirty="0">
                <a:solidFill>
                  <a:schemeClr val="accent2">
                    <a:lumMod val="75000"/>
                  </a:schemeClr>
                </a:solidFill>
                <a:latin typeface="Times New Roman" panose="02020603050405020304" pitchFamily="18" charset="0"/>
                <a:ea typeface="Arial" panose="020B0604020202020204" pitchFamily="34" charset="0"/>
              </a:rPr>
              <a:t>RAM8</a:t>
            </a:r>
            <a:endParaRPr lang="en-IN" sz="2000" dirty="0">
              <a:solidFill>
                <a:schemeClr val="accent2">
                  <a:lumMod val="75000"/>
                </a:schemeClr>
              </a:solidFill>
              <a:effectLst/>
              <a:latin typeface="Arial" panose="020B0604020202020204" pitchFamily="34" charset="0"/>
              <a:ea typeface="Arial" panose="020B0604020202020204" pitchFamily="34" charset="0"/>
            </a:endParaRPr>
          </a:p>
          <a:p>
            <a:pPr algn="ctr"/>
            <a:endParaRPr lang="en-IN" dirty="0"/>
          </a:p>
        </p:txBody>
      </p:sp>
      <p:pic>
        <p:nvPicPr>
          <p:cNvPr id="4" name="Picture 3">
            <a:extLst>
              <a:ext uri="{FF2B5EF4-FFF2-40B4-BE49-F238E27FC236}">
                <a16:creationId xmlns:a16="http://schemas.microsoft.com/office/drawing/2014/main" id="{47702187-8A92-2FAC-57B9-853FF8D4F0F3}"/>
              </a:ext>
            </a:extLst>
          </p:cNvPr>
          <p:cNvPicPr>
            <a:picLocks noChangeAspect="1"/>
          </p:cNvPicPr>
          <p:nvPr/>
        </p:nvPicPr>
        <p:blipFill>
          <a:blip r:embed="rId2"/>
          <a:stretch>
            <a:fillRect/>
          </a:stretch>
        </p:blipFill>
        <p:spPr>
          <a:xfrm>
            <a:off x="1355073" y="1245076"/>
            <a:ext cx="6433853" cy="2898299"/>
          </a:xfrm>
          <a:prstGeom prst="rect">
            <a:avLst/>
          </a:prstGeom>
        </p:spPr>
      </p:pic>
    </p:spTree>
    <p:extLst>
      <p:ext uri="{BB962C8B-B14F-4D97-AF65-F5344CB8AC3E}">
        <p14:creationId xmlns:p14="http://schemas.microsoft.com/office/powerpoint/2010/main" val="4130361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3"/>
        <p:cNvGrpSpPr/>
        <p:nvPr/>
      </p:nvGrpSpPr>
      <p:grpSpPr>
        <a:xfrm>
          <a:off x="0" y="0"/>
          <a:ext cx="0" cy="0"/>
          <a:chOff x="0" y="0"/>
          <a:chExt cx="0" cy="0"/>
        </a:xfrm>
      </p:grpSpPr>
      <p:sp>
        <p:nvSpPr>
          <p:cNvPr id="2824" name="Google Shape;2824;p37"/>
          <p:cNvSpPr txBox="1">
            <a:spLocks noGrp="1"/>
          </p:cNvSpPr>
          <p:nvPr>
            <p:ph type="title"/>
          </p:nvPr>
        </p:nvSpPr>
        <p:spPr>
          <a:xfrm>
            <a:off x="2399850" y="1723050"/>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PART -</a:t>
            </a:r>
            <a:r>
              <a:rPr lang="en" dirty="0">
                <a:solidFill>
                  <a:schemeClr val="bg1"/>
                </a:solidFill>
              </a:rPr>
              <a:t>A</a:t>
            </a:r>
            <a:endParaRPr dirty="0">
              <a:solidFill>
                <a:schemeClr val="bg1"/>
              </a:solidFill>
            </a:endParaRPr>
          </a:p>
        </p:txBody>
      </p:sp>
      <p:sp>
        <p:nvSpPr>
          <p:cNvPr id="2825" name="Google Shape;2825;p37"/>
          <p:cNvSpPr txBox="1">
            <a:spLocks noGrp="1"/>
          </p:cNvSpPr>
          <p:nvPr>
            <p:ph type="subTitle" idx="1"/>
          </p:nvPr>
        </p:nvSpPr>
        <p:spPr>
          <a:xfrm>
            <a:off x="1657632" y="2359381"/>
            <a:ext cx="6179061" cy="1066200"/>
          </a:xfrm>
          <a:prstGeom prst="rect">
            <a:avLst/>
          </a:prstGeom>
        </p:spPr>
        <p:txBody>
          <a:bodyPr spcFirstLastPara="1" wrap="square" lIns="91425" tIns="91425" rIns="91425" bIns="91425" anchor="t" anchorCtr="0">
            <a:noAutofit/>
          </a:bodyPr>
          <a:lstStyle/>
          <a:p>
            <a:pPr marL="0" indent="0"/>
            <a:r>
              <a:rPr lang="en-US" sz="2400" b="1" dirty="0"/>
              <a:t>Design and implement 16-bit HACK CPU</a:t>
            </a:r>
          </a:p>
          <a:p>
            <a:pPr marL="0" lvl="0" indent="0" algn="ctr" rtl="0">
              <a:spcBef>
                <a:spcPts val="0"/>
              </a:spcBef>
              <a:spcAft>
                <a:spcPts val="0"/>
              </a:spcAft>
              <a:buNone/>
            </a:pPr>
            <a:endParaRPr dirty="0"/>
          </a:p>
        </p:txBody>
      </p:sp>
      <p:grpSp>
        <p:nvGrpSpPr>
          <p:cNvPr id="2826" name="Google Shape;2826;p37"/>
          <p:cNvGrpSpPr/>
          <p:nvPr/>
        </p:nvGrpSpPr>
        <p:grpSpPr>
          <a:xfrm flipH="1">
            <a:off x="4130364" y="3694591"/>
            <a:ext cx="883262" cy="242091"/>
            <a:chOff x="2300350" y="2601250"/>
            <a:chExt cx="2275275" cy="623625"/>
          </a:xfrm>
        </p:grpSpPr>
        <p:sp>
          <p:nvSpPr>
            <p:cNvPr id="2827" name="Google Shape;2827;p3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p:cNvGrpSpPr/>
          <p:nvPr/>
        </p:nvGrpSpPr>
        <p:grpSpPr>
          <a:xfrm>
            <a:off x="6397851" y="1075319"/>
            <a:ext cx="1252897" cy="51000"/>
            <a:chOff x="2915381" y="4104819"/>
            <a:chExt cx="1252897" cy="51000"/>
          </a:xfrm>
        </p:grpSpPr>
        <p:sp>
          <p:nvSpPr>
            <p:cNvPr id="2835" name="Google Shape;2835;p3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p:cNvGrpSpPr/>
          <p:nvPr/>
        </p:nvGrpSpPr>
        <p:grpSpPr>
          <a:xfrm rot="5400000">
            <a:off x="7822000" y="3988625"/>
            <a:ext cx="98902" cy="553090"/>
            <a:chOff x="4898850" y="4820550"/>
            <a:chExt cx="98902" cy="553090"/>
          </a:xfrm>
        </p:grpSpPr>
        <p:sp>
          <p:nvSpPr>
            <p:cNvPr id="2850" name="Google Shape;2850;p3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p:cNvGrpSpPr/>
          <p:nvPr/>
        </p:nvGrpSpPr>
        <p:grpSpPr>
          <a:xfrm>
            <a:off x="1632103" y="4389467"/>
            <a:ext cx="1105976" cy="133969"/>
            <a:chOff x="8183182" y="663852"/>
            <a:chExt cx="1475028" cy="178673"/>
          </a:xfrm>
        </p:grpSpPr>
        <p:grpSp>
          <p:nvGrpSpPr>
            <p:cNvPr id="2856" name="Google Shape;2856;p37"/>
            <p:cNvGrpSpPr/>
            <p:nvPr/>
          </p:nvGrpSpPr>
          <p:grpSpPr>
            <a:xfrm>
              <a:off x="8183182" y="774425"/>
              <a:ext cx="1178025" cy="68100"/>
              <a:chOff x="2024450" y="204150"/>
              <a:chExt cx="1178025" cy="68100"/>
            </a:xfrm>
          </p:grpSpPr>
          <p:sp>
            <p:nvSpPr>
              <p:cNvPr id="2857" name="Google Shape;2857;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p:cNvGrpSpPr/>
            <p:nvPr/>
          </p:nvGrpSpPr>
          <p:grpSpPr>
            <a:xfrm>
              <a:off x="8480185" y="663852"/>
              <a:ext cx="1178025" cy="68100"/>
              <a:chOff x="2024450" y="204150"/>
              <a:chExt cx="1178025" cy="68100"/>
            </a:xfrm>
          </p:grpSpPr>
          <p:sp>
            <p:nvSpPr>
              <p:cNvPr id="2868" name="Google Shape;2868;p3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38DFE-7A5C-EB5E-98D4-F76DF2A8DB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0336B32-AC05-D70C-9286-DE2EF7626027}"/>
              </a:ext>
            </a:extLst>
          </p:cNvPr>
          <p:cNvSpPr txBox="1"/>
          <p:nvPr/>
        </p:nvSpPr>
        <p:spPr>
          <a:xfrm>
            <a:off x="3407569" y="481778"/>
            <a:ext cx="2328862" cy="615553"/>
          </a:xfrm>
          <a:prstGeom prst="rect">
            <a:avLst/>
          </a:prstGeom>
          <a:noFill/>
        </p:spPr>
        <p:txBody>
          <a:bodyPr wrap="square" rtlCol="0">
            <a:spAutoFit/>
          </a:bodyPr>
          <a:lstStyle/>
          <a:p>
            <a:pPr algn="ctr"/>
            <a:r>
              <a:rPr lang="en-GB" sz="2000" b="1" u="sng" dirty="0">
                <a:solidFill>
                  <a:schemeClr val="accent2">
                    <a:lumMod val="75000"/>
                  </a:schemeClr>
                </a:solidFill>
                <a:latin typeface="Times New Roman" panose="02020603050405020304" pitchFamily="18" charset="0"/>
                <a:ea typeface="Arial" panose="020B0604020202020204" pitchFamily="34" charset="0"/>
              </a:rPr>
              <a:t>RAM64</a:t>
            </a:r>
            <a:endParaRPr lang="en-IN" sz="2000" dirty="0">
              <a:solidFill>
                <a:schemeClr val="accent2">
                  <a:lumMod val="75000"/>
                </a:schemeClr>
              </a:solidFill>
              <a:effectLst/>
              <a:latin typeface="Arial" panose="020B0604020202020204" pitchFamily="34" charset="0"/>
              <a:ea typeface="Arial" panose="020B0604020202020204" pitchFamily="34" charset="0"/>
            </a:endParaRPr>
          </a:p>
          <a:p>
            <a:pPr algn="ctr"/>
            <a:endParaRPr lang="en-IN" dirty="0"/>
          </a:p>
        </p:txBody>
      </p:sp>
      <p:pic>
        <p:nvPicPr>
          <p:cNvPr id="3" name="Picture 2">
            <a:extLst>
              <a:ext uri="{FF2B5EF4-FFF2-40B4-BE49-F238E27FC236}">
                <a16:creationId xmlns:a16="http://schemas.microsoft.com/office/drawing/2014/main" id="{572476B8-DAB2-0797-DC48-078A81438401}"/>
              </a:ext>
            </a:extLst>
          </p:cNvPr>
          <p:cNvPicPr>
            <a:picLocks noChangeAspect="1"/>
          </p:cNvPicPr>
          <p:nvPr/>
        </p:nvPicPr>
        <p:blipFill rotWithShape="1">
          <a:blip r:embed="rId2"/>
          <a:srcRect b="11812"/>
          <a:stretch/>
        </p:blipFill>
        <p:spPr bwMode="auto">
          <a:xfrm>
            <a:off x="1106169" y="1219199"/>
            <a:ext cx="7299325" cy="27051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515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50963-9574-B988-2D86-69636A50C74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BC1CBB-C26F-5F81-96CC-D560277D4504}"/>
              </a:ext>
            </a:extLst>
          </p:cNvPr>
          <p:cNvSpPr txBox="1"/>
          <p:nvPr/>
        </p:nvSpPr>
        <p:spPr>
          <a:xfrm>
            <a:off x="3407569" y="481778"/>
            <a:ext cx="2328862" cy="615553"/>
          </a:xfrm>
          <a:prstGeom prst="rect">
            <a:avLst/>
          </a:prstGeom>
          <a:noFill/>
        </p:spPr>
        <p:txBody>
          <a:bodyPr wrap="square" rtlCol="0">
            <a:spAutoFit/>
          </a:bodyPr>
          <a:lstStyle/>
          <a:p>
            <a:pPr algn="ctr"/>
            <a:r>
              <a:rPr lang="en-GB" sz="2000" b="1" u="sng" dirty="0">
                <a:solidFill>
                  <a:schemeClr val="accent2">
                    <a:lumMod val="75000"/>
                  </a:schemeClr>
                </a:solidFill>
                <a:latin typeface="Times New Roman" panose="02020603050405020304" pitchFamily="18" charset="0"/>
                <a:ea typeface="Arial" panose="020B0604020202020204" pitchFamily="34" charset="0"/>
              </a:rPr>
              <a:t>RAM64</a:t>
            </a:r>
            <a:endParaRPr lang="en-IN" sz="2000" dirty="0">
              <a:solidFill>
                <a:schemeClr val="accent2">
                  <a:lumMod val="75000"/>
                </a:schemeClr>
              </a:solidFill>
              <a:effectLst/>
              <a:latin typeface="Arial" panose="020B0604020202020204" pitchFamily="34" charset="0"/>
              <a:ea typeface="Arial" panose="020B0604020202020204" pitchFamily="34" charset="0"/>
            </a:endParaRPr>
          </a:p>
          <a:p>
            <a:pPr algn="ctr"/>
            <a:endParaRPr lang="en-IN" dirty="0"/>
          </a:p>
        </p:txBody>
      </p:sp>
      <p:pic>
        <p:nvPicPr>
          <p:cNvPr id="3" name="Picture 2">
            <a:extLst>
              <a:ext uri="{FF2B5EF4-FFF2-40B4-BE49-F238E27FC236}">
                <a16:creationId xmlns:a16="http://schemas.microsoft.com/office/drawing/2014/main" id="{59891132-655D-6CD6-BAB2-E24FDDE9C050}"/>
              </a:ext>
            </a:extLst>
          </p:cNvPr>
          <p:cNvPicPr>
            <a:picLocks noChangeAspect="1"/>
          </p:cNvPicPr>
          <p:nvPr/>
        </p:nvPicPr>
        <p:blipFill rotWithShape="1">
          <a:blip r:embed="rId2"/>
          <a:srcRect b="11812"/>
          <a:stretch/>
        </p:blipFill>
        <p:spPr bwMode="auto">
          <a:xfrm>
            <a:off x="1106169" y="1219199"/>
            <a:ext cx="7299325" cy="27051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68962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12C81-8514-31E1-6180-462668BDEF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32FC17-CE50-7E8B-0493-80657D039730}"/>
              </a:ext>
            </a:extLst>
          </p:cNvPr>
          <p:cNvSpPr txBox="1"/>
          <p:nvPr/>
        </p:nvSpPr>
        <p:spPr>
          <a:xfrm>
            <a:off x="3407569" y="481778"/>
            <a:ext cx="2328862" cy="400110"/>
          </a:xfrm>
          <a:prstGeom prst="rect">
            <a:avLst/>
          </a:prstGeom>
          <a:noFill/>
        </p:spPr>
        <p:txBody>
          <a:bodyPr wrap="square" rtlCol="0">
            <a:spAutoFit/>
          </a:bodyPr>
          <a:lstStyle/>
          <a:p>
            <a:pPr algn="ctr"/>
            <a:r>
              <a:rPr lang="en-GB" sz="2000" b="1" u="sng" dirty="0">
                <a:solidFill>
                  <a:schemeClr val="accent2">
                    <a:lumMod val="75000"/>
                  </a:schemeClr>
                </a:solidFill>
                <a:latin typeface="Times New Roman" panose="02020603050405020304" pitchFamily="18" charset="0"/>
              </a:rPr>
              <a:t>HACK CPU</a:t>
            </a:r>
            <a:endParaRPr lang="en-IN" dirty="0"/>
          </a:p>
        </p:txBody>
      </p:sp>
      <p:pic>
        <p:nvPicPr>
          <p:cNvPr id="4" name="Picture 3">
            <a:extLst>
              <a:ext uri="{FF2B5EF4-FFF2-40B4-BE49-F238E27FC236}">
                <a16:creationId xmlns:a16="http://schemas.microsoft.com/office/drawing/2014/main" id="{3D0EE217-A280-8D15-EAA6-26890615A6F0}"/>
              </a:ext>
            </a:extLst>
          </p:cNvPr>
          <p:cNvPicPr>
            <a:picLocks noChangeAspect="1"/>
          </p:cNvPicPr>
          <p:nvPr/>
        </p:nvPicPr>
        <p:blipFill>
          <a:blip r:embed="rId2"/>
          <a:srcRect b="43259"/>
          <a:stretch/>
        </p:blipFill>
        <p:spPr>
          <a:xfrm>
            <a:off x="627540" y="958538"/>
            <a:ext cx="3844448" cy="3226423"/>
          </a:xfrm>
          <a:prstGeom prst="rect">
            <a:avLst/>
          </a:prstGeom>
        </p:spPr>
      </p:pic>
      <p:pic>
        <p:nvPicPr>
          <p:cNvPr id="5" name="Picture 4">
            <a:extLst>
              <a:ext uri="{FF2B5EF4-FFF2-40B4-BE49-F238E27FC236}">
                <a16:creationId xmlns:a16="http://schemas.microsoft.com/office/drawing/2014/main" id="{9D43C59E-911F-BD3B-4C80-6B860043F803}"/>
              </a:ext>
            </a:extLst>
          </p:cNvPr>
          <p:cNvPicPr>
            <a:picLocks noChangeAspect="1"/>
          </p:cNvPicPr>
          <p:nvPr/>
        </p:nvPicPr>
        <p:blipFill>
          <a:blip r:embed="rId2"/>
          <a:srcRect t="55983"/>
          <a:stretch/>
        </p:blipFill>
        <p:spPr>
          <a:xfrm>
            <a:off x="4471988" y="958538"/>
            <a:ext cx="4087336" cy="3226423"/>
          </a:xfrm>
          <a:prstGeom prst="rect">
            <a:avLst/>
          </a:prstGeom>
        </p:spPr>
      </p:pic>
    </p:spTree>
    <p:extLst>
      <p:ext uri="{BB962C8B-B14F-4D97-AF65-F5344CB8AC3E}">
        <p14:creationId xmlns:p14="http://schemas.microsoft.com/office/powerpoint/2010/main" val="139850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608F8-A9CA-21FB-1F2E-C41137514E1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EBEE2E-EE2D-5B4F-EAAA-B9CC84BBB300}"/>
              </a:ext>
            </a:extLst>
          </p:cNvPr>
          <p:cNvSpPr txBox="1"/>
          <p:nvPr/>
        </p:nvSpPr>
        <p:spPr>
          <a:xfrm>
            <a:off x="3407569" y="481778"/>
            <a:ext cx="2328862" cy="400110"/>
          </a:xfrm>
          <a:prstGeom prst="rect">
            <a:avLst/>
          </a:prstGeom>
          <a:noFill/>
        </p:spPr>
        <p:txBody>
          <a:bodyPr wrap="square" rtlCol="0">
            <a:spAutoFit/>
          </a:bodyPr>
          <a:lstStyle/>
          <a:p>
            <a:pPr algn="ctr"/>
            <a:r>
              <a:rPr lang="en-GB" sz="2000" b="1" u="sng" dirty="0">
                <a:solidFill>
                  <a:schemeClr val="accent2">
                    <a:lumMod val="75000"/>
                  </a:schemeClr>
                </a:solidFill>
                <a:latin typeface="Times New Roman" panose="02020603050405020304" pitchFamily="18" charset="0"/>
              </a:rPr>
              <a:t>OUTPUT</a:t>
            </a:r>
            <a:endParaRPr lang="en-IN" dirty="0"/>
          </a:p>
        </p:txBody>
      </p:sp>
      <p:pic>
        <p:nvPicPr>
          <p:cNvPr id="3" name="Picture 2">
            <a:extLst>
              <a:ext uri="{FF2B5EF4-FFF2-40B4-BE49-F238E27FC236}">
                <a16:creationId xmlns:a16="http://schemas.microsoft.com/office/drawing/2014/main" id="{2FDAD2A8-847D-1580-241D-9595BAB0E56F}"/>
              </a:ext>
            </a:extLst>
          </p:cNvPr>
          <p:cNvPicPr>
            <a:picLocks noChangeAspect="1"/>
          </p:cNvPicPr>
          <p:nvPr/>
        </p:nvPicPr>
        <p:blipFill>
          <a:blip r:embed="rId2"/>
          <a:srcRect b="41412"/>
          <a:stretch/>
        </p:blipFill>
        <p:spPr>
          <a:xfrm>
            <a:off x="819366" y="881885"/>
            <a:ext cx="3752634" cy="4013663"/>
          </a:xfrm>
          <a:prstGeom prst="rect">
            <a:avLst/>
          </a:prstGeom>
        </p:spPr>
      </p:pic>
      <p:pic>
        <p:nvPicPr>
          <p:cNvPr id="6" name="Picture 5">
            <a:extLst>
              <a:ext uri="{FF2B5EF4-FFF2-40B4-BE49-F238E27FC236}">
                <a16:creationId xmlns:a16="http://schemas.microsoft.com/office/drawing/2014/main" id="{F7912B60-F3DB-C7ED-2FA8-14DB1960E6BA}"/>
              </a:ext>
            </a:extLst>
          </p:cNvPr>
          <p:cNvPicPr>
            <a:picLocks noChangeAspect="1"/>
          </p:cNvPicPr>
          <p:nvPr/>
        </p:nvPicPr>
        <p:blipFill>
          <a:blip r:embed="rId2"/>
          <a:srcRect t="58418"/>
          <a:stretch/>
        </p:blipFill>
        <p:spPr>
          <a:xfrm>
            <a:off x="4674177" y="881885"/>
            <a:ext cx="3752634" cy="4013663"/>
          </a:xfrm>
          <a:prstGeom prst="rect">
            <a:avLst/>
          </a:prstGeom>
        </p:spPr>
      </p:pic>
    </p:spTree>
    <p:extLst>
      <p:ext uri="{BB962C8B-B14F-4D97-AF65-F5344CB8AC3E}">
        <p14:creationId xmlns:p14="http://schemas.microsoft.com/office/powerpoint/2010/main" val="14868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E472D-C897-C79A-647D-8E84A3ED66F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B942826-5C87-564F-BAE1-F2308D5ACB2C}"/>
              </a:ext>
            </a:extLst>
          </p:cNvPr>
          <p:cNvPicPr>
            <a:picLocks noChangeAspect="1"/>
          </p:cNvPicPr>
          <p:nvPr/>
        </p:nvPicPr>
        <p:blipFill>
          <a:blip r:embed="rId2"/>
          <a:srcRect b="59551"/>
          <a:stretch/>
        </p:blipFill>
        <p:spPr>
          <a:xfrm>
            <a:off x="721518" y="324485"/>
            <a:ext cx="3637280" cy="3890328"/>
          </a:xfrm>
          <a:prstGeom prst="rect">
            <a:avLst/>
          </a:prstGeom>
        </p:spPr>
      </p:pic>
      <p:pic>
        <p:nvPicPr>
          <p:cNvPr id="5" name="Picture 4">
            <a:extLst>
              <a:ext uri="{FF2B5EF4-FFF2-40B4-BE49-F238E27FC236}">
                <a16:creationId xmlns:a16="http://schemas.microsoft.com/office/drawing/2014/main" id="{59A41A47-789D-2F4C-E9BD-3FF78902D9ED}"/>
              </a:ext>
            </a:extLst>
          </p:cNvPr>
          <p:cNvPicPr>
            <a:picLocks noChangeAspect="1"/>
          </p:cNvPicPr>
          <p:nvPr/>
        </p:nvPicPr>
        <p:blipFill>
          <a:blip r:embed="rId2"/>
          <a:srcRect t="40051"/>
          <a:stretch/>
        </p:blipFill>
        <p:spPr>
          <a:xfrm>
            <a:off x="4572000" y="324485"/>
            <a:ext cx="4007644" cy="3890328"/>
          </a:xfrm>
          <a:prstGeom prst="rect">
            <a:avLst/>
          </a:prstGeom>
        </p:spPr>
      </p:pic>
    </p:spTree>
    <p:extLst>
      <p:ext uri="{BB962C8B-B14F-4D97-AF65-F5344CB8AC3E}">
        <p14:creationId xmlns:p14="http://schemas.microsoft.com/office/powerpoint/2010/main" val="548293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23">
          <a:extLst>
            <a:ext uri="{FF2B5EF4-FFF2-40B4-BE49-F238E27FC236}">
              <a16:creationId xmlns:a16="http://schemas.microsoft.com/office/drawing/2014/main" id="{E3A7FBC0-DE56-867F-753E-EE646D30F86C}"/>
            </a:ext>
          </a:extLst>
        </p:cNvPr>
        <p:cNvGrpSpPr/>
        <p:nvPr/>
      </p:nvGrpSpPr>
      <p:grpSpPr>
        <a:xfrm>
          <a:off x="0" y="0"/>
          <a:ext cx="0" cy="0"/>
          <a:chOff x="0" y="0"/>
          <a:chExt cx="0" cy="0"/>
        </a:xfrm>
      </p:grpSpPr>
      <p:sp>
        <p:nvSpPr>
          <p:cNvPr id="2824" name="Google Shape;2824;p37">
            <a:extLst>
              <a:ext uri="{FF2B5EF4-FFF2-40B4-BE49-F238E27FC236}">
                <a16:creationId xmlns:a16="http://schemas.microsoft.com/office/drawing/2014/main" id="{F49C1E44-BDDB-42C6-093D-5F744EB9CA0D}"/>
              </a:ext>
            </a:extLst>
          </p:cNvPr>
          <p:cNvSpPr txBox="1">
            <a:spLocks noGrp="1"/>
          </p:cNvSpPr>
          <p:nvPr>
            <p:ph type="title"/>
          </p:nvPr>
        </p:nvSpPr>
        <p:spPr>
          <a:xfrm>
            <a:off x="2409610" y="1321912"/>
            <a:ext cx="434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PART -</a:t>
            </a:r>
            <a:r>
              <a:rPr lang="en" dirty="0">
                <a:solidFill>
                  <a:schemeClr val="bg1"/>
                </a:solidFill>
              </a:rPr>
              <a:t>B</a:t>
            </a:r>
            <a:endParaRPr dirty="0">
              <a:solidFill>
                <a:schemeClr val="bg1"/>
              </a:solidFill>
            </a:endParaRPr>
          </a:p>
        </p:txBody>
      </p:sp>
      <p:sp>
        <p:nvSpPr>
          <p:cNvPr id="2825" name="Google Shape;2825;p37">
            <a:extLst>
              <a:ext uri="{FF2B5EF4-FFF2-40B4-BE49-F238E27FC236}">
                <a16:creationId xmlns:a16="http://schemas.microsoft.com/office/drawing/2014/main" id="{375EB003-28E9-4D41-44CF-FB533536C583}"/>
              </a:ext>
            </a:extLst>
          </p:cNvPr>
          <p:cNvSpPr txBox="1">
            <a:spLocks noGrp="1"/>
          </p:cNvSpPr>
          <p:nvPr>
            <p:ph type="subTitle" idx="1"/>
          </p:nvPr>
        </p:nvSpPr>
        <p:spPr>
          <a:xfrm>
            <a:off x="1657633" y="2058121"/>
            <a:ext cx="6179061" cy="1066200"/>
          </a:xfrm>
          <a:prstGeom prst="rect">
            <a:avLst/>
          </a:prstGeom>
        </p:spPr>
        <p:txBody>
          <a:bodyPr spcFirstLastPara="1" wrap="square" lIns="91425" tIns="91425" rIns="91425" bIns="91425" anchor="t" anchorCtr="0">
            <a:noAutofit/>
          </a:bodyPr>
          <a:lstStyle/>
          <a:p>
            <a:pPr marL="0" indent="0"/>
            <a:r>
              <a:rPr lang="en-GB" sz="2400" b="1" dirty="0">
                <a:solidFill>
                  <a:schemeClr val="lt1"/>
                </a:solidFill>
                <a:latin typeface="PT Sans"/>
                <a:sym typeface="PT Sans"/>
              </a:rPr>
              <a:t>Design and implement a synchronous counter that count down from decimal digit 9 onwards to 0</a:t>
            </a:r>
            <a:endParaRPr dirty="0"/>
          </a:p>
        </p:txBody>
      </p:sp>
      <p:grpSp>
        <p:nvGrpSpPr>
          <p:cNvPr id="2826" name="Google Shape;2826;p37">
            <a:extLst>
              <a:ext uri="{FF2B5EF4-FFF2-40B4-BE49-F238E27FC236}">
                <a16:creationId xmlns:a16="http://schemas.microsoft.com/office/drawing/2014/main" id="{69451E49-BD79-1C93-011B-2EC8D3754FFE}"/>
              </a:ext>
            </a:extLst>
          </p:cNvPr>
          <p:cNvGrpSpPr/>
          <p:nvPr/>
        </p:nvGrpSpPr>
        <p:grpSpPr>
          <a:xfrm flipH="1">
            <a:off x="4130364" y="3694591"/>
            <a:ext cx="883262" cy="242091"/>
            <a:chOff x="2300350" y="2601250"/>
            <a:chExt cx="2275275" cy="623625"/>
          </a:xfrm>
        </p:grpSpPr>
        <p:sp>
          <p:nvSpPr>
            <p:cNvPr id="2827" name="Google Shape;2827;p37">
              <a:extLst>
                <a:ext uri="{FF2B5EF4-FFF2-40B4-BE49-F238E27FC236}">
                  <a16:creationId xmlns:a16="http://schemas.microsoft.com/office/drawing/2014/main" id="{9356D2EC-324C-1CDE-503E-2A6D9E49B705}"/>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a:extLst>
                <a:ext uri="{FF2B5EF4-FFF2-40B4-BE49-F238E27FC236}">
                  <a16:creationId xmlns:a16="http://schemas.microsoft.com/office/drawing/2014/main" id="{ABA98DCE-1C97-D255-FEF0-553FAF1EBFC0}"/>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a:extLst>
                <a:ext uri="{FF2B5EF4-FFF2-40B4-BE49-F238E27FC236}">
                  <a16:creationId xmlns:a16="http://schemas.microsoft.com/office/drawing/2014/main" id="{A041A1BA-A4D0-FB85-9716-1E1A382BF05B}"/>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a:extLst>
                <a:ext uri="{FF2B5EF4-FFF2-40B4-BE49-F238E27FC236}">
                  <a16:creationId xmlns:a16="http://schemas.microsoft.com/office/drawing/2014/main" id="{6F5961BD-AA7F-C236-7408-8CCF45343875}"/>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a:extLst>
                <a:ext uri="{FF2B5EF4-FFF2-40B4-BE49-F238E27FC236}">
                  <a16:creationId xmlns:a16="http://schemas.microsoft.com/office/drawing/2014/main" id="{5E13A560-8C53-45D4-21A7-C1BC8BE4C0AF}"/>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a:extLst>
                <a:ext uri="{FF2B5EF4-FFF2-40B4-BE49-F238E27FC236}">
                  <a16:creationId xmlns:a16="http://schemas.microsoft.com/office/drawing/2014/main" id="{960EC037-EF87-9504-EEF3-595E5B94317E}"/>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a:extLst>
              <a:ext uri="{FF2B5EF4-FFF2-40B4-BE49-F238E27FC236}">
                <a16:creationId xmlns:a16="http://schemas.microsoft.com/office/drawing/2014/main" id="{0B0382C0-B778-0A6A-F2C4-71C170D951D9}"/>
              </a:ext>
            </a:extLst>
          </p:cNvPr>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a:extLst>
              <a:ext uri="{FF2B5EF4-FFF2-40B4-BE49-F238E27FC236}">
                <a16:creationId xmlns:a16="http://schemas.microsoft.com/office/drawing/2014/main" id="{43198B2E-7172-E17E-7308-4017C4BFD834}"/>
              </a:ext>
            </a:extLst>
          </p:cNvPr>
          <p:cNvGrpSpPr/>
          <p:nvPr/>
        </p:nvGrpSpPr>
        <p:grpSpPr>
          <a:xfrm>
            <a:off x="6397851" y="1075319"/>
            <a:ext cx="1252897" cy="51000"/>
            <a:chOff x="2915381" y="4104819"/>
            <a:chExt cx="1252897" cy="51000"/>
          </a:xfrm>
        </p:grpSpPr>
        <p:sp>
          <p:nvSpPr>
            <p:cNvPr id="2835" name="Google Shape;2835;p37">
              <a:extLst>
                <a:ext uri="{FF2B5EF4-FFF2-40B4-BE49-F238E27FC236}">
                  <a16:creationId xmlns:a16="http://schemas.microsoft.com/office/drawing/2014/main" id="{4204EBFD-3EB2-FA50-EB80-2D1EA6DCBE9D}"/>
                </a:ext>
              </a:extLst>
            </p:cNvPr>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a:extLst>
                <a:ext uri="{FF2B5EF4-FFF2-40B4-BE49-F238E27FC236}">
                  <a16:creationId xmlns:a16="http://schemas.microsoft.com/office/drawing/2014/main" id="{F6DE2CDE-9095-528E-21D2-15E240DB5B41}"/>
                </a:ext>
              </a:extLst>
            </p:cNvPr>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a:extLst>
                <a:ext uri="{FF2B5EF4-FFF2-40B4-BE49-F238E27FC236}">
                  <a16:creationId xmlns:a16="http://schemas.microsoft.com/office/drawing/2014/main" id="{2715203F-D820-0176-3683-74588F872807}"/>
                </a:ext>
              </a:extLst>
            </p:cNvPr>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a:extLst>
                <a:ext uri="{FF2B5EF4-FFF2-40B4-BE49-F238E27FC236}">
                  <a16:creationId xmlns:a16="http://schemas.microsoft.com/office/drawing/2014/main" id="{B3F81B1D-87EE-A3AF-12F5-583D2E2A7009}"/>
                </a:ext>
              </a:extLst>
            </p:cNvPr>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a:extLst>
                <a:ext uri="{FF2B5EF4-FFF2-40B4-BE49-F238E27FC236}">
                  <a16:creationId xmlns:a16="http://schemas.microsoft.com/office/drawing/2014/main" id="{7B055721-C0B0-415E-B60D-8EDD554D8074}"/>
                </a:ext>
              </a:extLst>
            </p:cNvPr>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a:extLst>
                <a:ext uri="{FF2B5EF4-FFF2-40B4-BE49-F238E27FC236}">
                  <a16:creationId xmlns:a16="http://schemas.microsoft.com/office/drawing/2014/main" id="{D2E0234C-7986-5CCE-151D-91828689F173}"/>
                </a:ext>
              </a:extLst>
            </p:cNvPr>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a:extLst>
                <a:ext uri="{FF2B5EF4-FFF2-40B4-BE49-F238E27FC236}">
                  <a16:creationId xmlns:a16="http://schemas.microsoft.com/office/drawing/2014/main" id="{2B243F14-6098-035D-E0AF-619E1B8A06AA}"/>
                </a:ext>
              </a:extLst>
            </p:cNvPr>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a:extLst>
                <a:ext uri="{FF2B5EF4-FFF2-40B4-BE49-F238E27FC236}">
                  <a16:creationId xmlns:a16="http://schemas.microsoft.com/office/drawing/2014/main" id="{224F46C9-8F01-B7A9-80E9-0410EA6CFDC9}"/>
                </a:ext>
              </a:extLst>
            </p:cNvPr>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a:extLst>
                <a:ext uri="{FF2B5EF4-FFF2-40B4-BE49-F238E27FC236}">
                  <a16:creationId xmlns:a16="http://schemas.microsoft.com/office/drawing/2014/main" id="{314081B5-18E0-EA72-E1CE-BEE1A87B5412}"/>
                </a:ext>
              </a:extLst>
            </p:cNvPr>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a:extLst>
                <a:ext uri="{FF2B5EF4-FFF2-40B4-BE49-F238E27FC236}">
                  <a16:creationId xmlns:a16="http://schemas.microsoft.com/office/drawing/2014/main" id="{96615715-F6BA-7837-A783-59B33C6B479E}"/>
                </a:ext>
              </a:extLst>
            </p:cNvPr>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a:extLst>
                <a:ext uri="{FF2B5EF4-FFF2-40B4-BE49-F238E27FC236}">
                  <a16:creationId xmlns:a16="http://schemas.microsoft.com/office/drawing/2014/main" id="{98F99834-02F5-C812-8994-E38C2984FC11}"/>
                </a:ext>
              </a:extLst>
            </p:cNvPr>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a:extLst>
                <a:ext uri="{FF2B5EF4-FFF2-40B4-BE49-F238E27FC236}">
                  <a16:creationId xmlns:a16="http://schemas.microsoft.com/office/drawing/2014/main" id="{260543BA-3467-5ABA-76C8-8006A5C95218}"/>
                </a:ext>
              </a:extLst>
            </p:cNvPr>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a:extLst>
                <a:ext uri="{FF2B5EF4-FFF2-40B4-BE49-F238E27FC236}">
                  <a16:creationId xmlns:a16="http://schemas.microsoft.com/office/drawing/2014/main" id="{CA45DDCF-D0D2-4977-6938-FE7FBD15F778}"/>
                </a:ext>
              </a:extLst>
            </p:cNvPr>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a:extLst>
                <a:ext uri="{FF2B5EF4-FFF2-40B4-BE49-F238E27FC236}">
                  <a16:creationId xmlns:a16="http://schemas.microsoft.com/office/drawing/2014/main" id="{64C1965C-DB55-E05A-2858-FC36326E323F}"/>
                </a:ext>
              </a:extLst>
            </p:cNvPr>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a:extLst>
              <a:ext uri="{FF2B5EF4-FFF2-40B4-BE49-F238E27FC236}">
                <a16:creationId xmlns:a16="http://schemas.microsoft.com/office/drawing/2014/main" id="{307B3137-1E45-CABC-5A94-0F3CDC8B8F0A}"/>
              </a:ext>
            </a:extLst>
          </p:cNvPr>
          <p:cNvGrpSpPr/>
          <p:nvPr/>
        </p:nvGrpSpPr>
        <p:grpSpPr>
          <a:xfrm rot="5400000">
            <a:off x="7822000" y="3988625"/>
            <a:ext cx="98902" cy="553090"/>
            <a:chOff x="4898850" y="4820550"/>
            <a:chExt cx="98902" cy="553090"/>
          </a:xfrm>
        </p:grpSpPr>
        <p:sp>
          <p:nvSpPr>
            <p:cNvPr id="2850" name="Google Shape;2850;p37">
              <a:extLst>
                <a:ext uri="{FF2B5EF4-FFF2-40B4-BE49-F238E27FC236}">
                  <a16:creationId xmlns:a16="http://schemas.microsoft.com/office/drawing/2014/main" id="{B5C23533-AF32-F022-BE57-DDD969D5C167}"/>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a:extLst>
                <a:ext uri="{FF2B5EF4-FFF2-40B4-BE49-F238E27FC236}">
                  <a16:creationId xmlns:a16="http://schemas.microsoft.com/office/drawing/2014/main" id="{800467FD-C059-61F6-3DAE-C41153A4EABF}"/>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a:extLst>
                <a:ext uri="{FF2B5EF4-FFF2-40B4-BE49-F238E27FC236}">
                  <a16:creationId xmlns:a16="http://schemas.microsoft.com/office/drawing/2014/main" id="{74239793-E2D5-2500-8665-633FED3995A0}"/>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a:extLst>
                <a:ext uri="{FF2B5EF4-FFF2-40B4-BE49-F238E27FC236}">
                  <a16:creationId xmlns:a16="http://schemas.microsoft.com/office/drawing/2014/main" id="{3DC5D20A-8BE4-D8F6-2BED-82710FE3B363}"/>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a:extLst>
                <a:ext uri="{FF2B5EF4-FFF2-40B4-BE49-F238E27FC236}">
                  <a16:creationId xmlns:a16="http://schemas.microsoft.com/office/drawing/2014/main" id="{7A4891B8-C60E-4387-D1D8-6935BAA31418}"/>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a:extLst>
              <a:ext uri="{FF2B5EF4-FFF2-40B4-BE49-F238E27FC236}">
                <a16:creationId xmlns:a16="http://schemas.microsoft.com/office/drawing/2014/main" id="{03B329FF-1058-770E-2687-052F13870CC4}"/>
              </a:ext>
            </a:extLst>
          </p:cNvPr>
          <p:cNvGrpSpPr/>
          <p:nvPr/>
        </p:nvGrpSpPr>
        <p:grpSpPr>
          <a:xfrm>
            <a:off x="1632103" y="4389467"/>
            <a:ext cx="1105976" cy="133969"/>
            <a:chOff x="8183182" y="663852"/>
            <a:chExt cx="1475028" cy="178673"/>
          </a:xfrm>
        </p:grpSpPr>
        <p:grpSp>
          <p:nvGrpSpPr>
            <p:cNvPr id="2856" name="Google Shape;2856;p37">
              <a:extLst>
                <a:ext uri="{FF2B5EF4-FFF2-40B4-BE49-F238E27FC236}">
                  <a16:creationId xmlns:a16="http://schemas.microsoft.com/office/drawing/2014/main" id="{3686F611-7167-F3F7-6699-D23FC2BAA9E9}"/>
                </a:ext>
              </a:extLst>
            </p:cNvPr>
            <p:cNvGrpSpPr/>
            <p:nvPr/>
          </p:nvGrpSpPr>
          <p:grpSpPr>
            <a:xfrm>
              <a:off x="8183182" y="774425"/>
              <a:ext cx="1178025" cy="68100"/>
              <a:chOff x="2024450" y="204150"/>
              <a:chExt cx="1178025" cy="68100"/>
            </a:xfrm>
          </p:grpSpPr>
          <p:sp>
            <p:nvSpPr>
              <p:cNvPr id="2857" name="Google Shape;2857;p37">
                <a:extLst>
                  <a:ext uri="{FF2B5EF4-FFF2-40B4-BE49-F238E27FC236}">
                    <a16:creationId xmlns:a16="http://schemas.microsoft.com/office/drawing/2014/main" id="{764E2404-D535-9C33-7F6C-93D3C9AC1AD8}"/>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a:extLst>
                  <a:ext uri="{FF2B5EF4-FFF2-40B4-BE49-F238E27FC236}">
                    <a16:creationId xmlns:a16="http://schemas.microsoft.com/office/drawing/2014/main" id="{E18D5061-50A9-1A3B-BEBB-26DB1E16BAE5}"/>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a:extLst>
                  <a:ext uri="{FF2B5EF4-FFF2-40B4-BE49-F238E27FC236}">
                    <a16:creationId xmlns:a16="http://schemas.microsoft.com/office/drawing/2014/main" id="{354089A6-71F0-77E5-ACE8-5C85B66823C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a:extLst>
                  <a:ext uri="{FF2B5EF4-FFF2-40B4-BE49-F238E27FC236}">
                    <a16:creationId xmlns:a16="http://schemas.microsoft.com/office/drawing/2014/main" id="{7555A876-76F9-6B68-E5E3-90BD698F2657}"/>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a:extLst>
                  <a:ext uri="{FF2B5EF4-FFF2-40B4-BE49-F238E27FC236}">
                    <a16:creationId xmlns:a16="http://schemas.microsoft.com/office/drawing/2014/main" id="{51A1681D-A741-FBC7-B519-2D3D65DB6665}"/>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a:extLst>
                  <a:ext uri="{FF2B5EF4-FFF2-40B4-BE49-F238E27FC236}">
                    <a16:creationId xmlns:a16="http://schemas.microsoft.com/office/drawing/2014/main" id="{0CC9C8C1-A726-166E-B4AF-1253AE2A374F}"/>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a:extLst>
                  <a:ext uri="{FF2B5EF4-FFF2-40B4-BE49-F238E27FC236}">
                    <a16:creationId xmlns:a16="http://schemas.microsoft.com/office/drawing/2014/main" id="{17232BE3-0F80-5F00-3294-A25CAD053947}"/>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a:extLst>
                  <a:ext uri="{FF2B5EF4-FFF2-40B4-BE49-F238E27FC236}">
                    <a16:creationId xmlns:a16="http://schemas.microsoft.com/office/drawing/2014/main" id="{7A790C4B-13A0-F897-050F-855C572899D2}"/>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a:extLst>
                  <a:ext uri="{FF2B5EF4-FFF2-40B4-BE49-F238E27FC236}">
                    <a16:creationId xmlns:a16="http://schemas.microsoft.com/office/drawing/2014/main" id="{F6BB5650-7B85-551F-FDC0-B2696B4D0C0A}"/>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a:extLst>
                  <a:ext uri="{FF2B5EF4-FFF2-40B4-BE49-F238E27FC236}">
                    <a16:creationId xmlns:a16="http://schemas.microsoft.com/office/drawing/2014/main" id="{23CB0D0D-8160-3546-C7B7-21A77C8E9AE4}"/>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a:extLst>
                <a:ext uri="{FF2B5EF4-FFF2-40B4-BE49-F238E27FC236}">
                  <a16:creationId xmlns:a16="http://schemas.microsoft.com/office/drawing/2014/main" id="{2C68CB77-BEBA-47A4-13E5-64469AA5417D}"/>
                </a:ext>
              </a:extLst>
            </p:cNvPr>
            <p:cNvGrpSpPr/>
            <p:nvPr/>
          </p:nvGrpSpPr>
          <p:grpSpPr>
            <a:xfrm>
              <a:off x="8480185" y="663852"/>
              <a:ext cx="1178025" cy="68100"/>
              <a:chOff x="2024450" y="204150"/>
              <a:chExt cx="1178025" cy="68100"/>
            </a:xfrm>
          </p:grpSpPr>
          <p:sp>
            <p:nvSpPr>
              <p:cNvPr id="2868" name="Google Shape;2868;p37">
                <a:extLst>
                  <a:ext uri="{FF2B5EF4-FFF2-40B4-BE49-F238E27FC236}">
                    <a16:creationId xmlns:a16="http://schemas.microsoft.com/office/drawing/2014/main" id="{8D4E6477-62D4-7D0C-CD62-4DAD709FA929}"/>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a:extLst>
                  <a:ext uri="{FF2B5EF4-FFF2-40B4-BE49-F238E27FC236}">
                    <a16:creationId xmlns:a16="http://schemas.microsoft.com/office/drawing/2014/main" id="{AB9DC5AB-14D0-3F79-B13C-10E86F10B222}"/>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a:extLst>
                  <a:ext uri="{FF2B5EF4-FFF2-40B4-BE49-F238E27FC236}">
                    <a16:creationId xmlns:a16="http://schemas.microsoft.com/office/drawing/2014/main" id="{0B2DE940-BD51-4CCA-5FEC-845B007A6C54}"/>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a:extLst>
                  <a:ext uri="{FF2B5EF4-FFF2-40B4-BE49-F238E27FC236}">
                    <a16:creationId xmlns:a16="http://schemas.microsoft.com/office/drawing/2014/main" id="{873A2508-A929-9A16-3A00-1B885185D739}"/>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a:extLst>
                  <a:ext uri="{FF2B5EF4-FFF2-40B4-BE49-F238E27FC236}">
                    <a16:creationId xmlns:a16="http://schemas.microsoft.com/office/drawing/2014/main" id="{2089AF80-9937-8E52-2651-E5BE004E3456}"/>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a:extLst>
                  <a:ext uri="{FF2B5EF4-FFF2-40B4-BE49-F238E27FC236}">
                    <a16:creationId xmlns:a16="http://schemas.microsoft.com/office/drawing/2014/main" id="{E4C3DA8B-83DE-FA70-B057-B8C0C2E3F29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a:extLst>
                  <a:ext uri="{FF2B5EF4-FFF2-40B4-BE49-F238E27FC236}">
                    <a16:creationId xmlns:a16="http://schemas.microsoft.com/office/drawing/2014/main" id="{698F5836-0220-1C15-8B00-3B563F7E2AB7}"/>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a:extLst>
                  <a:ext uri="{FF2B5EF4-FFF2-40B4-BE49-F238E27FC236}">
                    <a16:creationId xmlns:a16="http://schemas.microsoft.com/office/drawing/2014/main" id="{FB6A10ED-D45F-7CDF-F9DE-70BCDE7124F5}"/>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a:extLst>
                  <a:ext uri="{FF2B5EF4-FFF2-40B4-BE49-F238E27FC236}">
                    <a16:creationId xmlns:a16="http://schemas.microsoft.com/office/drawing/2014/main" id="{B75330E9-8095-4D87-9F1C-DAC976DA5EB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a:extLst>
                  <a:ext uri="{FF2B5EF4-FFF2-40B4-BE49-F238E27FC236}">
                    <a16:creationId xmlns:a16="http://schemas.microsoft.com/office/drawing/2014/main" id="{D3017284-EEB2-7520-D083-2B3595536B6E}"/>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77204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3">
          <a:extLst>
            <a:ext uri="{FF2B5EF4-FFF2-40B4-BE49-F238E27FC236}">
              <a16:creationId xmlns:a16="http://schemas.microsoft.com/office/drawing/2014/main" id="{70E87047-7729-84D7-45C5-7BCC6EDC9A90}"/>
            </a:ext>
          </a:extLst>
        </p:cNvPr>
        <p:cNvGrpSpPr/>
        <p:nvPr/>
      </p:nvGrpSpPr>
      <p:grpSpPr>
        <a:xfrm>
          <a:off x="0" y="0"/>
          <a:ext cx="0" cy="0"/>
          <a:chOff x="0" y="0"/>
          <a:chExt cx="0" cy="0"/>
        </a:xfrm>
      </p:grpSpPr>
      <p:sp>
        <p:nvSpPr>
          <p:cNvPr id="2824" name="Google Shape;2824;p37">
            <a:extLst>
              <a:ext uri="{FF2B5EF4-FFF2-40B4-BE49-F238E27FC236}">
                <a16:creationId xmlns:a16="http://schemas.microsoft.com/office/drawing/2014/main" id="{18CF7FE9-263E-4123-0A98-8633EDA30129}"/>
              </a:ext>
            </a:extLst>
          </p:cNvPr>
          <p:cNvSpPr txBox="1">
            <a:spLocks noGrp="1"/>
          </p:cNvSpPr>
          <p:nvPr>
            <p:ph type="title"/>
          </p:nvPr>
        </p:nvSpPr>
        <p:spPr>
          <a:xfrm>
            <a:off x="977516" y="1100819"/>
            <a:ext cx="7071578" cy="2305860"/>
          </a:xfrm>
          <a:prstGeom prst="rect">
            <a:avLst/>
          </a:prstGeom>
        </p:spPr>
        <p:txBody>
          <a:bodyPr spcFirstLastPara="1" wrap="square" lIns="91425" tIns="91425" rIns="91425" bIns="91425" anchor="ctr" anchorCtr="0">
            <a:noAutofit/>
          </a:bodyPr>
          <a:lstStyle/>
          <a:p>
            <a:pPr>
              <a:lnSpc>
                <a:spcPct val="115000"/>
              </a:lnSpc>
            </a:pPr>
            <a:r>
              <a:rPr lang="en-GB" sz="1400" dirty="0">
                <a:effectLst/>
                <a:latin typeface="Times New Roman" panose="02020603050405020304" pitchFamily="18" charset="0"/>
                <a:ea typeface="Arial" panose="020B0604020202020204" pitchFamily="34" charset="0"/>
              </a:rPr>
              <a:t>A 4-bit 9-0 Synchronous Counter is a digital circuit that counts in a binary sequence from 9 to 0 and then resets to 0, essentially counting decimal digits from 9 to 0. It’s built using flip-flops, which change states in synchronization with the clock signal, ensuring all bits update at the same time. Synchronous counters have several advantages over asynchronous counters, including reduced propagation delays and increased reliability at higher clock frequencies. These counters find applications in digital clocks, timers, and other devices requiring precise counting.</a:t>
            </a:r>
            <a:br>
              <a:rPr lang="en-IN" sz="1400" dirty="0">
                <a:effectLst/>
                <a:latin typeface="Arial" panose="020B0604020202020204" pitchFamily="34" charset="0"/>
                <a:ea typeface="Arial" panose="020B0604020202020204" pitchFamily="34" charset="0"/>
              </a:rPr>
            </a:br>
            <a:r>
              <a:rPr lang="en-GB" sz="1400" dirty="0">
                <a:effectLst/>
                <a:latin typeface="Times New Roman" panose="02020603050405020304" pitchFamily="18" charset="0"/>
                <a:ea typeface="Arial" panose="020B0604020202020204" pitchFamily="34" charset="0"/>
              </a:rPr>
              <a:t> </a:t>
            </a:r>
            <a:br>
              <a:rPr lang="en-IN" sz="1400" dirty="0">
                <a:effectLst/>
                <a:latin typeface="Arial" panose="020B0604020202020204" pitchFamily="34" charset="0"/>
                <a:ea typeface="Arial" panose="020B0604020202020204" pitchFamily="34" charset="0"/>
              </a:rPr>
            </a:br>
            <a:r>
              <a:rPr lang="en-GB" sz="1400" dirty="0">
                <a:effectLst/>
                <a:latin typeface="Times New Roman" panose="02020603050405020304" pitchFamily="18" charset="0"/>
                <a:ea typeface="Arial" panose="020B0604020202020204" pitchFamily="34" charset="0"/>
              </a:rPr>
              <a:t>This project aims to design and implement a 4-bit synchronous counter that limits the counting to a range from 9 to 0 (binary sequence 1001 to 0000). Such a counter is also known as a decade counter because it counts ten states. Beyond </a:t>
            </a:r>
            <a:r>
              <a:rPr lang="en-GB" sz="1400">
                <a:effectLst/>
                <a:latin typeface="Times New Roman" panose="02020603050405020304" pitchFamily="18" charset="0"/>
                <a:ea typeface="Arial" panose="020B0604020202020204" pitchFamily="34" charset="0"/>
              </a:rPr>
              <a:t>the </a:t>
            </a:r>
            <a:r>
              <a:rPr lang="en-GB" sz="1400">
                <a:latin typeface="Times New Roman" panose="02020603050405020304" pitchFamily="18" charset="0"/>
                <a:ea typeface="Arial" panose="020B0604020202020204" pitchFamily="34" charset="0"/>
              </a:rPr>
              <a:t>zeroth</a:t>
            </a:r>
            <a:r>
              <a:rPr lang="en-GB" sz="1400">
                <a:effectLst/>
                <a:latin typeface="Times New Roman" panose="02020603050405020304" pitchFamily="18" charset="0"/>
                <a:ea typeface="Arial" panose="020B0604020202020204" pitchFamily="34" charset="0"/>
              </a:rPr>
              <a:t> count (</a:t>
            </a:r>
            <a:r>
              <a:rPr lang="en-GB" sz="1400">
                <a:latin typeface="Times New Roman" panose="02020603050405020304" pitchFamily="18" charset="0"/>
                <a:ea typeface="Arial" panose="020B0604020202020204" pitchFamily="34" charset="0"/>
              </a:rPr>
              <a:t>0000</a:t>
            </a:r>
            <a:r>
              <a:rPr lang="en-GB" sz="1400">
                <a:effectLst/>
                <a:latin typeface="Times New Roman" panose="02020603050405020304" pitchFamily="18" charset="0"/>
                <a:ea typeface="Arial" panose="020B0604020202020204" pitchFamily="34" charset="0"/>
              </a:rPr>
              <a:t>), </a:t>
            </a:r>
            <a:r>
              <a:rPr lang="en-GB" sz="1400" dirty="0">
                <a:effectLst/>
                <a:latin typeface="Times New Roman" panose="02020603050405020304" pitchFamily="18" charset="0"/>
                <a:ea typeface="Arial" panose="020B0604020202020204" pitchFamily="34" charset="0"/>
              </a:rPr>
              <a:t>the counter resets to zero on the next clock pulse.</a:t>
            </a:r>
            <a:endParaRPr lang="en-IN" sz="1400" dirty="0">
              <a:effectLst/>
              <a:latin typeface="Arial" panose="020B0604020202020204" pitchFamily="34" charset="0"/>
              <a:ea typeface="Arial" panose="020B0604020202020204" pitchFamily="34" charset="0"/>
            </a:endParaRPr>
          </a:p>
        </p:txBody>
      </p:sp>
      <p:grpSp>
        <p:nvGrpSpPr>
          <p:cNvPr id="2826" name="Google Shape;2826;p37">
            <a:extLst>
              <a:ext uri="{FF2B5EF4-FFF2-40B4-BE49-F238E27FC236}">
                <a16:creationId xmlns:a16="http://schemas.microsoft.com/office/drawing/2014/main" id="{90489948-FA22-68CD-C2AC-49C0C668E4FB}"/>
              </a:ext>
            </a:extLst>
          </p:cNvPr>
          <p:cNvGrpSpPr/>
          <p:nvPr/>
        </p:nvGrpSpPr>
        <p:grpSpPr>
          <a:xfrm flipH="1">
            <a:off x="4130364" y="3694591"/>
            <a:ext cx="883262" cy="242091"/>
            <a:chOff x="2300350" y="2601250"/>
            <a:chExt cx="2275275" cy="623625"/>
          </a:xfrm>
        </p:grpSpPr>
        <p:sp>
          <p:nvSpPr>
            <p:cNvPr id="2827" name="Google Shape;2827;p37">
              <a:extLst>
                <a:ext uri="{FF2B5EF4-FFF2-40B4-BE49-F238E27FC236}">
                  <a16:creationId xmlns:a16="http://schemas.microsoft.com/office/drawing/2014/main" id="{0F7188EB-429C-0A8A-9D7E-687DF802BCBE}"/>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7">
              <a:extLst>
                <a:ext uri="{FF2B5EF4-FFF2-40B4-BE49-F238E27FC236}">
                  <a16:creationId xmlns:a16="http://schemas.microsoft.com/office/drawing/2014/main" id="{6E87D655-BBD4-406A-1461-833968CE6C24}"/>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7">
              <a:extLst>
                <a:ext uri="{FF2B5EF4-FFF2-40B4-BE49-F238E27FC236}">
                  <a16:creationId xmlns:a16="http://schemas.microsoft.com/office/drawing/2014/main" id="{43220FE2-5CB7-F1AC-6849-24B14713ACED}"/>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7">
              <a:extLst>
                <a:ext uri="{FF2B5EF4-FFF2-40B4-BE49-F238E27FC236}">
                  <a16:creationId xmlns:a16="http://schemas.microsoft.com/office/drawing/2014/main" id="{636B6DA5-ADF4-FDBC-46E3-CF47AD76255F}"/>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7">
              <a:extLst>
                <a:ext uri="{FF2B5EF4-FFF2-40B4-BE49-F238E27FC236}">
                  <a16:creationId xmlns:a16="http://schemas.microsoft.com/office/drawing/2014/main" id="{4BEB8A82-92CE-0660-BDB9-0317F0FAE16C}"/>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7">
              <a:extLst>
                <a:ext uri="{FF2B5EF4-FFF2-40B4-BE49-F238E27FC236}">
                  <a16:creationId xmlns:a16="http://schemas.microsoft.com/office/drawing/2014/main" id="{B1BB6954-A9DD-5106-38A6-7C38E0060449}"/>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3" name="Google Shape;2833;p37">
            <a:extLst>
              <a:ext uri="{FF2B5EF4-FFF2-40B4-BE49-F238E27FC236}">
                <a16:creationId xmlns:a16="http://schemas.microsoft.com/office/drawing/2014/main" id="{31490E52-9EC8-42F8-CF6B-7FE867F72CCF}"/>
              </a:ext>
            </a:extLst>
          </p:cNvPr>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4" name="Google Shape;2834;p37">
            <a:extLst>
              <a:ext uri="{FF2B5EF4-FFF2-40B4-BE49-F238E27FC236}">
                <a16:creationId xmlns:a16="http://schemas.microsoft.com/office/drawing/2014/main" id="{7D4FA138-27FE-7E5C-F9FE-3F6430636B98}"/>
              </a:ext>
            </a:extLst>
          </p:cNvPr>
          <p:cNvGrpSpPr/>
          <p:nvPr/>
        </p:nvGrpSpPr>
        <p:grpSpPr>
          <a:xfrm>
            <a:off x="6397851" y="1075319"/>
            <a:ext cx="1252897" cy="51000"/>
            <a:chOff x="2915381" y="4104819"/>
            <a:chExt cx="1252897" cy="51000"/>
          </a:xfrm>
        </p:grpSpPr>
        <p:sp>
          <p:nvSpPr>
            <p:cNvPr id="2835" name="Google Shape;2835;p37">
              <a:extLst>
                <a:ext uri="{FF2B5EF4-FFF2-40B4-BE49-F238E27FC236}">
                  <a16:creationId xmlns:a16="http://schemas.microsoft.com/office/drawing/2014/main" id="{1DD4E612-68C7-F65D-D1D5-C93FFB7FAE33}"/>
                </a:ext>
              </a:extLst>
            </p:cNvPr>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7">
              <a:extLst>
                <a:ext uri="{FF2B5EF4-FFF2-40B4-BE49-F238E27FC236}">
                  <a16:creationId xmlns:a16="http://schemas.microsoft.com/office/drawing/2014/main" id="{64A5C251-DFFA-C809-E58F-E7FC1A0CB919}"/>
                </a:ext>
              </a:extLst>
            </p:cNvPr>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7">
              <a:extLst>
                <a:ext uri="{FF2B5EF4-FFF2-40B4-BE49-F238E27FC236}">
                  <a16:creationId xmlns:a16="http://schemas.microsoft.com/office/drawing/2014/main" id="{F394CB8B-8504-47FC-3D84-537ED54D214A}"/>
                </a:ext>
              </a:extLst>
            </p:cNvPr>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7">
              <a:extLst>
                <a:ext uri="{FF2B5EF4-FFF2-40B4-BE49-F238E27FC236}">
                  <a16:creationId xmlns:a16="http://schemas.microsoft.com/office/drawing/2014/main" id="{DD6DB8F5-1CE2-F82E-6DFA-469B57C18D92}"/>
                </a:ext>
              </a:extLst>
            </p:cNvPr>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7">
              <a:extLst>
                <a:ext uri="{FF2B5EF4-FFF2-40B4-BE49-F238E27FC236}">
                  <a16:creationId xmlns:a16="http://schemas.microsoft.com/office/drawing/2014/main" id="{8E1677BF-B492-67E7-39AF-3D4A255907B3}"/>
                </a:ext>
              </a:extLst>
            </p:cNvPr>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7">
              <a:extLst>
                <a:ext uri="{FF2B5EF4-FFF2-40B4-BE49-F238E27FC236}">
                  <a16:creationId xmlns:a16="http://schemas.microsoft.com/office/drawing/2014/main" id="{1AB01A48-077A-FCA7-AB65-BDE865601D78}"/>
                </a:ext>
              </a:extLst>
            </p:cNvPr>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7">
              <a:extLst>
                <a:ext uri="{FF2B5EF4-FFF2-40B4-BE49-F238E27FC236}">
                  <a16:creationId xmlns:a16="http://schemas.microsoft.com/office/drawing/2014/main" id="{6FC3A081-E3B8-4D99-5583-33A6490CBD73}"/>
                </a:ext>
              </a:extLst>
            </p:cNvPr>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7">
              <a:extLst>
                <a:ext uri="{FF2B5EF4-FFF2-40B4-BE49-F238E27FC236}">
                  <a16:creationId xmlns:a16="http://schemas.microsoft.com/office/drawing/2014/main" id="{EE859076-7E9B-E072-EF8D-5B21A1C554DC}"/>
                </a:ext>
              </a:extLst>
            </p:cNvPr>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7">
              <a:extLst>
                <a:ext uri="{FF2B5EF4-FFF2-40B4-BE49-F238E27FC236}">
                  <a16:creationId xmlns:a16="http://schemas.microsoft.com/office/drawing/2014/main" id="{70494BC0-B56B-D99B-F905-E46600C310A0}"/>
                </a:ext>
              </a:extLst>
            </p:cNvPr>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7">
              <a:extLst>
                <a:ext uri="{FF2B5EF4-FFF2-40B4-BE49-F238E27FC236}">
                  <a16:creationId xmlns:a16="http://schemas.microsoft.com/office/drawing/2014/main" id="{AE7842DE-3A7C-E8F2-A6F1-8A150159EA55}"/>
                </a:ext>
              </a:extLst>
            </p:cNvPr>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7">
              <a:extLst>
                <a:ext uri="{FF2B5EF4-FFF2-40B4-BE49-F238E27FC236}">
                  <a16:creationId xmlns:a16="http://schemas.microsoft.com/office/drawing/2014/main" id="{B5209AC9-1EE2-210B-85E0-23E3B9175EA2}"/>
                </a:ext>
              </a:extLst>
            </p:cNvPr>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7">
              <a:extLst>
                <a:ext uri="{FF2B5EF4-FFF2-40B4-BE49-F238E27FC236}">
                  <a16:creationId xmlns:a16="http://schemas.microsoft.com/office/drawing/2014/main" id="{8F2318BE-668B-EA40-B792-40F751B87C93}"/>
                </a:ext>
              </a:extLst>
            </p:cNvPr>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7">
              <a:extLst>
                <a:ext uri="{FF2B5EF4-FFF2-40B4-BE49-F238E27FC236}">
                  <a16:creationId xmlns:a16="http://schemas.microsoft.com/office/drawing/2014/main" id="{E8FAD55C-6473-7BAD-CA08-3D4E5F840768}"/>
                </a:ext>
              </a:extLst>
            </p:cNvPr>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7">
              <a:extLst>
                <a:ext uri="{FF2B5EF4-FFF2-40B4-BE49-F238E27FC236}">
                  <a16:creationId xmlns:a16="http://schemas.microsoft.com/office/drawing/2014/main" id="{F76CC477-C61D-D89D-9CBF-CB53F5B72CB3}"/>
                </a:ext>
              </a:extLst>
            </p:cNvPr>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9" name="Google Shape;2849;p37">
            <a:extLst>
              <a:ext uri="{FF2B5EF4-FFF2-40B4-BE49-F238E27FC236}">
                <a16:creationId xmlns:a16="http://schemas.microsoft.com/office/drawing/2014/main" id="{6C8AC906-D032-1ED8-716C-B345E0CE2F0F}"/>
              </a:ext>
            </a:extLst>
          </p:cNvPr>
          <p:cNvGrpSpPr/>
          <p:nvPr/>
        </p:nvGrpSpPr>
        <p:grpSpPr>
          <a:xfrm rot="5400000">
            <a:off x="7822000" y="3988625"/>
            <a:ext cx="98902" cy="553090"/>
            <a:chOff x="4898850" y="4820550"/>
            <a:chExt cx="98902" cy="553090"/>
          </a:xfrm>
        </p:grpSpPr>
        <p:sp>
          <p:nvSpPr>
            <p:cNvPr id="2850" name="Google Shape;2850;p37">
              <a:extLst>
                <a:ext uri="{FF2B5EF4-FFF2-40B4-BE49-F238E27FC236}">
                  <a16:creationId xmlns:a16="http://schemas.microsoft.com/office/drawing/2014/main" id="{C8E04CE0-6694-056A-BE1E-20B3762F5513}"/>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7">
              <a:extLst>
                <a:ext uri="{FF2B5EF4-FFF2-40B4-BE49-F238E27FC236}">
                  <a16:creationId xmlns:a16="http://schemas.microsoft.com/office/drawing/2014/main" id="{031C9F8A-419C-83C2-FEAF-6A89D2FFE767}"/>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7">
              <a:extLst>
                <a:ext uri="{FF2B5EF4-FFF2-40B4-BE49-F238E27FC236}">
                  <a16:creationId xmlns:a16="http://schemas.microsoft.com/office/drawing/2014/main" id="{215C8CE6-3DA8-068F-CEEF-D6186027F11F}"/>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7">
              <a:extLst>
                <a:ext uri="{FF2B5EF4-FFF2-40B4-BE49-F238E27FC236}">
                  <a16:creationId xmlns:a16="http://schemas.microsoft.com/office/drawing/2014/main" id="{60C1949A-63B0-DE37-04D7-D4BAD3E526DD}"/>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7">
              <a:extLst>
                <a:ext uri="{FF2B5EF4-FFF2-40B4-BE49-F238E27FC236}">
                  <a16:creationId xmlns:a16="http://schemas.microsoft.com/office/drawing/2014/main" id="{12235EC3-006A-89C1-7512-DDC842FAE8FA}"/>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37">
            <a:extLst>
              <a:ext uri="{FF2B5EF4-FFF2-40B4-BE49-F238E27FC236}">
                <a16:creationId xmlns:a16="http://schemas.microsoft.com/office/drawing/2014/main" id="{848B1D09-55FE-F274-108D-C5CAA71F4AAA}"/>
              </a:ext>
            </a:extLst>
          </p:cNvPr>
          <p:cNvGrpSpPr/>
          <p:nvPr/>
        </p:nvGrpSpPr>
        <p:grpSpPr>
          <a:xfrm>
            <a:off x="1632103" y="4389467"/>
            <a:ext cx="1105976" cy="133969"/>
            <a:chOff x="8183182" y="663852"/>
            <a:chExt cx="1475028" cy="178673"/>
          </a:xfrm>
        </p:grpSpPr>
        <p:grpSp>
          <p:nvGrpSpPr>
            <p:cNvPr id="2856" name="Google Shape;2856;p37">
              <a:extLst>
                <a:ext uri="{FF2B5EF4-FFF2-40B4-BE49-F238E27FC236}">
                  <a16:creationId xmlns:a16="http://schemas.microsoft.com/office/drawing/2014/main" id="{77BAF8B9-397E-2445-1F1C-F4CAF653F18C}"/>
                </a:ext>
              </a:extLst>
            </p:cNvPr>
            <p:cNvGrpSpPr/>
            <p:nvPr/>
          </p:nvGrpSpPr>
          <p:grpSpPr>
            <a:xfrm>
              <a:off x="8183182" y="774425"/>
              <a:ext cx="1178025" cy="68100"/>
              <a:chOff x="2024450" y="204150"/>
              <a:chExt cx="1178025" cy="68100"/>
            </a:xfrm>
          </p:grpSpPr>
          <p:sp>
            <p:nvSpPr>
              <p:cNvPr id="2857" name="Google Shape;2857;p37">
                <a:extLst>
                  <a:ext uri="{FF2B5EF4-FFF2-40B4-BE49-F238E27FC236}">
                    <a16:creationId xmlns:a16="http://schemas.microsoft.com/office/drawing/2014/main" id="{9F6661DD-3DAA-1D21-8B6C-4776332BE355}"/>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7">
                <a:extLst>
                  <a:ext uri="{FF2B5EF4-FFF2-40B4-BE49-F238E27FC236}">
                    <a16:creationId xmlns:a16="http://schemas.microsoft.com/office/drawing/2014/main" id="{626B6C0A-C561-5E76-0617-014312765EF7}"/>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7">
                <a:extLst>
                  <a:ext uri="{FF2B5EF4-FFF2-40B4-BE49-F238E27FC236}">
                    <a16:creationId xmlns:a16="http://schemas.microsoft.com/office/drawing/2014/main" id="{EC65072F-6F62-376A-5657-FBF4E5D6384D}"/>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7">
                <a:extLst>
                  <a:ext uri="{FF2B5EF4-FFF2-40B4-BE49-F238E27FC236}">
                    <a16:creationId xmlns:a16="http://schemas.microsoft.com/office/drawing/2014/main" id="{D7EA3A0F-7D30-8B8B-6190-0EBA76B495F0}"/>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7">
                <a:extLst>
                  <a:ext uri="{FF2B5EF4-FFF2-40B4-BE49-F238E27FC236}">
                    <a16:creationId xmlns:a16="http://schemas.microsoft.com/office/drawing/2014/main" id="{86ED13E8-1727-B965-4311-26EAA2CAFDC1}"/>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37">
                <a:extLst>
                  <a:ext uri="{FF2B5EF4-FFF2-40B4-BE49-F238E27FC236}">
                    <a16:creationId xmlns:a16="http://schemas.microsoft.com/office/drawing/2014/main" id="{E730BA45-7164-B00D-FA1A-1590FFE5FBDD}"/>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7">
                <a:extLst>
                  <a:ext uri="{FF2B5EF4-FFF2-40B4-BE49-F238E27FC236}">
                    <a16:creationId xmlns:a16="http://schemas.microsoft.com/office/drawing/2014/main" id="{720199CC-3852-F078-4A5A-2E9C3D0F2D70}"/>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7">
                <a:extLst>
                  <a:ext uri="{FF2B5EF4-FFF2-40B4-BE49-F238E27FC236}">
                    <a16:creationId xmlns:a16="http://schemas.microsoft.com/office/drawing/2014/main" id="{3E8C5615-32CC-E274-B464-25063A0D0ACE}"/>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7">
                <a:extLst>
                  <a:ext uri="{FF2B5EF4-FFF2-40B4-BE49-F238E27FC236}">
                    <a16:creationId xmlns:a16="http://schemas.microsoft.com/office/drawing/2014/main" id="{B8067ED5-D5FB-298F-A6B7-0DA0F8DE9E7B}"/>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7">
                <a:extLst>
                  <a:ext uri="{FF2B5EF4-FFF2-40B4-BE49-F238E27FC236}">
                    <a16:creationId xmlns:a16="http://schemas.microsoft.com/office/drawing/2014/main" id="{9B59039B-6AF7-B4C5-2D4B-07D2BD30756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7" name="Google Shape;2867;p37">
              <a:extLst>
                <a:ext uri="{FF2B5EF4-FFF2-40B4-BE49-F238E27FC236}">
                  <a16:creationId xmlns:a16="http://schemas.microsoft.com/office/drawing/2014/main" id="{C2C2DFE5-6601-89AE-4802-860B8140DD44}"/>
                </a:ext>
              </a:extLst>
            </p:cNvPr>
            <p:cNvGrpSpPr/>
            <p:nvPr/>
          </p:nvGrpSpPr>
          <p:grpSpPr>
            <a:xfrm>
              <a:off x="8480185" y="663852"/>
              <a:ext cx="1178025" cy="68100"/>
              <a:chOff x="2024450" y="204150"/>
              <a:chExt cx="1178025" cy="68100"/>
            </a:xfrm>
          </p:grpSpPr>
          <p:sp>
            <p:nvSpPr>
              <p:cNvPr id="2868" name="Google Shape;2868;p37">
                <a:extLst>
                  <a:ext uri="{FF2B5EF4-FFF2-40B4-BE49-F238E27FC236}">
                    <a16:creationId xmlns:a16="http://schemas.microsoft.com/office/drawing/2014/main" id="{E835D5BA-53A2-DF7A-35AA-ECAD97D1BEDF}"/>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7">
                <a:extLst>
                  <a:ext uri="{FF2B5EF4-FFF2-40B4-BE49-F238E27FC236}">
                    <a16:creationId xmlns:a16="http://schemas.microsoft.com/office/drawing/2014/main" id="{1D59387B-3AD3-DE05-2960-B4D678244D5F}"/>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7">
                <a:extLst>
                  <a:ext uri="{FF2B5EF4-FFF2-40B4-BE49-F238E27FC236}">
                    <a16:creationId xmlns:a16="http://schemas.microsoft.com/office/drawing/2014/main" id="{FD7B4554-9AB3-AE5E-903F-E283FF24708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7">
                <a:extLst>
                  <a:ext uri="{FF2B5EF4-FFF2-40B4-BE49-F238E27FC236}">
                    <a16:creationId xmlns:a16="http://schemas.microsoft.com/office/drawing/2014/main" id="{EEEC7DEA-E513-17C1-113E-C218EE455894}"/>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7">
                <a:extLst>
                  <a:ext uri="{FF2B5EF4-FFF2-40B4-BE49-F238E27FC236}">
                    <a16:creationId xmlns:a16="http://schemas.microsoft.com/office/drawing/2014/main" id="{AFBA8C85-1C98-5FC5-5F18-697968E860F1}"/>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7">
                <a:extLst>
                  <a:ext uri="{FF2B5EF4-FFF2-40B4-BE49-F238E27FC236}">
                    <a16:creationId xmlns:a16="http://schemas.microsoft.com/office/drawing/2014/main" id="{6DDE5057-A764-62D7-8B6F-CDEA1C96BD96}"/>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7">
                <a:extLst>
                  <a:ext uri="{FF2B5EF4-FFF2-40B4-BE49-F238E27FC236}">
                    <a16:creationId xmlns:a16="http://schemas.microsoft.com/office/drawing/2014/main" id="{B6D39437-7BFB-4C85-AB99-122A686946B9}"/>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7">
                <a:extLst>
                  <a:ext uri="{FF2B5EF4-FFF2-40B4-BE49-F238E27FC236}">
                    <a16:creationId xmlns:a16="http://schemas.microsoft.com/office/drawing/2014/main" id="{491099E9-18DD-6E3C-AF30-42F4AC0E4BB0}"/>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7">
                <a:extLst>
                  <a:ext uri="{FF2B5EF4-FFF2-40B4-BE49-F238E27FC236}">
                    <a16:creationId xmlns:a16="http://schemas.microsoft.com/office/drawing/2014/main" id="{DB11BBD9-0F87-0540-1BCA-08ED4EF258C7}"/>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7">
                <a:extLst>
                  <a:ext uri="{FF2B5EF4-FFF2-40B4-BE49-F238E27FC236}">
                    <a16:creationId xmlns:a16="http://schemas.microsoft.com/office/drawing/2014/main" id="{81F831B2-1AB0-6E36-34F0-A7FD2409376C}"/>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824;p37">
            <a:extLst>
              <a:ext uri="{FF2B5EF4-FFF2-40B4-BE49-F238E27FC236}">
                <a16:creationId xmlns:a16="http://schemas.microsoft.com/office/drawing/2014/main" id="{D8549A78-B67D-B90A-0A9C-6D17A81725F7}"/>
              </a:ext>
            </a:extLst>
          </p:cNvPr>
          <p:cNvSpPr txBox="1">
            <a:spLocks/>
          </p:cNvSpPr>
          <p:nvPr/>
        </p:nvSpPr>
        <p:spPr>
          <a:xfrm>
            <a:off x="2448927" y="200346"/>
            <a:ext cx="4344300" cy="5727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en-GB" sz="2400" u="sng" dirty="0">
                <a:solidFill>
                  <a:schemeClr val="accent2"/>
                </a:solidFill>
              </a:rPr>
              <a:t>Introduction</a:t>
            </a:r>
            <a:endParaRPr lang="en-IN" sz="2400" u="sng" dirty="0">
              <a:solidFill>
                <a:schemeClr val="bg1"/>
              </a:solidFill>
            </a:endParaRPr>
          </a:p>
        </p:txBody>
      </p:sp>
    </p:spTree>
    <p:extLst>
      <p:ext uri="{BB962C8B-B14F-4D97-AF65-F5344CB8AC3E}">
        <p14:creationId xmlns:p14="http://schemas.microsoft.com/office/powerpoint/2010/main" val="2911731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75BF0-296E-CB97-D97D-DDDB88367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55AB7B-A922-654E-E0F6-3E0CB4331BDB}"/>
              </a:ext>
            </a:extLst>
          </p:cNvPr>
          <p:cNvSpPr txBox="1"/>
          <p:nvPr/>
        </p:nvSpPr>
        <p:spPr>
          <a:xfrm>
            <a:off x="978695" y="746097"/>
            <a:ext cx="7015161" cy="923330"/>
          </a:xfrm>
          <a:prstGeom prst="rect">
            <a:avLst/>
          </a:prstGeom>
          <a:noFill/>
        </p:spPr>
        <p:txBody>
          <a:bodyPr wrap="square" rtlCol="0">
            <a:spAutoFit/>
          </a:bodyPr>
          <a:lstStyle/>
          <a:p>
            <a:pPr algn="ctr"/>
            <a:r>
              <a:rPr lang="en-GB" sz="2000" b="1" u="sng"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BLOCK DIAGRAM FOR MOD-10 SYNCHRONOUS DOWN COUNTER</a:t>
            </a:r>
            <a:endParaRPr lang="en-IN" sz="2000" b="1"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id="{6B43C044-071C-F3CD-002C-EB19B220549D}"/>
              </a:ext>
            </a:extLst>
          </p:cNvPr>
          <p:cNvPicPr>
            <a:picLocks noChangeAspect="1"/>
          </p:cNvPicPr>
          <p:nvPr/>
        </p:nvPicPr>
        <p:blipFill>
          <a:blip r:embed="rId2"/>
          <a:stretch>
            <a:fillRect/>
          </a:stretch>
        </p:blipFill>
        <p:spPr>
          <a:xfrm>
            <a:off x="1333500" y="1513047"/>
            <a:ext cx="6477000" cy="3017520"/>
          </a:xfrm>
          <a:prstGeom prst="rect">
            <a:avLst/>
          </a:prstGeom>
        </p:spPr>
      </p:pic>
    </p:spTree>
    <p:extLst>
      <p:ext uri="{BB962C8B-B14F-4D97-AF65-F5344CB8AC3E}">
        <p14:creationId xmlns:p14="http://schemas.microsoft.com/office/powerpoint/2010/main" val="3221133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CE2AC-1EB0-21CE-EC67-C5BECF500A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D10BBD8-A70F-2D22-8162-28F57E0429B2}"/>
              </a:ext>
            </a:extLst>
          </p:cNvPr>
          <p:cNvSpPr txBox="1"/>
          <p:nvPr/>
        </p:nvSpPr>
        <p:spPr>
          <a:xfrm>
            <a:off x="978695" y="746097"/>
            <a:ext cx="7015161" cy="615553"/>
          </a:xfrm>
          <a:prstGeom prst="rect">
            <a:avLst/>
          </a:prstGeom>
          <a:noFill/>
        </p:spPr>
        <p:txBody>
          <a:bodyPr wrap="square" rtlCol="0">
            <a:spAutoFit/>
          </a:bodyPr>
          <a:lstStyle/>
          <a:p>
            <a:pPr algn="ctr"/>
            <a:r>
              <a:rPr lang="en-GB" sz="2000" b="1" u="sng"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TRUTH TABLE</a:t>
            </a:r>
            <a:endParaRPr lang="en-IN" sz="2000" b="1"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5" name="Picture 4">
            <a:extLst>
              <a:ext uri="{FF2B5EF4-FFF2-40B4-BE49-F238E27FC236}">
                <a16:creationId xmlns:a16="http://schemas.microsoft.com/office/drawing/2014/main" id="{B9D57B17-C0FB-438A-BCF8-9E61EEDED641}"/>
              </a:ext>
            </a:extLst>
          </p:cNvPr>
          <p:cNvPicPr>
            <a:picLocks noChangeAspect="1"/>
          </p:cNvPicPr>
          <p:nvPr/>
        </p:nvPicPr>
        <p:blipFill>
          <a:blip r:embed="rId2"/>
          <a:stretch>
            <a:fillRect/>
          </a:stretch>
        </p:blipFill>
        <p:spPr>
          <a:xfrm>
            <a:off x="900112" y="1242932"/>
            <a:ext cx="7093744" cy="3295904"/>
          </a:xfrm>
          <a:prstGeom prst="rect">
            <a:avLst/>
          </a:prstGeom>
        </p:spPr>
      </p:pic>
    </p:spTree>
    <p:extLst>
      <p:ext uri="{BB962C8B-B14F-4D97-AF65-F5344CB8AC3E}">
        <p14:creationId xmlns:p14="http://schemas.microsoft.com/office/powerpoint/2010/main" val="1759481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BDE71-17EC-3949-8CDE-654936E7AB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6A5C9B-CBF4-0CF9-9CC9-5F818061E057}"/>
              </a:ext>
            </a:extLst>
          </p:cNvPr>
          <p:cNvSpPr txBox="1"/>
          <p:nvPr/>
        </p:nvSpPr>
        <p:spPr>
          <a:xfrm>
            <a:off x="978695" y="746097"/>
            <a:ext cx="7015161" cy="615553"/>
          </a:xfrm>
          <a:prstGeom prst="rect">
            <a:avLst/>
          </a:prstGeom>
          <a:noFill/>
        </p:spPr>
        <p:txBody>
          <a:bodyPr wrap="square" rtlCol="0">
            <a:spAutoFit/>
          </a:bodyPr>
          <a:lstStyle/>
          <a:p>
            <a:pPr algn="ctr"/>
            <a:r>
              <a:rPr lang="en-GB" sz="2000" b="1" u="sng" dirty="0">
                <a:solidFill>
                  <a:schemeClr val="accent2"/>
                </a:solidFill>
                <a:latin typeface="Times New Roman" panose="02020603050405020304" pitchFamily="18" charset="0"/>
                <a:ea typeface="Arial" panose="020B0604020202020204" pitchFamily="34" charset="0"/>
                <a:cs typeface="Times New Roman" panose="02020603050405020304" pitchFamily="18" charset="0"/>
              </a:rPr>
              <a:t>STATE DIAGRAM</a:t>
            </a:r>
            <a:endParaRPr lang="en-IN" sz="2000" b="1"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id="{4D7B51F3-7F52-31A3-6C45-95924043E6B8}"/>
              </a:ext>
            </a:extLst>
          </p:cNvPr>
          <p:cNvPicPr>
            <a:picLocks noChangeAspect="1"/>
          </p:cNvPicPr>
          <p:nvPr/>
        </p:nvPicPr>
        <p:blipFill rotWithShape="1">
          <a:blip r:embed="rId2"/>
          <a:srcRect b="11343"/>
          <a:stretch/>
        </p:blipFill>
        <p:spPr bwMode="auto">
          <a:xfrm>
            <a:off x="2118360" y="1361650"/>
            <a:ext cx="4907280" cy="33267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119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5C00-4C6C-3D9F-3AF6-155475F4147D}"/>
              </a:ext>
            </a:extLst>
          </p:cNvPr>
          <p:cNvSpPr>
            <a:spLocks noGrp="1"/>
          </p:cNvSpPr>
          <p:nvPr>
            <p:ph type="title"/>
          </p:nvPr>
        </p:nvSpPr>
        <p:spPr>
          <a:xfrm>
            <a:off x="713100" y="758954"/>
            <a:ext cx="7407170" cy="572700"/>
          </a:xfrm>
        </p:spPr>
        <p:txBody>
          <a:bodyPr/>
          <a:lstStyle/>
          <a:p>
            <a:r>
              <a:rPr lang="en-IN" dirty="0">
                <a:solidFill>
                  <a:schemeClr val="accent2"/>
                </a:solidFill>
              </a:rPr>
              <a:t>WHAT IS HACK CPU?</a:t>
            </a:r>
          </a:p>
        </p:txBody>
      </p:sp>
      <p:sp>
        <p:nvSpPr>
          <p:cNvPr id="3" name="Subtitle 2">
            <a:extLst>
              <a:ext uri="{FF2B5EF4-FFF2-40B4-BE49-F238E27FC236}">
                <a16:creationId xmlns:a16="http://schemas.microsoft.com/office/drawing/2014/main" id="{4214EE17-759D-0330-1A52-14DB8EE500F3}"/>
              </a:ext>
            </a:extLst>
          </p:cNvPr>
          <p:cNvSpPr>
            <a:spLocks noGrp="1"/>
          </p:cNvSpPr>
          <p:nvPr>
            <p:ph type="subTitle" idx="1"/>
          </p:nvPr>
        </p:nvSpPr>
        <p:spPr>
          <a:xfrm>
            <a:off x="713100" y="1331654"/>
            <a:ext cx="7695404" cy="2852720"/>
          </a:xfrm>
        </p:spPr>
        <p:txBody>
          <a:bodyPr/>
          <a:lstStyle/>
          <a:p>
            <a:r>
              <a:rPr lang="en-GB" sz="2000" dirty="0"/>
              <a:t>The HACK CPU has the following key features:</a:t>
            </a:r>
          </a:p>
          <a:p>
            <a:pPr>
              <a:buFont typeface="Arial" panose="020B0604020202020204" pitchFamily="34" charset="0"/>
              <a:buChar char="•"/>
            </a:pPr>
            <a:r>
              <a:rPr lang="en-GB" sz="2000" b="1" dirty="0"/>
              <a:t>16-bit word size</a:t>
            </a:r>
            <a:r>
              <a:rPr lang="en-GB" sz="2000" dirty="0"/>
              <a:t>: The CPU processes data in 16-bit chunks.</a:t>
            </a:r>
          </a:p>
          <a:p>
            <a:pPr>
              <a:buFont typeface="Arial" panose="020B0604020202020204" pitchFamily="34" charset="0"/>
              <a:buChar char="•"/>
            </a:pPr>
            <a:r>
              <a:rPr lang="en-GB" sz="2000" b="1" dirty="0"/>
              <a:t>Registers</a:t>
            </a:r>
            <a:r>
              <a:rPr lang="en-GB" sz="2000" dirty="0"/>
              <a:t>: It includes a program counter (PC), instruction register (IR), and a set of general-purpose registers (R0 to R7).</a:t>
            </a:r>
          </a:p>
          <a:p>
            <a:pPr>
              <a:buFont typeface="Arial" panose="020B0604020202020204" pitchFamily="34" charset="0"/>
              <a:buChar char="•"/>
            </a:pPr>
            <a:r>
              <a:rPr lang="en-GB" sz="2000" b="1" dirty="0"/>
              <a:t>ALU</a:t>
            </a:r>
            <a:r>
              <a:rPr lang="en-GB" sz="2000" dirty="0"/>
              <a:t>: An Arithmetic Logic Unit to perform arithmetic and logical operations.</a:t>
            </a:r>
          </a:p>
          <a:p>
            <a:pPr>
              <a:buFont typeface="Arial" panose="020B0604020202020204" pitchFamily="34" charset="0"/>
              <a:buChar char="•"/>
            </a:pPr>
            <a:r>
              <a:rPr lang="en-GB" sz="2000" b="1" dirty="0"/>
              <a:t>Memory</a:t>
            </a:r>
            <a:r>
              <a:rPr lang="en-GB" sz="2000" dirty="0"/>
              <a:t>: Support for RAM and ROM.</a:t>
            </a:r>
          </a:p>
          <a:p>
            <a:pPr>
              <a:buFont typeface="Arial" panose="020B0604020202020204" pitchFamily="34" charset="0"/>
              <a:buChar char="•"/>
            </a:pPr>
            <a:r>
              <a:rPr lang="en-GB" sz="2000" b="1" dirty="0"/>
              <a:t>Input/Output</a:t>
            </a:r>
            <a:r>
              <a:rPr lang="en-GB" sz="2000" dirty="0"/>
              <a:t>: Basic I/O operations through the RAM.</a:t>
            </a:r>
          </a:p>
          <a:p>
            <a:endParaRPr lang="en-IN" sz="2000" dirty="0"/>
          </a:p>
        </p:txBody>
      </p:sp>
    </p:spTree>
    <p:extLst>
      <p:ext uri="{BB962C8B-B14F-4D97-AF65-F5344CB8AC3E}">
        <p14:creationId xmlns:p14="http://schemas.microsoft.com/office/powerpoint/2010/main" val="3437973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5671D-B522-590A-129C-DDC2B4CE9FA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4DEB269-31FC-AC9D-5B97-ED9B88004CF4}"/>
              </a:ext>
            </a:extLst>
          </p:cNvPr>
          <p:cNvSpPr txBox="1"/>
          <p:nvPr/>
        </p:nvSpPr>
        <p:spPr>
          <a:xfrm>
            <a:off x="992983" y="403197"/>
            <a:ext cx="7015161" cy="615553"/>
          </a:xfrm>
          <a:prstGeom prst="rect">
            <a:avLst/>
          </a:prstGeom>
          <a:noFill/>
        </p:spPr>
        <p:txBody>
          <a:bodyPr wrap="square" rtlCol="0">
            <a:spAutoFit/>
          </a:bodyPr>
          <a:lstStyle/>
          <a:p>
            <a:pPr algn="ctr"/>
            <a:r>
              <a:rPr lang="en-GB" sz="2000" b="1" u="sng" dirty="0">
                <a:solidFill>
                  <a:schemeClr val="accent2"/>
                </a:solidFill>
                <a:latin typeface="Times New Roman" panose="02020603050405020304" pitchFamily="18" charset="0"/>
                <a:ea typeface="Arial" panose="020B0604020202020204" pitchFamily="34" charset="0"/>
                <a:cs typeface="Times New Roman" panose="02020603050405020304" pitchFamily="18" charset="0"/>
              </a:rPr>
              <a:t>K-MAPS</a:t>
            </a:r>
            <a:endParaRPr lang="en-IN" sz="2000" b="1"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4" name="Picture 3">
            <a:extLst>
              <a:ext uri="{FF2B5EF4-FFF2-40B4-BE49-F238E27FC236}">
                <a16:creationId xmlns:a16="http://schemas.microsoft.com/office/drawing/2014/main" id="{116E4BB0-E0F9-94B7-2F02-356E5168CC9E}"/>
              </a:ext>
            </a:extLst>
          </p:cNvPr>
          <p:cNvPicPr>
            <a:picLocks noChangeAspect="1"/>
          </p:cNvPicPr>
          <p:nvPr/>
        </p:nvPicPr>
        <p:blipFill>
          <a:blip r:embed="rId2"/>
          <a:stretch>
            <a:fillRect/>
          </a:stretch>
        </p:blipFill>
        <p:spPr>
          <a:xfrm>
            <a:off x="1457325" y="895350"/>
            <a:ext cx="6229350" cy="1676400"/>
          </a:xfrm>
          <a:prstGeom prst="rect">
            <a:avLst/>
          </a:prstGeom>
        </p:spPr>
      </p:pic>
      <p:pic>
        <p:nvPicPr>
          <p:cNvPr id="5" name="Picture 4">
            <a:extLst>
              <a:ext uri="{FF2B5EF4-FFF2-40B4-BE49-F238E27FC236}">
                <a16:creationId xmlns:a16="http://schemas.microsoft.com/office/drawing/2014/main" id="{63F725C7-2A58-70CF-6894-158761970046}"/>
              </a:ext>
            </a:extLst>
          </p:cNvPr>
          <p:cNvPicPr>
            <a:picLocks noChangeAspect="1"/>
          </p:cNvPicPr>
          <p:nvPr/>
        </p:nvPicPr>
        <p:blipFill rotWithShape="1">
          <a:blip r:embed="rId3"/>
          <a:srcRect b="9160"/>
          <a:stretch/>
        </p:blipFill>
        <p:spPr bwMode="auto">
          <a:xfrm>
            <a:off x="1457325" y="2571750"/>
            <a:ext cx="6229350" cy="18614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6542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896C4-0B4E-DB62-5C82-90D86AE20E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E4DED1-E2FB-7137-2674-0D7D75E8376D}"/>
              </a:ext>
            </a:extLst>
          </p:cNvPr>
          <p:cNvSpPr txBox="1"/>
          <p:nvPr/>
        </p:nvSpPr>
        <p:spPr>
          <a:xfrm>
            <a:off x="978695" y="746097"/>
            <a:ext cx="7015161" cy="615553"/>
          </a:xfrm>
          <a:prstGeom prst="rect">
            <a:avLst/>
          </a:prstGeom>
          <a:noFill/>
        </p:spPr>
        <p:txBody>
          <a:bodyPr wrap="square" rtlCol="0">
            <a:spAutoFit/>
          </a:bodyPr>
          <a:lstStyle/>
          <a:p>
            <a:pPr algn="ctr"/>
            <a:r>
              <a:rPr lang="en-GB" sz="2000" b="1" u="sng"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AND3</a:t>
            </a:r>
            <a:endParaRPr lang="en-IN" sz="20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4" name="Picture 3">
            <a:extLst>
              <a:ext uri="{FF2B5EF4-FFF2-40B4-BE49-F238E27FC236}">
                <a16:creationId xmlns:a16="http://schemas.microsoft.com/office/drawing/2014/main" id="{0B7B4DFD-A6DE-9D96-6C95-098D468CC4F3}"/>
              </a:ext>
            </a:extLst>
          </p:cNvPr>
          <p:cNvPicPr>
            <a:picLocks noChangeAspect="1"/>
          </p:cNvPicPr>
          <p:nvPr/>
        </p:nvPicPr>
        <p:blipFill>
          <a:blip r:embed="rId2"/>
          <a:stretch>
            <a:fillRect/>
          </a:stretch>
        </p:blipFill>
        <p:spPr>
          <a:xfrm>
            <a:off x="2943225" y="1566862"/>
            <a:ext cx="3257550" cy="2009775"/>
          </a:xfrm>
          <a:prstGeom prst="rect">
            <a:avLst/>
          </a:prstGeom>
        </p:spPr>
      </p:pic>
    </p:spTree>
    <p:extLst>
      <p:ext uri="{BB962C8B-B14F-4D97-AF65-F5344CB8AC3E}">
        <p14:creationId xmlns:p14="http://schemas.microsoft.com/office/powerpoint/2010/main" val="1920871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B7719-266D-1DD0-9CCA-D6AE3459F0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618DF-D45D-4CF8-D08A-6198E4F94FFE}"/>
              </a:ext>
            </a:extLst>
          </p:cNvPr>
          <p:cNvSpPr txBox="1"/>
          <p:nvPr/>
        </p:nvSpPr>
        <p:spPr>
          <a:xfrm>
            <a:off x="978695" y="746097"/>
            <a:ext cx="7015161" cy="615553"/>
          </a:xfrm>
          <a:prstGeom prst="rect">
            <a:avLst/>
          </a:prstGeom>
          <a:noFill/>
        </p:spPr>
        <p:txBody>
          <a:bodyPr wrap="square" rtlCol="0">
            <a:spAutoFit/>
          </a:bodyPr>
          <a:lstStyle/>
          <a:p>
            <a:pPr algn="ctr"/>
            <a:r>
              <a:rPr lang="en-GB" sz="2000" b="1" u="sng"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JK FLIP FLOP </a:t>
            </a:r>
            <a:r>
              <a:rPr lang="en-GB" sz="2000" b="1" u="sng"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USING D FLIP FLOP</a:t>
            </a:r>
            <a:endParaRPr lang="en-IN" sz="2000" b="1"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3" name="Picture 2">
            <a:extLst>
              <a:ext uri="{FF2B5EF4-FFF2-40B4-BE49-F238E27FC236}">
                <a16:creationId xmlns:a16="http://schemas.microsoft.com/office/drawing/2014/main" id="{580A6DB3-AE2C-8B35-6EF1-FE11023E7819}"/>
              </a:ext>
            </a:extLst>
          </p:cNvPr>
          <p:cNvPicPr>
            <a:picLocks noChangeAspect="1"/>
          </p:cNvPicPr>
          <p:nvPr/>
        </p:nvPicPr>
        <p:blipFill>
          <a:blip r:embed="rId2"/>
          <a:stretch>
            <a:fillRect/>
          </a:stretch>
        </p:blipFill>
        <p:spPr>
          <a:xfrm>
            <a:off x="3233737" y="1233487"/>
            <a:ext cx="2676525" cy="2676525"/>
          </a:xfrm>
          <a:prstGeom prst="rect">
            <a:avLst/>
          </a:prstGeom>
        </p:spPr>
      </p:pic>
    </p:spTree>
    <p:extLst>
      <p:ext uri="{BB962C8B-B14F-4D97-AF65-F5344CB8AC3E}">
        <p14:creationId xmlns:p14="http://schemas.microsoft.com/office/powerpoint/2010/main" val="204063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62B35-07C6-E9BB-6D3A-D8357969E2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4FAA65-F521-2390-D1FC-34DF0A0FF022}"/>
              </a:ext>
            </a:extLst>
          </p:cNvPr>
          <p:cNvSpPr txBox="1"/>
          <p:nvPr/>
        </p:nvSpPr>
        <p:spPr>
          <a:xfrm>
            <a:off x="928688" y="381766"/>
            <a:ext cx="7015161" cy="615553"/>
          </a:xfrm>
          <a:prstGeom prst="rect">
            <a:avLst/>
          </a:prstGeom>
          <a:noFill/>
        </p:spPr>
        <p:txBody>
          <a:bodyPr wrap="square" rtlCol="0">
            <a:spAutoFit/>
          </a:bodyPr>
          <a:lstStyle/>
          <a:p>
            <a:pPr algn="ctr"/>
            <a:r>
              <a:rPr lang="en-GB" sz="2000" b="1" u="sng"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MOD10 / </a:t>
            </a:r>
            <a:r>
              <a:rPr lang="en-GB" sz="2000" b="1" u="sng"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SYNCHRONOUS COINTER FOR 9 TO 0</a:t>
            </a:r>
            <a:endParaRPr lang="en-IN" sz="2000" b="1"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endParaRPr>
          </a:p>
          <a:p>
            <a:pPr algn="ctr"/>
            <a:endParaRPr lang="en-IN" dirty="0"/>
          </a:p>
        </p:txBody>
      </p:sp>
      <p:pic>
        <p:nvPicPr>
          <p:cNvPr id="4" name="Picture 3">
            <a:extLst>
              <a:ext uri="{FF2B5EF4-FFF2-40B4-BE49-F238E27FC236}">
                <a16:creationId xmlns:a16="http://schemas.microsoft.com/office/drawing/2014/main" id="{188745B4-5943-D3CF-121B-50463149EF0F}"/>
              </a:ext>
            </a:extLst>
          </p:cNvPr>
          <p:cNvPicPr>
            <a:picLocks noChangeAspect="1"/>
          </p:cNvPicPr>
          <p:nvPr/>
        </p:nvPicPr>
        <p:blipFill>
          <a:blip r:embed="rId2"/>
          <a:stretch>
            <a:fillRect/>
          </a:stretch>
        </p:blipFill>
        <p:spPr>
          <a:xfrm>
            <a:off x="3036094" y="775150"/>
            <a:ext cx="2757487" cy="3885082"/>
          </a:xfrm>
          <a:prstGeom prst="rect">
            <a:avLst/>
          </a:prstGeom>
        </p:spPr>
      </p:pic>
    </p:spTree>
    <p:extLst>
      <p:ext uri="{BB962C8B-B14F-4D97-AF65-F5344CB8AC3E}">
        <p14:creationId xmlns:p14="http://schemas.microsoft.com/office/powerpoint/2010/main" val="20273957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D2CC4-EBB9-7F38-AF7C-6B0F8EBCFE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F9A280-F18F-9D16-60D7-7181FFA168D7}"/>
              </a:ext>
            </a:extLst>
          </p:cNvPr>
          <p:cNvSpPr txBox="1"/>
          <p:nvPr/>
        </p:nvSpPr>
        <p:spPr>
          <a:xfrm>
            <a:off x="928688" y="381766"/>
            <a:ext cx="7015161" cy="400110"/>
          </a:xfrm>
          <a:prstGeom prst="rect">
            <a:avLst/>
          </a:prstGeom>
          <a:noFill/>
        </p:spPr>
        <p:txBody>
          <a:bodyPr wrap="square" rtlCol="0">
            <a:spAutoFit/>
          </a:bodyPr>
          <a:lstStyle/>
          <a:p>
            <a:pPr algn="ctr"/>
            <a:r>
              <a:rPr lang="en-GB" sz="2000" b="1" u="sng" dirty="0">
                <a:solidFill>
                  <a:schemeClr val="accent2"/>
                </a:solidFill>
                <a:latin typeface="Times New Roman" panose="02020603050405020304" pitchFamily="18" charset="0"/>
                <a:cs typeface="Times New Roman" panose="02020603050405020304" pitchFamily="18" charset="0"/>
              </a:rPr>
              <a:t>OUTPUT</a:t>
            </a:r>
            <a:endParaRPr lang="en-IN" dirty="0"/>
          </a:p>
        </p:txBody>
      </p:sp>
      <p:pic>
        <p:nvPicPr>
          <p:cNvPr id="3" name="Picture 2">
            <a:extLst>
              <a:ext uri="{FF2B5EF4-FFF2-40B4-BE49-F238E27FC236}">
                <a16:creationId xmlns:a16="http://schemas.microsoft.com/office/drawing/2014/main" id="{2085141F-CD29-FFD5-21C4-42F49A09667D}"/>
              </a:ext>
            </a:extLst>
          </p:cNvPr>
          <p:cNvPicPr>
            <a:picLocks noChangeAspect="1"/>
          </p:cNvPicPr>
          <p:nvPr/>
        </p:nvPicPr>
        <p:blipFill>
          <a:blip r:embed="rId2"/>
          <a:stretch>
            <a:fillRect/>
          </a:stretch>
        </p:blipFill>
        <p:spPr>
          <a:xfrm>
            <a:off x="1678781" y="850528"/>
            <a:ext cx="5572125" cy="3021543"/>
          </a:xfrm>
          <a:prstGeom prst="rect">
            <a:avLst/>
          </a:prstGeom>
        </p:spPr>
      </p:pic>
    </p:spTree>
    <p:extLst>
      <p:ext uri="{BB962C8B-B14F-4D97-AF65-F5344CB8AC3E}">
        <p14:creationId xmlns:p14="http://schemas.microsoft.com/office/powerpoint/2010/main" val="3055303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C0409-BFA2-3BF5-BADF-2AAFA684441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8595D9-200F-7DC5-ADDE-8CE7B9287B42}"/>
              </a:ext>
            </a:extLst>
          </p:cNvPr>
          <p:cNvSpPr txBox="1"/>
          <p:nvPr/>
        </p:nvSpPr>
        <p:spPr>
          <a:xfrm>
            <a:off x="928688" y="792896"/>
            <a:ext cx="7015161" cy="461665"/>
          </a:xfrm>
          <a:prstGeom prst="rect">
            <a:avLst/>
          </a:prstGeom>
          <a:noFill/>
        </p:spPr>
        <p:txBody>
          <a:bodyPr wrap="square" rtlCol="0">
            <a:spAutoFit/>
          </a:bodyPr>
          <a:lstStyle/>
          <a:p>
            <a:pPr algn="ctr"/>
            <a:r>
              <a:rPr lang="en-GB" sz="2400" b="1" u="sng" dirty="0">
                <a:solidFill>
                  <a:schemeClr val="accent2"/>
                </a:solidFill>
                <a:latin typeface="Times New Roman" panose="02020603050405020304" pitchFamily="18" charset="0"/>
                <a:cs typeface="Times New Roman" panose="02020603050405020304" pitchFamily="18" charset="0"/>
              </a:rPr>
              <a:t>CONCLUSION</a:t>
            </a:r>
            <a:endParaRPr lang="en-IN" dirty="0"/>
          </a:p>
        </p:txBody>
      </p:sp>
      <p:sp>
        <p:nvSpPr>
          <p:cNvPr id="4" name="TextBox 3">
            <a:extLst>
              <a:ext uri="{FF2B5EF4-FFF2-40B4-BE49-F238E27FC236}">
                <a16:creationId xmlns:a16="http://schemas.microsoft.com/office/drawing/2014/main" id="{B841AFD5-80A2-A57E-4810-A39632E99C4E}"/>
              </a:ext>
            </a:extLst>
          </p:cNvPr>
          <p:cNvSpPr txBox="1"/>
          <p:nvPr/>
        </p:nvSpPr>
        <p:spPr>
          <a:xfrm>
            <a:off x="3353991" y="1254561"/>
            <a:ext cx="2050256" cy="1815882"/>
          </a:xfrm>
          <a:prstGeom prst="rect">
            <a:avLst/>
          </a:prstGeom>
          <a:noFill/>
        </p:spPr>
        <p:txBody>
          <a:bodyPr wrap="square" rtlCol="0">
            <a:spAutoFit/>
          </a:bodyPr>
          <a:lstStyle/>
          <a:p>
            <a:r>
              <a:rPr lang="en-GB" sz="1600" i="1" dirty="0">
                <a:solidFill>
                  <a:schemeClr val="bg1"/>
                </a:solidFill>
                <a:latin typeface="Times New Roman" panose="02020603050405020304" pitchFamily="18" charset="0"/>
                <a:cs typeface="Times New Roman" panose="02020603050405020304" pitchFamily="18" charset="0"/>
              </a:rPr>
              <a:t>Thus, we have designed and implemented HACK CPU and a synchronous counter that counts from decimal digit 9 to 0</a:t>
            </a:r>
            <a:endParaRPr lang="en-IN" sz="1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515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257D05-35F6-D2C6-F61E-805502734544}"/>
              </a:ext>
            </a:extLst>
          </p:cNvPr>
          <p:cNvSpPr txBox="1"/>
          <p:nvPr/>
        </p:nvSpPr>
        <p:spPr>
          <a:xfrm>
            <a:off x="1645920" y="1791867"/>
            <a:ext cx="5852160" cy="1200329"/>
          </a:xfrm>
          <a:prstGeom prst="rect">
            <a:avLst/>
          </a:prstGeom>
          <a:noFill/>
        </p:spPr>
        <p:txBody>
          <a:bodyPr wrap="square" rtlCol="0">
            <a:spAutoFit/>
          </a:bodyPr>
          <a:lstStyle/>
          <a:p>
            <a:r>
              <a:rPr lang="en-US" sz="7200" dirty="0">
                <a:solidFill>
                  <a:schemeClr val="accent2">
                    <a:lumMod val="75000"/>
                  </a:schemeClr>
                </a:solidFill>
              </a:rPr>
              <a:t>THANK</a:t>
            </a:r>
            <a:r>
              <a:rPr lang="en-US" sz="7200" dirty="0"/>
              <a:t> </a:t>
            </a:r>
            <a:r>
              <a:rPr lang="en-US" sz="7200" dirty="0">
                <a:solidFill>
                  <a:schemeClr val="bg1"/>
                </a:solidFill>
              </a:rPr>
              <a:t>YOU!</a:t>
            </a:r>
            <a:endParaRPr lang="en-IN" sz="7200" dirty="0">
              <a:solidFill>
                <a:schemeClr val="bg1"/>
              </a:solidFill>
            </a:endParaRPr>
          </a:p>
        </p:txBody>
      </p:sp>
    </p:spTree>
    <p:extLst>
      <p:ext uri="{BB962C8B-B14F-4D97-AF65-F5344CB8AC3E}">
        <p14:creationId xmlns:p14="http://schemas.microsoft.com/office/powerpoint/2010/main" val="204529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7F9CB2-AC66-6D5E-A5BE-A9083BF02FF9}"/>
              </a:ext>
            </a:extLst>
          </p:cNvPr>
          <p:cNvSpPr>
            <a:spLocks noGrp="1"/>
          </p:cNvSpPr>
          <p:nvPr>
            <p:ph type="subTitle" idx="1"/>
          </p:nvPr>
        </p:nvSpPr>
        <p:spPr>
          <a:xfrm>
            <a:off x="1266788" y="1133598"/>
            <a:ext cx="6485733" cy="3488098"/>
          </a:xfrm>
        </p:spPr>
        <p:txBody>
          <a:bodyPr/>
          <a:lstStyle/>
          <a:p>
            <a:pPr marL="139700" indent="0" algn="l"/>
            <a:r>
              <a:rPr lang="en-GB" sz="1600" b="1" dirty="0"/>
              <a:t>a.   Registers</a:t>
            </a:r>
          </a:p>
          <a:p>
            <a:pPr marL="425450" indent="-285750" algn="l">
              <a:buFont typeface="Arial" panose="020B0604020202020204" pitchFamily="34" charset="0"/>
              <a:buChar char="•"/>
            </a:pPr>
            <a:r>
              <a:rPr lang="en-GB" b="1" dirty="0"/>
              <a:t>Program Counter (PC)</a:t>
            </a:r>
            <a:r>
              <a:rPr lang="en-GB" dirty="0"/>
              <a:t>: Points to the address of the next instruction.</a:t>
            </a:r>
          </a:p>
          <a:p>
            <a:pPr marL="425450" indent="-285750" algn="l">
              <a:buFont typeface="Arial" panose="020B0604020202020204" pitchFamily="34" charset="0"/>
              <a:buChar char="•"/>
            </a:pPr>
            <a:r>
              <a:rPr lang="en-GB" b="1" dirty="0"/>
              <a:t>Instruction Register (IR)</a:t>
            </a:r>
            <a:r>
              <a:rPr lang="en-GB" dirty="0"/>
              <a:t>: Holds the current instruction being executed.</a:t>
            </a:r>
          </a:p>
          <a:p>
            <a:pPr marL="425450" indent="-285750" algn="l">
              <a:buFont typeface="Arial" panose="020B0604020202020204" pitchFamily="34" charset="0"/>
              <a:buChar char="•"/>
            </a:pPr>
            <a:r>
              <a:rPr lang="en-GB" b="1" dirty="0"/>
              <a:t>General-purpose registers (R0 to R7)</a:t>
            </a:r>
            <a:r>
              <a:rPr lang="en-GB" dirty="0"/>
              <a:t>: For temporary data storage.</a:t>
            </a:r>
          </a:p>
          <a:p>
            <a:pPr marL="139700" indent="0" algn="l"/>
            <a:r>
              <a:rPr lang="en-GB" b="1" dirty="0"/>
              <a:t>b.   </a:t>
            </a:r>
            <a:r>
              <a:rPr lang="en-GB" sz="1600" b="1" dirty="0"/>
              <a:t>ALU Operations</a:t>
            </a:r>
          </a:p>
          <a:p>
            <a:pPr marL="139700" indent="0" algn="l"/>
            <a:r>
              <a:rPr lang="en-GB" b="1" dirty="0"/>
              <a:t>      </a:t>
            </a:r>
            <a:r>
              <a:rPr lang="en-GB" dirty="0"/>
              <a:t>The ALU supports several operations, such as:</a:t>
            </a:r>
          </a:p>
          <a:p>
            <a:pPr marL="425450" indent="-285750" algn="l">
              <a:buFont typeface="Arial" panose="020B0604020202020204" pitchFamily="34" charset="0"/>
              <a:buChar char="•"/>
            </a:pPr>
            <a:r>
              <a:rPr lang="en-GB" dirty="0"/>
              <a:t>Addition</a:t>
            </a:r>
          </a:p>
          <a:p>
            <a:pPr marL="425450" indent="-285750" algn="l">
              <a:buFont typeface="Arial" panose="020B0604020202020204" pitchFamily="34" charset="0"/>
              <a:buChar char="•"/>
            </a:pPr>
            <a:r>
              <a:rPr lang="en-GB" dirty="0"/>
              <a:t>Subtraction</a:t>
            </a:r>
          </a:p>
          <a:p>
            <a:pPr marL="425450" indent="-285750" algn="l">
              <a:buFont typeface="Arial" panose="020B0604020202020204" pitchFamily="34" charset="0"/>
              <a:buChar char="•"/>
            </a:pPr>
            <a:r>
              <a:rPr lang="en-GB" dirty="0"/>
              <a:t>Bitwise AND, OR, NOT</a:t>
            </a:r>
          </a:p>
          <a:p>
            <a:pPr marL="139700" indent="0" algn="l"/>
            <a:r>
              <a:rPr lang="en-GB" sz="1600" b="1" dirty="0"/>
              <a:t>c.    Control Unit</a:t>
            </a:r>
          </a:p>
          <a:p>
            <a:pPr marL="425450" indent="-285750" algn="l">
              <a:buFont typeface="Arial" panose="020B0604020202020204" pitchFamily="34" charset="0"/>
              <a:buChar char="•"/>
            </a:pPr>
            <a:r>
              <a:rPr lang="en-GB" dirty="0"/>
              <a:t>Decodes instructions and controls the execution of operations.</a:t>
            </a:r>
          </a:p>
          <a:p>
            <a:pPr marL="139700" indent="0" algn="l"/>
            <a:r>
              <a:rPr lang="en-GB" sz="1600" b="1" dirty="0"/>
              <a:t>d.    Memory</a:t>
            </a:r>
          </a:p>
          <a:p>
            <a:pPr marL="425450" indent="-285750" algn="l">
              <a:buFont typeface="Arial" panose="020B0604020202020204" pitchFamily="34" charset="0"/>
              <a:buChar char="•"/>
            </a:pPr>
            <a:r>
              <a:rPr lang="en-GB" b="1" dirty="0"/>
              <a:t>RAM</a:t>
            </a:r>
            <a:r>
              <a:rPr lang="en-GB" dirty="0"/>
              <a:t>: Stores data and instructions.</a:t>
            </a:r>
          </a:p>
          <a:p>
            <a:pPr marL="425450" indent="-285750" algn="l">
              <a:buFont typeface="Arial" panose="020B0604020202020204" pitchFamily="34" charset="0"/>
              <a:buChar char="•"/>
            </a:pPr>
            <a:r>
              <a:rPr lang="en-GB" b="1" dirty="0"/>
              <a:t>ROM</a:t>
            </a:r>
            <a:r>
              <a:rPr lang="en-GB" dirty="0"/>
              <a:t>: Stores the program to be executed.</a:t>
            </a:r>
          </a:p>
          <a:p>
            <a:endParaRPr lang="en-IN" dirty="0"/>
          </a:p>
        </p:txBody>
      </p:sp>
      <p:sp>
        <p:nvSpPr>
          <p:cNvPr id="3" name="Title 2">
            <a:extLst>
              <a:ext uri="{FF2B5EF4-FFF2-40B4-BE49-F238E27FC236}">
                <a16:creationId xmlns:a16="http://schemas.microsoft.com/office/drawing/2014/main" id="{C80150EF-5FB3-FD23-CD0F-3E9B25B1859D}"/>
              </a:ext>
            </a:extLst>
          </p:cNvPr>
          <p:cNvSpPr>
            <a:spLocks noGrp="1"/>
          </p:cNvSpPr>
          <p:nvPr>
            <p:ph type="title"/>
          </p:nvPr>
        </p:nvSpPr>
        <p:spPr>
          <a:xfrm>
            <a:off x="2737780" y="212303"/>
            <a:ext cx="4344300" cy="572700"/>
          </a:xfrm>
        </p:spPr>
        <p:txBody>
          <a:bodyPr/>
          <a:lstStyle/>
          <a:p>
            <a:r>
              <a:rPr lang="en-IN" dirty="0">
                <a:solidFill>
                  <a:schemeClr val="accent2"/>
                </a:solidFill>
              </a:rPr>
              <a:t>Components</a:t>
            </a:r>
          </a:p>
        </p:txBody>
      </p:sp>
    </p:spTree>
    <p:extLst>
      <p:ext uri="{BB962C8B-B14F-4D97-AF65-F5344CB8AC3E}">
        <p14:creationId xmlns:p14="http://schemas.microsoft.com/office/powerpoint/2010/main" val="93498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CA82-BB2F-B857-25CC-2BD195423785}"/>
              </a:ext>
            </a:extLst>
          </p:cNvPr>
          <p:cNvSpPr>
            <a:spLocks noGrp="1"/>
          </p:cNvSpPr>
          <p:nvPr>
            <p:ph type="title"/>
          </p:nvPr>
        </p:nvSpPr>
        <p:spPr>
          <a:xfrm>
            <a:off x="452414" y="447050"/>
            <a:ext cx="8239171" cy="572700"/>
          </a:xfrm>
        </p:spPr>
        <p:txBody>
          <a:bodyPr/>
          <a:lstStyle/>
          <a:p>
            <a:r>
              <a:rPr lang="en-US" dirty="0">
                <a:solidFill>
                  <a:schemeClr val="accent2">
                    <a:lumMod val="75000"/>
                  </a:schemeClr>
                </a:solidFill>
              </a:rPr>
              <a:t>GATES NEED TO</a:t>
            </a:r>
            <a:r>
              <a:rPr lang="en-US" dirty="0"/>
              <a:t> BUILD 16 BIT HACK CPU</a:t>
            </a:r>
            <a:endParaRPr lang="en-IN" dirty="0"/>
          </a:p>
        </p:txBody>
      </p:sp>
      <p:sp>
        <p:nvSpPr>
          <p:cNvPr id="3" name="Text Placeholder 2">
            <a:extLst>
              <a:ext uri="{FF2B5EF4-FFF2-40B4-BE49-F238E27FC236}">
                <a16:creationId xmlns:a16="http://schemas.microsoft.com/office/drawing/2014/main" id="{7D33B205-C1BB-CF02-8E8D-1F412D4EEA08}"/>
              </a:ext>
            </a:extLst>
          </p:cNvPr>
          <p:cNvSpPr>
            <a:spLocks noGrp="1"/>
          </p:cNvSpPr>
          <p:nvPr>
            <p:ph type="body" idx="1"/>
          </p:nvPr>
        </p:nvSpPr>
        <p:spPr>
          <a:xfrm>
            <a:off x="1429872" y="1147588"/>
            <a:ext cx="2359284" cy="3416400"/>
          </a:xfrm>
        </p:spPr>
        <p:txBody>
          <a:bodyPr/>
          <a:lstStyle/>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And</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Or</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Not</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And16</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Or16</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Not16</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Or8Way</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Mux</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Mux16</a:t>
            </a:r>
          </a:p>
          <a:p>
            <a:pPr marL="285750" lvl="0" indent="-285750" algn="l" rtl="0">
              <a:spcBef>
                <a:spcPts val="0"/>
              </a:spcBef>
              <a:spcAft>
                <a:spcPts val="0"/>
              </a:spcAft>
              <a:buClr>
                <a:schemeClr val="tx2"/>
              </a:buClr>
              <a:buSzPct val="100000"/>
              <a:buFont typeface="Arial" panose="020B0604020202020204" pitchFamily="34" charset="0"/>
              <a:buChar char="•"/>
            </a:pPr>
            <a:r>
              <a:rPr lang="en-GB" sz="2000" b="1" dirty="0"/>
              <a:t>Xor</a:t>
            </a:r>
          </a:p>
          <a:p>
            <a:endParaRPr lang="en-IN" dirty="0"/>
          </a:p>
        </p:txBody>
      </p:sp>
      <p:sp>
        <p:nvSpPr>
          <p:cNvPr id="5" name="TextBox 4">
            <a:extLst>
              <a:ext uri="{FF2B5EF4-FFF2-40B4-BE49-F238E27FC236}">
                <a16:creationId xmlns:a16="http://schemas.microsoft.com/office/drawing/2014/main" id="{FE2C857C-55E9-9E2E-5A57-4876D26B8636}"/>
              </a:ext>
            </a:extLst>
          </p:cNvPr>
          <p:cNvSpPr txBox="1"/>
          <p:nvPr/>
        </p:nvSpPr>
        <p:spPr>
          <a:xfrm rot="10800000" flipH="1" flipV="1">
            <a:off x="3557016" y="1178445"/>
            <a:ext cx="2743200" cy="3385542"/>
          </a:xfrm>
          <a:prstGeom prst="rect">
            <a:avLst/>
          </a:prstGeom>
          <a:noFill/>
        </p:spPr>
        <p:txBody>
          <a:bodyPr wrap="square" rtlCol="0">
            <a:spAutoFit/>
          </a:bodyPr>
          <a:lstStyle/>
          <a:p>
            <a:pPr marL="342900" indent="-342900">
              <a:buClr>
                <a:schemeClr val="tx2"/>
              </a:buClr>
              <a:buFont typeface="Arial" panose="020B0604020202020204" pitchFamily="34" charset="0"/>
              <a:buChar char="•"/>
            </a:pPr>
            <a:r>
              <a:rPr lang="en-GB" sz="2000" b="1" dirty="0">
                <a:solidFill>
                  <a:schemeClr val="bg1"/>
                </a:solidFill>
              </a:rPr>
              <a:t>Or16Way</a:t>
            </a:r>
            <a:endParaRPr lang="en-GB" sz="2000" b="1" dirty="0">
              <a:solidFill>
                <a:schemeClr val="bg1"/>
              </a:solidFill>
              <a:ea typeface="Jost" panose="020B0604020202020204" charset="0"/>
            </a:endParaRP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Full Adder</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Half Adder</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Add16</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Inc16</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ALU</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Bit </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Register</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PC</a:t>
            </a:r>
          </a:p>
          <a:p>
            <a:pPr marL="342900" lvl="0" indent="-342900" algn="l" rtl="0">
              <a:spcBef>
                <a:spcPts val="0"/>
              </a:spcBef>
              <a:spcAft>
                <a:spcPts val="0"/>
              </a:spcAft>
              <a:buClr>
                <a:schemeClr val="tx2"/>
              </a:buClr>
              <a:buFont typeface="Arial" panose="020B0604020202020204" pitchFamily="34" charset="0"/>
              <a:buChar char="•"/>
            </a:pPr>
            <a:r>
              <a:rPr lang="en-GB" sz="2000" b="1" dirty="0">
                <a:solidFill>
                  <a:schemeClr val="bg1"/>
                </a:solidFill>
                <a:ea typeface="Jost" panose="020B0604020202020204" charset="0"/>
              </a:rPr>
              <a:t>CPU</a:t>
            </a:r>
          </a:p>
          <a:p>
            <a:endParaRPr lang="en-IN" dirty="0"/>
          </a:p>
        </p:txBody>
      </p:sp>
      <p:cxnSp>
        <p:nvCxnSpPr>
          <p:cNvPr id="7" name="Straight Connector 6">
            <a:extLst>
              <a:ext uri="{FF2B5EF4-FFF2-40B4-BE49-F238E27FC236}">
                <a16:creationId xmlns:a16="http://schemas.microsoft.com/office/drawing/2014/main" id="{ACC8ECA5-2CAA-08FF-BC84-7E879A039BA5}"/>
              </a:ext>
            </a:extLst>
          </p:cNvPr>
          <p:cNvCxnSpPr>
            <a:cxnSpLocks/>
          </p:cNvCxnSpPr>
          <p:nvPr/>
        </p:nvCxnSpPr>
        <p:spPr>
          <a:xfrm>
            <a:off x="3364992" y="978408"/>
            <a:ext cx="0" cy="37856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21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56BC912B-F851-A82C-328E-42DAECAD9C61}"/>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3425B6FD-6184-B06E-0B09-BC6B0C0009F4}"/>
              </a:ext>
            </a:extLst>
          </p:cNvPr>
          <p:cNvSpPr txBox="1">
            <a:spLocks noGrp="1"/>
          </p:cNvSpPr>
          <p:nvPr>
            <p:ph type="title"/>
          </p:nvPr>
        </p:nvSpPr>
        <p:spPr>
          <a:xfrm>
            <a:off x="703784" y="214868"/>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NOT</a:t>
            </a:r>
            <a:endParaRPr dirty="0">
              <a:solidFill>
                <a:schemeClr val="accent2"/>
              </a:solidFill>
            </a:endParaRPr>
          </a:p>
        </p:txBody>
      </p:sp>
      <p:sp>
        <p:nvSpPr>
          <p:cNvPr id="2775" name="Google Shape;2775;p36">
            <a:extLst>
              <a:ext uri="{FF2B5EF4-FFF2-40B4-BE49-F238E27FC236}">
                <a16:creationId xmlns:a16="http://schemas.microsoft.com/office/drawing/2014/main" id="{92C9ED47-43C7-8C9C-61B9-C819BE01DBB4}"/>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4C78877F-B52B-51F5-0ABA-0832AB7BC3B8}"/>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B9FF0341-91A1-5359-929B-072C76F322E3}"/>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E5D9F573-7CD7-8866-EFF6-38A5E42C8B98}"/>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94A34D94-4A2A-A824-2D05-4025D1543C06}"/>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505FC8E8-3941-EEB4-CDCE-FDA4EF1B8CB4}"/>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B5A487B4-6168-B505-0A11-3EBD8C4B5D0D}"/>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1C071142-931D-673D-D361-E6C23052ECF9}"/>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A638C7E8-EA3D-4964-ECFD-AE3EF97416E0}"/>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EBD4C025-41D4-AAC6-EC19-2D8DCBB1332F}"/>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F3AF45FB-2AAF-D40F-FBE4-3300E4717AB4}"/>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15887F09-338F-7F7C-237D-E95ACC441811}"/>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87BB3DDE-01B4-B217-4F72-1ACA00D1053A}"/>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51100A79-DBD2-59E2-3BC3-05FA38C7A058}"/>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D1B4414D-D35F-EF73-0169-296BE7F82A7E}"/>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5E56FD5C-153B-6E29-258C-89E6D86868D6}"/>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E71748AA-7B62-F5E9-85E9-799385711BD3}"/>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157694A1-2D79-8872-0B2A-3D1B58510EF7}"/>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9B426784-3371-B31E-DB8F-AA800D6F9D84}"/>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06EB3387-A41E-9EF0-B7B6-15B073A7014C}"/>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DE5F9E4E-DE0B-C42D-AB5A-D24C7D765BB9}"/>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42D5D103-2A66-FB4C-64EB-3002F00A6EFD}"/>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161051AD-C3B1-28AF-0017-DA17C7BBA71D}"/>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EA75AD7B-3C47-4F54-07D8-8D49FD069522}"/>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269EE619-1FE4-BF78-7EFE-E408805D322E}"/>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DF3337B5-BC58-8265-F66D-BEEFACEC950B}"/>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8CD74F6D-86AD-0EB9-F66C-EFB6029303C9}"/>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316A2F06-FF43-339E-308D-54FD733D2DB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9CC998F0-F9D1-122E-E33D-AD3AE3976489}"/>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E3F153DD-35F0-CDA3-5691-733C7AA4A8DA}"/>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61BE656D-EECA-0A95-215C-A7C7BA9D6FC3}"/>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3220CD66-C5FC-6D19-E380-3293FD9C6D79}"/>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FB5FDC08-D204-8769-DB76-E13B8B771CEE}"/>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F6EDAD1D-FB31-6EB3-C6F2-898DAF1A7693}"/>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4C33B434-B377-EFD3-DFA3-346748F92682}"/>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2556B606-2642-13B0-57AE-07910F2FE0A8}"/>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D84DF289-862C-3E86-D486-348126D8CA12}"/>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87BFEEFF-518C-398A-57A1-06D287F0902A}"/>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ED90D74F-2488-C382-0DE2-4EF04BB07658}"/>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2F4F4532-EE0B-ABF7-AC48-D8093D7FE448}"/>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8BB9916A-9D5E-5CF7-E33E-B5A358503E3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0B0B866D-A18D-E667-77E2-E7A903CCD44A}"/>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86E8AE30-C29C-3A18-A051-0149BD9C3D27}"/>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70030CD3-B86C-DB13-C316-344542A47F28}"/>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86DA79A6-8DFC-7BB1-3CD0-DB3E19AB6496}"/>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79BFF2E2-FF42-2E2F-9287-A493D3AACCC3}"/>
              </a:ext>
            </a:extLst>
          </p:cNvPr>
          <p:cNvSpPr txBox="1"/>
          <p:nvPr/>
        </p:nvSpPr>
        <p:spPr>
          <a:xfrm>
            <a:off x="703783" y="1372422"/>
            <a:ext cx="2718073" cy="1815882"/>
          </a:xfrm>
          <a:prstGeom prst="rect">
            <a:avLst/>
          </a:prstGeom>
          <a:noFill/>
        </p:spPr>
        <p:txBody>
          <a:bodyPr wrap="square" rtlCol="0">
            <a:spAutoFit/>
          </a:bodyPr>
          <a:lstStyle/>
          <a:p>
            <a:r>
              <a:rPr lang="en-GB" dirty="0">
                <a:solidFill>
                  <a:schemeClr val="bg1"/>
                </a:solidFill>
                <a:highlight>
                  <a:srgbClr val="000000"/>
                </a:highlight>
              </a:rPr>
              <a:t>CHIP Not </a:t>
            </a:r>
          </a:p>
          <a:p>
            <a:r>
              <a:rPr lang="en-GB" dirty="0">
                <a:solidFill>
                  <a:schemeClr val="bg1"/>
                </a:solidFill>
                <a:highlight>
                  <a:srgbClr val="000000"/>
                </a:highlight>
              </a:rPr>
              <a:t>{    </a:t>
            </a:r>
          </a:p>
          <a:p>
            <a:r>
              <a:rPr lang="en-GB" dirty="0">
                <a:solidFill>
                  <a:schemeClr val="bg1"/>
                </a:solidFill>
                <a:highlight>
                  <a:srgbClr val="000000"/>
                </a:highlight>
              </a:rPr>
              <a:t>IN in;    </a:t>
            </a:r>
          </a:p>
          <a:p>
            <a:r>
              <a:rPr lang="en-GB" dirty="0">
                <a:solidFill>
                  <a:schemeClr val="bg1"/>
                </a:solidFill>
                <a:highlight>
                  <a:srgbClr val="000000"/>
                </a:highlight>
              </a:rPr>
              <a:t>OUT </a:t>
            </a:r>
            <a:r>
              <a:rPr lang="en-GB" dirty="0" err="1">
                <a:solidFill>
                  <a:schemeClr val="bg1"/>
                </a:solidFill>
                <a:highlight>
                  <a:srgbClr val="000000"/>
                </a:highlight>
              </a:rPr>
              <a:t>out</a:t>
            </a:r>
            <a:r>
              <a:rPr lang="en-GB" dirty="0">
                <a:solidFill>
                  <a:schemeClr val="bg1"/>
                </a:solidFill>
                <a:highlight>
                  <a:srgbClr val="000000"/>
                </a:highlight>
              </a:rPr>
              <a:t>;    </a:t>
            </a:r>
          </a:p>
          <a:p>
            <a:endParaRPr lang="en-GB" dirty="0">
              <a:solidFill>
                <a:schemeClr val="bg1"/>
              </a:solidFill>
              <a:highlight>
                <a:srgbClr val="000000"/>
              </a:highlight>
            </a:endParaRPr>
          </a:p>
          <a:p>
            <a:r>
              <a:rPr lang="en-GB" dirty="0">
                <a:solidFill>
                  <a:schemeClr val="bg1"/>
                </a:solidFill>
                <a:highlight>
                  <a:srgbClr val="000000"/>
                </a:highlight>
              </a:rPr>
              <a:t>PARTS:    </a:t>
            </a:r>
          </a:p>
          <a:p>
            <a:r>
              <a:rPr lang="en-GB" dirty="0">
                <a:solidFill>
                  <a:schemeClr val="bg1"/>
                </a:solidFill>
                <a:highlight>
                  <a:srgbClr val="000000"/>
                </a:highlight>
              </a:rPr>
              <a:t>Nand(a=in, b=in, out=out);</a:t>
            </a:r>
          </a:p>
          <a:p>
            <a:r>
              <a:rPr lang="en-GB" dirty="0">
                <a:solidFill>
                  <a:schemeClr val="bg1"/>
                </a:solidFill>
                <a:highlight>
                  <a:srgbClr val="000000"/>
                </a:highlight>
              </a:rPr>
              <a:t>}</a:t>
            </a:r>
            <a:endParaRPr lang="en-IN" dirty="0">
              <a:solidFill>
                <a:schemeClr val="bg1"/>
              </a:solidFill>
              <a:highlight>
                <a:srgbClr val="000000"/>
              </a:highlight>
            </a:endParaRPr>
          </a:p>
        </p:txBody>
      </p:sp>
      <p:pic>
        <p:nvPicPr>
          <p:cNvPr id="4" name="Picture 3">
            <a:extLst>
              <a:ext uri="{FF2B5EF4-FFF2-40B4-BE49-F238E27FC236}">
                <a16:creationId xmlns:a16="http://schemas.microsoft.com/office/drawing/2014/main" id="{BAD25760-A5E2-A509-E60A-EA627A3F5C54}"/>
              </a:ext>
            </a:extLst>
          </p:cNvPr>
          <p:cNvPicPr>
            <a:picLocks noChangeAspect="1"/>
          </p:cNvPicPr>
          <p:nvPr/>
        </p:nvPicPr>
        <p:blipFill>
          <a:blip r:embed="rId3"/>
          <a:srcRect l="43934" t="12917" r="48117" b="77917"/>
          <a:stretch/>
        </p:blipFill>
        <p:spPr>
          <a:xfrm>
            <a:off x="4290331" y="1327991"/>
            <a:ext cx="2046044" cy="1689400"/>
          </a:xfrm>
          <a:prstGeom prst="rect">
            <a:avLst/>
          </a:prstGeom>
        </p:spPr>
      </p:pic>
    </p:spTree>
    <p:extLst>
      <p:ext uri="{BB962C8B-B14F-4D97-AF65-F5344CB8AC3E}">
        <p14:creationId xmlns:p14="http://schemas.microsoft.com/office/powerpoint/2010/main" val="306757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1C7A5BB5-AA39-2987-C780-AC5F56E385E4}"/>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54AA7BF2-D496-88C0-B6E4-065A39E766B5}"/>
              </a:ext>
            </a:extLst>
          </p:cNvPr>
          <p:cNvSpPr txBox="1">
            <a:spLocks noGrp="1"/>
          </p:cNvSpPr>
          <p:nvPr>
            <p:ph type="title"/>
          </p:nvPr>
        </p:nvSpPr>
        <p:spPr>
          <a:xfrm>
            <a:off x="703784" y="214868"/>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AND</a:t>
            </a:r>
            <a:endParaRPr dirty="0">
              <a:solidFill>
                <a:schemeClr val="accent2"/>
              </a:solidFill>
            </a:endParaRPr>
          </a:p>
        </p:txBody>
      </p:sp>
      <p:sp>
        <p:nvSpPr>
          <p:cNvPr id="2775" name="Google Shape;2775;p36">
            <a:extLst>
              <a:ext uri="{FF2B5EF4-FFF2-40B4-BE49-F238E27FC236}">
                <a16:creationId xmlns:a16="http://schemas.microsoft.com/office/drawing/2014/main" id="{6F0FB0B1-A2FE-E6F9-1F1A-779074AB6AFD}"/>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FC978E0F-B253-5122-921F-37732B9B10BA}"/>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917C12FB-BB91-E3FC-4CC3-A1F61EEC6CDF}"/>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DE472B80-D367-756D-1C5F-60F389999CBB}"/>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27113F6E-D6D5-279A-9209-538953AA6533}"/>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38F50678-B109-916A-F7CE-B6EACD2D98D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EAA4FD55-F33A-BAED-DA78-6B405A3A6988}"/>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6B2ACDA3-5AD2-CE7B-54B6-E21F7E74BE11}"/>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C2D86E4E-DAF1-425F-1401-7046563E605F}"/>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4A22A279-AF70-FCC0-1A0B-60F8811E9D12}"/>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BA32F013-FFF0-3341-48C7-233938B4F00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5F4F6EBC-028C-A5B1-93E8-8E6E618FFFC4}"/>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141B1A65-9060-ADD0-3AF8-194C2D11F3BB}"/>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92375DE0-5C46-C427-C03E-BC3E658F1BA7}"/>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DA56E2E5-F4BD-D9B9-45D5-3EBF472B8F15}"/>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3E0E7D8E-FC1F-71D3-97DA-70FAFE9CE612}"/>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35F56E28-0223-FAD7-A6BC-0731B2BB37AC}"/>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CFA003DE-D5CD-B6F6-DF63-E7494995D833}"/>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F9CCED9B-3B59-EF3C-5F19-B01C92F67375}"/>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62844FF9-ED90-AF2C-2DB7-985A28D11589}"/>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96175A75-9AB0-A8EB-5E14-1626068FA322}"/>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859FCEFD-A0A1-7D57-FCBF-F629BA8B7F8B}"/>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C1D937E6-96B2-FEED-B125-F0FB79534223}"/>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BD4BB17A-34F5-9300-760A-AF2FE4E216B6}"/>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880467C4-C6F4-74D1-4878-A3BFF3C4D5A4}"/>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244975CE-A0CC-9F4D-2279-1C5A315C0243}"/>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1A6D72C5-6D26-CA94-DB01-D5969F4AA63C}"/>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6B5639DC-C0B7-C0EB-3A0F-14F137A648B5}"/>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42D70525-4542-495D-0401-C7ADC8E4D1C5}"/>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31D83C46-B541-598A-0BBA-35D71B73976C}"/>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4DE21DEE-5BF6-1676-1C31-5307DDA97C0E}"/>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CC381F5B-794C-7ACC-6BF3-4BF1543C6C20}"/>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2509FEAF-EB9B-9FC6-3FF8-0DC90A15D6C1}"/>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875BB550-8192-1E49-CEC5-2F60D0AEA76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3BA94408-1A20-1053-2101-FE475F29AF05}"/>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86BE2140-E416-3EA6-9969-4D50821D3A03}"/>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36BEA749-434F-9A06-7B0C-E5B17C2E5842}"/>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1FF3D3FA-85E1-1481-F5BF-060A78BF4AEE}"/>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ADAAE73A-944F-8D1B-EC6A-06AB26A097DC}"/>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C4A94C49-73AA-3015-8956-A41755A5179A}"/>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FAAC149D-A9D0-E98E-331F-F0C6B369C6BF}"/>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59EBE9DF-E08C-C105-B291-49A71034258B}"/>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74DE9061-A40A-6D4E-2534-94B43E6A9D17}"/>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32A429A9-A2D6-62F3-C815-37C044D2DBCF}"/>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6F5E13B6-7D64-36C1-4A58-49A20BCEE2B2}"/>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FB35D559-6241-8D91-E408-EF4FEFFAF667}"/>
              </a:ext>
            </a:extLst>
          </p:cNvPr>
          <p:cNvSpPr txBox="1"/>
          <p:nvPr/>
        </p:nvSpPr>
        <p:spPr>
          <a:xfrm>
            <a:off x="703784" y="1372422"/>
            <a:ext cx="2332286" cy="2031325"/>
          </a:xfrm>
          <a:prstGeom prst="rect">
            <a:avLst/>
          </a:prstGeom>
          <a:noFill/>
        </p:spPr>
        <p:txBody>
          <a:bodyPr wrap="square" rtlCol="0">
            <a:spAutoFit/>
          </a:bodyPr>
          <a:lstStyle/>
          <a:p>
            <a:r>
              <a:rPr lang="en-GB" dirty="0">
                <a:solidFill>
                  <a:schemeClr val="bg1"/>
                </a:solidFill>
                <a:highlight>
                  <a:srgbClr val="000000"/>
                </a:highlight>
              </a:rPr>
              <a:t>CHIP And</a:t>
            </a:r>
          </a:p>
          <a:p>
            <a:r>
              <a:rPr lang="en-GB" dirty="0">
                <a:solidFill>
                  <a:schemeClr val="bg1"/>
                </a:solidFill>
                <a:highlight>
                  <a:srgbClr val="000000"/>
                </a:highlight>
              </a:rPr>
              <a:t> {  </a:t>
            </a:r>
          </a:p>
          <a:p>
            <a:r>
              <a:rPr lang="en-GB" dirty="0">
                <a:solidFill>
                  <a:schemeClr val="bg1"/>
                </a:solidFill>
                <a:highlight>
                  <a:srgbClr val="000000"/>
                </a:highlight>
              </a:rPr>
              <a:t> IN a, b;    </a:t>
            </a:r>
          </a:p>
          <a:p>
            <a:r>
              <a:rPr lang="en-GB" dirty="0">
                <a:solidFill>
                  <a:schemeClr val="bg1"/>
                </a:solidFill>
                <a:highlight>
                  <a:srgbClr val="000000"/>
                </a:highlight>
              </a:rPr>
              <a:t>OUT </a:t>
            </a:r>
            <a:r>
              <a:rPr lang="en-GB" dirty="0" err="1">
                <a:solidFill>
                  <a:schemeClr val="bg1"/>
                </a:solidFill>
                <a:highlight>
                  <a:srgbClr val="000000"/>
                </a:highlight>
              </a:rPr>
              <a:t>out</a:t>
            </a:r>
            <a:r>
              <a:rPr lang="en-GB" dirty="0">
                <a:solidFill>
                  <a:schemeClr val="bg1"/>
                </a:solidFill>
                <a:highlight>
                  <a:srgbClr val="000000"/>
                </a:highlight>
              </a:rPr>
              <a:t>;    </a:t>
            </a:r>
          </a:p>
          <a:p>
            <a:endParaRPr lang="en-GB" dirty="0">
              <a:solidFill>
                <a:schemeClr val="bg1"/>
              </a:solidFill>
              <a:highlight>
                <a:srgbClr val="000000"/>
              </a:highlight>
            </a:endParaRPr>
          </a:p>
          <a:p>
            <a:r>
              <a:rPr lang="en-GB" dirty="0">
                <a:solidFill>
                  <a:schemeClr val="bg1"/>
                </a:solidFill>
                <a:highlight>
                  <a:srgbClr val="000000"/>
                </a:highlight>
              </a:rPr>
              <a:t>PARTS:    </a:t>
            </a:r>
          </a:p>
          <a:p>
            <a:r>
              <a:rPr lang="en-GB" dirty="0">
                <a:solidFill>
                  <a:schemeClr val="bg1"/>
                </a:solidFill>
                <a:highlight>
                  <a:srgbClr val="000000"/>
                </a:highlight>
              </a:rPr>
              <a:t>Nand(a=a, b=b, out=temp);    Not(in=temp, out=out);</a:t>
            </a:r>
          </a:p>
          <a:p>
            <a:r>
              <a:rPr lang="en-GB" dirty="0">
                <a:solidFill>
                  <a:schemeClr val="bg1"/>
                </a:solidFill>
                <a:highlight>
                  <a:srgbClr val="000000"/>
                </a:highlight>
              </a:rPr>
              <a:t>}</a:t>
            </a:r>
            <a:endParaRPr lang="en-IN" dirty="0">
              <a:solidFill>
                <a:schemeClr val="bg1"/>
              </a:solidFill>
              <a:highlight>
                <a:srgbClr val="000000"/>
              </a:highlight>
            </a:endParaRPr>
          </a:p>
        </p:txBody>
      </p:sp>
      <p:pic>
        <p:nvPicPr>
          <p:cNvPr id="6" name="Picture 5">
            <a:extLst>
              <a:ext uri="{FF2B5EF4-FFF2-40B4-BE49-F238E27FC236}">
                <a16:creationId xmlns:a16="http://schemas.microsoft.com/office/drawing/2014/main" id="{E7BEE040-62AA-3A9A-106C-4E30129EA872}"/>
              </a:ext>
            </a:extLst>
          </p:cNvPr>
          <p:cNvPicPr>
            <a:picLocks noChangeAspect="1"/>
          </p:cNvPicPr>
          <p:nvPr/>
        </p:nvPicPr>
        <p:blipFill>
          <a:blip r:embed="rId3"/>
          <a:srcRect l="44355" t="12299" r="44312" b="75275"/>
          <a:stretch/>
        </p:blipFill>
        <p:spPr>
          <a:xfrm>
            <a:off x="4107832" y="1372422"/>
            <a:ext cx="2332286" cy="1929994"/>
          </a:xfrm>
          <a:prstGeom prst="rect">
            <a:avLst/>
          </a:prstGeom>
        </p:spPr>
      </p:pic>
    </p:spTree>
    <p:extLst>
      <p:ext uri="{BB962C8B-B14F-4D97-AF65-F5344CB8AC3E}">
        <p14:creationId xmlns:p14="http://schemas.microsoft.com/office/powerpoint/2010/main" val="68420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1">
          <a:extLst>
            <a:ext uri="{FF2B5EF4-FFF2-40B4-BE49-F238E27FC236}">
              <a16:creationId xmlns:a16="http://schemas.microsoft.com/office/drawing/2014/main" id="{5AB35292-5352-50C5-BD77-77593C65ED0A}"/>
            </a:ext>
          </a:extLst>
        </p:cNvPr>
        <p:cNvGrpSpPr/>
        <p:nvPr/>
      </p:nvGrpSpPr>
      <p:grpSpPr>
        <a:xfrm>
          <a:off x="0" y="0"/>
          <a:ext cx="0" cy="0"/>
          <a:chOff x="0" y="0"/>
          <a:chExt cx="0" cy="0"/>
        </a:xfrm>
      </p:grpSpPr>
      <p:sp>
        <p:nvSpPr>
          <p:cNvPr id="2772" name="Google Shape;2772;p36">
            <a:extLst>
              <a:ext uri="{FF2B5EF4-FFF2-40B4-BE49-F238E27FC236}">
                <a16:creationId xmlns:a16="http://schemas.microsoft.com/office/drawing/2014/main" id="{62F327D5-B99F-9553-3629-178ED64465DB}"/>
              </a:ext>
            </a:extLst>
          </p:cNvPr>
          <p:cNvSpPr txBox="1">
            <a:spLocks noGrp="1"/>
          </p:cNvSpPr>
          <p:nvPr>
            <p:ph type="title"/>
          </p:nvPr>
        </p:nvSpPr>
        <p:spPr>
          <a:xfrm>
            <a:off x="703784" y="214868"/>
            <a:ext cx="7736431" cy="6391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OR</a:t>
            </a:r>
            <a:endParaRPr dirty="0">
              <a:solidFill>
                <a:schemeClr val="accent2"/>
              </a:solidFill>
            </a:endParaRPr>
          </a:p>
        </p:txBody>
      </p:sp>
      <p:sp>
        <p:nvSpPr>
          <p:cNvPr id="2775" name="Google Shape;2775;p36">
            <a:extLst>
              <a:ext uri="{FF2B5EF4-FFF2-40B4-BE49-F238E27FC236}">
                <a16:creationId xmlns:a16="http://schemas.microsoft.com/office/drawing/2014/main" id="{FC3BC09B-A5A3-F563-054A-6931CEFB7412}"/>
              </a:ext>
            </a:extLst>
          </p:cNvPr>
          <p:cNvSpPr/>
          <p:nvPr/>
        </p:nvSpPr>
        <p:spPr>
          <a:xfrm>
            <a:off x="-1414555" y="42014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6">
            <a:extLst>
              <a:ext uri="{FF2B5EF4-FFF2-40B4-BE49-F238E27FC236}">
                <a16:creationId xmlns:a16="http://schemas.microsoft.com/office/drawing/2014/main" id="{8A622623-F291-72BC-7E4C-6996E8F53E5B}"/>
              </a:ext>
            </a:extLst>
          </p:cNvPr>
          <p:cNvSpPr/>
          <p:nvPr/>
        </p:nvSpPr>
        <p:spPr>
          <a:xfrm>
            <a:off x="-1111455" y="3922165"/>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7" name="Google Shape;2777;p36">
            <a:extLst>
              <a:ext uri="{FF2B5EF4-FFF2-40B4-BE49-F238E27FC236}">
                <a16:creationId xmlns:a16="http://schemas.microsoft.com/office/drawing/2014/main" id="{83BC6D15-5E40-6AB9-04B5-E530A8126A8D}"/>
              </a:ext>
            </a:extLst>
          </p:cNvPr>
          <p:cNvGrpSpPr/>
          <p:nvPr/>
        </p:nvGrpSpPr>
        <p:grpSpPr>
          <a:xfrm rot="10800000">
            <a:off x="7471439" y="3616978"/>
            <a:ext cx="883262" cy="242091"/>
            <a:chOff x="2300350" y="2601250"/>
            <a:chExt cx="2275275" cy="623625"/>
          </a:xfrm>
        </p:grpSpPr>
        <p:sp>
          <p:nvSpPr>
            <p:cNvPr id="2778" name="Google Shape;2778;p36">
              <a:extLst>
                <a:ext uri="{FF2B5EF4-FFF2-40B4-BE49-F238E27FC236}">
                  <a16:creationId xmlns:a16="http://schemas.microsoft.com/office/drawing/2014/main" id="{382EE657-0BA8-6827-5F5D-DC442B7DE49A}"/>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6">
              <a:extLst>
                <a:ext uri="{FF2B5EF4-FFF2-40B4-BE49-F238E27FC236}">
                  <a16:creationId xmlns:a16="http://schemas.microsoft.com/office/drawing/2014/main" id="{9F3AB064-3D8A-0117-7551-AE8FB875A0A6}"/>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6">
              <a:extLst>
                <a:ext uri="{FF2B5EF4-FFF2-40B4-BE49-F238E27FC236}">
                  <a16:creationId xmlns:a16="http://schemas.microsoft.com/office/drawing/2014/main" id="{EC7DCC53-925E-0433-7702-A4A181735BDE}"/>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6">
              <a:extLst>
                <a:ext uri="{FF2B5EF4-FFF2-40B4-BE49-F238E27FC236}">
                  <a16:creationId xmlns:a16="http://schemas.microsoft.com/office/drawing/2014/main" id="{404F29CD-FDC4-642D-3E11-48450BE69F0A}"/>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6">
              <a:extLst>
                <a:ext uri="{FF2B5EF4-FFF2-40B4-BE49-F238E27FC236}">
                  <a16:creationId xmlns:a16="http://schemas.microsoft.com/office/drawing/2014/main" id="{ACDC0D7A-A56E-D04B-4A4C-FB8E89C6A968}"/>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6">
              <a:extLst>
                <a:ext uri="{FF2B5EF4-FFF2-40B4-BE49-F238E27FC236}">
                  <a16:creationId xmlns:a16="http://schemas.microsoft.com/office/drawing/2014/main" id="{A642AB60-79E1-B0D4-0875-0B91D1044CD5}"/>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4" name="Google Shape;2784;p36">
            <a:extLst>
              <a:ext uri="{FF2B5EF4-FFF2-40B4-BE49-F238E27FC236}">
                <a16:creationId xmlns:a16="http://schemas.microsoft.com/office/drawing/2014/main" id="{C30A6318-552A-C44A-6F5E-EC0305B111DE}"/>
              </a:ext>
            </a:extLst>
          </p:cNvPr>
          <p:cNvGrpSpPr/>
          <p:nvPr/>
        </p:nvGrpSpPr>
        <p:grpSpPr>
          <a:xfrm rot="5400000">
            <a:off x="2345200" y="704475"/>
            <a:ext cx="98902" cy="553090"/>
            <a:chOff x="4898850" y="4820550"/>
            <a:chExt cx="98902" cy="553090"/>
          </a:xfrm>
        </p:grpSpPr>
        <p:sp>
          <p:nvSpPr>
            <p:cNvPr id="2785" name="Google Shape;2785;p36">
              <a:extLst>
                <a:ext uri="{FF2B5EF4-FFF2-40B4-BE49-F238E27FC236}">
                  <a16:creationId xmlns:a16="http://schemas.microsoft.com/office/drawing/2014/main" id="{46E83CE2-772A-225A-4799-107DFC0A82F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6">
              <a:extLst>
                <a:ext uri="{FF2B5EF4-FFF2-40B4-BE49-F238E27FC236}">
                  <a16:creationId xmlns:a16="http://schemas.microsoft.com/office/drawing/2014/main" id="{89FF8AB1-5F72-25DB-72D5-DB8EF01A384D}"/>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6">
              <a:extLst>
                <a:ext uri="{FF2B5EF4-FFF2-40B4-BE49-F238E27FC236}">
                  <a16:creationId xmlns:a16="http://schemas.microsoft.com/office/drawing/2014/main" id="{4D99EDB9-560F-2574-D5C4-07164F5893AB}"/>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6">
              <a:extLst>
                <a:ext uri="{FF2B5EF4-FFF2-40B4-BE49-F238E27FC236}">
                  <a16:creationId xmlns:a16="http://schemas.microsoft.com/office/drawing/2014/main" id="{DC2B36FB-4672-A9C0-2124-EE4DA6979B5E}"/>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6">
              <a:extLst>
                <a:ext uri="{FF2B5EF4-FFF2-40B4-BE49-F238E27FC236}">
                  <a16:creationId xmlns:a16="http://schemas.microsoft.com/office/drawing/2014/main" id="{63114E52-EB9B-D272-94EE-395E60A555D6}"/>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0" name="Google Shape;2790;p36">
            <a:extLst>
              <a:ext uri="{FF2B5EF4-FFF2-40B4-BE49-F238E27FC236}">
                <a16:creationId xmlns:a16="http://schemas.microsoft.com/office/drawing/2014/main" id="{ACD1E1A9-8804-403C-AE28-C05DAA97A0E6}"/>
              </a:ext>
            </a:extLst>
          </p:cNvPr>
          <p:cNvGrpSpPr/>
          <p:nvPr/>
        </p:nvGrpSpPr>
        <p:grpSpPr>
          <a:xfrm>
            <a:off x="2596239" y="3820728"/>
            <a:ext cx="883262" cy="242091"/>
            <a:chOff x="2300350" y="2601250"/>
            <a:chExt cx="2275275" cy="623625"/>
          </a:xfrm>
        </p:grpSpPr>
        <p:sp>
          <p:nvSpPr>
            <p:cNvPr id="2791" name="Google Shape;2791;p36">
              <a:extLst>
                <a:ext uri="{FF2B5EF4-FFF2-40B4-BE49-F238E27FC236}">
                  <a16:creationId xmlns:a16="http://schemas.microsoft.com/office/drawing/2014/main" id="{3A17742E-052C-8CBB-DFE0-F345E073D720}"/>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6">
              <a:extLst>
                <a:ext uri="{FF2B5EF4-FFF2-40B4-BE49-F238E27FC236}">
                  <a16:creationId xmlns:a16="http://schemas.microsoft.com/office/drawing/2014/main" id="{93522B40-B875-50CF-63CA-5D8B178925D9}"/>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6">
              <a:extLst>
                <a:ext uri="{FF2B5EF4-FFF2-40B4-BE49-F238E27FC236}">
                  <a16:creationId xmlns:a16="http://schemas.microsoft.com/office/drawing/2014/main" id="{7FCC9924-9811-5ADA-4432-C9D921847945}"/>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6">
              <a:extLst>
                <a:ext uri="{FF2B5EF4-FFF2-40B4-BE49-F238E27FC236}">
                  <a16:creationId xmlns:a16="http://schemas.microsoft.com/office/drawing/2014/main" id="{AB60DA58-7D5A-28F0-6303-2EF2516241D4}"/>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6">
              <a:extLst>
                <a:ext uri="{FF2B5EF4-FFF2-40B4-BE49-F238E27FC236}">
                  <a16:creationId xmlns:a16="http://schemas.microsoft.com/office/drawing/2014/main" id="{FED70642-25DB-F5BA-C115-56A7E0B0E767}"/>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6">
              <a:extLst>
                <a:ext uri="{FF2B5EF4-FFF2-40B4-BE49-F238E27FC236}">
                  <a16:creationId xmlns:a16="http://schemas.microsoft.com/office/drawing/2014/main" id="{6DB6BBE5-8C4B-BF09-DB54-544BF1DBEADC}"/>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7" name="Google Shape;2797;p36">
            <a:extLst>
              <a:ext uri="{FF2B5EF4-FFF2-40B4-BE49-F238E27FC236}">
                <a16:creationId xmlns:a16="http://schemas.microsoft.com/office/drawing/2014/main" id="{C4A05CD9-5CA9-CE54-EEDB-B246F1BD8977}"/>
              </a:ext>
            </a:extLst>
          </p:cNvPr>
          <p:cNvGrpSpPr/>
          <p:nvPr/>
        </p:nvGrpSpPr>
        <p:grpSpPr>
          <a:xfrm>
            <a:off x="4762192" y="4297866"/>
            <a:ext cx="1105976" cy="133969"/>
            <a:chOff x="8183182" y="663852"/>
            <a:chExt cx="1475028" cy="178673"/>
          </a:xfrm>
        </p:grpSpPr>
        <p:grpSp>
          <p:nvGrpSpPr>
            <p:cNvPr id="2798" name="Google Shape;2798;p36">
              <a:extLst>
                <a:ext uri="{FF2B5EF4-FFF2-40B4-BE49-F238E27FC236}">
                  <a16:creationId xmlns:a16="http://schemas.microsoft.com/office/drawing/2014/main" id="{2C8C0DB8-BBE5-E180-C8B8-75A59369913A}"/>
                </a:ext>
              </a:extLst>
            </p:cNvPr>
            <p:cNvGrpSpPr/>
            <p:nvPr/>
          </p:nvGrpSpPr>
          <p:grpSpPr>
            <a:xfrm>
              <a:off x="8183182" y="774425"/>
              <a:ext cx="1178025" cy="68100"/>
              <a:chOff x="2024450" y="204150"/>
              <a:chExt cx="1178025" cy="68100"/>
            </a:xfrm>
          </p:grpSpPr>
          <p:sp>
            <p:nvSpPr>
              <p:cNvPr id="2799" name="Google Shape;2799;p36">
                <a:extLst>
                  <a:ext uri="{FF2B5EF4-FFF2-40B4-BE49-F238E27FC236}">
                    <a16:creationId xmlns:a16="http://schemas.microsoft.com/office/drawing/2014/main" id="{F44FE497-259C-1C86-2336-B5F928BC12C0}"/>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6">
                <a:extLst>
                  <a:ext uri="{FF2B5EF4-FFF2-40B4-BE49-F238E27FC236}">
                    <a16:creationId xmlns:a16="http://schemas.microsoft.com/office/drawing/2014/main" id="{E02802A0-5D59-D7CE-AF5E-3D4290D0F231}"/>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6">
                <a:extLst>
                  <a:ext uri="{FF2B5EF4-FFF2-40B4-BE49-F238E27FC236}">
                    <a16:creationId xmlns:a16="http://schemas.microsoft.com/office/drawing/2014/main" id="{3277D3F0-2902-E9CA-5CED-39C104E10D00}"/>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6">
                <a:extLst>
                  <a:ext uri="{FF2B5EF4-FFF2-40B4-BE49-F238E27FC236}">
                    <a16:creationId xmlns:a16="http://schemas.microsoft.com/office/drawing/2014/main" id="{1E574426-A185-FC7A-41AF-6DEB1DBFF646}"/>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a:extLst>
                  <a:ext uri="{FF2B5EF4-FFF2-40B4-BE49-F238E27FC236}">
                    <a16:creationId xmlns:a16="http://schemas.microsoft.com/office/drawing/2014/main" id="{CD346DE9-D401-9B08-BBEA-37EE0B4A04FD}"/>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a:extLst>
                  <a:ext uri="{FF2B5EF4-FFF2-40B4-BE49-F238E27FC236}">
                    <a16:creationId xmlns:a16="http://schemas.microsoft.com/office/drawing/2014/main" id="{C896917F-F247-BFD4-F0DF-D55776A419A8}"/>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a:extLst>
                  <a:ext uri="{FF2B5EF4-FFF2-40B4-BE49-F238E27FC236}">
                    <a16:creationId xmlns:a16="http://schemas.microsoft.com/office/drawing/2014/main" id="{CA7C6C21-87C6-F751-23B8-380912FB3801}"/>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a:extLst>
                  <a:ext uri="{FF2B5EF4-FFF2-40B4-BE49-F238E27FC236}">
                    <a16:creationId xmlns:a16="http://schemas.microsoft.com/office/drawing/2014/main" id="{3D9C6793-F008-53B5-6B6D-D2C0E130B619}"/>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a:extLst>
                  <a:ext uri="{FF2B5EF4-FFF2-40B4-BE49-F238E27FC236}">
                    <a16:creationId xmlns:a16="http://schemas.microsoft.com/office/drawing/2014/main" id="{6D5375B6-0E2B-1D5D-8943-E47B8E4F7A71}"/>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a:extLst>
                  <a:ext uri="{FF2B5EF4-FFF2-40B4-BE49-F238E27FC236}">
                    <a16:creationId xmlns:a16="http://schemas.microsoft.com/office/drawing/2014/main" id="{1048316B-8D75-7868-4B56-278396282914}"/>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9" name="Google Shape;2809;p36">
              <a:extLst>
                <a:ext uri="{FF2B5EF4-FFF2-40B4-BE49-F238E27FC236}">
                  <a16:creationId xmlns:a16="http://schemas.microsoft.com/office/drawing/2014/main" id="{314327CC-036E-12B5-9D24-FF541472296A}"/>
                </a:ext>
              </a:extLst>
            </p:cNvPr>
            <p:cNvGrpSpPr/>
            <p:nvPr/>
          </p:nvGrpSpPr>
          <p:grpSpPr>
            <a:xfrm>
              <a:off x="8480185" y="663852"/>
              <a:ext cx="1178025" cy="68100"/>
              <a:chOff x="2024450" y="204150"/>
              <a:chExt cx="1178025" cy="68100"/>
            </a:xfrm>
          </p:grpSpPr>
          <p:sp>
            <p:nvSpPr>
              <p:cNvPr id="2810" name="Google Shape;2810;p36">
                <a:extLst>
                  <a:ext uri="{FF2B5EF4-FFF2-40B4-BE49-F238E27FC236}">
                    <a16:creationId xmlns:a16="http://schemas.microsoft.com/office/drawing/2014/main" id="{10725D43-C556-8D93-F5E1-F78BC03198D6}"/>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a:extLst>
                  <a:ext uri="{FF2B5EF4-FFF2-40B4-BE49-F238E27FC236}">
                    <a16:creationId xmlns:a16="http://schemas.microsoft.com/office/drawing/2014/main" id="{BCA08594-2E51-B904-687A-27E957CEE004}"/>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a:extLst>
                  <a:ext uri="{FF2B5EF4-FFF2-40B4-BE49-F238E27FC236}">
                    <a16:creationId xmlns:a16="http://schemas.microsoft.com/office/drawing/2014/main" id="{98D1E058-9968-E938-2758-69EC2A3346A1}"/>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a:extLst>
                  <a:ext uri="{FF2B5EF4-FFF2-40B4-BE49-F238E27FC236}">
                    <a16:creationId xmlns:a16="http://schemas.microsoft.com/office/drawing/2014/main" id="{1C6A6613-6585-7103-7673-CE2CD7E0EC9B}"/>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6">
                <a:extLst>
                  <a:ext uri="{FF2B5EF4-FFF2-40B4-BE49-F238E27FC236}">
                    <a16:creationId xmlns:a16="http://schemas.microsoft.com/office/drawing/2014/main" id="{B2866CF6-0705-2893-9601-DE496250ABC6}"/>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6">
                <a:extLst>
                  <a:ext uri="{FF2B5EF4-FFF2-40B4-BE49-F238E27FC236}">
                    <a16:creationId xmlns:a16="http://schemas.microsoft.com/office/drawing/2014/main" id="{8B71E228-82E7-C107-E309-874F1FA75862}"/>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a:extLst>
                  <a:ext uri="{FF2B5EF4-FFF2-40B4-BE49-F238E27FC236}">
                    <a16:creationId xmlns:a16="http://schemas.microsoft.com/office/drawing/2014/main" id="{6BE0B695-AC35-E60F-49F9-3C427D99FE30}"/>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a:extLst>
                  <a:ext uri="{FF2B5EF4-FFF2-40B4-BE49-F238E27FC236}">
                    <a16:creationId xmlns:a16="http://schemas.microsoft.com/office/drawing/2014/main" id="{E58B2E23-FEB1-960B-FA63-0AFA7061425E}"/>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6">
                <a:extLst>
                  <a:ext uri="{FF2B5EF4-FFF2-40B4-BE49-F238E27FC236}">
                    <a16:creationId xmlns:a16="http://schemas.microsoft.com/office/drawing/2014/main" id="{D2B4B38B-07D2-EEAE-A13D-E45EAA0B6D0D}"/>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6">
                <a:extLst>
                  <a:ext uri="{FF2B5EF4-FFF2-40B4-BE49-F238E27FC236}">
                    <a16:creationId xmlns:a16="http://schemas.microsoft.com/office/drawing/2014/main" id="{087A636C-C838-B5B8-C633-2B66679A994F}"/>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C5443DAF-E73A-1FD2-AFE0-7A2D0209511F}"/>
              </a:ext>
            </a:extLst>
          </p:cNvPr>
          <p:cNvSpPr txBox="1"/>
          <p:nvPr/>
        </p:nvSpPr>
        <p:spPr>
          <a:xfrm>
            <a:off x="703783" y="1372422"/>
            <a:ext cx="2718073" cy="2246769"/>
          </a:xfrm>
          <a:prstGeom prst="rect">
            <a:avLst/>
          </a:prstGeom>
          <a:noFill/>
        </p:spPr>
        <p:txBody>
          <a:bodyPr wrap="square" rtlCol="0">
            <a:spAutoFit/>
          </a:bodyPr>
          <a:lstStyle/>
          <a:p>
            <a:r>
              <a:rPr lang="en-GB" dirty="0">
                <a:solidFill>
                  <a:schemeClr val="bg1"/>
                </a:solidFill>
                <a:highlight>
                  <a:srgbClr val="000000"/>
                </a:highlight>
              </a:rPr>
              <a:t>CHIP Or</a:t>
            </a:r>
          </a:p>
          <a:p>
            <a:r>
              <a:rPr lang="en-GB" dirty="0">
                <a:solidFill>
                  <a:schemeClr val="bg1"/>
                </a:solidFill>
                <a:highlight>
                  <a:srgbClr val="000000"/>
                </a:highlight>
              </a:rPr>
              <a:t>{    </a:t>
            </a:r>
          </a:p>
          <a:p>
            <a:r>
              <a:rPr lang="en-GB" dirty="0">
                <a:solidFill>
                  <a:schemeClr val="bg1"/>
                </a:solidFill>
                <a:highlight>
                  <a:srgbClr val="000000"/>
                </a:highlight>
              </a:rPr>
              <a:t>IN a, b;    </a:t>
            </a:r>
          </a:p>
          <a:p>
            <a:r>
              <a:rPr lang="en-GB" dirty="0">
                <a:solidFill>
                  <a:schemeClr val="bg1"/>
                </a:solidFill>
                <a:highlight>
                  <a:srgbClr val="000000"/>
                </a:highlight>
              </a:rPr>
              <a:t>OUT </a:t>
            </a:r>
            <a:r>
              <a:rPr lang="en-GB" dirty="0" err="1">
                <a:solidFill>
                  <a:schemeClr val="bg1"/>
                </a:solidFill>
                <a:highlight>
                  <a:srgbClr val="000000"/>
                </a:highlight>
              </a:rPr>
              <a:t>out</a:t>
            </a:r>
            <a:r>
              <a:rPr lang="en-GB" dirty="0">
                <a:solidFill>
                  <a:schemeClr val="bg1"/>
                </a:solidFill>
                <a:highlight>
                  <a:srgbClr val="000000"/>
                </a:highlight>
              </a:rPr>
              <a:t>;    </a:t>
            </a:r>
          </a:p>
          <a:p>
            <a:endParaRPr lang="en-GB" dirty="0">
              <a:solidFill>
                <a:schemeClr val="bg1"/>
              </a:solidFill>
              <a:highlight>
                <a:srgbClr val="000000"/>
              </a:highlight>
            </a:endParaRPr>
          </a:p>
          <a:p>
            <a:r>
              <a:rPr lang="en-GB" dirty="0">
                <a:solidFill>
                  <a:schemeClr val="bg1"/>
                </a:solidFill>
                <a:highlight>
                  <a:srgbClr val="000000"/>
                </a:highlight>
              </a:rPr>
              <a:t>PARTS:    </a:t>
            </a:r>
          </a:p>
          <a:p>
            <a:r>
              <a:rPr lang="en-GB" dirty="0">
                <a:solidFill>
                  <a:schemeClr val="bg1"/>
                </a:solidFill>
                <a:highlight>
                  <a:srgbClr val="000000"/>
                </a:highlight>
              </a:rPr>
              <a:t>Not(in=a, out=nota);    </a:t>
            </a:r>
          </a:p>
          <a:p>
            <a:r>
              <a:rPr lang="en-GB" dirty="0">
                <a:solidFill>
                  <a:schemeClr val="bg1"/>
                </a:solidFill>
                <a:highlight>
                  <a:srgbClr val="000000"/>
                </a:highlight>
              </a:rPr>
              <a:t>Not(in=b, out=</a:t>
            </a:r>
            <a:r>
              <a:rPr lang="en-GB" dirty="0" err="1">
                <a:solidFill>
                  <a:schemeClr val="bg1"/>
                </a:solidFill>
                <a:highlight>
                  <a:srgbClr val="000000"/>
                </a:highlight>
              </a:rPr>
              <a:t>notb</a:t>
            </a:r>
            <a:r>
              <a:rPr lang="en-GB" dirty="0">
                <a:solidFill>
                  <a:schemeClr val="bg1"/>
                </a:solidFill>
                <a:highlight>
                  <a:srgbClr val="000000"/>
                </a:highlight>
              </a:rPr>
              <a:t>);    </a:t>
            </a:r>
          </a:p>
          <a:p>
            <a:r>
              <a:rPr lang="en-GB" dirty="0">
                <a:solidFill>
                  <a:schemeClr val="bg1"/>
                </a:solidFill>
                <a:highlight>
                  <a:srgbClr val="000000"/>
                </a:highlight>
              </a:rPr>
              <a:t>Nand(a=nota, b=</a:t>
            </a:r>
            <a:r>
              <a:rPr lang="en-GB" dirty="0" err="1">
                <a:solidFill>
                  <a:schemeClr val="bg1"/>
                </a:solidFill>
                <a:highlight>
                  <a:srgbClr val="000000"/>
                </a:highlight>
              </a:rPr>
              <a:t>notb</a:t>
            </a:r>
            <a:r>
              <a:rPr lang="en-GB" dirty="0">
                <a:solidFill>
                  <a:schemeClr val="bg1"/>
                </a:solidFill>
                <a:highlight>
                  <a:srgbClr val="000000"/>
                </a:highlight>
              </a:rPr>
              <a:t>, out=out);</a:t>
            </a:r>
          </a:p>
          <a:p>
            <a:r>
              <a:rPr lang="en-GB" dirty="0">
                <a:solidFill>
                  <a:schemeClr val="bg1"/>
                </a:solidFill>
                <a:highlight>
                  <a:srgbClr val="000000"/>
                </a:highlight>
              </a:rPr>
              <a:t>}</a:t>
            </a:r>
            <a:endParaRPr lang="en-IN" dirty="0">
              <a:solidFill>
                <a:schemeClr val="bg1"/>
              </a:solidFill>
              <a:highlight>
                <a:srgbClr val="000000"/>
              </a:highlight>
            </a:endParaRPr>
          </a:p>
        </p:txBody>
      </p:sp>
      <p:pic>
        <p:nvPicPr>
          <p:cNvPr id="5" name="Picture 4">
            <a:extLst>
              <a:ext uri="{FF2B5EF4-FFF2-40B4-BE49-F238E27FC236}">
                <a16:creationId xmlns:a16="http://schemas.microsoft.com/office/drawing/2014/main" id="{2BC3D6CE-8435-61AA-05CE-97C5573CC73B}"/>
              </a:ext>
            </a:extLst>
          </p:cNvPr>
          <p:cNvPicPr>
            <a:picLocks noChangeAspect="1"/>
          </p:cNvPicPr>
          <p:nvPr/>
        </p:nvPicPr>
        <p:blipFill>
          <a:blip r:embed="rId3"/>
          <a:srcRect l="42366" t="13291" r="46777" b="74283"/>
          <a:stretch/>
        </p:blipFill>
        <p:spPr>
          <a:xfrm>
            <a:off x="3981511" y="1331908"/>
            <a:ext cx="2857085" cy="2246769"/>
          </a:xfrm>
          <a:prstGeom prst="rect">
            <a:avLst/>
          </a:prstGeom>
        </p:spPr>
      </p:pic>
    </p:spTree>
    <p:extLst>
      <p:ext uri="{BB962C8B-B14F-4D97-AF65-F5344CB8AC3E}">
        <p14:creationId xmlns:p14="http://schemas.microsoft.com/office/powerpoint/2010/main" val="1688210110"/>
      </p:ext>
    </p:extLst>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548</TotalTime>
  <Words>2571</Words>
  <Application>Microsoft Office PowerPoint</Application>
  <PresentationFormat>On-screen Show (16:9)</PresentationFormat>
  <Paragraphs>273</Paragraphs>
  <Slides>46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Exo</vt:lpstr>
      <vt:lpstr>PT Sans</vt:lpstr>
      <vt:lpstr>Jost</vt:lpstr>
      <vt:lpstr>Arial</vt:lpstr>
      <vt:lpstr>Calibri</vt:lpstr>
      <vt:lpstr>Roboto Condensed Light</vt:lpstr>
      <vt:lpstr>Times New Roman</vt:lpstr>
      <vt:lpstr>Data Center Business Plan by Slidesgo</vt:lpstr>
      <vt:lpstr>ELEMENTS OF COMPUTING SYSTEMS - 1</vt:lpstr>
      <vt:lpstr>PART -A</vt:lpstr>
      <vt:lpstr>PART -A</vt:lpstr>
      <vt:lpstr>WHAT IS HACK CPU?</vt:lpstr>
      <vt:lpstr>Components</vt:lpstr>
      <vt:lpstr>GATES NEED TO BUILD 16 BIT HACK CPU</vt:lpstr>
      <vt:lpstr>NOT</vt:lpstr>
      <vt:lpstr>AND</vt:lpstr>
      <vt:lpstr>OR</vt:lpstr>
      <vt:lpstr>NOT16</vt:lpstr>
      <vt:lpstr>AND16</vt:lpstr>
      <vt:lpstr>OR16</vt:lpstr>
      <vt:lpstr>XOR</vt:lpstr>
      <vt:lpstr>HALFADDER</vt:lpstr>
      <vt:lpstr>FULLADDER</vt:lpstr>
      <vt:lpstr>ADD16</vt:lpstr>
      <vt:lpstr>INC16</vt:lpstr>
      <vt:lpstr>MUX</vt:lpstr>
      <vt:lpstr>CENTRAL PROCESSING UNIT</vt:lpstr>
      <vt:lpstr>WHAT IS CPU?</vt:lpstr>
      <vt:lpstr>Proposed implementation of the top most computer hack chip</vt:lpstr>
      <vt:lpstr>CENTRAL PROCESSING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-B</vt:lpstr>
      <vt:lpstr>A 4-bit 9-0 Synchronous Counter is a digital circuit that counts in a binary sequence from 9 to 0 and then resets to 0, essentially counting decimal digits from 9 to 0. It’s built using flip-flops, which change states in synchronization with the clock signal, ensuring all bits update at the same time. Synchronous counters have several advantages over asynchronous counters, including reduced propagation delays and increased reliability at higher clock frequencies. These counters find applications in digital clocks, timers, and other devices requiring precise counting.   This project aims to design and implement a 4-bit synchronous counter that limits the counting to a range from 9 to 0 (binary sequence 1001 to 0000). Such a counter is also known as a decade counter because it counts ten states. Beyond the zeroth count (0000), the counter resets to zero on the next clock pulse.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Jishnu Teja Dandamudi</cp:lastModifiedBy>
  <cp:revision>18</cp:revision>
  <dcterms:modified xsi:type="dcterms:W3CDTF">2024-11-22T06:15:45Z</dcterms:modified>
</cp:coreProperties>
</file>