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houghtworks.com/insights/blog/double-diamond"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A constraint places restrictions on the design or implementation choices available to the developer. Constraints can be imposed by external stakeholders, by other systems that interact with the one you’re building or maintaining, or by other life cycle activities for your system, such as transition and maintenance. Other constraints result from existing agreements, management decisions, and technical decisions (ISO/IEC/IEEE 2011). Sources of constraints include:</a:t>
            </a:r>
            <a:endParaRPr/>
          </a:p>
          <a:p>
            <a:pPr indent="0" lvl="0" marL="0">
              <a:spcBef>
                <a:spcPts val="0"/>
              </a:spcBef>
              <a:spcAft>
                <a:spcPts val="0"/>
              </a:spcAft>
              <a:buNone/>
            </a:pPr>
            <a:r>
              <a:t/>
            </a:r>
            <a:endParaRPr/>
          </a:p>
          <a:p>
            <a:pPr indent="-298450" lvl="0" marL="457200" rtl="0">
              <a:spcBef>
                <a:spcPts val="0"/>
              </a:spcBef>
              <a:spcAft>
                <a:spcPts val="0"/>
              </a:spcAft>
              <a:buSzPts val="1100"/>
              <a:buChar char="●"/>
            </a:pPr>
            <a:r>
              <a:rPr lang="es-419"/>
              <a:t>Specific technologies, tools, languages, and databases that must be used or avoided.</a:t>
            </a:r>
            <a:endParaRPr/>
          </a:p>
          <a:p>
            <a:pPr indent="-298450" lvl="0" marL="457200" rtl="0">
              <a:spcBef>
                <a:spcPts val="0"/>
              </a:spcBef>
              <a:spcAft>
                <a:spcPts val="0"/>
              </a:spcAft>
              <a:buSzPts val="1100"/>
              <a:buChar char="●"/>
            </a:pPr>
            <a:r>
              <a:rPr lang="es-419"/>
              <a:t>Restrictions because of the product’s operating environment or platform, such as the types and versions of web browsers or operating systems that will be used.</a:t>
            </a:r>
            <a:endParaRPr/>
          </a:p>
          <a:p>
            <a:pPr indent="-298450" lvl="0" marL="457200" rtl="0">
              <a:spcBef>
                <a:spcPts val="0"/>
              </a:spcBef>
              <a:spcAft>
                <a:spcPts val="0"/>
              </a:spcAft>
              <a:buSzPts val="1100"/>
              <a:buChar char="●"/>
            </a:pPr>
            <a:r>
              <a:rPr lang="es-419"/>
              <a:t>Required development conventions or standards. (For instance, if the customer’s organization will be maintaining the software, the organization might specify design notations and coding standards that a subcontractor must follow.)</a:t>
            </a:r>
            <a:endParaRPr/>
          </a:p>
          <a:p>
            <a:pPr indent="-298450" lvl="0" marL="457200" rtl="0">
              <a:spcBef>
                <a:spcPts val="0"/>
              </a:spcBef>
              <a:spcAft>
                <a:spcPts val="0"/>
              </a:spcAft>
              <a:buSzPts val="1100"/>
              <a:buChar char="●"/>
            </a:pPr>
            <a:r>
              <a:rPr lang="es-419"/>
              <a:t>Backward compatibility with earlier products and potential forward compatibility, such as knowing which version of the software was used to create a specific data  le.</a:t>
            </a:r>
            <a:endParaRPr/>
          </a:p>
          <a:p>
            <a:pPr indent="-298450" lvl="0" marL="457200" rtl="0">
              <a:spcBef>
                <a:spcPts val="0"/>
              </a:spcBef>
              <a:spcAft>
                <a:spcPts val="0"/>
              </a:spcAft>
              <a:buSzPts val="1100"/>
              <a:buChar char="●"/>
            </a:pPr>
            <a:r>
              <a:rPr lang="es-419"/>
              <a:t>Limitations or compliance requirements imposed by regulations or other business rules.</a:t>
            </a:r>
            <a:endParaRPr/>
          </a:p>
          <a:p>
            <a:pPr indent="-298450" lvl="0" marL="457200" rtl="0">
              <a:spcBef>
                <a:spcPts val="0"/>
              </a:spcBef>
              <a:spcAft>
                <a:spcPts val="0"/>
              </a:spcAft>
              <a:buSzPts val="1100"/>
              <a:buChar char="●"/>
            </a:pPr>
            <a:r>
              <a:rPr lang="es-419"/>
              <a:t>Hardware limitations such as timing requirements, memory or processor restrictions, size, weight, materials, or cost.</a:t>
            </a:r>
            <a:endParaRPr/>
          </a:p>
          <a:p>
            <a:pPr indent="-298450" lvl="0" marL="457200" rtl="0">
              <a:spcBef>
                <a:spcPts val="0"/>
              </a:spcBef>
              <a:spcAft>
                <a:spcPts val="0"/>
              </a:spcAft>
              <a:buSzPts val="1100"/>
              <a:buChar char="●"/>
            </a:pPr>
            <a:r>
              <a:rPr lang="es-419"/>
              <a:t>Physical restrictions because of the operating environment or because of characteristics or limitations of the users.</a:t>
            </a:r>
            <a:endParaRPr/>
          </a:p>
          <a:p>
            <a:pPr indent="-298450" lvl="0" marL="457200" rtl="0">
              <a:spcBef>
                <a:spcPts val="0"/>
              </a:spcBef>
              <a:spcAft>
                <a:spcPts val="0"/>
              </a:spcAft>
              <a:buSzPts val="1100"/>
              <a:buChar char="●"/>
            </a:pPr>
            <a:r>
              <a:rPr lang="es-419"/>
              <a:t>Existing interface conventions to be followed when enhancing an existing product.</a:t>
            </a:r>
            <a:endParaRPr/>
          </a:p>
          <a:p>
            <a:pPr indent="-298450" lvl="0" marL="457200" rtl="0">
              <a:spcBef>
                <a:spcPts val="0"/>
              </a:spcBef>
              <a:spcAft>
                <a:spcPts val="0"/>
              </a:spcAft>
              <a:buSzPts val="1100"/>
              <a:buChar char="●"/>
            </a:pPr>
            <a:r>
              <a:rPr lang="es-419"/>
              <a:t>Interfaces to other existing systems, such as data formats and communication protocols.</a:t>
            </a:r>
            <a:endParaRPr/>
          </a:p>
          <a:p>
            <a:pPr indent="-298450" lvl="0" marL="457200" rtl="0">
              <a:spcBef>
                <a:spcPts val="0"/>
              </a:spcBef>
              <a:spcAft>
                <a:spcPts val="0"/>
              </a:spcAft>
              <a:buSzPts val="1100"/>
              <a:buChar char="●"/>
            </a:pPr>
            <a:r>
              <a:rPr lang="es-419"/>
              <a:t>Restrictions because of the size of the display, as when running on a tablet or phone.</a:t>
            </a:r>
            <a:endParaRPr/>
          </a:p>
          <a:p>
            <a:pPr indent="-298450" lvl="0" marL="457200">
              <a:spcBef>
                <a:spcPts val="0"/>
              </a:spcBef>
              <a:spcAft>
                <a:spcPts val="0"/>
              </a:spcAft>
              <a:buSzPts val="1100"/>
              <a:buChar char="●"/>
            </a:pPr>
            <a:r>
              <a:rPr lang="es-419"/>
              <a:t>Standard data interchange formats used, such as XML, or RosettaNet for e-business.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Double diamond: </a:t>
            </a:r>
            <a:r>
              <a:rPr lang="es-419" u="sng">
                <a:solidFill>
                  <a:schemeClr val="hlink"/>
                </a:solidFill>
                <a:hlinkClick r:id="rId2"/>
              </a:rPr>
              <a:t>https://www.thoughtworks.com/insights/blog/double-diamond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i="1" lang="es-419" sz="1400"/>
              <a:t>Business requirements</a:t>
            </a:r>
            <a:r>
              <a:rPr i="1" lang="es-419" sz="1400"/>
              <a:t> </a:t>
            </a:r>
            <a:r>
              <a:rPr lang="es-419" sz="1400"/>
              <a:t>describe </a:t>
            </a:r>
            <a:r>
              <a:rPr i="1" lang="es-419" sz="1400"/>
              <a:t>why </a:t>
            </a:r>
            <a:r>
              <a:rPr lang="es-419" sz="1400"/>
              <a:t>the organization is implementing the system—the business benefits the organization hopes to achieve. The focus is on the business objectives of the organization or the customer who requests the system. Suppose an airline wants to reduce airport counter staff costs by 25 percent. This goal might lead to the idea of building a kiosk that passengers can use to check in for their flights at the airport. Business requirements typically come from the funding sponsor for a project, the acquiring customer, the manager of the actual users, the marketing department, or a product visionary. We like to record the business requirements in a </a:t>
            </a:r>
            <a:r>
              <a:rPr i="1" lang="es-419" sz="1400"/>
              <a:t>vision and scope document. </a:t>
            </a:r>
            <a:r>
              <a:rPr lang="es-419" sz="1400"/>
              <a:t>Other strategic guiding documents sometimes used for this purpose include a project charter, business case, and market (or marketing) requirements document. Specifying business requirements is the subject of Chapter 5, “Establishing the business requirements.”</a:t>
            </a:r>
            <a:endParaRPr sz="1400"/>
          </a:p>
          <a:p>
            <a:pPr indent="0" lvl="0" marL="0" rtl="0">
              <a:lnSpc>
                <a:spcPct val="115000"/>
              </a:lnSpc>
              <a:spcBef>
                <a:spcPts val="0"/>
              </a:spcBef>
              <a:spcAft>
                <a:spcPts val="0"/>
              </a:spcAft>
              <a:buNone/>
            </a:pPr>
            <a:r>
              <a:t/>
            </a:r>
            <a:endParaRPr sz="1400"/>
          </a:p>
          <a:p>
            <a:pPr indent="0" lvl="0" marL="0" rtl="0">
              <a:lnSpc>
                <a:spcPct val="115000"/>
              </a:lnSpc>
              <a:spcBef>
                <a:spcPts val="0"/>
              </a:spcBef>
              <a:spcAft>
                <a:spcPts val="0"/>
              </a:spcAft>
              <a:buNone/>
            </a:pPr>
            <a:r>
              <a:rPr b="1" lang="es-419" sz="1400"/>
              <a:t>Business rules</a:t>
            </a:r>
            <a:r>
              <a:rPr lang="es-419" sz="1400"/>
              <a:t> include corporate policies, government regulations, industry standards, and computational algorithms. Business rules are not themselves software requirements because they have an existence beyond the boundaries of any specific software application. However, they often dictate that the system must contain functionality to comply with the pertinent rules. Sometimes, as with corporate security policies, business rules are the origin of specific quality attributes that are then implemented in functionality. Therefore, you can trace the genesis of certain functional requirements back to a particular business rule.</a:t>
            </a:r>
            <a:endParaRPr sz="1400"/>
          </a:p>
          <a:p>
            <a:pPr indent="0" lvl="0" marL="0">
              <a:spcBef>
                <a:spcPts val="0"/>
              </a:spcBef>
              <a:spcAft>
                <a:spcPts val="0"/>
              </a:spcAft>
              <a:buNone/>
            </a:pPr>
            <a:r>
              <a:t/>
            </a:r>
            <a:endParaRPr sz="1400"/>
          </a:p>
          <a:p>
            <a:pPr indent="0" lvl="0" marL="0">
              <a:spcBef>
                <a:spcPts val="0"/>
              </a:spcBef>
              <a:spcAft>
                <a:spcPts val="0"/>
              </a:spcAft>
              <a:buNone/>
            </a:pPr>
            <a:r>
              <a:rPr b="1" lang="es-419" sz="1400"/>
              <a:t>User requirements</a:t>
            </a:r>
            <a:r>
              <a:rPr lang="es-419" sz="1400"/>
              <a:t> describe goals or tasks the users must be able to perform with the product that will provide value to someone. The domain of user requirements also includes descriptions of product attributes or characteristics that are important to user satisfaction. Ways to represent user requirements include use cases (Kulak and Guiney 2004), user stories (Cohn 2004), and event-response tables. Ideally, actual user representatives will provide this information. User requirements describe what the user</a:t>
            </a:r>
            <a:br>
              <a:rPr lang="es-419" sz="1400"/>
            </a:br>
            <a:r>
              <a:rPr lang="es-419" sz="1400"/>
              <a:t>will be able to do with the system. An example of a use case is “Check in for a flight” using an airline’s website or a kiosk at the airport. Written as a user story, the same user requirement might read: “As a passenger, I want to check in for a flight so I can board my airplane.” It’s important to remember</a:t>
            </a:r>
            <a:br>
              <a:rPr lang="es-419" sz="1400"/>
            </a:br>
            <a:r>
              <a:rPr lang="es-419" sz="1400"/>
              <a:t>that most projects have multiple user classes, as well as other stakeholders whose needs also must be elicited. Chapter 8, “Understanding user requirements,” addresses this level of the model. Some people use the broader term “stakeholder requirements,” to acknowledge the reality that various stakeholders other than direct users will provide requirements. That is certainly true, but we focus the attention at this level on understanding what actual users need to achieve with the help of the product.</a:t>
            </a:r>
            <a:endParaRPr sz="1400"/>
          </a:p>
          <a:p>
            <a:pPr indent="0" lvl="0" marL="0">
              <a:spcBef>
                <a:spcPts val="0"/>
              </a:spcBef>
              <a:spcAft>
                <a:spcPts val="0"/>
              </a:spcAft>
              <a:buNone/>
            </a:pPr>
            <a:br>
              <a:rPr lang="es-419" sz="1400"/>
            </a:br>
            <a:r>
              <a:rPr b="1" lang="es-419" sz="1400"/>
              <a:t>Functional requirements</a:t>
            </a:r>
            <a:r>
              <a:rPr lang="es-419" sz="1400"/>
              <a:t> specify the behaviors the product will exhibit under specific conditions. They describe what the developers must implement to enable users to accomplish their tasks (user requirements), thereby satisfying the business requirements. This alignment among the three levels of requirements is essential for project success. Functional requirements often are written in the form of the traditional “shall” statements: “The Passenger shall be able to print boarding passes for all  flight segments for which he has checked in” or “If the Passenger’s pro le does not indicate a seating preference, the reservation system shall assign a seat.”</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419"/>
              <a:t>Los requerimientos no funcionales imponen restricciones al comportamiento de la solución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nSpc>
                <a:spcPct val="115000"/>
              </a:lnSpc>
              <a:spcBef>
                <a:spcPts val="1100"/>
              </a:spcBef>
              <a:spcAft>
                <a:spcPts val="0"/>
              </a:spcAft>
              <a:buClr>
                <a:srgbClr val="222222"/>
              </a:buClr>
              <a:buSzPts val="1050"/>
              <a:buChar char="●"/>
            </a:pPr>
            <a:r>
              <a:rPr lang="es-419" sz="1050">
                <a:solidFill>
                  <a:srgbClr val="222222"/>
                </a:solidFill>
              </a:rPr>
              <a:t>The requirement is associated with high business value and/or technical risk.</a:t>
            </a:r>
            <a:endParaRPr sz="1050">
              <a:solidFill>
                <a:srgbClr val="222222"/>
              </a:solidFill>
            </a:endParaRPr>
          </a:p>
          <a:p>
            <a:pPr indent="-295275" lvl="0" marL="457200" rtl="0">
              <a:lnSpc>
                <a:spcPct val="115000"/>
              </a:lnSpc>
              <a:spcBef>
                <a:spcPts val="0"/>
              </a:spcBef>
              <a:spcAft>
                <a:spcPts val="0"/>
              </a:spcAft>
              <a:buClr>
                <a:srgbClr val="222222"/>
              </a:buClr>
              <a:buSzPts val="1050"/>
              <a:buChar char="●"/>
            </a:pPr>
            <a:r>
              <a:rPr lang="es-419" sz="1050">
                <a:solidFill>
                  <a:srgbClr val="222222"/>
                </a:solidFill>
              </a:rPr>
              <a:t>The requirement is a concern of a particularly important (influential, that is) stakeholder.</a:t>
            </a:r>
            <a:endParaRPr sz="1050">
              <a:solidFill>
                <a:srgbClr val="222222"/>
              </a:solidFill>
            </a:endParaRPr>
          </a:p>
          <a:p>
            <a:pPr indent="-295275" lvl="0" marL="457200" rtl="0">
              <a:lnSpc>
                <a:spcPct val="115000"/>
              </a:lnSpc>
              <a:spcBef>
                <a:spcPts val="0"/>
              </a:spcBef>
              <a:spcAft>
                <a:spcPts val="0"/>
              </a:spcAft>
              <a:buClr>
                <a:srgbClr val="222222"/>
              </a:buClr>
              <a:buSzPts val="1050"/>
              <a:buChar char="●"/>
            </a:pPr>
            <a:r>
              <a:rPr lang="es-419" sz="1050">
                <a:solidFill>
                  <a:srgbClr val="222222"/>
                </a:solidFill>
              </a:rPr>
              <a:t>The requirement has a first-of-a-kind character, e.g. none of the responsibilities of already existing components in the architecture addresses it.</a:t>
            </a:r>
            <a:endParaRPr sz="1050">
              <a:solidFill>
                <a:srgbClr val="222222"/>
              </a:solidFill>
            </a:endParaRPr>
          </a:p>
          <a:p>
            <a:pPr indent="-295275" lvl="0" marL="457200" rtl="0">
              <a:lnSpc>
                <a:spcPct val="115000"/>
              </a:lnSpc>
              <a:spcBef>
                <a:spcPts val="0"/>
              </a:spcBef>
              <a:spcAft>
                <a:spcPts val="0"/>
              </a:spcAft>
              <a:buClr>
                <a:srgbClr val="222222"/>
              </a:buClr>
              <a:buSzPts val="1050"/>
              <a:buChar char="●"/>
            </a:pPr>
            <a:r>
              <a:rPr lang="es-419" sz="1050">
                <a:solidFill>
                  <a:srgbClr val="222222"/>
                </a:solidFill>
              </a:rPr>
              <a:t>The requirement has QoS/SLA characteristics that deviate from all ones that are already satisfied by the evolving architecture.</a:t>
            </a:r>
            <a:endParaRPr sz="1050">
              <a:solidFill>
                <a:srgbClr val="222222"/>
              </a:solidFill>
            </a:endParaRPr>
          </a:p>
          <a:p>
            <a:pPr indent="-295275" lvl="0" marL="457200" rtl="0">
              <a:lnSpc>
                <a:spcPct val="115000"/>
              </a:lnSpc>
              <a:spcBef>
                <a:spcPts val="0"/>
              </a:spcBef>
              <a:spcAft>
                <a:spcPts val="0"/>
              </a:spcAft>
              <a:buClr>
                <a:srgbClr val="222222"/>
              </a:buClr>
              <a:buSzPts val="1050"/>
              <a:buChar char="●"/>
            </a:pPr>
            <a:r>
              <a:rPr lang="es-419" sz="1050">
                <a:solidFill>
                  <a:srgbClr val="222222"/>
                </a:solidFill>
              </a:rPr>
              <a:t>The requirement has caused budget overruns or client dissatisfaction in a previous project with a similar context.</a:t>
            </a:r>
            <a:endParaRPr sz="1050">
              <a:solidFill>
                <a:srgbClr val="222222"/>
              </a:solidFill>
            </a:endParaRPr>
          </a:p>
          <a:p>
            <a:pPr indent="0" lvl="0" marL="0">
              <a:spcBef>
                <a:spcPts val="1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Shape 10"/>
          <p:cNvGrpSpPr/>
          <p:nvPr/>
        </p:nvGrpSpPr>
        <p:grpSpPr>
          <a:xfrm>
            <a:off x="4350279" y="3807170"/>
            <a:ext cx="443589" cy="140843"/>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671258" y="1321067"/>
            <a:ext cx="7801500" cy="23067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Shape 15"/>
          <p:cNvSpPr txBox="1"/>
          <p:nvPr>
            <p:ph idx="1" type="subTitle"/>
          </p:nvPr>
        </p:nvSpPr>
        <p:spPr>
          <a:xfrm>
            <a:off x="671250" y="4233168"/>
            <a:ext cx="7801500" cy="105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type="title"/>
          </p:nvPr>
        </p:nvSpPr>
        <p:spPr>
          <a:xfrm>
            <a:off x="311700" y="1673700"/>
            <a:ext cx="8520600" cy="25209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51" name="Shape 51"/>
          <p:cNvSpPr txBox="1"/>
          <p:nvPr>
            <p:ph idx="1" type="body"/>
          </p:nvPr>
        </p:nvSpPr>
        <p:spPr>
          <a:xfrm>
            <a:off x="311700" y="4304567"/>
            <a:ext cx="8520600" cy="17343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671250" y="2855000"/>
            <a:ext cx="7852200" cy="11481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701800"/>
            <a:ext cx="6227100" cy="5454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Shape 38"/>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0"/>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2" name="Shape 42"/>
          <p:cNvSpPr txBox="1"/>
          <p:nvPr>
            <p:ph type="title"/>
          </p:nvPr>
        </p:nvSpPr>
        <p:spPr>
          <a:xfrm>
            <a:off x="265500" y="1441867"/>
            <a:ext cx="4045200" cy="228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Shape 43"/>
          <p:cNvSpPr txBox="1"/>
          <p:nvPr>
            <p:ph idx="1" type="subTitle"/>
          </p:nvPr>
        </p:nvSpPr>
        <p:spPr>
          <a:xfrm>
            <a:off x="265500" y="3793601"/>
            <a:ext cx="4045200" cy="1794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965600"/>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Shape 45"/>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8" y="1321067"/>
            <a:ext cx="7801500" cy="2306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419"/>
              <a:t>Análisis de Requerimientos</a:t>
            </a:r>
            <a:endParaRPr/>
          </a:p>
        </p:txBody>
      </p:sp>
      <p:sp>
        <p:nvSpPr>
          <p:cNvPr id="60" name="Shape 60"/>
          <p:cNvSpPr txBox="1"/>
          <p:nvPr>
            <p:ph idx="1" type="subTitle"/>
          </p:nvPr>
        </p:nvSpPr>
        <p:spPr>
          <a:xfrm>
            <a:off x="671250" y="4233168"/>
            <a:ext cx="7801500" cy="1056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Fundamentos de </a:t>
            </a:r>
            <a:endParaRPr/>
          </a:p>
          <a:p>
            <a:pPr indent="0" lvl="0" marL="0" rtl="0">
              <a:spcBef>
                <a:spcPts val="0"/>
              </a:spcBef>
              <a:spcAft>
                <a:spcPts val="0"/>
              </a:spcAft>
              <a:buNone/>
            </a:pPr>
            <a:r>
              <a:rPr lang="es-419"/>
              <a:t>Arquitectura de Software - Platzi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671250" y="2855000"/>
            <a:ext cx="7852200" cy="114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419"/>
              <a:t>Riesgos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265500" y="1441867"/>
            <a:ext cx="4045200" cy="2280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419"/>
              <a:t>Describir el riesgo</a:t>
            </a:r>
            <a:endParaRPr/>
          </a:p>
        </p:txBody>
      </p:sp>
      <p:sp>
        <p:nvSpPr>
          <p:cNvPr id="156" name="Shape 156"/>
          <p:cNvSpPr txBox="1"/>
          <p:nvPr>
            <p:ph idx="1" type="subTitle"/>
          </p:nvPr>
        </p:nvSpPr>
        <p:spPr>
          <a:xfrm>
            <a:off x="265500" y="3793601"/>
            <a:ext cx="4045200" cy="179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Usar escenarios de fracaso que sean </a:t>
            </a:r>
            <a:r>
              <a:rPr b="1" lang="es-419"/>
              <a:t>medibles</a:t>
            </a:r>
            <a:r>
              <a:rPr lang="es-419"/>
              <a:t> y </a:t>
            </a:r>
            <a:r>
              <a:rPr b="1" lang="es-419"/>
              <a:t>accionables</a:t>
            </a:r>
            <a:r>
              <a:rPr lang="es-419"/>
              <a:t>.</a:t>
            </a:r>
            <a:endParaRPr/>
          </a:p>
        </p:txBody>
      </p:sp>
      <p:sp>
        <p:nvSpPr>
          <p:cNvPr id="157" name="Shape 157"/>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419" sz="2100"/>
              <a:t>“En situaciones de carga pico, los clientes experimentan latencias mayores a cinco segundos.”</a:t>
            </a:r>
            <a:endParaRPr sz="2100"/>
          </a:p>
          <a:p>
            <a:pPr indent="0" lvl="0" marL="0">
              <a:spcBef>
                <a:spcPts val="1600"/>
              </a:spcBef>
              <a:spcAft>
                <a:spcPts val="0"/>
              </a:spcAft>
              <a:buNone/>
            </a:pPr>
            <a:r>
              <a:t/>
            </a:r>
            <a:endParaRPr sz="2100"/>
          </a:p>
          <a:p>
            <a:pPr indent="0" lvl="0" marL="0">
              <a:spcBef>
                <a:spcPts val="1600"/>
              </a:spcBef>
              <a:spcAft>
                <a:spcPts val="1600"/>
              </a:spcAft>
              <a:buNone/>
            </a:pPr>
            <a:r>
              <a:rPr lang="es-419" sz="2100"/>
              <a:t>“Un atacante podría obtener información confidencial a través de un Ataque de intermediario </a:t>
            </a:r>
            <a:r>
              <a:rPr i="1" lang="es-419" sz="2100"/>
              <a:t>(Man in the Middle)</a:t>
            </a:r>
            <a:r>
              <a:rPr lang="es-419" sz="2100"/>
              <a:t>.”</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265500" y="1441867"/>
            <a:ext cx="4045200" cy="2280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419"/>
              <a:t>Riesgos de ingeniería</a:t>
            </a:r>
            <a:endParaRPr/>
          </a:p>
        </p:txBody>
      </p:sp>
      <p:sp>
        <p:nvSpPr>
          <p:cNvPr id="163" name="Shape 163"/>
          <p:cNvSpPr txBox="1"/>
          <p:nvPr>
            <p:ph idx="1" type="subTitle"/>
          </p:nvPr>
        </p:nvSpPr>
        <p:spPr>
          <a:xfrm>
            <a:off x="265500" y="3793601"/>
            <a:ext cx="4045200" cy="179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419"/>
              <a:t>Relacionados con el </a:t>
            </a:r>
            <a:r>
              <a:rPr b="1" lang="es-419"/>
              <a:t>análisis, diseño e implementación</a:t>
            </a:r>
            <a:r>
              <a:rPr lang="es-419"/>
              <a:t> del producto.</a:t>
            </a:r>
            <a:endParaRPr/>
          </a:p>
        </p:txBody>
      </p:sp>
      <p:sp>
        <p:nvSpPr>
          <p:cNvPr id="164" name="Shape 164"/>
          <p:cNvSpPr txBox="1"/>
          <p:nvPr>
            <p:ph type="title"/>
          </p:nvPr>
        </p:nvSpPr>
        <p:spPr>
          <a:xfrm>
            <a:off x="4837500" y="1441867"/>
            <a:ext cx="4045200" cy="2280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419">
                <a:solidFill>
                  <a:schemeClr val="lt1"/>
                </a:solidFill>
              </a:rPr>
              <a:t>Riesgos de gestión del proyecto</a:t>
            </a:r>
            <a:endParaRPr>
              <a:solidFill>
                <a:schemeClr val="lt1"/>
              </a:solidFill>
            </a:endParaRPr>
          </a:p>
        </p:txBody>
      </p:sp>
      <p:sp>
        <p:nvSpPr>
          <p:cNvPr id="165" name="Shape 165"/>
          <p:cNvSpPr txBox="1"/>
          <p:nvPr>
            <p:ph idx="1" type="subTitle"/>
          </p:nvPr>
        </p:nvSpPr>
        <p:spPr>
          <a:xfrm>
            <a:off x="4739025" y="3793600"/>
            <a:ext cx="4143600" cy="179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419">
                <a:solidFill>
                  <a:schemeClr val="lt1"/>
                </a:solidFill>
              </a:rPr>
              <a:t>Relacionados con la planificación, secuenciamiento de trabajo, entregas, tamaño de equipo, etc.</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671250" y="2855000"/>
            <a:ext cx="7852200" cy="114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419"/>
              <a:t>Identificar riesgos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p:nvPr/>
        </p:nvSpPr>
        <p:spPr>
          <a:xfrm>
            <a:off x="562600" y="1099075"/>
            <a:ext cx="1806600" cy="933900"/>
          </a:xfrm>
          <a:prstGeom prst="rect">
            <a:avLst/>
          </a:prstGeom>
          <a:solidFill>
            <a:srgbClr val="F9CB9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Requerimientos</a:t>
            </a:r>
            <a:endParaRPr sz="2000">
              <a:solidFill>
                <a:schemeClr val="lt1"/>
              </a:solidFill>
              <a:latin typeface="Oswald"/>
              <a:ea typeface="Oswald"/>
              <a:cs typeface="Oswald"/>
              <a:sym typeface="Oswald"/>
            </a:endParaRPr>
          </a:p>
        </p:txBody>
      </p:sp>
      <p:sp>
        <p:nvSpPr>
          <p:cNvPr id="176" name="Shape 176"/>
          <p:cNvSpPr/>
          <p:nvPr/>
        </p:nvSpPr>
        <p:spPr>
          <a:xfrm>
            <a:off x="562600" y="3164988"/>
            <a:ext cx="1806600" cy="933900"/>
          </a:xfrm>
          <a:prstGeom prst="rect">
            <a:avLst/>
          </a:prstGeom>
          <a:solidFill>
            <a:srgbClr val="A4C2F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Atributos de calidad</a:t>
            </a:r>
            <a:endParaRPr sz="2000">
              <a:solidFill>
                <a:schemeClr val="lt1"/>
              </a:solidFill>
              <a:latin typeface="Oswald"/>
              <a:ea typeface="Oswald"/>
              <a:cs typeface="Oswald"/>
              <a:sym typeface="Oswald"/>
            </a:endParaRPr>
          </a:p>
        </p:txBody>
      </p:sp>
      <p:sp>
        <p:nvSpPr>
          <p:cNvPr id="177" name="Shape 177"/>
          <p:cNvSpPr/>
          <p:nvPr/>
        </p:nvSpPr>
        <p:spPr>
          <a:xfrm>
            <a:off x="3725225" y="571125"/>
            <a:ext cx="1985100" cy="2000700"/>
          </a:xfrm>
          <a:prstGeom prst="star12">
            <a:avLst>
              <a:gd fmla="val 45411" name="adj"/>
            </a:avLst>
          </a:prstGeom>
          <a:solidFill>
            <a:srgbClr val="FFE599"/>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s-419" sz="1800">
                <a:solidFill>
                  <a:schemeClr val="lt1"/>
                </a:solidFill>
                <a:latin typeface="Oswald"/>
                <a:ea typeface="Oswald"/>
                <a:cs typeface="Oswald"/>
                <a:sym typeface="Oswald"/>
              </a:rPr>
              <a:t>Dificultad / Complejidad</a:t>
            </a:r>
            <a:endParaRPr sz="1800">
              <a:solidFill>
                <a:schemeClr val="lt1"/>
              </a:solidFill>
              <a:latin typeface="Oswald"/>
              <a:ea typeface="Oswald"/>
              <a:cs typeface="Oswald"/>
              <a:sym typeface="Oswald"/>
            </a:endParaRPr>
          </a:p>
        </p:txBody>
      </p:sp>
      <p:sp>
        <p:nvSpPr>
          <p:cNvPr id="178" name="Shape 178"/>
          <p:cNvSpPr/>
          <p:nvPr/>
        </p:nvSpPr>
        <p:spPr>
          <a:xfrm>
            <a:off x="3534000" y="3057750"/>
            <a:ext cx="2455812" cy="1536516"/>
          </a:xfrm>
          <a:prstGeom prst="cloud">
            <a:avLst/>
          </a:prstGeom>
          <a:solidFill>
            <a:srgbClr val="FFFFFF"/>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Incertidumbre</a:t>
            </a:r>
            <a:endParaRPr sz="2000">
              <a:solidFill>
                <a:schemeClr val="lt1"/>
              </a:solidFill>
              <a:latin typeface="Oswald"/>
              <a:ea typeface="Oswald"/>
              <a:cs typeface="Oswald"/>
              <a:sym typeface="Oswald"/>
            </a:endParaRPr>
          </a:p>
        </p:txBody>
      </p:sp>
      <p:sp>
        <p:nvSpPr>
          <p:cNvPr id="179" name="Shape 179"/>
          <p:cNvSpPr/>
          <p:nvPr/>
        </p:nvSpPr>
        <p:spPr>
          <a:xfrm>
            <a:off x="562600" y="5230900"/>
            <a:ext cx="1806600" cy="933900"/>
          </a:xfrm>
          <a:prstGeom prst="rect">
            <a:avLst/>
          </a:prstGeom>
          <a:solidFill>
            <a:srgbClr val="D5A6BD"/>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Conocimiento </a:t>
            </a:r>
            <a:endParaRPr sz="2000">
              <a:solidFill>
                <a:schemeClr val="lt1"/>
              </a:solidFill>
              <a:latin typeface="Oswald"/>
              <a:ea typeface="Oswald"/>
              <a:cs typeface="Oswald"/>
              <a:sym typeface="Oswald"/>
            </a:endParaRPr>
          </a:p>
          <a:p>
            <a:pPr indent="0" lvl="0" marL="0" rtl="0" algn="ctr">
              <a:spcBef>
                <a:spcPts val="0"/>
              </a:spcBef>
              <a:spcAft>
                <a:spcPts val="0"/>
              </a:spcAft>
              <a:buNone/>
            </a:pPr>
            <a:r>
              <a:rPr lang="es-419" sz="2000">
                <a:solidFill>
                  <a:schemeClr val="lt1"/>
                </a:solidFill>
                <a:latin typeface="Oswald"/>
                <a:ea typeface="Oswald"/>
                <a:cs typeface="Oswald"/>
                <a:sym typeface="Oswald"/>
              </a:rPr>
              <a:t>del dominio</a:t>
            </a:r>
            <a:endParaRPr sz="2000">
              <a:solidFill>
                <a:schemeClr val="lt1"/>
              </a:solidFill>
              <a:latin typeface="Oswald"/>
              <a:ea typeface="Oswald"/>
              <a:cs typeface="Oswald"/>
              <a:sym typeface="Oswald"/>
            </a:endParaRPr>
          </a:p>
        </p:txBody>
      </p:sp>
      <p:sp>
        <p:nvSpPr>
          <p:cNvPr id="180" name="Shape 180"/>
          <p:cNvSpPr/>
          <p:nvPr/>
        </p:nvSpPr>
        <p:spPr>
          <a:xfrm>
            <a:off x="6683400" y="2499958"/>
            <a:ext cx="2180034" cy="1580526"/>
          </a:xfrm>
          <a:prstGeom prst="irregularSeal2">
            <a:avLst/>
          </a:prstGeom>
          <a:solidFill>
            <a:srgbClr val="CC4125">
              <a:alpha val="51540"/>
            </a:srgbClr>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s-419" sz="2400">
                <a:solidFill>
                  <a:srgbClr val="FFFFFF"/>
                </a:solidFill>
                <a:latin typeface="Oswald"/>
                <a:ea typeface="Oswald"/>
                <a:cs typeface="Oswald"/>
                <a:sym typeface="Oswald"/>
              </a:rPr>
              <a:t>Riesgo</a:t>
            </a:r>
            <a:endParaRPr sz="2400">
              <a:solidFill>
                <a:srgbClr val="FFFFFF"/>
              </a:solidFill>
              <a:latin typeface="Oswald"/>
              <a:ea typeface="Oswald"/>
              <a:cs typeface="Oswald"/>
              <a:sym typeface="Oswald"/>
            </a:endParaRPr>
          </a:p>
        </p:txBody>
      </p:sp>
      <p:sp>
        <p:nvSpPr>
          <p:cNvPr id="181" name="Shape 181"/>
          <p:cNvSpPr/>
          <p:nvPr/>
        </p:nvSpPr>
        <p:spPr>
          <a:xfrm>
            <a:off x="3518825" y="5068550"/>
            <a:ext cx="2397900" cy="1171800"/>
          </a:xfrm>
          <a:prstGeom prst="horizontalScroll">
            <a:avLst>
              <a:gd fmla="val 12500" name="adj"/>
            </a:avLst>
          </a:prstGeom>
          <a:solidFill>
            <a:srgbClr val="B6D7A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s-419" sz="2000">
                <a:solidFill>
                  <a:schemeClr val="lt1"/>
                </a:solidFill>
                <a:latin typeface="Oswald"/>
                <a:ea typeface="Oswald"/>
                <a:cs typeface="Oswald"/>
                <a:sym typeface="Oswald"/>
              </a:rPr>
              <a:t>Riesgo prototípico</a:t>
            </a:r>
            <a:endParaRPr sz="2000">
              <a:solidFill>
                <a:schemeClr val="lt1"/>
              </a:solidFill>
              <a:latin typeface="Oswald"/>
              <a:ea typeface="Oswald"/>
              <a:cs typeface="Oswald"/>
              <a:sym typeface="Oswald"/>
            </a:endParaRPr>
          </a:p>
        </p:txBody>
      </p:sp>
      <p:sp>
        <p:nvSpPr>
          <p:cNvPr id="182" name="Shape 182"/>
          <p:cNvSpPr/>
          <p:nvPr/>
        </p:nvSpPr>
        <p:spPr>
          <a:xfrm>
            <a:off x="5997100" y="276025"/>
            <a:ext cx="579300" cy="6176700"/>
          </a:xfrm>
          <a:prstGeom prst="rightBrace">
            <a:avLst>
              <a:gd fmla="val 58976" name="adj1"/>
              <a:gd fmla="val 51266" name="adj2"/>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a:off x="2683159" y="1380675"/>
            <a:ext cx="579300" cy="381600"/>
          </a:xfrm>
          <a:prstGeom prst="rightArrow">
            <a:avLst>
              <a:gd fmla="val 50000" name="adj1"/>
              <a:gd fmla="val 50000" name="adj2"/>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p:nvPr/>
        </p:nvSpPr>
        <p:spPr>
          <a:xfrm>
            <a:off x="2683159" y="3438075"/>
            <a:ext cx="579300" cy="381600"/>
          </a:xfrm>
          <a:prstGeom prst="rightArrow">
            <a:avLst>
              <a:gd fmla="val 50000" name="adj1"/>
              <a:gd fmla="val 50000" name="adj2"/>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 name="Shape 185"/>
          <p:cNvSpPr/>
          <p:nvPr/>
        </p:nvSpPr>
        <p:spPr>
          <a:xfrm>
            <a:off x="2683159" y="5495475"/>
            <a:ext cx="579300" cy="381600"/>
          </a:xfrm>
          <a:prstGeom prst="rightArrow">
            <a:avLst>
              <a:gd fmla="val 50000" name="adj1"/>
              <a:gd fmla="val 50000" name="adj2"/>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rot="-1799492">
            <a:off x="2623890" y="2935883"/>
            <a:ext cx="579148" cy="381708"/>
          </a:xfrm>
          <a:prstGeom prst="rightArrow">
            <a:avLst>
              <a:gd fmla="val 50000" name="adj1"/>
              <a:gd fmla="val 50000" name="adj2"/>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rot="-1799492">
            <a:off x="2623890" y="4993283"/>
            <a:ext cx="579148" cy="381708"/>
          </a:xfrm>
          <a:prstGeom prst="rightArrow">
            <a:avLst>
              <a:gd fmla="val 50000" name="adj1"/>
              <a:gd fmla="val 50000" name="adj2"/>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rot="1799492">
            <a:off x="2623937" y="3926466"/>
            <a:ext cx="579148" cy="381708"/>
          </a:xfrm>
          <a:prstGeom prst="rightArrow">
            <a:avLst>
              <a:gd fmla="val 50000" name="adj1"/>
              <a:gd fmla="val 50000" name="adj2"/>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Shape 189"/>
          <p:cNvSpPr/>
          <p:nvPr/>
        </p:nvSpPr>
        <p:spPr>
          <a:xfrm rot="1799492">
            <a:off x="2623937" y="1869066"/>
            <a:ext cx="579148" cy="381708"/>
          </a:xfrm>
          <a:prstGeom prst="rightArrow">
            <a:avLst>
              <a:gd fmla="val 50000" name="adj1"/>
              <a:gd fmla="val 50000" name="adj2"/>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Priorizar riesgos</a:t>
            </a:r>
            <a:endParaRPr/>
          </a:p>
        </p:txBody>
      </p:sp>
      <p:sp>
        <p:nvSpPr>
          <p:cNvPr id="195" name="Shape 195"/>
          <p:cNvSpPr/>
          <p:nvPr/>
        </p:nvSpPr>
        <p:spPr>
          <a:xfrm>
            <a:off x="3173100" y="1680425"/>
            <a:ext cx="2797800" cy="554100"/>
          </a:xfrm>
          <a:prstGeom prst="rect">
            <a:avLst/>
          </a:prstGeom>
          <a:solidFill>
            <a:srgbClr val="EA9999"/>
          </a:solidFill>
          <a:ln>
            <a:noFill/>
          </a:ln>
        </p:spPr>
        <p:txBody>
          <a:bodyPr anchorCtr="0" anchor="ctr" bIns="91425" lIns="91425" spcFirstLastPara="1" rIns="91425" wrap="square" tIns="91425">
            <a:noAutofit/>
          </a:bodyPr>
          <a:lstStyle/>
          <a:p>
            <a:pPr indent="0" lvl="0" marL="0">
              <a:spcBef>
                <a:spcPts val="0"/>
              </a:spcBef>
              <a:spcAft>
                <a:spcPts val="0"/>
              </a:spcAft>
              <a:buNone/>
            </a:pPr>
            <a:r>
              <a:rPr lang="es-419" sz="1800">
                <a:solidFill>
                  <a:schemeClr val="lt1"/>
                </a:solidFill>
                <a:latin typeface="Oswald"/>
                <a:ea typeface="Oswald"/>
                <a:cs typeface="Oswald"/>
                <a:sym typeface="Oswald"/>
              </a:rPr>
              <a:t>1.</a:t>
            </a:r>
            <a:endParaRPr sz="1800">
              <a:solidFill>
                <a:schemeClr val="lt1"/>
              </a:solidFill>
              <a:latin typeface="Oswald"/>
              <a:ea typeface="Oswald"/>
              <a:cs typeface="Oswald"/>
              <a:sym typeface="Oswald"/>
            </a:endParaRPr>
          </a:p>
        </p:txBody>
      </p:sp>
      <p:sp>
        <p:nvSpPr>
          <p:cNvPr id="196" name="Shape 196"/>
          <p:cNvSpPr/>
          <p:nvPr/>
        </p:nvSpPr>
        <p:spPr>
          <a:xfrm>
            <a:off x="3173100" y="2262775"/>
            <a:ext cx="2797800" cy="554100"/>
          </a:xfrm>
          <a:prstGeom prst="rect">
            <a:avLst/>
          </a:prstGeom>
          <a:solidFill>
            <a:srgbClr val="EA9999"/>
          </a:solidFill>
          <a:ln>
            <a:noFill/>
          </a:ln>
        </p:spPr>
        <p:txBody>
          <a:bodyPr anchorCtr="0" anchor="ctr" bIns="91425" lIns="91425" spcFirstLastPara="1" rIns="91425" wrap="square" tIns="91425">
            <a:noAutofit/>
          </a:bodyPr>
          <a:lstStyle/>
          <a:p>
            <a:pPr indent="0" lvl="0" marL="0">
              <a:spcBef>
                <a:spcPts val="0"/>
              </a:spcBef>
              <a:spcAft>
                <a:spcPts val="0"/>
              </a:spcAft>
              <a:buNone/>
            </a:pPr>
            <a:r>
              <a:rPr lang="es-419" sz="1800">
                <a:solidFill>
                  <a:schemeClr val="lt1"/>
                </a:solidFill>
                <a:latin typeface="Oswald"/>
                <a:ea typeface="Oswald"/>
                <a:cs typeface="Oswald"/>
                <a:sym typeface="Oswald"/>
              </a:rPr>
              <a:t>2.</a:t>
            </a:r>
            <a:endParaRPr sz="1800">
              <a:solidFill>
                <a:schemeClr val="lt1"/>
              </a:solidFill>
              <a:latin typeface="Oswald"/>
              <a:ea typeface="Oswald"/>
              <a:cs typeface="Oswald"/>
              <a:sym typeface="Oswald"/>
            </a:endParaRPr>
          </a:p>
        </p:txBody>
      </p:sp>
      <p:sp>
        <p:nvSpPr>
          <p:cNvPr id="197" name="Shape 197"/>
          <p:cNvSpPr/>
          <p:nvPr/>
        </p:nvSpPr>
        <p:spPr>
          <a:xfrm>
            <a:off x="3173100" y="2845124"/>
            <a:ext cx="2797800" cy="554100"/>
          </a:xfrm>
          <a:prstGeom prst="rect">
            <a:avLst/>
          </a:prstGeom>
          <a:solidFill>
            <a:srgbClr val="EA9999"/>
          </a:solidFill>
          <a:ln>
            <a:noFill/>
          </a:ln>
        </p:spPr>
        <p:txBody>
          <a:bodyPr anchorCtr="0" anchor="ctr" bIns="91425" lIns="91425" spcFirstLastPara="1" rIns="91425" wrap="square" tIns="91425">
            <a:noAutofit/>
          </a:bodyPr>
          <a:lstStyle/>
          <a:p>
            <a:pPr indent="0" lvl="0" marL="0">
              <a:spcBef>
                <a:spcPts val="0"/>
              </a:spcBef>
              <a:spcAft>
                <a:spcPts val="0"/>
              </a:spcAft>
              <a:buNone/>
            </a:pPr>
            <a:r>
              <a:rPr lang="es-419" sz="1800">
                <a:solidFill>
                  <a:schemeClr val="lt1"/>
                </a:solidFill>
                <a:latin typeface="Oswald"/>
                <a:ea typeface="Oswald"/>
                <a:cs typeface="Oswald"/>
                <a:sym typeface="Oswald"/>
              </a:rPr>
              <a:t>3.</a:t>
            </a:r>
            <a:endParaRPr sz="1800">
              <a:solidFill>
                <a:schemeClr val="lt1"/>
              </a:solidFill>
              <a:latin typeface="Oswald"/>
              <a:ea typeface="Oswald"/>
              <a:cs typeface="Oswald"/>
              <a:sym typeface="Oswald"/>
            </a:endParaRPr>
          </a:p>
        </p:txBody>
      </p:sp>
      <p:sp>
        <p:nvSpPr>
          <p:cNvPr id="198" name="Shape 198"/>
          <p:cNvSpPr/>
          <p:nvPr/>
        </p:nvSpPr>
        <p:spPr>
          <a:xfrm>
            <a:off x="3173100" y="3427474"/>
            <a:ext cx="2797800" cy="554100"/>
          </a:xfrm>
          <a:prstGeom prst="rect">
            <a:avLst/>
          </a:prstGeom>
          <a:solidFill>
            <a:srgbClr val="FFE599"/>
          </a:solidFill>
          <a:ln>
            <a:noFill/>
          </a:ln>
        </p:spPr>
        <p:txBody>
          <a:bodyPr anchorCtr="0" anchor="ctr" bIns="91425" lIns="91425" spcFirstLastPara="1" rIns="91425" wrap="square" tIns="91425">
            <a:noAutofit/>
          </a:bodyPr>
          <a:lstStyle/>
          <a:p>
            <a:pPr indent="0" lvl="0" marL="0">
              <a:spcBef>
                <a:spcPts val="0"/>
              </a:spcBef>
              <a:spcAft>
                <a:spcPts val="0"/>
              </a:spcAft>
              <a:buNone/>
            </a:pPr>
            <a:r>
              <a:rPr lang="es-419" sz="1800">
                <a:solidFill>
                  <a:schemeClr val="lt1"/>
                </a:solidFill>
                <a:latin typeface="Oswald"/>
                <a:ea typeface="Oswald"/>
                <a:cs typeface="Oswald"/>
                <a:sym typeface="Oswald"/>
              </a:rPr>
              <a:t>4.</a:t>
            </a:r>
            <a:endParaRPr sz="1800">
              <a:solidFill>
                <a:schemeClr val="lt1"/>
              </a:solidFill>
              <a:latin typeface="Oswald"/>
              <a:ea typeface="Oswald"/>
              <a:cs typeface="Oswald"/>
              <a:sym typeface="Oswald"/>
            </a:endParaRPr>
          </a:p>
        </p:txBody>
      </p:sp>
      <p:sp>
        <p:nvSpPr>
          <p:cNvPr id="199" name="Shape 199"/>
          <p:cNvSpPr/>
          <p:nvPr/>
        </p:nvSpPr>
        <p:spPr>
          <a:xfrm>
            <a:off x="3173100" y="4006291"/>
            <a:ext cx="2797800" cy="554100"/>
          </a:xfrm>
          <a:prstGeom prst="rect">
            <a:avLst/>
          </a:prstGeom>
          <a:solidFill>
            <a:srgbClr val="FFE599"/>
          </a:solidFill>
          <a:ln>
            <a:noFill/>
          </a:ln>
        </p:spPr>
        <p:txBody>
          <a:bodyPr anchorCtr="0" anchor="ctr" bIns="91425" lIns="91425" spcFirstLastPara="1" rIns="91425" wrap="square" tIns="91425">
            <a:noAutofit/>
          </a:bodyPr>
          <a:lstStyle/>
          <a:p>
            <a:pPr indent="0" lvl="0" marL="0">
              <a:spcBef>
                <a:spcPts val="0"/>
              </a:spcBef>
              <a:spcAft>
                <a:spcPts val="0"/>
              </a:spcAft>
              <a:buNone/>
            </a:pPr>
            <a:r>
              <a:rPr lang="es-419" sz="1800">
                <a:solidFill>
                  <a:schemeClr val="lt1"/>
                </a:solidFill>
                <a:latin typeface="Oswald"/>
                <a:ea typeface="Oswald"/>
                <a:cs typeface="Oswald"/>
                <a:sym typeface="Oswald"/>
              </a:rPr>
              <a:t>5.</a:t>
            </a:r>
            <a:endParaRPr sz="1800">
              <a:solidFill>
                <a:schemeClr val="lt1"/>
              </a:solidFill>
              <a:latin typeface="Oswald"/>
              <a:ea typeface="Oswald"/>
              <a:cs typeface="Oswald"/>
              <a:sym typeface="Oswald"/>
            </a:endParaRPr>
          </a:p>
        </p:txBody>
      </p:sp>
      <p:sp>
        <p:nvSpPr>
          <p:cNvPr id="200" name="Shape 200"/>
          <p:cNvSpPr/>
          <p:nvPr/>
        </p:nvSpPr>
        <p:spPr>
          <a:xfrm>
            <a:off x="3173100" y="4588641"/>
            <a:ext cx="2797800" cy="554100"/>
          </a:xfrm>
          <a:prstGeom prst="rect">
            <a:avLst/>
          </a:prstGeom>
          <a:solidFill>
            <a:srgbClr val="B6D7A8"/>
          </a:solidFill>
          <a:ln>
            <a:noFill/>
          </a:ln>
        </p:spPr>
        <p:txBody>
          <a:bodyPr anchorCtr="0" anchor="ctr" bIns="91425" lIns="91425" spcFirstLastPara="1" rIns="91425" wrap="square" tIns="91425">
            <a:noAutofit/>
          </a:bodyPr>
          <a:lstStyle/>
          <a:p>
            <a:pPr indent="0" lvl="0" marL="0">
              <a:spcBef>
                <a:spcPts val="0"/>
              </a:spcBef>
              <a:spcAft>
                <a:spcPts val="0"/>
              </a:spcAft>
              <a:buNone/>
            </a:pPr>
            <a:r>
              <a:rPr lang="es-419" sz="1800">
                <a:solidFill>
                  <a:schemeClr val="lt1"/>
                </a:solidFill>
                <a:latin typeface="Oswald"/>
                <a:ea typeface="Oswald"/>
                <a:cs typeface="Oswald"/>
                <a:sym typeface="Oswald"/>
              </a:rPr>
              <a:t>6.</a:t>
            </a:r>
            <a:endParaRPr sz="1800">
              <a:solidFill>
                <a:schemeClr val="lt1"/>
              </a:solidFill>
              <a:latin typeface="Oswald"/>
              <a:ea typeface="Oswald"/>
              <a:cs typeface="Oswald"/>
              <a:sym typeface="Oswald"/>
            </a:endParaRPr>
          </a:p>
        </p:txBody>
      </p:sp>
      <p:sp>
        <p:nvSpPr>
          <p:cNvPr id="201" name="Shape 201"/>
          <p:cNvSpPr/>
          <p:nvPr/>
        </p:nvSpPr>
        <p:spPr>
          <a:xfrm>
            <a:off x="3173100" y="5170991"/>
            <a:ext cx="2797800" cy="554100"/>
          </a:xfrm>
          <a:prstGeom prst="rect">
            <a:avLst/>
          </a:prstGeom>
          <a:solidFill>
            <a:srgbClr val="B6D7A8"/>
          </a:solidFill>
          <a:ln>
            <a:noFill/>
          </a:ln>
        </p:spPr>
        <p:txBody>
          <a:bodyPr anchorCtr="0" anchor="ctr" bIns="91425" lIns="91425" spcFirstLastPara="1" rIns="91425" wrap="square" tIns="91425">
            <a:noAutofit/>
          </a:bodyPr>
          <a:lstStyle/>
          <a:p>
            <a:pPr indent="0" lvl="0" marL="0">
              <a:spcBef>
                <a:spcPts val="0"/>
              </a:spcBef>
              <a:spcAft>
                <a:spcPts val="0"/>
              </a:spcAft>
              <a:buNone/>
            </a:pPr>
            <a:r>
              <a:rPr lang="es-419" sz="1800">
                <a:solidFill>
                  <a:schemeClr val="lt1"/>
                </a:solidFill>
                <a:latin typeface="Oswald"/>
                <a:ea typeface="Oswald"/>
                <a:cs typeface="Oswald"/>
                <a:sym typeface="Oswald"/>
              </a:rPr>
              <a:t>7.</a:t>
            </a:r>
            <a:endParaRPr sz="1800">
              <a:solidFill>
                <a:schemeClr val="lt1"/>
              </a:solidFill>
              <a:latin typeface="Oswald"/>
              <a:ea typeface="Oswald"/>
              <a:cs typeface="Oswald"/>
              <a:sym typeface="Oswald"/>
            </a:endParaRPr>
          </a:p>
        </p:txBody>
      </p:sp>
      <p:sp>
        <p:nvSpPr>
          <p:cNvPr id="202" name="Shape 202"/>
          <p:cNvSpPr/>
          <p:nvPr/>
        </p:nvSpPr>
        <p:spPr>
          <a:xfrm>
            <a:off x="3173100" y="5753340"/>
            <a:ext cx="2797800" cy="554100"/>
          </a:xfrm>
          <a:prstGeom prst="rect">
            <a:avLst/>
          </a:prstGeom>
          <a:solidFill>
            <a:srgbClr val="B6D7A8"/>
          </a:solidFill>
          <a:ln>
            <a:noFill/>
          </a:ln>
        </p:spPr>
        <p:txBody>
          <a:bodyPr anchorCtr="0" anchor="ctr" bIns="91425" lIns="91425" spcFirstLastPara="1" rIns="91425" wrap="square" tIns="91425">
            <a:noAutofit/>
          </a:bodyPr>
          <a:lstStyle/>
          <a:p>
            <a:pPr indent="0" lvl="0" marL="0">
              <a:spcBef>
                <a:spcPts val="0"/>
              </a:spcBef>
              <a:spcAft>
                <a:spcPts val="0"/>
              </a:spcAft>
              <a:buNone/>
            </a:pPr>
            <a:r>
              <a:rPr lang="es-419" sz="1800">
                <a:solidFill>
                  <a:schemeClr val="lt1"/>
                </a:solidFill>
                <a:latin typeface="Oswald"/>
                <a:ea typeface="Oswald"/>
                <a:cs typeface="Oswald"/>
                <a:sym typeface="Oswald"/>
              </a:rPr>
              <a:t>8.</a:t>
            </a:r>
            <a:endParaRPr sz="1800">
              <a:solidFill>
                <a:schemeClr val="lt1"/>
              </a:solidFill>
              <a:latin typeface="Oswald"/>
              <a:ea typeface="Oswald"/>
              <a:cs typeface="Oswald"/>
              <a:sym typeface="Oswald"/>
            </a:endParaRPr>
          </a:p>
        </p:txBody>
      </p:sp>
      <p:sp>
        <p:nvSpPr>
          <p:cNvPr id="203" name="Shape 203"/>
          <p:cNvSpPr/>
          <p:nvPr/>
        </p:nvSpPr>
        <p:spPr>
          <a:xfrm>
            <a:off x="1415000" y="2415175"/>
            <a:ext cx="1662300" cy="943800"/>
          </a:xfrm>
          <a:prstGeom prst="curvedRightArrow">
            <a:avLst>
              <a:gd fmla="val 25000" name="adj1"/>
              <a:gd fmla="val 50000" name="adj2"/>
              <a:gd fmla="val 25000" name="adj3"/>
            </a:avLst>
          </a:prstGeom>
          <a:solidFill>
            <a:srgbClr val="9FC5E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 name="Shape 204"/>
          <p:cNvSpPr/>
          <p:nvPr/>
        </p:nvSpPr>
        <p:spPr>
          <a:xfrm flipH="1" rot="10800000">
            <a:off x="1338800" y="4005775"/>
            <a:ext cx="1662300" cy="1609800"/>
          </a:xfrm>
          <a:prstGeom prst="curvedRightArrow">
            <a:avLst>
              <a:gd fmla="val 15712" name="adj1"/>
              <a:gd fmla="val 33676" name="adj2"/>
              <a:gd fmla="val 19338" name="adj3"/>
            </a:avLst>
          </a:prstGeom>
          <a:solidFill>
            <a:srgbClr val="9FC5E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a:off x="6369525" y="1680425"/>
            <a:ext cx="926400" cy="4627200"/>
          </a:xfrm>
          <a:prstGeom prst="upArrow">
            <a:avLst>
              <a:gd fmla="val 50000" name="adj1"/>
              <a:gd fmla="val 50000" name="adj2"/>
            </a:avLst>
          </a:prstGeom>
          <a:gradFill>
            <a:gsLst>
              <a:gs pos="0">
                <a:srgbClr val="E06666"/>
              </a:gs>
              <a:gs pos="50000">
                <a:srgbClr val="FFD966"/>
              </a:gs>
              <a:gs pos="100000">
                <a:srgbClr val="93C47D"/>
              </a:gs>
            </a:gsLst>
            <a:lin ang="5400012" scaled="0"/>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671250" y="2855000"/>
            <a:ext cx="7852200" cy="114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419"/>
              <a:t>Restricciones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490250" y="701800"/>
            <a:ext cx="8303100" cy="5454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419" sz="3600"/>
              <a:t>“Una restricción limita las opciones de diseño o implementación disponibles al desarrollador.”</a:t>
            </a:r>
            <a:endParaRPr sz="3600"/>
          </a:p>
        </p:txBody>
      </p:sp>
      <p:sp>
        <p:nvSpPr>
          <p:cNvPr id="216" name="Shape 216"/>
          <p:cNvSpPr txBox="1"/>
          <p:nvPr/>
        </p:nvSpPr>
        <p:spPr>
          <a:xfrm>
            <a:off x="400475" y="4564725"/>
            <a:ext cx="8314500" cy="69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s-419" sz="2000">
                <a:solidFill>
                  <a:srgbClr val="37474F"/>
                </a:solidFill>
                <a:latin typeface="Average"/>
                <a:ea typeface="Average"/>
                <a:cs typeface="Average"/>
                <a:sym typeface="Average"/>
              </a:rPr>
              <a:t>Software Requirements: 3rd Edition </a:t>
            </a:r>
            <a:r>
              <a:rPr lang="es-419" sz="2000">
                <a:solidFill>
                  <a:srgbClr val="37474F"/>
                </a:solidFill>
                <a:latin typeface="Average"/>
                <a:ea typeface="Average"/>
                <a:cs typeface="Average"/>
                <a:sym typeface="Average"/>
              </a:rPr>
              <a:t>(Wiegers, Betty</a:t>
            </a:r>
            <a:r>
              <a:rPr i="1" lang="es-419" sz="2000">
                <a:solidFill>
                  <a:srgbClr val="37474F"/>
                </a:solidFill>
                <a:latin typeface="Average"/>
                <a:ea typeface="Average"/>
                <a:cs typeface="Average"/>
                <a:sym typeface="Average"/>
              </a:rPr>
              <a:t>,</a:t>
            </a:r>
            <a:r>
              <a:rPr lang="es-419" sz="2000">
                <a:solidFill>
                  <a:srgbClr val="37474F"/>
                </a:solidFill>
                <a:latin typeface="Average"/>
                <a:ea typeface="Average"/>
                <a:cs typeface="Average"/>
                <a:sym typeface="Average"/>
              </a:rPr>
              <a:t> 2013)</a:t>
            </a:r>
            <a:endParaRPr i="1" sz="2000">
              <a:solidFill>
                <a:srgbClr val="37474F"/>
              </a:solidFill>
              <a:latin typeface="Average"/>
              <a:ea typeface="Average"/>
              <a:cs typeface="Average"/>
              <a:sym typeface="Averag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p:nvPr/>
        </p:nvSpPr>
        <p:spPr>
          <a:xfrm>
            <a:off x="1597275" y="483625"/>
            <a:ext cx="5949600" cy="5890800"/>
          </a:xfrm>
          <a:prstGeom prst="ellipse">
            <a:avLst/>
          </a:prstGeom>
          <a:solidFill>
            <a:srgbClr val="FFE599"/>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s-419" sz="4800">
                <a:solidFill>
                  <a:schemeClr val="lt1"/>
                </a:solidFill>
                <a:latin typeface="Oswald"/>
                <a:ea typeface="Oswald"/>
                <a:cs typeface="Oswald"/>
                <a:sym typeface="Oswald"/>
              </a:rPr>
              <a:t>Opciones</a:t>
            </a:r>
            <a:endParaRPr sz="4800">
              <a:solidFill>
                <a:schemeClr val="lt1"/>
              </a:solidFill>
              <a:latin typeface="Oswald"/>
              <a:ea typeface="Oswald"/>
              <a:cs typeface="Oswald"/>
              <a:sym typeface="Oswald"/>
            </a:endParaRPr>
          </a:p>
        </p:txBody>
      </p:sp>
      <p:sp>
        <p:nvSpPr>
          <p:cNvPr id="222" name="Shape 222"/>
          <p:cNvSpPr/>
          <p:nvPr/>
        </p:nvSpPr>
        <p:spPr>
          <a:xfrm rot="-2700376">
            <a:off x="1236058" y="823415"/>
            <a:ext cx="3491294" cy="1981279"/>
          </a:xfrm>
          <a:prstGeom prst="cloud">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419" sz="2400">
                <a:solidFill>
                  <a:srgbClr val="FFFFFF"/>
                </a:solidFill>
                <a:latin typeface="Oswald"/>
                <a:ea typeface="Oswald"/>
                <a:cs typeface="Oswald"/>
                <a:sym typeface="Oswald"/>
              </a:rPr>
              <a:t>Partes interesadas </a:t>
            </a:r>
            <a:r>
              <a:rPr i="1" lang="es-419" sz="2400">
                <a:solidFill>
                  <a:srgbClr val="FFFFFF"/>
                </a:solidFill>
                <a:latin typeface="Oswald"/>
                <a:ea typeface="Oswald"/>
                <a:cs typeface="Oswald"/>
                <a:sym typeface="Oswald"/>
              </a:rPr>
              <a:t>(</a:t>
            </a:r>
            <a:r>
              <a:rPr i="1" lang="es-419" sz="2400">
                <a:solidFill>
                  <a:srgbClr val="FFFFFF"/>
                </a:solidFill>
                <a:latin typeface="Oswald"/>
                <a:ea typeface="Oswald"/>
                <a:cs typeface="Oswald"/>
                <a:sym typeface="Oswald"/>
              </a:rPr>
              <a:t>stakeholders</a:t>
            </a:r>
            <a:r>
              <a:rPr i="1" lang="es-419" sz="2400">
                <a:solidFill>
                  <a:srgbClr val="FFFFFF"/>
                </a:solidFill>
                <a:latin typeface="Oswald"/>
                <a:ea typeface="Oswald"/>
                <a:cs typeface="Oswald"/>
                <a:sym typeface="Oswald"/>
              </a:rPr>
              <a:t>)</a:t>
            </a:r>
            <a:endParaRPr i="1" sz="2400">
              <a:solidFill>
                <a:srgbClr val="FFFFFF"/>
              </a:solidFill>
              <a:latin typeface="Oswald"/>
              <a:ea typeface="Oswald"/>
              <a:cs typeface="Oswald"/>
              <a:sym typeface="Oswald"/>
            </a:endParaRPr>
          </a:p>
        </p:txBody>
      </p:sp>
      <p:sp>
        <p:nvSpPr>
          <p:cNvPr id="223" name="Shape 223"/>
          <p:cNvSpPr/>
          <p:nvPr/>
        </p:nvSpPr>
        <p:spPr>
          <a:xfrm rot="2988423">
            <a:off x="4909094" y="1098909"/>
            <a:ext cx="3331721" cy="1957687"/>
          </a:xfrm>
          <a:prstGeom prst="cloud">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419" sz="2400">
                <a:solidFill>
                  <a:srgbClr val="FFFFFF"/>
                </a:solidFill>
                <a:latin typeface="Oswald"/>
                <a:ea typeface="Oswald"/>
                <a:cs typeface="Oswald"/>
                <a:sym typeface="Oswald"/>
              </a:rPr>
              <a:t>Integraciones con otros sistemas</a:t>
            </a:r>
            <a:endParaRPr sz="2400">
              <a:solidFill>
                <a:srgbClr val="FFFFFF"/>
              </a:solidFill>
              <a:latin typeface="Oswald"/>
              <a:ea typeface="Oswald"/>
              <a:cs typeface="Oswald"/>
              <a:sym typeface="Oswald"/>
            </a:endParaRPr>
          </a:p>
        </p:txBody>
      </p:sp>
      <p:sp>
        <p:nvSpPr>
          <p:cNvPr id="224" name="Shape 224"/>
          <p:cNvSpPr/>
          <p:nvPr/>
        </p:nvSpPr>
        <p:spPr>
          <a:xfrm rot="-1986764">
            <a:off x="4029173" y="4336326"/>
            <a:ext cx="3582088" cy="2019319"/>
          </a:xfrm>
          <a:prstGeom prst="cloud">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419" sz="2400">
                <a:solidFill>
                  <a:srgbClr val="FFFFFF"/>
                </a:solidFill>
                <a:latin typeface="Oswald"/>
                <a:ea typeface="Oswald"/>
                <a:cs typeface="Oswald"/>
                <a:sym typeface="Oswald"/>
              </a:rPr>
              <a:t>    Ciclo de vida </a:t>
            </a:r>
            <a:endParaRPr sz="2400">
              <a:solidFill>
                <a:srgbClr val="FFFFFF"/>
              </a:solidFill>
              <a:latin typeface="Oswald"/>
              <a:ea typeface="Oswald"/>
              <a:cs typeface="Oswald"/>
              <a:sym typeface="Oswald"/>
            </a:endParaRPr>
          </a:p>
          <a:p>
            <a:pPr indent="0" lvl="0" marL="0" marR="0" rtl="0" algn="ctr">
              <a:lnSpc>
                <a:spcPct val="100000"/>
              </a:lnSpc>
              <a:spcBef>
                <a:spcPts val="0"/>
              </a:spcBef>
              <a:spcAft>
                <a:spcPts val="0"/>
              </a:spcAft>
              <a:buNone/>
            </a:pPr>
            <a:r>
              <a:rPr lang="es-419" sz="2400">
                <a:solidFill>
                  <a:srgbClr val="FFFFFF"/>
                </a:solidFill>
                <a:latin typeface="Oswald"/>
                <a:ea typeface="Oswald"/>
                <a:cs typeface="Oswald"/>
                <a:sym typeface="Oswald"/>
              </a:rPr>
              <a:t>    del producto</a:t>
            </a:r>
            <a:endParaRPr sz="2400">
              <a:solidFill>
                <a:srgbClr val="FFFFFF"/>
              </a:solidFill>
              <a:latin typeface="Oswald"/>
              <a:ea typeface="Oswald"/>
              <a:cs typeface="Oswald"/>
              <a:sym typeface="Oswald"/>
            </a:endParaRPr>
          </a:p>
        </p:txBody>
      </p:sp>
      <p:sp>
        <p:nvSpPr>
          <p:cNvPr id="225" name="Shape 225"/>
          <p:cNvSpPr/>
          <p:nvPr/>
        </p:nvSpPr>
        <p:spPr>
          <a:xfrm>
            <a:off x="1597275" y="483625"/>
            <a:ext cx="5949600" cy="5890800"/>
          </a:xfrm>
          <a:prstGeom prst="ellipse">
            <a:avLst/>
          </a:prstGeom>
          <a:noFill/>
          <a:ln cap="flat" cmpd="sng" w="19050">
            <a:solidFill>
              <a:srgbClr val="B7B7B7"/>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4800">
              <a:solidFill>
                <a:schemeClr val="lt1"/>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671250" y="2855000"/>
            <a:ext cx="7852200" cy="114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419"/>
              <a:t>Entender el problema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00" y="593367"/>
            <a:ext cx="4124100" cy="763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419" sz="3000"/>
              <a:t>Espacio del </a:t>
            </a:r>
            <a:r>
              <a:rPr b="1" lang="es-419" sz="3000"/>
              <a:t>problema</a:t>
            </a:r>
            <a:endParaRPr b="1" sz="3000"/>
          </a:p>
        </p:txBody>
      </p:sp>
      <p:sp>
        <p:nvSpPr>
          <p:cNvPr id="71" name="Shape 71"/>
          <p:cNvSpPr txBox="1"/>
          <p:nvPr>
            <p:ph type="title"/>
          </p:nvPr>
        </p:nvSpPr>
        <p:spPr>
          <a:xfrm>
            <a:off x="4756825" y="593367"/>
            <a:ext cx="4227900" cy="763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419" sz="3000">
                <a:solidFill>
                  <a:schemeClr val="lt1"/>
                </a:solidFill>
              </a:rPr>
              <a:t>Espacio de la </a:t>
            </a:r>
            <a:r>
              <a:rPr b="1" lang="es-419" sz="3000">
                <a:solidFill>
                  <a:schemeClr val="lt1"/>
                </a:solidFill>
              </a:rPr>
              <a:t>solución</a:t>
            </a:r>
            <a:endParaRPr b="1" sz="3000">
              <a:solidFill>
                <a:schemeClr val="lt1"/>
              </a:solidFill>
            </a:endParaRPr>
          </a:p>
        </p:txBody>
      </p:sp>
      <p:sp>
        <p:nvSpPr>
          <p:cNvPr id="72" name="Shape 72"/>
          <p:cNvSpPr/>
          <p:nvPr/>
        </p:nvSpPr>
        <p:spPr>
          <a:xfrm>
            <a:off x="1563300" y="1867650"/>
            <a:ext cx="1620900" cy="933900"/>
          </a:xfrm>
          <a:prstGeom prst="rect">
            <a:avLst/>
          </a:prstGeom>
          <a:solidFill>
            <a:srgbClr val="F9CB9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s-419" sz="2000">
                <a:solidFill>
                  <a:schemeClr val="lt1"/>
                </a:solidFill>
                <a:latin typeface="Oswald"/>
                <a:ea typeface="Oswald"/>
                <a:cs typeface="Oswald"/>
                <a:sym typeface="Oswald"/>
              </a:rPr>
              <a:t>Idea</a:t>
            </a:r>
            <a:endParaRPr sz="2000">
              <a:solidFill>
                <a:schemeClr val="lt1"/>
              </a:solidFill>
              <a:latin typeface="Oswald"/>
              <a:ea typeface="Oswald"/>
              <a:cs typeface="Oswald"/>
              <a:sym typeface="Oswald"/>
            </a:endParaRPr>
          </a:p>
        </p:txBody>
      </p:sp>
      <p:sp>
        <p:nvSpPr>
          <p:cNvPr id="73" name="Shape 73"/>
          <p:cNvSpPr/>
          <p:nvPr/>
        </p:nvSpPr>
        <p:spPr>
          <a:xfrm>
            <a:off x="1563300" y="4546000"/>
            <a:ext cx="1620900" cy="933900"/>
          </a:xfrm>
          <a:prstGeom prst="rect">
            <a:avLst/>
          </a:prstGeom>
          <a:solidFill>
            <a:srgbClr val="A4C2F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Historias de usuario</a:t>
            </a:r>
            <a:endParaRPr sz="2000">
              <a:solidFill>
                <a:schemeClr val="lt1"/>
              </a:solidFill>
              <a:latin typeface="Oswald"/>
              <a:ea typeface="Oswald"/>
              <a:cs typeface="Oswald"/>
              <a:sym typeface="Oswald"/>
            </a:endParaRPr>
          </a:p>
        </p:txBody>
      </p:sp>
      <p:sp>
        <p:nvSpPr>
          <p:cNvPr id="74" name="Shape 74"/>
          <p:cNvSpPr/>
          <p:nvPr/>
        </p:nvSpPr>
        <p:spPr>
          <a:xfrm>
            <a:off x="1563300" y="3206825"/>
            <a:ext cx="1620900" cy="933900"/>
          </a:xfrm>
          <a:prstGeom prst="rect">
            <a:avLst/>
          </a:prstGeom>
          <a:solidFill>
            <a:srgbClr val="FFE59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Criterios de éxito</a:t>
            </a:r>
            <a:endParaRPr sz="2000">
              <a:solidFill>
                <a:schemeClr val="lt1"/>
              </a:solidFill>
              <a:latin typeface="Oswald"/>
              <a:ea typeface="Oswald"/>
              <a:cs typeface="Oswald"/>
              <a:sym typeface="Oswald"/>
            </a:endParaRPr>
          </a:p>
        </p:txBody>
      </p:sp>
      <p:sp>
        <p:nvSpPr>
          <p:cNvPr id="75" name="Shape 75"/>
          <p:cNvSpPr/>
          <p:nvPr/>
        </p:nvSpPr>
        <p:spPr>
          <a:xfrm>
            <a:off x="5165000" y="1867675"/>
            <a:ext cx="1572300" cy="933900"/>
          </a:xfrm>
          <a:prstGeom prst="rect">
            <a:avLst/>
          </a:prstGeom>
          <a:solidFill>
            <a:srgbClr val="F9CB9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Diseño</a:t>
            </a:r>
            <a:endParaRPr sz="2000">
              <a:solidFill>
                <a:schemeClr val="lt1"/>
              </a:solidFill>
              <a:latin typeface="Oswald"/>
              <a:ea typeface="Oswald"/>
              <a:cs typeface="Oswald"/>
              <a:sym typeface="Oswald"/>
            </a:endParaRPr>
          </a:p>
        </p:txBody>
      </p:sp>
      <p:sp>
        <p:nvSpPr>
          <p:cNvPr id="76" name="Shape 76"/>
          <p:cNvSpPr/>
          <p:nvPr/>
        </p:nvSpPr>
        <p:spPr>
          <a:xfrm>
            <a:off x="7078425" y="1867675"/>
            <a:ext cx="1620900" cy="933900"/>
          </a:xfrm>
          <a:prstGeom prst="rect">
            <a:avLst/>
          </a:prstGeom>
          <a:solidFill>
            <a:srgbClr val="EA999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Desarrollo</a:t>
            </a:r>
            <a:endParaRPr sz="2000">
              <a:solidFill>
                <a:schemeClr val="lt1"/>
              </a:solidFill>
              <a:latin typeface="Oswald"/>
              <a:ea typeface="Oswald"/>
              <a:cs typeface="Oswald"/>
              <a:sym typeface="Oswald"/>
            </a:endParaRPr>
          </a:p>
        </p:txBody>
      </p:sp>
      <p:sp>
        <p:nvSpPr>
          <p:cNvPr id="77" name="Shape 77"/>
          <p:cNvSpPr/>
          <p:nvPr/>
        </p:nvSpPr>
        <p:spPr>
          <a:xfrm>
            <a:off x="7078425" y="4546000"/>
            <a:ext cx="1620900" cy="933900"/>
          </a:xfrm>
          <a:prstGeom prst="rect">
            <a:avLst/>
          </a:prstGeom>
          <a:solidFill>
            <a:srgbClr val="D5A6BD"/>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Despliegue</a:t>
            </a:r>
            <a:endParaRPr sz="2000">
              <a:solidFill>
                <a:schemeClr val="lt1"/>
              </a:solidFill>
              <a:latin typeface="Oswald"/>
              <a:ea typeface="Oswald"/>
              <a:cs typeface="Oswald"/>
              <a:sym typeface="Oswald"/>
            </a:endParaRPr>
          </a:p>
        </p:txBody>
      </p:sp>
      <p:sp>
        <p:nvSpPr>
          <p:cNvPr id="78" name="Shape 78"/>
          <p:cNvSpPr/>
          <p:nvPr/>
        </p:nvSpPr>
        <p:spPr>
          <a:xfrm>
            <a:off x="4133250" y="3289467"/>
            <a:ext cx="977700" cy="933900"/>
          </a:xfrm>
          <a:prstGeom prst="rightArrow">
            <a:avLst>
              <a:gd fmla="val 50000" name="adj1"/>
              <a:gd fmla="val 50000" name="adj2"/>
            </a:avLst>
          </a:prstGeom>
          <a:solidFill>
            <a:srgbClr val="B6D7A8"/>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5165000" y="4546000"/>
            <a:ext cx="1620900" cy="933900"/>
          </a:xfrm>
          <a:prstGeom prst="rect">
            <a:avLst/>
          </a:prstGeom>
          <a:solidFill>
            <a:srgbClr val="A4C2F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Criterios de aceptación</a:t>
            </a:r>
            <a:endParaRPr sz="2000">
              <a:solidFill>
                <a:schemeClr val="lt1"/>
              </a:solidFill>
              <a:latin typeface="Oswald"/>
              <a:ea typeface="Oswald"/>
              <a:cs typeface="Oswald"/>
              <a:sym typeface="Oswald"/>
            </a:endParaRPr>
          </a:p>
        </p:txBody>
      </p:sp>
      <p:sp>
        <p:nvSpPr>
          <p:cNvPr id="80" name="Shape 80"/>
          <p:cNvSpPr/>
          <p:nvPr/>
        </p:nvSpPr>
        <p:spPr>
          <a:xfrm>
            <a:off x="6121713" y="3206838"/>
            <a:ext cx="1620900" cy="933900"/>
          </a:xfrm>
          <a:prstGeom prst="rect">
            <a:avLst/>
          </a:prstGeom>
          <a:solidFill>
            <a:srgbClr val="B6D7A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Evaluación</a:t>
            </a:r>
            <a:endParaRPr sz="2000">
              <a:solidFill>
                <a:schemeClr val="lt1"/>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671250" y="2855000"/>
            <a:ext cx="7852200" cy="114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419"/>
              <a:t>Requerimientos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grpSp>
        <p:nvGrpSpPr>
          <p:cNvPr id="90" name="Shape 90"/>
          <p:cNvGrpSpPr/>
          <p:nvPr/>
        </p:nvGrpSpPr>
        <p:grpSpPr>
          <a:xfrm>
            <a:off x="409102" y="1375500"/>
            <a:ext cx="8391000" cy="5120002"/>
            <a:chOff x="409102" y="1375500"/>
            <a:chExt cx="8391000" cy="5120002"/>
          </a:xfrm>
        </p:grpSpPr>
        <p:sp>
          <p:nvSpPr>
            <p:cNvPr id="91" name="Shape 91"/>
            <p:cNvSpPr/>
            <p:nvPr/>
          </p:nvSpPr>
          <p:spPr>
            <a:xfrm rot="-5400000">
              <a:off x="3751402" y="1446802"/>
              <a:ext cx="1706400" cy="8391000"/>
            </a:xfrm>
            <a:prstGeom prst="rect">
              <a:avLst/>
            </a:prstGeom>
            <a:solidFill>
              <a:srgbClr val="D9EAD3"/>
            </a:solidFill>
            <a:ln>
              <a:noFill/>
            </a:ln>
          </p:spPr>
          <p:txBody>
            <a:bodyPr anchorCtr="0" anchor="t" bIns="91425" lIns="91425" spcFirstLastPara="1" rIns="91425" wrap="square" tIns="91425">
              <a:noAutofit/>
            </a:bodyPr>
            <a:lstStyle/>
            <a:p>
              <a:pPr indent="0" lvl="0" marL="0" algn="ctr">
                <a:spcBef>
                  <a:spcPts val="0"/>
                </a:spcBef>
                <a:spcAft>
                  <a:spcPts val="0"/>
                </a:spcAft>
                <a:buNone/>
              </a:pPr>
              <a:r>
                <a:rPr lang="es-419" sz="3000">
                  <a:solidFill>
                    <a:schemeClr val="lt1"/>
                  </a:solidFill>
                  <a:latin typeface="Oswald"/>
                  <a:ea typeface="Oswald"/>
                  <a:cs typeface="Oswald"/>
                  <a:sym typeface="Oswald"/>
                </a:rPr>
                <a:t>Funcional</a:t>
              </a:r>
              <a:endParaRPr sz="3000">
                <a:solidFill>
                  <a:schemeClr val="lt1"/>
                </a:solidFill>
                <a:latin typeface="Oswald"/>
                <a:ea typeface="Oswald"/>
                <a:cs typeface="Oswald"/>
                <a:sym typeface="Oswald"/>
              </a:endParaRPr>
            </a:p>
          </p:txBody>
        </p:sp>
        <p:sp>
          <p:nvSpPr>
            <p:cNvPr id="92" name="Shape 92"/>
            <p:cNvSpPr/>
            <p:nvPr/>
          </p:nvSpPr>
          <p:spPr>
            <a:xfrm rot="-5400000">
              <a:off x="3751402" y="-260696"/>
              <a:ext cx="1706400" cy="8391000"/>
            </a:xfrm>
            <a:prstGeom prst="rect">
              <a:avLst/>
            </a:prstGeom>
            <a:solidFill>
              <a:srgbClr val="FFF2CC"/>
            </a:solidFill>
            <a:ln>
              <a:noFill/>
            </a:ln>
          </p:spPr>
          <p:txBody>
            <a:bodyPr anchorCtr="0" anchor="t" bIns="91425" lIns="91425" spcFirstLastPara="1" rIns="91425" wrap="square" tIns="91425">
              <a:noAutofit/>
            </a:bodyPr>
            <a:lstStyle/>
            <a:p>
              <a:pPr indent="0" lvl="0" marL="0" algn="ctr">
                <a:spcBef>
                  <a:spcPts val="0"/>
                </a:spcBef>
                <a:spcAft>
                  <a:spcPts val="0"/>
                </a:spcAft>
                <a:buNone/>
              </a:pPr>
              <a:r>
                <a:rPr lang="es-419" sz="3000">
                  <a:solidFill>
                    <a:schemeClr val="lt1"/>
                  </a:solidFill>
                  <a:latin typeface="Oswald"/>
                  <a:ea typeface="Oswald"/>
                  <a:cs typeface="Oswald"/>
                  <a:sym typeface="Oswald"/>
                </a:rPr>
                <a:t>Usuario</a:t>
              </a:r>
              <a:endParaRPr sz="3000">
                <a:solidFill>
                  <a:schemeClr val="lt1"/>
                </a:solidFill>
                <a:latin typeface="Oswald"/>
                <a:ea typeface="Oswald"/>
                <a:cs typeface="Oswald"/>
                <a:sym typeface="Oswald"/>
              </a:endParaRPr>
            </a:p>
          </p:txBody>
        </p:sp>
        <p:sp>
          <p:nvSpPr>
            <p:cNvPr id="93" name="Shape 93"/>
            <p:cNvSpPr/>
            <p:nvPr/>
          </p:nvSpPr>
          <p:spPr>
            <a:xfrm flipH="1" rot="-5400000">
              <a:off x="3751402" y="-1966800"/>
              <a:ext cx="1706400" cy="8391000"/>
            </a:xfrm>
            <a:prstGeom prst="rect">
              <a:avLst/>
            </a:prstGeom>
            <a:solidFill>
              <a:srgbClr val="FCE5CD"/>
            </a:solidFill>
            <a:ln>
              <a:noFill/>
            </a:ln>
          </p:spPr>
          <p:txBody>
            <a:bodyPr anchorCtr="0" anchor="t" bIns="91425" lIns="91425" spcFirstLastPara="1" rIns="91425" wrap="square" tIns="91425">
              <a:noAutofit/>
            </a:bodyPr>
            <a:lstStyle/>
            <a:p>
              <a:pPr indent="0" lvl="0" marL="0" algn="ctr">
                <a:spcBef>
                  <a:spcPts val="0"/>
                </a:spcBef>
                <a:spcAft>
                  <a:spcPts val="0"/>
                </a:spcAft>
                <a:buNone/>
              </a:pPr>
              <a:r>
                <a:rPr lang="es-419" sz="3000">
                  <a:solidFill>
                    <a:schemeClr val="lt1"/>
                  </a:solidFill>
                  <a:latin typeface="Oswald"/>
                  <a:ea typeface="Oswald"/>
                  <a:cs typeface="Oswald"/>
                  <a:sym typeface="Oswald"/>
                </a:rPr>
                <a:t>Negocio</a:t>
              </a:r>
              <a:endParaRPr sz="3000">
                <a:solidFill>
                  <a:schemeClr val="lt1"/>
                </a:solidFill>
                <a:latin typeface="Oswald"/>
                <a:ea typeface="Oswald"/>
                <a:cs typeface="Oswald"/>
                <a:sym typeface="Oswald"/>
              </a:endParaRPr>
            </a:p>
          </p:txBody>
        </p:sp>
      </p:grpSp>
      <p:sp>
        <p:nvSpPr>
          <p:cNvPr id="94" name="Shape 9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Requerimientos de producto</a:t>
            </a:r>
            <a:endParaRPr/>
          </a:p>
        </p:txBody>
      </p:sp>
      <p:sp>
        <p:nvSpPr>
          <p:cNvPr id="95" name="Shape 95"/>
          <p:cNvSpPr/>
          <p:nvPr/>
        </p:nvSpPr>
        <p:spPr>
          <a:xfrm>
            <a:off x="2374008" y="1773250"/>
            <a:ext cx="1716600" cy="933900"/>
          </a:xfrm>
          <a:prstGeom prst="rect">
            <a:avLst/>
          </a:prstGeom>
          <a:solidFill>
            <a:srgbClr val="F9CB9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Requerimientos de negocio</a:t>
            </a:r>
            <a:endParaRPr sz="2000">
              <a:solidFill>
                <a:schemeClr val="lt1"/>
              </a:solidFill>
              <a:latin typeface="Oswald"/>
              <a:ea typeface="Oswald"/>
              <a:cs typeface="Oswald"/>
              <a:sym typeface="Oswald"/>
            </a:endParaRPr>
          </a:p>
        </p:txBody>
      </p:sp>
      <p:sp>
        <p:nvSpPr>
          <p:cNvPr id="96" name="Shape 96"/>
          <p:cNvSpPr/>
          <p:nvPr/>
        </p:nvSpPr>
        <p:spPr>
          <a:xfrm>
            <a:off x="1692600" y="5163850"/>
            <a:ext cx="1716600" cy="933900"/>
          </a:xfrm>
          <a:prstGeom prst="rect">
            <a:avLst/>
          </a:prstGeom>
          <a:solidFill>
            <a:srgbClr val="B6D7A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Requerimientos de sistema</a:t>
            </a:r>
            <a:endParaRPr sz="2000">
              <a:solidFill>
                <a:schemeClr val="lt1"/>
              </a:solidFill>
              <a:latin typeface="Oswald"/>
              <a:ea typeface="Oswald"/>
              <a:cs typeface="Oswald"/>
              <a:sym typeface="Oswald"/>
            </a:endParaRPr>
          </a:p>
        </p:txBody>
      </p:sp>
      <p:cxnSp>
        <p:nvCxnSpPr>
          <p:cNvPr id="97" name="Shape 97"/>
          <p:cNvCxnSpPr>
            <a:stCxn id="98" idx="2"/>
            <a:endCxn id="99" idx="0"/>
          </p:cNvCxnSpPr>
          <p:nvPr/>
        </p:nvCxnSpPr>
        <p:spPr>
          <a:xfrm flipH="1">
            <a:off x="4980624" y="2707150"/>
            <a:ext cx="1519500" cy="2456700"/>
          </a:xfrm>
          <a:prstGeom prst="straightConnector1">
            <a:avLst/>
          </a:prstGeom>
          <a:noFill/>
          <a:ln cap="flat" cmpd="sng" w="28575">
            <a:solidFill>
              <a:schemeClr val="lt1"/>
            </a:solidFill>
            <a:prstDash val="solid"/>
            <a:round/>
            <a:headEnd len="med" w="med" type="none"/>
            <a:tailEnd len="med" w="med" type="stealth"/>
          </a:ln>
        </p:spPr>
      </p:cxnSp>
      <p:sp>
        <p:nvSpPr>
          <p:cNvPr id="99" name="Shape 99"/>
          <p:cNvSpPr/>
          <p:nvPr/>
        </p:nvSpPr>
        <p:spPr>
          <a:xfrm>
            <a:off x="4122216" y="5163850"/>
            <a:ext cx="1716600" cy="933900"/>
          </a:xfrm>
          <a:prstGeom prst="rect">
            <a:avLst/>
          </a:prstGeom>
          <a:solidFill>
            <a:srgbClr val="B6D7A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Requerimientos funcionales</a:t>
            </a:r>
            <a:endParaRPr sz="2000">
              <a:solidFill>
                <a:schemeClr val="lt1"/>
              </a:solidFill>
              <a:latin typeface="Oswald"/>
              <a:ea typeface="Oswald"/>
              <a:cs typeface="Oswald"/>
              <a:sym typeface="Oswald"/>
            </a:endParaRPr>
          </a:p>
        </p:txBody>
      </p:sp>
      <p:sp>
        <p:nvSpPr>
          <p:cNvPr id="100" name="Shape 100"/>
          <p:cNvSpPr/>
          <p:nvPr/>
        </p:nvSpPr>
        <p:spPr>
          <a:xfrm>
            <a:off x="4122216" y="3468550"/>
            <a:ext cx="1716600" cy="933900"/>
          </a:xfrm>
          <a:prstGeom prst="rect">
            <a:avLst/>
          </a:prstGeom>
          <a:solidFill>
            <a:srgbClr val="FFE599">
              <a:alpha val="85380"/>
            </a:srgbClr>
          </a:solidFill>
          <a:ln cap="flat" cmpd="sng" w="9525">
            <a:solidFill>
              <a:schemeClr val="lt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Atributos de calidad</a:t>
            </a:r>
            <a:endParaRPr sz="2000">
              <a:solidFill>
                <a:schemeClr val="lt1"/>
              </a:solidFill>
              <a:latin typeface="Oswald"/>
              <a:ea typeface="Oswald"/>
              <a:cs typeface="Oswald"/>
              <a:sym typeface="Oswald"/>
            </a:endParaRPr>
          </a:p>
        </p:txBody>
      </p:sp>
      <p:sp>
        <p:nvSpPr>
          <p:cNvPr id="101" name="Shape 101"/>
          <p:cNvSpPr/>
          <p:nvPr/>
        </p:nvSpPr>
        <p:spPr>
          <a:xfrm>
            <a:off x="1692600" y="3468550"/>
            <a:ext cx="1716600" cy="933900"/>
          </a:xfrm>
          <a:prstGeom prst="rect">
            <a:avLst/>
          </a:prstGeom>
          <a:solidFill>
            <a:srgbClr val="FFE599">
              <a:alpha val="8538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Requerimientos de usuario</a:t>
            </a:r>
            <a:endParaRPr sz="2000">
              <a:solidFill>
                <a:schemeClr val="lt1"/>
              </a:solidFill>
              <a:latin typeface="Oswald"/>
              <a:ea typeface="Oswald"/>
              <a:cs typeface="Oswald"/>
              <a:sym typeface="Oswald"/>
            </a:endParaRPr>
          </a:p>
        </p:txBody>
      </p:sp>
      <p:sp>
        <p:nvSpPr>
          <p:cNvPr id="98" name="Shape 98"/>
          <p:cNvSpPr/>
          <p:nvPr/>
        </p:nvSpPr>
        <p:spPr>
          <a:xfrm>
            <a:off x="5641824" y="1773250"/>
            <a:ext cx="1716600" cy="933900"/>
          </a:xfrm>
          <a:prstGeom prst="rect">
            <a:avLst/>
          </a:prstGeom>
          <a:solidFill>
            <a:srgbClr val="F9CB9C"/>
          </a:solidFill>
          <a:ln cap="flat" cmpd="sng" w="9525">
            <a:solidFill>
              <a:schemeClr val="lt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Reglas de</a:t>
            </a:r>
            <a:endParaRPr sz="2000">
              <a:solidFill>
                <a:schemeClr val="lt1"/>
              </a:solidFill>
              <a:latin typeface="Oswald"/>
              <a:ea typeface="Oswald"/>
              <a:cs typeface="Oswald"/>
              <a:sym typeface="Oswald"/>
            </a:endParaRPr>
          </a:p>
          <a:p>
            <a:pPr indent="0" lvl="0" marL="0" rtl="0" algn="ctr">
              <a:spcBef>
                <a:spcPts val="0"/>
              </a:spcBef>
              <a:spcAft>
                <a:spcPts val="0"/>
              </a:spcAft>
              <a:buNone/>
            </a:pPr>
            <a:r>
              <a:rPr lang="es-419" sz="2000">
                <a:solidFill>
                  <a:schemeClr val="lt1"/>
                </a:solidFill>
                <a:latin typeface="Oswald"/>
                <a:ea typeface="Oswald"/>
                <a:cs typeface="Oswald"/>
                <a:sym typeface="Oswald"/>
              </a:rPr>
              <a:t>negocio</a:t>
            </a:r>
            <a:endParaRPr sz="2000">
              <a:solidFill>
                <a:schemeClr val="lt1"/>
              </a:solidFill>
              <a:latin typeface="Oswald"/>
              <a:ea typeface="Oswald"/>
              <a:cs typeface="Oswald"/>
              <a:sym typeface="Oswald"/>
            </a:endParaRPr>
          </a:p>
        </p:txBody>
      </p:sp>
      <p:sp>
        <p:nvSpPr>
          <p:cNvPr id="102" name="Shape 102"/>
          <p:cNvSpPr/>
          <p:nvPr/>
        </p:nvSpPr>
        <p:spPr>
          <a:xfrm>
            <a:off x="6551832" y="5163850"/>
            <a:ext cx="1716600" cy="933900"/>
          </a:xfrm>
          <a:prstGeom prst="rect">
            <a:avLst/>
          </a:prstGeom>
          <a:solidFill>
            <a:srgbClr val="B6D7A8"/>
          </a:solidFill>
          <a:ln cap="flat" cmpd="sng" w="9525">
            <a:solidFill>
              <a:schemeClr val="lt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Restricciones</a:t>
            </a:r>
            <a:endParaRPr sz="2000">
              <a:solidFill>
                <a:schemeClr val="lt1"/>
              </a:solidFill>
              <a:latin typeface="Oswald"/>
              <a:ea typeface="Oswald"/>
              <a:cs typeface="Oswald"/>
              <a:sym typeface="Oswald"/>
            </a:endParaRPr>
          </a:p>
        </p:txBody>
      </p:sp>
      <p:sp>
        <p:nvSpPr>
          <p:cNvPr id="103" name="Shape 103"/>
          <p:cNvSpPr/>
          <p:nvPr/>
        </p:nvSpPr>
        <p:spPr>
          <a:xfrm>
            <a:off x="6551832" y="3468550"/>
            <a:ext cx="1716600" cy="933900"/>
          </a:xfrm>
          <a:prstGeom prst="rect">
            <a:avLst/>
          </a:prstGeom>
          <a:solidFill>
            <a:srgbClr val="FFE599">
              <a:alpha val="8538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Requerimientos no funcionales</a:t>
            </a:r>
            <a:endParaRPr sz="2000">
              <a:solidFill>
                <a:schemeClr val="lt1"/>
              </a:solidFill>
              <a:latin typeface="Oswald"/>
              <a:ea typeface="Oswald"/>
              <a:cs typeface="Oswald"/>
              <a:sym typeface="Oswald"/>
            </a:endParaRPr>
          </a:p>
        </p:txBody>
      </p:sp>
      <p:cxnSp>
        <p:nvCxnSpPr>
          <p:cNvPr id="104" name="Shape 104"/>
          <p:cNvCxnSpPr>
            <a:stCxn id="96" idx="3"/>
            <a:endCxn id="99" idx="1"/>
          </p:cNvCxnSpPr>
          <p:nvPr/>
        </p:nvCxnSpPr>
        <p:spPr>
          <a:xfrm>
            <a:off x="3409200" y="5630800"/>
            <a:ext cx="713100" cy="0"/>
          </a:xfrm>
          <a:prstGeom prst="straightConnector1">
            <a:avLst/>
          </a:prstGeom>
          <a:noFill/>
          <a:ln cap="flat" cmpd="sng" w="28575">
            <a:solidFill>
              <a:schemeClr val="lt1"/>
            </a:solidFill>
            <a:prstDash val="solid"/>
            <a:round/>
            <a:headEnd len="med" w="med" type="none"/>
            <a:tailEnd len="med" w="med" type="stealth"/>
          </a:ln>
        </p:spPr>
      </p:cxnSp>
      <p:cxnSp>
        <p:nvCxnSpPr>
          <p:cNvPr id="105" name="Shape 105"/>
          <p:cNvCxnSpPr>
            <a:stCxn id="101" idx="2"/>
            <a:endCxn id="99" idx="0"/>
          </p:cNvCxnSpPr>
          <p:nvPr/>
        </p:nvCxnSpPr>
        <p:spPr>
          <a:xfrm>
            <a:off x="2550900" y="4402450"/>
            <a:ext cx="2429700" cy="761400"/>
          </a:xfrm>
          <a:prstGeom prst="straightConnector1">
            <a:avLst/>
          </a:prstGeom>
          <a:noFill/>
          <a:ln cap="flat" cmpd="sng" w="28575">
            <a:solidFill>
              <a:schemeClr val="lt1"/>
            </a:solidFill>
            <a:prstDash val="solid"/>
            <a:round/>
            <a:headEnd len="med" w="med" type="none"/>
            <a:tailEnd len="med" w="med" type="stealth"/>
          </a:ln>
        </p:spPr>
      </p:cxnSp>
      <p:cxnSp>
        <p:nvCxnSpPr>
          <p:cNvPr id="106" name="Shape 106"/>
          <p:cNvCxnSpPr>
            <a:stCxn id="95" idx="2"/>
            <a:endCxn id="101" idx="0"/>
          </p:cNvCxnSpPr>
          <p:nvPr/>
        </p:nvCxnSpPr>
        <p:spPr>
          <a:xfrm flipH="1">
            <a:off x="2551008" y="2707150"/>
            <a:ext cx="681300" cy="761400"/>
          </a:xfrm>
          <a:prstGeom prst="straightConnector1">
            <a:avLst/>
          </a:prstGeom>
          <a:noFill/>
          <a:ln cap="flat" cmpd="sng" w="28575">
            <a:solidFill>
              <a:schemeClr val="lt1"/>
            </a:solidFill>
            <a:prstDash val="solid"/>
            <a:round/>
            <a:headEnd len="med" w="med" type="none"/>
            <a:tailEnd len="med" w="med" type="stealth"/>
          </a:ln>
        </p:spPr>
      </p:cxnSp>
      <p:cxnSp>
        <p:nvCxnSpPr>
          <p:cNvPr id="107" name="Shape 107"/>
          <p:cNvCxnSpPr>
            <a:stCxn id="98" idx="1"/>
            <a:endCxn id="101" idx="3"/>
          </p:cNvCxnSpPr>
          <p:nvPr/>
        </p:nvCxnSpPr>
        <p:spPr>
          <a:xfrm flipH="1">
            <a:off x="3409224" y="2240200"/>
            <a:ext cx="2232600" cy="1695300"/>
          </a:xfrm>
          <a:prstGeom prst="straightConnector1">
            <a:avLst/>
          </a:prstGeom>
          <a:noFill/>
          <a:ln cap="flat" cmpd="sng" w="28575">
            <a:solidFill>
              <a:schemeClr val="lt1"/>
            </a:solidFill>
            <a:prstDash val="solid"/>
            <a:round/>
            <a:headEnd len="med" w="med" type="none"/>
            <a:tailEnd len="med" w="med" type="stealth"/>
          </a:ln>
        </p:spPr>
      </p:cxnSp>
      <p:cxnSp>
        <p:nvCxnSpPr>
          <p:cNvPr id="108" name="Shape 108"/>
          <p:cNvCxnSpPr>
            <a:stCxn id="98" idx="2"/>
            <a:endCxn id="100" idx="0"/>
          </p:cNvCxnSpPr>
          <p:nvPr/>
        </p:nvCxnSpPr>
        <p:spPr>
          <a:xfrm flipH="1">
            <a:off x="4980624" y="2707150"/>
            <a:ext cx="1519500" cy="761400"/>
          </a:xfrm>
          <a:prstGeom prst="straightConnector1">
            <a:avLst/>
          </a:prstGeom>
          <a:noFill/>
          <a:ln cap="flat" cmpd="sng" w="28575">
            <a:solidFill>
              <a:schemeClr val="lt1"/>
            </a:solidFill>
            <a:prstDash val="solid"/>
            <a:round/>
            <a:headEnd len="med" w="med" type="none"/>
            <a:tailEnd len="med" w="med" type="stealth"/>
          </a:ln>
        </p:spPr>
      </p:cxnSp>
      <p:cxnSp>
        <p:nvCxnSpPr>
          <p:cNvPr id="109" name="Shape 109"/>
          <p:cNvCxnSpPr>
            <a:stCxn id="98" idx="1"/>
            <a:endCxn id="95" idx="3"/>
          </p:cNvCxnSpPr>
          <p:nvPr/>
        </p:nvCxnSpPr>
        <p:spPr>
          <a:xfrm rot="10800000">
            <a:off x="4090524" y="2240200"/>
            <a:ext cx="1551300" cy="0"/>
          </a:xfrm>
          <a:prstGeom prst="straightConnector1">
            <a:avLst/>
          </a:prstGeom>
          <a:noFill/>
          <a:ln cap="flat" cmpd="sng" w="28575">
            <a:solidFill>
              <a:schemeClr val="lt1"/>
            </a:solidFill>
            <a:prstDash val="solid"/>
            <a:round/>
            <a:headEnd len="med" w="med" type="none"/>
            <a:tailEnd len="med" w="med" type="stealth"/>
          </a:ln>
        </p:spPr>
      </p:cxnSp>
      <p:cxnSp>
        <p:nvCxnSpPr>
          <p:cNvPr id="110" name="Shape 110"/>
          <p:cNvCxnSpPr>
            <a:stCxn id="100" idx="3"/>
            <a:endCxn id="103" idx="1"/>
          </p:cNvCxnSpPr>
          <p:nvPr/>
        </p:nvCxnSpPr>
        <p:spPr>
          <a:xfrm>
            <a:off x="5838816" y="3935500"/>
            <a:ext cx="713100" cy="0"/>
          </a:xfrm>
          <a:prstGeom prst="straightConnector1">
            <a:avLst/>
          </a:prstGeom>
          <a:noFill/>
          <a:ln cap="flat" cmpd="sng" w="28575">
            <a:solidFill>
              <a:schemeClr val="lt1"/>
            </a:solidFill>
            <a:prstDash val="solid"/>
            <a:round/>
            <a:headEnd len="med" w="med" type="none"/>
            <a:tailEnd len="med" w="med" type="stealth"/>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Requerimientos de proyecto</a:t>
            </a:r>
            <a:endParaRPr/>
          </a:p>
        </p:txBody>
      </p:sp>
      <p:sp>
        <p:nvSpPr>
          <p:cNvPr id="116" name="Shape 116"/>
          <p:cNvSpPr/>
          <p:nvPr/>
        </p:nvSpPr>
        <p:spPr>
          <a:xfrm>
            <a:off x="628326" y="1768975"/>
            <a:ext cx="1931700" cy="1050900"/>
          </a:xfrm>
          <a:prstGeom prst="rect">
            <a:avLst/>
          </a:prstGeom>
          <a:solidFill>
            <a:srgbClr val="F9CB9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Recursos</a:t>
            </a:r>
            <a:endParaRPr sz="2400">
              <a:solidFill>
                <a:schemeClr val="lt1"/>
              </a:solidFill>
              <a:latin typeface="Oswald"/>
              <a:ea typeface="Oswald"/>
              <a:cs typeface="Oswald"/>
              <a:sym typeface="Oswald"/>
            </a:endParaRPr>
          </a:p>
        </p:txBody>
      </p:sp>
      <p:sp>
        <p:nvSpPr>
          <p:cNvPr id="117" name="Shape 117"/>
          <p:cNvSpPr/>
          <p:nvPr/>
        </p:nvSpPr>
        <p:spPr>
          <a:xfrm>
            <a:off x="3509193" y="1769003"/>
            <a:ext cx="1931700" cy="1050900"/>
          </a:xfrm>
          <a:prstGeom prst="rect">
            <a:avLst/>
          </a:prstGeom>
          <a:solidFill>
            <a:srgbClr val="FFE59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Capacitación</a:t>
            </a:r>
            <a:endParaRPr sz="2400">
              <a:solidFill>
                <a:schemeClr val="lt1"/>
              </a:solidFill>
              <a:latin typeface="Oswald"/>
              <a:ea typeface="Oswald"/>
              <a:cs typeface="Oswald"/>
              <a:sym typeface="Oswald"/>
            </a:endParaRPr>
          </a:p>
        </p:txBody>
      </p:sp>
      <p:sp>
        <p:nvSpPr>
          <p:cNvPr id="118" name="Shape 118"/>
          <p:cNvSpPr/>
          <p:nvPr/>
        </p:nvSpPr>
        <p:spPr>
          <a:xfrm>
            <a:off x="628326" y="3443115"/>
            <a:ext cx="1931700" cy="1050900"/>
          </a:xfrm>
          <a:prstGeom prst="rect">
            <a:avLst/>
          </a:prstGeom>
          <a:solidFill>
            <a:srgbClr val="A2C4C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Documentación de usuario</a:t>
            </a:r>
            <a:endParaRPr sz="2400">
              <a:solidFill>
                <a:schemeClr val="lt1"/>
              </a:solidFill>
              <a:latin typeface="Oswald"/>
              <a:ea typeface="Oswald"/>
              <a:cs typeface="Oswald"/>
              <a:sym typeface="Oswald"/>
            </a:endParaRPr>
          </a:p>
        </p:txBody>
      </p:sp>
      <p:sp>
        <p:nvSpPr>
          <p:cNvPr id="119" name="Shape 119"/>
          <p:cNvSpPr/>
          <p:nvPr/>
        </p:nvSpPr>
        <p:spPr>
          <a:xfrm>
            <a:off x="3509193" y="3443129"/>
            <a:ext cx="1931700" cy="1050900"/>
          </a:xfrm>
          <a:prstGeom prst="rect">
            <a:avLst/>
          </a:prstGeom>
          <a:solidFill>
            <a:srgbClr val="A4C2F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Infraestructura</a:t>
            </a:r>
            <a:endParaRPr sz="2400">
              <a:solidFill>
                <a:schemeClr val="lt1"/>
              </a:solidFill>
              <a:latin typeface="Oswald"/>
              <a:ea typeface="Oswald"/>
              <a:cs typeface="Oswald"/>
              <a:sym typeface="Oswald"/>
            </a:endParaRPr>
          </a:p>
        </p:txBody>
      </p:sp>
      <p:sp>
        <p:nvSpPr>
          <p:cNvPr id="120" name="Shape 120"/>
          <p:cNvSpPr/>
          <p:nvPr/>
        </p:nvSpPr>
        <p:spPr>
          <a:xfrm>
            <a:off x="628326" y="5117254"/>
            <a:ext cx="1931700" cy="1050900"/>
          </a:xfrm>
          <a:prstGeom prst="rect">
            <a:avLst/>
          </a:prstGeom>
          <a:solidFill>
            <a:srgbClr val="EA999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Plan de despliegue</a:t>
            </a:r>
            <a:endParaRPr sz="2400">
              <a:solidFill>
                <a:schemeClr val="lt1"/>
              </a:solidFill>
              <a:latin typeface="Oswald"/>
              <a:ea typeface="Oswald"/>
              <a:cs typeface="Oswald"/>
              <a:sym typeface="Oswald"/>
            </a:endParaRPr>
          </a:p>
        </p:txBody>
      </p:sp>
      <p:sp>
        <p:nvSpPr>
          <p:cNvPr id="121" name="Shape 121"/>
          <p:cNvSpPr/>
          <p:nvPr/>
        </p:nvSpPr>
        <p:spPr>
          <a:xfrm>
            <a:off x="3509193" y="5117254"/>
            <a:ext cx="1931700" cy="1050900"/>
          </a:xfrm>
          <a:prstGeom prst="rect">
            <a:avLst/>
          </a:prstGeom>
          <a:solidFill>
            <a:srgbClr val="D5A6BD"/>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Plan de transición</a:t>
            </a:r>
            <a:endParaRPr sz="2400">
              <a:solidFill>
                <a:schemeClr val="lt1"/>
              </a:solidFill>
              <a:latin typeface="Oswald"/>
              <a:ea typeface="Oswald"/>
              <a:cs typeface="Oswald"/>
              <a:sym typeface="Oswald"/>
            </a:endParaRPr>
          </a:p>
        </p:txBody>
      </p:sp>
      <p:sp>
        <p:nvSpPr>
          <p:cNvPr id="122" name="Shape 122"/>
          <p:cNvSpPr/>
          <p:nvPr/>
        </p:nvSpPr>
        <p:spPr>
          <a:xfrm>
            <a:off x="6390061" y="1768975"/>
            <a:ext cx="1931700" cy="1050900"/>
          </a:xfrm>
          <a:prstGeom prst="rect">
            <a:avLst/>
          </a:prstGeom>
          <a:solidFill>
            <a:srgbClr val="B6D7A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Certificaciones</a:t>
            </a:r>
            <a:endParaRPr sz="2400">
              <a:solidFill>
                <a:schemeClr val="lt1"/>
              </a:solidFill>
              <a:latin typeface="Oswald"/>
              <a:ea typeface="Oswald"/>
              <a:cs typeface="Oswald"/>
              <a:sym typeface="Oswald"/>
            </a:endParaRPr>
          </a:p>
        </p:txBody>
      </p:sp>
      <p:sp>
        <p:nvSpPr>
          <p:cNvPr id="123" name="Shape 123"/>
          <p:cNvSpPr/>
          <p:nvPr/>
        </p:nvSpPr>
        <p:spPr>
          <a:xfrm>
            <a:off x="6390061" y="3443115"/>
            <a:ext cx="1931700" cy="1050900"/>
          </a:xfrm>
          <a:prstGeom prst="rect">
            <a:avLst/>
          </a:prstGeom>
          <a:solidFill>
            <a:srgbClr val="9FC5E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Licencias</a:t>
            </a:r>
            <a:endParaRPr sz="2400">
              <a:solidFill>
                <a:schemeClr val="lt1"/>
              </a:solidFill>
              <a:latin typeface="Oswald"/>
              <a:ea typeface="Oswald"/>
              <a:cs typeface="Oswald"/>
              <a:sym typeface="Oswald"/>
            </a:endParaRPr>
          </a:p>
        </p:txBody>
      </p:sp>
      <p:sp>
        <p:nvSpPr>
          <p:cNvPr id="124" name="Shape 124"/>
          <p:cNvSpPr/>
          <p:nvPr/>
        </p:nvSpPr>
        <p:spPr>
          <a:xfrm>
            <a:off x="6390061" y="5117254"/>
            <a:ext cx="1931700" cy="1050900"/>
          </a:xfrm>
          <a:prstGeom prst="rect">
            <a:avLst/>
          </a:prstGeom>
          <a:solidFill>
            <a:srgbClr val="DD7E6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Acuerdos de servicio</a:t>
            </a:r>
            <a:endParaRPr sz="2400">
              <a:solidFill>
                <a:schemeClr val="lt1"/>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265500" y="1441867"/>
            <a:ext cx="4045200" cy="2280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419"/>
              <a:t>Requerimientos funcionales</a:t>
            </a:r>
            <a:endParaRPr/>
          </a:p>
        </p:txBody>
      </p:sp>
      <p:sp>
        <p:nvSpPr>
          <p:cNvPr id="130" name="Shape 130"/>
          <p:cNvSpPr txBox="1"/>
          <p:nvPr>
            <p:ph idx="1" type="subTitle"/>
          </p:nvPr>
        </p:nvSpPr>
        <p:spPr>
          <a:xfrm>
            <a:off x="265500" y="3793601"/>
            <a:ext cx="4045200" cy="179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419"/>
              <a:t>“Como usuario registrado </a:t>
            </a:r>
            <a:endParaRPr/>
          </a:p>
          <a:p>
            <a:pPr indent="0" lvl="0" marL="0" rtl="0">
              <a:spcBef>
                <a:spcPts val="0"/>
              </a:spcBef>
              <a:spcAft>
                <a:spcPts val="0"/>
              </a:spcAft>
              <a:buNone/>
            </a:pPr>
            <a:r>
              <a:rPr lang="es-419"/>
              <a:t>quiero </a:t>
            </a:r>
            <a:r>
              <a:rPr b="1" lang="es-419"/>
              <a:t>ingresar al sistema</a:t>
            </a:r>
            <a:r>
              <a:rPr lang="es-419"/>
              <a:t> </a:t>
            </a:r>
            <a:endParaRPr/>
          </a:p>
          <a:p>
            <a:pPr indent="0" lvl="0" marL="0" rtl="0">
              <a:spcBef>
                <a:spcPts val="0"/>
              </a:spcBef>
              <a:spcAft>
                <a:spcPts val="0"/>
              </a:spcAft>
              <a:buNone/>
            </a:pPr>
            <a:r>
              <a:rPr lang="es-419"/>
              <a:t>para tener una experiencia personalizada.”</a:t>
            </a:r>
            <a:endParaRPr/>
          </a:p>
        </p:txBody>
      </p:sp>
      <p:sp>
        <p:nvSpPr>
          <p:cNvPr id="131" name="Shape 131"/>
          <p:cNvSpPr txBox="1"/>
          <p:nvPr>
            <p:ph type="title"/>
          </p:nvPr>
        </p:nvSpPr>
        <p:spPr>
          <a:xfrm>
            <a:off x="4837500" y="1441867"/>
            <a:ext cx="4045200" cy="2280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419">
                <a:solidFill>
                  <a:schemeClr val="lt1"/>
                </a:solidFill>
              </a:rPr>
              <a:t>Requerimientos </a:t>
            </a:r>
            <a:endParaRPr>
              <a:solidFill>
                <a:schemeClr val="lt1"/>
              </a:solidFill>
            </a:endParaRPr>
          </a:p>
          <a:p>
            <a:pPr indent="0" lvl="0" marL="0" rtl="0">
              <a:spcBef>
                <a:spcPts val="0"/>
              </a:spcBef>
              <a:spcAft>
                <a:spcPts val="0"/>
              </a:spcAft>
              <a:buNone/>
            </a:pPr>
            <a:r>
              <a:rPr lang="es-419">
                <a:solidFill>
                  <a:schemeClr val="lt1"/>
                </a:solidFill>
              </a:rPr>
              <a:t>no funcionales</a:t>
            </a:r>
            <a:endParaRPr>
              <a:solidFill>
                <a:schemeClr val="lt1"/>
              </a:solidFill>
            </a:endParaRPr>
          </a:p>
        </p:txBody>
      </p:sp>
      <p:sp>
        <p:nvSpPr>
          <p:cNvPr id="132" name="Shape 132"/>
          <p:cNvSpPr txBox="1"/>
          <p:nvPr>
            <p:ph idx="1" type="subTitle"/>
          </p:nvPr>
        </p:nvSpPr>
        <p:spPr>
          <a:xfrm>
            <a:off x="4837500" y="3793601"/>
            <a:ext cx="4045200" cy="179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419">
                <a:solidFill>
                  <a:schemeClr val="lt1"/>
                </a:solidFill>
              </a:rPr>
              <a:t>“Como usuario registrado </a:t>
            </a:r>
            <a:endParaRPr>
              <a:solidFill>
                <a:schemeClr val="lt1"/>
              </a:solidFill>
            </a:endParaRPr>
          </a:p>
          <a:p>
            <a:pPr indent="0" lvl="0" marL="0" rtl="0">
              <a:spcBef>
                <a:spcPts val="0"/>
              </a:spcBef>
              <a:spcAft>
                <a:spcPts val="0"/>
              </a:spcAft>
              <a:buNone/>
            </a:pPr>
            <a:r>
              <a:rPr lang="es-419">
                <a:solidFill>
                  <a:schemeClr val="lt1"/>
                </a:solidFill>
              </a:rPr>
              <a:t>quiero ingresar </a:t>
            </a:r>
            <a:r>
              <a:rPr b="1" lang="es-419">
                <a:solidFill>
                  <a:schemeClr val="lt1"/>
                </a:solidFill>
              </a:rPr>
              <a:t>de forma segura</a:t>
            </a:r>
            <a:r>
              <a:rPr lang="es-419">
                <a:solidFill>
                  <a:schemeClr val="lt1"/>
                </a:solidFill>
              </a:rPr>
              <a:t> al sistema</a:t>
            </a:r>
            <a:endParaRPr>
              <a:solidFill>
                <a:schemeClr val="lt1"/>
              </a:solidFill>
            </a:endParaRPr>
          </a:p>
          <a:p>
            <a:pPr indent="0" lvl="0" marL="0" rtl="0">
              <a:spcBef>
                <a:spcPts val="0"/>
              </a:spcBef>
              <a:spcAft>
                <a:spcPts val="0"/>
              </a:spcAft>
              <a:buNone/>
            </a:pPr>
            <a:r>
              <a:rPr lang="es-419">
                <a:solidFill>
                  <a:schemeClr val="lt1"/>
                </a:solidFill>
              </a:rPr>
              <a:t>para tener una experiencia personalizada.”</a:t>
            </a:r>
            <a:endParaRPr>
              <a:solidFill>
                <a:schemeClr val="lt1"/>
              </a:solidFill>
            </a:endParaRPr>
          </a:p>
          <a:p>
            <a:pPr indent="0" lvl="0" marL="0" rtl="0">
              <a:spcBef>
                <a:spcPts val="0"/>
              </a:spcBef>
              <a:spcAft>
                <a:spcPts val="0"/>
              </a:spcAft>
              <a:buNone/>
            </a:pPr>
            <a:r>
              <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265500" y="1441867"/>
            <a:ext cx="4045200" cy="2280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419"/>
              <a:t>Requerimientos funcionales</a:t>
            </a:r>
            <a:endParaRPr/>
          </a:p>
        </p:txBody>
      </p:sp>
      <p:sp>
        <p:nvSpPr>
          <p:cNvPr id="138" name="Shape 138"/>
          <p:cNvSpPr txBox="1"/>
          <p:nvPr>
            <p:ph idx="1" type="subTitle"/>
          </p:nvPr>
        </p:nvSpPr>
        <p:spPr>
          <a:xfrm>
            <a:off x="265500" y="3793601"/>
            <a:ext cx="4045200" cy="179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419"/>
              <a:t>“Como personal de enfermería</a:t>
            </a:r>
            <a:endParaRPr/>
          </a:p>
          <a:p>
            <a:pPr indent="0" lvl="0" marL="0">
              <a:spcBef>
                <a:spcPts val="0"/>
              </a:spcBef>
              <a:spcAft>
                <a:spcPts val="0"/>
              </a:spcAft>
              <a:buNone/>
            </a:pPr>
            <a:r>
              <a:rPr lang="es-419"/>
              <a:t>quiero </a:t>
            </a:r>
            <a:r>
              <a:rPr b="1" lang="es-419"/>
              <a:t>ver la información del estado del paciente</a:t>
            </a:r>
            <a:endParaRPr/>
          </a:p>
          <a:p>
            <a:pPr indent="0" lvl="0" marL="0" rtl="0">
              <a:spcBef>
                <a:spcPts val="0"/>
              </a:spcBef>
              <a:spcAft>
                <a:spcPts val="0"/>
              </a:spcAft>
              <a:buNone/>
            </a:pPr>
            <a:r>
              <a:rPr lang="es-419"/>
              <a:t>para poder reaccionar a cualquier anomalía.”</a:t>
            </a:r>
            <a:endParaRPr/>
          </a:p>
        </p:txBody>
      </p:sp>
      <p:sp>
        <p:nvSpPr>
          <p:cNvPr id="139" name="Shape 139"/>
          <p:cNvSpPr txBox="1"/>
          <p:nvPr>
            <p:ph type="title"/>
          </p:nvPr>
        </p:nvSpPr>
        <p:spPr>
          <a:xfrm>
            <a:off x="4837500" y="1441867"/>
            <a:ext cx="4045200" cy="2280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419">
                <a:solidFill>
                  <a:schemeClr val="lt1"/>
                </a:solidFill>
              </a:rPr>
              <a:t>Requerimientos </a:t>
            </a:r>
            <a:endParaRPr>
              <a:solidFill>
                <a:schemeClr val="lt1"/>
              </a:solidFill>
            </a:endParaRPr>
          </a:p>
          <a:p>
            <a:pPr indent="0" lvl="0" marL="0" rtl="0">
              <a:spcBef>
                <a:spcPts val="0"/>
              </a:spcBef>
              <a:spcAft>
                <a:spcPts val="0"/>
              </a:spcAft>
              <a:buNone/>
            </a:pPr>
            <a:r>
              <a:rPr lang="es-419">
                <a:solidFill>
                  <a:schemeClr val="lt1"/>
                </a:solidFill>
              </a:rPr>
              <a:t>no funcionales</a:t>
            </a:r>
            <a:endParaRPr>
              <a:solidFill>
                <a:schemeClr val="lt1"/>
              </a:solidFill>
            </a:endParaRPr>
          </a:p>
        </p:txBody>
      </p:sp>
      <p:sp>
        <p:nvSpPr>
          <p:cNvPr id="140" name="Shape 140"/>
          <p:cNvSpPr txBox="1"/>
          <p:nvPr>
            <p:ph idx="1" type="subTitle"/>
          </p:nvPr>
        </p:nvSpPr>
        <p:spPr>
          <a:xfrm>
            <a:off x="4739025" y="3793600"/>
            <a:ext cx="4143600" cy="179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solidFill>
                  <a:schemeClr val="lt1"/>
                </a:solidFill>
              </a:rPr>
              <a:t>“Como personal de enfermería</a:t>
            </a:r>
            <a:endParaRPr>
              <a:solidFill>
                <a:schemeClr val="lt1"/>
              </a:solidFill>
            </a:endParaRPr>
          </a:p>
          <a:p>
            <a:pPr indent="0" lvl="0" marL="0">
              <a:spcBef>
                <a:spcPts val="0"/>
              </a:spcBef>
              <a:spcAft>
                <a:spcPts val="0"/>
              </a:spcAft>
              <a:buNone/>
            </a:pPr>
            <a:r>
              <a:rPr lang="es-419">
                <a:solidFill>
                  <a:schemeClr val="lt1"/>
                </a:solidFill>
              </a:rPr>
              <a:t>quiero ver la información </a:t>
            </a:r>
            <a:r>
              <a:rPr b="1" lang="es-419">
                <a:solidFill>
                  <a:schemeClr val="lt1"/>
                </a:solidFill>
              </a:rPr>
              <a:t>en tiempo real</a:t>
            </a:r>
            <a:r>
              <a:rPr lang="es-419">
                <a:solidFill>
                  <a:schemeClr val="lt1"/>
                </a:solidFill>
              </a:rPr>
              <a:t> del estado del paciente</a:t>
            </a:r>
            <a:endParaRPr>
              <a:solidFill>
                <a:schemeClr val="lt1"/>
              </a:solidFill>
            </a:endParaRPr>
          </a:p>
          <a:p>
            <a:pPr indent="0" lvl="0" marL="0">
              <a:spcBef>
                <a:spcPts val="0"/>
              </a:spcBef>
              <a:spcAft>
                <a:spcPts val="0"/>
              </a:spcAft>
              <a:buNone/>
            </a:pPr>
            <a:r>
              <a:rPr lang="es-419">
                <a:solidFill>
                  <a:schemeClr val="lt1"/>
                </a:solidFill>
              </a:rPr>
              <a:t>para poder reaccionar a cualquier anomalía.”</a:t>
            </a:r>
            <a:endParaRPr>
              <a:solidFill>
                <a:schemeClr val="lt1"/>
              </a:solidFill>
            </a:endParaRPr>
          </a:p>
          <a:p>
            <a:pPr indent="0" lvl="0" marL="0" rtl="0">
              <a:spcBef>
                <a:spcPts val="0"/>
              </a:spcBef>
              <a:spcAft>
                <a:spcPts val="0"/>
              </a:spcAft>
              <a:buNone/>
            </a:pPr>
            <a:r>
              <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671250" y="2855000"/>
            <a:ext cx="7852200" cy="114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419" sz="4000"/>
              <a:t>Requerimientos significativos</a:t>
            </a:r>
            <a:endParaRPr sz="4000"/>
          </a:p>
          <a:p>
            <a:pPr indent="0" lvl="0" marL="0">
              <a:spcBef>
                <a:spcPts val="0"/>
              </a:spcBef>
              <a:spcAft>
                <a:spcPts val="0"/>
              </a:spcAft>
              <a:buNone/>
            </a:pPr>
            <a:r>
              <a:rPr lang="es-419" sz="4000"/>
              <a:t>para la arquitectura</a:t>
            </a:r>
            <a:endParaRPr sz="40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